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82" r:id="rId225"/>
    <p:sldId id="481" r:id="rId226"/>
    <p:sldId id="479" r:id="rId227"/>
    <p:sldId id="480" r:id="rId228"/>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presProps" Target="presProp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FF7BF-4967-4960-98AE-A1FDCBCCF1F4}" type="doc">
      <dgm:prSet loTypeId="urn:microsoft.com/office/officeart/2005/8/layout/hierarchy1" loCatId="hierarchy" qsTypeId="urn:microsoft.com/office/officeart/2005/8/quickstyle/3d3" qsCatId="3D" csTypeId="urn:microsoft.com/office/officeart/2005/8/colors/accent2_3" csCatId="accent2" phldr="1"/>
      <dgm:spPr/>
      <dgm:t>
        <a:bodyPr/>
        <a:lstStyle/>
        <a:p>
          <a:endParaRPr lang="ru-RU"/>
        </a:p>
      </dgm:t>
    </dgm:pt>
    <dgm:pt modelId="{5C1A7BEE-88E5-4E9E-98F2-A6C130054939}">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spc="-15" smtClean="0">
              <a:latin typeface="Times New Roman"/>
              <a:cs typeface="Times New Roman"/>
            </a:rPr>
            <a:t>Два </a:t>
          </a:r>
          <a:r>
            <a:rPr lang="ru-RU" sz="1800" spc="-10" smtClean="0">
              <a:latin typeface="Times New Roman"/>
              <a:cs typeface="Times New Roman"/>
            </a:rPr>
            <a:t>напрями</a:t>
          </a:r>
          <a:r>
            <a:rPr lang="ru-RU" sz="1800" spc="-25" smtClean="0">
              <a:latin typeface="Times New Roman"/>
              <a:cs typeface="Times New Roman"/>
            </a:rPr>
            <a:t> </a:t>
          </a:r>
          <a:r>
            <a:rPr lang="ru-RU" sz="1800" spc="-5" smtClean="0">
              <a:latin typeface="Times New Roman"/>
              <a:cs typeface="Times New Roman"/>
            </a:rPr>
            <a:t>статистики</a:t>
          </a:r>
          <a:endParaRPr lang="ru-RU" sz="1800" smtClean="0">
            <a:latin typeface="Times New Roman"/>
            <a:cs typeface="Times New Roman"/>
          </a:endParaRPr>
        </a:p>
        <a:p>
          <a:pPr defTabSz="1555750">
            <a:spcAft>
              <a:spcPct val="35000"/>
            </a:spcAft>
          </a:pPr>
          <a:endParaRPr lang="ru-RU" dirty="0"/>
        </a:p>
      </dgm:t>
    </dgm:pt>
    <dgm:pt modelId="{4D3EFED7-806C-467E-A242-B13D1A2B5D1B}" type="parTrans" cxnId="{EB2F7F84-2427-4BC7-911F-503A3E2FE08C}">
      <dgm:prSet/>
      <dgm:spPr/>
      <dgm:t>
        <a:bodyPr/>
        <a:lstStyle/>
        <a:p>
          <a:endParaRPr lang="ru-RU"/>
        </a:p>
      </dgm:t>
    </dgm:pt>
    <dgm:pt modelId="{8F7480AD-B61E-4EA3-8572-7C2AD629B194}" type="sibTrans" cxnId="{EB2F7F84-2427-4BC7-911F-503A3E2FE08C}">
      <dgm:prSet/>
      <dgm:spPr/>
      <dgm:t>
        <a:bodyPr/>
        <a:lstStyle/>
        <a:p>
          <a:endParaRPr lang="ru-RU"/>
        </a:p>
      </dgm:t>
    </dgm:pt>
    <dgm:pt modelId="{2C7DE610-80E9-4EA0-B880-A23F411C7054}">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spc="-10" smtClean="0">
              <a:latin typeface="Times New Roman"/>
              <a:cs typeface="Times New Roman"/>
            </a:rPr>
            <a:t>Політична  </a:t>
          </a:r>
          <a:r>
            <a:rPr lang="ru-RU" sz="1800" smtClean="0">
              <a:latin typeface="Times New Roman"/>
              <a:cs typeface="Times New Roman"/>
            </a:rPr>
            <a:t>арифме</a:t>
          </a:r>
          <a:r>
            <a:rPr lang="ru-RU" sz="1800" spc="5" smtClean="0">
              <a:latin typeface="Times New Roman"/>
              <a:cs typeface="Times New Roman"/>
            </a:rPr>
            <a:t>т</a:t>
          </a:r>
          <a:r>
            <a:rPr lang="ru-RU" sz="1800" spc="-5" smtClean="0">
              <a:latin typeface="Times New Roman"/>
              <a:cs typeface="Times New Roman"/>
            </a:rPr>
            <a:t>и</a:t>
          </a:r>
          <a:r>
            <a:rPr lang="ru-RU" sz="1800" spc="-30" smtClean="0">
              <a:latin typeface="Times New Roman"/>
              <a:cs typeface="Times New Roman"/>
            </a:rPr>
            <a:t>к</a:t>
          </a:r>
          <a:r>
            <a:rPr lang="ru-RU" sz="1800" smtClean="0">
              <a:latin typeface="Times New Roman"/>
              <a:cs typeface="Times New Roman"/>
            </a:rPr>
            <a:t>а</a:t>
          </a:r>
          <a:endParaRPr lang="ru-RU" sz="1800" dirty="0" smtClean="0">
            <a:latin typeface="Times New Roman"/>
            <a:cs typeface="Times New Roman"/>
          </a:endParaRPr>
        </a:p>
      </dgm:t>
    </dgm:pt>
    <dgm:pt modelId="{350FBEF8-671B-4CBB-B5B6-1AB9B6C2E799}" type="parTrans" cxnId="{69A26696-08A2-4ED7-926B-B4D0AC11A6C8}">
      <dgm:prSet/>
      <dgm:spPr/>
      <dgm:t>
        <a:bodyPr/>
        <a:lstStyle/>
        <a:p>
          <a:endParaRPr lang="ru-RU"/>
        </a:p>
      </dgm:t>
    </dgm:pt>
    <dgm:pt modelId="{C4A94CD3-9CA4-4F16-916E-C7ABFF51C0B3}" type="sibTrans" cxnId="{69A26696-08A2-4ED7-926B-B4D0AC11A6C8}">
      <dgm:prSet/>
      <dgm:spPr/>
      <dgm:t>
        <a:bodyPr/>
        <a:lstStyle/>
        <a:p>
          <a:endParaRPr lang="ru-RU"/>
        </a:p>
      </dgm:t>
    </dgm:pt>
    <dgm:pt modelId="{EE9A89E1-6066-4788-8F37-39F79479AB36}">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spc="-5" smtClean="0">
              <a:latin typeface="Times New Roman"/>
              <a:cs typeface="Times New Roman"/>
            </a:rPr>
            <a:t>Державознавство</a:t>
          </a:r>
          <a:endParaRPr lang="ru-RU" sz="1800" smtClean="0">
            <a:latin typeface="Times New Roman"/>
            <a:cs typeface="Times New Roman"/>
          </a:endParaRPr>
        </a:p>
        <a:p>
          <a:pPr marL="0" marR="0" indent="0" defTabSz="914400" eaLnBrk="1" fontAlgn="auto" latinLnBrk="0" hangingPunct="1">
            <a:lnSpc>
              <a:spcPct val="100000"/>
            </a:lnSpc>
            <a:spcBef>
              <a:spcPts val="0"/>
            </a:spcBef>
            <a:spcAft>
              <a:spcPts val="0"/>
            </a:spcAft>
            <a:buClrTx/>
            <a:buSzTx/>
            <a:buFontTx/>
            <a:buNone/>
            <a:tabLst/>
            <a:defRPr/>
          </a:pPr>
          <a:endParaRPr lang="ru-RU" sz="1800" dirty="0" smtClean="0">
            <a:latin typeface="Times New Roman"/>
            <a:cs typeface="Times New Roman"/>
          </a:endParaRPr>
        </a:p>
      </dgm:t>
    </dgm:pt>
    <dgm:pt modelId="{9254CE65-C3DF-4E26-8DF3-D4281B14D829}" type="parTrans" cxnId="{7BCBA7E7-37B2-4F22-ACB6-30E713247C05}">
      <dgm:prSet/>
      <dgm:spPr/>
      <dgm:t>
        <a:bodyPr/>
        <a:lstStyle/>
        <a:p>
          <a:endParaRPr lang="ru-RU"/>
        </a:p>
      </dgm:t>
    </dgm:pt>
    <dgm:pt modelId="{F06C21BE-6B6E-4805-B400-DD9D057EABB7}" type="sibTrans" cxnId="{7BCBA7E7-37B2-4F22-ACB6-30E713247C05}">
      <dgm:prSet/>
      <dgm:spPr/>
      <dgm:t>
        <a:bodyPr/>
        <a:lstStyle/>
        <a:p>
          <a:endParaRPr lang="ru-RU"/>
        </a:p>
      </dgm:t>
    </dgm:pt>
    <dgm:pt modelId="{180FC2C6-B358-438B-9EC1-DD79B98D29F2}" type="pres">
      <dgm:prSet presAssocID="{7E7FF7BF-4967-4960-98AE-A1FDCBCCF1F4}" presName="hierChild1" presStyleCnt="0">
        <dgm:presLayoutVars>
          <dgm:chPref val="1"/>
          <dgm:dir/>
          <dgm:animOne val="branch"/>
          <dgm:animLvl val="lvl"/>
          <dgm:resizeHandles/>
        </dgm:presLayoutVars>
      </dgm:prSet>
      <dgm:spPr/>
      <dgm:t>
        <a:bodyPr/>
        <a:lstStyle/>
        <a:p>
          <a:endParaRPr lang="ru-RU"/>
        </a:p>
      </dgm:t>
    </dgm:pt>
    <dgm:pt modelId="{9A81F136-0894-4A4A-B34F-50CCFA6BE468}" type="pres">
      <dgm:prSet presAssocID="{5C1A7BEE-88E5-4E9E-98F2-A6C130054939}" presName="hierRoot1" presStyleCnt="0"/>
      <dgm:spPr/>
    </dgm:pt>
    <dgm:pt modelId="{6B130EBE-CCC3-4755-A58D-9706ABCB3313}" type="pres">
      <dgm:prSet presAssocID="{5C1A7BEE-88E5-4E9E-98F2-A6C130054939}" presName="composite" presStyleCnt="0"/>
      <dgm:spPr/>
    </dgm:pt>
    <dgm:pt modelId="{D3BBC22E-8FD7-4A4B-A534-6445DF17BFF5}" type="pres">
      <dgm:prSet presAssocID="{5C1A7BEE-88E5-4E9E-98F2-A6C130054939}" presName="background" presStyleLbl="node0" presStyleIdx="0" presStyleCnt="1"/>
      <dgm:spPr/>
    </dgm:pt>
    <dgm:pt modelId="{C324CF72-DD31-48C0-A88A-02B2E5E0C6E0}" type="pres">
      <dgm:prSet presAssocID="{5C1A7BEE-88E5-4E9E-98F2-A6C130054939}" presName="text" presStyleLbl="fgAcc0" presStyleIdx="0" presStyleCnt="1" custScaleX="262366" custLinFactNeighborX="-2442" custLinFactNeighborY="-6832">
        <dgm:presLayoutVars>
          <dgm:chPref val="3"/>
        </dgm:presLayoutVars>
      </dgm:prSet>
      <dgm:spPr/>
      <dgm:t>
        <a:bodyPr/>
        <a:lstStyle/>
        <a:p>
          <a:endParaRPr lang="ru-RU"/>
        </a:p>
      </dgm:t>
    </dgm:pt>
    <dgm:pt modelId="{5E0EA25E-8B62-4393-8B99-2907CBD0399C}" type="pres">
      <dgm:prSet presAssocID="{5C1A7BEE-88E5-4E9E-98F2-A6C130054939}" presName="hierChild2" presStyleCnt="0"/>
      <dgm:spPr/>
    </dgm:pt>
    <dgm:pt modelId="{4E264D18-9998-485B-A54C-F65869DF355E}" type="pres">
      <dgm:prSet presAssocID="{350FBEF8-671B-4CBB-B5B6-1AB9B6C2E799}" presName="Name10" presStyleLbl="parChTrans1D2" presStyleIdx="0" presStyleCnt="2"/>
      <dgm:spPr/>
      <dgm:t>
        <a:bodyPr/>
        <a:lstStyle/>
        <a:p>
          <a:endParaRPr lang="ru-RU"/>
        </a:p>
      </dgm:t>
    </dgm:pt>
    <dgm:pt modelId="{2145CEF9-FAC7-4636-8776-D74C52469AC7}" type="pres">
      <dgm:prSet presAssocID="{2C7DE610-80E9-4EA0-B880-A23F411C7054}" presName="hierRoot2" presStyleCnt="0"/>
      <dgm:spPr/>
    </dgm:pt>
    <dgm:pt modelId="{81C63FF2-4A2B-42E1-9087-63EAF9CB141E}" type="pres">
      <dgm:prSet presAssocID="{2C7DE610-80E9-4EA0-B880-A23F411C7054}" presName="composite2" presStyleCnt="0"/>
      <dgm:spPr/>
    </dgm:pt>
    <dgm:pt modelId="{89B4E0B8-0054-42E8-959C-FFCC7E6EBDFD}" type="pres">
      <dgm:prSet presAssocID="{2C7DE610-80E9-4EA0-B880-A23F411C7054}" presName="background2" presStyleLbl="node2" presStyleIdx="0" presStyleCnt="2"/>
      <dgm:spPr/>
    </dgm:pt>
    <dgm:pt modelId="{5523F167-28AC-42F3-ABC6-84BC40473DFA}" type="pres">
      <dgm:prSet presAssocID="{2C7DE610-80E9-4EA0-B880-A23F411C7054}" presName="text2" presStyleLbl="fgAcc2" presStyleIdx="0" presStyleCnt="2" custScaleX="245891">
        <dgm:presLayoutVars>
          <dgm:chPref val="3"/>
        </dgm:presLayoutVars>
      </dgm:prSet>
      <dgm:spPr/>
      <dgm:t>
        <a:bodyPr/>
        <a:lstStyle/>
        <a:p>
          <a:endParaRPr lang="ru-RU"/>
        </a:p>
      </dgm:t>
    </dgm:pt>
    <dgm:pt modelId="{20D87E00-C549-4955-8E1D-9C49902E1CC4}" type="pres">
      <dgm:prSet presAssocID="{2C7DE610-80E9-4EA0-B880-A23F411C7054}" presName="hierChild3" presStyleCnt="0"/>
      <dgm:spPr/>
    </dgm:pt>
    <dgm:pt modelId="{13F3087C-C796-4474-8D11-21C50F84AE70}" type="pres">
      <dgm:prSet presAssocID="{9254CE65-C3DF-4E26-8DF3-D4281B14D829}" presName="Name10" presStyleLbl="parChTrans1D2" presStyleIdx="1" presStyleCnt="2"/>
      <dgm:spPr/>
      <dgm:t>
        <a:bodyPr/>
        <a:lstStyle/>
        <a:p>
          <a:endParaRPr lang="ru-RU"/>
        </a:p>
      </dgm:t>
    </dgm:pt>
    <dgm:pt modelId="{45FCD2E2-376B-4082-85A7-CD34A4DF55BE}" type="pres">
      <dgm:prSet presAssocID="{EE9A89E1-6066-4788-8F37-39F79479AB36}" presName="hierRoot2" presStyleCnt="0"/>
      <dgm:spPr/>
    </dgm:pt>
    <dgm:pt modelId="{E69BA921-B647-47BD-A3A3-05F4504898D0}" type="pres">
      <dgm:prSet presAssocID="{EE9A89E1-6066-4788-8F37-39F79479AB36}" presName="composite2" presStyleCnt="0"/>
      <dgm:spPr/>
    </dgm:pt>
    <dgm:pt modelId="{4BF63653-C6DB-44F4-8A1E-C6D5D82F9287}" type="pres">
      <dgm:prSet presAssocID="{EE9A89E1-6066-4788-8F37-39F79479AB36}" presName="background2" presStyleLbl="node2" presStyleIdx="1" presStyleCnt="2"/>
      <dgm:spPr/>
    </dgm:pt>
    <dgm:pt modelId="{EBAA5177-B715-4348-866D-EB48D8A1994F}" type="pres">
      <dgm:prSet presAssocID="{EE9A89E1-6066-4788-8F37-39F79479AB36}" presName="text2" presStyleLbl="fgAcc2" presStyleIdx="1" presStyleCnt="2" custScaleX="261385">
        <dgm:presLayoutVars>
          <dgm:chPref val="3"/>
        </dgm:presLayoutVars>
      </dgm:prSet>
      <dgm:spPr/>
      <dgm:t>
        <a:bodyPr/>
        <a:lstStyle/>
        <a:p>
          <a:endParaRPr lang="ru-RU"/>
        </a:p>
      </dgm:t>
    </dgm:pt>
    <dgm:pt modelId="{1E23C160-DDD3-4756-887A-908F68621639}" type="pres">
      <dgm:prSet presAssocID="{EE9A89E1-6066-4788-8F37-39F79479AB36}" presName="hierChild3" presStyleCnt="0"/>
      <dgm:spPr/>
    </dgm:pt>
  </dgm:ptLst>
  <dgm:cxnLst>
    <dgm:cxn modelId="{69A26696-08A2-4ED7-926B-B4D0AC11A6C8}" srcId="{5C1A7BEE-88E5-4E9E-98F2-A6C130054939}" destId="{2C7DE610-80E9-4EA0-B880-A23F411C7054}" srcOrd="0" destOrd="0" parTransId="{350FBEF8-671B-4CBB-B5B6-1AB9B6C2E799}" sibTransId="{C4A94CD3-9CA4-4F16-916E-C7ABFF51C0B3}"/>
    <dgm:cxn modelId="{A0C15B3F-EFAC-4738-8B2F-A2164722AC42}" type="presOf" srcId="{5C1A7BEE-88E5-4E9E-98F2-A6C130054939}" destId="{C324CF72-DD31-48C0-A88A-02B2E5E0C6E0}" srcOrd="0" destOrd="0" presId="urn:microsoft.com/office/officeart/2005/8/layout/hierarchy1"/>
    <dgm:cxn modelId="{952674B0-5D0B-49B1-A514-81C5614908FE}" type="presOf" srcId="{7E7FF7BF-4967-4960-98AE-A1FDCBCCF1F4}" destId="{180FC2C6-B358-438B-9EC1-DD79B98D29F2}" srcOrd="0" destOrd="0" presId="urn:microsoft.com/office/officeart/2005/8/layout/hierarchy1"/>
    <dgm:cxn modelId="{7BCBA7E7-37B2-4F22-ACB6-30E713247C05}" srcId="{5C1A7BEE-88E5-4E9E-98F2-A6C130054939}" destId="{EE9A89E1-6066-4788-8F37-39F79479AB36}" srcOrd="1" destOrd="0" parTransId="{9254CE65-C3DF-4E26-8DF3-D4281B14D829}" sibTransId="{F06C21BE-6B6E-4805-B400-DD9D057EABB7}"/>
    <dgm:cxn modelId="{657C82AB-0235-476A-8C2C-ADE28A41D0F3}" type="presOf" srcId="{EE9A89E1-6066-4788-8F37-39F79479AB36}" destId="{EBAA5177-B715-4348-866D-EB48D8A1994F}" srcOrd="0" destOrd="0" presId="urn:microsoft.com/office/officeart/2005/8/layout/hierarchy1"/>
    <dgm:cxn modelId="{A91BFA35-CA64-4005-8847-E93E3278F7F9}" type="presOf" srcId="{350FBEF8-671B-4CBB-B5B6-1AB9B6C2E799}" destId="{4E264D18-9998-485B-A54C-F65869DF355E}" srcOrd="0" destOrd="0" presId="urn:microsoft.com/office/officeart/2005/8/layout/hierarchy1"/>
    <dgm:cxn modelId="{AEE0CC78-1BEC-44D1-9E8A-056F3A63B90C}" type="presOf" srcId="{9254CE65-C3DF-4E26-8DF3-D4281B14D829}" destId="{13F3087C-C796-4474-8D11-21C50F84AE70}" srcOrd="0" destOrd="0" presId="urn:microsoft.com/office/officeart/2005/8/layout/hierarchy1"/>
    <dgm:cxn modelId="{F2BA2534-A3A6-4836-960A-2C07234430E1}" type="presOf" srcId="{2C7DE610-80E9-4EA0-B880-A23F411C7054}" destId="{5523F167-28AC-42F3-ABC6-84BC40473DFA}" srcOrd="0" destOrd="0" presId="urn:microsoft.com/office/officeart/2005/8/layout/hierarchy1"/>
    <dgm:cxn modelId="{EB2F7F84-2427-4BC7-911F-503A3E2FE08C}" srcId="{7E7FF7BF-4967-4960-98AE-A1FDCBCCF1F4}" destId="{5C1A7BEE-88E5-4E9E-98F2-A6C130054939}" srcOrd="0" destOrd="0" parTransId="{4D3EFED7-806C-467E-A242-B13D1A2B5D1B}" sibTransId="{8F7480AD-B61E-4EA3-8572-7C2AD629B194}"/>
    <dgm:cxn modelId="{BE97D9B8-2976-4FA4-9CC6-22C90D45F076}" type="presParOf" srcId="{180FC2C6-B358-438B-9EC1-DD79B98D29F2}" destId="{9A81F136-0894-4A4A-B34F-50CCFA6BE468}" srcOrd="0" destOrd="0" presId="urn:microsoft.com/office/officeart/2005/8/layout/hierarchy1"/>
    <dgm:cxn modelId="{65C7589E-9FAB-4A6B-B19D-B2CE0A81DF66}" type="presParOf" srcId="{9A81F136-0894-4A4A-B34F-50CCFA6BE468}" destId="{6B130EBE-CCC3-4755-A58D-9706ABCB3313}" srcOrd="0" destOrd="0" presId="urn:microsoft.com/office/officeart/2005/8/layout/hierarchy1"/>
    <dgm:cxn modelId="{CD2C96C4-4971-4DCD-91A8-1F12FAA7A56A}" type="presParOf" srcId="{6B130EBE-CCC3-4755-A58D-9706ABCB3313}" destId="{D3BBC22E-8FD7-4A4B-A534-6445DF17BFF5}" srcOrd="0" destOrd="0" presId="urn:microsoft.com/office/officeart/2005/8/layout/hierarchy1"/>
    <dgm:cxn modelId="{0DB13313-F231-40F7-8EDF-771409762B73}" type="presParOf" srcId="{6B130EBE-CCC3-4755-A58D-9706ABCB3313}" destId="{C324CF72-DD31-48C0-A88A-02B2E5E0C6E0}" srcOrd="1" destOrd="0" presId="urn:microsoft.com/office/officeart/2005/8/layout/hierarchy1"/>
    <dgm:cxn modelId="{07CF66F0-5021-4114-9444-D862F52A415C}" type="presParOf" srcId="{9A81F136-0894-4A4A-B34F-50CCFA6BE468}" destId="{5E0EA25E-8B62-4393-8B99-2907CBD0399C}" srcOrd="1" destOrd="0" presId="urn:microsoft.com/office/officeart/2005/8/layout/hierarchy1"/>
    <dgm:cxn modelId="{B180EDC8-E570-495A-BC16-7D48012246E1}" type="presParOf" srcId="{5E0EA25E-8B62-4393-8B99-2907CBD0399C}" destId="{4E264D18-9998-485B-A54C-F65869DF355E}" srcOrd="0" destOrd="0" presId="urn:microsoft.com/office/officeart/2005/8/layout/hierarchy1"/>
    <dgm:cxn modelId="{04B03EF4-C065-46CF-9D59-49D904224933}" type="presParOf" srcId="{5E0EA25E-8B62-4393-8B99-2907CBD0399C}" destId="{2145CEF9-FAC7-4636-8776-D74C52469AC7}" srcOrd="1" destOrd="0" presId="urn:microsoft.com/office/officeart/2005/8/layout/hierarchy1"/>
    <dgm:cxn modelId="{C9998917-355A-4567-BB04-72B6A6FD3F90}" type="presParOf" srcId="{2145CEF9-FAC7-4636-8776-D74C52469AC7}" destId="{81C63FF2-4A2B-42E1-9087-63EAF9CB141E}" srcOrd="0" destOrd="0" presId="urn:microsoft.com/office/officeart/2005/8/layout/hierarchy1"/>
    <dgm:cxn modelId="{936F5C54-D227-4431-9BD8-67634CA6B445}" type="presParOf" srcId="{81C63FF2-4A2B-42E1-9087-63EAF9CB141E}" destId="{89B4E0B8-0054-42E8-959C-FFCC7E6EBDFD}" srcOrd="0" destOrd="0" presId="urn:microsoft.com/office/officeart/2005/8/layout/hierarchy1"/>
    <dgm:cxn modelId="{B4D8C814-A0DA-4180-BFAA-2061015A6EF0}" type="presParOf" srcId="{81C63FF2-4A2B-42E1-9087-63EAF9CB141E}" destId="{5523F167-28AC-42F3-ABC6-84BC40473DFA}" srcOrd="1" destOrd="0" presId="urn:microsoft.com/office/officeart/2005/8/layout/hierarchy1"/>
    <dgm:cxn modelId="{E4649B64-F38F-470C-81E9-4412B1BD0D1D}" type="presParOf" srcId="{2145CEF9-FAC7-4636-8776-D74C52469AC7}" destId="{20D87E00-C549-4955-8E1D-9C49902E1CC4}" srcOrd="1" destOrd="0" presId="urn:microsoft.com/office/officeart/2005/8/layout/hierarchy1"/>
    <dgm:cxn modelId="{BE818FE1-541F-41C7-8AE2-0EA24B9DF083}" type="presParOf" srcId="{5E0EA25E-8B62-4393-8B99-2907CBD0399C}" destId="{13F3087C-C796-4474-8D11-21C50F84AE70}" srcOrd="2" destOrd="0" presId="urn:microsoft.com/office/officeart/2005/8/layout/hierarchy1"/>
    <dgm:cxn modelId="{FD24A1A4-1CF5-4849-A65F-2020B52E800A}" type="presParOf" srcId="{5E0EA25E-8B62-4393-8B99-2907CBD0399C}" destId="{45FCD2E2-376B-4082-85A7-CD34A4DF55BE}" srcOrd="3" destOrd="0" presId="urn:microsoft.com/office/officeart/2005/8/layout/hierarchy1"/>
    <dgm:cxn modelId="{AFFB9131-CF1F-4B3D-97B3-7F88D7991E8D}" type="presParOf" srcId="{45FCD2E2-376B-4082-85A7-CD34A4DF55BE}" destId="{E69BA921-B647-47BD-A3A3-05F4504898D0}" srcOrd="0" destOrd="0" presId="urn:microsoft.com/office/officeart/2005/8/layout/hierarchy1"/>
    <dgm:cxn modelId="{8AA8A237-026F-4F15-935C-8B415C046372}" type="presParOf" srcId="{E69BA921-B647-47BD-A3A3-05F4504898D0}" destId="{4BF63653-C6DB-44F4-8A1E-C6D5D82F9287}" srcOrd="0" destOrd="0" presId="urn:microsoft.com/office/officeart/2005/8/layout/hierarchy1"/>
    <dgm:cxn modelId="{975A2709-381E-442B-A900-5FF62DD29188}" type="presParOf" srcId="{E69BA921-B647-47BD-A3A3-05F4504898D0}" destId="{EBAA5177-B715-4348-866D-EB48D8A1994F}" srcOrd="1" destOrd="0" presId="urn:microsoft.com/office/officeart/2005/8/layout/hierarchy1"/>
    <dgm:cxn modelId="{A94EF508-67F5-4B18-B4C9-D42E9FB1C392}" type="presParOf" srcId="{45FCD2E2-376B-4082-85A7-CD34A4DF55BE}" destId="{1E23C160-DDD3-4756-887A-908F686216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9956B-B62B-469F-BDE3-20BBA4B1D14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B0A2B6C0-CEF0-4980-9F4D-BCEBCE580C0B}">
      <dgm:prSet phldrT="[Текст]" custT="1"/>
      <dgm:spPr/>
      <dgm:t>
        <a:bodyPr/>
        <a:lstStyle/>
        <a:p>
          <a:pPr marL="12065" indent="0" algn="just">
            <a:lnSpc>
              <a:spcPct val="100000"/>
            </a:lnSpc>
            <a:spcBef>
              <a:spcPts val="105"/>
            </a:spcBef>
            <a:buSzPct val="95000"/>
            <a:buNone/>
            <a:tabLst>
              <a:tab pos="140335" algn="l"/>
            </a:tabLst>
          </a:pPr>
          <a:r>
            <a:rPr lang="ru-RU" sz="1600" b="1" spc="-15" smtClean="0">
              <a:latin typeface="Times New Roman" panose="02020603050405020304" pitchFamily="18" charset="0"/>
              <a:cs typeface="Times New Roman" panose="02020603050405020304" pitchFamily="18" charset="0"/>
            </a:rPr>
            <a:t>1. Підготовка </a:t>
          </a:r>
          <a:r>
            <a:rPr lang="ru-RU" sz="1600" b="1" spc="-10" smtClean="0">
              <a:latin typeface="Times New Roman" panose="02020603050405020304" pitchFamily="18" charset="0"/>
              <a:cs typeface="Times New Roman" panose="02020603050405020304" pitchFamily="18" charset="0"/>
            </a:rPr>
            <a:t>спостереження </a:t>
          </a:r>
          <a:r>
            <a:rPr lang="ru-RU" sz="1600" b="1" spc="-5" smtClean="0">
              <a:latin typeface="Times New Roman" panose="02020603050405020304" pitchFamily="18" charset="0"/>
              <a:cs typeface="Times New Roman" panose="02020603050405020304" pitchFamily="18" charset="0"/>
            </a:rPr>
            <a:t>(складається план: визначаються </a:t>
          </a:r>
          <a:r>
            <a:rPr lang="ru-RU" sz="1600" b="1" spc="-10" smtClean="0">
              <a:latin typeface="Times New Roman" panose="02020603050405020304" pitchFamily="18" charset="0"/>
              <a:cs typeface="Times New Roman" panose="02020603050405020304" pitchFamily="18" charset="0"/>
            </a:rPr>
            <a:t>мета,</a:t>
          </a:r>
          <a:r>
            <a:rPr lang="ru-RU" sz="1600" b="1" spc="200" smtClean="0">
              <a:latin typeface="Times New Roman" panose="02020603050405020304" pitchFamily="18" charset="0"/>
              <a:cs typeface="Times New Roman" panose="02020603050405020304" pitchFamily="18" charset="0"/>
            </a:rPr>
            <a:t> </a:t>
          </a:r>
          <a:r>
            <a:rPr lang="ru-RU" sz="1600" b="1" spc="-20" smtClean="0">
              <a:latin typeface="Times New Roman" panose="02020603050405020304" pitchFamily="18" charset="0"/>
              <a:cs typeface="Times New Roman" panose="02020603050405020304" pitchFamily="18" charset="0"/>
            </a:rPr>
            <a:t>об’єкт, </a:t>
          </a:r>
          <a:r>
            <a:rPr lang="ru-RU" sz="1600" b="1" spc="-10" smtClean="0">
              <a:latin typeface="Times New Roman" panose="02020603050405020304" pitchFamily="18" charset="0"/>
              <a:cs typeface="Times New Roman" panose="02020603050405020304" pitchFamily="18" charset="0"/>
            </a:rPr>
            <a:t>одиниці дослідження, </a:t>
          </a:r>
          <a:r>
            <a:rPr lang="ru-RU" sz="1600" b="1" spc="-5" smtClean="0">
              <a:latin typeface="Times New Roman" panose="02020603050405020304" pitchFamily="18" charset="0"/>
              <a:cs typeface="Times New Roman" panose="02020603050405020304" pitchFamily="18" charset="0"/>
            </a:rPr>
            <a:t>способи </a:t>
          </a:r>
          <a:r>
            <a:rPr lang="ru-RU" sz="1600" b="1" smtClean="0">
              <a:latin typeface="Times New Roman" panose="02020603050405020304" pitchFamily="18" charset="0"/>
              <a:cs typeface="Times New Roman" panose="02020603050405020304" pitchFamily="18" charset="0"/>
            </a:rPr>
            <a:t>збирання</a:t>
          </a:r>
          <a:r>
            <a:rPr lang="ru-RU" sz="1600" b="1" spc="-95" smtClean="0">
              <a:latin typeface="Times New Roman" panose="02020603050405020304" pitchFamily="18" charset="0"/>
              <a:cs typeface="Times New Roman" panose="02020603050405020304" pitchFamily="18" charset="0"/>
            </a:rPr>
            <a:t> </a:t>
          </a:r>
          <a:r>
            <a:rPr lang="ru-RU" sz="1600" b="1" spc="-5" smtClean="0">
              <a:latin typeface="Times New Roman" panose="02020603050405020304" pitchFamily="18" charset="0"/>
              <a:cs typeface="Times New Roman" panose="02020603050405020304" pitchFamily="18" charset="0"/>
            </a:rPr>
            <a:t>даних);</a:t>
          </a:r>
          <a:endParaRPr lang="ru-RU" sz="160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dgm:t>
    </dgm:pt>
    <dgm:pt modelId="{BB9A4A80-517A-4523-8065-89487A713C8C}" type="parTrans" cxnId="{016E9E8A-F940-4687-882F-A1806841DE33}">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B9633A8D-F513-4AC3-BC3B-34CC88DCB814}" type="sibTrans" cxnId="{016E9E8A-F940-4687-882F-A1806841DE33}">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CF0C4580-2D58-45C6-B6F8-1006BA2C7095}">
      <dgm:prSet phldrT="[Текст]" custT="1"/>
      <dgm:spPr/>
      <dgm:t>
        <a:bodyPr/>
        <a:lstStyle/>
        <a:p>
          <a:pPr marL="12700" marR="76200" algn="just">
            <a:lnSpc>
              <a:spcPct val="100000"/>
            </a:lnSpc>
            <a:spcBef>
              <a:spcPts val="5"/>
            </a:spcBef>
            <a:buSzPct val="95000"/>
            <a:buNone/>
            <a:tabLst>
              <a:tab pos="140335" algn="l"/>
            </a:tabLst>
          </a:pPr>
          <a:r>
            <a:rPr lang="ru-RU" sz="1600" b="1" spc="-10" smtClean="0">
              <a:latin typeface="Times New Roman" panose="02020603050405020304" pitchFamily="18" charset="0"/>
              <a:cs typeface="Times New Roman" panose="02020603050405020304" pitchFamily="18" charset="0"/>
            </a:rPr>
            <a:t>2. Проведення </a:t>
          </a:r>
          <a:r>
            <a:rPr lang="ru-RU" sz="1600" b="1" spc="-5" smtClean="0">
              <a:latin typeface="Times New Roman" panose="02020603050405020304" pitchFamily="18" charset="0"/>
              <a:cs typeface="Times New Roman" panose="02020603050405020304" pitchFamily="18" charset="0"/>
            </a:rPr>
            <a:t>масового </a:t>
          </a:r>
          <a:r>
            <a:rPr lang="ru-RU" sz="1600" b="1" spc="-10" smtClean="0">
              <a:latin typeface="Times New Roman" panose="02020603050405020304" pitchFamily="18" charset="0"/>
              <a:cs typeface="Times New Roman" panose="02020603050405020304" pitchFamily="18" charset="0"/>
            </a:rPr>
            <a:t>збору </a:t>
          </a:r>
          <a:r>
            <a:rPr lang="ru-RU" sz="1600" b="1" spc="-5" smtClean="0">
              <a:latin typeface="Times New Roman" panose="02020603050405020304" pitchFamily="18" charset="0"/>
              <a:cs typeface="Times New Roman" panose="02020603050405020304" pitchFamily="18" charset="0"/>
            </a:rPr>
            <a:t>інформації </a:t>
          </a:r>
          <a:r>
            <a:rPr lang="ru-RU" sz="1600" b="1" smtClean="0">
              <a:latin typeface="Times New Roman" panose="02020603050405020304" pitchFamily="18" charset="0"/>
              <a:cs typeface="Times New Roman" panose="02020603050405020304" pitchFamily="18" charset="0"/>
            </a:rPr>
            <a:t>(реєстрація </a:t>
          </a:r>
          <a:r>
            <a:rPr lang="ru-RU" sz="1600" b="1" spc="-5" smtClean="0">
              <a:latin typeface="Times New Roman" panose="02020603050405020304" pitchFamily="18" charset="0"/>
              <a:cs typeface="Times New Roman" panose="02020603050405020304" pitchFamily="18" charset="0"/>
            </a:rPr>
            <a:t>установлених фактів;  саме забезпечення </a:t>
          </a:r>
          <a:r>
            <a:rPr lang="ru-RU" sz="1600" b="1" smtClean="0">
              <a:latin typeface="Times New Roman" panose="02020603050405020304" pitchFamily="18" charset="0"/>
              <a:cs typeface="Times New Roman" panose="02020603050405020304" pitchFamily="18" charset="0"/>
            </a:rPr>
            <a:t>реєстрації </a:t>
          </a:r>
          <a:r>
            <a:rPr lang="ru-RU" sz="1600" b="1" spc="-5" smtClean="0">
              <a:latin typeface="Times New Roman" panose="02020603050405020304" pitchFamily="18" charset="0"/>
              <a:cs typeface="Times New Roman" panose="02020603050405020304" pitchFamily="18" charset="0"/>
            </a:rPr>
            <a:t>відрізняє статистичне </a:t>
          </a:r>
          <a:r>
            <a:rPr lang="ru-RU" sz="1600" b="1" spc="-10" smtClean="0">
              <a:latin typeface="Times New Roman" panose="02020603050405020304" pitchFamily="18" charset="0"/>
              <a:cs typeface="Times New Roman" panose="02020603050405020304" pitchFamily="18" charset="0"/>
            </a:rPr>
            <a:t>спостереження </a:t>
          </a:r>
          <a:r>
            <a:rPr lang="ru-RU" sz="1600" b="1" spc="-5" smtClean="0">
              <a:latin typeface="Times New Roman" panose="02020603050405020304" pitchFamily="18" charset="0"/>
              <a:cs typeface="Times New Roman" panose="02020603050405020304" pitchFamily="18" charset="0"/>
            </a:rPr>
            <a:t>від  спостерігання);</a:t>
          </a:r>
          <a:endParaRPr lang="ru-RU" sz="1600" dirty="0" smtClean="0">
            <a:latin typeface="Times New Roman" panose="02020603050405020304" pitchFamily="18" charset="0"/>
            <a:cs typeface="Times New Roman" panose="02020603050405020304" pitchFamily="18" charset="0"/>
          </a:endParaRPr>
        </a:p>
      </dgm:t>
    </dgm:pt>
    <dgm:pt modelId="{2E22B467-1C45-44B3-B590-454A93169F93}" type="parTrans" cxnId="{4CE9A5D2-7E1E-461F-A699-7CA06733B09E}">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BC6F8D81-65ED-4A45-B8B1-900552923550}" type="sibTrans" cxnId="{4CE9A5D2-7E1E-461F-A699-7CA06733B09E}">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43D020ED-0D23-4137-9FFA-B83995969710}">
      <dgm:prSet phldrT="[Текст]" custT="1"/>
      <dgm:spPr/>
      <dgm:t>
        <a:bodyPr/>
        <a:lstStyle/>
        <a:p>
          <a:pPr marL="12700" marR="78105" algn="just">
            <a:lnSpc>
              <a:spcPct val="100000"/>
            </a:lnSpc>
            <a:spcBef>
              <a:spcPts val="5"/>
            </a:spcBef>
            <a:buSzPct val="95000"/>
            <a:buNone/>
            <a:tabLst>
              <a:tab pos="140335" algn="l"/>
            </a:tabLst>
          </a:pPr>
          <a:r>
            <a:rPr lang="ru-RU" sz="1600" b="1" spc="-5" dirty="0" smtClean="0">
              <a:latin typeface="Times New Roman" panose="02020603050405020304" pitchFamily="18" charset="0"/>
              <a:cs typeface="Times New Roman" panose="02020603050405020304" pitchFamily="18" charset="0"/>
            </a:rPr>
            <a:t>3. </a:t>
          </a:r>
          <a:r>
            <a:rPr lang="ru-RU" sz="1600" b="1" spc="-5" dirty="0" err="1" smtClean="0">
              <a:latin typeface="Times New Roman" panose="02020603050405020304" pitchFamily="18" charset="0"/>
              <a:cs typeface="Times New Roman" panose="02020603050405020304" pitchFamily="18" charset="0"/>
            </a:rPr>
            <a:t>Формування</a:t>
          </a:r>
          <a:r>
            <a:rPr lang="ru-RU" sz="1600" b="1" spc="-5" dirty="0" smtClean="0">
              <a:latin typeface="Times New Roman" panose="02020603050405020304" pitchFamily="18" charset="0"/>
              <a:cs typeface="Times New Roman" panose="02020603050405020304" pitchFamily="18" charset="0"/>
            </a:rPr>
            <a:t> </a:t>
          </a:r>
          <a:r>
            <a:rPr lang="ru-RU" sz="1600" b="1" spc="-5" dirty="0" err="1" smtClean="0">
              <a:latin typeface="Times New Roman" panose="02020603050405020304" pitchFamily="18" charset="0"/>
              <a:cs typeface="Times New Roman" panose="02020603050405020304" pitchFamily="18" charset="0"/>
            </a:rPr>
            <a:t>бази</a:t>
          </a:r>
          <a:r>
            <a:rPr lang="ru-RU" sz="1600" b="1" spc="-5" dirty="0" smtClean="0">
              <a:latin typeface="Times New Roman" panose="02020603050405020304" pitchFamily="18" charset="0"/>
              <a:cs typeface="Times New Roman" panose="02020603050405020304" pitchFamily="18" charset="0"/>
            </a:rPr>
            <a:t> </a:t>
          </a:r>
          <a:r>
            <a:rPr lang="ru-RU" sz="1600" b="1" spc="-5" dirty="0" err="1" smtClean="0">
              <a:latin typeface="Times New Roman" panose="02020603050405020304" pitchFamily="18" charset="0"/>
              <a:cs typeface="Times New Roman" panose="02020603050405020304" pitchFamily="18" charset="0"/>
            </a:rPr>
            <a:t>даних</a:t>
          </a:r>
          <a:r>
            <a:rPr lang="ru-RU" sz="1600" b="1" spc="-5" dirty="0" smtClean="0">
              <a:latin typeface="Times New Roman" panose="02020603050405020304" pitchFamily="18" charset="0"/>
              <a:cs typeface="Times New Roman" panose="02020603050405020304" pitchFamily="18" charset="0"/>
            </a:rPr>
            <a:t> </a:t>
          </a:r>
          <a:r>
            <a:rPr lang="ru-RU" sz="1600" b="1" spc="-10" dirty="0" smtClean="0">
              <a:latin typeface="Times New Roman" panose="02020603050405020304" pitchFamily="18" charset="0"/>
              <a:cs typeface="Times New Roman" panose="02020603050405020304" pitchFamily="18" charset="0"/>
            </a:rPr>
            <a:t>(контроль </a:t>
          </a:r>
          <a:r>
            <a:rPr lang="ru-RU" sz="1600" b="1" spc="-5" dirty="0" smtClean="0">
              <a:latin typeface="Times New Roman" panose="02020603050405020304" pitchFamily="18" charset="0"/>
              <a:cs typeface="Times New Roman" panose="02020603050405020304" pitchFamily="18" charset="0"/>
            </a:rPr>
            <a:t>та </a:t>
          </a:r>
          <a:r>
            <a:rPr lang="ru-RU" sz="1600" b="1" spc="-10" dirty="0" err="1" smtClean="0">
              <a:latin typeface="Times New Roman" panose="02020603050405020304" pitchFamily="18" charset="0"/>
              <a:cs typeface="Times New Roman" panose="02020603050405020304" pitchFamily="18" charset="0"/>
            </a:rPr>
            <a:t>нагромадження</a:t>
          </a:r>
          <a:r>
            <a:rPr lang="ru-RU" sz="1600" b="1" spc="-10" dirty="0" smtClean="0">
              <a:latin typeface="Times New Roman" panose="02020603050405020304" pitchFamily="18" charset="0"/>
              <a:cs typeface="Times New Roman" panose="02020603050405020304" pitchFamily="18" charset="0"/>
            </a:rPr>
            <a:t> </a:t>
          </a:r>
          <a:r>
            <a:rPr lang="ru-RU" sz="1600" b="1" spc="-5" dirty="0" err="1" smtClean="0">
              <a:latin typeface="Times New Roman" panose="02020603050405020304" pitchFamily="18" charset="0"/>
              <a:cs typeface="Times New Roman" panose="02020603050405020304" pitchFamily="18" charset="0"/>
            </a:rPr>
            <a:t>даних</a:t>
          </a:r>
          <a:r>
            <a:rPr lang="ru-RU" sz="1600" b="1" spc="-5" dirty="0" smtClean="0">
              <a:latin typeface="Times New Roman" panose="02020603050405020304" pitchFamily="18" charset="0"/>
              <a:cs typeface="Times New Roman" panose="02020603050405020304" pitchFamily="18" charset="0"/>
            </a:rPr>
            <a:t>  </a:t>
          </a:r>
          <a:r>
            <a:rPr lang="ru-RU" sz="1600" b="1" spc="-10" dirty="0" err="1" smtClean="0">
              <a:latin typeface="Times New Roman" panose="02020603050405020304" pitchFamily="18" charset="0"/>
              <a:cs typeface="Times New Roman" panose="02020603050405020304" pitchFamily="18" charset="0"/>
            </a:rPr>
            <a:t>спостереження</a:t>
          </a:r>
          <a:r>
            <a:rPr lang="ru-RU" sz="1600" b="1" spc="-1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а </a:t>
          </a:r>
          <a:r>
            <a:rPr lang="ru-RU" sz="1600" b="1" spc="-15" dirty="0" err="1" smtClean="0">
              <a:latin typeface="Times New Roman" panose="02020603050405020304" pitchFamily="18" charset="0"/>
              <a:cs typeface="Times New Roman" panose="02020603050405020304" pitchFamily="18" charset="0"/>
            </a:rPr>
            <a:t>також</a:t>
          </a:r>
          <a:r>
            <a:rPr lang="ru-RU" sz="1600" b="1" spc="-15" dirty="0" smtClean="0">
              <a:latin typeface="Times New Roman" panose="02020603050405020304" pitchFamily="18" charset="0"/>
              <a:cs typeface="Times New Roman" panose="02020603050405020304" pitchFamily="18" charset="0"/>
            </a:rPr>
            <a:t> </a:t>
          </a:r>
          <a:r>
            <a:rPr lang="ru-RU" sz="1600" b="1" spc="-5" dirty="0" err="1" smtClean="0">
              <a:latin typeface="Times New Roman" panose="02020603050405020304" pitchFamily="18" charset="0"/>
              <a:cs typeface="Times New Roman" panose="02020603050405020304" pitchFamily="18" charset="0"/>
            </a:rPr>
            <a:t>їх</a:t>
          </a:r>
          <a:r>
            <a:rPr lang="ru-RU" sz="1600" b="1" spc="-35" dirty="0" smtClean="0">
              <a:latin typeface="Times New Roman" panose="02020603050405020304" pitchFamily="18" charset="0"/>
              <a:cs typeface="Times New Roman" panose="02020603050405020304" pitchFamily="18" charset="0"/>
            </a:rPr>
            <a:t> </a:t>
          </a:r>
          <a:r>
            <a:rPr lang="ru-RU" sz="1600" b="1" spc="-10" dirty="0" err="1" smtClean="0">
              <a:latin typeface="Times New Roman" panose="02020603050405020304" pitchFamily="18" charset="0"/>
              <a:cs typeface="Times New Roman" panose="02020603050405020304" pitchFamily="18" charset="0"/>
            </a:rPr>
            <a:t>збереження</a:t>
          </a:r>
          <a:r>
            <a:rPr lang="ru-RU" sz="1600" b="1" spc="-1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dgm:t>
    </dgm:pt>
    <dgm:pt modelId="{671802DA-6F6F-4DBB-86C1-6D07245FA4D6}" type="parTrans" cxnId="{1DAC5084-76FA-48CE-BB58-B1F293F05C00}">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8A83E1CD-A672-4ACC-9344-86A35BE04C3C}" type="sibTrans" cxnId="{1DAC5084-76FA-48CE-BB58-B1F293F05C00}">
      <dgm:prSet/>
      <dgm:spPr/>
      <dgm:t>
        <a:bodyPr/>
        <a:lstStyle/>
        <a:p>
          <a:endParaRPr lang="ru-RU" sz="1600">
            <a:solidFill>
              <a:schemeClr val="accent4">
                <a:lumMod val="50000"/>
              </a:schemeClr>
            </a:solidFill>
            <a:latin typeface="Times New Roman" panose="02020603050405020304" pitchFamily="18" charset="0"/>
            <a:cs typeface="Times New Roman" panose="02020603050405020304" pitchFamily="18" charset="0"/>
          </a:endParaRPr>
        </a:p>
      </dgm:t>
    </dgm:pt>
    <dgm:pt modelId="{FE1B8E92-57A7-4585-9D54-B0D22935C974}" type="pres">
      <dgm:prSet presAssocID="{3D09956B-B62B-469F-BDE3-20BBA4B1D149}" presName="Name0" presStyleCnt="0">
        <dgm:presLayoutVars>
          <dgm:chMax val="7"/>
          <dgm:chPref val="7"/>
          <dgm:dir/>
        </dgm:presLayoutVars>
      </dgm:prSet>
      <dgm:spPr/>
      <dgm:t>
        <a:bodyPr/>
        <a:lstStyle/>
        <a:p>
          <a:endParaRPr lang="ru-RU"/>
        </a:p>
      </dgm:t>
    </dgm:pt>
    <dgm:pt modelId="{C1D135B0-28B1-4703-A60B-DBBAA975862C}" type="pres">
      <dgm:prSet presAssocID="{3D09956B-B62B-469F-BDE3-20BBA4B1D149}" presName="Name1" presStyleCnt="0"/>
      <dgm:spPr/>
    </dgm:pt>
    <dgm:pt modelId="{C54CCB90-1135-400D-B4C4-FA871C19ED00}" type="pres">
      <dgm:prSet presAssocID="{3D09956B-B62B-469F-BDE3-20BBA4B1D149}" presName="cycle" presStyleCnt="0"/>
      <dgm:spPr/>
    </dgm:pt>
    <dgm:pt modelId="{01973968-5461-4F13-9665-E1C02052C2AF}" type="pres">
      <dgm:prSet presAssocID="{3D09956B-B62B-469F-BDE3-20BBA4B1D149}" presName="srcNode" presStyleLbl="node1" presStyleIdx="0" presStyleCnt="3"/>
      <dgm:spPr/>
    </dgm:pt>
    <dgm:pt modelId="{5EB5AA9D-BDCA-4D21-8ABD-126A140A9653}" type="pres">
      <dgm:prSet presAssocID="{3D09956B-B62B-469F-BDE3-20BBA4B1D149}" presName="conn" presStyleLbl="parChTrans1D2" presStyleIdx="0" presStyleCnt="1"/>
      <dgm:spPr/>
      <dgm:t>
        <a:bodyPr/>
        <a:lstStyle/>
        <a:p>
          <a:endParaRPr lang="ru-RU"/>
        </a:p>
      </dgm:t>
    </dgm:pt>
    <dgm:pt modelId="{675B79F6-38B8-45B5-AA21-03BDA61DC529}" type="pres">
      <dgm:prSet presAssocID="{3D09956B-B62B-469F-BDE3-20BBA4B1D149}" presName="extraNode" presStyleLbl="node1" presStyleIdx="0" presStyleCnt="3"/>
      <dgm:spPr/>
    </dgm:pt>
    <dgm:pt modelId="{84409A34-EFCE-4471-B37A-31DC00E5EF6E}" type="pres">
      <dgm:prSet presAssocID="{3D09956B-B62B-469F-BDE3-20BBA4B1D149}" presName="dstNode" presStyleLbl="node1" presStyleIdx="0" presStyleCnt="3"/>
      <dgm:spPr/>
    </dgm:pt>
    <dgm:pt modelId="{F035311F-87F2-4DC3-98A8-9683C6DE3108}" type="pres">
      <dgm:prSet presAssocID="{B0A2B6C0-CEF0-4980-9F4D-BCEBCE580C0B}" presName="text_1" presStyleLbl="node1" presStyleIdx="0" presStyleCnt="3">
        <dgm:presLayoutVars>
          <dgm:bulletEnabled val="1"/>
        </dgm:presLayoutVars>
      </dgm:prSet>
      <dgm:spPr/>
      <dgm:t>
        <a:bodyPr/>
        <a:lstStyle/>
        <a:p>
          <a:endParaRPr lang="ru-RU"/>
        </a:p>
      </dgm:t>
    </dgm:pt>
    <dgm:pt modelId="{5132A742-D30D-464B-AB93-B381403F5A71}" type="pres">
      <dgm:prSet presAssocID="{B0A2B6C0-CEF0-4980-9F4D-BCEBCE580C0B}" presName="accent_1" presStyleCnt="0"/>
      <dgm:spPr/>
    </dgm:pt>
    <dgm:pt modelId="{46FE1881-030B-4000-BA44-92F36891FB80}" type="pres">
      <dgm:prSet presAssocID="{B0A2B6C0-CEF0-4980-9F4D-BCEBCE580C0B}" presName="accentRepeatNode" presStyleLbl="solidFgAcc1" presStyleIdx="0" presStyleCnt="3"/>
      <dgm:spPr/>
    </dgm:pt>
    <dgm:pt modelId="{17A48791-E053-49A9-9CD2-C0923882D834}" type="pres">
      <dgm:prSet presAssocID="{CF0C4580-2D58-45C6-B6F8-1006BA2C7095}" presName="text_2" presStyleLbl="node1" presStyleIdx="1" presStyleCnt="3">
        <dgm:presLayoutVars>
          <dgm:bulletEnabled val="1"/>
        </dgm:presLayoutVars>
      </dgm:prSet>
      <dgm:spPr/>
      <dgm:t>
        <a:bodyPr/>
        <a:lstStyle/>
        <a:p>
          <a:endParaRPr lang="ru-RU"/>
        </a:p>
      </dgm:t>
    </dgm:pt>
    <dgm:pt modelId="{A7841A3A-49F6-401F-96F4-42ABD9393B23}" type="pres">
      <dgm:prSet presAssocID="{CF0C4580-2D58-45C6-B6F8-1006BA2C7095}" presName="accent_2" presStyleCnt="0"/>
      <dgm:spPr/>
    </dgm:pt>
    <dgm:pt modelId="{D4E14E29-4E18-4E7F-B463-A6E6D4D1844B}" type="pres">
      <dgm:prSet presAssocID="{CF0C4580-2D58-45C6-B6F8-1006BA2C7095}" presName="accentRepeatNode" presStyleLbl="solidFgAcc1" presStyleIdx="1" presStyleCnt="3"/>
      <dgm:spPr/>
    </dgm:pt>
    <dgm:pt modelId="{486ADB44-55BB-4BED-9116-4A1282448C9E}" type="pres">
      <dgm:prSet presAssocID="{43D020ED-0D23-4137-9FFA-B83995969710}" presName="text_3" presStyleLbl="node1" presStyleIdx="2" presStyleCnt="3">
        <dgm:presLayoutVars>
          <dgm:bulletEnabled val="1"/>
        </dgm:presLayoutVars>
      </dgm:prSet>
      <dgm:spPr/>
      <dgm:t>
        <a:bodyPr/>
        <a:lstStyle/>
        <a:p>
          <a:endParaRPr lang="ru-RU"/>
        </a:p>
      </dgm:t>
    </dgm:pt>
    <dgm:pt modelId="{B4408D90-3CD9-41AE-9F76-5A32005A6C3E}" type="pres">
      <dgm:prSet presAssocID="{43D020ED-0D23-4137-9FFA-B83995969710}" presName="accent_3" presStyleCnt="0"/>
      <dgm:spPr/>
    </dgm:pt>
    <dgm:pt modelId="{CB867FB1-78EC-41AA-9F8A-DF9E3B1B671E}" type="pres">
      <dgm:prSet presAssocID="{43D020ED-0D23-4137-9FFA-B83995969710}" presName="accentRepeatNode" presStyleLbl="solidFgAcc1" presStyleIdx="2" presStyleCnt="3"/>
      <dgm:spPr/>
    </dgm:pt>
  </dgm:ptLst>
  <dgm:cxnLst>
    <dgm:cxn modelId="{E670D8EA-5881-4083-850C-6A5B4FAB5BE0}" type="presOf" srcId="{B9633A8D-F513-4AC3-BC3B-34CC88DCB814}" destId="{5EB5AA9D-BDCA-4D21-8ABD-126A140A9653}" srcOrd="0" destOrd="0" presId="urn:microsoft.com/office/officeart/2008/layout/VerticalCurvedList"/>
    <dgm:cxn modelId="{CE80E734-6CF7-4AA2-ACBB-0FFF35495847}" type="presOf" srcId="{3D09956B-B62B-469F-BDE3-20BBA4B1D149}" destId="{FE1B8E92-57A7-4585-9D54-B0D22935C974}" srcOrd="0" destOrd="0" presId="urn:microsoft.com/office/officeart/2008/layout/VerticalCurvedList"/>
    <dgm:cxn modelId="{7F6C8983-6B1B-41BA-B3A1-F65C364EBCF0}" type="presOf" srcId="{B0A2B6C0-CEF0-4980-9F4D-BCEBCE580C0B}" destId="{F035311F-87F2-4DC3-98A8-9683C6DE3108}" srcOrd="0" destOrd="0" presId="urn:microsoft.com/office/officeart/2008/layout/VerticalCurvedList"/>
    <dgm:cxn modelId="{3ACFB3B9-B93E-4F52-957E-1BE9F6C73857}" type="presOf" srcId="{43D020ED-0D23-4137-9FFA-B83995969710}" destId="{486ADB44-55BB-4BED-9116-4A1282448C9E}" srcOrd="0" destOrd="0" presId="urn:microsoft.com/office/officeart/2008/layout/VerticalCurvedList"/>
    <dgm:cxn modelId="{170E6FCF-B82A-499C-9B8E-F9834248A087}" type="presOf" srcId="{CF0C4580-2D58-45C6-B6F8-1006BA2C7095}" destId="{17A48791-E053-49A9-9CD2-C0923882D834}" srcOrd="0" destOrd="0" presId="urn:microsoft.com/office/officeart/2008/layout/VerticalCurvedList"/>
    <dgm:cxn modelId="{4CE9A5D2-7E1E-461F-A699-7CA06733B09E}" srcId="{3D09956B-B62B-469F-BDE3-20BBA4B1D149}" destId="{CF0C4580-2D58-45C6-B6F8-1006BA2C7095}" srcOrd="1" destOrd="0" parTransId="{2E22B467-1C45-44B3-B590-454A93169F93}" sibTransId="{BC6F8D81-65ED-4A45-B8B1-900552923550}"/>
    <dgm:cxn modelId="{016E9E8A-F940-4687-882F-A1806841DE33}" srcId="{3D09956B-B62B-469F-BDE3-20BBA4B1D149}" destId="{B0A2B6C0-CEF0-4980-9F4D-BCEBCE580C0B}" srcOrd="0" destOrd="0" parTransId="{BB9A4A80-517A-4523-8065-89487A713C8C}" sibTransId="{B9633A8D-F513-4AC3-BC3B-34CC88DCB814}"/>
    <dgm:cxn modelId="{1DAC5084-76FA-48CE-BB58-B1F293F05C00}" srcId="{3D09956B-B62B-469F-BDE3-20BBA4B1D149}" destId="{43D020ED-0D23-4137-9FFA-B83995969710}" srcOrd="2" destOrd="0" parTransId="{671802DA-6F6F-4DBB-86C1-6D07245FA4D6}" sibTransId="{8A83E1CD-A672-4ACC-9344-86A35BE04C3C}"/>
    <dgm:cxn modelId="{519F5891-8D44-4F93-AA5B-259B19CCF28F}" type="presParOf" srcId="{FE1B8E92-57A7-4585-9D54-B0D22935C974}" destId="{C1D135B0-28B1-4703-A60B-DBBAA975862C}" srcOrd="0" destOrd="0" presId="urn:microsoft.com/office/officeart/2008/layout/VerticalCurvedList"/>
    <dgm:cxn modelId="{CA3387D9-9FA7-41B2-9CB4-42C6EA3D6B65}" type="presParOf" srcId="{C1D135B0-28B1-4703-A60B-DBBAA975862C}" destId="{C54CCB90-1135-400D-B4C4-FA871C19ED00}" srcOrd="0" destOrd="0" presId="urn:microsoft.com/office/officeart/2008/layout/VerticalCurvedList"/>
    <dgm:cxn modelId="{0B413B7D-BE39-4A24-89C5-50A8E201D425}" type="presParOf" srcId="{C54CCB90-1135-400D-B4C4-FA871C19ED00}" destId="{01973968-5461-4F13-9665-E1C02052C2AF}" srcOrd="0" destOrd="0" presId="urn:microsoft.com/office/officeart/2008/layout/VerticalCurvedList"/>
    <dgm:cxn modelId="{12325479-40EA-4393-83CE-48BE78FCBF79}" type="presParOf" srcId="{C54CCB90-1135-400D-B4C4-FA871C19ED00}" destId="{5EB5AA9D-BDCA-4D21-8ABD-126A140A9653}" srcOrd="1" destOrd="0" presId="urn:microsoft.com/office/officeart/2008/layout/VerticalCurvedList"/>
    <dgm:cxn modelId="{4A914141-98CD-4BB2-8620-C3A280C70F27}" type="presParOf" srcId="{C54CCB90-1135-400D-B4C4-FA871C19ED00}" destId="{675B79F6-38B8-45B5-AA21-03BDA61DC529}" srcOrd="2" destOrd="0" presId="urn:microsoft.com/office/officeart/2008/layout/VerticalCurvedList"/>
    <dgm:cxn modelId="{6E7DE098-339A-4DA2-8FDC-04C037F3C9CE}" type="presParOf" srcId="{C54CCB90-1135-400D-B4C4-FA871C19ED00}" destId="{84409A34-EFCE-4471-B37A-31DC00E5EF6E}" srcOrd="3" destOrd="0" presId="urn:microsoft.com/office/officeart/2008/layout/VerticalCurvedList"/>
    <dgm:cxn modelId="{9A247A7F-9836-4A0F-99C3-D1B3EC170C9F}" type="presParOf" srcId="{C1D135B0-28B1-4703-A60B-DBBAA975862C}" destId="{F035311F-87F2-4DC3-98A8-9683C6DE3108}" srcOrd="1" destOrd="0" presId="urn:microsoft.com/office/officeart/2008/layout/VerticalCurvedList"/>
    <dgm:cxn modelId="{6F5E1F17-816F-4CC3-A9E0-534A7B7CDA62}" type="presParOf" srcId="{C1D135B0-28B1-4703-A60B-DBBAA975862C}" destId="{5132A742-D30D-464B-AB93-B381403F5A71}" srcOrd="2" destOrd="0" presId="urn:microsoft.com/office/officeart/2008/layout/VerticalCurvedList"/>
    <dgm:cxn modelId="{5F6A4F4A-B8B2-4877-867F-1010C7DE5003}" type="presParOf" srcId="{5132A742-D30D-464B-AB93-B381403F5A71}" destId="{46FE1881-030B-4000-BA44-92F36891FB80}" srcOrd="0" destOrd="0" presId="urn:microsoft.com/office/officeart/2008/layout/VerticalCurvedList"/>
    <dgm:cxn modelId="{E36BCD3F-8C21-4361-84BE-74969691363F}" type="presParOf" srcId="{C1D135B0-28B1-4703-A60B-DBBAA975862C}" destId="{17A48791-E053-49A9-9CD2-C0923882D834}" srcOrd="3" destOrd="0" presId="urn:microsoft.com/office/officeart/2008/layout/VerticalCurvedList"/>
    <dgm:cxn modelId="{45E1EF3F-F8CA-4063-8780-EF77AD878F71}" type="presParOf" srcId="{C1D135B0-28B1-4703-A60B-DBBAA975862C}" destId="{A7841A3A-49F6-401F-96F4-42ABD9393B23}" srcOrd="4" destOrd="0" presId="urn:microsoft.com/office/officeart/2008/layout/VerticalCurvedList"/>
    <dgm:cxn modelId="{1A1EC1A1-C400-499F-A48C-C1627463DA3B}" type="presParOf" srcId="{A7841A3A-49F6-401F-96F4-42ABD9393B23}" destId="{D4E14E29-4E18-4E7F-B463-A6E6D4D1844B}" srcOrd="0" destOrd="0" presId="urn:microsoft.com/office/officeart/2008/layout/VerticalCurvedList"/>
    <dgm:cxn modelId="{A0B743F0-52DB-4056-ADFE-11D8D62618AA}" type="presParOf" srcId="{C1D135B0-28B1-4703-A60B-DBBAA975862C}" destId="{486ADB44-55BB-4BED-9116-4A1282448C9E}" srcOrd="5" destOrd="0" presId="urn:microsoft.com/office/officeart/2008/layout/VerticalCurvedList"/>
    <dgm:cxn modelId="{045D652E-042A-4EB0-AD52-F2F0DEB64539}" type="presParOf" srcId="{C1D135B0-28B1-4703-A60B-DBBAA975862C}" destId="{B4408D90-3CD9-41AE-9F76-5A32005A6C3E}" srcOrd="6" destOrd="0" presId="urn:microsoft.com/office/officeart/2008/layout/VerticalCurvedList"/>
    <dgm:cxn modelId="{42E83AC2-7330-45D8-A97F-D92EA8F5B5D5}" type="presParOf" srcId="{B4408D90-3CD9-41AE-9F76-5A32005A6C3E}" destId="{CB867FB1-78EC-41AA-9F8A-DF9E3B1B671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1A058-AE6E-4BEA-AE2D-1D4F3E0A1ED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16332DA7-E072-4816-B475-8F6B1DD2BE20}">
      <dgm:prSet/>
      <dgm:spPr/>
      <dgm:t>
        <a:bodyPr/>
        <a:lstStyle/>
        <a:p>
          <a:pPr rtl="0"/>
          <a:r>
            <a:rPr lang="ru-RU" b="1" smtClean="0"/>
            <a:t>що взяти за основу групування;</a:t>
          </a:r>
          <a:endParaRPr lang="ru-RU"/>
        </a:p>
      </dgm:t>
    </dgm:pt>
    <dgm:pt modelId="{B91AF711-F87C-4037-AB62-DD19601AF7C8}" type="parTrans" cxnId="{B74856B3-EA01-460F-AF5B-93D37D64AE52}">
      <dgm:prSet/>
      <dgm:spPr/>
      <dgm:t>
        <a:bodyPr/>
        <a:lstStyle/>
        <a:p>
          <a:endParaRPr lang="ru-RU"/>
        </a:p>
      </dgm:t>
    </dgm:pt>
    <dgm:pt modelId="{C92D1B4A-DA74-40EC-BA5E-FF880C7C73F8}" type="sibTrans" cxnId="{B74856B3-EA01-460F-AF5B-93D37D64AE52}">
      <dgm:prSet/>
      <dgm:spPr/>
      <dgm:t>
        <a:bodyPr/>
        <a:lstStyle/>
        <a:p>
          <a:endParaRPr lang="ru-RU"/>
        </a:p>
      </dgm:t>
    </dgm:pt>
    <dgm:pt modelId="{30BB29DD-A395-4297-A537-E12DA7481645}">
      <dgm:prSet/>
      <dgm:spPr/>
      <dgm:t>
        <a:bodyPr/>
        <a:lstStyle/>
        <a:p>
          <a:pPr rtl="0"/>
          <a:r>
            <a:rPr lang="ru-RU" b="1" dirty="0" err="1" smtClean="0"/>
            <a:t>скільки</a:t>
          </a:r>
          <a:r>
            <a:rPr lang="ru-RU" b="1" dirty="0" smtClean="0"/>
            <a:t> </a:t>
          </a:r>
          <a:r>
            <a:rPr lang="ru-RU" b="1" dirty="0" err="1" smtClean="0"/>
            <a:t>груп</a:t>
          </a:r>
          <a:r>
            <a:rPr lang="ru-RU" b="1" dirty="0" smtClean="0"/>
            <a:t>, </a:t>
          </a:r>
          <a:r>
            <a:rPr lang="ru-RU" b="1" dirty="0" err="1" smtClean="0"/>
            <a:t>позицій</a:t>
          </a:r>
          <a:r>
            <a:rPr lang="ru-RU" b="1" dirty="0" smtClean="0"/>
            <a:t> </a:t>
          </a:r>
          <a:r>
            <a:rPr lang="ru-RU" b="1" dirty="0" err="1" smtClean="0"/>
            <a:t>необхідно</a:t>
          </a:r>
          <a:r>
            <a:rPr lang="ru-RU" b="1" dirty="0" smtClean="0"/>
            <a:t>  </a:t>
          </a:r>
          <a:r>
            <a:rPr lang="ru-RU" b="1" dirty="0" err="1" smtClean="0"/>
            <a:t>виокремити</a:t>
          </a:r>
          <a:r>
            <a:rPr lang="ru-RU" b="1" dirty="0" smtClean="0"/>
            <a:t>;</a:t>
          </a:r>
          <a:endParaRPr lang="ru-RU" dirty="0"/>
        </a:p>
      </dgm:t>
    </dgm:pt>
    <dgm:pt modelId="{604FFB5C-F082-4FD4-AF5C-3BD5F552B55B}" type="parTrans" cxnId="{FF4FA7B0-AACD-4E29-A77C-231B5BF2F071}">
      <dgm:prSet/>
      <dgm:spPr/>
      <dgm:t>
        <a:bodyPr/>
        <a:lstStyle/>
        <a:p>
          <a:endParaRPr lang="ru-RU"/>
        </a:p>
      </dgm:t>
    </dgm:pt>
    <dgm:pt modelId="{40416621-D0C6-46AA-BB2E-1D4F7629A79D}" type="sibTrans" cxnId="{FF4FA7B0-AACD-4E29-A77C-231B5BF2F071}">
      <dgm:prSet/>
      <dgm:spPr/>
      <dgm:t>
        <a:bodyPr/>
        <a:lstStyle/>
        <a:p>
          <a:endParaRPr lang="ru-RU"/>
        </a:p>
      </dgm:t>
    </dgm:pt>
    <dgm:pt modelId="{C52187DD-53E7-490E-BC03-87BEE7727547}">
      <dgm:prSet/>
      <dgm:spPr/>
      <dgm:t>
        <a:bodyPr/>
        <a:lstStyle/>
        <a:p>
          <a:pPr rtl="0"/>
          <a:r>
            <a:rPr lang="ru-RU" b="1" smtClean="0"/>
            <a:t>як розмежувати групи.</a:t>
          </a:r>
          <a:endParaRPr lang="ru-RU"/>
        </a:p>
      </dgm:t>
    </dgm:pt>
    <dgm:pt modelId="{8CF3B0A4-F205-4870-9A52-76B1DEC75C3D}" type="parTrans" cxnId="{2D290EBC-7319-4EA0-BA9E-3B56D0064BCE}">
      <dgm:prSet/>
      <dgm:spPr/>
      <dgm:t>
        <a:bodyPr/>
        <a:lstStyle/>
        <a:p>
          <a:endParaRPr lang="ru-RU"/>
        </a:p>
      </dgm:t>
    </dgm:pt>
    <dgm:pt modelId="{038C3BBD-06D7-47E0-9E68-5302FB70E40D}" type="sibTrans" cxnId="{2D290EBC-7319-4EA0-BA9E-3B56D0064BCE}">
      <dgm:prSet/>
      <dgm:spPr/>
      <dgm:t>
        <a:bodyPr/>
        <a:lstStyle/>
        <a:p>
          <a:endParaRPr lang="ru-RU"/>
        </a:p>
      </dgm:t>
    </dgm:pt>
    <dgm:pt modelId="{EA00F042-DFD6-4EF4-ACD8-67CF9C3EBCE1}" type="pres">
      <dgm:prSet presAssocID="{B261A058-AE6E-4BEA-AE2D-1D4F3E0A1ED1}" presName="Name0" presStyleCnt="0">
        <dgm:presLayoutVars>
          <dgm:chMax val="7"/>
          <dgm:dir/>
          <dgm:animLvl val="lvl"/>
          <dgm:resizeHandles val="exact"/>
        </dgm:presLayoutVars>
      </dgm:prSet>
      <dgm:spPr/>
      <dgm:t>
        <a:bodyPr/>
        <a:lstStyle/>
        <a:p>
          <a:endParaRPr lang="ru-RU"/>
        </a:p>
      </dgm:t>
    </dgm:pt>
    <dgm:pt modelId="{62F21A3C-734F-4A9C-BAE9-6854A7DEBE74}" type="pres">
      <dgm:prSet presAssocID="{16332DA7-E072-4816-B475-8F6B1DD2BE20}" presName="circle1" presStyleLbl="node1" presStyleIdx="0" presStyleCnt="3"/>
      <dgm:spPr/>
    </dgm:pt>
    <dgm:pt modelId="{94352517-199B-4E3B-A741-39929A777D36}" type="pres">
      <dgm:prSet presAssocID="{16332DA7-E072-4816-B475-8F6B1DD2BE20}" presName="space" presStyleCnt="0"/>
      <dgm:spPr/>
    </dgm:pt>
    <dgm:pt modelId="{BCA1EA54-5DAD-4FB5-877E-AC5B169815BF}" type="pres">
      <dgm:prSet presAssocID="{16332DA7-E072-4816-B475-8F6B1DD2BE20}" presName="rect1" presStyleLbl="alignAcc1" presStyleIdx="0" presStyleCnt="3"/>
      <dgm:spPr/>
      <dgm:t>
        <a:bodyPr/>
        <a:lstStyle/>
        <a:p>
          <a:endParaRPr lang="ru-RU"/>
        </a:p>
      </dgm:t>
    </dgm:pt>
    <dgm:pt modelId="{FF4935FE-2963-4B74-AFF1-4CF9076F9ACC}" type="pres">
      <dgm:prSet presAssocID="{30BB29DD-A395-4297-A537-E12DA7481645}" presName="vertSpace2" presStyleLbl="node1" presStyleIdx="0" presStyleCnt="3"/>
      <dgm:spPr/>
    </dgm:pt>
    <dgm:pt modelId="{D872B82D-833F-4353-B350-B1599BA0807B}" type="pres">
      <dgm:prSet presAssocID="{30BB29DD-A395-4297-A537-E12DA7481645}" presName="circle2" presStyleLbl="node1" presStyleIdx="1" presStyleCnt="3"/>
      <dgm:spPr/>
    </dgm:pt>
    <dgm:pt modelId="{CC949AFB-2641-4E1C-9CC4-0409F566787E}" type="pres">
      <dgm:prSet presAssocID="{30BB29DD-A395-4297-A537-E12DA7481645}" presName="rect2" presStyleLbl="alignAcc1" presStyleIdx="1" presStyleCnt="3"/>
      <dgm:spPr/>
      <dgm:t>
        <a:bodyPr/>
        <a:lstStyle/>
        <a:p>
          <a:endParaRPr lang="ru-RU"/>
        </a:p>
      </dgm:t>
    </dgm:pt>
    <dgm:pt modelId="{034F08CD-495C-44A7-94A8-19B1790431CD}" type="pres">
      <dgm:prSet presAssocID="{C52187DD-53E7-490E-BC03-87BEE7727547}" presName="vertSpace3" presStyleLbl="node1" presStyleIdx="1" presStyleCnt="3"/>
      <dgm:spPr/>
    </dgm:pt>
    <dgm:pt modelId="{AC5663B3-0FB6-4C8A-A910-69A3C7B89491}" type="pres">
      <dgm:prSet presAssocID="{C52187DD-53E7-490E-BC03-87BEE7727547}" presName="circle3" presStyleLbl="node1" presStyleIdx="2" presStyleCnt="3"/>
      <dgm:spPr/>
    </dgm:pt>
    <dgm:pt modelId="{AEC4B6B3-A0DE-410D-9694-C83E561D533A}" type="pres">
      <dgm:prSet presAssocID="{C52187DD-53E7-490E-BC03-87BEE7727547}" presName="rect3" presStyleLbl="alignAcc1" presStyleIdx="2" presStyleCnt="3"/>
      <dgm:spPr/>
      <dgm:t>
        <a:bodyPr/>
        <a:lstStyle/>
        <a:p>
          <a:endParaRPr lang="ru-RU"/>
        </a:p>
      </dgm:t>
    </dgm:pt>
    <dgm:pt modelId="{4A19D21D-E087-45FE-9784-BB99D3A37AD6}" type="pres">
      <dgm:prSet presAssocID="{16332DA7-E072-4816-B475-8F6B1DD2BE20}" presName="rect1ParTxNoCh" presStyleLbl="alignAcc1" presStyleIdx="2" presStyleCnt="3">
        <dgm:presLayoutVars>
          <dgm:chMax val="1"/>
          <dgm:bulletEnabled val="1"/>
        </dgm:presLayoutVars>
      </dgm:prSet>
      <dgm:spPr/>
      <dgm:t>
        <a:bodyPr/>
        <a:lstStyle/>
        <a:p>
          <a:endParaRPr lang="ru-RU"/>
        </a:p>
      </dgm:t>
    </dgm:pt>
    <dgm:pt modelId="{A2DB9DAC-CDD1-44C5-8937-1750DF107826}" type="pres">
      <dgm:prSet presAssocID="{30BB29DD-A395-4297-A537-E12DA7481645}" presName="rect2ParTxNoCh" presStyleLbl="alignAcc1" presStyleIdx="2" presStyleCnt="3">
        <dgm:presLayoutVars>
          <dgm:chMax val="1"/>
          <dgm:bulletEnabled val="1"/>
        </dgm:presLayoutVars>
      </dgm:prSet>
      <dgm:spPr/>
      <dgm:t>
        <a:bodyPr/>
        <a:lstStyle/>
        <a:p>
          <a:endParaRPr lang="ru-RU"/>
        </a:p>
      </dgm:t>
    </dgm:pt>
    <dgm:pt modelId="{E4ACD555-41C7-4FFB-A9F9-AB3C55DBFE4A}" type="pres">
      <dgm:prSet presAssocID="{C52187DD-53E7-490E-BC03-87BEE7727547}" presName="rect3ParTxNoCh" presStyleLbl="alignAcc1" presStyleIdx="2" presStyleCnt="3">
        <dgm:presLayoutVars>
          <dgm:chMax val="1"/>
          <dgm:bulletEnabled val="1"/>
        </dgm:presLayoutVars>
      </dgm:prSet>
      <dgm:spPr/>
      <dgm:t>
        <a:bodyPr/>
        <a:lstStyle/>
        <a:p>
          <a:endParaRPr lang="ru-RU"/>
        </a:p>
      </dgm:t>
    </dgm:pt>
  </dgm:ptLst>
  <dgm:cxnLst>
    <dgm:cxn modelId="{2D290EBC-7319-4EA0-BA9E-3B56D0064BCE}" srcId="{B261A058-AE6E-4BEA-AE2D-1D4F3E0A1ED1}" destId="{C52187DD-53E7-490E-BC03-87BEE7727547}" srcOrd="2" destOrd="0" parTransId="{8CF3B0A4-F205-4870-9A52-76B1DEC75C3D}" sibTransId="{038C3BBD-06D7-47E0-9E68-5302FB70E40D}"/>
    <dgm:cxn modelId="{FF4FA7B0-AACD-4E29-A77C-231B5BF2F071}" srcId="{B261A058-AE6E-4BEA-AE2D-1D4F3E0A1ED1}" destId="{30BB29DD-A395-4297-A537-E12DA7481645}" srcOrd="1" destOrd="0" parTransId="{604FFB5C-F082-4FD4-AF5C-3BD5F552B55B}" sibTransId="{40416621-D0C6-46AA-BB2E-1D4F7629A79D}"/>
    <dgm:cxn modelId="{16446D8B-DE1D-4181-9ADD-485144DB3805}" type="presOf" srcId="{30BB29DD-A395-4297-A537-E12DA7481645}" destId="{A2DB9DAC-CDD1-44C5-8937-1750DF107826}" srcOrd="1" destOrd="0" presId="urn:microsoft.com/office/officeart/2005/8/layout/target3"/>
    <dgm:cxn modelId="{359E857C-F7D9-4B7C-8C77-F6D303AA197A}" type="presOf" srcId="{30BB29DD-A395-4297-A537-E12DA7481645}" destId="{CC949AFB-2641-4E1C-9CC4-0409F566787E}" srcOrd="0" destOrd="0" presId="urn:microsoft.com/office/officeart/2005/8/layout/target3"/>
    <dgm:cxn modelId="{BAECA352-000D-40FE-8CD5-6AD99EBB722B}" type="presOf" srcId="{B261A058-AE6E-4BEA-AE2D-1D4F3E0A1ED1}" destId="{EA00F042-DFD6-4EF4-ACD8-67CF9C3EBCE1}" srcOrd="0" destOrd="0" presId="urn:microsoft.com/office/officeart/2005/8/layout/target3"/>
    <dgm:cxn modelId="{DA656CD3-5FF3-4B3F-851B-C7065FAEA2F4}" type="presOf" srcId="{16332DA7-E072-4816-B475-8F6B1DD2BE20}" destId="{4A19D21D-E087-45FE-9784-BB99D3A37AD6}" srcOrd="1" destOrd="0" presId="urn:microsoft.com/office/officeart/2005/8/layout/target3"/>
    <dgm:cxn modelId="{638BB571-9930-4BD2-8BFB-6A7FE43E246F}" type="presOf" srcId="{C52187DD-53E7-490E-BC03-87BEE7727547}" destId="{E4ACD555-41C7-4FFB-A9F9-AB3C55DBFE4A}" srcOrd="1" destOrd="0" presId="urn:microsoft.com/office/officeart/2005/8/layout/target3"/>
    <dgm:cxn modelId="{B74856B3-EA01-460F-AF5B-93D37D64AE52}" srcId="{B261A058-AE6E-4BEA-AE2D-1D4F3E0A1ED1}" destId="{16332DA7-E072-4816-B475-8F6B1DD2BE20}" srcOrd="0" destOrd="0" parTransId="{B91AF711-F87C-4037-AB62-DD19601AF7C8}" sibTransId="{C92D1B4A-DA74-40EC-BA5E-FF880C7C73F8}"/>
    <dgm:cxn modelId="{5A4E7C5A-D188-43C1-8464-2B8295FA0127}" type="presOf" srcId="{C52187DD-53E7-490E-BC03-87BEE7727547}" destId="{AEC4B6B3-A0DE-410D-9694-C83E561D533A}" srcOrd="0" destOrd="0" presId="urn:microsoft.com/office/officeart/2005/8/layout/target3"/>
    <dgm:cxn modelId="{B0E132DC-EAB9-4627-BA25-10AC05088839}" type="presOf" srcId="{16332DA7-E072-4816-B475-8F6B1DD2BE20}" destId="{BCA1EA54-5DAD-4FB5-877E-AC5B169815BF}" srcOrd="0" destOrd="0" presId="urn:microsoft.com/office/officeart/2005/8/layout/target3"/>
    <dgm:cxn modelId="{BE561600-11C7-4BCC-A36B-2AFD77ECE4B0}" type="presParOf" srcId="{EA00F042-DFD6-4EF4-ACD8-67CF9C3EBCE1}" destId="{62F21A3C-734F-4A9C-BAE9-6854A7DEBE74}" srcOrd="0" destOrd="0" presId="urn:microsoft.com/office/officeart/2005/8/layout/target3"/>
    <dgm:cxn modelId="{8666FFBD-D8BB-420B-AD18-D63B98C6E022}" type="presParOf" srcId="{EA00F042-DFD6-4EF4-ACD8-67CF9C3EBCE1}" destId="{94352517-199B-4E3B-A741-39929A777D36}" srcOrd="1" destOrd="0" presId="urn:microsoft.com/office/officeart/2005/8/layout/target3"/>
    <dgm:cxn modelId="{357040D4-2C61-4F86-88B7-FFD1D9F74C4B}" type="presParOf" srcId="{EA00F042-DFD6-4EF4-ACD8-67CF9C3EBCE1}" destId="{BCA1EA54-5DAD-4FB5-877E-AC5B169815BF}" srcOrd="2" destOrd="0" presId="urn:microsoft.com/office/officeart/2005/8/layout/target3"/>
    <dgm:cxn modelId="{6BC83CE9-766D-4262-86B2-714D9BDC701F}" type="presParOf" srcId="{EA00F042-DFD6-4EF4-ACD8-67CF9C3EBCE1}" destId="{FF4935FE-2963-4B74-AFF1-4CF9076F9ACC}" srcOrd="3" destOrd="0" presId="urn:microsoft.com/office/officeart/2005/8/layout/target3"/>
    <dgm:cxn modelId="{7704BB70-CCB1-478F-9B6F-8F1816781EF8}" type="presParOf" srcId="{EA00F042-DFD6-4EF4-ACD8-67CF9C3EBCE1}" destId="{D872B82D-833F-4353-B350-B1599BA0807B}" srcOrd="4" destOrd="0" presId="urn:microsoft.com/office/officeart/2005/8/layout/target3"/>
    <dgm:cxn modelId="{C81DC8EA-9940-4E45-BDA6-41D79315E954}" type="presParOf" srcId="{EA00F042-DFD6-4EF4-ACD8-67CF9C3EBCE1}" destId="{CC949AFB-2641-4E1C-9CC4-0409F566787E}" srcOrd="5" destOrd="0" presId="urn:microsoft.com/office/officeart/2005/8/layout/target3"/>
    <dgm:cxn modelId="{13BA59FB-9705-404C-B9D5-DBAC377F7D8A}" type="presParOf" srcId="{EA00F042-DFD6-4EF4-ACD8-67CF9C3EBCE1}" destId="{034F08CD-495C-44A7-94A8-19B1790431CD}" srcOrd="6" destOrd="0" presId="urn:microsoft.com/office/officeart/2005/8/layout/target3"/>
    <dgm:cxn modelId="{12203B3E-3465-4CB4-B96B-5FDDBDA8D23E}" type="presParOf" srcId="{EA00F042-DFD6-4EF4-ACD8-67CF9C3EBCE1}" destId="{AC5663B3-0FB6-4C8A-A910-69A3C7B89491}" srcOrd="7" destOrd="0" presId="urn:microsoft.com/office/officeart/2005/8/layout/target3"/>
    <dgm:cxn modelId="{73E104B0-BBDF-4B8A-ACA3-524DCC43DBCF}" type="presParOf" srcId="{EA00F042-DFD6-4EF4-ACD8-67CF9C3EBCE1}" destId="{AEC4B6B3-A0DE-410D-9694-C83E561D533A}" srcOrd="8" destOrd="0" presId="urn:microsoft.com/office/officeart/2005/8/layout/target3"/>
    <dgm:cxn modelId="{7A2913AE-007F-4417-AEBD-41F79728B975}" type="presParOf" srcId="{EA00F042-DFD6-4EF4-ACD8-67CF9C3EBCE1}" destId="{4A19D21D-E087-45FE-9784-BB99D3A37AD6}" srcOrd="9" destOrd="0" presId="urn:microsoft.com/office/officeart/2005/8/layout/target3"/>
    <dgm:cxn modelId="{E42ED743-DA29-41DE-849D-BD206C70DD97}" type="presParOf" srcId="{EA00F042-DFD6-4EF4-ACD8-67CF9C3EBCE1}" destId="{A2DB9DAC-CDD1-44C5-8937-1750DF107826}" srcOrd="10" destOrd="0" presId="urn:microsoft.com/office/officeart/2005/8/layout/target3"/>
    <dgm:cxn modelId="{3E7953D0-4DBD-4B10-97DC-7EFD5F02A509}" type="presParOf" srcId="{EA00F042-DFD6-4EF4-ACD8-67CF9C3EBCE1}" destId="{E4ACD555-41C7-4FFB-A9F9-AB3C55DBFE4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3087C-C796-4474-8D11-21C50F84AE70}">
      <dsp:nvSpPr>
        <dsp:cNvPr id="0" name=""/>
        <dsp:cNvSpPr/>
      </dsp:nvSpPr>
      <dsp:spPr>
        <a:xfrm>
          <a:off x="2957909" y="785420"/>
          <a:ext cx="1537629" cy="376488"/>
        </a:xfrm>
        <a:custGeom>
          <a:avLst/>
          <a:gdLst/>
          <a:ahLst/>
          <a:cxnLst/>
          <a:rect l="0" t="0" r="0" b="0"/>
          <a:pathLst>
            <a:path>
              <a:moveTo>
                <a:pt x="0" y="0"/>
              </a:moveTo>
              <a:lnTo>
                <a:pt x="0" y="272132"/>
              </a:lnTo>
              <a:lnTo>
                <a:pt x="1537629" y="272132"/>
              </a:lnTo>
              <a:lnTo>
                <a:pt x="1537629" y="37648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264D18-9998-485B-A54C-F65869DF355E}">
      <dsp:nvSpPr>
        <dsp:cNvPr id="0" name=""/>
        <dsp:cNvSpPr/>
      </dsp:nvSpPr>
      <dsp:spPr>
        <a:xfrm>
          <a:off x="1388028" y="785420"/>
          <a:ext cx="1569880" cy="376488"/>
        </a:xfrm>
        <a:custGeom>
          <a:avLst/>
          <a:gdLst/>
          <a:ahLst/>
          <a:cxnLst/>
          <a:rect l="0" t="0" r="0" b="0"/>
          <a:pathLst>
            <a:path>
              <a:moveTo>
                <a:pt x="1569880" y="0"/>
              </a:moveTo>
              <a:lnTo>
                <a:pt x="1569880" y="272132"/>
              </a:lnTo>
              <a:lnTo>
                <a:pt x="0" y="272132"/>
              </a:lnTo>
              <a:lnTo>
                <a:pt x="0" y="376488"/>
              </a:lnTo>
            </a:path>
          </a:pathLst>
        </a:cu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BBC22E-8FD7-4A4B-A534-6445DF17BFF5}">
      <dsp:nvSpPr>
        <dsp:cNvPr id="0" name=""/>
        <dsp:cNvSpPr/>
      </dsp:nvSpPr>
      <dsp:spPr>
        <a:xfrm>
          <a:off x="1480158" y="70105"/>
          <a:ext cx="2955500" cy="715314"/>
        </a:xfrm>
        <a:prstGeom prst="roundRect">
          <a:avLst>
            <a:gd name="adj" fmla="val 10000"/>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324CF72-DD31-48C0-A88A-02B2E5E0C6E0}">
      <dsp:nvSpPr>
        <dsp:cNvPr id="0" name=""/>
        <dsp:cNvSpPr/>
      </dsp:nvSpPr>
      <dsp:spPr>
        <a:xfrm>
          <a:off x="1605323" y="189011"/>
          <a:ext cx="2955500" cy="71531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700" kern="1200" spc="-15" smtClean="0">
              <a:latin typeface="Times New Roman"/>
              <a:cs typeface="Times New Roman"/>
            </a:rPr>
            <a:t>Два </a:t>
          </a:r>
          <a:r>
            <a:rPr lang="ru-RU" sz="1700" kern="1200" spc="-10" smtClean="0">
              <a:latin typeface="Times New Roman"/>
              <a:cs typeface="Times New Roman"/>
            </a:rPr>
            <a:t>напрями</a:t>
          </a:r>
          <a:r>
            <a:rPr lang="ru-RU" sz="1700" kern="1200" spc="-25" smtClean="0">
              <a:latin typeface="Times New Roman"/>
              <a:cs typeface="Times New Roman"/>
            </a:rPr>
            <a:t> </a:t>
          </a:r>
          <a:r>
            <a:rPr lang="ru-RU" sz="1700" kern="1200" spc="-5" smtClean="0">
              <a:latin typeface="Times New Roman"/>
              <a:cs typeface="Times New Roman"/>
            </a:rPr>
            <a:t>статистики</a:t>
          </a:r>
          <a:endParaRPr lang="ru-RU" sz="1700" kern="1200" smtClean="0">
            <a:latin typeface="Times New Roman"/>
            <a:cs typeface="Times New Roman"/>
          </a:endParaRPr>
        </a:p>
        <a:p>
          <a:pPr lvl="0" algn="ctr" defTabSz="1555750">
            <a:spcBef>
              <a:spcPct val="0"/>
            </a:spcBef>
            <a:spcAft>
              <a:spcPct val="35000"/>
            </a:spcAft>
          </a:pPr>
          <a:endParaRPr lang="ru-RU" sz="1700" kern="1200" dirty="0"/>
        </a:p>
      </dsp:txBody>
      <dsp:txXfrm>
        <a:off x="1626274" y="209962"/>
        <a:ext cx="2913598" cy="673412"/>
      </dsp:txXfrm>
    </dsp:sp>
    <dsp:sp modelId="{89B4E0B8-0054-42E8-959C-FFCC7E6EBDFD}">
      <dsp:nvSpPr>
        <dsp:cNvPr id="0" name=""/>
        <dsp:cNvSpPr/>
      </dsp:nvSpPr>
      <dsp:spPr>
        <a:xfrm>
          <a:off x="3071" y="1161908"/>
          <a:ext cx="2769913" cy="715314"/>
        </a:xfrm>
        <a:prstGeom prst="roundRect">
          <a:avLst>
            <a:gd name="adj" fmla="val 10000"/>
          </a:avLst>
        </a:prstGeom>
        <a:solidFill>
          <a:schemeClr val="accent2">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523F167-28AC-42F3-ABC6-84BC40473DFA}">
      <dsp:nvSpPr>
        <dsp:cNvPr id="0" name=""/>
        <dsp:cNvSpPr/>
      </dsp:nvSpPr>
      <dsp:spPr>
        <a:xfrm>
          <a:off x="128236" y="1280814"/>
          <a:ext cx="2769913" cy="71531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700" kern="1200" spc="-10" smtClean="0">
              <a:latin typeface="Times New Roman"/>
              <a:cs typeface="Times New Roman"/>
            </a:rPr>
            <a:t>Політична  </a:t>
          </a:r>
          <a:r>
            <a:rPr lang="ru-RU" sz="1700" kern="1200" smtClean="0">
              <a:latin typeface="Times New Roman"/>
              <a:cs typeface="Times New Roman"/>
            </a:rPr>
            <a:t>арифме</a:t>
          </a:r>
          <a:r>
            <a:rPr lang="ru-RU" sz="1700" kern="1200" spc="5" smtClean="0">
              <a:latin typeface="Times New Roman"/>
              <a:cs typeface="Times New Roman"/>
            </a:rPr>
            <a:t>т</a:t>
          </a:r>
          <a:r>
            <a:rPr lang="ru-RU" sz="1700" kern="1200" spc="-5" smtClean="0">
              <a:latin typeface="Times New Roman"/>
              <a:cs typeface="Times New Roman"/>
            </a:rPr>
            <a:t>и</a:t>
          </a:r>
          <a:r>
            <a:rPr lang="ru-RU" sz="1700" kern="1200" spc="-30" smtClean="0">
              <a:latin typeface="Times New Roman"/>
              <a:cs typeface="Times New Roman"/>
            </a:rPr>
            <a:t>к</a:t>
          </a:r>
          <a:r>
            <a:rPr lang="ru-RU" sz="1700" kern="1200" smtClean="0">
              <a:latin typeface="Times New Roman"/>
              <a:cs typeface="Times New Roman"/>
            </a:rPr>
            <a:t>а</a:t>
          </a:r>
          <a:endParaRPr lang="ru-RU" sz="1700" kern="1200" dirty="0" smtClean="0">
            <a:latin typeface="Times New Roman"/>
            <a:cs typeface="Times New Roman"/>
          </a:endParaRPr>
        </a:p>
      </dsp:txBody>
      <dsp:txXfrm>
        <a:off x="149187" y="1301765"/>
        <a:ext cx="2728011" cy="673412"/>
      </dsp:txXfrm>
    </dsp:sp>
    <dsp:sp modelId="{4BF63653-C6DB-44F4-8A1E-C6D5D82F9287}">
      <dsp:nvSpPr>
        <dsp:cNvPr id="0" name=""/>
        <dsp:cNvSpPr/>
      </dsp:nvSpPr>
      <dsp:spPr>
        <a:xfrm>
          <a:off x="3023313" y="1161908"/>
          <a:ext cx="2944449" cy="715314"/>
        </a:xfrm>
        <a:prstGeom prst="roundRect">
          <a:avLst>
            <a:gd name="adj" fmla="val 10000"/>
          </a:avLst>
        </a:prstGeom>
        <a:solidFill>
          <a:schemeClr val="accent2">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BAA5177-B715-4348-866D-EB48D8A1994F}">
      <dsp:nvSpPr>
        <dsp:cNvPr id="0" name=""/>
        <dsp:cNvSpPr/>
      </dsp:nvSpPr>
      <dsp:spPr>
        <a:xfrm>
          <a:off x="3148478" y="1280814"/>
          <a:ext cx="2944449" cy="71531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700" kern="1200" spc="-5" smtClean="0">
              <a:latin typeface="Times New Roman"/>
              <a:cs typeface="Times New Roman"/>
            </a:rPr>
            <a:t>Державознавство</a:t>
          </a:r>
          <a:endParaRPr lang="ru-RU" sz="1700" kern="120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ru-RU" sz="1700" kern="1200" dirty="0" smtClean="0">
            <a:latin typeface="Times New Roman"/>
            <a:cs typeface="Times New Roman"/>
          </a:endParaRPr>
        </a:p>
      </dsp:txBody>
      <dsp:txXfrm>
        <a:off x="3169429" y="1301765"/>
        <a:ext cx="2902547" cy="673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1504" y="329564"/>
            <a:ext cx="7720990" cy="1831339"/>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27037" y="1869186"/>
            <a:ext cx="3065779" cy="4098925"/>
          </a:xfrm>
          <a:prstGeom prst="rect">
            <a:avLst/>
          </a:prstGeom>
        </p:spPr>
        <p:txBody>
          <a:bodyPr wrap="square" lIns="0" tIns="0" rIns="0" bIns="0">
            <a:spAutoFit/>
          </a:bodyPr>
          <a:lstStyle>
            <a:lvl1pPr>
              <a:defRPr sz="2000" b="0" i="0">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04875" y="173183"/>
            <a:ext cx="8307705" cy="3391535"/>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73202" y="1887579"/>
            <a:ext cx="8676005" cy="4232910"/>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0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5.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 Id="rId9" Type="http://schemas.openxmlformats.org/officeDocument/2006/relationships/image" Target="../media/image162.png"/></Relationships>
</file>

<file path=ppt/slides/_rels/slide10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11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112.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1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5.xml"/><Relationship Id="rId4" Type="http://schemas.openxmlformats.org/officeDocument/2006/relationships/image" Target="../media/image187.png"/></Relationships>
</file>

<file path=ppt/slides/_rels/slide119.xml.rels><?xml version="1.0" encoding="UTF-8" standalone="yes"?>
<Relationships xmlns="http://schemas.openxmlformats.org/package/2006/relationships"><Relationship Id="rId2" Type="http://schemas.openxmlformats.org/officeDocument/2006/relationships/image" Target="../media/image18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5.xml"/><Relationship Id="rId5" Type="http://schemas.openxmlformats.org/officeDocument/2006/relationships/image" Target="../media/image131.png"/><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jpg"/><Relationship Id="rId1" Type="http://schemas.openxmlformats.org/officeDocument/2006/relationships/slideLayout" Target="../slideLayouts/slideLayout5.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129.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 Id="rId4" Type="http://schemas.openxmlformats.org/officeDocument/2006/relationships/image" Target="../media/image20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08.png"/><Relationship Id="rId7" Type="http://schemas.openxmlformats.org/officeDocument/2006/relationships/image" Target="../media/image212.png"/><Relationship Id="rId2" Type="http://schemas.openxmlformats.org/officeDocument/2006/relationships/image" Target="../media/image207.png"/><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10.png"/><Relationship Id="rId4" Type="http://schemas.openxmlformats.org/officeDocument/2006/relationships/image" Target="../media/image209.png"/><Relationship Id="rId9" Type="http://schemas.openxmlformats.org/officeDocument/2006/relationships/image" Target="../media/image21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17.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5.xml"/><Relationship Id="rId5" Type="http://schemas.openxmlformats.org/officeDocument/2006/relationships/image" Target="../media/image221.png"/><Relationship Id="rId4" Type="http://schemas.openxmlformats.org/officeDocument/2006/relationships/image" Target="../media/image220.png"/></Relationships>
</file>

<file path=ppt/slides/_rels/slide135.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24.png"/><Relationship Id="rId7" Type="http://schemas.openxmlformats.org/officeDocument/2006/relationships/image" Target="../media/image228.png"/><Relationship Id="rId2"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s>
</file>

<file path=ppt/slides/_rels/slide138.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139.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6.png"/><Relationship Id="rId7" Type="http://schemas.openxmlformats.org/officeDocument/2006/relationships/image" Target="../media/image240.png"/><Relationship Id="rId2" Type="http://schemas.openxmlformats.org/officeDocument/2006/relationships/image" Target="../media/image229.png"/><Relationship Id="rId1" Type="http://schemas.openxmlformats.org/officeDocument/2006/relationships/slideLayout" Target="../slideLayouts/slideLayout3.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 Id="rId9" Type="http://schemas.openxmlformats.org/officeDocument/2006/relationships/image" Target="../media/image2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29.png"/><Relationship Id="rId1" Type="http://schemas.openxmlformats.org/officeDocument/2006/relationships/slideLayout" Target="../slideLayouts/slideLayout2.xml"/><Relationship Id="rId5" Type="http://schemas.openxmlformats.org/officeDocument/2006/relationships/image" Target="../media/image245.png"/><Relationship Id="rId4" Type="http://schemas.openxmlformats.org/officeDocument/2006/relationships/image" Target="../media/image24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47.png"/><Relationship Id="rId7" Type="http://schemas.openxmlformats.org/officeDocument/2006/relationships/image" Target="../media/image251.png"/><Relationship Id="rId2"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s>
</file>

<file path=ppt/slides/_rels/slide143.xml.rels><?xml version="1.0" encoding="UTF-8" standalone="yes"?>
<Relationships xmlns="http://schemas.openxmlformats.org/package/2006/relationships"><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image" Target="../media/image252.png"/><Relationship Id="rId1" Type="http://schemas.openxmlformats.org/officeDocument/2006/relationships/slideLayout" Target="../slideLayouts/slideLayout2.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144.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25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60.emf"/><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63.png"/><Relationship Id="rId1" Type="http://schemas.openxmlformats.org/officeDocument/2006/relationships/slideLayout" Target="../slideLayouts/slideLayout2.xml"/><Relationship Id="rId4" Type="http://schemas.openxmlformats.org/officeDocument/2006/relationships/image" Target="../media/image26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5.xml"/><Relationship Id="rId5" Type="http://schemas.openxmlformats.org/officeDocument/2006/relationships/image" Target="../media/image268.png"/><Relationship Id="rId4" Type="http://schemas.openxmlformats.org/officeDocument/2006/relationships/image" Target="../media/image9.png"/></Relationships>
</file>

<file path=ppt/slides/_rels/slide151.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5.xml"/><Relationship Id="rId4" Type="http://schemas.openxmlformats.org/officeDocument/2006/relationships/image" Target="../media/image271.png"/></Relationships>
</file>

<file path=ppt/slides/_rels/slide153.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image" Target="../media/image273.png"/><Relationship Id="rId1" Type="http://schemas.openxmlformats.org/officeDocument/2006/relationships/slideLayout" Target="../slideLayouts/slideLayout2.xml"/><Relationship Id="rId5" Type="http://schemas.openxmlformats.org/officeDocument/2006/relationships/image" Target="../media/image276.png"/><Relationship Id="rId4" Type="http://schemas.openxmlformats.org/officeDocument/2006/relationships/image" Target="../media/image275.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8" Type="http://schemas.openxmlformats.org/officeDocument/2006/relationships/image" Target="../media/image283.png"/><Relationship Id="rId3" Type="http://schemas.openxmlformats.org/officeDocument/2006/relationships/image" Target="../media/image278.png"/><Relationship Id="rId7" Type="http://schemas.openxmlformats.org/officeDocument/2006/relationships/image" Target="../media/image282.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s>
</file>

<file path=ppt/slides/_rels/slide157.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88.png"/></Relationships>
</file>

<file path=ppt/slides/_rels/slide158.xml.rels><?xml version="1.0" encoding="UTF-8" standalone="yes"?>
<Relationships xmlns="http://schemas.openxmlformats.org/package/2006/relationships"><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291.png"/><Relationship Id="rId1" Type="http://schemas.openxmlformats.org/officeDocument/2006/relationships/slideLayout" Target="../slideLayouts/slideLayout5.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s>
</file>

<file path=ppt/slides/_rels/slide159.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image" Target="../media/image297.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9.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160.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2.xml"/><Relationship Id="rId4" Type="http://schemas.openxmlformats.org/officeDocument/2006/relationships/image" Target="../media/image303.png"/></Relationships>
</file>

<file path=ppt/slides/_rels/slide161.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image" Target="../media/image304.png"/><Relationship Id="rId1" Type="http://schemas.openxmlformats.org/officeDocument/2006/relationships/slideLayout" Target="../slideLayouts/slideLayout5.xml"/><Relationship Id="rId4" Type="http://schemas.openxmlformats.org/officeDocument/2006/relationships/image" Target="../media/image306.png"/></Relationships>
</file>

<file path=ppt/slides/_rels/slide162.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image" Target="../media/image307.pn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310.png"/><Relationship Id="rId7" Type="http://schemas.openxmlformats.org/officeDocument/2006/relationships/image" Target="../media/image314.png"/><Relationship Id="rId2" Type="http://schemas.openxmlformats.org/officeDocument/2006/relationships/image" Target="../media/image309.png"/><Relationship Id="rId1" Type="http://schemas.openxmlformats.org/officeDocument/2006/relationships/slideLayout" Target="../slideLayouts/slideLayout5.xml"/><Relationship Id="rId6" Type="http://schemas.openxmlformats.org/officeDocument/2006/relationships/image" Target="../media/image313.png"/><Relationship Id="rId11" Type="http://schemas.openxmlformats.org/officeDocument/2006/relationships/image" Target="../media/image318.png"/><Relationship Id="rId5" Type="http://schemas.openxmlformats.org/officeDocument/2006/relationships/image" Target="../media/image312.png"/><Relationship Id="rId10" Type="http://schemas.openxmlformats.org/officeDocument/2006/relationships/image" Target="../media/image317.png"/><Relationship Id="rId4" Type="http://schemas.openxmlformats.org/officeDocument/2006/relationships/image" Target="../media/image311.png"/><Relationship Id="rId9" Type="http://schemas.openxmlformats.org/officeDocument/2006/relationships/image" Target="../media/image316.png"/></Relationships>
</file>

<file path=ppt/slides/_rels/slide16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9.png"/><Relationship Id="rId1" Type="http://schemas.openxmlformats.org/officeDocument/2006/relationships/slideLayout" Target="../slideLayouts/slideLayout5.xml"/><Relationship Id="rId6" Type="http://schemas.openxmlformats.org/officeDocument/2006/relationships/image" Target="../media/image323.png"/><Relationship Id="rId5" Type="http://schemas.openxmlformats.org/officeDocument/2006/relationships/image" Target="../media/image322.png"/><Relationship Id="rId4" Type="http://schemas.openxmlformats.org/officeDocument/2006/relationships/image" Target="../media/image321.png"/></Relationships>
</file>

<file path=ppt/slides/_rels/slide165.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28.png"/><Relationship Id="rId5" Type="http://schemas.openxmlformats.org/officeDocument/2006/relationships/image" Target="../media/image327.png"/><Relationship Id="rId4" Type="http://schemas.openxmlformats.org/officeDocument/2006/relationships/image" Target="../media/image326.png"/></Relationships>
</file>

<file path=ppt/slides/_rels/slide166.xml.rels><?xml version="1.0" encoding="UTF-8" standalone="yes"?>
<Relationships xmlns="http://schemas.openxmlformats.org/package/2006/relationships"><Relationship Id="rId2" Type="http://schemas.openxmlformats.org/officeDocument/2006/relationships/image" Target="../media/image329.pn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8" Type="http://schemas.openxmlformats.org/officeDocument/2006/relationships/image" Target="../media/image336.png"/><Relationship Id="rId3" Type="http://schemas.openxmlformats.org/officeDocument/2006/relationships/image" Target="../media/image331.png"/><Relationship Id="rId7" Type="http://schemas.openxmlformats.org/officeDocument/2006/relationships/image" Target="../media/image335.png"/><Relationship Id="rId2" Type="http://schemas.openxmlformats.org/officeDocument/2006/relationships/image" Target="../media/image330.png"/><Relationship Id="rId1" Type="http://schemas.openxmlformats.org/officeDocument/2006/relationships/slideLayout" Target="../slideLayouts/slideLayout5.xml"/><Relationship Id="rId6" Type="http://schemas.openxmlformats.org/officeDocument/2006/relationships/image" Target="../media/image334.png"/><Relationship Id="rId11" Type="http://schemas.openxmlformats.org/officeDocument/2006/relationships/image" Target="../media/image268.png"/><Relationship Id="rId5" Type="http://schemas.openxmlformats.org/officeDocument/2006/relationships/image" Target="../media/image333.png"/><Relationship Id="rId10" Type="http://schemas.openxmlformats.org/officeDocument/2006/relationships/image" Target="../media/image9.png"/><Relationship Id="rId4" Type="http://schemas.openxmlformats.org/officeDocument/2006/relationships/image" Target="../media/image332.png"/><Relationship Id="rId9" Type="http://schemas.openxmlformats.org/officeDocument/2006/relationships/image" Target="../media/image337.png"/></Relationships>
</file>

<file path=ppt/slides/_rels/slide169.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9.png"/><Relationship Id="rId1" Type="http://schemas.openxmlformats.org/officeDocument/2006/relationships/slideLayout" Target="../slideLayouts/slideLayout2.xml"/><Relationship Id="rId5" Type="http://schemas.openxmlformats.org/officeDocument/2006/relationships/image" Target="../media/image342.png"/><Relationship Id="rId4" Type="http://schemas.openxmlformats.org/officeDocument/2006/relationships/image" Target="../media/image341.png"/></Relationships>
</file>

<file path=ppt/slides/_rels/slide172.xml.rels><?xml version="1.0" encoding="UTF-8" standalone="yes"?>
<Relationships xmlns="http://schemas.openxmlformats.org/package/2006/relationships"><Relationship Id="rId3" Type="http://schemas.openxmlformats.org/officeDocument/2006/relationships/image" Target="../media/image343.png"/><Relationship Id="rId2" Type="http://schemas.openxmlformats.org/officeDocument/2006/relationships/image" Target="../media/image339.png"/><Relationship Id="rId1" Type="http://schemas.openxmlformats.org/officeDocument/2006/relationships/slideLayout" Target="../slideLayouts/slideLayout2.xml"/><Relationship Id="rId4" Type="http://schemas.openxmlformats.org/officeDocument/2006/relationships/image" Target="../media/image344.png"/></Relationships>
</file>

<file path=ppt/slides/_rels/slide173.xml.rels><?xml version="1.0" encoding="UTF-8" standalone="yes"?>
<Relationships xmlns="http://schemas.openxmlformats.org/package/2006/relationships"><Relationship Id="rId2" Type="http://schemas.openxmlformats.org/officeDocument/2006/relationships/image" Target="../media/image345.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39.png"/><Relationship Id="rId1" Type="http://schemas.openxmlformats.org/officeDocument/2006/relationships/slideLayout" Target="../slideLayouts/slideLayout5.xml"/><Relationship Id="rId5" Type="http://schemas.openxmlformats.org/officeDocument/2006/relationships/image" Target="../media/image348.png"/><Relationship Id="rId4" Type="http://schemas.openxmlformats.org/officeDocument/2006/relationships/image" Target="../media/image347.png"/></Relationships>
</file>

<file path=ppt/slides/_rels/slide17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9.png"/><Relationship Id="rId1" Type="http://schemas.openxmlformats.org/officeDocument/2006/relationships/slideLayout" Target="../slideLayouts/slideLayout2.xml"/><Relationship Id="rId6" Type="http://schemas.openxmlformats.org/officeDocument/2006/relationships/image" Target="../media/image353.png"/><Relationship Id="rId5" Type="http://schemas.openxmlformats.org/officeDocument/2006/relationships/image" Target="../media/image352.png"/><Relationship Id="rId4" Type="http://schemas.openxmlformats.org/officeDocument/2006/relationships/image" Target="../media/image351.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355.png"/><Relationship Id="rId7" Type="http://schemas.openxmlformats.org/officeDocument/2006/relationships/image" Target="../media/image359.png"/><Relationship Id="rId2" Type="http://schemas.openxmlformats.org/officeDocument/2006/relationships/image" Target="../media/image354.png"/><Relationship Id="rId1" Type="http://schemas.openxmlformats.org/officeDocument/2006/relationships/slideLayout" Target="../slideLayouts/slideLayout2.xml"/><Relationship Id="rId6" Type="http://schemas.openxmlformats.org/officeDocument/2006/relationships/image" Target="../media/image358.png"/><Relationship Id="rId5" Type="http://schemas.openxmlformats.org/officeDocument/2006/relationships/image" Target="../media/image357.png"/><Relationship Id="rId4" Type="http://schemas.openxmlformats.org/officeDocument/2006/relationships/image" Target="../media/image356.png"/></Relationships>
</file>

<file path=ppt/slides/_rels/slide178.xml.rels><?xml version="1.0" encoding="UTF-8" standalone="yes"?>
<Relationships xmlns="http://schemas.openxmlformats.org/package/2006/relationships"><Relationship Id="rId8" Type="http://schemas.openxmlformats.org/officeDocument/2006/relationships/image" Target="../media/image366.png"/><Relationship Id="rId3" Type="http://schemas.openxmlformats.org/officeDocument/2006/relationships/image" Target="../media/image361.png"/><Relationship Id="rId7" Type="http://schemas.openxmlformats.org/officeDocument/2006/relationships/image" Target="../media/image365.png"/><Relationship Id="rId2" Type="http://schemas.openxmlformats.org/officeDocument/2006/relationships/image" Target="../media/image360.png"/><Relationship Id="rId1" Type="http://schemas.openxmlformats.org/officeDocument/2006/relationships/slideLayout" Target="../slideLayouts/slideLayout5.xml"/><Relationship Id="rId6" Type="http://schemas.openxmlformats.org/officeDocument/2006/relationships/image" Target="../media/image364.png"/><Relationship Id="rId5" Type="http://schemas.openxmlformats.org/officeDocument/2006/relationships/image" Target="../media/image363.png"/><Relationship Id="rId10" Type="http://schemas.openxmlformats.org/officeDocument/2006/relationships/image" Target="../media/image368.png"/><Relationship Id="rId4" Type="http://schemas.openxmlformats.org/officeDocument/2006/relationships/image" Target="../media/image362.png"/><Relationship Id="rId9" Type="http://schemas.openxmlformats.org/officeDocument/2006/relationships/image" Target="../media/image367.png"/></Relationships>
</file>

<file path=ppt/slides/_rels/slide17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9.png"/><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image" Target="../media/image372.png"/><Relationship Id="rId1" Type="http://schemas.openxmlformats.org/officeDocument/2006/relationships/slideLayout" Target="../slideLayouts/slideLayout2.xml"/><Relationship Id="rId5" Type="http://schemas.openxmlformats.org/officeDocument/2006/relationships/image" Target="../media/image375.png"/><Relationship Id="rId4" Type="http://schemas.openxmlformats.org/officeDocument/2006/relationships/image" Target="../media/image374.png"/></Relationships>
</file>

<file path=ppt/slides/_rels/slide181.xml.rels><?xml version="1.0" encoding="UTF-8" standalone="yes"?>
<Relationships xmlns="http://schemas.openxmlformats.org/package/2006/relationships"><Relationship Id="rId8" Type="http://schemas.openxmlformats.org/officeDocument/2006/relationships/image" Target="../media/image382.png"/><Relationship Id="rId13" Type="http://schemas.openxmlformats.org/officeDocument/2006/relationships/image" Target="../media/image387.png"/><Relationship Id="rId3" Type="http://schemas.openxmlformats.org/officeDocument/2006/relationships/image" Target="../media/image377.png"/><Relationship Id="rId7" Type="http://schemas.openxmlformats.org/officeDocument/2006/relationships/image" Target="../media/image381.png"/><Relationship Id="rId12" Type="http://schemas.openxmlformats.org/officeDocument/2006/relationships/image" Target="../media/image386.png"/><Relationship Id="rId2" Type="http://schemas.openxmlformats.org/officeDocument/2006/relationships/image" Target="../media/image376.png"/><Relationship Id="rId1" Type="http://schemas.openxmlformats.org/officeDocument/2006/relationships/slideLayout" Target="../slideLayouts/slideLayout5.xml"/><Relationship Id="rId6" Type="http://schemas.openxmlformats.org/officeDocument/2006/relationships/image" Target="../media/image380.png"/><Relationship Id="rId11" Type="http://schemas.openxmlformats.org/officeDocument/2006/relationships/image" Target="../media/image385.png"/><Relationship Id="rId5" Type="http://schemas.openxmlformats.org/officeDocument/2006/relationships/image" Target="../media/image379.png"/><Relationship Id="rId10" Type="http://schemas.openxmlformats.org/officeDocument/2006/relationships/image" Target="../media/image384.png"/><Relationship Id="rId4" Type="http://schemas.openxmlformats.org/officeDocument/2006/relationships/image" Target="../media/image378.png"/><Relationship Id="rId9" Type="http://schemas.openxmlformats.org/officeDocument/2006/relationships/image" Target="../media/image383.png"/><Relationship Id="rId14" Type="http://schemas.openxmlformats.org/officeDocument/2006/relationships/image" Target="../media/image388.png"/></Relationships>
</file>

<file path=ppt/slides/_rels/slide18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9.png"/><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3" Type="http://schemas.openxmlformats.org/officeDocument/2006/relationships/image" Target="../media/image392.png"/><Relationship Id="rId7" Type="http://schemas.openxmlformats.org/officeDocument/2006/relationships/image" Target="../media/image396.png"/><Relationship Id="rId2" Type="http://schemas.openxmlformats.org/officeDocument/2006/relationships/image" Target="../media/image391.png"/><Relationship Id="rId1" Type="http://schemas.openxmlformats.org/officeDocument/2006/relationships/slideLayout" Target="../slideLayouts/slideLayout2.xml"/><Relationship Id="rId6" Type="http://schemas.openxmlformats.org/officeDocument/2006/relationships/image" Target="../media/image395.png"/><Relationship Id="rId5" Type="http://schemas.openxmlformats.org/officeDocument/2006/relationships/image" Target="../media/image394.png"/><Relationship Id="rId4" Type="http://schemas.openxmlformats.org/officeDocument/2006/relationships/image" Target="../media/image393.png"/></Relationships>
</file>

<file path=ppt/slides/_rels/slide184.xml.rels><?xml version="1.0" encoding="UTF-8" standalone="yes"?>
<Relationships xmlns="http://schemas.openxmlformats.org/package/2006/relationships"><Relationship Id="rId3" Type="http://schemas.openxmlformats.org/officeDocument/2006/relationships/image" Target="../media/image398.png"/><Relationship Id="rId2" Type="http://schemas.openxmlformats.org/officeDocument/2006/relationships/image" Target="../media/image397.png"/><Relationship Id="rId1" Type="http://schemas.openxmlformats.org/officeDocument/2006/relationships/slideLayout" Target="../slideLayouts/slideLayout2.xml"/><Relationship Id="rId4" Type="http://schemas.openxmlformats.org/officeDocument/2006/relationships/image" Target="../media/image399.png"/></Relationships>
</file>

<file path=ppt/slides/_rels/slide185.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400.png"/><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3" Type="http://schemas.openxmlformats.org/officeDocument/2006/relationships/image" Target="../media/image402.png"/><Relationship Id="rId2" Type="http://schemas.openxmlformats.org/officeDocument/2006/relationships/image" Target="../media/image339.png"/><Relationship Id="rId1" Type="http://schemas.openxmlformats.org/officeDocument/2006/relationships/slideLayout" Target="../slideLayouts/slideLayout5.xml"/><Relationship Id="rId5" Type="http://schemas.openxmlformats.org/officeDocument/2006/relationships/image" Target="../media/image404.png"/><Relationship Id="rId4" Type="http://schemas.openxmlformats.org/officeDocument/2006/relationships/image" Target="../media/image40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406.png"/><Relationship Id="rId7" Type="http://schemas.openxmlformats.org/officeDocument/2006/relationships/image" Target="../media/image9.png"/><Relationship Id="rId2" Type="http://schemas.openxmlformats.org/officeDocument/2006/relationships/image" Target="../media/image405.png"/><Relationship Id="rId1" Type="http://schemas.openxmlformats.org/officeDocument/2006/relationships/slideLayout" Target="../slideLayouts/slideLayout5.xml"/><Relationship Id="rId6" Type="http://schemas.openxmlformats.org/officeDocument/2006/relationships/image" Target="../media/image409.png"/><Relationship Id="rId5" Type="http://schemas.openxmlformats.org/officeDocument/2006/relationships/image" Target="../media/image408.png"/><Relationship Id="rId4" Type="http://schemas.openxmlformats.org/officeDocument/2006/relationships/image" Target="../media/image407.png"/></Relationships>
</file>

<file path=ppt/slides/_rels/slide189.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image" Target="../media/image411.pn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image" Target="../media/image413.emf"/><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14.emf"/><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16.png"/><Relationship Id="rId2" Type="http://schemas.openxmlformats.org/officeDocument/2006/relationships/image" Target="../media/image415.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2" Type="http://schemas.openxmlformats.org/officeDocument/2006/relationships/image" Target="../media/image418.em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9.png"/><Relationship Id="rId1" Type="http://schemas.openxmlformats.org/officeDocument/2006/relationships/slideLayout" Target="../slideLayouts/slideLayout5.xml"/><Relationship Id="rId5" Type="http://schemas.openxmlformats.org/officeDocument/2006/relationships/image" Target="../media/image410.png"/><Relationship Id="rId4" Type="http://schemas.openxmlformats.org/officeDocument/2006/relationships/image" Target="../media/image9.png"/></Relationships>
</file>

<file path=ppt/slides/_rels/slide208.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209.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image" Target="../media/image339.png"/><Relationship Id="rId1" Type="http://schemas.openxmlformats.org/officeDocument/2006/relationships/slideLayout" Target="../slideLayouts/slideLayout2.xml"/><Relationship Id="rId6" Type="http://schemas.openxmlformats.org/officeDocument/2006/relationships/image" Target="../media/image424.png"/><Relationship Id="rId5" Type="http://schemas.openxmlformats.org/officeDocument/2006/relationships/image" Target="../media/image423.png"/><Relationship Id="rId4" Type="http://schemas.openxmlformats.org/officeDocument/2006/relationships/image" Target="../media/image4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26.png"/><Relationship Id="rId2" Type="http://schemas.openxmlformats.org/officeDocument/2006/relationships/image" Target="../media/image425.png"/><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3" Type="http://schemas.openxmlformats.org/officeDocument/2006/relationships/image" Target="../media/image428.png"/><Relationship Id="rId2" Type="http://schemas.openxmlformats.org/officeDocument/2006/relationships/image" Target="../media/image427.png"/><Relationship Id="rId1" Type="http://schemas.openxmlformats.org/officeDocument/2006/relationships/slideLayout" Target="../slideLayouts/slideLayout5.xml"/><Relationship Id="rId4" Type="http://schemas.openxmlformats.org/officeDocument/2006/relationships/image" Target="../media/image429.png"/></Relationships>
</file>

<file path=ppt/slides/_rels/slide212.xml.rels><?xml version="1.0" encoding="UTF-8" standalone="yes"?>
<Relationships xmlns="http://schemas.openxmlformats.org/package/2006/relationships"><Relationship Id="rId3" Type="http://schemas.openxmlformats.org/officeDocument/2006/relationships/image" Target="../media/image431.png"/><Relationship Id="rId7" Type="http://schemas.openxmlformats.org/officeDocument/2006/relationships/image" Target="../media/image435.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34.png"/><Relationship Id="rId5" Type="http://schemas.openxmlformats.org/officeDocument/2006/relationships/image" Target="../media/image433.png"/><Relationship Id="rId4" Type="http://schemas.openxmlformats.org/officeDocument/2006/relationships/image" Target="../media/image432.png"/></Relationships>
</file>

<file path=ppt/slides/_rels/slide213.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image" Target="../media/image437.png"/><Relationship Id="rId7" Type="http://schemas.openxmlformats.org/officeDocument/2006/relationships/image" Target="../media/image441.png"/><Relationship Id="rId2" Type="http://schemas.openxmlformats.org/officeDocument/2006/relationships/image" Target="../media/image436.png"/><Relationship Id="rId1" Type="http://schemas.openxmlformats.org/officeDocument/2006/relationships/slideLayout" Target="../slideLayouts/slideLayout5.xml"/><Relationship Id="rId6" Type="http://schemas.openxmlformats.org/officeDocument/2006/relationships/image" Target="../media/image440.png"/><Relationship Id="rId5" Type="http://schemas.openxmlformats.org/officeDocument/2006/relationships/image" Target="../media/image439.png"/><Relationship Id="rId4" Type="http://schemas.openxmlformats.org/officeDocument/2006/relationships/image" Target="../media/image438.png"/><Relationship Id="rId9" Type="http://schemas.openxmlformats.org/officeDocument/2006/relationships/image" Target="../media/image434.png"/></Relationships>
</file>

<file path=ppt/slides/_rels/slide214.xml.rels><?xml version="1.0" encoding="UTF-8" standalone="yes"?>
<Relationships xmlns="http://schemas.openxmlformats.org/package/2006/relationships"><Relationship Id="rId3" Type="http://schemas.openxmlformats.org/officeDocument/2006/relationships/image" Target="../media/image444.png"/><Relationship Id="rId7" Type="http://schemas.openxmlformats.org/officeDocument/2006/relationships/image" Target="../media/image448.png"/><Relationship Id="rId2" Type="http://schemas.openxmlformats.org/officeDocument/2006/relationships/image" Target="../media/image443.png"/><Relationship Id="rId1" Type="http://schemas.openxmlformats.org/officeDocument/2006/relationships/slideLayout" Target="../slideLayouts/slideLayout5.xml"/><Relationship Id="rId6" Type="http://schemas.openxmlformats.org/officeDocument/2006/relationships/image" Target="../media/image447.png"/><Relationship Id="rId5" Type="http://schemas.openxmlformats.org/officeDocument/2006/relationships/image" Target="../media/image446.png"/><Relationship Id="rId4" Type="http://schemas.openxmlformats.org/officeDocument/2006/relationships/image" Target="../media/image445.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9.png"/><Relationship Id="rId1" Type="http://schemas.openxmlformats.org/officeDocument/2006/relationships/slideLayout" Target="../slideLayouts/slideLayout5.xml"/><Relationship Id="rId6" Type="http://schemas.openxmlformats.org/officeDocument/2006/relationships/image" Target="../media/image453.png"/><Relationship Id="rId5" Type="http://schemas.openxmlformats.org/officeDocument/2006/relationships/image" Target="../media/image452.png"/><Relationship Id="rId4" Type="http://schemas.openxmlformats.org/officeDocument/2006/relationships/image" Target="../media/image451.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image" Target="../media/image454.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56.jpeg"/><Relationship Id="rId2" Type="http://schemas.openxmlformats.org/officeDocument/2006/relationships/image" Target="../media/image455.jpeg"/><Relationship Id="rId1" Type="http://schemas.openxmlformats.org/officeDocument/2006/relationships/slideLayout" Target="../slideLayouts/slideLayout2.xml"/><Relationship Id="rId4" Type="http://schemas.openxmlformats.org/officeDocument/2006/relationships/hyperlink" Target="http://www.ukr.stat.gov.ua/" TargetMode="External"/></Relationships>
</file>

<file path=ppt/slides/_rels/slide225.xml.rels><?xml version="1.0" encoding="UTF-8" standalone="yes"?>
<Relationships xmlns="http://schemas.openxmlformats.org/package/2006/relationships"><Relationship Id="rId3" Type="http://schemas.openxmlformats.org/officeDocument/2006/relationships/image" Target="../media/image458.png"/><Relationship Id="rId2" Type="http://schemas.openxmlformats.org/officeDocument/2006/relationships/image" Target="../media/image457.png"/><Relationship Id="rId1" Type="http://schemas.openxmlformats.org/officeDocument/2006/relationships/slideLayout" Target="../slideLayouts/slideLayout2.xml"/><Relationship Id="rId4" Type="http://schemas.openxmlformats.org/officeDocument/2006/relationships/image" Target="../media/image459.png"/></Relationships>
</file>

<file path=ppt/slides/_rels/slide226.xml.rels><?xml version="1.0" encoding="UTF-8" standalone="yes"?>
<Relationships xmlns="http://schemas.openxmlformats.org/package/2006/relationships"><Relationship Id="rId3" Type="http://schemas.openxmlformats.org/officeDocument/2006/relationships/image" Target="../media/image458.png"/><Relationship Id="rId2" Type="http://schemas.openxmlformats.org/officeDocument/2006/relationships/image" Target="../media/image457.png"/><Relationship Id="rId1" Type="http://schemas.openxmlformats.org/officeDocument/2006/relationships/slideLayout" Target="../slideLayouts/slideLayout2.xml"/><Relationship Id="rId4" Type="http://schemas.openxmlformats.org/officeDocument/2006/relationships/image" Target="../media/image459.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7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9.png"/><Relationship Id="rId7" Type="http://schemas.openxmlformats.org/officeDocument/2006/relationships/diagramLayout" Target="../diagrams/layout2.xml"/><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81.png"/><Relationship Id="rId10" Type="http://schemas.microsoft.com/office/2007/relationships/diagramDrawing" Target="../diagrams/drawing2.xml"/><Relationship Id="rId4" Type="http://schemas.openxmlformats.org/officeDocument/2006/relationships/image" Target="../media/image80.png"/><Relationship Id="rId9" Type="http://schemas.openxmlformats.org/officeDocument/2006/relationships/diagramColors" Target="../diagrams/colors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png"/><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1.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5.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33.png"/><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23.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4.png"/></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9.png"/><Relationship Id="rId4" Type="http://schemas.openxmlformats.org/officeDocument/2006/relationships/image" Target="../media/image130.png"/></Relationships>
</file>

<file path=ppt/slides/_rels/slide88.xml.rels><?xml version="1.0" encoding="UTF-8" standalone="yes"?>
<Relationships xmlns="http://schemas.openxmlformats.org/package/2006/relationships"><Relationship Id="rId3" Type="http://schemas.openxmlformats.org/officeDocument/2006/relationships/hyperlink" Target="http://www.ukrstat.gov.ua/"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www.stat.gov.ua/"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3214751"/>
            <a:ext cx="7682230" cy="2143125"/>
          </a:xfrm>
          <a:custGeom>
            <a:avLst/>
            <a:gdLst/>
            <a:ahLst/>
            <a:cxnLst/>
            <a:rect l="l" t="t" r="r" b="b"/>
            <a:pathLst>
              <a:path w="7682230" h="2143125">
                <a:moveTo>
                  <a:pt x="0" y="2143125"/>
                </a:moveTo>
                <a:lnTo>
                  <a:pt x="7681976" y="2143125"/>
                </a:lnTo>
                <a:lnTo>
                  <a:pt x="7681976" y="0"/>
                </a:lnTo>
                <a:lnTo>
                  <a:pt x="0" y="0"/>
                </a:lnTo>
                <a:lnTo>
                  <a:pt x="0" y="2143125"/>
                </a:lnTo>
                <a:close/>
              </a:path>
            </a:pathLst>
          </a:custGeom>
          <a:solidFill>
            <a:srgbClr val="FFD966"/>
          </a:solidFill>
        </p:spPr>
        <p:txBody>
          <a:bodyPr wrap="square" lIns="0" tIns="0" rIns="0" bIns="0" rtlCol="0"/>
          <a:lstStyle/>
          <a:p>
            <a:endParaRPr/>
          </a:p>
        </p:txBody>
      </p:sp>
      <p:sp>
        <p:nvSpPr>
          <p:cNvPr id="3" name="object 3"/>
          <p:cNvSpPr/>
          <p:nvPr/>
        </p:nvSpPr>
        <p:spPr>
          <a:xfrm>
            <a:off x="947750" y="3793235"/>
            <a:ext cx="7228636" cy="4526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91004" y="4314444"/>
            <a:ext cx="4737227" cy="35940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11070" y="4823459"/>
            <a:ext cx="3341242" cy="35940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29352" y="4824348"/>
            <a:ext cx="2218055" cy="450850"/>
          </a:xfrm>
          <a:custGeom>
            <a:avLst/>
            <a:gdLst/>
            <a:ahLst/>
            <a:cxnLst/>
            <a:rect l="l" t="t" r="r" b="b"/>
            <a:pathLst>
              <a:path w="2218054" h="450850">
                <a:moveTo>
                  <a:pt x="2082038" y="2793"/>
                </a:moveTo>
                <a:lnTo>
                  <a:pt x="2069776" y="3028"/>
                </a:lnTo>
                <a:lnTo>
                  <a:pt x="1984248" y="6350"/>
                </a:lnTo>
                <a:lnTo>
                  <a:pt x="1984248" y="351663"/>
                </a:lnTo>
                <a:lnTo>
                  <a:pt x="2089912" y="351663"/>
                </a:lnTo>
                <a:lnTo>
                  <a:pt x="2116798" y="349946"/>
                </a:lnTo>
                <a:lnTo>
                  <a:pt x="2162760" y="336178"/>
                </a:lnTo>
                <a:lnTo>
                  <a:pt x="2197455" y="309076"/>
                </a:lnTo>
                <a:lnTo>
                  <a:pt x="2201969" y="302006"/>
                </a:lnTo>
                <a:lnTo>
                  <a:pt x="2075942" y="302006"/>
                </a:lnTo>
                <a:lnTo>
                  <a:pt x="2069609" y="301910"/>
                </a:lnTo>
                <a:lnTo>
                  <a:pt x="2062432" y="301625"/>
                </a:lnTo>
                <a:lnTo>
                  <a:pt x="2054421" y="301148"/>
                </a:lnTo>
                <a:lnTo>
                  <a:pt x="2045589" y="300481"/>
                </a:lnTo>
                <a:lnTo>
                  <a:pt x="2045589" y="186181"/>
                </a:lnTo>
                <a:lnTo>
                  <a:pt x="2052875" y="185848"/>
                </a:lnTo>
                <a:lnTo>
                  <a:pt x="2060448" y="185610"/>
                </a:lnTo>
                <a:lnTo>
                  <a:pt x="2068306" y="185467"/>
                </a:lnTo>
                <a:lnTo>
                  <a:pt x="2195983" y="185419"/>
                </a:lnTo>
                <a:lnTo>
                  <a:pt x="2181328" y="170737"/>
                </a:lnTo>
                <a:lnTo>
                  <a:pt x="2153157" y="156590"/>
                </a:lnTo>
                <a:lnTo>
                  <a:pt x="2172233" y="143827"/>
                </a:lnTo>
                <a:lnTo>
                  <a:pt x="2176426" y="139192"/>
                </a:lnTo>
                <a:lnTo>
                  <a:pt x="2075433" y="139192"/>
                </a:lnTo>
                <a:lnTo>
                  <a:pt x="2069270" y="139124"/>
                </a:lnTo>
                <a:lnTo>
                  <a:pt x="2045589" y="138302"/>
                </a:lnTo>
                <a:lnTo>
                  <a:pt x="2045589" y="55625"/>
                </a:lnTo>
                <a:lnTo>
                  <a:pt x="2055637" y="54939"/>
                </a:lnTo>
                <a:lnTo>
                  <a:pt x="2064829" y="54419"/>
                </a:lnTo>
                <a:lnTo>
                  <a:pt x="2073163" y="54090"/>
                </a:lnTo>
                <a:lnTo>
                  <a:pt x="2080641" y="53975"/>
                </a:lnTo>
                <a:lnTo>
                  <a:pt x="2189104" y="53975"/>
                </a:lnTo>
                <a:lnTo>
                  <a:pt x="2179574" y="38725"/>
                </a:lnTo>
                <a:lnTo>
                  <a:pt x="2166239" y="25907"/>
                </a:lnTo>
                <a:lnTo>
                  <a:pt x="2149492" y="15813"/>
                </a:lnTo>
                <a:lnTo>
                  <a:pt x="2129901" y="8588"/>
                </a:lnTo>
                <a:lnTo>
                  <a:pt x="2107428" y="4244"/>
                </a:lnTo>
                <a:lnTo>
                  <a:pt x="2082038" y="2793"/>
                </a:lnTo>
                <a:close/>
              </a:path>
              <a:path w="2218054" h="450850">
                <a:moveTo>
                  <a:pt x="2195983" y="185419"/>
                </a:moveTo>
                <a:lnTo>
                  <a:pt x="2076450" y="185419"/>
                </a:lnTo>
                <a:lnTo>
                  <a:pt x="2096500" y="186275"/>
                </a:lnTo>
                <a:lnTo>
                  <a:pt x="2113216" y="188833"/>
                </a:lnTo>
                <a:lnTo>
                  <a:pt x="2149332" y="216423"/>
                </a:lnTo>
                <a:lnTo>
                  <a:pt x="2153539" y="241553"/>
                </a:lnTo>
                <a:lnTo>
                  <a:pt x="2152322" y="257365"/>
                </a:lnTo>
                <a:lnTo>
                  <a:pt x="2123001" y="294558"/>
                </a:lnTo>
                <a:lnTo>
                  <a:pt x="2075942" y="302006"/>
                </a:lnTo>
                <a:lnTo>
                  <a:pt x="2201969" y="302006"/>
                </a:lnTo>
                <a:lnTo>
                  <a:pt x="2208609" y="291607"/>
                </a:lnTo>
                <a:lnTo>
                  <a:pt x="2215310" y="271686"/>
                </a:lnTo>
                <a:lnTo>
                  <a:pt x="2217547" y="249300"/>
                </a:lnTo>
                <a:lnTo>
                  <a:pt x="2213522" y="217080"/>
                </a:lnTo>
                <a:lnTo>
                  <a:pt x="2201449" y="190896"/>
                </a:lnTo>
                <a:lnTo>
                  <a:pt x="2195983" y="185419"/>
                </a:lnTo>
                <a:close/>
              </a:path>
              <a:path w="2218054" h="450850">
                <a:moveTo>
                  <a:pt x="2189104" y="53975"/>
                </a:moveTo>
                <a:lnTo>
                  <a:pt x="2080641" y="53975"/>
                </a:lnTo>
                <a:lnTo>
                  <a:pt x="2104624" y="56495"/>
                </a:lnTo>
                <a:lnTo>
                  <a:pt x="2121725" y="64039"/>
                </a:lnTo>
                <a:lnTo>
                  <a:pt x="2131968" y="76584"/>
                </a:lnTo>
                <a:lnTo>
                  <a:pt x="2135378" y="94106"/>
                </a:lnTo>
                <a:lnTo>
                  <a:pt x="2131637" y="113849"/>
                </a:lnTo>
                <a:lnTo>
                  <a:pt x="2120407" y="127936"/>
                </a:lnTo>
                <a:lnTo>
                  <a:pt x="2101677" y="136380"/>
                </a:lnTo>
                <a:lnTo>
                  <a:pt x="2075433" y="139192"/>
                </a:lnTo>
                <a:lnTo>
                  <a:pt x="2176426" y="139192"/>
                </a:lnTo>
                <a:lnTo>
                  <a:pt x="2185844" y="128778"/>
                </a:lnTo>
                <a:lnTo>
                  <a:pt x="2194002" y="111442"/>
                </a:lnTo>
                <a:lnTo>
                  <a:pt x="2196719" y="91820"/>
                </a:lnTo>
                <a:lnTo>
                  <a:pt x="2194814" y="71645"/>
                </a:lnTo>
                <a:lnTo>
                  <a:pt x="2189104" y="53975"/>
                </a:lnTo>
                <a:close/>
              </a:path>
              <a:path w="2218054" h="450850">
                <a:moveTo>
                  <a:pt x="393446" y="3809"/>
                </a:moveTo>
                <a:lnTo>
                  <a:pt x="321563" y="6350"/>
                </a:lnTo>
                <a:lnTo>
                  <a:pt x="321563" y="351663"/>
                </a:lnTo>
                <a:lnTo>
                  <a:pt x="382905" y="351663"/>
                </a:lnTo>
                <a:lnTo>
                  <a:pt x="382905" y="224536"/>
                </a:lnTo>
                <a:lnTo>
                  <a:pt x="428222" y="224536"/>
                </a:lnTo>
                <a:lnTo>
                  <a:pt x="461130" y="221432"/>
                </a:lnTo>
                <a:lnTo>
                  <a:pt x="500351" y="207167"/>
                </a:lnTo>
                <a:lnTo>
                  <a:pt x="528373" y="183393"/>
                </a:lnTo>
                <a:lnTo>
                  <a:pt x="534408" y="171450"/>
                </a:lnTo>
                <a:lnTo>
                  <a:pt x="401574" y="171450"/>
                </a:lnTo>
                <a:lnTo>
                  <a:pt x="393446" y="171069"/>
                </a:lnTo>
                <a:lnTo>
                  <a:pt x="382905" y="170052"/>
                </a:lnTo>
                <a:lnTo>
                  <a:pt x="382905" y="59436"/>
                </a:lnTo>
                <a:lnTo>
                  <a:pt x="386588" y="58800"/>
                </a:lnTo>
                <a:lnTo>
                  <a:pt x="392811" y="58546"/>
                </a:lnTo>
                <a:lnTo>
                  <a:pt x="539594" y="58546"/>
                </a:lnTo>
                <a:lnTo>
                  <a:pt x="529207" y="43092"/>
                </a:lnTo>
                <a:lnTo>
                  <a:pt x="512445" y="28828"/>
                </a:lnTo>
                <a:lnTo>
                  <a:pt x="490654" y="17847"/>
                </a:lnTo>
                <a:lnTo>
                  <a:pt x="463565" y="10032"/>
                </a:lnTo>
                <a:lnTo>
                  <a:pt x="431166" y="5361"/>
                </a:lnTo>
                <a:lnTo>
                  <a:pt x="393446" y="3809"/>
                </a:lnTo>
                <a:close/>
              </a:path>
              <a:path w="2218054" h="450850">
                <a:moveTo>
                  <a:pt x="428222" y="224536"/>
                </a:moveTo>
                <a:lnTo>
                  <a:pt x="382905" y="224536"/>
                </a:lnTo>
                <a:lnTo>
                  <a:pt x="391072" y="225276"/>
                </a:lnTo>
                <a:lnTo>
                  <a:pt x="398430" y="225790"/>
                </a:lnTo>
                <a:lnTo>
                  <a:pt x="404979" y="226089"/>
                </a:lnTo>
                <a:lnTo>
                  <a:pt x="410718" y="226187"/>
                </a:lnTo>
                <a:lnTo>
                  <a:pt x="428222" y="224536"/>
                </a:lnTo>
                <a:close/>
              </a:path>
              <a:path w="2218054" h="450850">
                <a:moveTo>
                  <a:pt x="539594" y="58546"/>
                </a:moveTo>
                <a:lnTo>
                  <a:pt x="401447" y="58546"/>
                </a:lnTo>
                <a:lnTo>
                  <a:pt x="439358" y="61882"/>
                </a:lnTo>
                <a:lnTo>
                  <a:pt x="466423" y="71897"/>
                </a:lnTo>
                <a:lnTo>
                  <a:pt x="482653" y="88604"/>
                </a:lnTo>
                <a:lnTo>
                  <a:pt x="488061" y="112013"/>
                </a:lnTo>
                <a:lnTo>
                  <a:pt x="486848" y="126855"/>
                </a:lnTo>
                <a:lnTo>
                  <a:pt x="457636" y="163734"/>
                </a:lnTo>
                <a:lnTo>
                  <a:pt x="407415" y="171450"/>
                </a:lnTo>
                <a:lnTo>
                  <a:pt x="534408" y="171450"/>
                </a:lnTo>
                <a:lnTo>
                  <a:pt x="545191" y="150108"/>
                </a:lnTo>
                <a:lnTo>
                  <a:pt x="550799" y="107314"/>
                </a:lnTo>
                <a:lnTo>
                  <a:pt x="548395" y="82335"/>
                </a:lnTo>
                <a:lnTo>
                  <a:pt x="541194" y="60928"/>
                </a:lnTo>
                <a:lnTo>
                  <a:pt x="539594" y="58546"/>
                </a:lnTo>
                <a:close/>
              </a:path>
              <a:path w="2218054" h="450850">
                <a:moveTo>
                  <a:pt x="738886" y="0"/>
                </a:moveTo>
                <a:lnTo>
                  <a:pt x="677799" y="12779"/>
                </a:lnTo>
                <a:lnTo>
                  <a:pt x="630427" y="51181"/>
                </a:lnTo>
                <a:lnTo>
                  <a:pt x="600138" y="107981"/>
                </a:lnTo>
                <a:lnTo>
                  <a:pt x="590042" y="176021"/>
                </a:lnTo>
                <a:lnTo>
                  <a:pt x="592329" y="215689"/>
                </a:lnTo>
                <a:lnTo>
                  <a:pt x="610669" y="282070"/>
                </a:lnTo>
                <a:lnTo>
                  <a:pt x="647297" y="330092"/>
                </a:lnTo>
                <a:lnTo>
                  <a:pt x="700879" y="354564"/>
                </a:lnTo>
                <a:lnTo>
                  <a:pt x="733933" y="357631"/>
                </a:lnTo>
                <a:lnTo>
                  <a:pt x="769510" y="354585"/>
                </a:lnTo>
                <a:lnTo>
                  <a:pt x="800814" y="345455"/>
                </a:lnTo>
                <a:lnTo>
                  <a:pt x="827855" y="330253"/>
                </a:lnTo>
                <a:lnTo>
                  <a:pt x="850646" y="308990"/>
                </a:lnTo>
                <a:lnTo>
                  <a:pt x="854799" y="302894"/>
                </a:lnTo>
                <a:lnTo>
                  <a:pt x="733933" y="302894"/>
                </a:lnTo>
                <a:lnTo>
                  <a:pt x="715711" y="300892"/>
                </a:lnTo>
                <a:lnTo>
                  <a:pt x="674497" y="270890"/>
                </a:lnTo>
                <a:lnTo>
                  <a:pt x="658891" y="231219"/>
                </a:lnTo>
                <a:lnTo>
                  <a:pt x="653669" y="176021"/>
                </a:lnTo>
                <a:lnTo>
                  <a:pt x="655028" y="149471"/>
                </a:lnTo>
                <a:lnTo>
                  <a:pt x="665938" y="105084"/>
                </a:lnTo>
                <a:lnTo>
                  <a:pt x="687629" y="72913"/>
                </a:lnTo>
                <a:lnTo>
                  <a:pt x="738886" y="54482"/>
                </a:lnTo>
                <a:lnTo>
                  <a:pt x="858200" y="54482"/>
                </a:lnTo>
                <a:lnTo>
                  <a:pt x="852297" y="45846"/>
                </a:lnTo>
                <a:lnTo>
                  <a:pt x="830343" y="25771"/>
                </a:lnTo>
                <a:lnTo>
                  <a:pt x="804116" y="11445"/>
                </a:lnTo>
                <a:lnTo>
                  <a:pt x="773626" y="2859"/>
                </a:lnTo>
                <a:lnTo>
                  <a:pt x="738886" y="0"/>
                </a:lnTo>
                <a:close/>
              </a:path>
              <a:path w="2218054" h="450850">
                <a:moveTo>
                  <a:pt x="858200" y="54482"/>
                </a:moveTo>
                <a:lnTo>
                  <a:pt x="738886" y="54482"/>
                </a:lnTo>
                <a:lnTo>
                  <a:pt x="777984" y="62079"/>
                </a:lnTo>
                <a:lnTo>
                  <a:pt x="805926" y="84867"/>
                </a:lnTo>
                <a:lnTo>
                  <a:pt x="822700" y="122848"/>
                </a:lnTo>
                <a:lnTo>
                  <a:pt x="828294" y="176021"/>
                </a:lnTo>
                <a:lnTo>
                  <a:pt x="826755" y="205543"/>
                </a:lnTo>
                <a:lnTo>
                  <a:pt x="814631" y="252835"/>
                </a:lnTo>
                <a:lnTo>
                  <a:pt x="790582" y="284839"/>
                </a:lnTo>
                <a:lnTo>
                  <a:pt x="755509" y="300894"/>
                </a:lnTo>
                <a:lnTo>
                  <a:pt x="733933" y="302894"/>
                </a:lnTo>
                <a:lnTo>
                  <a:pt x="854799" y="302894"/>
                </a:lnTo>
                <a:lnTo>
                  <a:pt x="868721" y="282463"/>
                </a:lnTo>
                <a:lnTo>
                  <a:pt x="881618" y="251460"/>
                </a:lnTo>
                <a:lnTo>
                  <a:pt x="889347" y="215979"/>
                </a:lnTo>
                <a:lnTo>
                  <a:pt x="891921" y="176021"/>
                </a:lnTo>
                <a:lnTo>
                  <a:pt x="889444" y="136304"/>
                </a:lnTo>
                <a:lnTo>
                  <a:pt x="882015" y="101361"/>
                </a:lnTo>
                <a:lnTo>
                  <a:pt x="869632" y="71205"/>
                </a:lnTo>
                <a:lnTo>
                  <a:pt x="858200" y="54482"/>
                </a:lnTo>
                <a:close/>
              </a:path>
              <a:path w="2218054" h="450850">
                <a:moveTo>
                  <a:pt x="1912874" y="6350"/>
                </a:moveTo>
                <a:lnTo>
                  <a:pt x="1851532" y="6350"/>
                </a:lnTo>
                <a:lnTo>
                  <a:pt x="1851532" y="351663"/>
                </a:lnTo>
                <a:lnTo>
                  <a:pt x="1912874" y="351663"/>
                </a:lnTo>
                <a:lnTo>
                  <a:pt x="1912874" y="6350"/>
                </a:lnTo>
                <a:close/>
              </a:path>
              <a:path w="2218054" h="450850">
                <a:moveTo>
                  <a:pt x="1496059" y="6350"/>
                </a:moveTo>
                <a:lnTo>
                  <a:pt x="1275588" y="6350"/>
                </a:lnTo>
                <a:lnTo>
                  <a:pt x="1275588" y="351663"/>
                </a:lnTo>
                <a:lnTo>
                  <a:pt x="1493266" y="351663"/>
                </a:lnTo>
                <a:lnTo>
                  <a:pt x="1493266" y="297180"/>
                </a:lnTo>
                <a:lnTo>
                  <a:pt x="1336928" y="297180"/>
                </a:lnTo>
                <a:lnTo>
                  <a:pt x="1336928" y="193675"/>
                </a:lnTo>
                <a:lnTo>
                  <a:pt x="1451228" y="193675"/>
                </a:lnTo>
                <a:lnTo>
                  <a:pt x="1451228" y="141605"/>
                </a:lnTo>
                <a:lnTo>
                  <a:pt x="1336928" y="141605"/>
                </a:lnTo>
                <a:lnTo>
                  <a:pt x="1336928" y="60451"/>
                </a:lnTo>
                <a:lnTo>
                  <a:pt x="1496059" y="60451"/>
                </a:lnTo>
                <a:lnTo>
                  <a:pt x="1496059" y="6350"/>
                </a:lnTo>
                <a:close/>
              </a:path>
              <a:path w="2218054" h="450850">
                <a:moveTo>
                  <a:pt x="1007237" y="6350"/>
                </a:moveTo>
                <a:lnTo>
                  <a:pt x="946403" y="6350"/>
                </a:lnTo>
                <a:lnTo>
                  <a:pt x="946403" y="351663"/>
                </a:lnTo>
                <a:lnTo>
                  <a:pt x="1173734" y="351663"/>
                </a:lnTo>
                <a:lnTo>
                  <a:pt x="1173734" y="450850"/>
                </a:lnTo>
                <a:lnTo>
                  <a:pt x="1228978" y="450850"/>
                </a:lnTo>
                <a:lnTo>
                  <a:pt x="1228978" y="298195"/>
                </a:lnTo>
                <a:lnTo>
                  <a:pt x="1007237" y="298195"/>
                </a:lnTo>
                <a:lnTo>
                  <a:pt x="1007237" y="6350"/>
                </a:lnTo>
                <a:close/>
              </a:path>
              <a:path w="2218054" h="450850">
                <a:moveTo>
                  <a:pt x="1189355" y="6350"/>
                </a:moveTo>
                <a:lnTo>
                  <a:pt x="1128902" y="6350"/>
                </a:lnTo>
                <a:lnTo>
                  <a:pt x="1128902" y="298195"/>
                </a:lnTo>
                <a:lnTo>
                  <a:pt x="1189355" y="298195"/>
                </a:lnTo>
                <a:lnTo>
                  <a:pt x="1189355" y="6350"/>
                </a:lnTo>
                <a:close/>
              </a:path>
              <a:path w="2218054" h="450850">
                <a:moveTo>
                  <a:pt x="249936" y="6350"/>
                </a:moveTo>
                <a:lnTo>
                  <a:pt x="0" y="6350"/>
                </a:lnTo>
                <a:lnTo>
                  <a:pt x="0" y="351663"/>
                </a:lnTo>
                <a:lnTo>
                  <a:pt x="61340" y="351663"/>
                </a:lnTo>
                <a:lnTo>
                  <a:pt x="61340" y="60451"/>
                </a:lnTo>
                <a:lnTo>
                  <a:pt x="249936" y="60451"/>
                </a:lnTo>
                <a:lnTo>
                  <a:pt x="249936" y="6350"/>
                </a:lnTo>
                <a:close/>
              </a:path>
              <a:path w="2218054" h="450850">
                <a:moveTo>
                  <a:pt x="249936" y="60451"/>
                </a:moveTo>
                <a:lnTo>
                  <a:pt x="188722" y="60451"/>
                </a:lnTo>
                <a:lnTo>
                  <a:pt x="188722" y="351663"/>
                </a:lnTo>
                <a:lnTo>
                  <a:pt x="249936" y="351663"/>
                </a:lnTo>
                <a:lnTo>
                  <a:pt x="249936" y="60451"/>
                </a:lnTo>
                <a:close/>
              </a:path>
              <a:path w="2218054" h="450850">
                <a:moveTo>
                  <a:pt x="1696466" y="0"/>
                </a:moveTo>
                <a:lnTo>
                  <a:pt x="1632569" y="13049"/>
                </a:lnTo>
                <a:lnTo>
                  <a:pt x="1581912" y="52196"/>
                </a:lnTo>
                <a:lnTo>
                  <a:pt x="1548939" y="110204"/>
                </a:lnTo>
                <a:lnTo>
                  <a:pt x="1537970" y="180212"/>
                </a:lnTo>
                <a:lnTo>
                  <a:pt x="1540450" y="219029"/>
                </a:lnTo>
                <a:lnTo>
                  <a:pt x="1560365" y="283850"/>
                </a:lnTo>
                <a:lnTo>
                  <a:pt x="1599824" y="330789"/>
                </a:lnTo>
                <a:lnTo>
                  <a:pt x="1656161" y="354653"/>
                </a:lnTo>
                <a:lnTo>
                  <a:pt x="1690497" y="357631"/>
                </a:lnTo>
                <a:lnTo>
                  <a:pt x="1724544" y="355155"/>
                </a:lnTo>
                <a:lnTo>
                  <a:pt x="1754282" y="347725"/>
                </a:lnTo>
                <a:lnTo>
                  <a:pt x="1779686" y="335343"/>
                </a:lnTo>
                <a:lnTo>
                  <a:pt x="1800732" y="318007"/>
                </a:lnTo>
                <a:lnTo>
                  <a:pt x="1791904" y="302894"/>
                </a:lnTo>
                <a:lnTo>
                  <a:pt x="1695450" y="302894"/>
                </a:lnTo>
                <a:lnTo>
                  <a:pt x="1674546" y="300797"/>
                </a:lnTo>
                <a:lnTo>
                  <a:pt x="1639978" y="283981"/>
                </a:lnTo>
                <a:lnTo>
                  <a:pt x="1615527" y="251241"/>
                </a:lnTo>
                <a:lnTo>
                  <a:pt x="1603144" y="207910"/>
                </a:lnTo>
                <a:lnTo>
                  <a:pt x="1601597" y="182625"/>
                </a:lnTo>
                <a:lnTo>
                  <a:pt x="1603263" y="157027"/>
                </a:lnTo>
                <a:lnTo>
                  <a:pt x="1616598" y="111688"/>
                </a:lnTo>
                <a:lnTo>
                  <a:pt x="1642768" y="75592"/>
                </a:lnTo>
                <a:lnTo>
                  <a:pt x="1678773" y="56836"/>
                </a:lnTo>
                <a:lnTo>
                  <a:pt x="1700276" y="54482"/>
                </a:lnTo>
                <a:lnTo>
                  <a:pt x="1776408" y="54482"/>
                </a:lnTo>
                <a:lnTo>
                  <a:pt x="1791080" y="24764"/>
                </a:lnTo>
                <a:lnTo>
                  <a:pt x="1771600" y="13930"/>
                </a:lnTo>
                <a:lnTo>
                  <a:pt x="1749345" y="6191"/>
                </a:lnTo>
                <a:lnTo>
                  <a:pt x="1724304" y="1547"/>
                </a:lnTo>
                <a:lnTo>
                  <a:pt x="1696466" y="0"/>
                </a:lnTo>
                <a:close/>
              </a:path>
              <a:path w="2218054" h="450850">
                <a:moveTo>
                  <a:pt x="1771650" y="268224"/>
                </a:moveTo>
                <a:lnTo>
                  <a:pt x="1756671" y="283392"/>
                </a:lnTo>
                <a:lnTo>
                  <a:pt x="1738979" y="294227"/>
                </a:lnTo>
                <a:lnTo>
                  <a:pt x="1718571" y="300728"/>
                </a:lnTo>
                <a:lnTo>
                  <a:pt x="1695450" y="302894"/>
                </a:lnTo>
                <a:lnTo>
                  <a:pt x="1791904" y="302894"/>
                </a:lnTo>
                <a:lnTo>
                  <a:pt x="1771650" y="268224"/>
                </a:lnTo>
                <a:close/>
              </a:path>
              <a:path w="2218054" h="450850">
                <a:moveTo>
                  <a:pt x="1776408" y="54482"/>
                </a:moveTo>
                <a:lnTo>
                  <a:pt x="1700276" y="54482"/>
                </a:lnTo>
                <a:lnTo>
                  <a:pt x="1721252" y="55792"/>
                </a:lnTo>
                <a:lnTo>
                  <a:pt x="1739217" y="59721"/>
                </a:lnTo>
                <a:lnTo>
                  <a:pt x="1754157" y="66270"/>
                </a:lnTo>
                <a:lnTo>
                  <a:pt x="1766062" y="75437"/>
                </a:lnTo>
                <a:lnTo>
                  <a:pt x="1776408" y="54482"/>
                </a:lnTo>
                <a:close/>
              </a:path>
            </a:pathLst>
          </a:custGeom>
          <a:solidFill>
            <a:srgbClr val="5E2D79"/>
          </a:solidFill>
        </p:spPr>
        <p:txBody>
          <a:bodyPr wrap="square" lIns="0" tIns="0" rIns="0" bIns="0" rtlCol="0"/>
          <a:lstStyle/>
          <a:p>
            <a:endParaRPr/>
          </a:p>
        </p:txBody>
      </p:sp>
      <p:sp>
        <p:nvSpPr>
          <p:cNvPr id="7" name="object 7"/>
          <p:cNvSpPr/>
          <p:nvPr/>
        </p:nvSpPr>
        <p:spPr>
          <a:xfrm>
            <a:off x="7274052" y="5008879"/>
            <a:ext cx="109728" cy="11836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611367" y="4882007"/>
            <a:ext cx="106933" cy="11468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882132" y="4877942"/>
            <a:ext cx="176402" cy="25018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274052" y="4877434"/>
            <a:ext cx="91567" cy="8699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080884" y="4830698"/>
            <a:ext cx="61594" cy="345440"/>
          </a:xfrm>
          <a:custGeom>
            <a:avLst/>
            <a:gdLst/>
            <a:ahLst/>
            <a:cxnLst/>
            <a:rect l="l" t="t" r="r" b="b"/>
            <a:pathLst>
              <a:path w="61595" h="345439">
                <a:moveTo>
                  <a:pt x="0" y="0"/>
                </a:moveTo>
                <a:lnTo>
                  <a:pt x="61341" y="0"/>
                </a:lnTo>
                <a:lnTo>
                  <a:pt x="61341" y="345313"/>
                </a:lnTo>
                <a:lnTo>
                  <a:pt x="0" y="345313"/>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6504940" y="4830698"/>
            <a:ext cx="220979" cy="345440"/>
          </a:xfrm>
          <a:custGeom>
            <a:avLst/>
            <a:gdLst/>
            <a:ahLst/>
            <a:cxnLst/>
            <a:rect l="l" t="t" r="r" b="b"/>
            <a:pathLst>
              <a:path w="220979" h="345439">
                <a:moveTo>
                  <a:pt x="0" y="0"/>
                </a:moveTo>
                <a:lnTo>
                  <a:pt x="220471" y="0"/>
                </a:lnTo>
                <a:lnTo>
                  <a:pt x="220471" y="54101"/>
                </a:lnTo>
                <a:lnTo>
                  <a:pt x="61340" y="54101"/>
                </a:lnTo>
                <a:lnTo>
                  <a:pt x="61340" y="135255"/>
                </a:lnTo>
                <a:lnTo>
                  <a:pt x="175640" y="135255"/>
                </a:lnTo>
                <a:lnTo>
                  <a:pt x="175640" y="187325"/>
                </a:lnTo>
                <a:lnTo>
                  <a:pt x="61340" y="187325"/>
                </a:lnTo>
                <a:lnTo>
                  <a:pt x="61340" y="290830"/>
                </a:lnTo>
                <a:lnTo>
                  <a:pt x="217677" y="290830"/>
                </a:lnTo>
                <a:lnTo>
                  <a:pt x="217677" y="345313"/>
                </a:lnTo>
                <a:lnTo>
                  <a:pt x="0" y="345313"/>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6175755" y="4830698"/>
            <a:ext cx="282575" cy="444500"/>
          </a:xfrm>
          <a:custGeom>
            <a:avLst/>
            <a:gdLst/>
            <a:ahLst/>
            <a:cxnLst/>
            <a:rect l="l" t="t" r="r" b="b"/>
            <a:pathLst>
              <a:path w="282575" h="444500">
                <a:moveTo>
                  <a:pt x="0" y="0"/>
                </a:moveTo>
                <a:lnTo>
                  <a:pt x="60833" y="0"/>
                </a:lnTo>
                <a:lnTo>
                  <a:pt x="60833" y="291845"/>
                </a:lnTo>
                <a:lnTo>
                  <a:pt x="182499" y="291845"/>
                </a:lnTo>
                <a:lnTo>
                  <a:pt x="182499" y="0"/>
                </a:lnTo>
                <a:lnTo>
                  <a:pt x="242951" y="0"/>
                </a:lnTo>
                <a:lnTo>
                  <a:pt x="242951" y="291845"/>
                </a:lnTo>
                <a:lnTo>
                  <a:pt x="282575" y="291845"/>
                </a:lnTo>
                <a:lnTo>
                  <a:pt x="282575" y="444500"/>
                </a:lnTo>
                <a:lnTo>
                  <a:pt x="227330" y="444500"/>
                </a:lnTo>
                <a:lnTo>
                  <a:pt x="227330" y="345313"/>
                </a:lnTo>
                <a:lnTo>
                  <a:pt x="0" y="345313"/>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5229352" y="4830698"/>
            <a:ext cx="250190" cy="345440"/>
          </a:xfrm>
          <a:custGeom>
            <a:avLst/>
            <a:gdLst/>
            <a:ahLst/>
            <a:cxnLst/>
            <a:rect l="l" t="t" r="r" b="b"/>
            <a:pathLst>
              <a:path w="250189" h="345439">
                <a:moveTo>
                  <a:pt x="0" y="0"/>
                </a:moveTo>
                <a:lnTo>
                  <a:pt x="249936" y="0"/>
                </a:lnTo>
                <a:lnTo>
                  <a:pt x="249936" y="345313"/>
                </a:lnTo>
                <a:lnTo>
                  <a:pt x="188722" y="345313"/>
                </a:lnTo>
                <a:lnTo>
                  <a:pt x="188722" y="54101"/>
                </a:lnTo>
                <a:lnTo>
                  <a:pt x="61340" y="54101"/>
                </a:lnTo>
                <a:lnTo>
                  <a:pt x="61340" y="345313"/>
                </a:lnTo>
                <a:lnTo>
                  <a:pt x="0" y="345313"/>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550915" y="4828159"/>
            <a:ext cx="229235" cy="347980"/>
          </a:xfrm>
          <a:custGeom>
            <a:avLst/>
            <a:gdLst/>
            <a:ahLst/>
            <a:cxnLst/>
            <a:rect l="l" t="t" r="r" b="b"/>
            <a:pathLst>
              <a:path w="229235" h="347979">
                <a:moveTo>
                  <a:pt x="71882" y="0"/>
                </a:moveTo>
                <a:lnTo>
                  <a:pt x="142001" y="6223"/>
                </a:lnTo>
                <a:lnTo>
                  <a:pt x="190881" y="25019"/>
                </a:lnTo>
                <a:lnTo>
                  <a:pt x="219630" y="57118"/>
                </a:lnTo>
                <a:lnTo>
                  <a:pt x="229235" y="103505"/>
                </a:lnTo>
                <a:lnTo>
                  <a:pt x="223627" y="146298"/>
                </a:lnTo>
                <a:lnTo>
                  <a:pt x="206809" y="179583"/>
                </a:lnTo>
                <a:lnTo>
                  <a:pt x="178787" y="203357"/>
                </a:lnTo>
                <a:lnTo>
                  <a:pt x="139566" y="217622"/>
                </a:lnTo>
                <a:lnTo>
                  <a:pt x="89154" y="222377"/>
                </a:lnTo>
                <a:lnTo>
                  <a:pt x="83415" y="222279"/>
                </a:lnTo>
                <a:lnTo>
                  <a:pt x="76866" y="221980"/>
                </a:lnTo>
                <a:lnTo>
                  <a:pt x="69508" y="221466"/>
                </a:lnTo>
                <a:lnTo>
                  <a:pt x="61341" y="220726"/>
                </a:lnTo>
                <a:lnTo>
                  <a:pt x="61341" y="347853"/>
                </a:lnTo>
                <a:lnTo>
                  <a:pt x="0" y="347853"/>
                </a:lnTo>
                <a:lnTo>
                  <a:pt x="0" y="2540"/>
                </a:lnTo>
                <a:lnTo>
                  <a:pt x="29858" y="1446"/>
                </a:lnTo>
                <a:lnTo>
                  <a:pt x="51800" y="650"/>
                </a:lnTo>
                <a:lnTo>
                  <a:pt x="65811" y="164"/>
                </a:lnTo>
                <a:lnTo>
                  <a:pt x="71882"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7213600" y="4827142"/>
            <a:ext cx="233679" cy="349250"/>
          </a:xfrm>
          <a:custGeom>
            <a:avLst/>
            <a:gdLst/>
            <a:ahLst/>
            <a:cxnLst/>
            <a:rect l="l" t="t" r="r" b="b"/>
            <a:pathLst>
              <a:path w="233679" h="349250">
                <a:moveTo>
                  <a:pt x="97790" y="0"/>
                </a:moveTo>
                <a:lnTo>
                  <a:pt x="145653" y="5794"/>
                </a:lnTo>
                <a:lnTo>
                  <a:pt x="181991" y="23113"/>
                </a:lnTo>
                <a:lnTo>
                  <a:pt x="210566" y="68851"/>
                </a:lnTo>
                <a:lnTo>
                  <a:pt x="212471" y="89026"/>
                </a:lnTo>
                <a:lnTo>
                  <a:pt x="209754" y="108648"/>
                </a:lnTo>
                <a:lnTo>
                  <a:pt x="201596" y="125983"/>
                </a:lnTo>
                <a:lnTo>
                  <a:pt x="187985" y="141033"/>
                </a:lnTo>
                <a:lnTo>
                  <a:pt x="168909" y="153796"/>
                </a:lnTo>
                <a:lnTo>
                  <a:pt x="197080" y="167943"/>
                </a:lnTo>
                <a:lnTo>
                  <a:pt x="217201" y="188102"/>
                </a:lnTo>
                <a:lnTo>
                  <a:pt x="229274" y="214286"/>
                </a:lnTo>
                <a:lnTo>
                  <a:pt x="233299" y="246506"/>
                </a:lnTo>
                <a:lnTo>
                  <a:pt x="231062" y="268892"/>
                </a:lnTo>
                <a:lnTo>
                  <a:pt x="213207" y="306282"/>
                </a:lnTo>
                <a:lnTo>
                  <a:pt x="178512" y="333384"/>
                </a:lnTo>
                <a:lnTo>
                  <a:pt x="132550" y="347152"/>
                </a:lnTo>
                <a:lnTo>
                  <a:pt x="105664" y="348868"/>
                </a:lnTo>
                <a:lnTo>
                  <a:pt x="0" y="348868"/>
                </a:lnTo>
                <a:lnTo>
                  <a:pt x="0" y="3555"/>
                </a:lnTo>
                <a:lnTo>
                  <a:pt x="36621" y="2035"/>
                </a:lnTo>
                <a:lnTo>
                  <a:pt x="65135" y="920"/>
                </a:lnTo>
                <a:lnTo>
                  <a:pt x="85528" y="234"/>
                </a:lnTo>
                <a:lnTo>
                  <a:pt x="97790"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6767321" y="4824348"/>
            <a:ext cx="262890" cy="358140"/>
          </a:xfrm>
          <a:custGeom>
            <a:avLst/>
            <a:gdLst/>
            <a:ahLst/>
            <a:cxnLst/>
            <a:rect l="l" t="t" r="r" b="b"/>
            <a:pathLst>
              <a:path w="262890" h="358139">
                <a:moveTo>
                  <a:pt x="158496" y="0"/>
                </a:moveTo>
                <a:lnTo>
                  <a:pt x="186334" y="1547"/>
                </a:lnTo>
                <a:lnTo>
                  <a:pt x="211375" y="6191"/>
                </a:lnTo>
                <a:lnTo>
                  <a:pt x="233630" y="13930"/>
                </a:lnTo>
                <a:lnTo>
                  <a:pt x="253110" y="24764"/>
                </a:lnTo>
                <a:lnTo>
                  <a:pt x="228092" y="75437"/>
                </a:lnTo>
                <a:lnTo>
                  <a:pt x="216187" y="66270"/>
                </a:lnTo>
                <a:lnTo>
                  <a:pt x="201247" y="59721"/>
                </a:lnTo>
                <a:lnTo>
                  <a:pt x="183282" y="55792"/>
                </a:lnTo>
                <a:lnTo>
                  <a:pt x="162305" y="54482"/>
                </a:lnTo>
                <a:lnTo>
                  <a:pt x="140803" y="56836"/>
                </a:lnTo>
                <a:lnTo>
                  <a:pt x="104798" y="75592"/>
                </a:lnTo>
                <a:lnTo>
                  <a:pt x="78628" y="111688"/>
                </a:lnTo>
                <a:lnTo>
                  <a:pt x="65293" y="157027"/>
                </a:lnTo>
                <a:lnTo>
                  <a:pt x="63626" y="182625"/>
                </a:lnTo>
                <a:lnTo>
                  <a:pt x="65174" y="207910"/>
                </a:lnTo>
                <a:lnTo>
                  <a:pt x="77557" y="251241"/>
                </a:lnTo>
                <a:lnTo>
                  <a:pt x="102008" y="283981"/>
                </a:lnTo>
                <a:lnTo>
                  <a:pt x="136576" y="300797"/>
                </a:lnTo>
                <a:lnTo>
                  <a:pt x="157479" y="302894"/>
                </a:lnTo>
                <a:lnTo>
                  <a:pt x="180601" y="300728"/>
                </a:lnTo>
                <a:lnTo>
                  <a:pt x="201009" y="294227"/>
                </a:lnTo>
                <a:lnTo>
                  <a:pt x="218701" y="283392"/>
                </a:lnTo>
                <a:lnTo>
                  <a:pt x="233679" y="268224"/>
                </a:lnTo>
                <a:lnTo>
                  <a:pt x="262762" y="318007"/>
                </a:lnTo>
                <a:lnTo>
                  <a:pt x="241716" y="335343"/>
                </a:lnTo>
                <a:lnTo>
                  <a:pt x="216312" y="347725"/>
                </a:lnTo>
                <a:lnTo>
                  <a:pt x="186574" y="355155"/>
                </a:lnTo>
                <a:lnTo>
                  <a:pt x="152526" y="357631"/>
                </a:lnTo>
                <a:lnTo>
                  <a:pt x="118191" y="354653"/>
                </a:lnTo>
                <a:lnTo>
                  <a:pt x="61854" y="330789"/>
                </a:lnTo>
                <a:lnTo>
                  <a:pt x="22395" y="283850"/>
                </a:lnTo>
                <a:lnTo>
                  <a:pt x="2480" y="219029"/>
                </a:lnTo>
                <a:lnTo>
                  <a:pt x="0" y="180212"/>
                </a:lnTo>
                <a:lnTo>
                  <a:pt x="2740" y="143708"/>
                </a:lnTo>
                <a:lnTo>
                  <a:pt x="24699" y="79700"/>
                </a:lnTo>
                <a:lnTo>
                  <a:pt x="67609" y="29360"/>
                </a:lnTo>
                <a:lnTo>
                  <a:pt x="124898" y="3262"/>
                </a:lnTo>
                <a:lnTo>
                  <a:pt x="158496"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819394" y="4824348"/>
            <a:ext cx="302260" cy="358140"/>
          </a:xfrm>
          <a:custGeom>
            <a:avLst/>
            <a:gdLst/>
            <a:ahLst/>
            <a:cxnLst/>
            <a:rect l="l" t="t" r="r" b="b"/>
            <a:pathLst>
              <a:path w="302260" h="358139">
                <a:moveTo>
                  <a:pt x="148843" y="0"/>
                </a:moveTo>
                <a:lnTo>
                  <a:pt x="214074" y="11445"/>
                </a:lnTo>
                <a:lnTo>
                  <a:pt x="262254" y="45846"/>
                </a:lnTo>
                <a:lnTo>
                  <a:pt x="291973" y="101361"/>
                </a:lnTo>
                <a:lnTo>
                  <a:pt x="301878" y="176021"/>
                </a:lnTo>
                <a:lnTo>
                  <a:pt x="299305" y="215979"/>
                </a:lnTo>
                <a:lnTo>
                  <a:pt x="278679" y="282463"/>
                </a:lnTo>
                <a:lnTo>
                  <a:pt x="237813" y="330253"/>
                </a:lnTo>
                <a:lnTo>
                  <a:pt x="179468" y="354585"/>
                </a:lnTo>
                <a:lnTo>
                  <a:pt x="143890" y="357631"/>
                </a:lnTo>
                <a:lnTo>
                  <a:pt x="110837" y="354564"/>
                </a:lnTo>
                <a:lnTo>
                  <a:pt x="57255" y="330092"/>
                </a:lnTo>
                <a:lnTo>
                  <a:pt x="20627" y="282070"/>
                </a:lnTo>
                <a:lnTo>
                  <a:pt x="2287" y="215689"/>
                </a:lnTo>
                <a:lnTo>
                  <a:pt x="0" y="176021"/>
                </a:lnTo>
                <a:lnTo>
                  <a:pt x="2524" y="140585"/>
                </a:lnTo>
                <a:lnTo>
                  <a:pt x="22717" y="78188"/>
                </a:lnTo>
                <a:lnTo>
                  <a:pt x="62368" y="28771"/>
                </a:lnTo>
                <a:lnTo>
                  <a:pt x="116574" y="3192"/>
                </a:lnTo>
                <a:lnTo>
                  <a:pt x="148843" y="0"/>
                </a:lnTo>
                <a:close/>
              </a:path>
            </a:pathLst>
          </a:custGeom>
          <a:ln w="3175">
            <a:solidFill>
              <a:srgbClr val="58134A"/>
            </a:solidFill>
          </a:ln>
        </p:spPr>
        <p:txBody>
          <a:bodyPr wrap="square" lIns="0" tIns="0" rIns="0" bIns="0" rtlCol="0"/>
          <a:lstStyle/>
          <a:p>
            <a:endParaRPr/>
          </a:p>
        </p:txBody>
      </p:sp>
      <p:sp>
        <p:nvSpPr>
          <p:cNvPr id="19" name="object 19"/>
          <p:cNvSpPr txBox="1"/>
          <p:nvPr/>
        </p:nvSpPr>
        <p:spPr>
          <a:xfrm>
            <a:off x="3894201" y="5386527"/>
            <a:ext cx="1355725" cy="391160"/>
          </a:xfrm>
          <a:prstGeom prst="rect">
            <a:avLst/>
          </a:prstGeom>
        </p:spPr>
        <p:txBody>
          <a:bodyPr vert="horz" wrap="square" lIns="0" tIns="12700" rIns="0" bIns="0" rtlCol="0">
            <a:spAutoFit/>
          </a:bodyPr>
          <a:lstStyle/>
          <a:p>
            <a:pPr marL="12700">
              <a:lnSpc>
                <a:spcPct val="100000"/>
              </a:lnSpc>
              <a:spcBef>
                <a:spcPts val="100"/>
              </a:spcBef>
            </a:pPr>
            <a:r>
              <a:rPr sz="2400" b="1" spc="-5" dirty="0" err="1">
                <a:latin typeface="Times New Roman"/>
                <a:cs typeface="Times New Roman"/>
              </a:rPr>
              <a:t>Київ</a:t>
            </a:r>
            <a:r>
              <a:rPr sz="2400" b="1" spc="-95">
                <a:latin typeface="Times New Roman"/>
                <a:cs typeface="Times New Roman"/>
              </a:rPr>
              <a:t> </a:t>
            </a:r>
            <a:r>
              <a:rPr sz="2400" b="1" smtClean="0">
                <a:latin typeface="Times New Roman"/>
                <a:cs typeface="Times New Roman"/>
              </a:rPr>
              <a:t>20</a:t>
            </a:r>
            <a:r>
              <a:rPr lang="en-US" sz="2400" b="1" smtClean="0">
                <a:latin typeface="Times New Roman"/>
                <a:cs typeface="Times New Roman"/>
              </a:rPr>
              <a:t>20</a:t>
            </a:r>
            <a:endParaRPr sz="2400" dirty="0">
              <a:latin typeface="Times New Roman"/>
              <a:cs typeface="Times New Roman"/>
            </a:endParaRPr>
          </a:p>
        </p:txBody>
      </p:sp>
      <p:sp>
        <p:nvSpPr>
          <p:cNvPr id="20" name="object 20"/>
          <p:cNvSpPr/>
          <p:nvPr/>
        </p:nvSpPr>
        <p:spPr>
          <a:xfrm>
            <a:off x="192023" y="236220"/>
            <a:ext cx="8686800" cy="1484376"/>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250825" y="255650"/>
            <a:ext cx="8569325" cy="1368425"/>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sp>
        <p:nvSpPr>
          <p:cNvPr id="23" name="object 23"/>
          <p:cNvSpPr txBox="1"/>
          <p:nvPr/>
        </p:nvSpPr>
        <p:spPr>
          <a:xfrm>
            <a:off x="1355852" y="1654810"/>
            <a:ext cx="6645148" cy="1490793"/>
          </a:xfrm>
          <a:prstGeom prst="rect">
            <a:avLst/>
          </a:prstGeom>
        </p:spPr>
        <p:txBody>
          <a:bodyPr vert="horz" wrap="square" lIns="0" tIns="13335" rIns="0" bIns="0" rtlCol="0">
            <a:spAutoFit/>
          </a:bodyPr>
          <a:lstStyle/>
          <a:p>
            <a:pPr algn="ctr">
              <a:lnSpc>
                <a:spcPct val="100000"/>
              </a:lnSpc>
              <a:spcBef>
                <a:spcPts val="105"/>
              </a:spcBef>
            </a:pPr>
            <a:r>
              <a:rPr sz="3200" b="1" spc="-35" dirty="0">
                <a:latin typeface="Times New Roman"/>
                <a:cs typeface="Times New Roman"/>
              </a:rPr>
              <a:t>Гусєва </a:t>
            </a:r>
            <a:r>
              <a:rPr sz="3200" b="1" dirty="0">
                <a:latin typeface="Times New Roman"/>
                <a:cs typeface="Times New Roman"/>
              </a:rPr>
              <a:t>О.Ю., </a:t>
            </a:r>
            <a:r>
              <a:rPr sz="3200" b="1" spc="-25" dirty="0">
                <a:latin typeface="Times New Roman"/>
                <a:cs typeface="Times New Roman"/>
              </a:rPr>
              <a:t>Легомінова</a:t>
            </a:r>
            <a:r>
              <a:rPr sz="3200" b="1" spc="-70" dirty="0">
                <a:latin typeface="Times New Roman"/>
                <a:cs typeface="Times New Roman"/>
              </a:rPr>
              <a:t> </a:t>
            </a:r>
            <a:r>
              <a:rPr sz="3200" b="1" spc="-5" dirty="0">
                <a:latin typeface="Times New Roman"/>
                <a:cs typeface="Times New Roman"/>
              </a:rPr>
              <a:t>С.В.,</a:t>
            </a:r>
            <a:endParaRPr sz="3200" dirty="0">
              <a:latin typeface="Times New Roman"/>
              <a:cs typeface="Times New Roman"/>
            </a:endParaRPr>
          </a:p>
          <a:p>
            <a:pPr marL="12065" marR="5080" algn="ctr">
              <a:lnSpc>
                <a:spcPct val="100000"/>
              </a:lnSpc>
            </a:pPr>
            <a:r>
              <a:rPr sz="3200" b="1" spc="-5" dirty="0">
                <a:latin typeface="Times New Roman"/>
                <a:cs typeface="Times New Roman"/>
              </a:rPr>
              <a:t>Воскобоєва </a:t>
            </a:r>
            <a:r>
              <a:rPr sz="3200" b="1" dirty="0">
                <a:latin typeface="Times New Roman"/>
                <a:cs typeface="Times New Roman"/>
              </a:rPr>
              <a:t>О.В., </a:t>
            </a:r>
            <a:r>
              <a:rPr sz="3200" b="1" spc="-20" dirty="0">
                <a:latin typeface="Times New Roman"/>
                <a:cs typeface="Times New Roman"/>
              </a:rPr>
              <a:t>Ромащенко</a:t>
            </a:r>
            <a:r>
              <a:rPr sz="3200" b="1" spc="-165" dirty="0">
                <a:latin typeface="Times New Roman"/>
                <a:cs typeface="Times New Roman"/>
              </a:rPr>
              <a:t> </a:t>
            </a:r>
            <a:r>
              <a:rPr sz="3200" b="1" dirty="0">
                <a:latin typeface="Times New Roman"/>
                <a:cs typeface="Times New Roman"/>
              </a:rPr>
              <a:t>О.С.,  </a:t>
            </a:r>
            <a:r>
              <a:rPr sz="3200" b="1" spc="-10" dirty="0">
                <a:latin typeface="Times New Roman"/>
                <a:cs typeface="Times New Roman"/>
              </a:rPr>
              <a:t>Хлевицька</a:t>
            </a:r>
            <a:r>
              <a:rPr sz="3200" b="1" spc="-30" dirty="0">
                <a:latin typeface="Times New Roman"/>
                <a:cs typeface="Times New Roman"/>
              </a:rPr>
              <a:t> </a:t>
            </a:r>
            <a:r>
              <a:rPr sz="3200" b="1" spc="-80" dirty="0">
                <a:latin typeface="Times New Roman"/>
                <a:cs typeface="Times New Roman"/>
              </a:rPr>
              <a:t>Т.Б</a:t>
            </a:r>
            <a:r>
              <a:rPr sz="3200" b="1" spc="-80" dirty="0" smtClean="0">
                <a:latin typeface="Times New Roman"/>
                <a:cs typeface="Times New Roman"/>
              </a:rPr>
              <a:t>.</a:t>
            </a:r>
            <a:r>
              <a:rPr lang="ru-RU" sz="3200" b="1" spc="-80" dirty="0" smtClean="0">
                <a:latin typeface="Times New Roman"/>
                <a:cs typeface="Times New Roman"/>
              </a:rPr>
              <a:t>, </a:t>
            </a:r>
            <a:r>
              <a:rPr lang="uk-UA" sz="3200" b="1" spc="-80" dirty="0" smtClean="0">
                <a:latin typeface="Times New Roman"/>
                <a:cs typeface="Times New Roman"/>
              </a:rPr>
              <a:t>Голобородько А. Ю.</a:t>
            </a:r>
            <a:endParaRPr sz="32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875" y="173183"/>
            <a:ext cx="8357234" cy="5122428"/>
          </a:xfrm>
          <a:prstGeom prst="rect">
            <a:avLst/>
          </a:prstGeom>
        </p:spPr>
        <p:txBody>
          <a:bodyPr vert="horz" wrap="square" lIns="0" tIns="12700" rIns="0" bIns="0" rtlCol="0">
            <a:spAutoFit/>
          </a:bodyPr>
          <a:lstStyle/>
          <a:p>
            <a:pPr marL="12700" marR="5080" indent="449580" algn="just" defTabSz="195263">
              <a:lnSpc>
                <a:spcPct val="114999"/>
              </a:lnSpc>
              <a:spcBef>
                <a:spcPts val="100"/>
              </a:spcBef>
              <a:tabLst>
                <a:tab pos="0" algn="l"/>
                <a:tab pos="177800" algn="l"/>
                <a:tab pos="355600" algn="l"/>
              </a:tabLst>
            </a:pPr>
            <a:r>
              <a:rPr sz="2400" spc="-135" dirty="0">
                <a:solidFill>
                  <a:srgbClr val="404040"/>
                </a:solidFill>
                <a:latin typeface="Times New Roman"/>
                <a:cs typeface="Times New Roman"/>
              </a:rPr>
              <a:t>Китайський </a:t>
            </a:r>
            <a:r>
              <a:rPr sz="2400" spc="-125" dirty="0">
                <a:solidFill>
                  <a:srgbClr val="404040"/>
                </a:solidFill>
                <a:latin typeface="Times New Roman"/>
                <a:cs typeface="Times New Roman"/>
              </a:rPr>
              <a:t>філософ </a:t>
            </a:r>
            <a:r>
              <a:rPr sz="2400" spc="-160" dirty="0">
                <a:solidFill>
                  <a:srgbClr val="404040"/>
                </a:solidFill>
                <a:latin typeface="Times New Roman"/>
                <a:cs typeface="Times New Roman"/>
              </a:rPr>
              <a:t>Конфуцій </a:t>
            </a:r>
            <a:r>
              <a:rPr sz="2400" dirty="0">
                <a:solidFill>
                  <a:srgbClr val="404040"/>
                </a:solidFill>
                <a:latin typeface="Times New Roman"/>
                <a:cs typeface="Times New Roman"/>
              </a:rPr>
              <a:t>у </a:t>
            </a:r>
            <a:r>
              <a:rPr sz="2400" spc="-120" dirty="0">
                <a:solidFill>
                  <a:srgbClr val="404040"/>
                </a:solidFill>
                <a:latin typeface="Times New Roman"/>
                <a:cs typeface="Times New Roman"/>
              </a:rPr>
              <a:t>книзі </a:t>
            </a:r>
            <a:r>
              <a:rPr sz="2400" spc="-550" dirty="0">
                <a:solidFill>
                  <a:srgbClr val="404040"/>
                </a:solidFill>
                <a:latin typeface="Times New Roman"/>
                <a:cs typeface="Times New Roman"/>
              </a:rPr>
              <a:t>―</a:t>
            </a:r>
            <a:r>
              <a:rPr sz="2400" spc="-550" dirty="0" err="1">
                <a:solidFill>
                  <a:srgbClr val="404040"/>
                </a:solidFill>
                <a:latin typeface="Times New Roman"/>
                <a:cs typeface="Times New Roman"/>
              </a:rPr>
              <a:t>Шу</a:t>
            </a:r>
            <a:r>
              <a:rPr sz="2400" spc="-550" dirty="0">
                <a:solidFill>
                  <a:srgbClr val="404040"/>
                </a:solidFill>
                <a:latin typeface="Times New Roman"/>
                <a:cs typeface="Times New Roman"/>
              </a:rPr>
              <a:t> </a:t>
            </a:r>
            <a:r>
              <a:rPr sz="2400" dirty="0" smtClean="0">
                <a:solidFill>
                  <a:srgbClr val="404040"/>
                </a:solidFill>
                <a:latin typeface="Times New Roman"/>
                <a:cs typeface="Times New Roman"/>
              </a:rPr>
              <a:t>-</a:t>
            </a:r>
            <a:r>
              <a:rPr sz="2400" spc="-40" dirty="0" err="1" smtClean="0">
                <a:solidFill>
                  <a:srgbClr val="404040"/>
                </a:solidFill>
                <a:latin typeface="Times New Roman"/>
                <a:cs typeface="Times New Roman"/>
              </a:rPr>
              <a:t>Кінг</a:t>
            </a:r>
            <a:r>
              <a:rPr sz="2400" spc="-40" dirty="0" smtClean="0">
                <a:solidFill>
                  <a:srgbClr val="404040"/>
                </a:solidFill>
                <a:latin typeface="Times New Roman"/>
                <a:cs typeface="Times New Roman"/>
              </a:rPr>
              <a:t> </a:t>
            </a:r>
            <a:r>
              <a:rPr sz="2400" spc="-135" dirty="0">
                <a:solidFill>
                  <a:srgbClr val="404040"/>
                </a:solidFill>
                <a:latin typeface="Times New Roman"/>
                <a:cs typeface="Times New Roman"/>
              </a:rPr>
              <a:t>посилається </a:t>
            </a:r>
            <a:r>
              <a:rPr sz="2400" spc="-150" dirty="0">
                <a:solidFill>
                  <a:srgbClr val="404040"/>
                </a:solidFill>
                <a:latin typeface="Times New Roman"/>
                <a:cs typeface="Times New Roman"/>
              </a:rPr>
              <a:t>на  </a:t>
            </a:r>
            <a:r>
              <a:rPr sz="2400" spc="-120" dirty="0">
                <a:solidFill>
                  <a:srgbClr val="404040"/>
                </a:solidFill>
                <a:latin typeface="Times New Roman"/>
                <a:cs typeface="Times New Roman"/>
              </a:rPr>
              <a:t>дані </a:t>
            </a:r>
            <a:r>
              <a:rPr sz="2400" spc="-140" dirty="0">
                <a:solidFill>
                  <a:srgbClr val="404040"/>
                </a:solidFill>
                <a:latin typeface="Times New Roman"/>
                <a:cs typeface="Times New Roman"/>
              </a:rPr>
              <a:t>перепису </a:t>
            </a:r>
            <a:r>
              <a:rPr sz="2400" spc="-135" dirty="0">
                <a:solidFill>
                  <a:srgbClr val="404040"/>
                </a:solidFill>
                <a:latin typeface="Times New Roman"/>
                <a:cs typeface="Times New Roman"/>
              </a:rPr>
              <a:t>населення </a:t>
            </a:r>
            <a:r>
              <a:rPr sz="2400" spc="-125" dirty="0">
                <a:solidFill>
                  <a:srgbClr val="404040"/>
                </a:solidFill>
                <a:latin typeface="Times New Roman"/>
                <a:cs typeface="Times New Roman"/>
              </a:rPr>
              <a:t>Китаю, </a:t>
            </a:r>
            <a:r>
              <a:rPr sz="2400" spc="-80" dirty="0">
                <a:solidFill>
                  <a:srgbClr val="404040"/>
                </a:solidFill>
                <a:latin typeface="Times New Roman"/>
                <a:cs typeface="Times New Roman"/>
              </a:rPr>
              <a:t>що </a:t>
            </a:r>
            <a:r>
              <a:rPr sz="2400" spc="-150" dirty="0">
                <a:solidFill>
                  <a:srgbClr val="404040"/>
                </a:solidFill>
                <a:latin typeface="Times New Roman"/>
                <a:cs typeface="Times New Roman"/>
              </a:rPr>
              <a:t>відбувся </a:t>
            </a:r>
            <a:r>
              <a:rPr sz="2400" dirty="0">
                <a:solidFill>
                  <a:srgbClr val="404040"/>
                </a:solidFill>
                <a:latin typeface="Times New Roman"/>
                <a:cs typeface="Times New Roman"/>
              </a:rPr>
              <a:t>в </a:t>
            </a:r>
            <a:r>
              <a:rPr sz="2400" spc="-130" dirty="0">
                <a:solidFill>
                  <a:srgbClr val="404040"/>
                </a:solidFill>
                <a:latin typeface="Times New Roman"/>
                <a:cs typeface="Times New Roman"/>
              </a:rPr>
              <a:t>2238р. </a:t>
            </a:r>
            <a:r>
              <a:rPr sz="2400" spc="-80" dirty="0">
                <a:solidFill>
                  <a:srgbClr val="404040"/>
                </a:solidFill>
                <a:latin typeface="Times New Roman"/>
                <a:cs typeface="Times New Roman"/>
              </a:rPr>
              <a:t>до </a:t>
            </a:r>
            <a:r>
              <a:rPr sz="2400" spc="-114" dirty="0">
                <a:solidFill>
                  <a:srgbClr val="404040"/>
                </a:solidFill>
                <a:latin typeface="Times New Roman"/>
                <a:cs typeface="Times New Roman"/>
              </a:rPr>
              <a:t>н.е. </a:t>
            </a:r>
            <a:endParaRPr lang="uk-UA" sz="2400" spc="-114" dirty="0" smtClean="0">
              <a:solidFill>
                <a:srgbClr val="404040"/>
              </a:solidFill>
              <a:latin typeface="Times New Roman"/>
              <a:cs typeface="Times New Roman"/>
            </a:endParaRPr>
          </a:p>
          <a:p>
            <a:pPr marL="12700" marR="5080" indent="449580" algn="just" defTabSz="195263">
              <a:lnSpc>
                <a:spcPct val="114999"/>
              </a:lnSpc>
              <a:spcBef>
                <a:spcPts val="100"/>
              </a:spcBef>
              <a:tabLst>
                <a:tab pos="0" algn="l"/>
                <a:tab pos="177800" algn="l"/>
                <a:tab pos="355600" algn="l"/>
              </a:tabLst>
            </a:pPr>
            <a:r>
              <a:rPr sz="2400" dirty="0" smtClean="0">
                <a:solidFill>
                  <a:srgbClr val="404040"/>
                </a:solidFill>
                <a:latin typeface="Times New Roman"/>
                <a:cs typeface="Times New Roman"/>
              </a:rPr>
              <a:t>В </a:t>
            </a:r>
            <a:r>
              <a:rPr sz="2400" spc="-140" dirty="0">
                <a:solidFill>
                  <a:srgbClr val="404040"/>
                </a:solidFill>
                <a:latin typeface="Times New Roman"/>
                <a:cs typeface="Times New Roman"/>
              </a:rPr>
              <a:t>Біблії, </a:t>
            </a:r>
            <a:r>
              <a:rPr sz="2400" dirty="0">
                <a:solidFill>
                  <a:srgbClr val="404040"/>
                </a:solidFill>
                <a:latin typeface="Times New Roman"/>
                <a:cs typeface="Times New Roman"/>
              </a:rPr>
              <a:t>в </a:t>
            </a:r>
            <a:r>
              <a:rPr sz="2400" spc="-145" dirty="0">
                <a:solidFill>
                  <a:srgbClr val="404040"/>
                </a:solidFill>
                <a:latin typeface="Times New Roman"/>
                <a:cs typeface="Times New Roman"/>
              </a:rPr>
              <a:t>Четвертій </a:t>
            </a:r>
            <a:r>
              <a:rPr sz="2400" spc="-125" dirty="0">
                <a:solidFill>
                  <a:srgbClr val="404040"/>
                </a:solidFill>
                <a:latin typeface="Times New Roman"/>
                <a:cs typeface="Times New Roman"/>
              </a:rPr>
              <a:t>книзі </a:t>
            </a:r>
            <a:r>
              <a:rPr sz="2400" spc="-130" dirty="0" err="1">
                <a:solidFill>
                  <a:srgbClr val="404040"/>
                </a:solidFill>
                <a:latin typeface="Times New Roman"/>
                <a:cs typeface="Times New Roman"/>
              </a:rPr>
              <a:t>Мойсея</a:t>
            </a:r>
            <a:r>
              <a:rPr sz="2400" spc="-130" dirty="0">
                <a:solidFill>
                  <a:srgbClr val="404040"/>
                </a:solidFill>
                <a:latin typeface="Times New Roman"/>
                <a:cs typeface="Times New Roman"/>
              </a:rPr>
              <a:t> </a:t>
            </a:r>
            <a:r>
              <a:rPr sz="2400" spc="-40" dirty="0" err="1" smtClean="0">
                <a:solidFill>
                  <a:srgbClr val="404040"/>
                </a:solidFill>
                <a:latin typeface="Times New Roman"/>
                <a:cs typeface="Times New Roman"/>
              </a:rPr>
              <a:t>Числа</a:t>
            </a:r>
            <a:r>
              <a:rPr sz="2400" spc="-40" dirty="0" smtClean="0">
                <a:solidFill>
                  <a:srgbClr val="404040"/>
                </a:solidFill>
                <a:latin typeface="Times New Roman"/>
                <a:cs typeface="Times New Roman"/>
              </a:rPr>
              <a:t>,</a:t>
            </a:r>
            <a:r>
              <a:rPr sz="2400" spc="520" dirty="0" smtClean="0">
                <a:solidFill>
                  <a:srgbClr val="404040"/>
                </a:solidFill>
                <a:latin typeface="Times New Roman"/>
                <a:cs typeface="Times New Roman"/>
              </a:rPr>
              <a:t> </a:t>
            </a:r>
            <a:r>
              <a:rPr sz="2400" spc="-145" dirty="0">
                <a:solidFill>
                  <a:srgbClr val="404040"/>
                </a:solidFill>
                <a:latin typeface="Times New Roman"/>
                <a:cs typeface="Times New Roman"/>
              </a:rPr>
              <a:t>описується </a:t>
            </a:r>
            <a:r>
              <a:rPr sz="2400" spc="-135" dirty="0">
                <a:solidFill>
                  <a:srgbClr val="404040"/>
                </a:solidFill>
                <a:latin typeface="Times New Roman"/>
                <a:cs typeface="Times New Roman"/>
              </a:rPr>
              <a:t>перепис  </a:t>
            </a:r>
            <a:r>
              <a:rPr sz="2400" spc="-160" dirty="0">
                <a:solidFill>
                  <a:srgbClr val="404040"/>
                </a:solidFill>
                <a:latin typeface="Times New Roman"/>
                <a:cs typeface="Times New Roman"/>
              </a:rPr>
              <a:t>н</a:t>
            </a:r>
            <a:r>
              <a:rPr sz="2400" spc="-155" dirty="0">
                <a:solidFill>
                  <a:srgbClr val="404040"/>
                </a:solidFill>
                <a:latin typeface="Times New Roman"/>
                <a:cs typeface="Times New Roman"/>
              </a:rPr>
              <a:t>а</a:t>
            </a:r>
            <a:r>
              <a:rPr sz="2400" spc="-130" dirty="0">
                <a:solidFill>
                  <a:srgbClr val="404040"/>
                </a:solidFill>
                <a:latin typeface="Times New Roman"/>
                <a:cs typeface="Times New Roman"/>
              </a:rPr>
              <a:t>с</a:t>
            </a:r>
            <a:r>
              <a:rPr sz="2400" spc="-145" dirty="0">
                <a:solidFill>
                  <a:srgbClr val="404040"/>
                </a:solidFill>
                <a:latin typeface="Times New Roman"/>
                <a:cs typeface="Times New Roman"/>
              </a:rPr>
              <a:t>е</a:t>
            </a:r>
            <a:r>
              <a:rPr sz="2400" spc="-155" dirty="0">
                <a:solidFill>
                  <a:srgbClr val="404040"/>
                </a:solidFill>
                <a:latin typeface="Times New Roman"/>
                <a:cs typeface="Times New Roman"/>
              </a:rPr>
              <a:t>л</a:t>
            </a:r>
            <a:r>
              <a:rPr sz="2400" spc="-145" dirty="0">
                <a:solidFill>
                  <a:srgbClr val="404040"/>
                </a:solidFill>
                <a:latin typeface="Times New Roman"/>
                <a:cs typeface="Times New Roman"/>
              </a:rPr>
              <a:t>е</a:t>
            </a:r>
            <a:r>
              <a:rPr sz="2400" spc="-160" dirty="0">
                <a:solidFill>
                  <a:srgbClr val="404040"/>
                </a:solidFill>
                <a:latin typeface="Times New Roman"/>
                <a:cs typeface="Times New Roman"/>
              </a:rPr>
              <a:t>н</a:t>
            </a:r>
            <a:r>
              <a:rPr sz="2400" spc="-145" dirty="0">
                <a:solidFill>
                  <a:srgbClr val="404040"/>
                </a:solidFill>
                <a:latin typeface="Times New Roman"/>
                <a:cs typeface="Times New Roman"/>
              </a:rPr>
              <a:t>н</a:t>
            </a:r>
            <a:r>
              <a:rPr sz="2400" dirty="0">
                <a:solidFill>
                  <a:srgbClr val="404040"/>
                </a:solidFill>
                <a:latin typeface="Times New Roman"/>
                <a:cs typeface="Times New Roman"/>
              </a:rPr>
              <a:t>я	</a:t>
            </a:r>
            <a:r>
              <a:rPr sz="2400" spc="-195" dirty="0" err="1" smtClean="0">
                <a:solidFill>
                  <a:srgbClr val="404040"/>
                </a:solidFill>
                <a:latin typeface="Times New Roman"/>
                <a:cs typeface="Times New Roman"/>
              </a:rPr>
              <a:t>з</a:t>
            </a:r>
            <a:r>
              <a:rPr sz="2400" spc="-155" dirty="0" err="1" smtClean="0">
                <a:solidFill>
                  <a:srgbClr val="404040"/>
                </a:solidFill>
                <a:latin typeface="Times New Roman"/>
                <a:cs typeface="Times New Roman"/>
              </a:rPr>
              <a:t>д</a:t>
            </a:r>
            <a:r>
              <a:rPr sz="2400" spc="-215" dirty="0" err="1" smtClean="0">
                <a:solidFill>
                  <a:srgbClr val="404040"/>
                </a:solidFill>
                <a:latin typeface="Times New Roman"/>
                <a:cs typeface="Times New Roman"/>
              </a:rPr>
              <a:t>а</a:t>
            </a:r>
            <a:r>
              <a:rPr sz="2400" spc="-150" dirty="0" err="1" smtClean="0">
                <a:solidFill>
                  <a:srgbClr val="404040"/>
                </a:solidFill>
                <a:latin typeface="Times New Roman"/>
                <a:cs typeface="Times New Roman"/>
              </a:rPr>
              <a:t>т</a:t>
            </a:r>
            <a:r>
              <a:rPr sz="2400" spc="-145" dirty="0" err="1" smtClean="0">
                <a:solidFill>
                  <a:srgbClr val="404040"/>
                </a:solidFill>
                <a:latin typeface="Times New Roman"/>
                <a:cs typeface="Times New Roman"/>
              </a:rPr>
              <a:t>но</a:t>
            </a:r>
            <a:r>
              <a:rPr sz="2400" spc="-220" dirty="0" err="1" smtClean="0">
                <a:solidFill>
                  <a:srgbClr val="404040"/>
                </a:solidFill>
                <a:latin typeface="Times New Roman"/>
                <a:cs typeface="Times New Roman"/>
              </a:rPr>
              <a:t>г</a:t>
            </a:r>
            <a:r>
              <a:rPr sz="2400" dirty="0" err="1" smtClean="0">
                <a:solidFill>
                  <a:srgbClr val="404040"/>
                </a:solidFill>
                <a:latin typeface="Times New Roman"/>
                <a:cs typeface="Times New Roman"/>
              </a:rPr>
              <a:t>о</a:t>
            </a:r>
            <a:r>
              <a:rPr sz="2400" dirty="0" smtClean="0">
                <a:solidFill>
                  <a:srgbClr val="404040"/>
                </a:solidFill>
                <a:latin typeface="Times New Roman"/>
                <a:cs typeface="Times New Roman"/>
              </a:rPr>
              <a:t>	</a:t>
            </a:r>
            <a:r>
              <a:rPr sz="2400" spc="-160" dirty="0" err="1" smtClean="0">
                <a:solidFill>
                  <a:srgbClr val="404040"/>
                </a:solidFill>
                <a:latin typeface="Times New Roman"/>
                <a:cs typeface="Times New Roman"/>
              </a:rPr>
              <a:t>н</a:t>
            </a:r>
            <a:r>
              <a:rPr sz="2400" spc="-100" dirty="0" err="1" smtClean="0">
                <a:solidFill>
                  <a:srgbClr val="404040"/>
                </a:solidFill>
                <a:latin typeface="Times New Roman"/>
                <a:cs typeface="Times New Roman"/>
              </a:rPr>
              <a:t>о</a:t>
            </a:r>
            <a:r>
              <a:rPr sz="2400" spc="-145" dirty="0" err="1" smtClean="0">
                <a:solidFill>
                  <a:srgbClr val="404040"/>
                </a:solidFill>
                <a:latin typeface="Times New Roman"/>
                <a:cs typeface="Times New Roman"/>
              </a:rPr>
              <a:t>си</a:t>
            </a:r>
            <a:r>
              <a:rPr sz="2400" spc="-150" dirty="0" err="1" smtClean="0">
                <a:solidFill>
                  <a:srgbClr val="404040"/>
                </a:solidFill>
                <a:latin typeface="Times New Roman"/>
                <a:cs typeface="Times New Roman"/>
              </a:rPr>
              <a:t>т</a:t>
            </a:r>
            <a:r>
              <a:rPr sz="2400" dirty="0" err="1" smtClean="0">
                <a:solidFill>
                  <a:srgbClr val="404040"/>
                </a:solidFill>
                <a:latin typeface="Times New Roman"/>
                <a:cs typeface="Times New Roman"/>
              </a:rPr>
              <a:t>и</a:t>
            </a:r>
            <a:r>
              <a:rPr sz="2400" dirty="0">
                <a:solidFill>
                  <a:srgbClr val="404040"/>
                </a:solidFill>
                <a:latin typeface="Times New Roman"/>
                <a:cs typeface="Times New Roman"/>
              </a:rPr>
              <a:t>	</a:t>
            </a:r>
            <a:r>
              <a:rPr sz="2400" spc="-160" dirty="0" err="1" smtClean="0">
                <a:solidFill>
                  <a:srgbClr val="404040"/>
                </a:solidFill>
                <a:latin typeface="Times New Roman"/>
                <a:cs typeface="Times New Roman"/>
              </a:rPr>
              <a:t>з</a:t>
            </a:r>
            <a:r>
              <a:rPr sz="2400" spc="-145" dirty="0" err="1" smtClean="0">
                <a:solidFill>
                  <a:srgbClr val="404040"/>
                </a:solidFill>
                <a:latin typeface="Times New Roman"/>
                <a:cs typeface="Times New Roman"/>
              </a:rPr>
              <a:t>б</a:t>
            </a:r>
            <a:r>
              <a:rPr sz="2400" spc="-160" dirty="0" err="1" smtClean="0">
                <a:solidFill>
                  <a:srgbClr val="404040"/>
                </a:solidFill>
                <a:latin typeface="Times New Roman"/>
                <a:cs typeface="Times New Roman"/>
              </a:rPr>
              <a:t>р</a:t>
            </a:r>
            <a:r>
              <a:rPr sz="2400" spc="-145" dirty="0" err="1" smtClean="0">
                <a:solidFill>
                  <a:srgbClr val="404040"/>
                </a:solidFill>
                <a:latin typeface="Times New Roman"/>
                <a:cs typeface="Times New Roman"/>
              </a:rPr>
              <a:t>о</a:t>
            </a:r>
            <a:r>
              <a:rPr sz="2400" spc="-180" dirty="0" err="1" smtClean="0">
                <a:solidFill>
                  <a:srgbClr val="404040"/>
                </a:solidFill>
                <a:latin typeface="Times New Roman"/>
                <a:cs typeface="Times New Roman"/>
              </a:rPr>
              <a:t>ю</a:t>
            </a:r>
            <a:r>
              <a:rPr sz="2400" dirty="0" smtClean="0">
                <a:solidFill>
                  <a:srgbClr val="404040"/>
                </a:solidFill>
                <a:latin typeface="Times New Roman"/>
                <a:cs typeface="Times New Roman"/>
              </a:rPr>
              <a:t>. </a:t>
            </a:r>
            <a:endParaRPr lang="uk-UA" sz="2400" dirty="0" smtClean="0">
              <a:solidFill>
                <a:srgbClr val="404040"/>
              </a:solidFill>
              <a:latin typeface="Times New Roman"/>
              <a:cs typeface="Times New Roman"/>
            </a:endParaRPr>
          </a:p>
          <a:p>
            <a:pPr marL="12700" marR="5080" indent="449580" algn="just">
              <a:lnSpc>
                <a:spcPct val="114999"/>
              </a:lnSpc>
              <a:spcBef>
                <a:spcPts val="100"/>
              </a:spcBef>
              <a:tabLst>
                <a:tab pos="2707640" algn="l"/>
                <a:tab pos="2821940" algn="l"/>
                <a:tab pos="4263390" algn="l"/>
                <a:tab pos="4348480" algn="l"/>
                <a:tab pos="5211445" algn="l"/>
                <a:tab pos="5502910" algn="l"/>
                <a:tab pos="7273925" algn="l"/>
                <a:tab pos="7331709" algn="l"/>
                <a:tab pos="7555865" algn="l"/>
              </a:tabLst>
            </a:pPr>
            <a:r>
              <a:rPr sz="2400" dirty="0" smtClean="0">
                <a:solidFill>
                  <a:srgbClr val="404040"/>
                </a:solidFill>
                <a:latin typeface="Times New Roman"/>
                <a:cs typeface="Times New Roman"/>
              </a:rPr>
              <a:t> </a:t>
            </a:r>
            <a:r>
              <a:rPr sz="2400" dirty="0">
                <a:solidFill>
                  <a:srgbClr val="404040"/>
                </a:solidFill>
                <a:latin typeface="Times New Roman"/>
                <a:cs typeface="Times New Roman"/>
              </a:rPr>
              <a:t>В </a:t>
            </a:r>
            <a:r>
              <a:rPr sz="2400" spc="-145" dirty="0">
                <a:solidFill>
                  <a:srgbClr val="404040"/>
                </a:solidFill>
                <a:latin typeface="Times New Roman"/>
                <a:cs typeface="Times New Roman"/>
              </a:rPr>
              <a:t>Афінах </a:t>
            </a:r>
            <a:r>
              <a:rPr sz="2400" spc="-130" dirty="0">
                <a:solidFill>
                  <a:srgbClr val="404040"/>
                </a:solidFill>
                <a:latin typeface="Times New Roman"/>
                <a:cs typeface="Times New Roman"/>
              </a:rPr>
              <a:t>був </a:t>
            </a:r>
            <a:r>
              <a:rPr sz="2400" spc="-125" dirty="0">
                <a:solidFill>
                  <a:srgbClr val="404040"/>
                </a:solidFill>
                <a:latin typeface="Times New Roman"/>
                <a:cs typeface="Times New Roman"/>
              </a:rPr>
              <a:t>добре </a:t>
            </a:r>
            <a:r>
              <a:rPr sz="2400" spc="-145" dirty="0">
                <a:solidFill>
                  <a:srgbClr val="404040"/>
                </a:solidFill>
                <a:latin typeface="Times New Roman"/>
                <a:cs typeface="Times New Roman"/>
              </a:rPr>
              <a:t>організований </a:t>
            </a:r>
            <a:r>
              <a:rPr sz="2400" spc="-135" dirty="0">
                <a:solidFill>
                  <a:srgbClr val="404040"/>
                </a:solidFill>
                <a:latin typeface="Times New Roman"/>
                <a:cs typeface="Times New Roman"/>
              </a:rPr>
              <a:t>облік </a:t>
            </a:r>
            <a:r>
              <a:rPr sz="2400" spc="-150" dirty="0">
                <a:solidFill>
                  <a:srgbClr val="404040"/>
                </a:solidFill>
                <a:latin typeface="Times New Roman"/>
                <a:cs typeface="Times New Roman"/>
              </a:rPr>
              <a:t>природного руху </a:t>
            </a:r>
            <a:r>
              <a:rPr sz="2400" spc="-135" dirty="0">
                <a:solidFill>
                  <a:srgbClr val="404040"/>
                </a:solidFill>
                <a:latin typeface="Times New Roman"/>
                <a:cs typeface="Times New Roman"/>
              </a:rPr>
              <a:t>населення  </a:t>
            </a:r>
            <a:r>
              <a:rPr sz="2400" spc="-155" dirty="0">
                <a:solidFill>
                  <a:srgbClr val="404040"/>
                </a:solidFill>
                <a:latin typeface="Times New Roman"/>
                <a:cs typeface="Times New Roman"/>
              </a:rPr>
              <a:t>(</a:t>
            </a:r>
            <a:r>
              <a:rPr sz="2400" spc="-160" dirty="0" err="1" smtClean="0">
                <a:solidFill>
                  <a:srgbClr val="404040"/>
                </a:solidFill>
                <a:latin typeface="Times New Roman"/>
                <a:cs typeface="Times New Roman"/>
              </a:rPr>
              <a:t>н</a:t>
            </a:r>
            <a:r>
              <a:rPr sz="2400" spc="-155" dirty="0" err="1" smtClean="0">
                <a:solidFill>
                  <a:srgbClr val="404040"/>
                </a:solidFill>
                <a:latin typeface="Times New Roman"/>
                <a:cs typeface="Times New Roman"/>
              </a:rPr>
              <a:t>а</a:t>
            </a:r>
            <a:r>
              <a:rPr sz="2400" spc="-145" dirty="0" err="1" smtClean="0">
                <a:solidFill>
                  <a:srgbClr val="404040"/>
                </a:solidFill>
                <a:latin typeface="Times New Roman"/>
                <a:cs typeface="Times New Roman"/>
              </a:rPr>
              <a:t>р</a:t>
            </a:r>
            <a:r>
              <a:rPr sz="2400" spc="-220" dirty="0" err="1" smtClean="0">
                <a:solidFill>
                  <a:srgbClr val="404040"/>
                </a:solidFill>
                <a:latin typeface="Times New Roman"/>
                <a:cs typeface="Times New Roman"/>
              </a:rPr>
              <a:t>о</a:t>
            </a:r>
            <a:r>
              <a:rPr sz="2400" spc="-145" dirty="0" err="1" smtClean="0">
                <a:solidFill>
                  <a:srgbClr val="404040"/>
                </a:solidFill>
                <a:latin typeface="Times New Roman"/>
                <a:cs typeface="Times New Roman"/>
              </a:rPr>
              <a:t>д</a:t>
            </a:r>
            <a:r>
              <a:rPr sz="2400" spc="-195" dirty="0" err="1" smtClean="0">
                <a:solidFill>
                  <a:srgbClr val="404040"/>
                </a:solidFill>
                <a:latin typeface="Times New Roman"/>
                <a:cs typeface="Times New Roman"/>
              </a:rPr>
              <a:t>ж</a:t>
            </a:r>
            <a:r>
              <a:rPr sz="2400" spc="-145" dirty="0" err="1" smtClean="0">
                <a:solidFill>
                  <a:srgbClr val="404040"/>
                </a:solidFill>
                <a:latin typeface="Times New Roman"/>
                <a:cs typeface="Times New Roman"/>
              </a:rPr>
              <a:t>ен</a:t>
            </a:r>
            <a:r>
              <a:rPr sz="2400" dirty="0" err="1" smtClean="0">
                <a:solidFill>
                  <a:srgbClr val="404040"/>
                </a:solidFill>
                <a:latin typeface="Times New Roman"/>
                <a:cs typeface="Times New Roman"/>
              </a:rPr>
              <a:t>ь</a:t>
            </a:r>
            <a:r>
              <a:rPr lang="uk-UA" sz="2400" dirty="0">
                <a:solidFill>
                  <a:srgbClr val="404040"/>
                </a:solidFill>
                <a:latin typeface="Times New Roman"/>
                <a:cs typeface="Times New Roman"/>
              </a:rPr>
              <a:t> </a:t>
            </a:r>
            <a:r>
              <a:rPr sz="2400" dirty="0" smtClean="0">
                <a:solidFill>
                  <a:srgbClr val="404040"/>
                </a:solidFill>
                <a:latin typeface="Times New Roman"/>
                <a:cs typeface="Times New Roman"/>
              </a:rPr>
              <a:t>і</a:t>
            </a:r>
            <a:r>
              <a:rPr lang="uk-UA" sz="2400" dirty="0" smtClean="0">
                <a:solidFill>
                  <a:srgbClr val="404040"/>
                </a:solidFill>
                <a:latin typeface="Times New Roman"/>
                <a:cs typeface="Times New Roman"/>
              </a:rPr>
              <a:t> </a:t>
            </a:r>
            <a:r>
              <a:rPr sz="2400" spc="-155" dirty="0" err="1" smtClean="0">
                <a:solidFill>
                  <a:srgbClr val="404040"/>
                </a:solidFill>
                <a:latin typeface="Times New Roman"/>
                <a:cs typeface="Times New Roman"/>
              </a:rPr>
              <a:t>см</a:t>
            </a:r>
            <a:r>
              <a:rPr sz="2400" spc="-145" dirty="0" err="1" smtClean="0">
                <a:solidFill>
                  <a:srgbClr val="404040"/>
                </a:solidFill>
                <a:latin typeface="Times New Roman"/>
                <a:cs typeface="Times New Roman"/>
              </a:rPr>
              <a:t>е</a:t>
            </a:r>
            <a:r>
              <a:rPr sz="2400" spc="-180" dirty="0" err="1" smtClean="0">
                <a:solidFill>
                  <a:srgbClr val="404040"/>
                </a:solidFill>
                <a:latin typeface="Times New Roman"/>
                <a:cs typeface="Times New Roman"/>
              </a:rPr>
              <a:t>р</a:t>
            </a:r>
            <a:r>
              <a:rPr sz="2400" spc="-165" dirty="0" err="1" smtClean="0">
                <a:solidFill>
                  <a:srgbClr val="404040"/>
                </a:solidFill>
                <a:latin typeface="Times New Roman"/>
                <a:cs typeface="Times New Roman"/>
              </a:rPr>
              <a:t>т</a:t>
            </a:r>
            <a:r>
              <a:rPr sz="2400" spc="-155" dirty="0" err="1" smtClean="0">
                <a:solidFill>
                  <a:srgbClr val="404040"/>
                </a:solidFill>
                <a:latin typeface="Times New Roman"/>
                <a:cs typeface="Times New Roman"/>
              </a:rPr>
              <a:t>е</a:t>
            </a:r>
            <a:r>
              <a:rPr sz="2400" spc="-145" dirty="0" err="1" smtClean="0">
                <a:solidFill>
                  <a:srgbClr val="404040"/>
                </a:solidFill>
                <a:latin typeface="Times New Roman"/>
                <a:cs typeface="Times New Roman"/>
              </a:rPr>
              <a:t>й</a:t>
            </a:r>
            <a:r>
              <a:rPr sz="2400" spc="-155" dirty="0">
                <a:solidFill>
                  <a:srgbClr val="404040"/>
                </a:solidFill>
                <a:latin typeface="Times New Roman"/>
                <a:cs typeface="Times New Roman"/>
              </a:rPr>
              <a:t>)</a:t>
            </a:r>
            <a:r>
              <a:rPr sz="2400" dirty="0">
                <a:solidFill>
                  <a:srgbClr val="404040"/>
                </a:solidFill>
                <a:latin typeface="Times New Roman"/>
                <a:cs typeface="Times New Roman"/>
              </a:rPr>
              <a:t>.  В </a:t>
            </a:r>
            <a:r>
              <a:rPr sz="2400" spc="-135" dirty="0">
                <a:solidFill>
                  <a:srgbClr val="404040"/>
                </a:solidFill>
                <a:latin typeface="Times New Roman"/>
                <a:cs typeface="Times New Roman"/>
              </a:rPr>
              <a:t>античній </a:t>
            </a:r>
            <a:r>
              <a:rPr sz="2400" spc="-155" dirty="0">
                <a:solidFill>
                  <a:srgbClr val="404040"/>
                </a:solidFill>
                <a:latin typeface="Times New Roman"/>
                <a:cs typeface="Times New Roman"/>
              </a:rPr>
              <a:t>Греції </a:t>
            </a:r>
            <a:r>
              <a:rPr sz="2400" spc="-130" dirty="0">
                <a:solidFill>
                  <a:srgbClr val="404040"/>
                </a:solidFill>
                <a:latin typeface="Times New Roman"/>
                <a:cs typeface="Times New Roman"/>
              </a:rPr>
              <a:t>вперше </a:t>
            </a:r>
            <a:r>
              <a:rPr sz="2400" spc="-135" dirty="0">
                <a:solidFill>
                  <a:srgbClr val="404040"/>
                </a:solidFill>
                <a:latin typeface="Times New Roman"/>
                <a:cs typeface="Times New Roman"/>
              </a:rPr>
              <a:t>почали </a:t>
            </a:r>
            <a:r>
              <a:rPr sz="2400" spc="-145" dirty="0">
                <a:solidFill>
                  <a:srgbClr val="404040"/>
                </a:solidFill>
                <a:latin typeface="Times New Roman"/>
                <a:cs typeface="Times New Roman"/>
              </a:rPr>
              <a:t>складати </a:t>
            </a:r>
            <a:r>
              <a:rPr sz="2400" spc="-135" dirty="0">
                <a:solidFill>
                  <a:srgbClr val="404040"/>
                </a:solidFill>
                <a:latin typeface="Times New Roman"/>
                <a:cs typeface="Times New Roman"/>
              </a:rPr>
              <a:t>земельні </a:t>
            </a:r>
            <a:r>
              <a:rPr sz="2400" spc="-140" dirty="0">
                <a:solidFill>
                  <a:srgbClr val="404040"/>
                </a:solidFill>
                <a:latin typeface="Times New Roman"/>
                <a:cs typeface="Times New Roman"/>
              </a:rPr>
              <a:t>кадастри, </a:t>
            </a:r>
            <a:r>
              <a:rPr sz="2400" spc="-160" dirty="0" err="1">
                <a:solidFill>
                  <a:srgbClr val="404040"/>
                </a:solidFill>
                <a:latin typeface="Times New Roman"/>
                <a:cs typeface="Times New Roman"/>
              </a:rPr>
              <a:t>що</a:t>
            </a:r>
            <a:r>
              <a:rPr sz="2400" spc="-160" dirty="0">
                <a:solidFill>
                  <a:srgbClr val="404040"/>
                </a:solidFill>
                <a:latin typeface="Times New Roman"/>
                <a:cs typeface="Times New Roman"/>
              </a:rPr>
              <a:t>  </a:t>
            </a:r>
            <a:r>
              <a:rPr sz="2400" spc="-195" dirty="0" err="1" smtClean="0">
                <a:solidFill>
                  <a:srgbClr val="404040"/>
                </a:solidFill>
                <a:latin typeface="Times New Roman"/>
                <a:cs typeface="Times New Roman"/>
              </a:rPr>
              <a:t>х</a:t>
            </a:r>
            <a:r>
              <a:rPr sz="2400" spc="-155" dirty="0" err="1" smtClean="0">
                <a:solidFill>
                  <a:srgbClr val="404040"/>
                </a:solidFill>
                <a:latin typeface="Times New Roman"/>
                <a:cs typeface="Times New Roman"/>
              </a:rPr>
              <a:t>а</a:t>
            </a:r>
            <a:r>
              <a:rPr sz="2400" spc="-160" dirty="0" err="1" smtClean="0">
                <a:solidFill>
                  <a:srgbClr val="404040"/>
                </a:solidFill>
                <a:latin typeface="Times New Roman"/>
                <a:cs typeface="Times New Roman"/>
              </a:rPr>
              <a:t>р</a:t>
            </a:r>
            <a:r>
              <a:rPr sz="2400" spc="-145" dirty="0" err="1" smtClean="0">
                <a:solidFill>
                  <a:srgbClr val="404040"/>
                </a:solidFill>
                <a:latin typeface="Times New Roman"/>
                <a:cs typeface="Times New Roman"/>
              </a:rPr>
              <a:t>а</a:t>
            </a:r>
            <a:r>
              <a:rPr sz="2400" spc="-185" dirty="0" err="1" smtClean="0">
                <a:solidFill>
                  <a:srgbClr val="404040"/>
                </a:solidFill>
                <a:latin typeface="Times New Roman"/>
                <a:cs typeface="Times New Roman"/>
              </a:rPr>
              <a:t>к</a:t>
            </a:r>
            <a:r>
              <a:rPr sz="2400" spc="-165" dirty="0" err="1" smtClean="0">
                <a:solidFill>
                  <a:srgbClr val="404040"/>
                </a:solidFill>
                <a:latin typeface="Times New Roman"/>
                <a:cs typeface="Times New Roman"/>
              </a:rPr>
              <a:t>т</a:t>
            </a:r>
            <a:r>
              <a:rPr sz="2400" spc="-145" dirty="0" err="1" smtClean="0">
                <a:solidFill>
                  <a:srgbClr val="404040"/>
                </a:solidFill>
                <a:latin typeface="Times New Roman"/>
                <a:cs typeface="Times New Roman"/>
              </a:rPr>
              <a:t>ер</a:t>
            </a:r>
            <a:r>
              <a:rPr sz="2400" spc="-160" dirty="0" err="1" smtClean="0">
                <a:solidFill>
                  <a:srgbClr val="404040"/>
                </a:solidFill>
                <a:latin typeface="Times New Roman"/>
                <a:cs typeface="Times New Roman"/>
              </a:rPr>
              <a:t>и</a:t>
            </a:r>
            <a:r>
              <a:rPr sz="2400" spc="-204" dirty="0" err="1" smtClean="0">
                <a:solidFill>
                  <a:srgbClr val="404040"/>
                </a:solidFill>
                <a:latin typeface="Times New Roman"/>
                <a:cs typeface="Times New Roman"/>
              </a:rPr>
              <a:t>з</a:t>
            </a:r>
            <a:r>
              <a:rPr sz="2400" spc="-135" dirty="0" err="1" smtClean="0">
                <a:solidFill>
                  <a:srgbClr val="404040"/>
                </a:solidFill>
                <a:latin typeface="Times New Roman"/>
                <a:cs typeface="Times New Roman"/>
              </a:rPr>
              <a:t>у</a:t>
            </a:r>
            <a:r>
              <a:rPr sz="2400" spc="-190" dirty="0" err="1" smtClean="0">
                <a:solidFill>
                  <a:srgbClr val="404040"/>
                </a:solidFill>
                <a:latin typeface="Times New Roman"/>
                <a:cs typeface="Times New Roman"/>
              </a:rPr>
              <a:t>в</a:t>
            </a:r>
            <a:r>
              <a:rPr sz="2400" spc="-130" dirty="0" err="1" smtClean="0">
                <a:solidFill>
                  <a:srgbClr val="404040"/>
                </a:solidFill>
                <a:latin typeface="Times New Roman"/>
                <a:cs typeface="Times New Roman"/>
              </a:rPr>
              <a:t>а</a:t>
            </a:r>
            <a:r>
              <a:rPr sz="2400" spc="-155" dirty="0" err="1" smtClean="0">
                <a:solidFill>
                  <a:srgbClr val="404040"/>
                </a:solidFill>
                <a:latin typeface="Times New Roman"/>
                <a:cs typeface="Times New Roman"/>
              </a:rPr>
              <a:t>л</a:t>
            </a:r>
            <a:r>
              <a:rPr sz="2400" dirty="0" err="1" smtClean="0">
                <a:solidFill>
                  <a:srgbClr val="404040"/>
                </a:solidFill>
                <a:latin typeface="Times New Roman"/>
                <a:cs typeface="Times New Roman"/>
              </a:rPr>
              <a:t>и</a:t>
            </a:r>
            <a:r>
              <a:rPr lang="uk-UA" sz="2400" dirty="0" smtClean="0">
                <a:solidFill>
                  <a:srgbClr val="404040"/>
                </a:solidFill>
                <a:latin typeface="Times New Roman"/>
                <a:cs typeface="Times New Roman"/>
              </a:rPr>
              <a:t> </a:t>
            </a:r>
            <a:r>
              <a:rPr sz="2400" spc="-160" dirty="0" err="1" smtClean="0">
                <a:solidFill>
                  <a:srgbClr val="404040"/>
                </a:solidFill>
                <a:latin typeface="Times New Roman"/>
                <a:cs typeface="Times New Roman"/>
              </a:rPr>
              <a:t>з</a:t>
            </a:r>
            <a:r>
              <a:rPr sz="2400" spc="-145" dirty="0" err="1" smtClean="0">
                <a:solidFill>
                  <a:srgbClr val="404040"/>
                </a:solidFill>
                <a:latin typeface="Times New Roman"/>
                <a:cs typeface="Times New Roman"/>
              </a:rPr>
              <a:t>е</a:t>
            </a:r>
            <a:r>
              <a:rPr sz="2400" spc="-155" dirty="0" err="1" smtClean="0">
                <a:solidFill>
                  <a:srgbClr val="404040"/>
                </a:solidFill>
                <a:latin typeface="Times New Roman"/>
                <a:cs typeface="Times New Roman"/>
              </a:rPr>
              <a:t>мл</a:t>
            </a:r>
            <a:r>
              <a:rPr sz="2400" dirty="0" err="1" smtClean="0">
                <a:solidFill>
                  <a:srgbClr val="404040"/>
                </a:solidFill>
                <a:latin typeface="Times New Roman"/>
                <a:cs typeface="Times New Roman"/>
              </a:rPr>
              <a:t>і</a:t>
            </a:r>
            <a:r>
              <a:rPr sz="2400" dirty="0">
                <a:solidFill>
                  <a:srgbClr val="404040"/>
                </a:solidFill>
                <a:latin typeface="Times New Roman"/>
                <a:cs typeface="Times New Roman"/>
              </a:rPr>
              <a:t>	</a:t>
            </a:r>
            <a:r>
              <a:rPr lang="uk-UA" sz="2400" dirty="0" smtClean="0">
                <a:solidFill>
                  <a:srgbClr val="404040"/>
                </a:solidFill>
                <a:latin typeface="Times New Roman"/>
                <a:cs typeface="Times New Roman"/>
              </a:rPr>
              <a:t> </a:t>
            </a:r>
            <a:r>
              <a:rPr sz="2400" spc="-160" dirty="0" err="1" smtClean="0">
                <a:solidFill>
                  <a:srgbClr val="404040"/>
                </a:solidFill>
                <a:latin typeface="Times New Roman"/>
                <a:cs typeface="Times New Roman"/>
              </a:rPr>
              <a:t>з</a:t>
            </a:r>
            <a:r>
              <a:rPr sz="2400" dirty="0" err="1" smtClean="0">
                <a:solidFill>
                  <a:srgbClr val="404040"/>
                </a:solidFill>
                <a:latin typeface="Times New Roman"/>
                <a:cs typeface="Times New Roman"/>
              </a:rPr>
              <a:t>а</a:t>
            </a:r>
            <a:r>
              <a:rPr lang="uk-UA" sz="2400" dirty="0" smtClean="0">
                <a:solidFill>
                  <a:srgbClr val="404040"/>
                </a:solidFill>
                <a:latin typeface="Times New Roman"/>
                <a:cs typeface="Times New Roman"/>
              </a:rPr>
              <a:t> </a:t>
            </a:r>
            <a:r>
              <a:rPr sz="2400" spc="-160" dirty="0" err="1" smtClean="0">
                <a:solidFill>
                  <a:srgbClr val="404040"/>
                </a:solidFill>
                <a:latin typeface="Times New Roman"/>
                <a:cs typeface="Times New Roman"/>
              </a:rPr>
              <a:t>як</a:t>
            </a:r>
            <a:r>
              <a:rPr sz="2400" spc="-155" dirty="0" err="1" smtClean="0">
                <a:solidFill>
                  <a:srgbClr val="404040"/>
                </a:solidFill>
                <a:latin typeface="Times New Roman"/>
                <a:cs typeface="Times New Roman"/>
              </a:rPr>
              <a:t>іс</a:t>
            </a:r>
            <a:r>
              <a:rPr sz="2400" spc="-145" dirty="0" err="1" smtClean="0">
                <a:solidFill>
                  <a:srgbClr val="404040"/>
                </a:solidFill>
                <a:latin typeface="Times New Roman"/>
                <a:cs typeface="Times New Roman"/>
              </a:rPr>
              <a:t>н</a:t>
            </a:r>
            <a:r>
              <a:rPr sz="2400" spc="-160" dirty="0" err="1" smtClean="0">
                <a:solidFill>
                  <a:srgbClr val="404040"/>
                </a:solidFill>
                <a:latin typeface="Times New Roman"/>
                <a:cs typeface="Times New Roman"/>
              </a:rPr>
              <a:t>и</a:t>
            </a:r>
            <a:r>
              <a:rPr sz="2400" dirty="0" err="1" smtClean="0">
                <a:solidFill>
                  <a:srgbClr val="404040"/>
                </a:solidFill>
                <a:latin typeface="Times New Roman"/>
                <a:cs typeface="Times New Roman"/>
              </a:rPr>
              <a:t>м</a:t>
            </a:r>
            <a:r>
              <a:rPr lang="uk-UA" sz="2400" dirty="0" smtClean="0">
                <a:solidFill>
                  <a:srgbClr val="404040"/>
                </a:solidFill>
                <a:latin typeface="Times New Roman"/>
                <a:cs typeface="Times New Roman"/>
              </a:rPr>
              <a:t> </a:t>
            </a:r>
            <a:r>
              <a:rPr sz="2400" spc="-155" dirty="0" err="1" smtClean="0">
                <a:solidFill>
                  <a:srgbClr val="404040"/>
                </a:solidFill>
                <a:latin typeface="Times New Roman"/>
                <a:cs typeface="Times New Roman"/>
              </a:rPr>
              <a:t>с</a:t>
            </a:r>
            <a:r>
              <a:rPr sz="2400" spc="-150" dirty="0" err="1" smtClean="0">
                <a:solidFill>
                  <a:srgbClr val="404040"/>
                </a:solidFill>
                <a:latin typeface="Times New Roman"/>
                <a:cs typeface="Times New Roman"/>
              </a:rPr>
              <a:t>к</a:t>
            </a:r>
            <a:r>
              <a:rPr sz="2400" spc="-155" dirty="0" err="1" smtClean="0">
                <a:solidFill>
                  <a:srgbClr val="404040"/>
                </a:solidFill>
                <a:latin typeface="Times New Roman"/>
                <a:cs typeface="Times New Roman"/>
              </a:rPr>
              <a:t>ла</a:t>
            </a:r>
            <a:r>
              <a:rPr sz="2400" spc="-145" dirty="0" err="1" smtClean="0">
                <a:solidFill>
                  <a:srgbClr val="404040"/>
                </a:solidFill>
                <a:latin typeface="Times New Roman"/>
                <a:cs typeface="Times New Roman"/>
              </a:rPr>
              <a:t>д</a:t>
            </a:r>
            <a:r>
              <a:rPr sz="2400" spc="-204" dirty="0" err="1" smtClean="0">
                <a:solidFill>
                  <a:srgbClr val="404040"/>
                </a:solidFill>
                <a:latin typeface="Times New Roman"/>
                <a:cs typeface="Times New Roman"/>
              </a:rPr>
              <a:t>о</a:t>
            </a:r>
            <a:r>
              <a:rPr sz="2400" spc="-140" dirty="0" err="1" smtClean="0">
                <a:solidFill>
                  <a:srgbClr val="404040"/>
                </a:solidFill>
                <a:latin typeface="Times New Roman"/>
                <a:cs typeface="Times New Roman"/>
              </a:rPr>
              <a:t>м</a:t>
            </a:r>
            <a:r>
              <a:rPr sz="2400" dirty="0" smtClean="0">
                <a:solidFill>
                  <a:srgbClr val="404040"/>
                </a:solidFill>
                <a:latin typeface="Times New Roman"/>
                <a:cs typeface="Times New Roman"/>
              </a:rPr>
              <a:t>.</a:t>
            </a:r>
            <a:endParaRPr lang="uk-UA" sz="2400" dirty="0" smtClean="0">
              <a:solidFill>
                <a:srgbClr val="404040"/>
              </a:solidFill>
              <a:latin typeface="Times New Roman"/>
              <a:cs typeface="Times New Roman"/>
            </a:endParaRPr>
          </a:p>
          <a:p>
            <a:pPr marL="12700" marR="5080" indent="449580" algn="just">
              <a:lnSpc>
                <a:spcPct val="114999"/>
              </a:lnSpc>
              <a:spcBef>
                <a:spcPts val="100"/>
              </a:spcBef>
              <a:tabLst>
                <a:tab pos="2707640" algn="l"/>
                <a:tab pos="2821940" algn="l"/>
                <a:tab pos="4263390" algn="l"/>
                <a:tab pos="4348480" algn="l"/>
                <a:tab pos="5211445" algn="l"/>
                <a:tab pos="5502910" algn="l"/>
                <a:tab pos="7273925" algn="l"/>
                <a:tab pos="7331709" algn="l"/>
                <a:tab pos="7555865" algn="l"/>
              </a:tabLst>
            </a:pPr>
            <a:r>
              <a:rPr sz="2400" dirty="0" smtClean="0">
                <a:solidFill>
                  <a:srgbClr val="404040"/>
                </a:solidFill>
                <a:latin typeface="Times New Roman"/>
                <a:cs typeface="Times New Roman"/>
              </a:rPr>
              <a:t>У </a:t>
            </a:r>
            <a:r>
              <a:rPr sz="2400" spc="-150" dirty="0">
                <a:solidFill>
                  <a:srgbClr val="404040"/>
                </a:solidFill>
                <a:latin typeface="Times New Roman"/>
                <a:cs typeface="Times New Roman"/>
              </a:rPr>
              <a:t>стародавньому </a:t>
            </a:r>
            <a:r>
              <a:rPr sz="2400" spc="-125" dirty="0">
                <a:solidFill>
                  <a:srgbClr val="404040"/>
                </a:solidFill>
                <a:latin typeface="Times New Roman"/>
                <a:cs typeface="Times New Roman"/>
              </a:rPr>
              <a:t>Римі, </a:t>
            </a:r>
            <a:r>
              <a:rPr sz="2400" dirty="0">
                <a:solidFill>
                  <a:srgbClr val="404040"/>
                </a:solidFill>
                <a:latin typeface="Times New Roman"/>
                <a:cs typeface="Times New Roman"/>
              </a:rPr>
              <a:t>в </a:t>
            </a:r>
            <a:r>
              <a:rPr sz="2400" spc="-125" dirty="0">
                <a:solidFill>
                  <a:srgbClr val="404040"/>
                </a:solidFill>
                <a:latin typeface="Times New Roman"/>
                <a:cs typeface="Times New Roman"/>
              </a:rPr>
              <a:t>550р. </a:t>
            </a:r>
            <a:r>
              <a:rPr sz="2400" spc="-75" dirty="0">
                <a:solidFill>
                  <a:srgbClr val="404040"/>
                </a:solidFill>
                <a:latin typeface="Times New Roman"/>
                <a:cs typeface="Times New Roman"/>
              </a:rPr>
              <a:t>до </a:t>
            </a:r>
            <a:r>
              <a:rPr sz="2400" spc="-114" dirty="0">
                <a:solidFill>
                  <a:srgbClr val="404040"/>
                </a:solidFill>
                <a:latin typeface="Times New Roman"/>
                <a:cs typeface="Times New Roman"/>
              </a:rPr>
              <a:t>н.е. </a:t>
            </a:r>
            <a:r>
              <a:rPr sz="2400" spc="-125" dirty="0">
                <a:solidFill>
                  <a:srgbClr val="404040"/>
                </a:solidFill>
                <a:latin typeface="Times New Roman"/>
                <a:cs typeface="Times New Roman"/>
              </a:rPr>
              <a:t>Сервій </a:t>
            </a:r>
            <a:r>
              <a:rPr sz="2400" spc="-170" dirty="0">
                <a:solidFill>
                  <a:srgbClr val="404040"/>
                </a:solidFill>
                <a:latin typeface="Times New Roman"/>
                <a:cs typeface="Times New Roman"/>
              </a:rPr>
              <a:t>Тулій </a:t>
            </a:r>
            <a:r>
              <a:rPr sz="2400" spc="-130" dirty="0">
                <a:solidFill>
                  <a:srgbClr val="404040"/>
                </a:solidFill>
                <a:latin typeface="Times New Roman"/>
                <a:cs typeface="Times New Roman"/>
              </a:rPr>
              <a:t>створив </a:t>
            </a:r>
            <a:r>
              <a:rPr sz="2400" spc="-125" dirty="0">
                <a:solidFill>
                  <a:srgbClr val="404040"/>
                </a:solidFill>
                <a:latin typeface="Times New Roman"/>
                <a:cs typeface="Times New Roman"/>
              </a:rPr>
              <a:t>перший  </a:t>
            </a:r>
            <a:r>
              <a:rPr sz="2400" spc="-145" dirty="0">
                <a:solidFill>
                  <a:srgbClr val="404040"/>
                </a:solidFill>
                <a:latin typeface="Times New Roman"/>
                <a:cs typeface="Times New Roman"/>
              </a:rPr>
              <a:t>статистичний </a:t>
            </a:r>
            <a:r>
              <a:rPr sz="2400" spc="-120" dirty="0">
                <a:solidFill>
                  <a:srgbClr val="404040"/>
                </a:solidFill>
                <a:latin typeface="Times New Roman"/>
                <a:cs typeface="Times New Roman"/>
              </a:rPr>
              <a:t>орган </a:t>
            </a:r>
            <a:r>
              <a:rPr sz="2400" dirty="0">
                <a:solidFill>
                  <a:srgbClr val="404040"/>
                </a:solidFill>
                <a:latin typeface="Times New Roman"/>
                <a:cs typeface="Times New Roman"/>
              </a:rPr>
              <a:t>– </a:t>
            </a:r>
            <a:r>
              <a:rPr sz="2400" spc="-120" dirty="0">
                <a:solidFill>
                  <a:srgbClr val="404040"/>
                </a:solidFill>
                <a:latin typeface="Times New Roman"/>
                <a:cs typeface="Times New Roman"/>
              </a:rPr>
              <a:t>ценз </a:t>
            </a:r>
            <a:r>
              <a:rPr sz="2400" spc="-105" dirty="0">
                <a:solidFill>
                  <a:srgbClr val="404040"/>
                </a:solidFill>
                <a:latin typeface="Times New Roman"/>
                <a:cs typeface="Times New Roman"/>
              </a:rPr>
              <a:t>для </a:t>
            </a:r>
            <a:r>
              <a:rPr sz="2400" spc="-145" dirty="0">
                <a:solidFill>
                  <a:srgbClr val="404040"/>
                </a:solidFill>
                <a:latin typeface="Times New Roman"/>
                <a:cs typeface="Times New Roman"/>
              </a:rPr>
              <a:t>проведення </a:t>
            </a:r>
            <a:r>
              <a:rPr sz="2400" spc="-140" dirty="0">
                <a:solidFill>
                  <a:srgbClr val="404040"/>
                </a:solidFill>
                <a:latin typeface="Times New Roman"/>
                <a:cs typeface="Times New Roman"/>
              </a:rPr>
              <a:t>переписів </a:t>
            </a:r>
            <a:r>
              <a:rPr sz="2400" spc="-130" dirty="0">
                <a:solidFill>
                  <a:srgbClr val="404040"/>
                </a:solidFill>
                <a:latin typeface="Times New Roman"/>
                <a:cs typeface="Times New Roman"/>
              </a:rPr>
              <a:t>вільних </a:t>
            </a:r>
            <a:r>
              <a:rPr sz="2400" spc="-145" dirty="0">
                <a:solidFill>
                  <a:srgbClr val="404040"/>
                </a:solidFill>
                <a:latin typeface="Times New Roman"/>
                <a:cs typeface="Times New Roman"/>
              </a:rPr>
              <a:t>громадян.  </a:t>
            </a:r>
            <a:r>
              <a:rPr sz="2400" spc="-135" dirty="0">
                <a:solidFill>
                  <a:srgbClr val="404040"/>
                </a:solidFill>
                <a:latin typeface="Times New Roman"/>
                <a:cs typeface="Times New Roman"/>
              </a:rPr>
              <a:t>Переписи </a:t>
            </a:r>
            <a:r>
              <a:rPr sz="2400" spc="-150" dirty="0">
                <a:solidFill>
                  <a:srgbClr val="404040"/>
                </a:solidFill>
                <a:latin typeface="Times New Roman"/>
                <a:cs typeface="Times New Roman"/>
              </a:rPr>
              <a:t>проводилися </a:t>
            </a:r>
            <a:r>
              <a:rPr sz="2400" spc="-80" dirty="0">
                <a:solidFill>
                  <a:srgbClr val="404040"/>
                </a:solidFill>
                <a:latin typeface="Times New Roman"/>
                <a:cs typeface="Times New Roman"/>
              </a:rPr>
              <a:t>за </a:t>
            </a:r>
            <a:r>
              <a:rPr sz="2400" spc="-125" dirty="0">
                <a:solidFill>
                  <a:srgbClr val="404040"/>
                </a:solidFill>
                <a:latin typeface="Times New Roman"/>
                <a:cs typeface="Times New Roman"/>
              </a:rPr>
              <a:t>часів </a:t>
            </a:r>
            <a:r>
              <a:rPr sz="2400" spc="-145" dirty="0">
                <a:solidFill>
                  <a:srgbClr val="404040"/>
                </a:solidFill>
                <a:latin typeface="Times New Roman"/>
                <a:cs typeface="Times New Roman"/>
              </a:rPr>
              <a:t>республіки </a:t>
            </a:r>
            <a:r>
              <a:rPr sz="2400" spc="-160" dirty="0">
                <a:solidFill>
                  <a:srgbClr val="404040"/>
                </a:solidFill>
                <a:latin typeface="Times New Roman"/>
                <a:cs typeface="Times New Roman"/>
              </a:rPr>
              <a:t>кожні </a:t>
            </a:r>
            <a:r>
              <a:rPr sz="2400" spc="-125" dirty="0">
                <a:solidFill>
                  <a:srgbClr val="404040"/>
                </a:solidFill>
                <a:latin typeface="Times New Roman"/>
                <a:cs typeface="Times New Roman"/>
              </a:rPr>
              <a:t>п’ять </a:t>
            </a:r>
            <a:r>
              <a:rPr sz="2400" spc="-130" dirty="0">
                <a:solidFill>
                  <a:srgbClr val="404040"/>
                </a:solidFill>
                <a:latin typeface="Times New Roman"/>
                <a:cs typeface="Times New Roman"/>
              </a:rPr>
              <a:t>років, </a:t>
            </a:r>
            <a:r>
              <a:rPr sz="2400" spc="-80" dirty="0">
                <a:solidFill>
                  <a:srgbClr val="404040"/>
                </a:solidFill>
                <a:latin typeface="Times New Roman"/>
                <a:cs typeface="Times New Roman"/>
              </a:rPr>
              <a:t>за </a:t>
            </a:r>
            <a:r>
              <a:rPr sz="2400" spc="-125" dirty="0">
                <a:solidFill>
                  <a:srgbClr val="404040"/>
                </a:solidFill>
                <a:latin typeface="Times New Roman"/>
                <a:cs typeface="Times New Roman"/>
              </a:rPr>
              <a:t>часів  </a:t>
            </a:r>
            <a:r>
              <a:rPr sz="2400" spc="-135" dirty="0">
                <a:solidFill>
                  <a:srgbClr val="404040"/>
                </a:solidFill>
                <a:latin typeface="Times New Roman"/>
                <a:cs typeface="Times New Roman"/>
              </a:rPr>
              <a:t>імперії</a:t>
            </a:r>
            <a:r>
              <a:rPr sz="2400" spc="-200" dirty="0">
                <a:solidFill>
                  <a:srgbClr val="404040"/>
                </a:solidFill>
                <a:latin typeface="Times New Roman"/>
                <a:cs typeface="Times New Roman"/>
              </a:rPr>
              <a:t> </a:t>
            </a:r>
            <a:r>
              <a:rPr sz="2400" dirty="0">
                <a:solidFill>
                  <a:srgbClr val="404040"/>
                </a:solidFill>
                <a:latin typeface="Times New Roman"/>
                <a:cs typeface="Times New Roman"/>
              </a:rPr>
              <a:t>–</a:t>
            </a:r>
            <a:r>
              <a:rPr sz="2400" spc="-204" dirty="0">
                <a:solidFill>
                  <a:srgbClr val="404040"/>
                </a:solidFill>
                <a:latin typeface="Times New Roman"/>
                <a:cs typeface="Times New Roman"/>
              </a:rPr>
              <a:t> </a:t>
            </a:r>
            <a:r>
              <a:rPr sz="2400" spc="-160" dirty="0">
                <a:solidFill>
                  <a:srgbClr val="404040"/>
                </a:solidFill>
                <a:latin typeface="Times New Roman"/>
                <a:cs typeface="Times New Roman"/>
              </a:rPr>
              <a:t>кожні</a:t>
            </a:r>
            <a:r>
              <a:rPr sz="2400" spc="-195" dirty="0">
                <a:solidFill>
                  <a:srgbClr val="404040"/>
                </a:solidFill>
                <a:latin typeface="Times New Roman"/>
                <a:cs typeface="Times New Roman"/>
              </a:rPr>
              <a:t> </a:t>
            </a:r>
            <a:r>
              <a:rPr sz="2400" spc="-75" dirty="0">
                <a:solidFill>
                  <a:srgbClr val="404040"/>
                </a:solidFill>
                <a:latin typeface="Times New Roman"/>
                <a:cs typeface="Times New Roman"/>
              </a:rPr>
              <a:t>10</a:t>
            </a:r>
            <a:r>
              <a:rPr sz="2400" spc="-204" dirty="0">
                <a:solidFill>
                  <a:srgbClr val="404040"/>
                </a:solidFill>
                <a:latin typeface="Times New Roman"/>
                <a:cs typeface="Times New Roman"/>
              </a:rPr>
              <a:t> </a:t>
            </a:r>
            <a:r>
              <a:rPr sz="2400" spc="-130" dirty="0">
                <a:solidFill>
                  <a:srgbClr val="404040"/>
                </a:solidFill>
                <a:latin typeface="Times New Roman"/>
                <a:cs typeface="Times New Roman"/>
              </a:rPr>
              <a:t>років.</a:t>
            </a:r>
            <a:r>
              <a:rPr sz="2400" spc="-190" dirty="0">
                <a:solidFill>
                  <a:srgbClr val="404040"/>
                </a:solidFill>
                <a:latin typeface="Times New Roman"/>
                <a:cs typeface="Times New Roman"/>
              </a:rPr>
              <a:t> </a:t>
            </a:r>
            <a:r>
              <a:rPr sz="2400" spc="-120" dirty="0">
                <a:solidFill>
                  <a:srgbClr val="404040"/>
                </a:solidFill>
                <a:latin typeface="Times New Roman"/>
                <a:cs typeface="Times New Roman"/>
              </a:rPr>
              <a:t>Ценз</a:t>
            </a:r>
            <a:r>
              <a:rPr sz="2400" spc="-180" dirty="0">
                <a:solidFill>
                  <a:srgbClr val="404040"/>
                </a:solidFill>
                <a:latin typeface="Times New Roman"/>
                <a:cs typeface="Times New Roman"/>
              </a:rPr>
              <a:t> </a:t>
            </a:r>
            <a:r>
              <a:rPr sz="2400" spc="-140" dirty="0">
                <a:solidFill>
                  <a:srgbClr val="404040"/>
                </a:solidFill>
                <a:latin typeface="Times New Roman"/>
                <a:cs typeface="Times New Roman"/>
              </a:rPr>
              <a:t>працював</a:t>
            </a:r>
            <a:r>
              <a:rPr sz="2400" spc="-195" dirty="0">
                <a:solidFill>
                  <a:srgbClr val="404040"/>
                </a:solidFill>
                <a:latin typeface="Times New Roman"/>
                <a:cs typeface="Times New Roman"/>
              </a:rPr>
              <a:t> </a:t>
            </a:r>
            <a:r>
              <a:rPr sz="2400" spc="-80" dirty="0">
                <a:solidFill>
                  <a:srgbClr val="404040"/>
                </a:solidFill>
                <a:latin typeface="Times New Roman"/>
                <a:cs typeface="Times New Roman"/>
              </a:rPr>
              <a:t>на</a:t>
            </a:r>
            <a:r>
              <a:rPr sz="2400" spc="-190" dirty="0">
                <a:solidFill>
                  <a:srgbClr val="404040"/>
                </a:solidFill>
                <a:latin typeface="Times New Roman"/>
                <a:cs typeface="Times New Roman"/>
              </a:rPr>
              <a:t> </a:t>
            </a:r>
            <a:r>
              <a:rPr sz="2400" spc="-140" dirty="0">
                <a:solidFill>
                  <a:srgbClr val="404040"/>
                </a:solidFill>
                <a:latin typeface="Times New Roman"/>
                <a:cs typeface="Times New Roman"/>
              </a:rPr>
              <a:t>протязі</a:t>
            </a:r>
            <a:r>
              <a:rPr sz="2400" spc="-195" dirty="0">
                <a:solidFill>
                  <a:srgbClr val="404040"/>
                </a:solidFill>
                <a:latin typeface="Times New Roman"/>
                <a:cs typeface="Times New Roman"/>
              </a:rPr>
              <a:t> </a:t>
            </a:r>
            <a:r>
              <a:rPr sz="2400" dirty="0">
                <a:solidFill>
                  <a:srgbClr val="404040"/>
                </a:solidFill>
                <a:latin typeface="Times New Roman"/>
                <a:cs typeface="Times New Roman"/>
              </a:rPr>
              <a:t>6</a:t>
            </a:r>
            <a:r>
              <a:rPr sz="2400" spc="-195" dirty="0">
                <a:solidFill>
                  <a:srgbClr val="404040"/>
                </a:solidFill>
                <a:latin typeface="Times New Roman"/>
                <a:cs typeface="Times New Roman"/>
              </a:rPr>
              <a:t> </a:t>
            </a:r>
            <a:r>
              <a:rPr sz="2400" spc="-145" dirty="0">
                <a:solidFill>
                  <a:srgbClr val="404040"/>
                </a:solidFill>
                <a:latin typeface="Times New Roman"/>
                <a:cs typeface="Times New Roman"/>
              </a:rPr>
              <a:t>століть,</a:t>
            </a:r>
            <a:r>
              <a:rPr sz="2400" spc="-190" dirty="0">
                <a:solidFill>
                  <a:srgbClr val="404040"/>
                </a:solidFill>
                <a:latin typeface="Times New Roman"/>
                <a:cs typeface="Times New Roman"/>
              </a:rPr>
              <a:t> </a:t>
            </a:r>
            <a:r>
              <a:rPr sz="2400" spc="-80" dirty="0">
                <a:solidFill>
                  <a:srgbClr val="404040"/>
                </a:solidFill>
                <a:latin typeface="Times New Roman"/>
                <a:cs typeface="Times New Roman"/>
              </a:rPr>
              <a:t>до</a:t>
            </a:r>
            <a:r>
              <a:rPr sz="2400" spc="-195" dirty="0">
                <a:solidFill>
                  <a:srgbClr val="404040"/>
                </a:solidFill>
                <a:latin typeface="Times New Roman"/>
                <a:cs typeface="Times New Roman"/>
              </a:rPr>
              <a:t> </a:t>
            </a:r>
            <a:r>
              <a:rPr sz="2400" spc="-75" dirty="0">
                <a:solidFill>
                  <a:srgbClr val="404040"/>
                </a:solidFill>
                <a:latin typeface="Times New Roman"/>
                <a:cs typeface="Times New Roman"/>
              </a:rPr>
              <a:t>72</a:t>
            </a:r>
            <a:r>
              <a:rPr sz="2400" spc="-190" dirty="0">
                <a:solidFill>
                  <a:srgbClr val="404040"/>
                </a:solidFill>
                <a:latin typeface="Times New Roman"/>
                <a:cs typeface="Times New Roman"/>
              </a:rPr>
              <a:t> </a:t>
            </a:r>
            <a:r>
              <a:rPr sz="2400" spc="-80" dirty="0">
                <a:solidFill>
                  <a:srgbClr val="404040"/>
                </a:solidFill>
                <a:latin typeface="Times New Roman"/>
                <a:cs typeface="Times New Roman"/>
              </a:rPr>
              <a:t>р.</a:t>
            </a:r>
            <a:r>
              <a:rPr sz="2400" spc="-195" dirty="0">
                <a:solidFill>
                  <a:srgbClr val="404040"/>
                </a:solidFill>
                <a:latin typeface="Times New Roman"/>
                <a:cs typeface="Times New Roman"/>
              </a:rPr>
              <a:t> </a:t>
            </a:r>
            <a:r>
              <a:rPr sz="2400" spc="-150" dirty="0">
                <a:solidFill>
                  <a:srgbClr val="404040"/>
                </a:solidFill>
                <a:latin typeface="Times New Roman"/>
                <a:cs typeface="Times New Roman"/>
              </a:rPr>
              <a:t>н.е..  </a:t>
            </a:r>
            <a:r>
              <a:rPr sz="2400" spc="-145" dirty="0">
                <a:solidFill>
                  <a:srgbClr val="404040"/>
                </a:solidFill>
                <a:latin typeface="Times New Roman"/>
                <a:cs typeface="Times New Roman"/>
              </a:rPr>
              <a:t>Аристотель </a:t>
            </a:r>
            <a:r>
              <a:rPr sz="2400" spc="-125" dirty="0">
                <a:solidFill>
                  <a:srgbClr val="404040"/>
                </a:solidFill>
                <a:latin typeface="Times New Roman"/>
                <a:cs typeface="Times New Roman"/>
              </a:rPr>
              <a:t>зробив </a:t>
            </a:r>
            <a:r>
              <a:rPr sz="2400" spc="-120" dirty="0">
                <a:solidFill>
                  <a:srgbClr val="404040"/>
                </a:solidFill>
                <a:latin typeface="Times New Roman"/>
                <a:cs typeface="Times New Roman"/>
              </a:rPr>
              <a:t>опис </a:t>
            </a:r>
            <a:r>
              <a:rPr sz="2400" spc="-105" dirty="0">
                <a:solidFill>
                  <a:srgbClr val="404040"/>
                </a:solidFill>
                <a:latin typeface="Times New Roman"/>
                <a:cs typeface="Times New Roman"/>
              </a:rPr>
              <a:t>157 </a:t>
            </a:r>
            <a:r>
              <a:rPr sz="2400" spc="-114" dirty="0">
                <a:solidFill>
                  <a:srgbClr val="404040"/>
                </a:solidFill>
                <a:latin typeface="Times New Roman"/>
                <a:cs typeface="Times New Roman"/>
              </a:rPr>
              <a:t>міст </a:t>
            </a:r>
            <a:r>
              <a:rPr sz="2400" dirty="0">
                <a:solidFill>
                  <a:srgbClr val="404040"/>
                </a:solidFill>
                <a:latin typeface="Times New Roman"/>
                <a:cs typeface="Times New Roman"/>
              </a:rPr>
              <a:t>і </a:t>
            </a:r>
            <a:r>
              <a:rPr sz="2400" spc="-125" dirty="0">
                <a:solidFill>
                  <a:srgbClr val="404040"/>
                </a:solidFill>
                <a:latin typeface="Times New Roman"/>
                <a:cs typeface="Times New Roman"/>
              </a:rPr>
              <a:t>держав </a:t>
            </a:r>
            <a:r>
              <a:rPr sz="2400" spc="-140" dirty="0">
                <a:solidFill>
                  <a:srgbClr val="404040"/>
                </a:solidFill>
                <a:latin typeface="Times New Roman"/>
                <a:cs typeface="Times New Roman"/>
              </a:rPr>
              <a:t>свого</a:t>
            </a:r>
            <a:r>
              <a:rPr sz="2400" spc="40" dirty="0">
                <a:solidFill>
                  <a:srgbClr val="404040"/>
                </a:solidFill>
                <a:latin typeface="Times New Roman"/>
                <a:cs typeface="Times New Roman"/>
              </a:rPr>
              <a:t> </a:t>
            </a:r>
            <a:r>
              <a:rPr sz="2400" spc="-175" dirty="0">
                <a:solidFill>
                  <a:srgbClr val="404040"/>
                </a:solidFill>
                <a:latin typeface="Times New Roman"/>
                <a:cs typeface="Times New Roman"/>
              </a:rPr>
              <a:t>часу.</a:t>
            </a:r>
            <a:endParaRPr sz="2400" dirty="0">
              <a:latin typeface="Times New Roman"/>
              <a:cs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2922"/>
            <a:ext cx="7043420" cy="1379220"/>
          </a:xfrm>
          <a:prstGeom prst="rect">
            <a:avLst/>
          </a:prstGeom>
        </p:spPr>
        <p:txBody>
          <a:bodyPr vert="horz" wrap="square" lIns="0" tIns="48895" rIns="0" bIns="0" rtlCol="0">
            <a:spAutoFit/>
          </a:bodyPr>
          <a:lstStyle/>
          <a:p>
            <a:pPr marL="12700" marR="5080">
              <a:lnSpc>
                <a:spcPct val="90000"/>
              </a:lnSpc>
              <a:spcBef>
                <a:spcPts val="385"/>
              </a:spcBef>
            </a:pPr>
            <a:r>
              <a:rPr sz="2400" spc="-15" dirty="0"/>
              <a:t>Схематично </a:t>
            </a:r>
            <a:r>
              <a:rPr sz="2400" dirty="0"/>
              <a:t>ієрархію системи </a:t>
            </a:r>
            <a:r>
              <a:rPr sz="2400" spc="-5" dirty="0"/>
              <a:t>показників </a:t>
            </a:r>
            <a:r>
              <a:rPr sz="2400" dirty="0"/>
              <a:t>для </a:t>
            </a:r>
            <a:r>
              <a:rPr sz="2400" i="1" spc="-5" dirty="0">
                <a:latin typeface="Times New Roman"/>
                <a:cs typeface="Times New Roman"/>
              </a:rPr>
              <a:t>m </a:t>
            </a:r>
            <a:r>
              <a:rPr sz="2400" dirty="0"/>
              <a:t>= 3  </a:t>
            </a:r>
            <a:r>
              <a:rPr sz="2400" spc="-10" dirty="0"/>
              <a:t>зображено </a:t>
            </a:r>
            <a:r>
              <a:rPr sz="2400" spc="-5" dirty="0"/>
              <a:t>на </a:t>
            </a:r>
            <a:r>
              <a:rPr sz="2400" dirty="0"/>
              <a:t>рис. 1 Як </a:t>
            </a:r>
            <a:r>
              <a:rPr sz="2400" spc="-5" dirty="0"/>
              <a:t>видно зі </a:t>
            </a:r>
            <a:r>
              <a:rPr sz="2400" spc="-20" dirty="0"/>
              <a:t>схеми, </a:t>
            </a:r>
            <a:r>
              <a:rPr sz="2400" spc="-10" dirty="0"/>
              <a:t>показники </a:t>
            </a:r>
            <a:r>
              <a:rPr sz="2400" i="1" spc="-35" dirty="0">
                <a:latin typeface="Times New Roman"/>
                <a:cs typeface="Times New Roman"/>
              </a:rPr>
              <a:t>j</a:t>
            </a:r>
            <a:r>
              <a:rPr sz="2400" spc="-35" dirty="0"/>
              <a:t>-го  </a:t>
            </a:r>
            <a:r>
              <a:rPr sz="2400" dirty="0"/>
              <a:t>рівня ієрархії </a:t>
            </a:r>
            <a:r>
              <a:rPr sz="2400" spc="-15" dirty="0"/>
              <a:t>визначаються </a:t>
            </a:r>
            <a:r>
              <a:rPr sz="2400" spc="-5" dirty="0"/>
              <a:t>відповідно </a:t>
            </a:r>
            <a:r>
              <a:rPr sz="2400" spc="-10" dirty="0"/>
              <a:t>множиною  </a:t>
            </a:r>
            <a:r>
              <a:rPr sz="2400" dirty="0"/>
              <a:t>ознак (</a:t>
            </a:r>
            <a:r>
              <a:rPr sz="2400" i="1" dirty="0">
                <a:latin typeface="Times New Roman"/>
                <a:cs typeface="Times New Roman"/>
              </a:rPr>
              <a:t>j </a:t>
            </a:r>
            <a:r>
              <a:rPr sz="2400" dirty="0"/>
              <a:t>+ </a:t>
            </a:r>
            <a:r>
              <a:rPr sz="2400" spc="-15" dirty="0"/>
              <a:t>1)-го</a:t>
            </a:r>
            <a:r>
              <a:rPr sz="2400" spc="-50" dirty="0"/>
              <a:t> </a:t>
            </a:r>
            <a:r>
              <a:rPr sz="2400" spc="-5" dirty="0"/>
              <a:t>рівня.</a:t>
            </a:r>
            <a:endParaRPr sz="2400">
              <a:latin typeface="Times New Roman"/>
              <a:cs typeface="Times New Roman"/>
            </a:endParaRPr>
          </a:p>
        </p:txBody>
      </p:sp>
      <p:sp>
        <p:nvSpPr>
          <p:cNvPr id="3" name="object 3"/>
          <p:cNvSpPr txBox="1"/>
          <p:nvPr/>
        </p:nvSpPr>
        <p:spPr>
          <a:xfrm>
            <a:off x="1357630" y="5553252"/>
            <a:ext cx="543941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Рис. </a:t>
            </a:r>
            <a:r>
              <a:rPr sz="2400" dirty="0">
                <a:latin typeface="Times New Roman"/>
                <a:cs typeface="Times New Roman"/>
              </a:rPr>
              <a:t>1. </a:t>
            </a:r>
            <a:r>
              <a:rPr sz="2400" spc="-15" dirty="0">
                <a:latin typeface="Times New Roman"/>
                <a:cs typeface="Times New Roman"/>
              </a:rPr>
              <a:t>Схема </a:t>
            </a:r>
            <a:r>
              <a:rPr sz="2400" dirty="0">
                <a:latin typeface="Times New Roman"/>
                <a:cs typeface="Times New Roman"/>
              </a:rPr>
              <a:t>ієрархії системи</a:t>
            </a:r>
            <a:r>
              <a:rPr sz="2400" spc="-110" dirty="0">
                <a:latin typeface="Times New Roman"/>
                <a:cs typeface="Times New Roman"/>
              </a:rPr>
              <a:t> </a:t>
            </a:r>
            <a:r>
              <a:rPr sz="2400" spc="-5" dirty="0">
                <a:latin typeface="Times New Roman"/>
                <a:cs typeface="Times New Roman"/>
              </a:rPr>
              <a:t>показників</a:t>
            </a:r>
            <a:endParaRPr sz="2400">
              <a:latin typeface="Times New Roman"/>
              <a:cs typeface="Times New Roman"/>
            </a:endParaRPr>
          </a:p>
        </p:txBody>
      </p:sp>
      <p:sp>
        <p:nvSpPr>
          <p:cNvPr id="4" name="object 4"/>
          <p:cNvSpPr/>
          <p:nvPr/>
        </p:nvSpPr>
        <p:spPr>
          <a:xfrm>
            <a:off x="779233" y="2060829"/>
            <a:ext cx="5824601" cy="28209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18059"/>
            <a:ext cx="7992109" cy="5122545"/>
          </a:xfrm>
          <a:prstGeom prst="rect">
            <a:avLst/>
          </a:prstGeom>
        </p:spPr>
        <p:txBody>
          <a:bodyPr vert="horz" wrap="square" lIns="0" tIns="12065" rIns="0" bIns="0" rtlCol="0">
            <a:spAutoFit/>
          </a:bodyPr>
          <a:lstStyle/>
          <a:p>
            <a:pPr marL="76200">
              <a:lnSpc>
                <a:spcPts val="2245"/>
              </a:lnSpc>
              <a:spcBef>
                <a:spcPts val="95"/>
              </a:spcBef>
              <a:tabLst>
                <a:tab pos="1586230" algn="l"/>
                <a:tab pos="2162175" algn="l"/>
                <a:tab pos="3342640" algn="l"/>
                <a:tab pos="6503670" algn="l"/>
                <a:tab pos="7785734" algn="l"/>
              </a:tabLst>
            </a:pPr>
            <a:r>
              <a:rPr sz="2200" spc="-10" dirty="0">
                <a:latin typeface="Times New Roman"/>
                <a:cs typeface="Times New Roman"/>
              </a:rPr>
              <a:t>Наприклад,	</a:t>
            </a:r>
            <a:r>
              <a:rPr sz="2200" spc="-5" dirty="0">
                <a:latin typeface="Times New Roman"/>
                <a:cs typeface="Times New Roman"/>
              </a:rPr>
              <a:t>при	</a:t>
            </a:r>
            <a:r>
              <a:rPr sz="2200" spc="-15" dirty="0">
                <a:latin typeface="Times New Roman"/>
                <a:cs typeface="Times New Roman"/>
              </a:rPr>
              <a:t>вивченні	конкурентоcпроможності	</a:t>
            </a:r>
            <a:r>
              <a:rPr sz="2200" spc="-10" dirty="0">
                <a:latin typeface="Times New Roman"/>
                <a:cs typeface="Times New Roman"/>
              </a:rPr>
              <a:t>продукції	</a:t>
            </a:r>
            <a:r>
              <a:rPr sz="2200" spc="-5" dirty="0">
                <a:latin typeface="Times New Roman"/>
                <a:cs typeface="Times New Roman"/>
              </a:rPr>
              <a:t>в</a:t>
            </a:r>
            <a:endParaRPr sz="2200">
              <a:latin typeface="Times New Roman"/>
              <a:cs typeface="Times New Roman"/>
            </a:endParaRPr>
          </a:p>
          <a:p>
            <a:pPr marL="76200">
              <a:lnSpc>
                <a:spcPts val="1850"/>
              </a:lnSpc>
              <a:tabLst>
                <a:tab pos="1138555" algn="l"/>
                <a:tab pos="3063240" algn="l"/>
                <a:tab pos="4979670" algn="l"/>
                <a:tab pos="6738620" algn="l"/>
              </a:tabLst>
            </a:pPr>
            <a:r>
              <a:rPr sz="2200" spc="-5" dirty="0">
                <a:latin typeface="Times New Roman"/>
                <a:cs typeface="Times New Roman"/>
              </a:rPr>
              <a:t>шинній	промисловості	</a:t>
            </a:r>
            <a:r>
              <a:rPr sz="2200" dirty="0">
                <a:latin typeface="Times New Roman"/>
                <a:cs typeface="Times New Roman"/>
              </a:rPr>
              <a:t>безпосередньо	</a:t>
            </a:r>
            <a:r>
              <a:rPr sz="2200" spc="-10" dirty="0">
                <a:latin typeface="Times New Roman"/>
                <a:cs typeface="Times New Roman"/>
              </a:rPr>
              <a:t>вимірюються	</a:t>
            </a:r>
            <a:r>
              <a:rPr sz="2200" spc="-5" dirty="0">
                <a:latin typeface="Times New Roman"/>
                <a:cs typeface="Times New Roman"/>
              </a:rPr>
              <a:t>твердість,</a:t>
            </a:r>
            <a:endParaRPr sz="2200">
              <a:latin typeface="Times New Roman"/>
              <a:cs typeface="Times New Roman"/>
            </a:endParaRPr>
          </a:p>
          <a:p>
            <a:pPr marL="76200">
              <a:lnSpc>
                <a:spcPts val="1850"/>
              </a:lnSpc>
              <a:tabLst>
                <a:tab pos="769620" algn="l"/>
                <a:tab pos="2191385" algn="l"/>
                <a:tab pos="3221990" algn="l"/>
                <a:tab pos="5022215" algn="l"/>
                <a:tab pos="6212205" algn="l"/>
                <a:tab pos="7794625" algn="l"/>
              </a:tabLst>
            </a:pPr>
            <a:r>
              <a:rPr sz="2200" spc="-5" dirty="0">
                <a:latin typeface="Times New Roman"/>
                <a:cs typeface="Times New Roman"/>
              </a:rPr>
              <a:t>опір	стиранню,	</a:t>
            </a:r>
            <a:r>
              <a:rPr sz="2200" spc="-30" dirty="0">
                <a:latin typeface="Times New Roman"/>
                <a:cs typeface="Times New Roman"/>
              </a:rPr>
              <a:t>модуль	</a:t>
            </a:r>
            <a:r>
              <a:rPr sz="2200" dirty="0">
                <a:latin typeface="Times New Roman"/>
                <a:cs typeface="Times New Roman"/>
              </a:rPr>
              <a:t>еластичності,	</a:t>
            </a:r>
            <a:r>
              <a:rPr sz="2200" spc="-5" dirty="0">
                <a:latin typeface="Times New Roman"/>
                <a:cs typeface="Times New Roman"/>
              </a:rPr>
              <a:t>міцність	</a:t>
            </a:r>
            <a:r>
              <a:rPr sz="2200" spc="-10" dirty="0">
                <a:latin typeface="Times New Roman"/>
                <a:cs typeface="Times New Roman"/>
              </a:rPr>
              <a:t>протектора,	</a:t>
            </a:r>
            <a:r>
              <a:rPr sz="2200" spc="-5" dirty="0">
                <a:latin typeface="Times New Roman"/>
                <a:cs typeface="Times New Roman"/>
              </a:rPr>
              <a:t>а</a:t>
            </a:r>
            <a:endParaRPr sz="2200">
              <a:latin typeface="Times New Roman"/>
              <a:cs typeface="Times New Roman"/>
            </a:endParaRPr>
          </a:p>
          <a:p>
            <a:pPr marL="76200">
              <a:lnSpc>
                <a:spcPts val="1850"/>
              </a:lnSpc>
            </a:pPr>
            <a:r>
              <a:rPr sz="2200" spc="-30" dirty="0">
                <a:latin typeface="Times New Roman"/>
                <a:cs typeface="Times New Roman"/>
              </a:rPr>
              <a:t>також</a:t>
            </a:r>
            <a:r>
              <a:rPr sz="2200" spc="114" dirty="0">
                <a:latin typeface="Times New Roman"/>
                <a:cs typeface="Times New Roman"/>
              </a:rPr>
              <a:t> </a:t>
            </a:r>
            <a:r>
              <a:rPr sz="2200" spc="-5" dirty="0">
                <a:latin typeface="Times New Roman"/>
                <a:cs typeface="Times New Roman"/>
              </a:rPr>
              <a:t>пробіг</a:t>
            </a:r>
            <a:r>
              <a:rPr sz="2200" spc="140" dirty="0">
                <a:latin typeface="Times New Roman"/>
                <a:cs typeface="Times New Roman"/>
              </a:rPr>
              <a:t> </a:t>
            </a:r>
            <a:r>
              <a:rPr sz="2200" spc="-5" dirty="0">
                <a:latin typeface="Times New Roman"/>
                <a:cs typeface="Times New Roman"/>
              </a:rPr>
              <a:t>шин</a:t>
            </a:r>
            <a:r>
              <a:rPr sz="2200" spc="120" dirty="0">
                <a:latin typeface="Times New Roman"/>
                <a:cs typeface="Times New Roman"/>
              </a:rPr>
              <a:t> </a:t>
            </a:r>
            <a:r>
              <a:rPr sz="2200" spc="-5" dirty="0">
                <a:latin typeface="Times New Roman"/>
                <a:cs typeface="Times New Roman"/>
              </a:rPr>
              <a:t>до</a:t>
            </a:r>
            <a:r>
              <a:rPr sz="2200" spc="130" dirty="0">
                <a:latin typeface="Times New Roman"/>
                <a:cs typeface="Times New Roman"/>
              </a:rPr>
              <a:t> </a:t>
            </a:r>
            <a:r>
              <a:rPr sz="2200" spc="-30" dirty="0">
                <a:latin typeface="Times New Roman"/>
                <a:cs typeface="Times New Roman"/>
              </a:rPr>
              <a:t>ремонту.</a:t>
            </a:r>
            <a:r>
              <a:rPr sz="2200" spc="125" dirty="0">
                <a:latin typeface="Times New Roman"/>
                <a:cs typeface="Times New Roman"/>
              </a:rPr>
              <a:t> </a:t>
            </a:r>
            <a:r>
              <a:rPr sz="2200" spc="-5" dirty="0">
                <a:latin typeface="Times New Roman"/>
                <a:cs typeface="Times New Roman"/>
              </a:rPr>
              <a:t>Ці</a:t>
            </a:r>
            <a:r>
              <a:rPr sz="2200" spc="120" dirty="0">
                <a:latin typeface="Times New Roman"/>
                <a:cs typeface="Times New Roman"/>
              </a:rPr>
              <a:t> </a:t>
            </a:r>
            <a:r>
              <a:rPr sz="2200" spc="-5" dirty="0">
                <a:latin typeface="Times New Roman"/>
                <a:cs typeface="Times New Roman"/>
              </a:rPr>
              <a:t>ознаки</a:t>
            </a:r>
            <a:r>
              <a:rPr sz="2200" spc="120" dirty="0">
                <a:latin typeface="Times New Roman"/>
                <a:cs typeface="Times New Roman"/>
              </a:rPr>
              <a:t> </a:t>
            </a:r>
            <a:r>
              <a:rPr sz="2200" spc="-15" dirty="0">
                <a:latin typeface="Times New Roman"/>
                <a:cs typeface="Times New Roman"/>
              </a:rPr>
              <a:t>визначають</a:t>
            </a:r>
            <a:r>
              <a:rPr sz="2200" spc="120" dirty="0">
                <a:latin typeface="Times New Roman"/>
                <a:cs typeface="Times New Roman"/>
              </a:rPr>
              <a:t> </a:t>
            </a:r>
            <a:r>
              <a:rPr sz="2200" spc="-5" dirty="0">
                <a:latin typeface="Times New Roman"/>
                <a:cs typeface="Times New Roman"/>
              </a:rPr>
              <a:t>надійність</a:t>
            </a:r>
            <a:r>
              <a:rPr sz="2200" spc="120" dirty="0">
                <a:latin typeface="Times New Roman"/>
                <a:cs typeface="Times New Roman"/>
              </a:rPr>
              <a:t> </a:t>
            </a:r>
            <a:r>
              <a:rPr sz="2200" spc="-5" dirty="0">
                <a:latin typeface="Times New Roman"/>
                <a:cs typeface="Times New Roman"/>
              </a:rPr>
              <a:t>і</a:t>
            </a:r>
            <a:endParaRPr sz="2200">
              <a:latin typeface="Times New Roman"/>
              <a:cs typeface="Times New Roman"/>
            </a:endParaRPr>
          </a:p>
          <a:p>
            <a:pPr marL="76200">
              <a:lnSpc>
                <a:spcPts val="1850"/>
              </a:lnSpc>
            </a:pPr>
            <a:r>
              <a:rPr sz="2200" spc="-10" dirty="0">
                <a:latin typeface="Times New Roman"/>
                <a:cs typeface="Times New Roman"/>
              </a:rPr>
              <a:t>довговічність продукції, </a:t>
            </a:r>
            <a:r>
              <a:rPr sz="2200" spc="-5" dirty="0">
                <a:latin typeface="Times New Roman"/>
                <a:cs typeface="Times New Roman"/>
              </a:rPr>
              <a:t>які, у  </a:t>
            </a:r>
            <a:r>
              <a:rPr sz="2200" spc="-10" dirty="0">
                <a:latin typeface="Times New Roman"/>
                <a:cs typeface="Times New Roman"/>
              </a:rPr>
              <a:t>свою </a:t>
            </a:r>
            <a:r>
              <a:rPr sz="2200" spc="-40" dirty="0">
                <a:latin typeface="Times New Roman"/>
                <a:cs typeface="Times New Roman"/>
              </a:rPr>
              <a:t>чергу,  </a:t>
            </a:r>
            <a:r>
              <a:rPr sz="2200" spc="-5" dirty="0">
                <a:latin typeface="Times New Roman"/>
                <a:cs typeface="Times New Roman"/>
              </a:rPr>
              <a:t>є параметрами</a:t>
            </a:r>
            <a:r>
              <a:rPr sz="2200" spc="204" dirty="0">
                <a:latin typeface="Times New Roman"/>
                <a:cs typeface="Times New Roman"/>
              </a:rPr>
              <a:t> </a:t>
            </a:r>
            <a:r>
              <a:rPr sz="2200" spc="-10" dirty="0">
                <a:latin typeface="Times New Roman"/>
                <a:cs typeface="Times New Roman"/>
              </a:rPr>
              <a:t>якості.</a:t>
            </a:r>
            <a:endParaRPr sz="2200">
              <a:latin typeface="Times New Roman"/>
              <a:cs typeface="Times New Roman"/>
            </a:endParaRPr>
          </a:p>
          <a:p>
            <a:pPr marL="76200">
              <a:lnSpc>
                <a:spcPts val="1850"/>
              </a:lnSpc>
              <a:tabLst>
                <a:tab pos="781685" algn="l"/>
                <a:tab pos="1763395" algn="l"/>
                <a:tab pos="3159760" algn="l"/>
                <a:tab pos="3878579" algn="l"/>
                <a:tab pos="5637530" algn="l"/>
                <a:tab pos="7332980" algn="l"/>
              </a:tabLst>
            </a:pPr>
            <a:r>
              <a:rPr sz="2200" spc="-5" dirty="0">
                <a:latin typeface="Times New Roman"/>
                <a:cs typeface="Times New Roman"/>
              </a:rPr>
              <a:t>Інші	ознаки	</a:t>
            </a:r>
            <a:r>
              <a:rPr sz="2200" spc="-15" dirty="0">
                <a:latin typeface="Times New Roman"/>
                <a:cs typeface="Times New Roman"/>
              </a:rPr>
              <a:t>формують	</a:t>
            </a:r>
            <a:r>
              <a:rPr sz="2200" spc="-25" dirty="0">
                <a:latin typeface="Times New Roman"/>
                <a:cs typeface="Times New Roman"/>
              </a:rPr>
              <a:t>блок	</a:t>
            </a:r>
            <a:r>
              <a:rPr sz="2200" dirty="0">
                <a:latin typeface="Times New Roman"/>
                <a:cs typeface="Times New Roman"/>
              </a:rPr>
              <a:t>ефективності	</a:t>
            </a:r>
            <a:r>
              <a:rPr sz="2200" spc="-10" dirty="0">
                <a:latin typeface="Times New Roman"/>
                <a:cs typeface="Times New Roman"/>
              </a:rPr>
              <a:t>виробництва	</a:t>
            </a:r>
            <a:r>
              <a:rPr sz="2200" spc="-5" dirty="0">
                <a:latin typeface="Times New Roman"/>
                <a:cs typeface="Times New Roman"/>
              </a:rPr>
              <a:t>шин.</a:t>
            </a:r>
            <a:endParaRPr sz="2200">
              <a:latin typeface="Times New Roman"/>
              <a:cs typeface="Times New Roman"/>
            </a:endParaRPr>
          </a:p>
          <a:p>
            <a:pPr marL="76200" marR="66675">
              <a:lnSpc>
                <a:spcPct val="70000"/>
              </a:lnSpc>
              <a:spcBef>
                <a:spcPts val="395"/>
              </a:spcBef>
              <a:tabLst>
                <a:tab pos="1064895" algn="l"/>
                <a:tab pos="1531620" algn="l"/>
                <a:tab pos="3316604" algn="l"/>
                <a:tab pos="4904740" algn="l"/>
              </a:tabLst>
            </a:pPr>
            <a:r>
              <a:rPr sz="2200" spc="-5" dirty="0">
                <a:latin typeface="Times New Roman"/>
                <a:cs typeface="Times New Roman"/>
              </a:rPr>
              <a:t>Якість	</a:t>
            </a:r>
            <a:r>
              <a:rPr sz="2200" spc="5" dirty="0">
                <a:latin typeface="Times New Roman"/>
                <a:cs typeface="Times New Roman"/>
              </a:rPr>
              <a:t>та	</a:t>
            </a:r>
            <a:r>
              <a:rPr sz="2200" spc="-5" dirty="0">
                <a:latin typeface="Times New Roman"/>
                <a:cs typeface="Times New Roman"/>
              </a:rPr>
              <a:t>ефективність	</a:t>
            </a:r>
            <a:r>
              <a:rPr sz="2200" spc="-15" dirty="0">
                <a:latin typeface="Times New Roman"/>
                <a:cs typeface="Times New Roman"/>
              </a:rPr>
              <a:t>визначають	конкурентоспроможність  </a:t>
            </a:r>
            <a:r>
              <a:rPr sz="2200" spc="-10" dirty="0">
                <a:latin typeface="Times New Roman"/>
                <a:cs typeface="Times New Roman"/>
              </a:rPr>
              <a:t>продукції.</a:t>
            </a:r>
            <a:endParaRPr sz="2200">
              <a:latin typeface="Times New Roman"/>
              <a:cs typeface="Times New Roman"/>
            </a:endParaRPr>
          </a:p>
          <a:p>
            <a:pPr marL="76200">
              <a:lnSpc>
                <a:spcPts val="1980"/>
              </a:lnSpc>
              <a:tabLst>
                <a:tab pos="1376045" algn="l"/>
                <a:tab pos="2809240" algn="l"/>
                <a:tab pos="3982720" algn="l"/>
                <a:tab pos="5462270" algn="l"/>
                <a:tab pos="6253480" algn="l"/>
              </a:tabLst>
            </a:pPr>
            <a:r>
              <a:rPr sz="2200" spc="-10" dirty="0">
                <a:latin typeface="Times New Roman"/>
                <a:cs typeface="Times New Roman"/>
              </a:rPr>
              <a:t>Надмірна	</a:t>
            </a:r>
            <a:r>
              <a:rPr sz="2200" spc="-5" dirty="0">
                <a:latin typeface="Times New Roman"/>
                <a:cs typeface="Times New Roman"/>
              </a:rPr>
              <a:t>складність	</a:t>
            </a:r>
            <a:r>
              <a:rPr sz="2200" dirty="0">
                <a:latin typeface="Times New Roman"/>
                <a:cs typeface="Times New Roman"/>
              </a:rPr>
              <a:t>окремих	</a:t>
            </a:r>
            <a:r>
              <a:rPr sz="2200" spc="-10" dirty="0">
                <a:latin typeface="Times New Roman"/>
                <a:cs typeface="Times New Roman"/>
              </a:rPr>
              <a:t>суспільних	</a:t>
            </a:r>
            <a:r>
              <a:rPr sz="2200" spc="-5" dirty="0">
                <a:latin typeface="Times New Roman"/>
                <a:cs typeface="Times New Roman"/>
              </a:rPr>
              <a:t>явищ	(ефективність</a:t>
            </a:r>
            <a:endParaRPr sz="2200">
              <a:latin typeface="Times New Roman"/>
              <a:cs typeface="Times New Roman"/>
            </a:endParaRPr>
          </a:p>
          <a:p>
            <a:pPr marL="76200">
              <a:lnSpc>
                <a:spcPts val="1850"/>
              </a:lnSpc>
            </a:pPr>
            <a:r>
              <a:rPr sz="2200" spc="-5" dirty="0">
                <a:latin typeface="Times New Roman"/>
                <a:cs typeface="Times New Roman"/>
              </a:rPr>
              <a:t>виробництва,</a:t>
            </a:r>
            <a:r>
              <a:rPr sz="2200" spc="320" dirty="0">
                <a:latin typeface="Times New Roman"/>
                <a:cs typeface="Times New Roman"/>
              </a:rPr>
              <a:t> </a:t>
            </a:r>
            <a:r>
              <a:rPr sz="2200" spc="-5" dirty="0">
                <a:latin typeface="Times New Roman"/>
                <a:cs typeface="Times New Roman"/>
              </a:rPr>
              <a:t>життєвий</a:t>
            </a:r>
            <a:r>
              <a:rPr sz="2200" spc="335" dirty="0">
                <a:latin typeface="Times New Roman"/>
                <a:cs typeface="Times New Roman"/>
              </a:rPr>
              <a:t> </a:t>
            </a:r>
            <a:r>
              <a:rPr sz="2200" spc="-10" dirty="0">
                <a:latin typeface="Times New Roman"/>
                <a:cs typeface="Times New Roman"/>
              </a:rPr>
              <a:t>рівень</a:t>
            </a:r>
            <a:r>
              <a:rPr sz="2200" spc="315" dirty="0">
                <a:latin typeface="Times New Roman"/>
                <a:cs typeface="Times New Roman"/>
              </a:rPr>
              <a:t> </a:t>
            </a:r>
            <a:r>
              <a:rPr sz="2200" spc="-5" dirty="0">
                <a:latin typeface="Times New Roman"/>
                <a:cs typeface="Times New Roman"/>
              </a:rPr>
              <a:t>населення</a:t>
            </a:r>
            <a:r>
              <a:rPr sz="2200" spc="320" dirty="0">
                <a:latin typeface="Times New Roman"/>
                <a:cs typeface="Times New Roman"/>
              </a:rPr>
              <a:t> </a:t>
            </a:r>
            <a:r>
              <a:rPr sz="2200" spc="-10" dirty="0">
                <a:latin typeface="Times New Roman"/>
                <a:cs typeface="Times New Roman"/>
              </a:rPr>
              <a:t>тощо)</a:t>
            </a:r>
            <a:r>
              <a:rPr sz="2200" spc="340" dirty="0">
                <a:latin typeface="Times New Roman"/>
                <a:cs typeface="Times New Roman"/>
              </a:rPr>
              <a:t> </a:t>
            </a:r>
            <a:r>
              <a:rPr sz="2200" spc="-10" dirty="0">
                <a:latin typeface="Times New Roman"/>
                <a:cs typeface="Times New Roman"/>
              </a:rPr>
              <a:t>зумовила</a:t>
            </a:r>
            <a:r>
              <a:rPr sz="2200" spc="310" dirty="0">
                <a:latin typeface="Times New Roman"/>
                <a:cs typeface="Times New Roman"/>
              </a:rPr>
              <a:t> </a:t>
            </a:r>
            <a:r>
              <a:rPr sz="2200" spc="-30" dirty="0">
                <a:latin typeface="Times New Roman"/>
                <a:cs typeface="Times New Roman"/>
              </a:rPr>
              <a:t>появу</a:t>
            </a:r>
            <a:endParaRPr sz="2200">
              <a:latin typeface="Times New Roman"/>
              <a:cs typeface="Times New Roman"/>
            </a:endParaRPr>
          </a:p>
          <a:p>
            <a:pPr marL="76200">
              <a:lnSpc>
                <a:spcPts val="1850"/>
              </a:lnSpc>
              <a:tabLst>
                <a:tab pos="2068195" algn="l"/>
                <a:tab pos="4083050" algn="l"/>
                <a:tab pos="5398770" algn="l"/>
                <a:tab pos="6176010" algn="l"/>
              </a:tabLst>
            </a:pPr>
            <a:r>
              <a:rPr sz="2200" spc="-5" dirty="0">
                <a:latin typeface="Times New Roman"/>
                <a:cs typeface="Times New Roman"/>
              </a:rPr>
              <a:t>інтегральних	</a:t>
            </a:r>
            <a:r>
              <a:rPr sz="2200" b="1" i="1" spc="-25" dirty="0">
                <a:latin typeface="Times New Roman"/>
                <a:cs typeface="Times New Roman"/>
              </a:rPr>
              <a:t>комплексних	</a:t>
            </a:r>
            <a:r>
              <a:rPr sz="2200" b="1" i="1" dirty="0">
                <a:latin typeface="Times New Roman"/>
                <a:cs typeface="Times New Roman"/>
              </a:rPr>
              <a:t>оцінок</a:t>
            </a:r>
            <a:r>
              <a:rPr sz="2200" dirty="0">
                <a:latin typeface="Times New Roman"/>
                <a:cs typeface="Times New Roman"/>
              </a:rPr>
              <a:t>,	</a:t>
            </a:r>
            <a:r>
              <a:rPr sz="2200" spc="-5" dirty="0">
                <a:latin typeface="Times New Roman"/>
                <a:cs typeface="Times New Roman"/>
              </a:rPr>
              <a:t>які	</a:t>
            </a:r>
            <a:r>
              <a:rPr sz="2200" spc="-15" dirty="0">
                <a:latin typeface="Times New Roman"/>
                <a:cs typeface="Times New Roman"/>
              </a:rPr>
              <a:t>обчислюються</a:t>
            </a:r>
            <a:endParaRPr sz="2200">
              <a:latin typeface="Times New Roman"/>
              <a:cs typeface="Times New Roman"/>
            </a:endParaRPr>
          </a:p>
          <a:p>
            <a:pPr marL="76200">
              <a:lnSpc>
                <a:spcPts val="1850"/>
              </a:lnSpc>
              <a:tabLst>
                <a:tab pos="2142490" algn="l"/>
                <a:tab pos="3709670" algn="l"/>
                <a:tab pos="4880610" algn="l"/>
                <a:tab pos="6043295" algn="l"/>
              </a:tabLst>
            </a:pPr>
            <a:r>
              <a:rPr sz="2200" spc="-20" dirty="0">
                <a:latin typeface="Times New Roman"/>
                <a:cs typeface="Times New Roman"/>
              </a:rPr>
              <a:t>комбінуванням	</a:t>
            </a:r>
            <a:r>
              <a:rPr sz="2200" spc="-10" dirty="0">
                <a:latin typeface="Times New Roman"/>
                <a:cs typeface="Times New Roman"/>
              </a:rPr>
              <a:t>показників	</a:t>
            </a:r>
            <a:r>
              <a:rPr sz="2200" spc="-5" dirty="0">
                <a:latin typeface="Times New Roman"/>
                <a:cs typeface="Times New Roman"/>
              </a:rPr>
              <a:t>верхніх	</a:t>
            </a:r>
            <a:r>
              <a:rPr sz="2200" spc="-15" dirty="0">
                <a:latin typeface="Times New Roman"/>
                <a:cs typeface="Times New Roman"/>
              </a:rPr>
              <a:t>щаблів.	Конструювання</a:t>
            </a:r>
            <a:endParaRPr sz="2200">
              <a:latin typeface="Times New Roman"/>
              <a:cs typeface="Times New Roman"/>
            </a:endParaRPr>
          </a:p>
          <a:p>
            <a:pPr marL="76200">
              <a:lnSpc>
                <a:spcPts val="1850"/>
              </a:lnSpc>
            </a:pPr>
            <a:r>
              <a:rPr sz="2200" b="1" i="1" spc="-5" dirty="0">
                <a:latin typeface="Times New Roman"/>
                <a:cs typeface="Times New Roman"/>
              </a:rPr>
              <a:t>інтегральних</a:t>
            </a:r>
            <a:r>
              <a:rPr sz="2200" b="1" i="1" spc="360" dirty="0">
                <a:latin typeface="Times New Roman"/>
                <a:cs typeface="Times New Roman"/>
              </a:rPr>
              <a:t> </a:t>
            </a:r>
            <a:r>
              <a:rPr sz="2200" b="1" i="1" spc="-5" dirty="0">
                <a:latin typeface="Times New Roman"/>
                <a:cs typeface="Times New Roman"/>
              </a:rPr>
              <a:t>оцінок</a:t>
            </a:r>
            <a:r>
              <a:rPr sz="2200" b="1" i="1" spc="360" dirty="0">
                <a:latin typeface="Times New Roman"/>
                <a:cs typeface="Times New Roman"/>
              </a:rPr>
              <a:t> </a:t>
            </a:r>
            <a:r>
              <a:rPr sz="2200" spc="-10" dirty="0">
                <a:latin typeface="Times New Roman"/>
                <a:cs typeface="Times New Roman"/>
              </a:rPr>
              <a:t>ґрунтується</a:t>
            </a:r>
            <a:r>
              <a:rPr sz="2200" spc="340" dirty="0">
                <a:latin typeface="Times New Roman"/>
                <a:cs typeface="Times New Roman"/>
              </a:rPr>
              <a:t> </a:t>
            </a:r>
            <a:r>
              <a:rPr sz="2200" spc="-5" dirty="0">
                <a:latin typeface="Times New Roman"/>
                <a:cs typeface="Times New Roman"/>
              </a:rPr>
              <a:t>на</a:t>
            </a:r>
            <a:r>
              <a:rPr sz="2200" spc="355" dirty="0">
                <a:latin typeface="Times New Roman"/>
                <a:cs typeface="Times New Roman"/>
              </a:rPr>
              <a:t> </a:t>
            </a:r>
            <a:r>
              <a:rPr sz="2200" spc="-5" dirty="0">
                <a:latin typeface="Times New Roman"/>
                <a:cs typeface="Times New Roman"/>
              </a:rPr>
              <a:t>стандартизації</a:t>
            </a:r>
            <a:r>
              <a:rPr sz="2200" spc="360" dirty="0">
                <a:latin typeface="Times New Roman"/>
                <a:cs typeface="Times New Roman"/>
              </a:rPr>
              <a:t> </a:t>
            </a:r>
            <a:r>
              <a:rPr sz="2200" spc="-5" dirty="0">
                <a:latin typeface="Times New Roman"/>
                <a:cs typeface="Times New Roman"/>
              </a:rPr>
              <a:t>показників,</a:t>
            </a:r>
            <a:endParaRPr sz="2200">
              <a:latin typeface="Times New Roman"/>
              <a:cs typeface="Times New Roman"/>
            </a:endParaRPr>
          </a:p>
          <a:p>
            <a:pPr marL="76200">
              <a:lnSpc>
                <a:spcPts val="1850"/>
              </a:lnSpc>
              <a:tabLst>
                <a:tab pos="1323975" algn="l"/>
                <a:tab pos="1787525" algn="l"/>
                <a:tab pos="2314575" algn="l"/>
                <a:tab pos="3371215" algn="l"/>
                <a:tab pos="4221480" algn="l"/>
                <a:tab pos="5250815" algn="l"/>
                <a:tab pos="7054215" algn="l"/>
              </a:tabLst>
            </a:pPr>
            <a:r>
              <a:rPr sz="2200" spc="-10" dirty="0">
                <a:latin typeface="Times New Roman"/>
                <a:cs typeface="Times New Roman"/>
              </a:rPr>
              <a:t>зведенні	</a:t>
            </a:r>
            <a:r>
              <a:rPr sz="2200" spc="-5" dirty="0">
                <a:latin typeface="Times New Roman"/>
                <a:cs typeface="Times New Roman"/>
              </a:rPr>
              <a:t>їх	до	</a:t>
            </a:r>
            <a:r>
              <a:rPr sz="2200" spc="-25" dirty="0">
                <a:latin typeface="Times New Roman"/>
                <a:cs typeface="Times New Roman"/>
              </a:rPr>
              <a:t>одного	</a:t>
            </a:r>
            <a:r>
              <a:rPr sz="2200" spc="-50" dirty="0">
                <a:latin typeface="Times New Roman"/>
                <a:cs typeface="Times New Roman"/>
              </a:rPr>
              <a:t>виду.	</a:t>
            </a:r>
            <a:r>
              <a:rPr sz="2200" spc="-10" dirty="0">
                <a:latin typeface="Times New Roman"/>
                <a:cs typeface="Times New Roman"/>
              </a:rPr>
              <a:t>Поміж	</a:t>
            </a:r>
            <a:r>
              <a:rPr sz="2200" spc="-5" dirty="0">
                <a:latin typeface="Times New Roman"/>
                <a:cs typeface="Times New Roman"/>
              </a:rPr>
              <a:t>інтегральних	оцінок,</a:t>
            </a:r>
            <a:endParaRPr sz="2200">
              <a:latin typeface="Times New Roman"/>
              <a:cs typeface="Times New Roman"/>
            </a:endParaRPr>
          </a:p>
          <a:p>
            <a:pPr marL="76200">
              <a:lnSpc>
                <a:spcPts val="1850"/>
              </a:lnSpc>
              <a:tabLst>
                <a:tab pos="2118360" algn="l"/>
                <a:tab pos="2917190" algn="l"/>
                <a:tab pos="5517515" algn="l"/>
                <a:tab pos="7011034" algn="l"/>
              </a:tabLst>
            </a:pPr>
            <a:r>
              <a:rPr sz="2200" spc="-25" dirty="0">
                <a:latin typeface="Times New Roman"/>
                <a:cs typeface="Times New Roman"/>
              </a:rPr>
              <a:t>побудованих	</a:t>
            </a:r>
            <a:r>
              <a:rPr sz="2200" spc="-5" dirty="0">
                <a:latin typeface="Times New Roman"/>
                <a:cs typeface="Times New Roman"/>
              </a:rPr>
              <a:t>на	стандартизованій	системі,	</a:t>
            </a:r>
            <a:r>
              <a:rPr sz="2200" spc="-20" dirty="0">
                <a:latin typeface="Times New Roman"/>
                <a:cs typeface="Times New Roman"/>
              </a:rPr>
              <a:t>широко</a:t>
            </a:r>
            <a:endParaRPr sz="2200">
              <a:latin typeface="Times New Roman"/>
              <a:cs typeface="Times New Roman"/>
            </a:endParaRPr>
          </a:p>
          <a:p>
            <a:pPr marL="76200">
              <a:lnSpc>
                <a:spcPts val="1850"/>
              </a:lnSpc>
              <a:tabLst>
                <a:tab pos="2393950" algn="l"/>
                <a:tab pos="3820795" algn="l"/>
                <a:tab pos="4761230" algn="l"/>
                <a:tab pos="5040630" algn="l"/>
                <a:tab pos="6046470" algn="l"/>
              </a:tabLst>
            </a:pPr>
            <a:r>
              <a:rPr sz="2200" spc="-20" dirty="0">
                <a:latin typeface="Times New Roman"/>
                <a:cs typeface="Times New Roman"/>
              </a:rPr>
              <a:t>використовуються	</a:t>
            </a:r>
            <a:r>
              <a:rPr sz="2200" spc="-10" dirty="0">
                <a:latin typeface="Times New Roman"/>
                <a:cs typeface="Times New Roman"/>
              </a:rPr>
              <a:t>рейтингові	</a:t>
            </a:r>
            <a:r>
              <a:rPr sz="2200" spc="-5" dirty="0">
                <a:latin typeface="Times New Roman"/>
                <a:cs typeface="Times New Roman"/>
              </a:rPr>
              <a:t>оцінки	у	</a:t>
            </a:r>
            <a:r>
              <a:rPr sz="2200" spc="-25" dirty="0">
                <a:latin typeface="Times New Roman"/>
                <a:cs typeface="Times New Roman"/>
              </a:rPr>
              <a:t>вигляді	</a:t>
            </a:r>
            <a:r>
              <a:rPr sz="2200" spc="-10" dirty="0">
                <a:latin typeface="Times New Roman"/>
                <a:cs typeface="Times New Roman"/>
              </a:rPr>
              <a:t>багатовимірних</a:t>
            </a:r>
            <a:endParaRPr sz="2200">
              <a:latin typeface="Times New Roman"/>
              <a:cs typeface="Times New Roman"/>
            </a:endParaRPr>
          </a:p>
          <a:p>
            <a:pPr marL="76200" marR="67945" algn="just">
              <a:lnSpc>
                <a:spcPct val="70000"/>
              </a:lnSpc>
              <a:spcBef>
                <a:spcPts val="400"/>
              </a:spcBef>
            </a:pPr>
            <a:r>
              <a:rPr sz="2200" spc="-5" dirty="0">
                <a:latin typeface="Times New Roman"/>
                <a:cs typeface="Times New Roman"/>
              </a:rPr>
              <a:t>середніх. </a:t>
            </a:r>
            <a:r>
              <a:rPr sz="2200" spc="-15" dirty="0">
                <a:latin typeface="Times New Roman"/>
                <a:cs typeface="Times New Roman"/>
              </a:rPr>
              <a:t>Суть </a:t>
            </a:r>
            <a:r>
              <a:rPr sz="2200" spc="-10" dirty="0">
                <a:latin typeface="Times New Roman"/>
                <a:cs typeface="Times New Roman"/>
              </a:rPr>
              <a:t>багатовимірної </a:t>
            </a:r>
            <a:r>
              <a:rPr sz="2200" spc="-5" dirty="0">
                <a:latin typeface="Times New Roman"/>
                <a:cs typeface="Times New Roman"/>
              </a:rPr>
              <a:t>середньої </a:t>
            </a:r>
            <a:r>
              <a:rPr sz="2200" spc="-10" dirty="0">
                <a:latin typeface="Times New Roman"/>
                <a:cs typeface="Times New Roman"/>
              </a:rPr>
              <a:t>полягає </a:t>
            </a:r>
            <a:r>
              <a:rPr sz="2200" spc="-5" dirty="0">
                <a:latin typeface="Times New Roman"/>
                <a:cs typeface="Times New Roman"/>
              </a:rPr>
              <a:t>в заміні  індивідуальних    </a:t>
            </a:r>
            <a:r>
              <a:rPr sz="2200" spc="-15" dirty="0">
                <a:latin typeface="Times New Roman"/>
                <a:cs typeface="Times New Roman"/>
              </a:rPr>
              <a:t>значень    множини    </a:t>
            </a:r>
            <a:r>
              <a:rPr sz="2200" spc="-10" dirty="0">
                <a:latin typeface="Times New Roman"/>
                <a:cs typeface="Times New Roman"/>
              </a:rPr>
              <a:t>показників    </a:t>
            </a:r>
            <a:r>
              <a:rPr sz="2200" i="1" spc="-20" dirty="0">
                <a:latin typeface="Times New Roman"/>
                <a:cs typeface="Times New Roman"/>
              </a:rPr>
              <a:t>j</a:t>
            </a:r>
            <a:r>
              <a:rPr sz="2200" spc="-20" dirty="0">
                <a:latin typeface="Times New Roman"/>
                <a:cs typeface="Times New Roman"/>
              </a:rPr>
              <a:t>-го</a:t>
            </a:r>
            <a:r>
              <a:rPr sz="2200" spc="200" dirty="0">
                <a:latin typeface="Times New Roman"/>
                <a:cs typeface="Times New Roman"/>
              </a:rPr>
              <a:t> </a:t>
            </a:r>
            <a:r>
              <a:rPr sz="2200" dirty="0">
                <a:latin typeface="Times New Roman"/>
                <a:cs typeface="Times New Roman"/>
              </a:rPr>
              <a:t>елемента</a:t>
            </a:r>
            <a:endParaRPr sz="2200">
              <a:latin typeface="Times New Roman"/>
              <a:cs typeface="Times New Roman"/>
            </a:endParaRPr>
          </a:p>
          <a:p>
            <a:pPr marL="76200" marR="67945" algn="just">
              <a:lnSpc>
                <a:spcPct val="70000"/>
              </a:lnSpc>
            </a:pPr>
            <a:r>
              <a:rPr sz="2200" spc="-5" dirty="0">
                <a:latin typeface="Times New Roman"/>
                <a:cs typeface="Times New Roman"/>
              </a:rPr>
              <a:t>сукупності </a:t>
            </a:r>
            <a:r>
              <a:rPr sz="2200" i="1" dirty="0">
                <a:latin typeface="Times New Roman"/>
                <a:cs typeface="Times New Roman"/>
              </a:rPr>
              <a:t>x</a:t>
            </a:r>
            <a:r>
              <a:rPr sz="2175" i="1" baseline="-21072" dirty="0">
                <a:latin typeface="Times New Roman"/>
                <a:cs typeface="Times New Roman"/>
              </a:rPr>
              <a:t>іj </a:t>
            </a:r>
            <a:r>
              <a:rPr sz="2200" dirty="0">
                <a:latin typeface="Times New Roman"/>
                <a:cs typeface="Times New Roman"/>
              </a:rPr>
              <a:t>відносними </a:t>
            </a:r>
            <a:r>
              <a:rPr sz="2200" spc="-10" dirty="0">
                <a:latin typeface="Times New Roman"/>
                <a:cs typeface="Times New Roman"/>
              </a:rPr>
              <a:t>величинами </a:t>
            </a:r>
            <a:r>
              <a:rPr sz="2200" i="1" dirty="0">
                <a:latin typeface="Times New Roman"/>
                <a:cs typeface="Times New Roman"/>
              </a:rPr>
              <a:t>P</a:t>
            </a:r>
            <a:r>
              <a:rPr sz="2175" i="1" baseline="-21072" dirty="0">
                <a:latin typeface="Times New Roman"/>
                <a:cs typeface="Times New Roman"/>
              </a:rPr>
              <a:t>іj</a:t>
            </a:r>
            <a:r>
              <a:rPr sz="2200" dirty="0">
                <a:latin typeface="Times New Roman"/>
                <a:cs typeface="Times New Roman"/>
              </a:rPr>
              <a:t>. </a:t>
            </a:r>
            <a:r>
              <a:rPr sz="2200" spc="-5" dirty="0">
                <a:latin typeface="Times New Roman"/>
                <a:cs typeface="Times New Roman"/>
              </a:rPr>
              <a:t>Базою </a:t>
            </a:r>
            <a:r>
              <a:rPr sz="2200" spc="-10" dirty="0">
                <a:latin typeface="Times New Roman"/>
                <a:cs typeface="Times New Roman"/>
              </a:rPr>
              <a:t>порівняння  можуть </a:t>
            </a:r>
            <a:r>
              <a:rPr sz="2200" spc="-25" dirty="0">
                <a:latin typeface="Times New Roman"/>
                <a:cs typeface="Times New Roman"/>
              </a:rPr>
              <a:t>бути </a:t>
            </a:r>
            <a:r>
              <a:rPr sz="2200" spc="-5" dirty="0">
                <a:latin typeface="Times New Roman"/>
                <a:cs typeface="Times New Roman"/>
              </a:rPr>
              <a:t>середні </a:t>
            </a:r>
            <a:r>
              <a:rPr sz="2200" spc="-15" dirty="0">
                <a:latin typeface="Times New Roman"/>
                <a:cs typeface="Times New Roman"/>
              </a:rPr>
              <a:t>значення </a:t>
            </a:r>
            <a:r>
              <a:rPr sz="2200" spc="-5" dirty="0">
                <a:latin typeface="Times New Roman"/>
                <a:cs typeface="Times New Roman"/>
              </a:rPr>
              <a:t>показників по сукупності в  </a:t>
            </a:r>
            <a:r>
              <a:rPr sz="2200" spc="-15" dirty="0">
                <a:latin typeface="Times New Roman"/>
                <a:cs typeface="Times New Roman"/>
              </a:rPr>
              <a:t>цілому </a:t>
            </a:r>
            <a:r>
              <a:rPr sz="2200" spc="-5" dirty="0">
                <a:latin typeface="Times New Roman"/>
                <a:cs typeface="Times New Roman"/>
              </a:rPr>
              <a:t>або </a:t>
            </a:r>
            <a:r>
              <a:rPr sz="2200" dirty="0">
                <a:latin typeface="Times New Roman"/>
                <a:cs typeface="Times New Roman"/>
              </a:rPr>
              <a:t>еталонні </a:t>
            </a:r>
            <a:r>
              <a:rPr sz="2200" spc="-15" dirty="0">
                <a:latin typeface="Times New Roman"/>
                <a:cs typeface="Times New Roman"/>
              </a:rPr>
              <a:t>значення </a:t>
            </a:r>
            <a:r>
              <a:rPr sz="2200" i="1" dirty="0">
                <a:latin typeface="Times New Roman"/>
                <a:cs typeface="Times New Roman"/>
              </a:rPr>
              <a:t>x</a:t>
            </a:r>
            <a:r>
              <a:rPr sz="2175" i="1" baseline="-21072" dirty="0">
                <a:latin typeface="Times New Roman"/>
                <a:cs typeface="Times New Roman"/>
              </a:rPr>
              <a:t>i,st </a:t>
            </a:r>
            <a:r>
              <a:rPr sz="2200" spc="-10" dirty="0">
                <a:latin typeface="Times New Roman"/>
                <a:cs typeface="Times New Roman"/>
              </a:rPr>
              <a:t>(норма,</a:t>
            </a:r>
            <a:r>
              <a:rPr sz="2200" spc="-90" dirty="0">
                <a:latin typeface="Times New Roman"/>
                <a:cs typeface="Times New Roman"/>
              </a:rPr>
              <a:t> </a:t>
            </a:r>
            <a:r>
              <a:rPr sz="2200" spc="-5" dirty="0">
                <a:latin typeface="Times New Roman"/>
                <a:cs typeface="Times New Roman"/>
              </a:rPr>
              <a:t>стандарт).</a:t>
            </a:r>
            <a:endParaRPr sz="22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340" y="706882"/>
            <a:ext cx="7261225" cy="1095375"/>
          </a:xfrm>
          <a:prstGeom prst="rect">
            <a:avLst/>
          </a:prstGeom>
        </p:spPr>
        <p:txBody>
          <a:bodyPr vert="horz" wrap="square" lIns="0" tIns="43815" rIns="0" bIns="0" rtlCol="0">
            <a:spAutoFit/>
          </a:bodyPr>
          <a:lstStyle/>
          <a:p>
            <a:pPr marL="25400" marR="17780" algn="just">
              <a:lnSpc>
                <a:spcPts val="1939"/>
              </a:lnSpc>
              <a:spcBef>
                <a:spcPts val="345"/>
              </a:spcBef>
            </a:pPr>
            <a:r>
              <a:rPr sz="1800" spc="-5" dirty="0"/>
              <a:t>Середню арифметичну </a:t>
            </a:r>
            <a:r>
              <a:rPr sz="1800" dirty="0"/>
              <a:t>з відношень </a:t>
            </a:r>
            <a:r>
              <a:rPr sz="1800" i="1" dirty="0">
                <a:latin typeface="Times New Roman"/>
                <a:cs typeface="Times New Roman"/>
              </a:rPr>
              <a:t>P</a:t>
            </a:r>
            <a:r>
              <a:rPr sz="1800" i="1" baseline="-20833" dirty="0">
                <a:latin typeface="Times New Roman"/>
                <a:cs typeface="Times New Roman"/>
              </a:rPr>
              <a:t>іj </a:t>
            </a:r>
            <a:r>
              <a:rPr sz="1800" spc="-10" dirty="0"/>
              <a:t>називають </a:t>
            </a:r>
            <a:r>
              <a:rPr sz="1800" b="1" i="1" spc="-5" dirty="0">
                <a:latin typeface="Times New Roman"/>
                <a:cs typeface="Times New Roman"/>
              </a:rPr>
              <a:t>багатовимірною</a:t>
            </a:r>
            <a:r>
              <a:rPr sz="1800" spc="-5" dirty="0"/>
              <a:t>. </a:t>
            </a:r>
            <a:r>
              <a:rPr sz="1800" dirty="0"/>
              <a:t>Вона  </a:t>
            </a:r>
            <a:r>
              <a:rPr sz="1800" spc="-10" dirty="0"/>
              <a:t>визначається </a:t>
            </a:r>
            <a:r>
              <a:rPr sz="1800" dirty="0"/>
              <a:t>для </a:t>
            </a:r>
            <a:r>
              <a:rPr sz="1800" spc="-30" dirty="0"/>
              <a:t>кожного </a:t>
            </a:r>
            <a:r>
              <a:rPr sz="1800" i="1" spc="-15" dirty="0">
                <a:latin typeface="Times New Roman"/>
                <a:cs typeface="Times New Roman"/>
              </a:rPr>
              <a:t>j</a:t>
            </a:r>
            <a:r>
              <a:rPr sz="1800" spc="-15" dirty="0"/>
              <a:t>-го </a:t>
            </a:r>
            <a:r>
              <a:rPr sz="1800" dirty="0"/>
              <a:t>елемента і є інтегральною </a:t>
            </a:r>
            <a:r>
              <a:rPr sz="1800" spc="-15" dirty="0"/>
              <a:t>оцінкою </a:t>
            </a:r>
            <a:r>
              <a:rPr sz="1800" spc="-10" dirty="0"/>
              <a:t>певного  </a:t>
            </a:r>
            <a:r>
              <a:rPr sz="1800" dirty="0"/>
              <a:t>явища </a:t>
            </a:r>
            <a:r>
              <a:rPr sz="1800" spc="5" dirty="0"/>
              <a:t>саме </a:t>
            </a:r>
            <a:r>
              <a:rPr sz="1800" dirty="0"/>
              <a:t>для </a:t>
            </a:r>
            <a:r>
              <a:rPr sz="1800" spc="-15" dirty="0"/>
              <a:t>цього</a:t>
            </a:r>
            <a:r>
              <a:rPr sz="1800" spc="-45" dirty="0"/>
              <a:t> </a:t>
            </a:r>
            <a:r>
              <a:rPr sz="1800" dirty="0"/>
              <a:t>елемента:</a:t>
            </a:r>
            <a:endParaRPr sz="1800">
              <a:latin typeface="Times New Roman"/>
              <a:cs typeface="Times New Roman"/>
            </a:endParaRPr>
          </a:p>
          <a:p>
            <a:pPr marL="25400" algn="just">
              <a:lnSpc>
                <a:spcPct val="100000"/>
              </a:lnSpc>
              <a:spcBef>
                <a:spcPts val="195"/>
              </a:spcBef>
            </a:pPr>
            <a:r>
              <a:rPr sz="1800" dirty="0"/>
              <a:t>де </a:t>
            </a:r>
            <a:r>
              <a:rPr sz="1800" i="1" spc="-5" dirty="0">
                <a:latin typeface="Times New Roman"/>
                <a:cs typeface="Times New Roman"/>
              </a:rPr>
              <a:t>m </a:t>
            </a:r>
            <a:r>
              <a:rPr sz="1800" dirty="0"/>
              <a:t>— </a:t>
            </a:r>
            <a:r>
              <a:rPr sz="1800" spc="-5" dirty="0"/>
              <a:t>число</a:t>
            </a:r>
            <a:r>
              <a:rPr sz="1800" spc="-20" dirty="0"/>
              <a:t> </a:t>
            </a:r>
            <a:r>
              <a:rPr sz="1800" spc="-5" dirty="0"/>
              <a:t>показників.</a:t>
            </a:r>
            <a:endParaRPr sz="1800">
              <a:latin typeface="Times New Roman"/>
              <a:cs typeface="Times New Roman"/>
            </a:endParaRPr>
          </a:p>
        </p:txBody>
      </p:sp>
      <p:sp>
        <p:nvSpPr>
          <p:cNvPr id="3" name="object 3"/>
          <p:cNvSpPr txBox="1"/>
          <p:nvPr/>
        </p:nvSpPr>
        <p:spPr>
          <a:xfrm>
            <a:off x="415340" y="1804542"/>
            <a:ext cx="7097395" cy="1287780"/>
          </a:xfrm>
          <a:prstGeom prst="rect">
            <a:avLst/>
          </a:prstGeom>
        </p:spPr>
        <p:txBody>
          <a:bodyPr vert="horz" wrap="square" lIns="0" tIns="43815" rIns="0" bIns="0" rtlCol="0">
            <a:spAutoFit/>
          </a:bodyPr>
          <a:lstStyle/>
          <a:p>
            <a:pPr marL="25400" marR="17780">
              <a:lnSpc>
                <a:spcPts val="1939"/>
              </a:lnSpc>
              <a:spcBef>
                <a:spcPts val="345"/>
              </a:spcBef>
            </a:pPr>
            <a:r>
              <a:rPr sz="1800" dirty="0">
                <a:latin typeface="Times New Roman"/>
                <a:cs typeface="Times New Roman"/>
              </a:rPr>
              <a:t>Серед </a:t>
            </a:r>
            <a:r>
              <a:rPr sz="1800" spc="-5" dirty="0">
                <a:latin typeface="Times New Roman"/>
                <a:cs typeface="Times New Roman"/>
              </a:rPr>
              <a:t>показників </a:t>
            </a:r>
            <a:r>
              <a:rPr sz="1800" dirty="0">
                <a:latin typeface="Times New Roman"/>
                <a:cs typeface="Times New Roman"/>
              </a:rPr>
              <a:t>системи </a:t>
            </a:r>
            <a:r>
              <a:rPr sz="1800" spc="-10" dirty="0">
                <a:latin typeface="Times New Roman"/>
                <a:cs typeface="Times New Roman"/>
              </a:rPr>
              <a:t>вирізняють стимулятори </a:t>
            </a:r>
            <a:r>
              <a:rPr sz="1800" dirty="0">
                <a:latin typeface="Times New Roman"/>
                <a:cs typeface="Times New Roman"/>
              </a:rPr>
              <a:t>і </a:t>
            </a:r>
            <a:r>
              <a:rPr sz="1800" spc="-5" dirty="0">
                <a:latin typeface="Times New Roman"/>
                <a:cs typeface="Times New Roman"/>
              </a:rPr>
              <a:t>дестимулятори.  </a:t>
            </a:r>
            <a:r>
              <a:rPr sz="1800" spc="-10" dirty="0">
                <a:latin typeface="Times New Roman"/>
                <a:cs typeface="Times New Roman"/>
              </a:rPr>
              <a:t>Показники-стимулятори свідчать </a:t>
            </a:r>
            <a:r>
              <a:rPr sz="1800" spc="-5" dirty="0">
                <a:latin typeface="Times New Roman"/>
                <a:cs typeface="Times New Roman"/>
              </a:rPr>
              <a:t>про високий рівень </a:t>
            </a:r>
            <a:r>
              <a:rPr sz="1800" i="1" spc="-10" dirty="0">
                <a:latin typeface="Times New Roman"/>
                <a:cs typeface="Times New Roman"/>
              </a:rPr>
              <a:t>і</a:t>
            </a:r>
            <a:r>
              <a:rPr sz="1800" spc="-10" dirty="0">
                <a:latin typeface="Times New Roman"/>
                <a:cs typeface="Times New Roman"/>
              </a:rPr>
              <a:t>-го </a:t>
            </a:r>
            <a:r>
              <a:rPr sz="1800" dirty="0">
                <a:latin typeface="Times New Roman"/>
                <a:cs typeface="Times New Roman"/>
              </a:rPr>
              <a:t>параметра </a:t>
            </a:r>
            <a:r>
              <a:rPr sz="1800" spc="-5" dirty="0">
                <a:latin typeface="Times New Roman"/>
                <a:cs typeface="Times New Roman"/>
              </a:rPr>
              <a:t>при  </a:t>
            </a:r>
            <a:r>
              <a:rPr sz="1800" i="1" dirty="0">
                <a:latin typeface="Times New Roman"/>
                <a:cs typeface="Times New Roman"/>
              </a:rPr>
              <a:t>P</a:t>
            </a:r>
            <a:r>
              <a:rPr sz="1800" i="1" baseline="-20833" dirty="0">
                <a:latin typeface="Times New Roman"/>
                <a:cs typeface="Times New Roman"/>
              </a:rPr>
              <a:t>іj </a:t>
            </a:r>
            <a:r>
              <a:rPr sz="1800" dirty="0">
                <a:latin typeface="Times New Roman"/>
                <a:cs typeface="Times New Roman"/>
              </a:rPr>
              <a:t>&gt; 1, </a:t>
            </a:r>
            <a:r>
              <a:rPr sz="1800" spc="-5" dirty="0">
                <a:latin typeface="Times New Roman"/>
                <a:cs typeface="Times New Roman"/>
              </a:rPr>
              <a:t>дестимулятори </a:t>
            </a:r>
            <a:r>
              <a:rPr sz="1800" dirty="0">
                <a:latin typeface="Times New Roman"/>
                <a:cs typeface="Times New Roman"/>
              </a:rPr>
              <a:t>— </a:t>
            </a:r>
            <a:r>
              <a:rPr sz="1800" spc="-5" dirty="0">
                <a:latin typeface="Times New Roman"/>
                <a:cs typeface="Times New Roman"/>
              </a:rPr>
              <a:t>при </a:t>
            </a:r>
            <a:r>
              <a:rPr sz="1800" i="1" dirty="0">
                <a:latin typeface="Times New Roman"/>
                <a:cs typeface="Times New Roman"/>
              </a:rPr>
              <a:t>P</a:t>
            </a:r>
            <a:r>
              <a:rPr sz="1800" i="1" baseline="-20833" dirty="0">
                <a:latin typeface="Times New Roman"/>
                <a:cs typeface="Times New Roman"/>
              </a:rPr>
              <a:t>іj </a:t>
            </a:r>
            <a:r>
              <a:rPr sz="1800" dirty="0">
                <a:latin typeface="Times New Roman"/>
                <a:cs typeface="Times New Roman"/>
              </a:rPr>
              <a:t>&lt; 1. </a:t>
            </a:r>
            <a:r>
              <a:rPr sz="1800" spc="-5" dirty="0">
                <a:latin typeface="Times New Roman"/>
                <a:cs typeface="Times New Roman"/>
              </a:rPr>
              <a:t>Щоб </a:t>
            </a:r>
            <a:r>
              <a:rPr sz="1800" spc="5" dirty="0">
                <a:latin typeface="Times New Roman"/>
                <a:cs typeface="Times New Roman"/>
              </a:rPr>
              <a:t>звести </a:t>
            </a:r>
            <a:r>
              <a:rPr sz="1800" dirty="0">
                <a:latin typeface="Times New Roman"/>
                <a:cs typeface="Times New Roman"/>
              </a:rPr>
              <a:t>їх </a:t>
            </a:r>
            <a:r>
              <a:rPr sz="1800" spc="-5" dirty="0">
                <a:latin typeface="Times New Roman"/>
                <a:cs typeface="Times New Roman"/>
              </a:rPr>
              <a:t>до </a:t>
            </a:r>
            <a:r>
              <a:rPr sz="1800" spc="-15" dirty="0">
                <a:latin typeface="Times New Roman"/>
                <a:cs typeface="Times New Roman"/>
              </a:rPr>
              <a:t>однозначної  </a:t>
            </a:r>
            <a:r>
              <a:rPr sz="1800" spc="-5" dirty="0">
                <a:latin typeface="Times New Roman"/>
                <a:cs typeface="Times New Roman"/>
              </a:rPr>
              <a:t>характеристики, </a:t>
            </a:r>
            <a:r>
              <a:rPr sz="1800" dirty="0">
                <a:latin typeface="Times New Roman"/>
                <a:cs typeface="Times New Roman"/>
              </a:rPr>
              <a:t>для </a:t>
            </a:r>
            <a:r>
              <a:rPr sz="1800" spc="-5" dirty="0">
                <a:latin typeface="Times New Roman"/>
                <a:cs typeface="Times New Roman"/>
              </a:rPr>
              <a:t>дестимуляторів відношення </a:t>
            </a:r>
            <a:r>
              <a:rPr sz="1800" i="1" dirty="0">
                <a:latin typeface="Times New Roman"/>
                <a:cs typeface="Times New Roman"/>
              </a:rPr>
              <a:t>P</a:t>
            </a:r>
            <a:r>
              <a:rPr sz="1800" i="1" baseline="-20833" dirty="0">
                <a:latin typeface="Times New Roman"/>
                <a:cs typeface="Times New Roman"/>
              </a:rPr>
              <a:t>іj </a:t>
            </a:r>
            <a:r>
              <a:rPr sz="1800" spc="-15" dirty="0">
                <a:latin typeface="Times New Roman"/>
                <a:cs typeface="Times New Roman"/>
              </a:rPr>
              <a:t>обчислюють </a:t>
            </a:r>
            <a:r>
              <a:rPr sz="1800" dirty="0">
                <a:latin typeface="Times New Roman"/>
                <a:cs typeface="Times New Roman"/>
              </a:rPr>
              <a:t>як  </a:t>
            </a:r>
            <a:r>
              <a:rPr sz="1800" spc="-5" dirty="0">
                <a:latin typeface="Times New Roman"/>
                <a:cs typeface="Times New Roman"/>
              </a:rPr>
              <a:t>обернену</a:t>
            </a:r>
            <a:r>
              <a:rPr sz="1800" spc="-30" dirty="0">
                <a:latin typeface="Times New Roman"/>
                <a:cs typeface="Times New Roman"/>
              </a:rPr>
              <a:t> </a:t>
            </a:r>
            <a:r>
              <a:rPr sz="1800" spc="-25" dirty="0">
                <a:latin typeface="Times New Roman"/>
                <a:cs typeface="Times New Roman"/>
              </a:rPr>
              <a:t>величину.</a:t>
            </a:r>
            <a:endParaRPr sz="1800">
              <a:latin typeface="Times New Roman"/>
              <a:cs typeface="Times New Roman"/>
            </a:endParaRPr>
          </a:p>
        </p:txBody>
      </p:sp>
      <p:sp>
        <p:nvSpPr>
          <p:cNvPr id="4" name="object 4"/>
          <p:cNvSpPr txBox="1"/>
          <p:nvPr/>
        </p:nvSpPr>
        <p:spPr>
          <a:xfrm>
            <a:off x="428040" y="3863721"/>
            <a:ext cx="7207884" cy="488315"/>
          </a:xfrm>
          <a:prstGeom prst="rect">
            <a:avLst/>
          </a:prstGeom>
        </p:spPr>
        <p:txBody>
          <a:bodyPr vert="horz" wrap="square" lIns="0" tIns="39370" rIns="0" bIns="0" rtlCol="0">
            <a:spAutoFit/>
          </a:bodyPr>
          <a:lstStyle/>
          <a:p>
            <a:pPr marL="12700" marR="5080">
              <a:lnSpc>
                <a:spcPts val="1730"/>
              </a:lnSpc>
              <a:spcBef>
                <a:spcPts val="310"/>
              </a:spcBef>
            </a:pPr>
            <a:r>
              <a:rPr sz="1600" spc="-5" dirty="0">
                <a:latin typeface="Times New Roman"/>
                <a:cs typeface="Times New Roman"/>
              </a:rPr>
              <a:t>Якщо </a:t>
            </a:r>
            <a:r>
              <a:rPr sz="1600" spc="-10" dirty="0">
                <a:latin typeface="Times New Roman"/>
                <a:cs typeface="Times New Roman"/>
              </a:rPr>
              <a:t>показники вважаються різновагомими, </a:t>
            </a:r>
            <a:r>
              <a:rPr sz="1600" spc="-25" dirty="0">
                <a:latin typeface="Times New Roman"/>
                <a:cs typeface="Times New Roman"/>
              </a:rPr>
              <a:t>кожному </a:t>
            </a:r>
            <a:r>
              <a:rPr sz="1600" spc="-5" dirty="0">
                <a:latin typeface="Times New Roman"/>
                <a:cs typeface="Times New Roman"/>
              </a:rPr>
              <a:t>з </a:t>
            </a:r>
            <a:r>
              <a:rPr sz="1600" spc="-10" dirty="0">
                <a:latin typeface="Times New Roman"/>
                <a:cs typeface="Times New Roman"/>
              </a:rPr>
              <a:t>них надається певна вага </a:t>
            </a:r>
            <a:r>
              <a:rPr sz="1600" spc="-5" dirty="0">
                <a:latin typeface="Times New Roman"/>
                <a:cs typeface="Times New Roman"/>
              </a:rPr>
              <a:t>і  </a:t>
            </a:r>
            <a:r>
              <a:rPr sz="1600" spc="-10" dirty="0">
                <a:latin typeface="Times New Roman"/>
                <a:cs typeface="Times New Roman"/>
              </a:rPr>
              <a:t>розрахунок </a:t>
            </a:r>
            <a:r>
              <a:rPr sz="1600" spc="-15" dirty="0">
                <a:latin typeface="Times New Roman"/>
                <a:cs typeface="Times New Roman"/>
              </a:rPr>
              <a:t>виконується </a:t>
            </a:r>
            <a:r>
              <a:rPr sz="1600" spc="-5" dirty="0">
                <a:latin typeface="Times New Roman"/>
                <a:cs typeface="Times New Roman"/>
              </a:rPr>
              <a:t>за </a:t>
            </a:r>
            <a:r>
              <a:rPr sz="1600" spc="-20" dirty="0">
                <a:latin typeface="Times New Roman"/>
                <a:cs typeface="Times New Roman"/>
              </a:rPr>
              <a:t>формулою </a:t>
            </a:r>
            <a:r>
              <a:rPr sz="1600" spc="-5" dirty="0">
                <a:latin typeface="Times New Roman"/>
                <a:cs typeface="Times New Roman"/>
              </a:rPr>
              <a:t>середньої арифметичної</a:t>
            </a:r>
            <a:r>
              <a:rPr sz="1600" spc="155" dirty="0">
                <a:latin typeface="Times New Roman"/>
                <a:cs typeface="Times New Roman"/>
              </a:rPr>
              <a:t> </a:t>
            </a:r>
            <a:r>
              <a:rPr sz="1600" spc="-10" dirty="0">
                <a:latin typeface="Times New Roman"/>
                <a:cs typeface="Times New Roman"/>
              </a:rPr>
              <a:t>зваженої:</a:t>
            </a:r>
            <a:endParaRPr sz="1600">
              <a:latin typeface="Times New Roman"/>
              <a:cs typeface="Times New Roman"/>
            </a:endParaRPr>
          </a:p>
        </p:txBody>
      </p:sp>
      <p:sp>
        <p:nvSpPr>
          <p:cNvPr id="5" name="object 5"/>
          <p:cNvSpPr txBox="1"/>
          <p:nvPr/>
        </p:nvSpPr>
        <p:spPr>
          <a:xfrm>
            <a:off x="402640" y="5156453"/>
            <a:ext cx="7129780"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Times New Roman"/>
                <a:cs typeface="Times New Roman"/>
              </a:rPr>
              <a:t>де </a:t>
            </a:r>
            <a:r>
              <a:rPr sz="1600" i="1" dirty="0">
                <a:latin typeface="Times New Roman"/>
                <a:cs typeface="Times New Roman"/>
              </a:rPr>
              <a:t>d</a:t>
            </a:r>
            <a:r>
              <a:rPr sz="1575" i="1" baseline="-21164" dirty="0">
                <a:latin typeface="Times New Roman"/>
                <a:cs typeface="Times New Roman"/>
              </a:rPr>
              <a:t>і </a:t>
            </a:r>
            <a:r>
              <a:rPr sz="1600" spc="-5" dirty="0">
                <a:latin typeface="Times New Roman"/>
                <a:cs typeface="Times New Roman"/>
              </a:rPr>
              <a:t>— </a:t>
            </a:r>
            <a:r>
              <a:rPr sz="1600" spc="-10" dirty="0">
                <a:latin typeface="Times New Roman"/>
                <a:cs typeface="Times New Roman"/>
              </a:rPr>
              <a:t>вага </a:t>
            </a:r>
            <a:r>
              <a:rPr sz="1600" i="1" spc="-15" dirty="0">
                <a:latin typeface="Times New Roman"/>
                <a:cs typeface="Times New Roman"/>
              </a:rPr>
              <a:t>і</a:t>
            </a:r>
            <a:r>
              <a:rPr sz="1600" spc="-15" dirty="0">
                <a:latin typeface="Times New Roman"/>
                <a:cs typeface="Times New Roman"/>
              </a:rPr>
              <a:t>-го </a:t>
            </a:r>
            <a:r>
              <a:rPr sz="1600" spc="-10" dirty="0">
                <a:latin typeface="Times New Roman"/>
                <a:cs typeface="Times New Roman"/>
              </a:rPr>
              <a:t>показника; визначається вона, </a:t>
            </a:r>
            <a:r>
              <a:rPr sz="1600" spc="-5" dirty="0">
                <a:latin typeface="Times New Roman"/>
                <a:cs typeface="Times New Roman"/>
              </a:rPr>
              <a:t>як </a:t>
            </a:r>
            <a:r>
              <a:rPr sz="1600" spc="-10" dirty="0">
                <a:latin typeface="Times New Roman"/>
                <a:cs typeface="Times New Roman"/>
              </a:rPr>
              <a:t>правило, експертами </a:t>
            </a:r>
            <a:r>
              <a:rPr sz="1600" dirty="0">
                <a:latin typeface="Times New Roman"/>
                <a:cs typeface="Times New Roman"/>
              </a:rPr>
              <a:t>так, </a:t>
            </a:r>
            <a:r>
              <a:rPr sz="1600" spc="-5" dirty="0">
                <a:latin typeface="Times New Roman"/>
                <a:cs typeface="Times New Roman"/>
              </a:rPr>
              <a:t>щоб</a:t>
            </a:r>
            <a:r>
              <a:rPr sz="1600" spc="150" dirty="0">
                <a:latin typeface="Times New Roman"/>
                <a:cs typeface="Times New Roman"/>
              </a:rPr>
              <a:t> </a:t>
            </a:r>
            <a:r>
              <a:rPr sz="1600" spc="-5" dirty="0">
                <a:latin typeface="Times New Roman"/>
                <a:cs typeface="Times New Roman"/>
              </a:rPr>
              <a:t>.</a:t>
            </a:r>
            <a:endParaRPr sz="1600">
              <a:latin typeface="Times New Roman"/>
              <a:cs typeface="Times New Roman"/>
            </a:endParaRPr>
          </a:p>
        </p:txBody>
      </p:sp>
      <p:sp>
        <p:nvSpPr>
          <p:cNvPr id="6" name="object 6"/>
          <p:cNvSpPr/>
          <p:nvPr/>
        </p:nvSpPr>
        <p:spPr>
          <a:xfrm>
            <a:off x="4003166" y="5013185"/>
            <a:ext cx="1991233" cy="5760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76344" y="3140976"/>
            <a:ext cx="1785620" cy="8640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8763" y="178307"/>
            <a:ext cx="609599" cy="5120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24127" y="178307"/>
            <a:ext cx="1002791" cy="5120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06296" y="178307"/>
            <a:ext cx="1368552" cy="51206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54223" y="178307"/>
            <a:ext cx="5964935" cy="51206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65220" y="507491"/>
            <a:ext cx="1962912" cy="51206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53740" y="836675"/>
            <a:ext cx="2726436" cy="512063"/>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962050" y="260096"/>
            <a:ext cx="7302500" cy="1050290"/>
          </a:xfrm>
          <a:prstGeom prst="rect">
            <a:avLst/>
          </a:prstGeom>
        </p:spPr>
        <p:txBody>
          <a:bodyPr vert="horz" wrap="square" lIns="0" tIns="53975" rIns="0" bIns="0" rtlCol="0">
            <a:spAutoFit/>
          </a:bodyPr>
          <a:lstStyle/>
          <a:p>
            <a:pPr marL="2899410" marR="5080" indent="-2887345">
              <a:lnSpc>
                <a:spcPts val="2590"/>
              </a:lnSpc>
              <a:spcBef>
                <a:spcPts val="425"/>
              </a:spcBef>
            </a:pPr>
            <a:r>
              <a:rPr sz="2400" b="1" spc="-80" dirty="0">
                <a:solidFill>
                  <a:srgbClr val="5E2D79"/>
                </a:solidFill>
                <a:latin typeface="Times New Roman"/>
                <a:cs typeface="Times New Roman"/>
              </a:rPr>
              <a:t>5.</a:t>
            </a:r>
            <a:r>
              <a:rPr sz="2400" b="1" spc="-330" dirty="0">
                <a:solidFill>
                  <a:srgbClr val="5E2D79"/>
                </a:solidFill>
                <a:latin typeface="Times New Roman"/>
                <a:cs typeface="Times New Roman"/>
              </a:rPr>
              <a:t> </a:t>
            </a:r>
            <a:r>
              <a:rPr sz="2400" b="1" spc="-140" dirty="0">
                <a:solidFill>
                  <a:srgbClr val="5E2D79"/>
                </a:solidFill>
                <a:latin typeface="Times New Roman"/>
                <a:cs typeface="Times New Roman"/>
              </a:rPr>
              <a:t>СУТНІСТЬ</a:t>
            </a:r>
            <a:r>
              <a:rPr sz="2400" b="1" spc="-275" dirty="0">
                <a:solidFill>
                  <a:srgbClr val="5E2D79"/>
                </a:solidFill>
                <a:latin typeface="Times New Roman"/>
                <a:cs typeface="Times New Roman"/>
              </a:rPr>
              <a:t> </a:t>
            </a:r>
            <a:r>
              <a:rPr sz="2400" b="1" spc="-145" dirty="0">
                <a:solidFill>
                  <a:srgbClr val="5E2D79"/>
                </a:solidFill>
                <a:latin typeface="Times New Roman"/>
                <a:cs typeface="Times New Roman"/>
              </a:rPr>
              <a:t>ТА</a:t>
            </a:r>
            <a:r>
              <a:rPr sz="2400" b="1" spc="-300" dirty="0">
                <a:solidFill>
                  <a:srgbClr val="5E2D79"/>
                </a:solidFill>
                <a:latin typeface="Times New Roman"/>
                <a:cs typeface="Times New Roman"/>
              </a:rPr>
              <a:t> </a:t>
            </a:r>
            <a:r>
              <a:rPr sz="2400" b="1" spc="-130" dirty="0">
                <a:solidFill>
                  <a:srgbClr val="5E2D79"/>
                </a:solidFill>
                <a:latin typeface="Times New Roman"/>
                <a:cs typeface="Times New Roman"/>
              </a:rPr>
              <a:t>УМОВИ</a:t>
            </a:r>
            <a:r>
              <a:rPr sz="2400" b="1" spc="-305" dirty="0">
                <a:solidFill>
                  <a:srgbClr val="5E2D79"/>
                </a:solidFill>
                <a:latin typeface="Times New Roman"/>
                <a:cs typeface="Times New Roman"/>
              </a:rPr>
              <a:t> </a:t>
            </a:r>
            <a:r>
              <a:rPr sz="2400" b="1" spc="-160" dirty="0">
                <a:solidFill>
                  <a:srgbClr val="5E2D79"/>
                </a:solidFill>
                <a:latin typeface="Times New Roman"/>
                <a:cs typeface="Times New Roman"/>
              </a:rPr>
              <a:t>ВИКОРИСТАННЯ</a:t>
            </a:r>
            <a:r>
              <a:rPr sz="2400" b="1" spc="-280" dirty="0">
                <a:solidFill>
                  <a:srgbClr val="5E2D79"/>
                </a:solidFill>
                <a:latin typeface="Times New Roman"/>
                <a:cs typeface="Times New Roman"/>
              </a:rPr>
              <a:t> </a:t>
            </a:r>
            <a:r>
              <a:rPr sz="2400" b="1" spc="-140" dirty="0">
                <a:solidFill>
                  <a:srgbClr val="5E2D79"/>
                </a:solidFill>
                <a:latin typeface="Times New Roman"/>
                <a:cs typeface="Times New Roman"/>
              </a:rPr>
              <a:t>СЕРЕДНІХ  </a:t>
            </a:r>
            <a:r>
              <a:rPr sz="2400" b="1" spc="-145" dirty="0">
                <a:solidFill>
                  <a:srgbClr val="5E2D79"/>
                </a:solidFill>
                <a:latin typeface="Times New Roman"/>
                <a:cs typeface="Times New Roman"/>
              </a:rPr>
              <a:t>ВЕЛИЧИН.</a:t>
            </a:r>
            <a:endParaRPr sz="2400">
              <a:latin typeface="Times New Roman"/>
              <a:cs typeface="Times New Roman"/>
            </a:endParaRPr>
          </a:p>
          <a:p>
            <a:pPr marL="2487930">
              <a:lnSpc>
                <a:spcPts val="2560"/>
              </a:lnSpc>
            </a:pPr>
            <a:r>
              <a:rPr sz="2400" b="1" spc="-120" dirty="0">
                <a:solidFill>
                  <a:srgbClr val="5E2D79"/>
                </a:solidFill>
                <a:latin typeface="Times New Roman"/>
                <a:cs typeface="Times New Roman"/>
              </a:rPr>
              <a:t>ВИДИ</a:t>
            </a:r>
            <a:r>
              <a:rPr sz="2400" b="1" spc="-315" dirty="0">
                <a:solidFill>
                  <a:srgbClr val="5E2D79"/>
                </a:solidFill>
                <a:latin typeface="Times New Roman"/>
                <a:cs typeface="Times New Roman"/>
              </a:rPr>
              <a:t> </a:t>
            </a:r>
            <a:r>
              <a:rPr sz="2400" b="1" spc="-140" dirty="0">
                <a:solidFill>
                  <a:srgbClr val="5E2D79"/>
                </a:solidFill>
                <a:latin typeface="Times New Roman"/>
                <a:cs typeface="Times New Roman"/>
              </a:rPr>
              <a:t>СЕРЕДНІХ</a:t>
            </a:r>
            <a:endParaRPr sz="2400">
              <a:latin typeface="Times New Roman"/>
              <a:cs typeface="Times New Roman"/>
            </a:endParaRPr>
          </a:p>
        </p:txBody>
      </p:sp>
      <p:sp>
        <p:nvSpPr>
          <p:cNvPr id="9" name="object 9"/>
          <p:cNvSpPr txBox="1"/>
          <p:nvPr/>
        </p:nvSpPr>
        <p:spPr>
          <a:xfrm>
            <a:off x="444500" y="1578686"/>
            <a:ext cx="7798434" cy="3854450"/>
          </a:xfrm>
          <a:prstGeom prst="rect">
            <a:avLst/>
          </a:prstGeom>
        </p:spPr>
        <p:txBody>
          <a:bodyPr vert="horz" wrap="square" lIns="0" tIns="12065" rIns="0" bIns="0" rtlCol="0">
            <a:spAutoFit/>
          </a:bodyPr>
          <a:lstStyle/>
          <a:p>
            <a:pPr marL="12700">
              <a:lnSpc>
                <a:spcPts val="1870"/>
              </a:lnSpc>
              <a:spcBef>
                <a:spcPts val="95"/>
              </a:spcBef>
            </a:pPr>
            <a:r>
              <a:rPr sz="1600" spc="-15" dirty="0">
                <a:latin typeface="Times New Roman"/>
                <a:cs typeface="Times New Roman"/>
              </a:rPr>
              <a:t>Фундатор </a:t>
            </a:r>
            <a:r>
              <a:rPr sz="1600" spc="-5" dirty="0">
                <a:latin typeface="Times New Roman"/>
                <a:cs typeface="Times New Roman"/>
              </a:rPr>
              <a:t>статистики </a:t>
            </a:r>
            <a:r>
              <a:rPr sz="1600" spc="-135" dirty="0">
                <a:latin typeface="Times New Roman"/>
                <a:cs typeface="Times New Roman"/>
              </a:rPr>
              <a:t>У. </a:t>
            </a:r>
            <a:r>
              <a:rPr sz="1600" spc="-5" dirty="0">
                <a:latin typeface="Times New Roman"/>
                <a:cs typeface="Times New Roman"/>
              </a:rPr>
              <a:t>Петті </a:t>
            </a:r>
            <a:r>
              <a:rPr sz="1600" spc="-20" dirty="0">
                <a:latin typeface="Times New Roman"/>
                <a:cs typeface="Times New Roman"/>
              </a:rPr>
              <a:t>широко використовував </a:t>
            </a:r>
            <a:r>
              <a:rPr sz="1600" dirty="0">
                <a:latin typeface="Times New Roman"/>
                <a:cs typeface="Times New Roman"/>
              </a:rPr>
              <a:t>середні </a:t>
            </a:r>
            <a:r>
              <a:rPr sz="1600" spc="-5" dirty="0">
                <a:latin typeface="Times New Roman"/>
                <a:cs typeface="Times New Roman"/>
              </a:rPr>
              <a:t>величини. Але</a:t>
            </a:r>
            <a:r>
              <a:rPr sz="1600" spc="80" dirty="0">
                <a:latin typeface="Times New Roman"/>
                <a:cs typeface="Times New Roman"/>
              </a:rPr>
              <a:t> </a:t>
            </a:r>
            <a:r>
              <a:rPr sz="1600" dirty="0">
                <a:latin typeface="Times New Roman"/>
                <a:cs typeface="Times New Roman"/>
              </a:rPr>
              <a:t>окреме</a:t>
            </a:r>
            <a:endParaRPr sz="1600">
              <a:latin typeface="Times New Roman"/>
              <a:cs typeface="Times New Roman"/>
            </a:endParaRPr>
          </a:p>
          <a:p>
            <a:pPr marL="12700">
              <a:lnSpc>
                <a:spcPts val="1870"/>
              </a:lnSpc>
            </a:pPr>
            <a:r>
              <a:rPr sz="1600" spc="-5" dirty="0">
                <a:latin typeface="Times New Roman"/>
                <a:cs typeface="Times New Roman"/>
              </a:rPr>
              <a:t>місце </a:t>
            </a:r>
            <a:r>
              <a:rPr sz="1600" spc="-10" dirty="0">
                <a:latin typeface="Times New Roman"/>
                <a:cs typeface="Times New Roman"/>
              </a:rPr>
              <a:t>займає </a:t>
            </a:r>
            <a:r>
              <a:rPr sz="1600" spc="-5" dirty="0">
                <a:latin typeface="Times New Roman"/>
                <a:cs typeface="Times New Roman"/>
              </a:rPr>
              <a:t>А. </a:t>
            </a:r>
            <a:r>
              <a:rPr sz="1600" spc="-25" dirty="0">
                <a:latin typeface="Times New Roman"/>
                <a:cs typeface="Times New Roman"/>
              </a:rPr>
              <a:t>Кетле </a:t>
            </a:r>
            <a:r>
              <a:rPr sz="1600" spc="-5" dirty="0">
                <a:latin typeface="Times New Roman"/>
                <a:cs typeface="Times New Roman"/>
              </a:rPr>
              <a:t>з </a:t>
            </a:r>
            <a:r>
              <a:rPr sz="1600" spc="-15" dirty="0">
                <a:latin typeface="Times New Roman"/>
                <a:cs typeface="Times New Roman"/>
              </a:rPr>
              <a:t>його </a:t>
            </a:r>
            <a:r>
              <a:rPr sz="1600" spc="-5" dirty="0">
                <a:latin typeface="Times New Roman"/>
                <a:cs typeface="Times New Roman"/>
              </a:rPr>
              <a:t>теорією „середньої</a:t>
            </a:r>
            <a:r>
              <a:rPr sz="1600" spc="150" dirty="0">
                <a:latin typeface="Times New Roman"/>
                <a:cs typeface="Times New Roman"/>
              </a:rPr>
              <a:t> </a:t>
            </a:r>
            <a:r>
              <a:rPr sz="1600" spc="15" dirty="0">
                <a:latin typeface="Times New Roman"/>
                <a:cs typeface="Times New Roman"/>
              </a:rPr>
              <a:t>людини‖.</a:t>
            </a:r>
            <a:endParaRPr sz="1600">
              <a:latin typeface="Times New Roman"/>
              <a:cs typeface="Times New Roman"/>
            </a:endParaRPr>
          </a:p>
          <a:p>
            <a:pPr marL="12700" marR="5080">
              <a:lnSpc>
                <a:spcPts val="1820"/>
              </a:lnSpc>
              <a:spcBef>
                <a:spcPts val="434"/>
              </a:spcBef>
            </a:pPr>
            <a:r>
              <a:rPr sz="1600" spc="-5" dirty="0">
                <a:latin typeface="Times New Roman"/>
                <a:cs typeface="Times New Roman"/>
              </a:rPr>
              <a:t>А. </a:t>
            </a:r>
            <a:r>
              <a:rPr sz="1600" spc="-25" dirty="0">
                <a:latin typeface="Times New Roman"/>
                <a:cs typeface="Times New Roman"/>
              </a:rPr>
              <a:t>Кетле </a:t>
            </a:r>
            <a:r>
              <a:rPr sz="1600" spc="-10" dirty="0">
                <a:latin typeface="Times New Roman"/>
                <a:cs typeface="Times New Roman"/>
              </a:rPr>
              <a:t>вважав, </a:t>
            </a:r>
            <a:r>
              <a:rPr sz="1600" spc="-5" dirty="0">
                <a:latin typeface="Times New Roman"/>
                <a:cs typeface="Times New Roman"/>
              </a:rPr>
              <a:t>що на </a:t>
            </a:r>
            <a:r>
              <a:rPr sz="1600" spc="-30" dirty="0">
                <a:latin typeface="Times New Roman"/>
                <a:cs typeface="Times New Roman"/>
              </a:rPr>
              <a:t>кожне </a:t>
            </a:r>
            <a:r>
              <a:rPr sz="1600" spc="-5" dirty="0">
                <a:latin typeface="Times New Roman"/>
                <a:cs typeface="Times New Roman"/>
              </a:rPr>
              <a:t>явище </a:t>
            </a:r>
            <a:r>
              <a:rPr sz="1600" spc="-10" dirty="0">
                <a:latin typeface="Times New Roman"/>
                <a:cs typeface="Times New Roman"/>
              </a:rPr>
              <a:t>впливають </a:t>
            </a:r>
            <a:r>
              <a:rPr sz="1600" b="1" spc="-5" dirty="0">
                <a:latin typeface="Times New Roman"/>
                <a:cs typeface="Times New Roman"/>
              </a:rPr>
              <a:t>постійні і </a:t>
            </a:r>
            <a:r>
              <a:rPr sz="1600" b="1" dirty="0">
                <a:latin typeface="Times New Roman"/>
                <a:cs typeface="Times New Roman"/>
              </a:rPr>
              <a:t>індивідуальні </a:t>
            </a:r>
            <a:r>
              <a:rPr sz="1600" spc="-10" dirty="0">
                <a:latin typeface="Times New Roman"/>
                <a:cs typeface="Times New Roman"/>
              </a:rPr>
              <a:t>(випадкові)  причини.</a:t>
            </a:r>
            <a:endParaRPr sz="1600">
              <a:latin typeface="Times New Roman"/>
              <a:cs typeface="Times New Roman"/>
            </a:endParaRPr>
          </a:p>
          <a:p>
            <a:pPr marL="12700">
              <a:lnSpc>
                <a:spcPct val="100000"/>
              </a:lnSpc>
              <a:spcBef>
                <a:spcPts val="245"/>
              </a:spcBef>
            </a:pPr>
            <a:r>
              <a:rPr sz="1600" b="1" spc="-10" dirty="0">
                <a:latin typeface="Times New Roman"/>
                <a:cs typeface="Times New Roman"/>
              </a:rPr>
              <a:t>Постійні </a:t>
            </a:r>
            <a:r>
              <a:rPr sz="1600" spc="-5" dirty="0">
                <a:latin typeface="Times New Roman"/>
                <a:cs typeface="Times New Roman"/>
              </a:rPr>
              <a:t>(загальні) </a:t>
            </a:r>
            <a:r>
              <a:rPr sz="1600" spc="-10" dirty="0">
                <a:latin typeface="Times New Roman"/>
                <a:cs typeface="Times New Roman"/>
              </a:rPr>
              <a:t>причини діють </a:t>
            </a:r>
            <a:r>
              <a:rPr sz="1600" spc="-20" dirty="0">
                <a:latin typeface="Times New Roman"/>
                <a:cs typeface="Times New Roman"/>
              </a:rPr>
              <a:t>однаково </a:t>
            </a:r>
            <a:r>
              <a:rPr sz="1600" dirty="0">
                <a:latin typeface="Times New Roman"/>
                <a:cs typeface="Times New Roman"/>
              </a:rPr>
              <a:t>(постійно) </a:t>
            </a:r>
            <a:r>
              <a:rPr sz="1600" spc="-5" dirty="0">
                <a:latin typeface="Times New Roman"/>
                <a:cs typeface="Times New Roman"/>
              </a:rPr>
              <a:t>на </a:t>
            </a:r>
            <a:r>
              <a:rPr sz="1600" spc="-30" dirty="0">
                <a:latin typeface="Times New Roman"/>
                <a:cs typeface="Times New Roman"/>
              </a:rPr>
              <a:t>кожне </a:t>
            </a:r>
            <a:r>
              <a:rPr sz="1600" spc="-5" dirty="0">
                <a:latin typeface="Times New Roman"/>
                <a:cs typeface="Times New Roman"/>
              </a:rPr>
              <a:t>явище, що</a:t>
            </a:r>
            <a:r>
              <a:rPr sz="1600" spc="385" dirty="0">
                <a:latin typeface="Times New Roman"/>
                <a:cs typeface="Times New Roman"/>
              </a:rPr>
              <a:t> </a:t>
            </a:r>
            <a:r>
              <a:rPr sz="1600" spc="-10" dirty="0">
                <a:latin typeface="Times New Roman"/>
                <a:cs typeface="Times New Roman"/>
              </a:rPr>
              <a:t>вивчається.</a:t>
            </a:r>
            <a:endParaRPr sz="1600">
              <a:latin typeface="Times New Roman"/>
              <a:cs typeface="Times New Roman"/>
            </a:endParaRPr>
          </a:p>
          <a:p>
            <a:pPr marL="12700" marR="5715" algn="just">
              <a:lnSpc>
                <a:spcPts val="1820"/>
              </a:lnSpc>
              <a:spcBef>
                <a:spcPts val="434"/>
              </a:spcBef>
            </a:pPr>
            <a:r>
              <a:rPr sz="1600" b="1" spc="-10" dirty="0">
                <a:latin typeface="Times New Roman"/>
                <a:cs typeface="Times New Roman"/>
              </a:rPr>
              <a:t>Випадкові </a:t>
            </a:r>
            <a:r>
              <a:rPr sz="1600" spc="-5" dirty="0">
                <a:latin typeface="Times New Roman"/>
                <a:cs typeface="Times New Roman"/>
              </a:rPr>
              <a:t>(індивідуальні) причини діють нерівномірно, </a:t>
            </a:r>
            <a:r>
              <a:rPr sz="1600" spc="-15" dirty="0">
                <a:latin typeface="Times New Roman"/>
                <a:cs typeface="Times New Roman"/>
              </a:rPr>
              <a:t>випадково, </a:t>
            </a:r>
            <a:r>
              <a:rPr sz="1600" spc="-5" dirty="0">
                <a:latin typeface="Times New Roman"/>
                <a:cs typeface="Times New Roman"/>
              </a:rPr>
              <a:t>в </a:t>
            </a:r>
            <a:r>
              <a:rPr sz="1600" dirty="0">
                <a:latin typeface="Times New Roman"/>
                <a:cs typeface="Times New Roman"/>
              </a:rPr>
              <a:t>різних </a:t>
            </a:r>
            <a:r>
              <a:rPr sz="1600" spc="-10" dirty="0">
                <a:latin typeface="Times New Roman"/>
                <a:cs typeface="Times New Roman"/>
              </a:rPr>
              <a:t>напрямках </a:t>
            </a:r>
            <a:r>
              <a:rPr sz="1600" spc="-5" dirty="0">
                <a:latin typeface="Times New Roman"/>
                <a:cs typeface="Times New Roman"/>
              </a:rPr>
              <a:t>і  </a:t>
            </a:r>
            <a:r>
              <a:rPr sz="1600" spc="-15" dirty="0">
                <a:latin typeface="Times New Roman"/>
                <a:cs typeface="Times New Roman"/>
              </a:rPr>
              <a:t>зумовлюють </a:t>
            </a:r>
            <a:r>
              <a:rPr sz="1600" spc="-5" dirty="0">
                <a:latin typeface="Times New Roman"/>
                <a:cs typeface="Times New Roman"/>
              </a:rPr>
              <a:t>відхилення індивідуальних </a:t>
            </a:r>
            <a:r>
              <a:rPr sz="1600" spc="-10" dirty="0">
                <a:latin typeface="Times New Roman"/>
                <a:cs typeface="Times New Roman"/>
              </a:rPr>
              <a:t>значень </a:t>
            </a:r>
            <a:r>
              <a:rPr sz="1600" dirty="0">
                <a:latin typeface="Times New Roman"/>
                <a:cs typeface="Times New Roman"/>
              </a:rPr>
              <a:t>ознаки </a:t>
            </a:r>
            <a:r>
              <a:rPr sz="1600" spc="-5" dirty="0">
                <a:latin typeface="Times New Roman"/>
                <a:cs typeface="Times New Roman"/>
              </a:rPr>
              <a:t>від </a:t>
            </a:r>
            <a:r>
              <a:rPr sz="1600" spc="-10" dirty="0">
                <a:latin typeface="Times New Roman"/>
                <a:cs typeface="Times New Roman"/>
              </a:rPr>
              <a:t>типового. </a:t>
            </a:r>
            <a:r>
              <a:rPr sz="1600" spc="-5" dirty="0">
                <a:latin typeface="Times New Roman"/>
                <a:cs typeface="Times New Roman"/>
              </a:rPr>
              <a:t>В </a:t>
            </a:r>
            <a:r>
              <a:rPr sz="1600" spc="-10" dirty="0">
                <a:latin typeface="Times New Roman"/>
                <a:cs typeface="Times New Roman"/>
              </a:rPr>
              <a:t>цьому </a:t>
            </a:r>
            <a:r>
              <a:rPr sz="1600" spc="-5" dirty="0">
                <a:latin typeface="Times New Roman"/>
                <a:cs typeface="Times New Roman"/>
              </a:rPr>
              <a:t>полягає в  загальному </a:t>
            </a:r>
            <a:r>
              <a:rPr sz="1600" spc="-20" dirty="0">
                <a:latin typeface="Times New Roman"/>
                <a:cs typeface="Times New Roman"/>
              </a:rPr>
              <a:t>вигляді </a:t>
            </a:r>
            <a:r>
              <a:rPr sz="1600" spc="-5" dirty="0">
                <a:latin typeface="Times New Roman"/>
                <a:cs typeface="Times New Roman"/>
              </a:rPr>
              <a:t>дія </a:t>
            </a:r>
            <a:r>
              <a:rPr sz="1600" spc="-10" dirty="0">
                <a:latin typeface="Times New Roman"/>
                <a:cs typeface="Times New Roman"/>
              </a:rPr>
              <a:t>фундаментального </a:t>
            </a:r>
            <a:r>
              <a:rPr sz="1600" spc="-20" dirty="0">
                <a:latin typeface="Times New Roman"/>
                <a:cs typeface="Times New Roman"/>
              </a:rPr>
              <a:t>закону </a:t>
            </a:r>
            <a:r>
              <a:rPr sz="1600" spc="-10" dirty="0">
                <a:latin typeface="Times New Roman"/>
                <a:cs typeface="Times New Roman"/>
              </a:rPr>
              <a:t>великих</a:t>
            </a:r>
            <a:r>
              <a:rPr sz="1600" spc="204" dirty="0">
                <a:latin typeface="Times New Roman"/>
                <a:cs typeface="Times New Roman"/>
              </a:rPr>
              <a:t> </a:t>
            </a:r>
            <a:r>
              <a:rPr sz="1600" spc="-10" dirty="0">
                <a:latin typeface="Times New Roman"/>
                <a:cs typeface="Times New Roman"/>
              </a:rPr>
              <a:t>величин.</a:t>
            </a:r>
            <a:endParaRPr sz="1600">
              <a:latin typeface="Times New Roman"/>
              <a:cs typeface="Times New Roman"/>
            </a:endParaRPr>
          </a:p>
          <a:p>
            <a:pPr marL="12700" marR="5715" algn="just">
              <a:lnSpc>
                <a:spcPts val="1820"/>
              </a:lnSpc>
              <a:spcBef>
                <a:spcPts val="395"/>
              </a:spcBef>
            </a:pPr>
            <a:r>
              <a:rPr sz="1600" spc="-20" dirty="0">
                <a:latin typeface="Times New Roman"/>
                <a:cs typeface="Times New Roman"/>
              </a:rPr>
              <a:t>Наслідком </a:t>
            </a:r>
            <a:r>
              <a:rPr sz="1600" spc="-15" dirty="0">
                <a:latin typeface="Times New Roman"/>
                <a:cs typeface="Times New Roman"/>
              </a:rPr>
              <a:t>вчення </a:t>
            </a:r>
            <a:r>
              <a:rPr sz="1600" spc="-5" dirty="0">
                <a:latin typeface="Times New Roman"/>
                <a:cs typeface="Times New Roman"/>
              </a:rPr>
              <a:t>А. </a:t>
            </a:r>
            <a:r>
              <a:rPr sz="1600" spc="-20" dirty="0">
                <a:latin typeface="Times New Roman"/>
                <a:cs typeface="Times New Roman"/>
              </a:rPr>
              <a:t>Кетле </a:t>
            </a:r>
            <a:r>
              <a:rPr sz="1600" spc="-10" dirty="0">
                <a:latin typeface="Times New Roman"/>
                <a:cs typeface="Times New Roman"/>
              </a:rPr>
              <a:t>про </a:t>
            </a:r>
            <a:r>
              <a:rPr sz="1600" dirty="0">
                <a:latin typeface="Times New Roman"/>
                <a:cs typeface="Times New Roman"/>
              </a:rPr>
              <a:t>загальні </a:t>
            </a:r>
            <a:r>
              <a:rPr sz="1600" spc="-5" dirty="0">
                <a:latin typeface="Times New Roman"/>
                <a:cs typeface="Times New Roman"/>
              </a:rPr>
              <a:t>і індивідуальні причини </a:t>
            </a:r>
            <a:r>
              <a:rPr sz="1600" dirty="0">
                <a:latin typeface="Times New Roman"/>
                <a:cs typeface="Times New Roman"/>
              </a:rPr>
              <a:t>з’явилося </a:t>
            </a:r>
            <a:r>
              <a:rPr sz="1600" b="1" dirty="0">
                <a:latin typeface="Times New Roman"/>
                <a:cs typeface="Times New Roman"/>
              </a:rPr>
              <a:t>виділення </a:t>
            </a:r>
            <a:r>
              <a:rPr sz="1600" b="1" spc="-5" dirty="0">
                <a:latin typeface="Times New Roman"/>
                <a:cs typeface="Times New Roman"/>
              </a:rPr>
              <a:t>їм  середніх величин як </a:t>
            </a:r>
            <a:r>
              <a:rPr sz="1600" b="1" spc="-15" dirty="0">
                <a:latin typeface="Times New Roman"/>
                <a:cs typeface="Times New Roman"/>
              </a:rPr>
              <a:t>основного </a:t>
            </a:r>
            <a:r>
              <a:rPr sz="1600" b="1" spc="-10" dirty="0">
                <a:latin typeface="Times New Roman"/>
                <a:cs typeface="Times New Roman"/>
              </a:rPr>
              <a:t>способу </a:t>
            </a:r>
            <a:r>
              <a:rPr sz="1600" b="1" spc="-15" dirty="0">
                <a:latin typeface="Times New Roman"/>
                <a:cs typeface="Times New Roman"/>
              </a:rPr>
              <a:t>статистичного</a:t>
            </a:r>
            <a:r>
              <a:rPr sz="1600" b="1" spc="120" dirty="0">
                <a:latin typeface="Times New Roman"/>
                <a:cs typeface="Times New Roman"/>
              </a:rPr>
              <a:t> </a:t>
            </a:r>
            <a:r>
              <a:rPr sz="1600" b="1" spc="-25" dirty="0">
                <a:latin typeface="Times New Roman"/>
                <a:cs typeface="Times New Roman"/>
              </a:rPr>
              <a:t>аналізу.</a:t>
            </a:r>
            <a:endParaRPr sz="1600">
              <a:latin typeface="Times New Roman"/>
              <a:cs typeface="Times New Roman"/>
            </a:endParaRPr>
          </a:p>
          <a:p>
            <a:pPr marL="12700" marR="5080" algn="just">
              <a:lnSpc>
                <a:spcPts val="1830"/>
              </a:lnSpc>
              <a:spcBef>
                <a:spcPts val="385"/>
              </a:spcBef>
            </a:pPr>
            <a:r>
              <a:rPr sz="1600" spc="-5" dirty="0">
                <a:latin typeface="Times New Roman"/>
                <a:cs typeface="Times New Roman"/>
              </a:rPr>
              <a:t>А. </a:t>
            </a:r>
            <a:r>
              <a:rPr sz="1600" spc="-25" dirty="0">
                <a:latin typeface="Times New Roman"/>
                <a:cs typeface="Times New Roman"/>
              </a:rPr>
              <a:t>Кетле </a:t>
            </a:r>
            <a:r>
              <a:rPr sz="1600" spc="-10" dirty="0">
                <a:latin typeface="Times New Roman"/>
                <a:cs typeface="Times New Roman"/>
              </a:rPr>
              <a:t>поділяв </a:t>
            </a:r>
            <a:r>
              <a:rPr sz="1600" spc="-5" dirty="0">
                <a:latin typeface="Times New Roman"/>
                <a:cs typeface="Times New Roman"/>
              </a:rPr>
              <a:t>середні на </a:t>
            </a:r>
            <a:r>
              <a:rPr sz="1600" spc="-10" dirty="0">
                <a:latin typeface="Times New Roman"/>
                <a:cs typeface="Times New Roman"/>
              </a:rPr>
              <a:t>два </a:t>
            </a:r>
            <a:r>
              <a:rPr sz="1600" spc="-5" dirty="0">
                <a:latin typeface="Times New Roman"/>
                <a:cs typeface="Times New Roman"/>
              </a:rPr>
              <a:t>види: </a:t>
            </a:r>
            <a:r>
              <a:rPr sz="1600" b="1" spc="-5" dirty="0">
                <a:latin typeface="Times New Roman"/>
                <a:cs typeface="Times New Roman"/>
              </a:rPr>
              <a:t>реально </a:t>
            </a:r>
            <a:r>
              <a:rPr sz="1600" b="1" spc="-10" dirty="0">
                <a:latin typeface="Times New Roman"/>
                <a:cs typeface="Times New Roman"/>
              </a:rPr>
              <a:t>існуючі </a:t>
            </a:r>
            <a:r>
              <a:rPr sz="1600" b="1" dirty="0">
                <a:latin typeface="Times New Roman"/>
                <a:cs typeface="Times New Roman"/>
              </a:rPr>
              <a:t>середні </a:t>
            </a:r>
            <a:r>
              <a:rPr sz="1600" b="1" spc="-5" dirty="0">
                <a:latin typeface="Times New Roman"/>
                <a:cs typeface="Times New Roman"/>
              </a:rPr>
              <a:t>і </a:t>
            </a:r>
            <a:r>
              <a:rPr sz="1600" b="1" dirty="0">
                <a:latin typeface="Times New Roman"/>
                <a:cs typeface="Times New Roman"/>
              </a:rPr>
              <a:t>середні, які </a:t>
            </a:r>
            <a:r>
              <a:rPr sz="1600" b="1" spc="-5" dirty="0">
                <a:latin typeface="Times New Roman"/>
                <a:cs typeface="Times New Roman"/>
              </a:rPr>
              <a:t>не  </a:t>
            </a:r>
            <a:r>
              <a:rPr sz="1600" b="1" spc="-10" dirty="0">
                <a:latin typeface="Times New Roman"/>
                <a:cs typeface="Times New Roman"/>
              </a:rPr>
              <a:t>існують</a:t>
            </a:r>
            <a:r>
              <a:rPr sz="1600" spc="-10" dirty="0">
                <a:latin typeface="Times New Roman"/>
                <a:cs typeface="Times New Roman"/>
              </a:rPr>
              <a:t>:</a:t>
            </a:r>
            <a:endParaRPr sz="1600">
              <a:latin typeface="Times New Roman"/>
              <a:cs typeface="Times New Roman"/>
            </a:endParaRPr>
          </a:p>
          <a:p>
            <a:pPr marL="12700" marR="5715" algn="just">
              <a:lnSpc>
                <a:spcPts val="1820"/>
              </a:lnSpc>
              <a:spcBef>
                <a:spcPts val="385"/>
              </a:spcBef>
            </a:pPr>
            <a:r>
              <a:rPr sz="1600" spc="-5" dirty="0">
                <a:latin typeface="Times New Roman"/>
                <a:cs typeface="Times New Roman"/>
              </a:rPr>
              <a:t>перші – це типові середні, </a:t>
            </a:r>
            <a:r>
              <a:rPr sz="1600" dirty="0">
                <a:latin typeface="Times New Roman"/>
                <a:cs typeface="Times New Roman"/>
              </a:rPr>
              <a:t>він </a:t>
            </a:r>
            <a:r>
              <a:rPr sz="1600" spc="-15" dirty="0">
                <a:latin typeface="Times New Roman"/>
                <a:cs typeface="Times New Roman"/>
              </a:rPr>
              <a:t>ототожнював </a:t>
            </a:r>
            <a:r>
              <a:rPr sz="1600" spc="-5" dirty="0">
                <a:latin typeface="Times New Roman"/>
                <a:cs typeface="Times New Roman"/>
              </a:rPr>
              <a:t>їх з </a:t>
            </a:r>
            <a:r>
              <a:rPr sz="1600" dirty="0">
                <a:latin typeface="Times New Roman"/>
                <a:cs typeface="Times New Roman"/>
              </a:rPr>
              <a:t>істиною </a:t>
            </a:r>
            <a:r>
              <a:rPr sz="1600" spc="-5" dirty="0">
                <a:latin typeface="Times New Roman"/>
                <a:cs typeface="Times New Roman"/>
              </a:rPr>
              <a:t>величиною, відхилення від </a:t>
            </a:r>
            <a:r>
              <a:rPr sz="1600" spc="-25" dirty="0">
                <a:latin typeface="Times New Roman"/>
                <a:cs typeface="Times New Roman"/>
              </a:rPr>
              <a:t>якої  </a:t>
            </a:r>
            <a:r>
              <a:rPr sz="1600" spc="-10" dirty="0">
                <a:latin typeface="Times New Roman"/>
                <a:cs typeface="Times New Roman"/>
              </a:rPr>
              <a:t>можуть </a:t>
            </a:r>
            <a:r>
              <a:rPr sz="1600" spc="-20" dirty="0">
                <a:latin typeface="Times New Roman"/>
                <a:cs typeface="Times New Roman"/>
              </a:rPr>
              <a:t>бути </a:t>
            </a:r>
            <a:r>
              <a:rPr sz="1600" spc="-10" dirty="0">
                <a:latin typeface="Times New Roman"/>
                <a:cs typeface="Times New Roman"/>
              </a:rPr>
              <a:t>лише</a:t>
            </a:r>
            <a:r>
              <a:rPr sz="1600" spc="55" dirty="0">
                <a:latin typeface="Times New Roman"/>
                <a:cs typeface="Times New Roman"/>
              </a:rPr>
              <a:t> </a:t>
            </a:r>
            <a:r>
              <a:rPr sz="1600" spc="-15" dirty="0">
                <a:latin typeface="Times New Roman"/>
                <a:cs typeface="Times New Roman"/>
              </a:rPr>
              <a:t>випадковими,</a:t>
            </a:r>
            <a:endParaRPr sz="1600">
              <a:latin typeface="Times New Roman"/>
              <a:cs typeface="Times New Roman"/>
            </a:endParaRPr>
          </a:p>
          <a:p>
            <a:pPr marL="60960" algn="just">
              <a:lnSpc>
                <a:spcPct val="100000"/>
              </a:lnSpc>
              <a:spcBef>
                <a:spcPts val="245"/>
              </a:spcBef>
            </a:pPr>
            <a:r>
              <a:rPr sz="1600" spc="-5" dirty="0">
                <a:latin typeface="Times New Roman"/>
                <a:cs typeface="Times New Roman"/>
              </a:rPr>
              <a:t>а </a:t>
            </a:r>
            <a:r>
              <a:rPr sz="1600" spc="-10" dirty="0">
                <a:latin typeface="Times New Roman"/>
                <a:cs typeface="Times New Roman"/>
              </a:rPr>
              <a:t>другі </a:t>
            </a:r>
            <a:r>
              <a:rPr sz="1600" spc="-5" dirty="0">
                <a:latin typeface="Times New Roman"/>
                <a:cs typeface="Times New Roman"/>
              </a:rPr>
              <a:t>– арифметичні середні, </a:t>
            </a:r>
            <a:r>
              <a:rPr sz="1600" spc="-15" dirty="0">
                <a:latin typeface="Times New Roman"/>
                <a:cs typeface="Times New Roman"/>
              </a:rPr>
              <a:t>тобто </a:t>
            </a:r>
            <a:r>
              <a:rPr sz="1600" spc="-5" dirty="0">
                <a:latin typeface="Times New Roman"/>
                <a:cs typeface="Times New Roman"/>
              </a:rPr>
              <a:t>це тільки </a:t>
            </a:r>
            <a:r>
              <a:rPr sz="1600" spc="-15" dirty="0">
                <a:latin typeface="Times New Roman"/>
                <a:cs typeface="Times New Roman"/>
              </a:rPr>
              <a:t>категорія</a:t>
            </a:r>
            <a:r>
              <a:rPr sz="1600" spc="170" dirty="0">
                <a:latin typeface="Times New Roman"/>
                <a:cs typeface="Times New Roman"/>
              </a:rPr>
              <a:t> </a:t>
            </a:r>
            <a:r>
              <a:rPr sz="1600" spc="-5" dirty="0">
                <a:latin typeface="Times New Roman"/>
                <a:cs typeface="Times New Roman"/>
              </a:rPr>
              <a:t>лічби.</a:t>
            </a:r>
            <a:endParaRPr sz="1600">
              <a:latin typeface="Times New Roman"/>
              <a:cs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66826"/>
            <a:ext cx="7266305" cy="5255895"/>
          </a:xfrm>
          <a:prstGeom prst="rect">
            <a:avLst/>
          </a:prstGeom>
        </p:spPr>
        <p:txBody>
          <a:bodyPr vert="horz" wrap="square" lIns="0" tIns="47625" rIns="0" bIns="0" rtlCol="0">
            <a:spAutoFit/>
          </a:bodyPr>
          <a:lstStyle/>
          <a:p>
            <a:pPr marL="408940">
              <a:lnSpc>
                <a:spcPct val="100000"/>
              </a:lnSpc>
              <a:spcBef>
                <a:spcPts val="375"/>
              </a:spcBef>
            </a:pPr>
            <a:r>
              <a:rPr sz="1500" spc="-15" dirty="0">
                <a:latin typeface="Times New Roman"/>
                <a:cs typeface="Times New Roman"/>
              </a:rPr>
              <a:t>Значення </a:t>
            </a:r>
            <a:r>
              <a:rPr sz="1500" dirty="0">
                <a:latin typeface="Times New Roman"/>
                <a:cs typeface="Times New Roman"/>
              </a:rPr>
              <a:t>теорії про </a:t>
            </a:r>
            <a:r>
              <a:rPr sz="1500" spc="-5" dirty="0">
                <a:latin typeface="Times New Roman"/>
                <a:cs typeface="Times New Roman"/>
              </a:rPr>
              <a:t>середні. </a:t>
            </a:r>
            <a:r>
              <a:rPr sz="1500" spc="-25" dirty="0">
                <a:latin typeface="Times New Roman"/>
                <a:cs typeface="Times New Roman"/>
              </a:rPr>
              <a:t>Кетле</a:t>
            </a:r>
            <a:r>
              <a:rPr sz="1500" spc="-80" dirty="0">
                <a:latin typeface="Times New Roman"/>
                <a:cs typeface="Times New Roman"/>
              </a:rPr>
              <a:t> </a:t>
            </a:r>
            <a:r>
              <a:rPr sz="1500" dirty="0">
                <a:latin typeface="Times New Roman"/>
                <a:cs typeface="Times New Roman"/>
              </a:rPr>
              <a:t>:</a:t>
            </a:r>
            <a:endParaRPr sz="1500">
              <a:latin typeface="Times New Roman"/>
              <a:cs typeface="Times New Roman"/>
            </a:endParaRPr>
          </a:p>
          <a:p>
            <a:pPr marL="408940" marR="7620">
              <a:lnSpc>
                <a:spcPts val="1700"/>
              </a:lnSpc>
              <a:spcBef>
                <a:spcPts val="415"/>
              </a:spcBef>
              <a:buChar char="-"/>
              <a:tabLst>
                <a:tab pos="566420" algn="l"/>
              </a:tabLst>
            </a:pPr>
            <a:r>
              <a:rPr sz="1500" spc="-10" dirty="0">
                <a:latin typeface="Times New Roman"/>
                <a:cs typeface="Times New Roman"/>
              </a:rPr>
              <a:t>масові суспільні </a:t>
            </a:r>
            <a:r>
              <a:rPr sz="1500" spc="-5" dirty="0">
                <a:latin typeface="Times New Roman"/>
                <a:cs typeface="Times New Roman"/>
              </a:rPr>
              <a:t>явища </a:t>
            </a:r>
            <a:r>
              <a:rPr sz="1500" spc="-15" dirty="0">
                <a:latin typeface="Times New Roman"/>
                <a:cs typeface="Times New Roman"/>
              </a:rPr>
              <a:t>підпорядковуються </a:t>
            </a:r>
            <a:r>
              <a:rPr sz="1500" spc="-10" dirty="0">
                <a:latin typeface="Times New Roman"/>
                <a:cs typeface="Times New Roman"/>
              </a:rPr>
              <a:t>статистичним </a:t>
            </a:r>
            <a:r>
              <a:rPr sz="1500" spc="-15" dirty="0">
                <a:latin typeface="Times New Roman"/>
                <a:cs typeface="Times New Roman"/>
              </a:rPr>
              <a:t>закономірностям, </a:t>
            </a:r>
            <a:r>
              <a:rPr sz="1500" spc="-5" dirty="0">
                <a:latin typeface="Times New Roman"/>
                <a:cs typeface="Times New Roman"/>
              </a:rPr>
              <a:t>які  найчастіше </a:t>
            </a:r>
            <a:r>
              <a:rPr sz="1500" spc="-10" dirty="0">
                <a:latin typeface="Times New Roman"/>
                <a:cs typeface="Times New Roman"/>
              </a:rPr>
              <a:t>проявляються </a:t>
            </a:r>
            <a:r>
              <a:rPr sz="1500" dirty="0">
                <a:latin typeface="Times New Roman"/>
                <a:cs typeface="Times New Roman"/>
              </a:rPr>
              <a:t>в </a:t>
            </a:r>
            <a:r>
              <a:rPr sz="1500" spc="-5" dirty="0">
                <a:latin typeface="Times New Roman"/>
                <a:cs typeface="Times New Roman"/>
              </a:rPr>
              <a:t>середніх</a:t>
            </a:r>
            <a:r>
              <a:rPr sz="1500" spc="-25" dirty="0">
                <a:latin typeface="Times New Roman"/>
                <a:cs typeface="Times New Roman"/>
              </a:rPr>
              <a:t> </a:t>
            </a:r>
            <a:r>
              <a:rPr sz="1500" spc="-5" dirty="0">
                <a:latin typeface="Times New Roman"/>
                <a:cs typeface="Times New Roman"/>
              </a:rPr>
              <a:t>величинах;</a:t>
            </a:r>
            <a:endParaRPr sz="1500">
              <a:latin typeface="Times New Roman"/>
              <a:cs typeface="Times New Roman"/>
            </a:endParaRPr>
          </a:p>
          <a:p>
            <a:pPr marL="537210" indent="-128905">
              <a:lnSpc>
                <a:spcPts val="1755"/>
              </a:lnSpc>
              <a:spcBef>
                <a:spcPts val="240"/>
              </a:spcBef>
              <a:buChar char="-"/>
              <a:tabLst>
                <a:tab pos="537845" algn="l"/>
              </a:tabLst>
            </a:pPr>
            <a:r>
              <a:rPr sz="1500" spc="-5" dirty="0">
                <a:latin typeface="Times New Roman"/>
                <a:cs typeface="Times New Roman"/>
              </a:rPr>
              <a:t>середні </a:t>
            </a:r>
            <a:r>
              <a:rPr sz="1500" dirty="0">
                <a:latin typeface="Times New Roman"/>
                <a:cs typeface="Times New Roman"/>
              </a:rPr>
              <a:t>– це </a:t>
            </a:r>
            <a:r>
              <a:rPr sz="1500" spc="-25" dirty="0">
                <a:latin typeface="Times New Roman"/>
                <a:cs typeface="Times New Roman"/>
              </a:rPr>
              <a:t>результат </a:t>
            </a:r>
            <a:r>
              <a:rPr sz="1500" spc="-5" dirty="0">
                <a:latin typeface="Times New Roman"/>
                <a:cs typeface="Times New Roman"/>
              </a:rPr>
              <a:t>дії </a:t>
            </a:r>
            <a:r>
              <a:rPr sz="1500" spc="-10" dirty="0">
                <a:latin typeface="Times New Roman"/>
                <a:cs typeface="Times New Roman"/>
              </a:rPr>
              <a:t>об’єктивних </a:t>
            </a:r>
            <a:r>
              <a:rPr sz="1500" spc="-5" dirty="0">
                <a:latin typeface="Times New Roman"/>
                <a:cs typeface="Times New Roman"/>
              </a:rPr>
              <a:t>причин. Причини, які </a:t>
            </a:r>
            <a:r>
              <a:rPr sz="1500" spc="-10" dirty="0">
                <a:latin typeface="Times New Roman"/>
                <a:cs typeface="Times New Roman"/>
              </a:rPr>
              <a:t>формують</a:t>
            </a:r>
            <a:r>
              <a:rPr sz="1500" spc="254" dirty="0">
                <a:latin typeface="Times New Roman"/>
                <a:cs typeface="Times New Roman"/>
              </a:rPr>
              <a:t> </a:t>
            </a:r>
            <a:r>
              <a:rPr sz="1500" spc="-5" dirty="0">
                <a:latin typeface="Times New Roman"/>
                <a:cs typeface="Times New Roman"/>
              </a:rPr>
              <a:t>середню,</a:t>
            </a:r>
            <a:endParaRPr sz="1500">
              <a:latin typeface="Times New Roman"/>
              <a:cs typeface="Times New Roman"/>
            </a:endParaRPr>
          </a:p>
          <a:p>
            <a:pPr marL="408940">
              <a:lnSpc>
                <a:spcPts val="1755"/>
              </a:lnSpc>
            </a:pPr>
            <a:r>
              <a:rPr sz="1500" spc="-10" dirty="0">
                <a:latin typeface="Times New Roman"/>
                <a:cs typeface="Times New Roman"/>
              </a:rPr>
              <a:t>поділяються </a:t>
            </a:r>
            <a:r>
              <a:rPr sz="1500" dirty="0">
                <a:latin typeface="Times New Roman"/>
                <a:cs typeface="Times New Roman"/>
              </a:rPr>
              <a:t>на дві </a:t>
            </a:r>
            <a:r>
              <a:rPr sz="1500" spc="-10" dirty="0">
                <a:latin typeface="Times New Roman"/>
                <a:cs typeface="Times New Roman"/>
              </a:rPr>
              <a:t>групи: </a:t>
            </a:r>
            <a:r>
              <a:rPr sz="1500" spc="-5" dirty="0">
                <a:latin typeface="Times New Roman"/>
                <a:cs typeface="Times New Roman"/>
              </a:rPr>
              <a:t>причини </a:t>
            </a:r>
            <a:r>
              <a:rPr sz="1500" dirty="0">
                <a:latin typeface="Times New Roman"/>
                <a:cs typeface="Times New Roman"/>
              </a:rPr>
              <a:t>основні і</a:t>
            </a:r>
            <a:r>
              <a:rPr sz="1500" spc="-85" dirty="0">
                <a:latin typeface="Times New Roman"/>
                <a:cs typeface="Times New Roman"/>
              </a:rPr>
              <a:t> </a:t>
            </a:r>
            <a:r>
              <a:rPr sz="1500" spc="-10" dirty="0">
                <a:latin typeface="Times New Roman"/>
                <a:cs typeface="Times New Roman"/>
              </a:rPr>
              <a:t>випадкові;</a:t>
            </a:r>
            <a:endParaRPr sz="1500">
              <a:latin typeface="Times New Roman"/>
              <a:cs typeface="Times New Roman"/>
            </a:endParaRPr>
          </a:p>
          <a:p>
            <a:pPr marL="518795" indent="-110489">
              <a:lnSpc>
                <a:spcPct val="100000"/>
              </a:lnSpc>
              <a:spcBef>
                <a:spcPts val="275"/>
              </a:spcBef>
              <a:buChar char="-"/>
              <a:tabLst>
                <a:tab pos="519430" algn="l"/>
              </a:tabLst>
            </a:pPr>
            <a:r>
              <a:rPr sz="1500" spc="-5" dirty="0">
                <a:latin typeface="Times New Roman"/>
                <a:cs typeface="Times New Roman"/>
              </a:rPr>
              <a:t>за своєю природою середня</a:t>
            </a:r>
            <a:r>
              <a:rPr sz="1500" spc="-20" dirty="0">
                <a:latin typeface="Times New Roman"/>
                <a:cs typeface="Times New Roman"/>
              </a:rPr>
              <a:t> </a:t>
            </a:r>
            <a:r>
              <a:rPr sz="1500" spc="-5" dirty="0">
                <a:latin typeface="Times New Roman"/>
                <a:cs typeface="Times New Roman"/>
              </a:rPr>
              <a:t>абстрактна.</a:t>
            </a:r>
            <a:endParaRPr sz="1500">
              <a:latin typeface="Times New Roman"/>
              <a:cs typeface="Times New Roman"/>
            </a:endParaRPr>
          </a:p>
          <a:p>
            <a:pPr marL="408940">
              <a:lnSpc>
                <a:spcPct val="100000"/>
              </a:lnSpc>
              <a:spcBef>
                <a:spcPts val="265"/>
              </a:spcBef>
            </a:pPr>
            <a:r>
              <a:rPr sz="1500" b="1" spc="-10" dirty="0">
                <a:latin typeface="Times New Roman"/>
                <a:cs typeface="Times New Roman"/>
              </a:rPr>
              <a:t>Недоліки</a:t>
            </a:r>
            <a:r>
              <a:rPr sz="1500" b="1" spc="-20" dirty="0">
                <a:latin typeface="Times New Roman"/>
                <a:cs typeface="Times New Roman"/>
              </a:rPr>
              <a:t> </a:t>
            </a:r>
            <a:r>
              <a:rPr sz="1500" b="1" spc="-5" dirty="0">
                <a:latin typeface="Times New Roman"/>
                <a:cs typeface="Times New Roman"/>
              </a:rPr>
              <a:t>(помилки</a:t>
            </a:r>
            <a:r>
              <a:rPr sz="1500" spc="-5" dirty="0">
                <a:latin typeface="Times New Roman"/>
                <a:cs typeface="Times New Roman"/>
              </a:rPr>
              <a:t>):</a:t>
            </a:r>
            <a:endParaRPr sz="1500">
              <a:latin typeface="Times New Roman"/>
              <a:cs typeface="Times New Roman"/>
            </a:endParaRPr>
          </a:p>
          <a:p>
            <a:pPr marL="518795" indent="-110489">
              <a:lnSpc>
                <a:spcPct val="100000"/>
              </a:lnSpc>
              <a:spcBef>
                <a:spcPts val="275"/>
              </a:spcBef>
              <a:buChar char="-"/>
              <a:tabLst>
                <a:tab pos="519430" algn="l"/>
              </a:tabLst>
            </a:pPr>
            <a:r>
              <a:rPr sz="1500" dirty="0">
                <a:latin typeface="Times New Roman"/>
                <a:cs typeface="Times New Roman"/>
              </a:rPr>
              <a:t>основними </a:t>
            </a:r>
            <a:r>
              <a:rPr sz="1500" spc="-5" dirty="0">
                <a:latin typeface="Times New Roman"/>
                <a:cs typeface="Times New Roman"/>
              </a:rPr>
              <a:t>причинами </a:t>
            </a:r>
            <a:r>
              <a:rPr sz="1500" spc="-10" dirty="0">
                <a:latin typeface="Times New Roman"/>
                <a:cs typeface="Times New Roman"/>
              </a:rPr>
              <a:t>вважав </a:t>
            </a:r>
            <a:r>
              <a:rPr sz="1500" spc="-5" dirty="0">
                <a:latin typeface="Times New Roman"/>
                <a:cs typeface="Times New Roman"/>
              </a:rPr>
              <a:t>лише </a:t>
            </a:r>
            <a:r>
              <a:rPr sz="1500" spc="-10" dirty="0">
                <a:latin typeface="Times New Roman"/>
                <a:cs typeface="Times New Roman"/>
              </a:rPr>
              <a:t>природні</a:t>
            </a:r>
            <a:r>
              <a:rPr sz="1500" spc="-30" dirty="0">
                <a:latin typeface="Times New Roman"/>
                <a:cs typeface="Times New Roman"/>
              </a:rPr>
              <a:t> </a:t>
            </a:r>
            <a:r>
              <a:rPr sz="1500" spc="-10" dirty="0">
                <a:latin typeface="Times New Roman"/>
                <a:cs typeface="Times New Roman"/>
              </a:rPr>
              <a:t>фактори;</a:t>
            </a:r>
            <a:endParaRPr sz="1500">
              <a:latin typeface="Times New Roman"/>
              <a:cs typeface="Times New Roman"/>
            </a:endParaRPr>
          </a:p>
          <a:p>
            <a:pPr marL="518795" indent="-110489">
              <a:lnSpc>
                <a:spcPct val="100000"/>
              </a:lnSpc>
              <a:spcBef>
                <a:spcPts val="265"/>
              </a:spcBef>
              <a:buChar char="-"/>
              <a:tabLst>
                <a:tab pos="519430" algn="l"/>
              </a:tabLst>
            </a:pPr>
            <a:r>
              <a:rPr sz="1500" dirty="0">
                <a:latin typeface="Times New Roman"/>
                <a:cs typeface="Times New Roman"/>
              </a:rPr>
              <a:t>між </a:t>
            </a:r>
            <a:r>
              <a:rPr sz="1500" spc="-10" dirty="0">
                <a:latin typeface="Times New Roman"/>
                <a:cs typeface="Times New Roman"/>
              </a:rPr>
              <a:t>випадковими </a:t>
            </a:r>
            <a:r>
              <a:rPr sz="1500" dirty="0">
                <a:latin typeface="Times New Roman"/>
                <a:cs typeface="Times New Roman"/>
              </a:rPr>
              <a:t>і </a:t>
            </a:r>
            <a:r>
              <a:rPr sz="1500" spc="-5" dirty="0">
                <a:latin typeface="Times New Roman"/>
                <a:cs typeface="Times New Roman"/>
              </a:rPr>
              <a:t>об’єктивними причинами </a:t>
            </a:r>
            <a:r>
              <a:rPr sz="1500" spc="-10" dirty="0">
                <a:latin typeface="Times New Roman"/>
                <a:cs typeface="Times New Roman"/>
              </a:rPr>
              <a:t>проводив</a:t>
            </a:r>
            <a:r>
              <a:rPr sz="1500" spc="-85" dirty="0">
                <a:latin typeface="Times New Roman"/>
                <a:cs typeface="Times New Roman"/>
              </a:rPr>
              <a:t> </a:t>
            </a:r>
            <a:r>
              <a:rPr sz="1500" dirty="0">
                <a:latin typeface="Times New Roman"/>
                <a:cs typeface="Times New Roman"/>
              </a:rPr>
              <a:t>бар’єр;</a:t>
            </a:r>
            <a:endParaRPr sz="1500">
              <a:latin typeface="Times New Roman"/>
              <a:cs typeface="Times New Roman"/>
            </a:endParaRPr>
          </a:p>
          <a:p>
            <a:pPr marL="408940" marR="5080">
              <a:lnSpc>
                <a:spcPts val="1710"/>
              </a:lnSpc>
              <a:spcBef>
                <a:spcPts val="409"/>
              </a:spcBef>
              <a:buChar char="-"/>
              <a:tabLst>
                <a:tab pos="612775" algn="l"/>
                <a:tab pos="614045" algn="l"/>
                <a:tab pos="1369060" algn="l"/>
                <a:tab pos="1751330" algn="l"/>
                <a:tab pos="2800350" algn="l"/>
                <a:tab pos="3181350" algn="l"/>
                <a:tab pos="4102100" algn="l"/>
                <a:tab pos="5012055" algn="l"/>
                <a:tab pos="6717665" algn="l"/>
              </a:tabLst>
            </a:pPr>
            <a:r>
              <a:rPr sz="1500" spc="-5" dirty="0">
                <a:latin typeface="Times New Roman"/>
                <a:cs typeface="Times New Roman"/>
              </a:rPr>
              <a:t>в</a:t>
            </a:r>
            <a:r>
              <a:rPr sz="1500" spc="-25" dirty="0">
                <a:latin typeface="Times New Roman"/>
                <a:cs typeface="Times New Roman"/>
              </a:rPr>
              <a:t>в</a:t>
            </a:r>
            <a:r>
              <a:rPr sz="1500" dirty="0">
                <a:latin typeface="Times New Roman"/>
                <a:cs typeface="Times New Roman"/>
              </a:rPr>
              <a:t>а</a:t>
            </a:r>
            <a:r>
              <a:rPr sz="1500" spc="-5" dirty="0">
                <a:latin typeface="Times New Roman"/>
                <a:cs typeface="Times New Roman"/>
              </a:rPr>
              <a:t>ж</a:t>
            </a:r>
            <a:r>
              <a:rPr sz="1500" spc="-10" dirty="0">
                <a:latin typeface="Times New Roman"/>
                <a:cs typeface="Times New Roman"/>
              </a:rPr>
              <a:t>а</a:t>
            </a:r>
            <a:r>
              <a:rPr sz="1500" dirty="0">
                <a:latin typeface="Times New Roman"/>
                <a:cs typeface="Times New Roman"/>
              </a:rPr>
              <a:t>в,	</a:t>
            </a:r>
            <a:r>
              <a:rPr sz="1500" spc="-5" dirty="0">
                <a:latin typeface="Times New Roman"/>
                <a:cs typeface="Times New Roman"/>
              </a:rPr>
              <a:t>щ</a:t>
            </a:r>
            <a:r>
              <a:rPr sz="1500" dirty="0">
                <a:latin typeface="Times New Roman"/>
                <a:cs typeface="Times New Roman"/>
              </a:rPr>
              <a:t>о	</a:t>
            </a:r>
            <a:r>
              <a:rPr sz="1500" spc="-5" dirty="0">
                <a:latin typeface="Times New Roman"/>
                <a:cs typeface="Times New Roman"/>
              </a:rPr>
              <a:t>ві</a:t>
            </a:r>
            <a:r>
              <a:rPr sz="1500" spc="5" dirty="0">
                <a:latin typeface="Times New Roman"/>
                <a:cs typeface="Times New Roman"/>
              </a:rPr>
              <a:t>д</a:t>
            </a:r>
            <a:r>
              <a:rPr sz="1500" dirty="0">
                <a:latin typeface="Times New Roman"/>
                <a:cs typeface="Times New Roman"/>
              </a:rPr>
              <a:t>х</a:t>
            </a:r>
            <a:r>
              <a:rPr sz="1500" spc="-5" dirty="0">
                <a:latin typeface="Times New Roman"/>
                <a:cs typeface="Times New Roman"/>
              </a:rPr>
              <a:t>ил</a:t>
            </a:r>
            <a:r>
              <a:rPr sz="1500" spc="-10" dirty="0">
                <a:latin typeface="Times New Roman"/>
                <a:cs typeface="Times New Roman"/>
              </a:rPr>
              <a:t>е</a:t>
            </a:r>
            <a:r>
              <a:rPr sz="1500" spc="-5" dirty="0">
                <a:latin typeface="Times New Roman"/>
                <a:cs typeface="Times New Roman"/>
              </a:rPr>
              <a:t>нн</a:t>
            </a:r>
            <a:r>
              <a:rPr sz="1500" dirty="0">
                <a:latin typeface="Times New Roman"/>
                <a:cs typeface="Times New Roman"/>
              </a:rPr>
              <a:t>я	</a:t>
            </a:r>
            <a:r>
              <a:rPr sz="1500" spc="-5" dirty="0">
                <a:latin typeface="Times New Roman"/>
                <a:cs typeface="Times New Roman"/>
              </a:rPr>
              <a:t>ві</a:t>
            </a:r>
            <a:r>
              <a:rPr sz="1500" dirty="0">
                <a:latin typeface="Times New Roman"/>
                <a:cs typeface="Times New Roman"/>
              </a:rPr>
              <a:t>д	</a:t>
            </a:r>
            <a:r>
              <a:rPr sz="1500" spc="15" dirty="0">
                <a:latin typeface="Times New Roman"/>
                <a:cs typeface="Times New Roman"/>
              </a:rPr>
              <a:t>с</a:t>
            </a:r>
            <a:r>
              <a:rPr sz="1500" spc="-20" dirty="0">
                <a:latin typeface="Times New Roman"/>
                <a:cs typeface="Times New Roman"/>
              </a:rPr>
              <a:t>е</a:t>
            </a:r>
            <a:r>
              <a:rPr sz="1500" spc="-10" dirty="0">
                <a:latin typeface="Times New Roman"/>
                <a:cs typeface="Times New Roman"/>
              </a:rPr>
              <a:t>р</a:t>
            </a:r>
            <a:r>
              <a:rPr sz="1500" spc="-30" dirty="0">
                <a:latin typeface="Times New Roman"/>
                <a:cs typeface="Times New Roman"/>
              </a:rPr>
              <a:t>е</a:t>
            </a:r>
            <a:r>
              <a:rPr sz="1500" dirty="0">
                <a:latin typeface="Times New Roman"/>
                <a:cs typeface="Times New Roman"/>
              </a:rPr>
              <a:t>дн</a:t>
            </a:r>
            <a:r>
              <a:rPr sz="1500" spc="-5" dirty="0">
                <a:latin typeface="Times New Roman"/>
                <a:cs typeface="Times New Roman"/>
              </a:rPr>
              <a:t>ь</a:t>
            </a:r>
            <a:r>
              <a:rPr sz="1500" dirty="0">
                <a:latin typeface="Times New Roman"/>
                <a:cs typeface="Times New Roman"/>
              </a:rPr>
              <a:t>ої	</a:t>
            </a:r>
            <a:r>
              <a:rPr sz="1500" spc="-15" dirty="0">
                <a:latin typeface="Times New Roman"/>
                <a:cs typeface="Times New Roman"/>
              </a:rPr>
              <a:t>в</a:t>
            </a:r>
            <a:r>
              <a:rPr sz="1500" spc="-10" dirty="0">
                <a:latin typeface="Times New Roman"/>
                <a:cs typeface="Times New Roman"/>
              </a:rPr>
              <a:t>е</a:t>
            </a:r>
            <a:r>
              <a:rPr sz="1500" spc="-5" dirty="0">
                <a:latin typeface="Times New Roman"/>
                <a:cs typeface="Times New Roman"/>
              </a:rPr>
              <a:t>личи</a:t>
            </a:r>
            <a:r>
              <a:rPr sz="1500" dirty="0">
                <a:latin typeface="Times New Roman"/>
                <a:cs typeface="Times New Roman"/>
              </a:rPr>
              <a:t>ни	</a:t>
            </a:r>
            <a:r>
              <a:rPr sz="1500" spc="-5" dirty="0">
                <a:latin typeface="Times New Roman"/>
                <a:cs typeface="Times New Roman"/>
              </a:rPr>
              <a:t>підп</a:t>
            </a:r>
            <a:r>
              <a:rPr sz="1500" spc="-10" dirty="0">
                <a:latin typeface="Times New Roman"/>
                <a:cs typeface="Times New Roman"/>
              </a:rPr>
              <a:t>о</a:t>
            </a:r>
            <a:r>
              <a:rPr sz="1500" dirty="0">
                <a:latin typeface="Times New Roman"/>
                <a:cs typeface="Times New Roman"/>
              </a:rPr>
              <a:t>р</a:t>
            </a:r>
            <a:r>
              <a:rPr sz="1500" spc="-10" dirty="0">
                <a:latin typeface="Times New Roman"/>
                <a:cs typeface="Times New Roman"/>
              </a:rPr>
              <a:t>яд</a:t>
            </a:r>
            <a:r>
              <a:rPr sz="1500" spc="-70" dirty="0">
                <a:latin typeface="Times New Roman"/>
                <a:cs typeface="Times New Roman"/>
              </a:rPr>
              <a:t>к</a:t>
            </a:r>
            <a:r>
              <a:rPr sz="1500" dirty="0">
                <a:latin typeface="Times New Roman"/>
                <a:cs typeface="Times New Roman"/>
              </a:rPr>
              <a:t>о</a:t>
            </a:r>
            <a:r>
              <a:rPr sz="1500" spc="-50" dirty="0">
                <a:latin typeface="Times New Roman"/>
                <a:cs typeface="Times New Roman"/>
              </a:rPr>
              <a:t>в</a:t>
            </a:r>
            <a:r>
              <a:rPr sz="1500" spc="-10" dirty="0">
                <a:latin typeface="Times New Roman"/>
                <a:cs typeface="Times New Roman"/>
              </a:rPr>
              <a:t>у</a:t>
            </a:r>
            <a:r>
              <a:rPr sz="1500" spc="-30" dirty="0">
                <a:latin typeface="Times New Roman"/>
                <a:cs typeface="Times New Roman"/>
              </a:rPr>
              <a:t>ю</a:t>
            </a:r>
            <a:r>
              <a:rPr sz="1500" dirty="0">
                <a:latin typeface="Times New Roman"/>
                <a:cs typeface="Times New Roman"/>
              </a:rPr>
              <a:t>ть</a:t>
            </a:r>
            <a:r>
              <a:rPr sz="1500" spc="-10" dirty="0">
                <a:latin typeface="Times New Roman"/>
                <a:cs typeface="Times New Roman"/>
              </a:rPr>
              <a:t>с</a:t>
            </a:r>
            <a:r>
              <a:rPr sz="1500" dirty="0">
                <a:latin typeface="Times New Roman"/>
                <a:cs typeface="Times New Roman"/>
              </a:rPr>
              <a:t>я	з</a:t>
            </a:r>
            <a:r>
              <a:rPr sz="1500" spc="-15" dirty="0">
                <a:latin typeface="Times New Roman"/>
                <a:cs typeface="Times New Roman"/>
              </a:rPr>
              <a:t>а</a:t>
            </a:r>
            <a:r>
              <a:rPr sz="1500" spc="-70" dirty="0">
                <a:latin typeface="Times New Roman"/>
                <a:cs typeface="Times New Roman"/>
              </a:rPr>
              <a:t>к</a:t>
            </a:r>
            <a:r>
              <a:rPr sz="1500" dirty="0">
                <a:latin typeface="Times New Roman"/>
                <a:cs typeface="Times New Roman"/>
              </a:rPr>
              <a:t>о</a:t>
            </a:r>
            <a:r>
              <a:rPr sz="1500" spc="-5" dirty="0">
                <a:latin typeface="Times New Roman"/>
                <a:cs typeface="Times New Roman"/>
              </a:rPr>
              <a:t>ну  </a:t>
            </a:r>
            <a:r>
              <a:rPr sz="1500" spc="-10" dirty="0">
                <a:latin typeface="Times New Roman"/>
                <a:cs typeface="Times New Roman"/>
              </a:rPr>
              <a:t>нормального </a:t>
            </a:r>
            <a:r>
              <a:rPr sz="1500" spc="-20" dirty="0">
                <a:latin typeface="Times New Roman"/>
                <a:cs typeface="Times New Roman"/>
              </a:rPr>
              <a:t>розподілу, </a:t>
            </a:r>
            <a:r>
              <a:rPr sz="1500" spc="-5" dirty="0">
                <a:latin typeface="Times New Roman"/>
                <a:cs typeface="Times New Roman"/>
              </a:rPr>
              <a:t>що </a:t>
            </a:r>
            <a:r>
              <a:rPr sz="1500" spc="-25" dirty="0">
                <a:latin typeface="Times New Roman"/>
                <a:cs typeface="Times New Roman"/>
              </a:rPr>
              <a:t>буває </a:t>
            </a:r>
            <a:r>
              <a:rPr sz="1500" dirty="0">
                <a:latin typeface="Times New Roman"/>
                <a:cs typeface="Times New Roman"/>
              </a:rPr>
              <a:t>не</a:t>
            </a:r>
            <a:r>
              <a:rPr sz="1500" spc="30" dirty="0">
                <a:latin typeface="Times New Roman"/>
                <a:cs typeface="Times New Roman"/>
              </a:rPr>
              <a:t> </a:t>
            </a:r>
            <a:r>
              <a:rPr sz="1500" spc="-10" dirty="0">
                <a:latin typeface="Times New Roman"/>
                <a:cs typeface="Times New Roman"/>
              </a:rPr>
              <a:t>завжди.</a:t>
            </a:r>
            <a:endParaRPr sz="1500">
              <a:latin typeface="Times New Roman"/>
              <a:cs typeface="Times New Roman"/>
            </a:endParaRPr>
          </a:p>
          <a:p>
            <a:pPr marL="408940" marR="5715" algn="just">
              <a:lnSpc>
                <a:spcPct val="95000"/>
              </a:lnSpc>
              <a:spcBef>
                <a:spcPts val="320"/>
              </a:spcBef>
            </a:pPr>
            <a:r>
              <a:rPr sz="1500" b="1" spc="-5" dirty="0">
                <a:latin typeface="Times New Roman"/>
                <a:cs typeface="Times New Roman"/>
              </a:rPr>
              <a:t>Середня </a:t>
            </a:r>
            <a:r>
              <a:rPr sz="1500" b="1" dirty="0">
                <a:latin typeface="Times New Roman"/>
                <a:cs typeface="Times New Roman"/>
              </a:rPr>
              <a:t>в </a:t>
            </a:r>
            <a:r>
              <a:rPr sz="1500" b="1" spc="-10" dirty="0">
                <a:latin typeface="Times New Roman"/>
                <a:cs typeface="Times New Roman"/>
              </a:rPr>
              <a:t>статистиці </a:t>
            </a:r>
            <a:r>
              <a:rPr sz="1500" dirty="0">
                <a:latin typeface="Times New Roman"/>
                <a:cs typeface="Times New Roman"/>
              </a:rPr>
              <a:t>– це </a:t>
            </a:r>
            <a:r>
              <a:rPr sz="1500" spc="-5" dirty="0">
                <a:latin typeface="Times New Roman"/>
                <a:cs typeface="Times New Roman"/>
              </a:rPr>
              <a:t>абстрактна </a:t>
            </a:r>
            <a:r>
              <a:rPr sz="1500" spc="-10" dirty="0">
                <a:latin typeface="Times New Roman"/>
                <a:cs typeface="Times New Roman"/>
              </a:rPr>
              <a:t>узагальнююча </a:t>
            </a:r>
            <a:r>
              <a:rPr sz="1500" spc="-5" dirty="0">
                <a:latin typeface="Times New Roman"/>
                <a:cs typeface="Times New Roman"/>
              </a:rPr>
              <a:t>величина, </a:t>
            </a:r>
            <a:r>
              <a:rPr sz="1500" spc="-15" dirty="0">
                <a:latin typeface="Times New Roman"/>
                <a:cs typeface="Times New Roman"/>
              </a:rPr>
              <a:t>яка характеризує  </a:t>
            </a:r>
            <a:r>
              <a:rPr sz="1500" spc="-5" dirty="0">
                <a:latin typeface="Times New Roman"/>
                <a:cs typeface="Times New Roman"/>
              </a:rPr>
              <a:t>типовий рівень </a:t>
            </a:r>
            <a:r>
              <a:rPr sz="1500" spc="-15" dirty="0">
                <a:latin typeface="Times New Roman"/>
                <a:cs typeface="Times New Roman"/>
              </a:rPr>
              <a:t>варіюючої </a:t>
            </a:r>
            <a:r>
              <a:rPr sz="1500" spc="-5" dirty="0">
                <a:latin typeface="Times New Roman"/>
                <a:cs typeface="Times New Roman"/>
              </a:rPr>
              <a:t>ознаки </a:t>
            </a:r>
            <a:r>
              <a:rPr sz="1500" dirty="0">
                <a:latin typeface="Times New Roman"/>
                <a:cs typeface="Times New Roman"/>
              </a:rPr>
              <a:t>в </a:t>
            </a:r>
            <a:r>
              <a:rPr sz="1500" spc="-15" dirty="0">
                <a:latin typeface="Times New Roman"/>
                <a:cs typeface="Times New Roman"/>
              </a:rPr>
              <a:t>розрахунку </a:t>
            </a:r>
            <a:r>
              <a:rPr sz="1500" dirty="0">
                <a:latin typeface="Times New Roman"/>
                <a:cs typeface="Times New Roman"/>
              </a:rPr>
              <a:t>на </a:t>
            </a:r>
            <a:r>
              <a:rPr sz="1500" spc="-10" dirty="0">
                <a:latin typeface="Times New Roman"/>
                <a:cs typeface="Times New Roman"/>
              </a:rPr>
              <a:t>одиницю </a:t>
            </a:r>
            <a:r>
              <a:rPr sz="1500" dirty="0">
                <a:latin typeface="Times New Roman"/>
                <a:cs typeface="Times New Roman"/>
              </a:rPr>
              <a:t>в </a:t>
            </a:r>
            <a:r>
              <a:rPr sz="1500" spc="-10" dirty="0">
                <a:latin typeface="Times New Roman"/>
                <a:cs typeface="Times New Roman"/>
              </a:rPr>
              <a:t>якісно однорідній  сукупності </a:t>
            </a:r>
            <a:r>
              <a:rPr sz="1500" dirty="0">
                <a:latin typeface="Times New Roman"/>
                <a:cs typeface="Times New Roman"/>
              </a:rPr>
              <a:t>в </a:t>
            </a:r>
            <a:r>
              <a:rPr sz="1500" spc="-10" dirty="0">
                <a:latin typeface="Times New Roman"/>
                <a:cs typeface="Times New Roman"/>
              </a:rPr>
              <a:t>конкретних умовах </a:t>
            </a:r>
            <a:r>
              <a:rPr sz="1500" spc="-5" dirty="0">
                <a:latin typeface="Times New Roman"/>
                <a:cs typeface="Times New Roman"/>
              </a:rPr>
              <a:t>простору </a:t>
            </a:r>
            <a:r>
              <a:rPr sz="1500" dirty="0">
                <a:latin typeface="Times New Roman"/>
                <a:cs typeface="Times New Roman"/>
              </a:rPr>
              <a:t>і</a:t>
            </a:r>
            <a:r>
              <a:rPr sz="1500" spc="-35" dirty="0">
                <a:latin typeface="Times New Roman"/>
                <a:cs typeface="Times New Roman"/>
              </a:rPr>
              <a:t> </a:t>
            </a:r>
            <a:r>
              <a:rPr sz="1500" spc="-40" dirty="0">
                <a:latin typeface="Times New Roman"/>
                <a:cs typeface="Times New Roman"/>
              </a:rPr>
              <a:t>часу.</a:t>
            </a:r>
            <a:endParaRPr sz="1500">
              <a:latin typeface="Times New Roman"/>
              <a:cs typeface="Times New Roman"/>
            </a:endParaRPr>
          </a:p>
          <a:p>
            <a:pPr marL="455930" algn="just">
              <a:lnSpc>
                <a:spcPts val="1760"/>
              </a:lnSpc>
              <a:spcBef>
                <a:spcPts val="265"/>
              </a:spcBef>
            </a:pPr>
            <a:r>
              <a:rPr sz="1500" spc="-10" dirty="0">
                <a:latin typeface="Times New Roman"/>
                <a:cs typeface="Times New Roman"/>
              </a:rPr>
              <a:t>Статистичні </a:t>
            </a:r>
            <a:r>
              <a:rPr sz="1500" spc="-5" dirty="0">
                <a:latin typeface="Times New Roman"/>
                <a:cs typeface="Times New Roman"/>
              </a:rPr>
              <a:t>середні </a:t>
            </a:r>
            <a:r>
              <a:rPr sz="1500" spc="-15" dirty="0">
                <a:latin typeface="Times New Roman"/>
                <a:cs typeface="Times New Roman"/>
              </a:rPr>
              <a:t>обчислюються </a:t>
            </a:r>
            <a:r>
              <a:rPr sz="1500" dirty="0">
                <a:latin typeface="Times New Roman"/>
                <a:cs typeface="Times New Roman"/>
              </a:rPr>
              <a:t>на основі </a:t>
            </a:r>
            <a:r>
              <a:rPr sz="1500" spc="-10" dirty="0">
                <a:latin typeface="Times New Roman"/>
                <a:cs typeface="Times New Roman"/>
              </a:rPr>
              <a:t>масових </a:t>
            </a:r>
            <a:r>
              <a:rPr sz="1500" dirty="0">
                <a:latin typeface="Times New Roman"/>
                <a:cs typeface="Times New Roman"/>
              </a:rPr>
              <a:t>даних</a:t>
            </a:r>
            <a:r>
              <a:rPr sz="1500" spc="330" dirty="0">
                <a:latin typeface="Times New Roman"/>
                <a:cs typeface="Times New Roman"/>
              </a:rPr>
              <a:t> </a:t>
            </a:r>
            <a:r>
              <a:rPr sz="1500" spc="-5" dirty="0">
                <a:latin typeface="Times New Roman"/>
                <a:cs typeface="Times New Roman"/>
              </a:rPr>
              <a:t>правильно</a:t>
            </a:r>
            <a:endParaRPr sz="1500">
              <a:latin typeface="Times New Roman"/>
              <a:cs typeface="Times New Roman"/>
            </a:endParaRPr>
          </a:p>
          <a:p>
            <a:pPr marL="408940" algn="just">
              <a:lnSpc>
                <a:spcPts val="1760"/>
              </a:lnSpc>
            </a:pPr>
            <a:r>
              <a:rPr sz="1500" spc="-10" dirty="0">
                <a:latin typeface="Times New Roman"/>
                <a:cs typeface="Times New Roman"/>
              </a:rPr>
              <a:t>організованого статистичного</a:t>
            </a:r>
            <a:r>
              <a:rPr sz="1500" spc="-60" dirty="0">
                <a:latin typeface="Times New Roman"/>
                <a:cs typeface="Times New Roman"/>
              </a:rPr>
              <a:t> </a:t>
            </a:r>
            <a:r>
              <a:rPr sz="1500" spc="-5" dirty="0">
                <a:latin typeface="Times New Roman"/>
                <a:cs typeface="Times New Roman"/>
              </a:rPr>
              <a:t>спостереження.</a:t>
            </a:r>
            <a:endParaRPr sz="1500">
              <a:latin typeface="Times New Roman"/>
              <a:cs typeface="Times New Roman"/>
            </a:endParaRPr>
          </a:p>
          <a:p>
            <a:pPr marL="408940" algn="just">
              <a:lnSpc>
                <a:spcPct val="100000"/>
              </a:lnSpc>
              <a:spcBef>
                <a:spcPts val="260"/>
              </a:spcBef>
            </a:pPr>
            <a:r>
              <a:rPr sz="1500" spc="-5" dirty="0">
                <a:latin typeface="Times New Roman"/>
                <a:cs typeface="Times New Roman"/>
              </a:rPr>
              <a:t>Якщо середня </a:t>
            </a:r>
            <a:r>
              <a:rPr sz="1500" spc="-10" dirty="0">
                <a:latin typeface="Times New Roman"/>
                <a:cs typeface="Times New Roman"/>
              </a:rPr>
              <a:t>розрахована </a:t>
            </a:r>
            <a:r>
              <a:rPr sz="1500" dirty="0">
                <a:latin typeface="Times New Roman"/>
                <a:cs typeface="Times New Roman"/>
              </a:rPr>
              <a:t>по </a:t>
            </a:r>
            <a:r>
              <a:rPr sz="1500" spc="-5" dirty="0">
                <a:latin typeface="Times New Roman"/>
                <a:cs typeface="Times New Roman"/>
              </a:rPr>
              <a:t>неоднорідній сукупності, така середня </a:t>
            </a:r>
            <a:r>
              <a:rPr sz="1500" spc="-15" dirty="0">
                <a:latin typeface="Times New Roman"/>
                <a:cs typeface="Times New Roman"/>
              </a:rPr>
              <a:t>втрачає</a:t>
            </a:r>
            <a:r>
              <a:rPr sz="1500" spc="-114" dirty="0">
                <a:latin typeface="Times New Roman"/>
                <a:cs typeface="Times New Roman"/>
              </a:rPr>
              <a:t> </a:t>
            </a:r>
            <a:r>
              <a:rPr sz="1500" spc="-25" dirty="0">
                <a:latin typeface="Times New Roman"/>
                <a:cs typeface="Times New Roman"/>
              </a:rPr>
              <a:t>зміст.</a:t>
            </a:r>
            <a:endParaRPr sz="1500">
              <a:latin typeface="Times New Roman"/>
              <a:cs typeface="Times New Roman"/>
            </a:endParaRPr>
          </a:p>
          <a:p>
            <a:pPr marL="12700" marR="5080" algn="just">
              <a:lnSpc>
                <a:spcPct val="150100"/>
              </a:lnSpc>
              <a:spcBef>
                <a:spcPts val="35"/>
              </a:spcBef>
            </a:pPr>
            <a:r>
              <a:rPr sz="1500" b="1" spc="-15" dirty="0">
                <a:latin typeface="Times New Roman"/>
                <a:cs typeface="Times New Roman"/>
              </a:rPr>
              <a:t>Таким </a:t>
            </a:r>
            <a:r>
              <a:rPr sz="1500" b="1" spc="-10" dirty="0">
                <a:latin typeface="Times New Roman"/>
                <a:cs typeface="Times New Roman"/>
              </a:rPr>
              <a:t>чином, </a:t>
            </a:r>
            <a:r>
              <a:rPr sz="1500" b="1" spc="-5" dirty="0">
                <a:latin typeface="Times New Roman"/>
                <a:cs typeface="Times New Roman"/>
              </a:rPr>
              <a:t>за </a:t>
            </a:r>
            <a:r>
              <a:rPr sz="1500" b="1" spc="-15" dirty="0">
                <a:latin typeface="Times New Roman"/>
                <a:cs typeface="Times New Roman"/>
              </a:rPr>
              <a:t>допомогою </a:t>
            </a:r>
            <a:r>
              <a:rPr sz="1500" b="1" spc="-5" dirty="0">
                <a:latin typeface="Times New Roman"/>
                <a:cs typeface="Times New Roman"/>
              </a:rPr>
              <a:t>середніх величин </a:t>
            </a:r>
            <a:r>
              <a:rPr sz="1500" b="1" spc="-15" dirty="0">
                <a:latin typeface="Times New Roman"/>
                <a:cs typeface="Times New Roman"/>
              </a:rPr>
              <a:t>масу </a:t>
            </a:r>
            <a:r>
              <a:rPr sz="1500" b="1" spc="-5" dirty="0">
                <a:latin typeface="Times New Roman"/>
                <a:cs typeface="Times New Roman"/>
              </a:rPr>
              <a:t>елементів </a:t>
            </a:r>
            <a:r>
              <a:rPr sz="1500" b="1" spc="-20" dirty="0">
                <a:latin typeface="Times New Roman"/>
                <a:cs typeface="Times New Roman"/>
              </a:rPr>
              <a:t>можна  </a:t>
            </a:r>
            <a:r>
              <a:rPr sz="1500" b="1" spc="-15" dirty="0">
                <a:latin typeface="Times New Roman"/>
                <a:cs typeface="Times New Roman"/>
              </a:rPr>
              <a:t>охарактеризувати </a:t>
            </a:r>
            <a:r>
              <a:rPr sz="1500" b="1" spc="-10" dirty="0">
                <a:latin typeface="Times New Roman"/>
                <a:cs typeface="Times New Roman"/>
              </a:rPr>
              <a:t>одним числом, незважаючи </a:t>
            </a:r>
            <a:r>
              <a:rPr sz="1500" b="1" spc="-5" dirty="0">
                <a:latin typeface="Times New Roman"/>
                <a:cs typeface="Times New Roman"/>
              </a:rPr>
              <a:t>на </a:t>
            </a:r>
            <a:r>
              <a:rPr sz="1500" b="1" spc="-10" dirty="0">
                <a:latin typeface="Times New Roman"/>
                <a:cs typeface="Times New Roman"/>
              </a:rPr>
              <a:t>те, </a:t>
            </a:r>
            <a:r>
              <a:rPr sz="1500" b="1" spc="-5" dirty="0">
                <a:latin typeface="Times New Roman"/>
                <a:cs typeface="Times New Roman"/>
              </a:rPr>
              <a:t>що середня </a:t>
            </a:r>
            <a:r>
              <a:rPr sz="1500" b="1" spc="-25" dirty="0">
                <a:latin typeface="Times New Roman"/>
                <a:cs typeface="Times New Roman"/>
              </a:rPr>
              <a:t>може </a:t>
            </a:r>
            <a:r>
              <a:rPr sz="1500" b="1" spc="-5" dirty="0">
                <a:latin typeface="Times New Roman"/>
                <a:cs typeface="Times New Roman"/>
              </a:rPr>
              <a:t>не </a:t>
            </a:r>
            <a:r>
              <a:rPr sz="1500" b="1" spc="-10" dirty="0">
                <a:latin typeface="Times New Roman"/>
                <a:cs typeface="Times New Roman"/>
              </a:rPr>
              <a:t>збігатися </a:t>
            </a:r>
            <a:r>
              <a:rPr sz="1500" b="1" dirty="0">
                <a:latin typeface="Times New Roman"/>
                <a:cs typeface="Times New Roman"/>
              </a:rPr>
              <a:t>з  </a:t>
            </a:r>
            <a:r>
              <a:rPr sz="1500" b="1" spc="-20" dirty="0">
                <a:latin typeface="Times New Roman"/>
                <a:cs typeface="Times New Roman"/>
              </a:rPr>
              <a:t>жодним </a:t>
            </a:r>
            <a:r>
              <a:rPr sz="1500" b="1" dirty="0">
                <a:latin typeface="Times New Roman"/>
                <a:cs typeface="Times New Roman"/>
              </a:rPr>
              <a:t>з </a:t>
            </a:r>
            <a:r>
              <a:rPr sz="1500" b="1" spc="-5" dirty="0">
                <a:latin typeface="Times New Roman"/>
                <a:cs typeface="Times New Roman"/>
              </a:rPr>
              <a:t>індивідуальних </a:t>
            </a:r>
            <a:r>
              <a:rPr sz="1500" b="1" spc="-15" dirty="0">
                <a:latin typeface="Times New Roman"/>
                <a:cs typeface="Times New Roman"/>
              </a:rPr>
              <a:t>значень</a:t>
            </a:r>
            <a:r>
              <a:rPr sz="1500" b="1" spc="-20" dirty="0">
                <a:latin typeface="Times New Roman"/>
                <a:cs typeface="Times New Roman"/>
              </a:rPr>
              <a:t> </a:t>
            </a:r>
            <a:r>
              <a:rPr sz="1500" b="1" dirty="0">
                <a:latin typeface="Times New Roman"/>
                <a:cs typeface="Times New Roman"/>
              </a:rPr>
              <a:t>ознаки.</a:t>
            </a:r>
            <a:endParaRPr sz="1500">
              <a:latin typeface="Times New Roman"/>
              <a:cs typeface="Times New Roman"/>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840" y="416051"/>
            <a:ext cx="850391" cy="896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11821" y="1050544"/>
            <a:ext cx="57276" cy="6210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59053" y="673354"/>
            <a:ext cx="6948805" cy="5659755"/>
          </a:xfrm>
          <a:prstGeom prst="rect">
            <a:avLst/>
          </a:prstGeom>
        </p:spPr>
        <p:txBody>
          <a:bodyPr vert="horz" wrap="square" lIns="0" tIns="158750" rIns="0" bIns="0" rtlCol="0">
            <a:spAutoFit/>
          </a:bodyPr>
          <a:lstStyle/>
          <a:p>
            <a:pPr marL="469900">
              <a:lnSpc>
                <a:spcPct val="100000"/>
              </a:lnSpc>
              <a:spcBef>
                <a:spcPts val="1250"/>
              </a:spcBef>
              <a:tabLst>
                <a:tab pos="5436870" algn="l"/>
              </a:tabLst>
            </a:pPr>
            <a:r>
              <a:rPr sz="2400" dirty="0">
                <a:latin typeface="Times New Roman"/>
                <a:cs typeface="Times New Roman"/>
              </a:rPr>
              <a:t>xi – </a:t>
            </a:r>
            <a:r>
              <a:rPr sz="2400" spc="-5" dirty="0">
                <a:latin typeface="Times New Roman"/>
                <a:cs typeface="Times New Roman"/>
              </a:rPr>
              <a:t>варіанти,</a:t>
            </a:r>
            <a:r>
              <a:rPr sz="2400" spc="20" dirty="0">
                <a:latin typeface="Times New Roman"/>
                <a:cs typeface="Times New Roman"/>
              </a:rPr>
              <a:t> </a:t>
            </a:r>
            <a:r>
              <a:rPr sz="2400" spc="-5" dirty="0">
                <a:latin typeface="Times New Roman"/>
                <a:cs typeface="Times New Roman"/>
              </a:rPr>
              <a:t>індивідуальні</a:t>
            </a:r>
            <a:r>
              <a:rPr sz="2400" dirty="0">
                <a:latin typeface="Times New Roman"/>
                <a:cs typeface="Times New Roman"/>
              </a:rPr>
              <a:t> </a:t>
            </a:r>
            <a:r>
              <a:rPr sz="2400" spc="-15" dirty="0">
                <a:latin typeface="Times New Roman"/>
                <a:cs typeface="Times New Roman"/>
              </a:rPr>
              <a:t>значення	</a:t>
            </a:r>
            <a:r>
              <a:rPr sz="2400" dirty="0">
                <a:latin typeface="Times New Roman"/>
                <a:cs typeface="Times New Roman"/>
              </a:rPr>
              <a:t>ознаки</a:t>
            </a:r>
            <a:endParaRPr sz="2400">
              <a:latin typeface="Times New Roman"/>
              <a:cs typeface="Times New Roman"/>
            </a:endParaRPr>
          </a:p>
          <a:p>
            <a:pPr marL="925830">
              <a:lnSpc>
                <a:spcPct val="100000"/>
              </a:lnSpc>
              <a:spcBef>
                <a:spcPts val="1150"/>
              </a:spcBef>
            </a:pPr>
            <a:r>
              <a:rPr sz="2400" dirty="0">
                <a:latin typeface="Times New Roman"/>
                <a:cs typeface="Times New Roman"/>
              </a:rPr>
              <a:t>- </a:t>
            </a:r>
            <a:r>
              <a:rPr sz="2400" spc="-10" dirty="0">
                <a:latin typeface="Times New Roman"/>
                <a:cs typeface="Times New Roman"/>
              </a:rPr>
              <a:t>ознака, </a:t>
            </a:r>
            <a:r>
              <a:rPr sz="2400" dirty="0">
                <a:latin typeface="Times New Roman"/>
                <a:cs typeface="Times New Roman"/>
              </a:rPr>
              <a:t>для </a:t>
            </a:r>
            <a:r>
              <a:rPr sz="2400" spc="-35" dirty="0">
                <a:latin typeface="Times New Roman"/>
                <a:cs typeface="Times New Roman"/>
              </a:rPr>
              <a:t>якої </a:t>
            </a:r>
            <a:r>
              <a:rPr sz="2400" spc="-20" dirty="0">
                <a:latin typeface="Times New Roman"/>
                <a:cs typeface="Times New Roman"/>
              </a:rPr>
              <a:t>знаходиться</a:t>
            </a:r>
            <a:r>
              <a:rPr sz="2400" spc="30" dirty="0">
                <a:latin typeface="Times New Roman"/>
                <a:cs typeface="Times New Roman"/>
              </a:rPr>
              <a:t> </a:t>
            </a:r>
            <a:r>
              <a:rPr sz="2400" spc="-5" dirty="0">
                <a:latin typeface="Times New Roman"/>
                <a:cs typeface="Times New Roman"/>
              </a:rPr>
              <a:t>середня</a:t>
            </a:r>
            <a:endParaRPr sz="2400">
              <a:latin typeface="Times New Roman"/>
              <a:cs typeface="Times New Roman"/>
            </a:endParaRPr>
          </a:p>
          <a:p>
            <a:pPr marL="469900" marR="939165">
              <a:lnSpc>
                <a:spcPct val="140000"/>
              </a:lnSpc>
              <a:spcBef>
                <a:spcPts val="5"/>
              </a:spcBef>
            </a:pPr>
            <a:r>
              <a:rPr sz="2400" spc="-5" dirty="0">
                <a:latin typeface="Times New Roman"/>
                <a:cs typeface="Times New Roman"/>
              </a:rPr>
              <a:t>fi </a:t>
            </a:r>
            <a:r>
              <a:rPr sz="2400" dirty="0">
                <a:latin typeface="Times New Roman"/>
                <a:cs typeface="Times New Roman"/>
              </a:rPr>
              <a:t>- </a:t>
            </a:r>
            <a:r>
              <a:rPr sz="2400" spc="-10" dirty="0">
                <a:latin typeface="Times New Roman"/>
                <a:cs typeface="Times New Roman"/>
              </a:rPr>
              <a:t>частота </a:t>
            </a:r>
            <a:r>
              <a:rPr sz="2400" spc="-5" dirty="0">
                <a:latin typeface="Times New Roman"/>
                <a:cs typeface="Times New Roman"/>
              </a:rPr>
              <a:t>індивідуальних </a:t>
            </a:r>
            <a:r>
              <a:rPr sz="2400" spc="-15" dirty="0">
                <a:latin typeface="Times New Roman"/>
                <a:cs typeface="Times New Roman"/>
              </a:rPr>
              <a:t>значень </a:t>
            </a:r>
            <a:r>
              <a:rPr sz="2400" dirty="0">
                <a:latin typeface="Times New Roman"/>
                <a:cs typeface="Times New Roman"/>
              </a:rPr>
              <a:t>ознаки  </a:t>
            </a:r>
            <a:r>
              <a:rPr sz="2400" spc="-5" dirty="0">
                <a:latin typeface="Times New Roman"/>
                <a:cs typeface="Times New Roman"/>
              </a:rPr>
              <a:t>Σfi=n- </a:t>
            </a:r>
            <a:r>
              <a:rPr sz="2400" dirty="0">
                <a:latin typeface="Times New Roman"/>
                <a:cs typeface="Times New Roman"/>
              </a:rPr>
              <a:t>загальна чисельність</a:t>
            </a:r>
            <a:r>
              <a:rPr sz="2400" spc="-20" dirty="0">
                <a:latin typeface="Times New Roman"/>
                <a:cs typeface="Times New Roman"/>
              </a:rPr>
              <a:t> </a:t>
            </a:r>
            <a:r>
              <a:rPr sz="2400" dirty="0">
                <a:latin typeface="Times New Roman"/>
                <a:cs typeface="Times New Roman"/>
              </a:rPr>
              <a:t>сукупності</a:t>
            </a:r>
            <a:endParaRPr sz="2400">
              <a:latin typeface="Times New Roman"/>
              <a:cs typeface="Times New Roman"/>
            </a:endParaRPr>
          </a:p>
          <a:p>
            <a:pPr marL="469900">
              <a:lnSpc>
                <a:spcPct val="100000"/>
              </a:lnSpc>
              <a:spcBef>
                <a:spcPts val="1155"/>
              </a:spcBef>
            </a:pPr>
            <a:r>
              <a:rPr sz="2400" b="1" spc="-10" dirty="0">
                <a:latin typeface="Times New Roman"/>
                <a:cs typeface="Times New Roman"/>
              </a:rPr>
              <a:t>Виділяють </a:t>
            </a:r>
            <a:r>
              <a:rPr sz="2400" b="1" dirty="0">
                <a:latin typeface="Times New Roman"/>
                <a:cs typeface="Times New Roman"/>
              </a:rPr>
              <a:t>4 </a:t>
            </a:r>
            <a:r>
              <a:rPr sz="2400" b="1" spc="-5" dirty="0">
                <a:latin typeface="Times New Roman"/>
                <a:cs typeface="Times New Roman"/>
              </a:rPr>
              <a:t>види степеневих</a:t>
            </a:r>
            <a:r>
              <a:rPr sz="2400" b="1" spc="40" dirty="0">
                <a:latin typeface="Times New Roman"/>
                <a:cs typeface="Times New Roman"/>
              </a:rPr>
              <a:t> </a:t>
            </a:r>
            <a:r>
              <a:rPr sz="2400" b="1" spc="-5" dirty="0">
                <a:latin typeface="Times New Roman"/>
                <a:cs typeface="Times New Roman"/>
              </a:rPr>
              <a:t>середніх:</a:t>
            </a:r>
            <a:endParaRPr sz="2400">
              <a:latin typeface="Times New Roman"/>
              <a:cs typeface="Times New Roman"/>
            </a:endParaRPr>
          </a:p>
          <a:p>
            <a:pPr marL="12700" marR="5080" indent="457200">
              <a:lnSpc>
                <a:spcPct val="140000"/>
              </a:lnSpc>
              <a:tabLst>
                <a:tab pos="2936240" algn="l"/>
                <a:tab pos="5103495" algn="l"/>
              </a:tabLst>
            </a:pPr>
            <a:r>
              <a:rPr sz="2400" b="1" dirty="0">
                <a:latin typeface="Times New Roman"/>
                <a:cs typeface="Times New Roman"/>
              </a:rPr>
              <a:t>ар</a:t>
            </a:r>
            <a:r>
              <a:rPr sz="2400" b="1" spc="15" dirty="0">
                <a:latin typeface="Times New Roman"/>
                <a:cs typeface="Times New Roman"/>
              </a:rPr>
              <a:t>и</a:t>
            </a:r>
            <a:r>
              <a:rPr sz="2400" b="1" spc="-30" dirty="0">
                <a:latin typeface="Times New Roman"/>
                <a:cs typeface="Times New Roman"/>
              </a:rPr>
              <a:t>ф</a:t>
            </a:r>
            <a:r>
              <a:rPr sz="2400" b="1" spc="5" dirty="0">
                <a:latin typeface="Times New Roman"/>
                <a:cs typeface="Times New Roman"/>
              </a:rPr>
              <a:t>м</a:t>
            </a:r>
            <a:r>
              <a:rPr sz="2400" b="1" dirty="0">
                <a:latin typeface="Times New Roman"/>
                <a:cs typeface="Times New Roman"/>
              </a:rPr>
              <a:t>ети</a:t>
            </a:r>
            <a:r>
              <a:rPr sz="2400" b="1" spc="10" dirty="0">
                <a:latin typeface="Times New Roman"/>
                <a:cs typeface="Times New Roman"/>
              </a:rPr>
              <a:t>ч</a:t>
            </a:r>
            <a:r>
              <a:rPr sz="2400" b="1" spc="-5" dirty="0">
                <a:latin typeface="Times New Roman"/>
                <a:cs typeface="Times New Roman"/>
              </a:rPr>
              <a:t>н</a:t>
            </a:r>
            <a:r>
              <a:rPr sz="2400" b="1" dirty="0">
                <a:latin typeface="Times New Roman"/>
                <a:cs typeface="Times New Roman"/>
              </a:rPr>
              <a:t>а,	</a:t>
            </a:r>
            <a:r>
              <a:rPr sz="2400" b="1" spc="-5" dirty="0">
                <a:latin typeface="Times New Roman"/>
                <a:cs typeface="Times New Roman"/>
              </a:rPr>
              <a:t>га</a:t>
            </a:r>
            <a:r>
              <a:rPr sz="2400" b="1" spc="-25" dirty="0">
                <a:latin typeface="Times New Roman"/>
                <a:cs typeface="Times New Roman"/>
              </a:rPr>
              <a:t>р</a:t>
            </a:r>
            <a:r>
              <a:rPr sz="2400" b="1" spc="-40" dirty="0">
                <a:latin typeface="Times New Roman"/>
                <a:cs typeface="Times New Roman"/>
              </a:rPr>
              <a:t>м</a:t>
            </a:r>
            <a:r>
              <a:rPr sz="2400" b="1" dirty="0">
                <a:latin typeface="Times New Roman"/>
                <a:cs typeface="Times New Roman"/>
              </a:rPr>
              <a:t>оні</a:t>
            </a:r>
            <a:r>
              <a:rPr sz="2400" b="1" spc="5" dirty="0">
                <a:latin typeface="Times New Roman"/>
                <a:cs typeface="Times New Roman"/>
              </a:rPr>
              <a:t>й</a:t>
            </a:r>
            <a:r>
              <a:rPr sz="2400" b="1" spc="-5" dirty="0">
                <a:latin typeface="Times New Roman"/>
                <a:cs typeface="Times New Roman"/>
              </a:rPr>
              <a:t>н</a:t>
            </a:r>
            <a:r>
              <a:rPr sz="2400" b="1" dirty="0">
                <a:latin typeface="Times New Roman"/>
                <a:cs typeface="Times New Roman"/>
              </a:rPr>
              <a:t>а,	</a:t>
            </a:r>
            <a:r>
              <a:rPr sz="2400" b="1" spc="-35" dirty="0">
                <a:latin typeface="Times New Roman"/>
                <a:cs typeface="Times New Roman"/>
              </a:rPr>
              <a:t>г</a:t>
            </a:r>
            <a:r>
              <a:rPr sz="2400" b="1" dirty="0">
                <a:latin typeface="Times New Roman"/>
                <a:cs typeface="Times New Roman"/>
              </a:rPr>
              <a:t>е</a:t>
            </a:r>
            <a:r>
              <a:rPr sz="2400" b="1" spc="-50" dirty="0">
                <a:latin typeface="Times New Roman"/>
                <a:cs typeface="Times New Roman"/>
              </a:rPr>
              <a:t>о</a:t>
            </a:r>
            <a:r>
              <a:rPr sz="2400" b="1" spc="-5" dirty="0">
                <a:latin typeface="Times New Roman"/>
                <a:cs typeface="Times New Roman"/>
              </a:rPr>
              <a:t>ме</a:t>
            </a:r>
            <a:r>
              <a:rPr sz="2400" b="1" spc="15" dirty="0">
                <a:latin typeface="Times New Roman"/>
                <a:cs typeface="Times New Roman"/>
              </a:rPr>
              <a:t>т</a:t>
            </a:r>
            <a:r>
              <a:rPr sz="2400" b="1" spc="-5" dirty="0">
                <a:latin typeface="Times New Roman"/>
                <a:cs typeface="Times New Roman"/>
              </a:rPr>
              <a:t>ричн</a:t>
            </a:r>
            <a:r>
              <a:rPr sz="2400" b="1" dirty="0">
                <a:latin typeface="Times New Roman"/>
                <a:cs typeface="Times New Roman"/>
              </a:rPr>
              <a:t>а,  </a:t>
            </a:r>
            <a:r>
              <a:rPr sz="2400" b="1" spc="-10" dirty="0">
                <a:latin typeface="Times New Roman"/>
                <a:cs typeface="Times New Roman"/>
              </a:rPr>
              <a:t>квадратична</a:t>
            </a:r>
            <a:r>
              <a:rPr sz="2400" spc="-10" dirty="0">
                <a:latin typeface="Times New Roman"/>
                <a:cs typeface="Times New Roman"/>
              </a:rPr>
              <a:t>.</a:t>
            </a:r>
            <a:endParaRPr sz="2400">
              <a:latin typeface="Times New Roman"/>
              <a:cs typeface="Times New Roman"/>
            </a:endParaRPr>
          </a:p>
          <a:p>
            <a:pPr marL="469900">
              <a:lnSpc>
                <a:spcPct val="100000"/>
              </a:lnSpc>
              <a:spcBef>
                <a:spcPts val="1155"/>
              </a:spcBef>
            </a:pPr>
            <a:r>
              <a:rPr sz="2400" spc="-5" dirty="0">
                <a:latin typeface="Times New Roman"/>
                <a:cs typeface="Times New Roman"/>
              </a:rPr>
              <a:t>Середня </a:t>
            </a:r>
            <a:r>
              <a:rPr sz="2400" spc="-25" dirty="0">
                <a:latin typeface="Times New Roman"/>
                <a:cs typeface="Times New Roman"/>
              </a:rPr>
              <a:t>може </a:t>
            </a:r>
            <a:r>
              <a:rPr sz="2400" spc="-20" dirty="0">
                <a:latin typeface="Times New Roman"/>
                <a:cs typeface="Times New Roman"/>
              </a:rPr>
              <a:t>бути </a:t>
            </a:r>
            <a:r>
              <a:rPr sz="2400" dirty="0">
                <a:latin typeface="Times New Roman"/>
                <a:cs typeface="Times New Roman"/>
              </a:rPr>
              <a:t>простою і</a:t>
            </a:r>
            <a:r>
              <a:rPr sz="2400" spc="15" dirty="0">
                <a:latin typeface="Times New Roman"/>
                <a:cs typeface="Times New Roman"/>
              </a:rPr>
              <a:t> </a:t>
            </a:r>
            <a:r>
              <a:rPr sz="2400" spc="-10" dirty="0">
                <a:latin typeface="Times New Roman"/>
                <a:cs typeface="Times New Roman"/>
              </a:rPr>
              <a:t>зваженою.</a:t>
            </a:r>
            <a:endParaRPr sz="2400">
              <a:latin typeface="Times New Roman"/>
              <a:cs typeface="Times New Roman"/>
            </a:endParaRPr>
          </a:p>
          <a:p>
            <a:pPr marL="469900">
              <a:lnSpc>
                <a:spcPct val="100000"/>
              </a:lnSpc>
              <a:spcBef>
                <a:spcPts val="1150"/>
              </a:spcBef>
              <a:tabLst>
                <a:tab pos="1506220" algn="l"/>
              </a:tabLst>
            </a:pPr>
            <a:r>
              <a:rPr sz="2400" spc="5" dirty="0">
                <a:latin typeface="Times New Roman"/>
                <a:cs typeface="Times New Roman"/>
              </a:rPr>
              <a:t>Прості	</a:t>
            </a:r>
            <a:r>
              <a:rPr sz="2400" spc="-15" dirty="0">
                <a:latin typeface="Times New Roman"/>
                <a:cs typeface="Times New Roman"/>
              </a:rPr>
              <a:t>обчислюємо </a:t>
            </a:r>
            <a:r>
              <a:rPr sz="2400" spc="-5" dirty="0">
                <a:latin typeface="Times New Roman"/>
                <a:cs typeface="Times New Roman"/>
              </a:rPr>
              <a:t>на </a:t>
            </a:r>
            <a:r>
              <a:rPr sz="2400" spc="5" dirty="0">
                <a:latin typeface="Times New Roman"/>
                <a:cs typeface="Times New Roman"/>
              </a:rPr>
              <a:t>основі </a:t>
            </a:r>
            <a:r>
              <a:rPr sz="2400" spc="-5" dirty="0">
                <a:latin typeface="Times New Roman"/>
                <a:cs typeface="Times New Roman"/>
              </a:rPr>
              <a:t>первинних</a:t>
            </a:r>
            <a:r>
              <a:rPr sz="2400" spc="20" dirty="0">
                <a:latin typeface="Times New Roman"/>
                <a:cs typeface="Times New Roman"/>
              </a:rPr>
              <a:t> </a:t>
            </a:r>
            <a:r>
              <a:rPr sz="2400" dirty="0">
                <a:latin typeface="Times New Roman"/>
                <a:cs typeface="Times New Roman"/>
              </a:rPr>
              <a:t>даних.</a:t>
            </a:r>
            <a:endParaRPr sz="2400">
              <a:latin typeface="Times New Roman"/>
              <a:cs typeface="Times New Roman"/>
            </a:endParaRPr>
          </a:p>
          <a:p>
            <a:pPr marL="12700" marR="6350" indent="457200">
              <a:lnSpc>
                <a:spcPct val="140000"/>
              </a:lnSpc>
              <a:spcBef>
                <a:spcPts val="5"/>
              </a:spcBef>
            </a:pPr>
            <a:r>
              <a:rPr sz="2400" dirty="0">
                <a:latin typeface="Times New Roman"/>
                <a:cs typeface="Times New Roman"/>
              </a:rPr>
              <a:t>Якщо дані </a:t>
            </a:r>
            <a:r>
              <a:rPr sz="2400" spc="-10" dirty="0">
                <a:latin typeface="Times New Roman"/>
                <a:cs typeface="Times New Roman"/>
              </a:rPr>
              <a:t>згруповані, </a:t>
            </a:r>
            <a:r>
              <a:rPr sz="2400" spc="-20" dirty="0">
                <a:latin typeface="Times New Roman"/>
                <a:cs typeface="Times New Roman"/>
              </a:rPr>
              <a:t>використовуються </a:t>
            </a:r>
            <a:r>
              <a:rPr sz="2400" spc="-15" dirty="0">
                <a:latin typeface="Times New Roman"/>
                <a:cs typeface="Times New Roman"/>
              </a:rPr>
              <a:t>зважені  </a:t>
            </a:r>
            <a:r>
              <a:rPr sz="2400" spc="-5" dirty="0">
                <a:latin typeface="Times New Roman"/>
                <a:cs typeface="Times New Roman"/>
              </a:rPr>
              <a:t>середні</a:t>
            </a:r>
            <a:r>
              <a:rPr sz="2400" spc="-20" dirty="0">
                <a:latin typeface="Times New Roman"/>
                <a:cs typeface="Times New Roman"/>
              </a:rPr>
              <a:t> </a:t>
            </a:r>
            <a:r>
              <a:rPr sz="2400" spc="-5" dirty="0">
                <a:latin typeface="Times New Roman"/>
                <a:cs typeface="Times New Roman"/>
              </a:rPr>
              <a:t>величини.</a:t>
            </a:r>
            <a:endParaRPr sz="2400">
              <a:latin typeface="Times New Roman"/>
              <a:cs typeface="Times New Roman"/>
            </a:endParaRPr>
          </a:p>
        </p:txBody>
      </p:sp>
      <p:sp>
        <p:nvSpPr>
          <p:cNvPr id="5" name="object 5"/>
          <p:cNvSpPr/>
          <p:nvPr/>
        </p:nvSpPr>
        <p:spPr>
          <a:xfrm>
            <a:off x="1147978" y="1340738"/>
            <a:ext cx="376262" cy="43205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36876" y="158495"/>
            <a:ext cx="1299972" cy="58369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349752" y="158495"/>
            <a:ext cx="1805939" cy="58369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768596" y="158495"/>
            <a:ext cx="1836420" cy="583691"/>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646426" y="250698"/>
            <a:ext cx="37191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7C3CA0"/>
                </a:solidFill>
                <a:latin typeface="Times New Roman"/>
                <a:cs typeface="Times New Roman"/>
              </a:rPr>
              <a:t>Види середніх</a:t>
            </a:r>
            <a:r>
              <a:rPr sz="2800" b="1" spc="-65" dirty="0">
                <a:solidFill>
                  <a:srgbClr val="7C3CA0"/>
                </a:solidFill>
                <a:latin typeface="Times New Roman"/>
                <a:cs typeface="Times New Roman"/>
              </a:rPr>
              <a:t> </a:t>
            </a:r>
            <a:r>
              <a:rPr sz="2800" b="1" spc="-10" dirty="0">
                <a:solidFill>
                  <a:srgbClr val="7C3CA0"/>
                </a:solidFill>
                <a:latin typeface="Times New Roman"/>
                <a:cs typeface="Times New Roman"/>
              </a:rPr>
              <a:t>величин</a:t>
            </a:r>
            <a:endParaRPr sz="2800">
              <a:latin typeface="Times New Roman"/>
              <a:cs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591" y="22859"/>
            <a:ext cx="1621536" cy="5958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43455" y="22859"/>
            <a:ext cx="2295144" cy="5958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4928" y="22859"/>
            <a:ext cx="3209544" cy="59588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336791" y="22859"/>
            <a:ext cx="2011680" cy="5958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924800" y="22859"/>
            <a:ext cx="836676" cy="59588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595115" y="406908"/>
            <a:ext cx="2048256" cy="595884"/>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3810761" y="505155"/>
            <a:ext cx="1605915" cy="452120"/>
          </a:xfrm>
          <a:prstGeom prst="rect">
            <a:avLst/>
          </a:prstGeom>
        </p:spPr>
        <p:txBody>
          <a:bodyPr vert="horz" wrap="square" lIns="0" tIns="12065" rIns="0" bIns="0" rtlCol="0">
            <a:spAutoFit/>
          </a:bodyPr>
          <a:lstStyle/>
          <a:p>
            <a:pPr marL="12700">
              <a:lnSpc>
                <a:spcPct val="100000"/>
              </a:lnSpc>
              <a:spcBef>
                <a:spcPts val="95"/>
              </a:spcBef>
            </a:pPr>
            <a:r>
              <a:rPr sz="2800" spc="-190" dirty="0">
                <a:solidFill>
                  <a:srgbClr val="7C3CA0"/>
                </a:solidFill>
                <a:latin typeface="Times New Roman"/>
                <a:cs typeface="Times New Roman"/>
              </a:rPr>
              <a:t>в</a:t>
            </a:r>
            <a:r>
              <a:rPr sz="2800" spc="-155" dirty="0">
                <a:solidFill>
                  <a:srgbClr val="7C3CA0"/>
                </a:solidFill>
                <a:latin typeface="Times New Roman"/>
                <a:cs typeface="Times New Roman"/>
              </a:rPr>
              <a:t>л</a:t>
            </a:r>
            <a:r>
              <a:rPr sz="2800" spc="-160" dirty="0">
                <a:solidFill>
                  <a:srgbClr val="7C3CA0"/>
                </a:solidFill>
                <a:latin typeface="Times New Roman"/>
                <a:cs typeface="Times New Roman"/>
              </a:rPr>
              <a:t>ас</a:t>
            </a:r>
            <a:r>
              <a:rPr sz="2800" spc="-150" dirty="0">
                <a:solidFill>
                  <a:srgbClr val="7C3CA0"/>
                </a:solidFill>
                <a:latin typeface="Times New Roman"/>
                <a:cs typeface="Times New Roman"/>
              </a:rPr>
              <a:t>ти</a:t>
            </a:r>
            <a:r>
              <a:rPr sz="2800" spc="-175" dirty="0">
                <a:solidFill>
                  <a:srgbClr val="7C3CA0"/>
                </a:solidFill>
                <a:latin typeface="Times New Roman"/>
                <a:cs typeface="Times New Roman"/>
              </a:rPr>
              <a:t>в</a:t>
            </a:r>
            <a:r>
              <a:rPr sz="2800" spc="-75" dirty="0">
                <a:solidFill>
                  <a:srgbClr val="7C3CA0"/>
                </a:solidFill>
                <a:latin typeface="Times New Roman"/>
                <a:cs typeface="Times New Roman"/>
              </a:rPr>
              <a:t>о</a:t>
            </a:r>
            <a:r>
              <a:rPr sz="2800" spc="-160" dirty="0">
                <a:solidFill>
                  <a:srgbClr val="7C3CA0"/>
                </a:solidFill>
                <a:latin typeface="Times New Roman"/>
                <a:cs typeface="Times New Roman"/>
              </a:rPr>
              <a:t>с</a:t>
            </a:r>
            <a:r>
              <a:rPr sz="2800" spc="-150" dirty="0">
                <a:solidFill>
                  <a:srgbClr val="7C3CA0"/>
                </a:solidFill>
                <a:latin typeface="Times New Roman"/>
                <a:cs typeface="Times New Roman"/>
              </a:rPr>
              <a:t>т</a:t>
            </a:r>
            <a:r>
              <a:rPr sz="2800" spc="-5" dirty="0">
                <a:solidFill>
                  <a:srgbClr val="7C3CA0"/>
                </a:solidFill>
                <a:latin typeface="Times New Roman"/>
                <a:cs typeface="Times New Roman"/>
              </a:rPr>
              <a:t>і</a:t>
            </a:r>
            <a:endParaRPr sz="2800">
              <a:latin typeface="Times New Roman"/>
              <a:cs typeface="Times New Roman"/>
            </a:endParaRPr>
          </a:p>
        </p:txBody>
      </p:sp>
      <p:sp>
        <p:nvSpPr>
          <p:cNvPr id="9" name="object 9"/>
          <p:cNvSpPr txBox="1"/>
          <p:nvPr/>
        </p:nvSpPr>
        <p:spPr>
          <a:xfrm>
            <a:off x="186639" y="0"/>
            <a:ext cx="8279765" cy="1683385"/>
          </a:xfrm>
          <a:prstGeom prst="rect">
            <a:avLst/>
          </a:prstGeom>
        </p:spPr>
        <p:txBody>
          <a:bodyPr vert="horz" wrap="square" lIns="0" tIns="222250" rIns="0" bIns="0" rtlCol="0">
            <a:spAutoFit/>
          </a:bodyPr>
          <a:lstStyle/>
          <a:p>
            <a:pPr marL="586740">
              <a:lnSpc>
                <a:spcPct val="100000"/>
              </a:lnSpc>
              <a:spcBef>
                <a:spcPts val="1750"/>
              </a:spcBef>
            </a:pPr>
            <a:r>
              <a:rPr sz="2800" spc="-130" dirty="0">
                <a:solidFill>
                  <a:srgbClr val="7C3CA0"/>
                </a:solidFill>
                <a:latin typeface="Times New Roman"/>
                <a:cs typeface="Times New Roman"/>
              </a:rPr>
              <a:t>Середня</a:t>
            </a:r>
            <a:r>
              <a:rPr sz="2800" spc="-360" dirty="0">
                <a:solidFill>
                  <a:srgbClr val="7C3CA0"/>
                </a:solidFill>
                <a:latin typeface="Times New Roman"/>
                <a:cs typeface="Times New Roman"/>
              </a:rPr>
              <a:t> </a:t>
            </a:r>
            <a:r>
              <a:rPr sz="2800" spc="-140" dirty="0">
                <a:solidFill>
                  <a:srgbClr val="7C3CA0"/>
                </a:solidFill>
                <a:latin typeface="Times New Roman"/>
                <a:cs typeface="Times New Roman"/>
              </a:rPr>
              <a:t>арифметична</a:t>
            </a:r>
            <a:r>
              <a:rPr sz="2800" spc="-345" dirty="0">
                <a:solidFill>
                  <a:srgbClr val="7C3CA0"/>
                </a:solidFill>
                <a:latin typeface="Times New Roman"/>
                <a:cs typeface="Times New Roman"/>
              </a:rPr>
              <a:t> </a:t>
            </a:r>
            <a:r>
              <a:rPr sz="2800" spc="-135" dirty="0">
                <a:solidFill>
                  <a:srgbClr val="7C3CA0"/>
                </a:solidFill>
                <a:latin typeface="Times New Roman"/>
                <a:cs typeface="Times New Roman"/>
              </a:rPr>
              <a:t>величина:</a:t>
            </a:r>
            <a:r>
              <a:rPr sz="2800" spc="-320" dirty="0">
                <a:solidFill>
                  <a:srgbClr val="7C3CA0"/>
                </a:solidFill>
                <a:latin typeface="Times New Roman"/>
                <a:cs typeface="Times New Roman"/>
              </a:rPr>
              <a:t> </a:t>
            </a:r>
            <a:r>
              <a:rPr sz="2800" spc="-155" dirty="0">
                <a:solidFill>
                  <a:srgbClr val="7C3CA0"/>
                </a:solidFill>
                <a:latin typeface="Times New Roman"/>
                <a:cs typeface="Times New Roman"/>
              </a:rPr>
              <a:t>методика</a:t>
            </a:r>
            <a:r>
              <a:rPr sz="2800" spc="-315" dirty="0">
                <a:solidFill>
                  <a:srgbClr val="7C3CA0"/>
                </a:solidFill>
                <a:latin typeface="Times New Roman"/>
                <a:cs typeface="Times New Roman"/>
              </a:rPr>
              <a:t> </a:t>
            </a:r>
            <a:r>
              <a:rPr sz="2800" spc="-150" dirty="0">
                <a:solidFill>
                  <a:srgbClr val="7C3CA0"/>
                </a:solidFill>
                <a:latin typeface="Times New Roman"/>
                <a:cs typeface="Times New Roman"/>
              </a:rPr>
              <a:t>розрахунку</a:t>
            </a:r>
            <a:r>
              <a:rPr sz="2800" spc="-350" dirty="0">
                <a:solidFill>
                  <a:srgbClr val="7C3CA0"/>
                </a:solidFill>
                <a:latin typeface="Times New Roman"/>
                <a:cs typeface="Times New Roman"/>
              </a:rPr>
              <a:t> </a:t>
            </a:r>
            <a:r>
              <a:rPr sz="2800" spc="-60" dirty="0">
                <a:solidFill>
                  <a:srgbClr val="7C3CA0"/>
                </a:solidFill>
                <a:latin typeface="Times New Roman"/>
                <a:cs typeface="Times New Roman"/>
              </a:rPr>
              <a:t>та</a:t>
            </a:r>
            <a:endParaRPr sz="2800">
              <a:latin typeface="Times New Roman"/>
              <a:cs typeface="Times New Roman"/>
            </a:endParaRPr>
          </a:p>
          <a:p>
            <a:pPr marL="12700" marR="1205230">
              <a:lnSpc>
                <a:spcPts val="3030"/>
              </a:lnSpc>
              <a:spcBef>
                <a:spcPts val="2030"/>
              </a:spcBef>
            </a:pPr>
            <a:r>
              <a:rPr sz="2800" spc="-5" dirty="0">
                <a:latin typeface="Times New Roman"/>
                <a:cs typeface="Times New Roman"/>
              </a:rPr>
              <a:t>За первинними, </a:t>
            </a:r>
            <a:r>
              <a:rPr sz="2800" spc="-10" dirty="0">
                <a:latin typeface="Times New Roman"/>
                <a:cs typeface="Times New Roman"/>
              </a:rPr>
              <a:t>незгрупованими </a:t>
            </a:r>
            <a:r>
              <a:rPr sz="2800" spc="-5" dirty="0">
                <a:latin typeface="Times New Roman"/>
                <a:cs typeface="Times New Roman"/>
              </a:rPr>
              <a:t>даними  </a:t>
            </a:r>
            <a:r>
              <a:rPr sz="2800" spc="-15" dirty="0">
                <a:latin typeface="Times New Roman"/>
                <a:cs typeface="Times New Roman"/>
              </a:rPr>
              <a:t>обчислюється </a:t>
            </a:r>
            <a:r>
              <a:rPr sz="2800" b="1" i="1" spc="-25" dirty="0">
                <a:latin typeface="Times New Roman"/>
                <a:cs typeface="Times New Roman"/>
              </a:rPr>
              <a:t>середня </a:t>
            </a:r>
            <a:r>
              <a:rPr sz="2800" b="1" i="1" spc="-20" dirty="0">
                <a:latin typeface="Times New Roman"/>
                <a:cs typeface="Times New Roman"/>
              </a:rPr>
              <a:t>арифметична</a:t>
            </a:r>
            <a:r>
              <a:rPr sz="2800" b="1" i="1" spc="55" dirty="0">
                <a:latin typeface="Times New Roman"/>
                <a:cs typeface="Times New Roman"/>
              </a:rPr>
              <a:t> </a:t>
            </a:r>
            <a:r>
              <a:rPr sz="2800" b="1" i="1" spc="-5" dirty="0">
                <a:latin typeface="Times New Roman"/>
                <a:cs typeface="Times New Roman"/>
              </a:rPr>
              <a:t>проста</a:t>
            </a:r>
            <a:r>
              <a:rPr sz="2800" spc="-5" dirty="0">
                <a:latin typeface="Times New Roman"/>
                <a:cs typeface="Times New Roman"/>
              </a:rPr>
              <a:t>:</a:t>
            </a:r>
            <a:endParaRPr sz="2800">
              <a:latin typeface="Times New Roman"/>
              <a:cs typeface="Times New Roman"/>
            </a:endParaRPr>
          </a:p>
        </p:txBody>
      </p:sp>
      <p:sp>
        <p:nvSpPr>
          <p:cNvPr id="10" name="object 10"/>
          <p:cNvSpPr txBox="1"/>
          <p:nvPr/>
        </p:nvSpPr>
        <p:spPr>
          <a:xfrm>
            <a:off x="186639" y="3020060"/>
            <a:ext cx="8041005" cy="1604010"/>
          </a:xfrm>
          <a:prstGeom prst="rect">
            <a:avLst/>
          </a:prstGeom>
        </p:spPr>
        <p:txBody>
          <a:bodyPr vert="horz" wrap="square" lIns="0" tIns="54610" rIns="0" bIns="0" rtlCol="0">
            <a:spAutoFit/>
          </a:bodyPr>
          <a:lstStyle/>
          <a:p>
            <a:pPr marL="12700" marR="5080">
              <a:lnSpc>
                <a:spcPct val="90000"/>
              </a:lnSpc>
              <a:spcBef>
                <a:spcPts val="430"/>
              </a:spcBef>
            </a:pPr>
            <a:r>
              <a:rPr sz="2800" spc="-10" dirty="0">
                <a:latin typeface="Times New Roman"/>
                <a:cs typeface="Times New Roman"/>
              </a:rPr>
              <a:t>Наприклад, </a:t>
            </a:r>
            <a:r>
              <a:rPr sz="2800" spc="-5" dirty="0">
                <a:latin typeface="Times New Roman"/>
                <a:cs typeface="Times New Roman"/>
              </a:rPr>
              <a:t>за місяць </a:t>
            </a:r>
            <a:r>
              <a:rPr sz="2800" spc="-20" dirty="0">
                <a:latin typeface="Times New Roman"/>
                <a:cs typeface="Times New Roman"/>
              </a:rPr>
              <a:t>страхова </a:t>
            </a:r>
            <a:r>
              <a:rPr sz="2800" spc="-30" dirty="0">
                <a:latin typeface="Times New Roman"/>
                <a:cs typeface="Times New Roman"/>
              </a:rPr>
              <a:t>компанія </a:t>
            </a:r>
            <a:r>
              <a:rPr sz="2800" spc="-15" dirty="0">
                <a:latin typeface="Times New Roman"/>
                <a:cs typeface="Times New Roman"/>
              </a:rPr>
              <a:t>виплатила  страхове </a:t>
            </a:r>
            <a:r>
              <a:rPr sz="2800" spc="-25" dirty="0">
                <a:latin typeface="Times New Roman"/>
                <a:cs typeface="Times New Roman"/>
              </a:rPr>
              <a:t>відшкодування </a:t>
            </a:r>
            <a:r>
              <a:rPr sz="2800" spc="-5" dirty="0">
                <a:latin typeface="Times New Roman"/>
                <a:cs typeface="Times New Roman"/>
              </a:rPr>
              <a:t>за п’ять </a:t>
            </a:r>
            <a:r>
              <a:rPr sz="2800" spc="-30" dirty="0">
                <a:latin typeface="Times New Roman"/>
                <a:cs typeface="Times New Roman"/>
              </a:rPr>
              <a:t>ушкоджених  </a:t>
            </a:r>
            <a:r>
              <a:rPr sz="2800" spc="-10" dirty="0">
                <a:latin typeface="Times New Roman"/>
                <a:cs typeface="Times New Roman"/>
              </a:rPr>
              <a:t>об’єктів </a:t>
            </a:r>
            <a:r>
              <a:rPr sz="2800" spc="-5" dirty="0">
                <a:latin typeface="Times New Roman"/>
                <a:cs typeface="Times New Roman"/>
              </a:rPr>
              <a:t>на </a:t>
            </a:r>
            <a:r>
              <a:rPr sz="2800" spc="-75" dirty="0">
                <a:latin typeface="Times New Roman"/>
                <a:cs typeface="Times New Roman"/>
              </a:rPr>
              <a:t>суму, </a:t>
            </a:r>
            <a:r>
              <a:rPr sz="2800" spc="-5" dirty="0">
                <a:latin typeface="Times New Roman"/>
                <a:cs typeface="Times New Roman"/>
              </a:rPr>
              <a:t>тис. </a:t>
            </a:r>
            <a:r>
              <a:rPr sz="2800" dirty="0">
                <a:latin typeface="Times New Roman"/>
                <a:cs typeface="Times New Roman"/>
              </a:rPr>
              <a:t>грн.: 18, </a:t>
            </a:r>
            <a:r>
              <a:rPr sz="2800" spc="-5" dirty="0">
                <a:latin typeface="Times New Roman"/>
                <a:cs typeface="Times New Roman"/>
              </a:rPr>
              <a:t>27, 22, 30, </a:t>
            </a:r>
            <a:r>
              <a:rPr sz="2800" dirty="0">
                <a:latin typeface="Times New Roman"/>
                <a:cs typeface="Times New Roman"/>
              </a:rPr>
              <a:t>23. </a:t>
            </a:r>
            <a:r>
              <a:rPr sz="2800" spc="-10" dirty="0">
                <a:latin typeface="Times New Roman"/>
                <a:cs typeface="Times New Roman"/>
              </a:rPr>
              <a:t>Середня  </a:t>
            </a:r>
            <a:r>
              <a:rPr sz="2800" spc="-35" dirty="0">
                <a:latin typeface="Times New Roman"/>
                <a:cs typeface="Times New Roman"/>
              </a:rPr>
              <a:t>сума </a:t>
            </a:r>
            <a:r>
              <a:rPr sz="2800" spc="-20" dirty="0">
                <a:latin typeface="Times New Roman"/>
                <a:cs typeface="Times New Roman"/>
              </a:rPr>
              <a:t>виплати страхового </a:t>
            </a:r>
            <a:r>
              <a:rPr sz="2800" spc="-25" dirty="0">
                <a:latin typeface="Times New Roman"/>
                <a:cs typeface="Times New Roman"/>
              </a:rPr>
              <a:t>відшкодування, </a:t>
            </a:r>
            <a:r>
              <a:rPr sz="2800" spc="-5" dirty="0">
                <a:latin typeface="Times New Roman"/>
                <a:cs typeface="Times New Roman"/>
              </a:rPr>
              <a:t>тис.</a:t>
            </a:r>
            <a:r>
              <a:rPr sz="2800" spc="100" dirty="0">
                <a:latin typeface="Times New Roman"/>
                <a:cs typeface="Times New Roman"/>
              </a:rPr>
              <a:t> </a:t>
            </a:r>
            <a:r>
              <a:rPr sz="2800" dirty="0">
                <a:latin typeface="Times New Roman"/>
                <a:cs typeface="Times New Roman"/>
              </a:rPr>
              <a:t>грн.:</a:t>
            </a:r>
            <a:endParaRPr sz="2800">
              <a:latin typeface="Times New Roman"/>
              <a:cs typeface="Times New Roman"/>
            </a:endParaRPr>
          </a:p>
        </p:txBody>
      </p:sp>
      <p:sp>
        <p:nvSpPr>
          <p:cNvPr id="11" name="object 11"/>
          <p:cNvSpPr/>
          <p:nvPr/>
        </p:nvSpPr>
        <p:spPr>
          <a:xfrm>
            <a:off x="1321053" y="2060841"/>
            <a:ext cx="5215001" cy="93610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862835" y="5589231"/>
            <a:ext cx="5486019" cy="1008113"/>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16814"/>
            <a:ext cx="7176770" cy="5293995"/>
          </a:xfrm>
          <a:prstGeom prst="rect">
            <a:avLst/>
          </a:prstGeom>
        </p:spPr>
        <p:txBody>
          <a:bodyPr vert="horz" wrap="square" lIns="0" tIns="48895" rIns="0" bIns="0" rtlCol="0">
            <a:spAutoFit/>
          </a:bodyPr>
          <a:lstStyle/>
          <a:p>
            <a:pPr marL="12700" marR="344170">
              <a:lnSpc>
                <a:spcPct val="90000"/>
              </a:lnSpc>
              <a:spcBef>
                <a:spcPts val="385"/>
              </a:spcBef>
            </a:pPr>
            <a:r>
              <a:rPr sz="2400" spc="-15" dirty="0">
                <a:latin typeface="Times New Roman"/>
                <a:cs typeface="Times New Roman"/>
              </a:rPr>
              <a:t>Моментні </a:t>
            </a:r>
            <a:r>
              <a:rPr sz="2400" spc="-10" dirty="0">
                <a:latin typeface="Times New Roman"/>
                <a:cs typeface="Times New Roman"/>
              </a:rPr>
              <a:t>показники замінюються </a:t>
            </a:r>
            <a:r>
              <a:rPr sz="2400" dirty="0">
                <a:latin typeface="Times New Roman"/>
                <a:cs typeface="Times New Roman"/>
              </a:rPr>
              <a:t>середніми як  </a:t>
            </a:r>
            <a:r>
              <a:rPr sz="2400" spc="-15" dirty="0">
                <a:latin typeface="Times New Roman"/>
                <a:cs typeface="Times New Roman"/>
              </a:rPr>
              <a:t>півсума значень </a:t>
            </a:r>
            <a:r>
              <a:rPr sz="2400" spc="-5" dirty="0">
                <a:latin typeface="Times New Roman"/>
                <a:cs typeface="Times New Roman"/>
              </a:rPr>
              <a:t>на </a:t>
            </a:r>
            <a:r>
              <a:rPr sz="2400" spc="-25" dirty="0">
                <a:latin typeface="Times New Roman"/>
                <a:cs typeface="Times New Roman"/>
              </a:rPr>
              <a:t>початок </a:t>
            </a:r>
            <a:r>
              <a:rPr sz="2400" dirty="0">
                <a:latin typeface="Times New Roman"/>
                <a:cs typeface="Times New Roman"/>
              </a:rPr>
              <a:t>і кінець </a:t>
            </a:r>
            <a:r>
              <a:rPr sz="2400" spc="-40" dirty="0">
                <a:latin typeface="Times New Roman"/>
                <a:cs typeface="Times New Roman"/>
              </a:rPr>
              <a:t>періоду. </a:t>
            </a:r>
            <a:r>
              <a:rPr sz="2400" dirty="0">
                <a:latin typeface="Times New Roman"/>
                <a:cs typeface="Times New Roman"/>
              </a:rPr>
              <a:t>Якщо  </a:t>
            </a:r>
            <a:r>
              <a:rPr sz="2400" spc="-10" dirty="0">
                <a:latin typeface="Times New Roman"/>
                <a:cs typeface="Times New Roman"/>
              </a:rPr>
              <a:t>моментів </a:t>
            </a:r>
            <a:r>
              <a:rPr sz="2400" dirty="0">
                <a:latin typeface="Times New Roman"/>
                <a:cs typeface="Times New Roman"/>
              </a:rPr>
              <a:t>більш </a:t>
            </a:r>
            <a:r>
              <a:rPr sz="2400" spc="-5" dirty="0">
                <a:latin typeface="Times New Roman"/>
                <a:cs typeface="Times New Roman"/>
              </a:rPr>
              <a:t>ніж </a:t>
            </a:r>
            <a:r>
              <a:rPr sz="2400" spc="-10" dirty="0">
                <a:latin typeface="Times New Roman"/>
                <a:cs typeface="Times New Roman"/>
              </a:rPr>
              <a:t>два, </a:t>
            </a:r>
            <a:r>
              <a:rPr sz="2400" dirty="0">
                <a:latin typeface="Times New Roman"/>
                <a:cs typeface="Times New Roman"/>
              </a:rPr>
              <a:t>а </a:t>
            </a:r>
            <a:r>
              <a:rPr sz="2400" spc="-5" dirty="0">
                <a:latin typeface="Times New Roman"/>
                <a:cs typeface="Times New Roman"/>
              </a:rPr>
              <a:t>інтервали </a:t>
            </a:r>
            <a:r>
              <a:rPr sz="2400" spc="-10" dirty="0">
                <a:latin typeface="Times New Roman"/>
                <a:cs typeface="Times New Roman"/>
              </a:rPr>
              <a:t>часу </a:t>
            </a:r>
            <a:r>
              <a:rPr sz="2400" dirty="0">
                <a:latin typeface="Times New Roman"/>
                <a:cs typeface="Times New Roman"/>
              </a:rPr>
              <a:t>між </a:t>
            </a:r>
            <a:r>
              <a:rPr sz="2400" spc="-5" dirty="0">
                <a:latin typeface="Times New Roman"/>
                <a:cs typeface="Times New Roman"/>
              </a:rPr>
              <a:t>ними  </a:t>
            </a:r>
            <a:r>
              <a:rPr sz="2400" dirty="0">
                <a:latin typeface="Times New Roman"/>
                <a:cs typeface="Times New Roman"/>
              </a:rPr>
              <a:t>рівні, </a:t>
            </a:r>
            <a:r>
              <a:rPr sz="2400" spc="-25" dirty="0">
                <a:latin typeface="Times New Roman"/>
                <a:cs typeface="Times New Roman"/>
              </a:rPr>
              <a:t>то </a:t>
            </a:r>
            <a:r>
              <a:rPr sz="2400" dirty="0">
                <a:latin typeface="Times New Roman"/>
                <a:cs typeface="Times New Roman"/>
              </a:rPr>
              <a:t>в </a:t>
            </a:r>
            <a:r>
              <a:rPr sz="2400" spc="-5" dirty="0">
                <a:latin typeface="Times New Roman"/>
                <a:cs typeface="Times New Roman"/>
              </a:rPr>
              <a:t>чисельнику </a:t>
            </a:r>
            <a:r>
              <a:rPr sz="2400" dirty="0">
                <a:latin typeface="Times New Roman"/>
                <a:cs typeface="Times New Roman"/>
              </a:rPr>
              <a:t>до </a:t>
            </a:r>
            <a:r>
              <a:rPr sz="2400" spc="-15" dirty="0">
                <a:latin typeface="Times New Roman"/>
                <a:cs typeface="Times New Roman"/>
              </a:rPr>
              <a:t>півсуми </a:t>
            </a:r>
            <a:r>
              <a:rPr sz="2400" dirty="0">
                <a:latin typeface="Times New Roman"/>
                <a:cs typeface="Times New Roman"/>
              </a:rPr>
              <a:t>крайніх </a:t>
            </a:r>
            <a:r>
              <a:rPr sz="2400" spc="-15" dirty="0">
                <a:latin typeface="Times New Roman"/>
                <a:cs typeface="Times New Roman"/>
              </a:rPr>
              <a:t>значень  </a:t>
            </a:r>
            <a:r>
              <a:rPr sz="2400" spc="-20" dirty="0">
                <a:latin typeface="Times New Roman"/>
                <a:cs typeface="Times New Roman"/>
              </a:rPr>
              <a:t>додають </a:t>
            </a:r>
            <a:r>
              <a:rPr sz="2400" spc="5" dirty="0">
                <a:latin typeface="Times New Roman"/>
                <a:cs typeface="Times New Roman"/>
              </a:rPr>
              <a:t>усі </a:t>
            </a:r>
            <a:r>
              <a:rPr sz="2400" spc="-10" dirty="0">
                <a:latin typeface="Times New Roman"/>
                <a:cs typeface="Times New Roman"/>
              </a:rPr>
              <a:t>проміжні, </a:t>
            </a:r>
            <a:r>
              <a:rPr sz="2400" dirty="0">
                <a:latin typeface="Times New Roman"/>
                <a:cs typeface="Times New Roman"/>
              </a:rPr>
              <a:t>а </a:t>
            </a:r>
            <a:r>
              <a:rPr sz="2400" spc="-15" dirty="0">
                <a:latin typeface="Times New Roman"/>
                <a:cs typeface="Times New Roman"/>
              </a:rPr>
              <a:t>знаменником </a:t>
            </a:r>
            <a:r>
              <a:rPr sz="2400" dirty="0">
                <a:latin typeface="Times New Roman"/>
                <a:cs typeface="Times New Roman"/>
              </a:rPr>
              <a:t>є </a:t>
            </a:r>
            <a:r>
              <a:rPr sz="2400" spc="-5" dirty="0">
                <a:latin typeface="Times New Roman"/>
                <a:cs typeface="Times New Roman"/>
              </a:rPr>
              <a:t>число  інтервалів, </a:t>
            </a:r>
            <a:r>
              <a:rPr sz="2400" spc="-25" dirty="0">
                <a:latin typeface="Times New Roman"/>
                <a:cs typeface="Times New Roman"/>
              </a:rPr>
              <a:t>яке </a:t>
            </a:r>
            <a:r>
              <a:rPr sz="2400" spc="-5" dirty="0">
                <a:latin typeface="Times New Roman"/>
                <a:cs typeface="Times New Roman"/>
              </a:rPr>
              <a:t>на </a:t>
            </a:r>
            <a:r>
              <a:rPr sz="2400" spc="-10" dirty="0">
                <a:latin typeface="Times New Roman"/>
                <a:cs typeface="Times New Roman"/>
              </a:rPr>
              <a:t>одиницю </a:t>
            </a:r>
            <a:r>
              <a:rPr sz="2400" spc="-5" dirty="0">
                <a:latin typeface="Times New Roman"/>
                <a:cs typeface="Times New Roman"/>
              </a:rPr>
              <a:t>менше від числа </a:t>
            </a:r>
            <a:r>
              <a:rPr sz="2400" spc="-15" dirty="0">
                <a:latin typeface="Times New Roman"/>
                <a:cs typeface="Times New Roman"/>
              </a:rPr>
              <a:t>значень  </a:t>
            </a:r>
            <a:r>
              <a:rPr sz="2400" dirty="0">
                <a:latin typeface="Times New Roman"/>
                <a:cs typeface="Times New Roman"/>
              </a:rPr>
              <a:t>ознаки.</a:t>
            </a:r>
            <a:endParaRPr sz="2400">
              <a:latin typeface="Times New Roman"/>
              <a:cs typeface="Times New Roman"/>
            </a:endParaRPr>
          </a:p>
          <a:p>
            <a:pPr marL="86995">
              <a:lnSpc>
                <a:spcPct val="100000"/>
              </a:lnSpc>
              <a:spcBef>
                <a:spcPts val="290"/>
              </a:spcBef>
            </a:pPr>
            <a:r>
              <a:rPr sz="2400" spc="-30" dirty="0">
                <a:latin typeface="Times New Roman"/>
                <a:cs typeface="Times New Roman"/>
              </a:rPr>
              <a:t>Таку </a:t>
            </a:r>
            <a:r>
              <a:rPr sz="2400" spc="-20" dirty="0">
                <a:latin typeface="Times New Roman"/>
                <a:cs typeface="Times New Roman"/>
              </a:rPr>
              <a:t>формулу </a:t>
            </a:r>
            <a:r>
              <a:rPr sz="2400" spc="-15" dirty="0">
                <a:latin typeface="Times New Roman"/>
                <a:cs typeface="Times New Roman"/>
              </a:rPr>
              <a:t>називають </a:t>
            </a:r>
            <a:r>
              <a:rPr sz="2400" b="1" i="1" spc="-15" dirty="0">
                <a:latin typeface="Times New Roman"/>
                <a:cs typeface="Times New Roman"/>
              </a:rPr>
              <a:t>середньою</a:t>
            </a:r>
            <a:r>
              <a:rPr sz="2400" b="1" i="1" spc="50" dirty="0">
                <a:latin typeface="Times New Roman"/>
                <a:cs typeface="Times New Roman"/>
              </a:rPr>
              <a:t> </a:t>
            </a:r>
            <a:r>
              <a:rPr sz="2400" b="1" i="1" spc="-5" dirty="0">
                <a:latin typeface="Times New Roman"/>
                <a:cs typeface="Times New Roman"/>
              </a:rPr>
              <a:t>хронологічною</a:t>
            </a:r>
            <a:r>
              <a:rPr sz="2400" spc="-5" dirty="0">
                <a:latin typeface="Times New Roman"/>
                <a:cs typeface="Times New Roman"/>
              </a:rPr>
              <a:t>:</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15"/>
              </a:spcBef>
            </a:pPr>
            <a:endParaRPr sz="3400">
              <a:latin typeface="Times New Roman"/>
              <a:cs typeface="Times New Roman"/>
            </a:endParaRPr>
          </a:p>
          <a:p>
            <a:pPr marL="12700" marR="5080">
              <a:lnSpc>
                <a:spcPct val="90000"/>
              </a:lnSpc>
            </a:pPr>
            <a:r>
              <a:rPr sz="2400" spc="-10" dirty="0">
                <a:latin typeface="Times New Roman"/>
                <a:cs typeface="Times New Roman"/>
              </a:rPr>
              <a:t>Наприклад, </a:t>
            </a:r>
            <a:r>
              <a:rPr sz="2400" spc="-5" dirty="0">
                <a:latin typeface="Times New Roman"/>
                <a:cs typeface="Times New Roman"/>
              </a:rPr>
              <a:t>на </a:t>
            </a:r>
            <a:r>
              <a:rPr sz="2400" spc="-10" dirty="0">
                <a:latin typeface="Times New Roman"/>
                <a:cs typeface="Times New Roman"/>
              </a:rPr>
              <a:t>фірмі </a:t>
            </a:r>
            <a:r>
              <a:rPr sz="2400" dirty="0">
                <a:latin typeface="Times New Roman"/>
                <a:cs typeface="Times New Roman"/>
              </a:rPr>
              <a:t>залишки </a:t>
            </a:r>
            <a:r>
              <a:rPr sz="2400" spc="-10" dirty="0">
                <a:latin typeface="Times New Roman"/>
                <a:cs typeface="Times New Roman"/>
              </a:rPr>
              <a:t>обігових </a:t>
            </a:r>
            <a:r>
              <a:rPr sz="2400" spc="-25" dirty="0">
                <a:latin typeface="Times New Roman"/>
                <a:cs typeface="Times New Roman"/>
              </a:rPr>
              <a:t>коштів </a:t>
            </a:r>
            <a:r>
              <a:rPr sz="2400" spc="-5" dirty="0">
                <a:latin typeface="Times New Roman"/>
                <a:cs typeface="Times New Roman"/>
              </a:rPr>
              <a:t>на  </a:t>
            </a:r>
            <a:r>
              <a:rPr sz="2400" spc="-25" dirty="0">
                <a:latin typeface="Times New Roman"/>
                <a:cs typeface="Times New Roman"/>
              </a:rPr>
              <a:t>початок </a:t>
            </a:r>
            <a:r>
              <a:rPr sz="2400" spc="-40" dirty="0">
                <a:latin typeface="Times New Roman"/>
                <a:cs typeface="Times New Roman"/>
              </a:rPr>
              <a:t>кожного </a:t>
            </a:r>
            <a:r>
              <a:rPr sz="2400" dirty="0">
                <a:latin typeface="Times New Roman"/>
                <a:cs typeface="Times New Roman"/>
              </a:rPr>
              <a:t>місяця І </a:t>
            </a:r>
            <a:r>
              <a:rPr sz="2400" spc="-10" dirty="0">
                <a:latin typeface="Times New Roman"/>
                <a:cs typeface="Times New Roman"/>
              </a:rPr>
              <a:t>кварталу </a:t>
            </a:r>
            <a:r>
              <a:rPr sz="2400" dirty="0">
                <a:latin typeface="Times New Roman"/>
                <a:cs typeface="Times New Roman"/>
              </a:rPr>
              <a:t>становили, млн  </a:t>
            </a:r>
            <a:r>
              <a:rPr sz="2400" spc="-5" dirty="0">
                <a:latin typeface="Times New Roman"/>
                <a:cs typeface="Times New Roman"/>
              </a:rPr>
              <a:t>грн.: </a:t>
            </a:r>
            <a:r>
              <a:rPr sz="2400" dirty="0">
                <a:latin typeface="Times New Roman"/>
                <a:cs typeface="Times New Roman"/>
              </a:rPr>
              <a:t>січень — 70, </a:t>
            </a:r>
            <a:r>
              <a:rPr sz="2400" spc="-10" dirty="0">
                <a:latin typeface="Times New Roman"/>
                <a:cs typeface="Times New Roman"/>
              </a:rPr>
              <a:t>лютий </a:t>
            </a:r>
            <a:r>
              <a:rPr sz="2400" dirty="0">
                <a:latin typeface="Times New Roman"/>
                <a:cs typeface="Times New Roman"/>
              </a:rPr>
              <a:t>— 82, </a:t>
            </a:r>
            <a:r>
              <a:rPr sz="2400" spc="-5" dirty="0">
                <a:latin typeface="Times New Roman"/>
                <a:cs typeface="Times New Roman"/>
              </a:rPr>
              <a:t>березень </a:t>
            </a:r>
            <a:r>
              <a:rPr sz="2400" dirty="0">
                <a:latin typeface="Times New Roman"/>
                <a:cs typeface="Times New Roman"/>
              </a:rPr>
              <a:t>— 77,</a:t>
            </a:r>
            <a:r>
              <a:rPr sz="2400" spc="-35" dirty="0">
                <a:latin typeface="Times New Roman"/>
                <a:cs typeface="Times New Roman"/>
              </a:rPr>
              <a:t> </a:t>
            </a:r>
            <a:r>
              <a:rPr sz="2400" spc="-5" dirty="0">
                <a:latin typeface="Times New Roman"/>
                <a:cs typeface="Times New Roman"/>
              </a:rPr>
              <a:t>квітень</a:t>
            </a:r>
            <a:endParaRPr sz="2400">
              <a:latin typeface="Times New Roman"/>
              <a:cs typeface="Times New Roman"/>
            </a:endParaRPr>
          </a:p>
          <a:p>
            <a:pPr marL="12700" marR="476250">
              <a:lnSpc>
                <a:spcPts val="2590"/>
              </a:lnSpc>
              <a:spcBef>
                <a:spcPts val="40"/>
              </a:spcBef>
            </a:pPr>
            <a:r>
              <a:rPr sz="2400" dirty="0">
                <a:latin typeface="Times New Roman"/>
                <a:cs typeface="Times New Roman"/>
              </a:rPr>
              <a:t>— 80. </a:t>
            </a:r>
            <a:r>
              <a:rPr sz="2400" spc="-5" dirty="0">
                <a:latin typeface="Times New Roman"/>
                <a:cs typeface="Times New Roman"/>
              </a:rPr>
              <a:t>Середньомісячний </a:t>
            </a:r>
            <a:r>
              <a:rPr sz="2400" dirty="0">
                <a:latin typeface="Times New Roman"/>
                <a:cs typeface="Times New Roman"/>
              </a:rPr>
              <a:t>залишок </a:t>
            </a:r>
            <a:r>
              <a:rPr sz="2400" spc="-10" dirty="0">
                <a:latin typeface="Times New Roman"/>
                <a:cs typeface="Times New Roman"/>
              </a:rPr>
              <a:t>обігових </a:t>
            </a:r>
            <a:r>
              <a:rPr sz="2400" spc="-20" dirty="0">
                <a:latin typeface="Times New Roman"/>
                <a:cs typeface="Times New Roman"/>
              </a:rPr>
              <a:t>коштів,  </a:t>
            </a:r>
            <a:r>
              <a:rPr sz="2400" dirty="0">
                <a:latin typeface="Times New Roman"/>
                <a:cs typeface="Times New Roman"/>
              </a:rPr>
              <a:t>млн</a:t>
            </a:r>
            <a:r>
              <a:rPr sz="2400" spc="-15" dirty="0">
                <a:latin typeface="Times New Roman"/>
                <a:cs typeface="Times New Roman"/>
              </a:rPr>
              <a:t> </a:t>
            </a:r>
            <a:r>
              <a:rPr sz="2400" spc="-5" dirty="0">
                <a:latin typeface="Times New Roman"/>
                <a:cs typeface="Times New Roman"/>
              </a:rPr>
              <a:t>грн.:</a:t>
            </a:r>
            <a:endParaRPr sz="2400">
              <a:latin typeface="Times New Roman"/>
              <a:cs typeface="Times New Roman"/>
            </a:endParaRPr>
          </a:p>
        </p:txBody>
      </p:sp>
      <p:sp>
        <p:nvSpPr>
          <p:cNvPr id="3" name="object 3"/>
          <p:cNvSpPr/>
          <p:nvPr/>
        </p:nvSpPr>
        <p:spPr>
          <a:xfrm>
            <a:off x="1331594" y="3212985"/>
            <a:ext cx="5760592" cy="8640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253" y="5761063"/>
            <a:ext cx="5011928" cy="6922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92989"/>
            <a:ext cx="7187565" cy="2372995"/>
          </a:xfrm>
          <a:prstGeom prst="rect">
            <a:avLst/>
          </a:prstGeom>
        </p:spPr>
        <p:txBody>
          <a:bodyPr vert="horz" wrap="square" lIns="0" tIns="60960" rIns="0" bIns="0" rtlCol="0">
            <a:spAutoFit/>
          </a:bodyPr>
          <a:lstStyle/>
          <a:p>
            <a:pPr marL="12700" marR="191770">
              <a:lnSpc>
                <a:spcPts val="3020"/>
              </a:lnSpc>
              <a:spcBef>
                <a:spcPts val="480"/>
              </a:spcBef>
            </a:pPr>
            <a:r>
              <a:rPr sz="2800" spc="5" dirty="0">
                <a:latin typeface="Times New Roman"/>
                <a:cs typeface="Times New Roman"/>
              </a:rPr>
              <a:t>Процес </a:t>
            </a:r>
            <a:r>
              <a:rPr sz="2800" spc="-20" dirty="0">
                <a:latin typeface="Times New Roman"/>
                <a:cs typeface="Times New Roman"/>
              </a:rPr>
              <a:t>множення </a:t>
            </a:r>
            <a:r>
              <a:rPr sz="2800" spc="-5" dirty="0">
                <a:latin typeface="Times New Roman"/>
                <a:cs typeface="Times New Roman"/>
              </a:rPr>
              <a:t>у </a:t>
            </a:r>
            <a:r>
              <a:rPr sz="2800" spc="-10" dirty="0">
                <a:latin typeface="Times New Roman"/>
                <a:cs typeface="Times New Roman"/>
              </a:rPr>
              <a:t>статистиці </a:t>
            </a:r>
            <a:r>
              <a:rPr sz="2800" spc="-15" dirty="0">
                <a:latin typeface="Times New Roman"/>
                <a:cs typeface="Times New Roman"/>
              </a:rPr>
              <a:t>називають  </a:t>
            </a:r>
            <a:r>
              <a:rPr sz="2800" b="1" i="1" spc="-10" dirty="0">
                <a:latin typeface="Times New Roman"/>
                <a:cs typeface="Times New Roman"/>
              </a:rPr>
              <a:t>зважуванням</a:t>
            </a:r>
            <a:r>
              <a:rPr sz="2800" spc="-10" dirty="0">
                <a:latin typeface="Times New Roman"/>
                <a:cs typeface="Times New Roman"/>
              </a:rPr>
              <a:t>, </a:t>
            </a:r>
            <a:r>
              <a:rPr sz="2800" spc="-5" dirty="0">
                <a:latin typeface="Times New Roman"/>
                <a:cs typeface="Times New Roman"/>
              </a:rPr>
              <a:t>а число елементів сукупності з  </a:t>
            </a:r>
            <a:r>
              <a:rPr sz="2800" spc="-25" dirty="0">
                <a:latin typeface="Times New Roman"/>
                <a:cs typeface="Times New Roman"/>
              </a:rPr>
              <a:t>однаковими </a:t>
            </a:r>
            <a:r>
              <a:rPr sz="2800" spc="-5" dirty="0">
                <a:latin typeface="Times New Roman"/>
                <a:cs typeface="Times New Roman"/>
              </a:rPr>
              <a:t>варіантами— </a:t>
            </a:r>
            <a:r>
              <a:rPr sz="2800" b="1" i="1" spc="-5" dirty="0">
                <a:latin typeface="Times New Roman"/>
                <a:cs typeface="Times New Roman"/>
              </a:rPr>
              <a:t>вагами</a:t>
            </a:r>
            <a:r>
              <a:rPr sz="2800" spc="-5" dirty="0">
                <a:latin typeface="Times New Roman"/>
                <a:cs typeface="Times New Roman"/>
              </a:rPr>
              <a:t>. </a:t>
            </a:r>
            <a:r>
              <a:rPr sz="2800" spc="-15" dirty="0">
                <a:latin typeface="Times New Roman"/>
                <a:cs typeface="Times New Roman"/>
              </a:rPr>
              <a:t>Сама</a:t>
            </a:r>
            <a:r>
              <a:rPr sz="2800" spc="5" dirty="0">
                <a:latin typeface="Times New Roman"/>
                <a:cs typeface="Times New Roman"/>
              </a:rPr>
              <a:t> </a:t>
            </a:r>
            <a:r>
              <a:rPr sz="2800" spc="-15" dirty="0">
                <a:latin typeface="Times New Roman"/>
                <a:cs typeface="Times New Roman"/>
              </a:rPr>
              <a:t>назва</a:t>
            </a:r>
            <a:endParaRPr sz="2800">
              <a:latin typeface="Times New Roman"/>
              <a:cs typeface="Times New Roman"/>
            </a:endParaRPr>
          </a:p>
          <a:p>
            <a:pPr marL="12700">
              <a:lnSpc>
                <a:spcPts val="2820"/>
              </a:lnSpc>
            </a:pPr>
            <a:r>
              <a:rPr sz="2800" spc="-10" dirty="0">
                <a:latin typeface="Times New Roman"/>
                <a:cs typeface="Times New Roman"/>
              </a:rPr>
              <a:t>«ваги» відбиває </a:t>
            </a:r>
            <a:r>
              <a:rPr sz="2800" spc="-20" dirty="0">
                <a:latin typeface="Times New Roman"/>
                <a:cs typeface="Times New Roman"/>
              </a:rPr>
              <a:t>факт </a:t>
            </a:r>
            <a:r>
              <a:rPr sz="2800" spc="-10" dirty="0">
                <a:latin typeface="Times New Roman"/>
                <a:cs typeface="Times New Roman"/>
              </a:rPr>
              <a:t>різновагомості</a:t>
            </a:r>
            <a:r>
              <a:rPr sz="2800" spc="20" dirty="0">
                <a:latin typeface="Times New Roman"/>
                <a:cs typeface="Times New Roman"/>
              </a:rPr>
              <a:t> </a:t>
            </a:r>
            <a:r>
              <a:rPr sz="2800" spc="-5" dirty="0">
                <a:latin typeface="Times New Roman"/>
                <a:cs typeface="Times New Roman"/>
              </a:rPr>
              <a:t>окремих</a:t>
            </a:r>
            <a:endParaRPr sz="2800">
              <a:latin typeface="Times New Roman"/>
              <a:cs typeface="Times New Roman"/>
            </a:endParaRPr>
          </a:p>
          <a:p>
            <a:pPr marL="12700" marR="5080">
              <a:lnSpc>
                <a:spcPts val="3020"/>
              </a:lnSpc>
              <a:spcBef>
                <a:spcPts val="219"/>
              </a:spcBef>
            </a:pPr>
            <a:r>
              <a:rPr sz="2800" spc="-35" dirty="0">
                <a:latin typeface="Times New Roman"/>
                <a:cs typeface="Times New Roman"/>
              </a:rPr>
              <a:t>варіант. </a:t>
            </a:r>
            <a:r>
              <a:rPr sz="2800" spc="-20" dirty="0">
                <a:latin typeface="Times New Roman"/>
                <a:cs typeface="Times New Roman"/>
              </a:rPr>
              <a:t>Значення </a:t>
            </a:r>
            <a:r>
              <a:rPr sz="2800" spc="-5" dirty="0">
                <a:latin typeface="Times New Roman"/>
                <a:cs typeface="Times New Roman"/>
              </a:rPr>
              <a:t>ознаки осереднюються </a:t>
            </a:r>
            <a:r>
              <a:rPr sz="2800" spc="-10" dirty="0">
                <a:latin typeface="Times New Roman"/>
                <a:cs typeface="Times New Roman"/>
              </a:rPr>
              <a:t>за  </a:t>
            </a:r>
            <a:r>
              <a:rPr sz="2800" spc="-25" dirty="0">
                <a:latin typeface="Times New Roman"/>
                <a:cs typeface="Times New Roman"/>
              </a:rPr>
              <a:t>формулою </a:t>
            </a:r>
            <a:r>
              <a:rPr sz="2800" b="1" i="1" spc="-20" dirty="0">
                <a:latin typeface="Times New Roman"/>
                <a:cs typeface="Times New Roman"/>
              </a:rPr>
              <a:t>середньої </a:t>
            </a:r>
            <a:r>
              <a:rPr sz="2800" b="1" i="1" spc="-15" dirty="0">
                <a:latin typeface="Times New Roman"/>
                <a:cs typeface="Times New Roman"/>
              </a:rPr>
              <a:t>арифметичної</a:t>
            </a:r>
            <a:r>
              <a:rPr sz="2800" b="1" i="1" spc="-25" dirty="0">
                <a:latin typeface="Times New Roman"/>
                <a:cs typeface="Times New Roman"/>
              </a:rPr>
              <a:t> </a:t>
            </a:r>
            <a:r>
              <a:rPr sz="2800" b="1" i="1" spc="-10" dirty="0">
                <a:latin typeface="Times New Roman"/>
                <a:cs typeface="Times New Roman"/>
              </a:rPr>
              <a:t>зваженої</a:t>
            </a:r>
            <a:r>
              <a:rPr sz="2800" spc="-10" dirty="0">
                <a:latin typeface="Times New Roman"/>
                <a:cs typeface="Times New Roman"/>
              </a:rPr>
              <a:t>:</a:t>
            </a:r>
            <a:endParaRPr sz="2800">
              <a:latin typeface="Times New Roman"/>
              <a:cs typeface="Times New Roman"/>
            </a:endParaRPr>
          </a:p>
        </p:txBody>
      </p:sp>
      <p:sp>
        <p:nvSpPr>
          <p:cNvPr id="3" name="object 3"/>
          <p:cNvSpPr/>
          <p:nvPr/>
        </p:nvSpPr>
        <p:spPr>
          <a:xfrm>
            <a:off x="2514600" y="2865000"/>
            <a:ext cx="3289046" cy="20162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812" y="408889"/>
            <a:ext cx="6844030" cy="836294"/>
          </a:xfrm>
          <a:prstGeom prst="rect">
            <a:avLst/>
          </a:prstGeom>
        </p:spPr>
        <p:txBody>
          <a:bodyPr vert="horz" wrap="square" lIns="0" tIns="60325" rIns="0" bIns="0" rtlCol="0">
            <a:spAutoFit/>
          </a:bodyPr>
          <a:lstStyle/>
          <a:p>
            <a:pPr marL="1637030" marR="5080" indent="-1624965">
              <a:lnSpc>
                <a:spcPts val="3030"/>
              </a:lnSpc>
              <a:spcBef>
                <a:spcPts val="475"/>
              </a:spcBef>
            </a:pPr>
            <a:r>
              <a:rPr sz="2800" spc="-5" dirty="0"/>
              <a:t>Середня арифметична </a:t>
            </a:r>
            <a:r>
              <a:rPr sz="2800" spc="-15" dirty="0"/>
              <a:t>має </a:t>
            </a:r>
            <a:r>
              <a:rPr sz="2800" spc="-5" dirty="0"/>
              <a:t>певні властивості,  які </a:t>
            </a:r>
            <a:r>
              <a:rPr sz="2800" spc="-10" dirty="0"/>
              <a:t>розкривають </a:t>
            </a:r>
            <a:r>
              <a:rPr sz="2800" spc="-5" dirty="0"/>
              <a:t>її</a:t>
            </a:r>
            <a:r>
              <a:rPr sz="2800" spc="-20" dirty="0"/>
              <a:t> </a:t>
            </a:r>
            <a:r>
              <a:rPr sz="2800" spc="-15" dirty="0"/>
              <a:t>суть.</a:t>
            </a:r>
            <a:endParaRPr sz="2800"/>
          </a:p>
        </p:txBody>
      </p:sp>
      <p:sp>
        <p:nvSpPr>
          <p:cNvPr id="3" name="object 3"/>
          <p:cNvSpPr txBox="1"/>
          <p:nvPr/>
        </p:nvSpPr>
        <p:spPr>
          <a:xfrm>
            <a:off x="444500" y="1253744"/>
            <a:ext cx="7267575" cy="5062855"/>
          </a:xfrm>
          <a:prstGeom prst="rect">
            <a:avLst/>
          </a:prstGeom>
        </p:spPr>
        <p:txBody>
          <a:bodyPr vert="horz" wrap="square" lIns="0" tIns="47625" rIns="0" bIns="0" rtlCol="0">
            <a:spAutoFit/>
          </a:bodyPr>
          <a:lstStyle/>
          <a:p>
            <a:pPr marL="12700" marR="935990">
              <a:lnSpc>
                <a:spcPts val="2160"/>
              </a:lnSpc>
              <a:spcBef>
                <a:spcPts val="375"/>
              </a:spcBef>
              <a:buAutoNum type="arabicPeriod"/>
              <a:tabLst>
                <a:tab pos="265430" algn="l"/>
              </a:tabLst>
            </a:pPr>
            <a:r>
              <a:rPr sz="2000" spc="-5" dirty="0">
                <a:latin typeface="Times New Roman"/>
                <a:cs typeface="Times New Roman"/>
              </a:rPr>
              <a:t>Алгебраїчна </a:t>
            </a:r>
            <a:r>
              <a:rPr sz="2000" spc="-20" dirty="0">
                <a:latin typeface="Times New Roman"/>
                <a:cs typeface="Times New Roman"/>
              </a:rPr>
              <a:t>сума </a:t>
            </a:r>
            <a:r>
              <a:rPr sz="2000" spc="-5" dirty="0">
                <a:latin typeface="Times New Roman"/>
                <a:cs typeface="Times New Roman"/>
              </a:rPr>
              <a:t>відхилень </a:t>
            </a:r>
            <a:r>
              <a:rPr sz="2000" dirty="0">
                <a:latin typeface="Times New Roman"/>
                <a:cs typeface="Times New Roman"/>
              </a:rPr>
              <a:t>окремих </a:t>
            </a:r>
            <a:r>
              <a:rPr sz="2000" spc="-5" dirty="0">
                <a:latin typeface="Times New Roman"/>
                <a:cs typeface="Times New Roman"/>
              </a:rPr>
              <a:t>варіант ознаки від  </a:t>
            </a:r>
            <a:r>
              <a:rPr sz="2000" dirty="0">
                <a:latin typeface="Times New Roman"/>
                <a:cs typeface="Times New Roman"/>
              </a:rPr>
              <a:t>середньої дорівнює</a:t>
            </a:r>
            <a:r>
              <a:rPr sz="2000" spc="-60" dirty="0">
                <a:latin typeface="Times New Roman"/>
                <a:cs typeface="Times New Roman"/>
              </a:rPr>
              <a:t> </a:t>
            </a:r>
            <a:r>
              <a:rPr sz="2000" spc="-20" dirty="0">
                <a:latin typeface="Times New Roman"/>
                <a:cs typeface="Times New Roman"/>
              </a:rPr>
              <a:t>нулю:</a:t>
            </a:r>
            <a:endParaRPr sz="2000">
              <a:latin typeface="Times New Roman"/>
              <a:cs typeface="Times New Roman"/>
            </a:endParaRPr>
          </a:p>
          <a:p>
            <a:pPr>
              <a:lnSpc>
                <a:spcPct val="100000"/>
              </a:lnSpc>
              <a:spcBef>
                <a:spcPts val="15"/>
              </a:spcBef>
              <a:buFont typeface="Times New Roman"/>
              <a:buAutoNum type="arabicPeriod"/>
            </a:pPr>
            <a:endParaRPr sz="2700">
              <a:latin typeface="Times New Roman"/>
              <a:cs typeface="Times New Roman"/>
            </a:endParaRPr>
          </a:p>
          <a:p>
            <a:pPr marL="12700" marR="711835">
              <a:lnSpc>
                <a:spcPts val="2160"/>
              </a:lnSpc>
            </a:pPr>
            <a:r>
              <a:rPr sz="2000" spc="-10" dirty="0">
                <a:latin typeface="Times New Roman"/>
                <a:cs typeface="Times New Roman"/>
              </a:rPr>
              <a:t>тобто </a:t>
            </a:r>
            <a:r>
              <a:rPr sz="2000" dirty="0">
                <a:latin typeface="Times New Roman"/>
                <a:cs typeface="Times New Roman"/>
              </a:rPr>
              <a:t>в середній </a:t>
            </a:r>
            <a:r>
              <a:rPr sz="2000" spc="-5" dirty="0">
                <a:latin typeface="Times New Roman"/>
                <a:cs typeface="Times New Roman"/>
              </a:rPr>
              <a:t>взаємно </a:t>
            </a:r>
            <a:r>
              <a:rPr sz="2000" spc="-15" dirty="0">
                <a:latin typeface="Times New Roman"/>
                <a:cs typeface="Times New Roman"/>
              </a:rPr>
              <a:t>компенсуються додатні </a:t>
            </a:r>
            <a:r>
              <a:rPr sz="2000" spc="10" dirty="0">
                <a:latin typeface="Times New Roman"/>
                <a:cs typeface="Times New Roman"/>
              </a:rPr>
              <a:t>та </a:t>
            </a:r>
            <a:r>
              <a:rPr sz="2000" spc="-5" dirty="0">
                <a:latin typeface="Times New Roman"/>
                <a:cs typeface="Times New Roman"/>
              </a:rPr>
              <a:t>від’ємні  відхилення </a:t>
            </a:r>
            <a:r>
              <a:rPr sz="2000" dirty="0">
                <a:latin typeface="Times New Roman"/>
                <a:cs typeface="Times New Roman"/>
              </a:rPr>
              <a:t>окремих</a:t>
            </a:r>
            <a:r>
              <a:rPr sz="2000" spc="-25" dirty="0">
                <a:latin typeface="Times New Roman"/>
                <a:cs typeface="Times New Roman"/>
              </a:rPr>
              <a:t> варіант.</a:t>
            </a:r>
            <a:endParaRPr sz="2000">
              <a:latin typeface="Times New Roman"/>
              <a:cs typeface="Times New Roman"/>
            </a:endParaRPr>
          </a:p>
          <a:p>
            <a:pPr marL="12700" marR="11430">
              <a:lnSpc>
                <a:spcPts val="2160"/>
              </a:lnSpc>
              <a:spcBef>
                <a:spcPts val="480"/>
              </a:spcBef>
              <a:buAutoNum type="arabicPeriod" startAt="2"/>
              <a:tabLst>
                <a:tab pos="265430" algn="l"/>
              </a:tabLst>
            </a:pPr>
            <a:r>
              <a:rPr sz="2000" spc="-25" dirty="0">
                <a:latin typeface="Times New Roman"/>
                <a:cs typeface="Times New Roman"/>
              </a:rPr>
              <a:t>Сума </a:t>
            </a:r>
            <a:r>
              <a:rPr sz="2000" spc="-10" dirty="0">
                <a:latin typeface="Times New Roman"/>
                <a:cs typeface="Times New Roman"/>
              </a:rPr>
              <a:t>квадратів </a:t>
            </a:r>
            <a:r>
              <a:rPr sz="2000" spc="-5" dirty="0">
                <a:latin typeface="Times New Roman"/>
                <a:cs typeface="Times New Roman"/>
              </a:rPr>
              <a:t>відхилень </a:t>
            </a:r>
            <a:r>
              <a:rPr sz="2000" dirty="0">
                <a:latin typeface="Times New Roman"/>
                <a:cs typeface="Times New Roman"/>
              </a:rPr>
              <a:t>окремих </a:t>
            </a:r>
            <a:r>
              <a:rPr sz="2000" spc="-5" dirty="0">
                <a:latin typeface="Times New Roman"/>
                <a:cs typeface="Times New Roman"/>
              </a:rPr>
              <a:t>варіант </a:t>
            </a:r>
            <a:r>
              <a:rPr sz="2000" dirty="0">
                <a:latin typeface="Times New Roman"/>
                <a:cs typeface="Times New Roman"/>
              </a:rPr>
              <a:t>ознаки </a:t>
            </a:r>
            <a:r>
              <a:rPr sz="2000" spc="-5" dirty="0">
                <a:latin typeface="Times New Roman"/>
                <a:cs typeface="Times New Roman"/>
              </a:rPr>
              <a:t>від </a:t>
            </a:r>
            <a:r>
              <a:rPr sz="2000" dirty="0">
                <a:latin typeface="Times New Roman"/>
                <a:cs typeface="Times New Roman"/>
              </a:rPr>
              <a:t>серед-ньої  менша, </a:t>
            </a:r>
            <a:r>
              <a:rPr sz="2000" spc="-5" dirty="0">
                <a:latin typeface="Times New Roman"/>
                <a:cs typeface="Times New Roman"/>
              </a:rPr>
              <a:t>ніж від </a:t>
            </a:r>
            <a:r>
              <a:rPr sz="2000" spc="-35" dirty="0">
                <a:latin typeface="Times New Roman"/>
                <a:cs typeface="Times New Roman"/>
              </a:rPr>
              <a:t>будь-якої </a:t>
            </a:r>
            <a:r>
              <a:rPr sz="2000" dirty="0">
                <a:latin typeface="Times New Roman"/>
                <a:cs typeface="Times New Roman"/>
              </a:rPr>
              <a:t>іншої</a:t>
            </a:r>
            <a:r>
              <a:rPr sz="2000" spc="-60" dirty="0">
                <a:latin typeface="Times New Roman"/>
                <a:cs typeface="Times New Roman"/>
              </a:rPr>
              <a:t> </a:t>
            </a:r>
            <a:r>
              <a:rPr sz="2000" spc="-5" dirty="0">
                <a:latin typeface="Times New Roman"/>
                <a:cs typeface="Times New Roman"/>
              </a:rPr>
              <a:t>величини:</a:t>
            </a:r>
            <a:endParaRPr sz="2000">
              <a:latin typeface="Times New Roman"/>
              <a:cs typeface="Times New Roman"/>
            </a:endParaRPr>
          </a:p>
          <a:p>
            <a:pPr>
              <a:lnSpc>
                <a:spcPct val="100000"/>
              </a:lnSpc>
              <a:buFont typeface="Times New Roman"/>
              <a:buAutoNum type="arabicPeriod" startAt="2"/>
            </a:pPr>
            <a:endParaRPr sz="2200">
              <a:latin typeface="Times New Roman"/>
              <a:cs typeface="Times New Roman"/>
            </a:endParaRPr>
          </a:p>
          <a:p>
            <a:pPr marL="12700" marR="6350" algn="just">
              <a:lnSpc>
                <a:spcPct val="150100"/>
              </a:lnSpc>
              <a:spcBef>
                <a:spcPts val="1810"/>
              </a:spcBef>
              <a:buAutoNum type="arabicPeriod" startAt="2"/>
              <a:tabLst>
                <a:tab pos="323850" algn="l"/>
              </a:tabLst>
            </a:pPr>
            <a:r>
              <a:rPr sz="2000" spc="-5" dirty="0">
                <a:latin typeface="Times New Roman"/>
                <a:cs typeface="Times New Roman"/>
              </a:rPr>
              <a:t>Якщо всі варіанти збільшити (зменшити) на </a:t>
            </a:r>
            <a:r>
              <a:rPr sz="2000" spc="-20" dirty="0">
                <a:latin typeface="Times New Roman"/>
                <a:cs typeface="Times New Roman"/>
              </a:rPr>
              <a:t>одну </a:t>
            </a:r>
            <a:r>
              <a:rPr sz="2000" dirty="0">
                <a:latin typeface="Times New Roman"/>
                <a:cs typeface="Times New Roman"/>
              </a:rPr>
              <a:t>й </a:t>
            </a:r>
            <a:r>
              <a:rPr sz="2000" spc="-15" dirty="0">
                <a:latin typeface="Times New Roman"/>
                <a:cs typeface="Times New Roman"/>
              </a:rPr>
              <a:t>ту </a:t>
            </a:r>
            <a:r>
              <a:rPr sz="2000" spc="5" dirty="0">
                <a:latin typeface="Times New Roman"/>
                <a:cs typeface="Times New Roman"/>
              </a:rPr>
              <a:t>саму  </a:t>
            </a:r>
            <a:r>
              <a:rPr sz="2000" spc="-5" dirty="0">
                <a:latin typeface="Times New Roman"/>
                <a:cs typeface="Times New Roman"/>
              </a:rPr>
              <a:t>величину </a:t>
            </a:r>
            <a:r>
              <a:rPr sz="2000" dirty="0">
                <a:latin typeface="Times New Roman"/>
                <a:cs typeface="Times New Roman"/>
              </a:rPr>
              <a:t>А або в А раз, </a:t>
            </a:r>
            <a:r>
              <a:rPr sz="2000" spc="-15" dirty="0">
                <a:latin typeface="Times New Roman"/>
                <a:cs typeface="Times New Roman"/>
              </a:rPr>
              <a:t>то </a:t>
            </a:r>
            <a:r>
              <a:rPr sz="2000" dirty="0">
                <a:latin typeface="Times New Roman"/>
                <a:cs typeface="Times New Roman"/>
              </a:rPr>
              <a:t>й середня </a:t>
            </a:r>
            <a:r>
              <a:rPr sz="2000" spc="-5" dirty="0">
                <a:latin typeface="Times New Roman"/>
                <a:cs typeface="Times New Roman"/>
              </a:rPr>
              <a:t>зміниться</a:t>
            </a:r>
            <a:r>
              <a:rPr sz="2000" spc="-30" dirty="0">
                <a:latin typeface="Times New Roman"/>
                <a:cs typeface="Times New Roman"/>
              </a:rPr>
              <a:t> </a:t>
            </a:r>
            <a:r>
              <a:rPr sz="2000" dirty="0">
                <a:latin typeface="Times New Roman"/>
                <a:cs typeface="Times New Roman"/>
              </a:rPr>
              <a:t>аналогічно.</a:t>
            </a:r>
            <a:endParaRPr sz="2000">
              <a:latin typeface="Times New Roman"/>
              <a:cs typeface="Times New Roman"/>
            </a:endParaRPr>
          </a:p>
          <a:p>
            <a:pPr marL="12700" marR="5080" algn="just">
              <a:lnSpc>
                <a:spcPct val="150100"/>
              </a:lnSpc>
              <a:spcBef>
                <a:spcPts val="475"/>
              </a:spcBef>
              <a:buAutoNum type="arabicPeriod" startAt="2"/>
              <a:tabLst>
                <a:tab pos="296545" algn="l"/>
              </a:tabLst>
            </a:pPr>
            <a:r>
              <a:rPr sz="2000" spc="-15" dirty="0">
                <a:latin typeface="Times New Roman"/>
                <a:cs typeface="Times New Roman"/>
              </a:rPr>
              <a:t>Значення </a:t>
            </a:r>
            <a:r>
              <a:rPr sz="2000" dirty="0">
                <a:latin typeface="Times New Roman"/>
                <a:cs typeface="Times New Roman"/>
              </a:rPr>
              <a:t>середньої </a:t>
            </a:r>
            <a:r>
              <a:rPr sz="2000" spc="-5" dirty="0">
                <a:latin typeface="Times New Roman"/>
                <a:cs typeface="Times New Roman"/>
              </a:rPr>
              <a:t>залежить не від </a:t>
            </a:r>
            <a:r>
              <a:rPr sz="2000" spc="-10" dirty="0">
                <a:latin typeface="Times New Roman"/>
                <a:cs typeface="Times New Roman"/>
              </a:rPr>
              <a:t>абсолютних </a:t>
            </a:r>
            <a:r>
              <a:rPr sz="2000" spc="-15" dirty="0">
                <a:latin typeface="Times New Roman"/>
                <a:cs typeface="Times New Roman"/>
              </a:rPr>
              <a:t>значень </a:t>
            </a:r>
            <a:r>
              <a:rPr sz="2000" spc="-65" dirty="0">
                <a:latin typeface="Times New Roman"/>
                <a:cs typeface="Times New Roman"/>
              </a:rPr>
              <a:t>ваг, </a:t>
            </a:r>
            <a:r>
              <a:rPr sz="2000" dirty="0">
                <a:latin typeface="Times New Roman"/>
                <a:cs typeface="Times New Roman"/>
              </a:rPr>
              <a:t>а  </a:t>
            </a:r>
            <a:r>
              <a:rPr sz="2000" spc="-5" dirty="0">
                <a:latin typeface="Times New Roman"/>
                <a:cs typeface="Times New Roman"/>
              </a:rPr>
              <a:t>від </a:t>
            </a:r>
            <a:r>
              <a:rPr sz="2000" dirty="0">
                <a:latin typeface="Times New Roman"/>
                <a:cs typeface="Times New Roman"/>
              </a:rPr>
              <a:t>пропорцій між </a:t>
            </a:r>
            <a:r>
              <a:rPr sz="2000" spc="-5" dirty="0">
                <a:latin typeface="Times New Roman"/>
                <a:cs typeface="Times New Roman"/>
              </a:rPr>
              <a:t>ними. </a:t>
            </a:r>
            <a:r>
              <a:rPr sz="2000" dirty="0">
                <a:latin typeface="Times New Roman"/>
                <a:cs typeface="Times New Roman"/>
              </a:rPr>
              <a:t>При </a:t>
            </a:r>
            <a:r>
              <a:rPr sz="2000" spc="-5" dirty="0">
                <a:latin typeface="Times New Roman"/>
                <a:cs typeface="Times New Roman"/>
              </a:rPr>
              <a:t>пропорційній зміні всіх </a:t>
            </a:r>
            <a:r>
              <a:rPr sz="2000" spc="-10" dirty="0">
                <a:latin typeface="Times New Roman"/>
                <a:cs typeface="Times New Roman"/>
              </a:rPr>
              <a:t>ваг </a:t>
            </a:r>
            <a:r>
              <a:rPr sz="2000" dirty="0">
                <a:latin typeface="Times New Roman"/>
                <a:cs typeface="Times New Roman"/>
              </a:rPr>
              <a:t>середня  </a:t>
            </a:r>
            <a:r>
              <a:rPr sz="2000" spc="-5" dirty="0">
                <a:latin typeface="Times New Roman"/>
                <a:cs typeface="Times New Roman"/>
              </a:rPr>
              <a:t>не</a:t>
            </a:r>
            <a:r>
              <a:rPr sz="2000" spc="-20" dirty="0">
                <a:latin typeface="Times New Roman"/>
                <a:cs typeface="Times New Roman"/>
              </a:rPr>
              <a:t> </a:t>
            </a:r>
            <a:r>
              <a:rPr sz="2000" spc="-5" dirty="0">
                <a:latin typeface="Times New Roman"/>
                <a:cs typeface="Times New Roman"/>
              </a:rPr>
              <a:t>зміниться.</a:t>
            </a:r>
            <a:endParaRPr sz="2000">
              <a:latin typeface="Times New Roman"/>
              <a:cs typeface="Times New Roman"/>
            </a:endParaRPr>
          </a:p>
        </p:txBody>
      </p:sp>
      <p:sp>
        <p:nvSpPr>
          <p:cNvPr id="4" name="object 4"/>
          <p:cNvSpPr/>
          <p:nvPr/>
        </p:nvSpPr>
        <p:spPr>
          <a:xfrm>
            <a:off x="2946526" y="1780413"/>
            <a:ext cx="1896364" cy="7124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75635" y="3573030"/>
            <a:ext cx="2167255" cy="72007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875" y="173183"/>
            <a:ext cx="8354059" cy="1708785"/>
          </a:xfrm>
          <a:prstGeom prst="rect">
            <a:avLst/>
          </a:prstGeom>
        </p:spPr>
        <p:txBody>
          <a:bodyPr vert="horz" wrap="square" lIns="0" tIns="12700" rIns="0" bIns="0" rtlCol="0">
            <a:spAutoFit/>
          </a:bodyPr>
          <a:lstStyle/>
          <a:p>
            <a:pPr marL="12700" marR="5080" indent="449580" algn="just">
              <a:lnSpc>
                <a:spcPct val="114999"/>
              </a:lnSpc>
              <a:spcBef>
                <a:spcPts val="100"/>
              </a:spcBef>
              <a:tabLst>
                <a:tab pos="3714750" algn="l"/>
                <a:tab pos="7016115" algn="l"/>
              </a:tabLst>
            </a:pPr>
            <a:r>
              <a:rPr sz="2400" spc="-140" dirty="0"/>
              <a:t>Наступний </a:t>
            </a:r>
            <a:r>
              <a:rPr sz="2400" spc="-114" dirty="0"/>
              <a:t>етап </a:t>
            </a:r>
            <a:r>
              <a:rPr sz="2400" spc="-145" dirty="0"/>
              <a:t>формування </a:t>
            </a:r>
            <a:r>
              <a:rPr sz="2400" spc="-140" dirty="0"/>
              <a:t>статистики </a:t>
            </a:r>
            <a:r>
              <a:rPr sz="2400" dirty="0"/>
              <a:t>– </a:t>
            </a:r>
            <a:r>
              <a:rPr sz="2400" spc="-80" dirty="0"/>
              <a:t>це </a:t>
            </a:r>
            <a:r>
              <a:rPr sz="2400" spc="-140" dirty="0"/>
              <a:t>епоха </a:t>
            </a:r>
            <a:r>
              <a:rPr sz="2400" spc="-150" dirty="0"/>
              <a:t>Відродження,  </a:t>
            </a:r>
            <a:r>
              <a:rPr sz="2400" spc="-145" dirty="0"/>
              <a:t>епоха </a:t>
            </a:r>
            <a:r>
              <a:rPr sz="2400" spc="-140" dirty="0"/>
              <a:t>розвитку </a:t>
            </a:r>
            <a:r>
              <a:rPr sz="2400" spc="-170" dirty="0"/>
              <a:t>культури </a:t>
            </a:r>
            <a:r>
              <a:rPr sz="2400" dirty="0"/>
              <a:t>і </a:t>
            </a:r>
            <a:r>
              <a:rPr sz="2400" spc="-150" dirty="0"/>
              <a:t>науки, народження </a:t>
            </a:r>
            <a:r>
              <a:rPr sz="2400" spc="-145" dirty="0"/>
              <a:t>капіталізму </a:t>
            </a:r>
            <a:r>
              <a:rPr sz="2400" dirty="0"/>
              <a:t>і </a:t>
            </a:r>
            <a:r>
              <a:rPr sz="2400" spc="-135" dirty="0"/>
              <a:t>розпаду  </a:t>
            </a:r>
            <a:r>
              <a:rPr sz="2400" spc="-170" dirty="0"/>
              <a:t>феодалізму. </a:t>
            </a:r>
            <a:r>
              <a:rPr sz="2400" spc="-140" dirty="0"/>
              <a:t>Інтенсивний </a:t>
            </a:r>
            <a:r>
              <a:rPr sz="2400" spc="-135" dirty="0"/>
              <a:t>розвиток </a:t>
            </a:r>
            <a:r>
              <a:rPr sz="2400" spc="-150" dirty="0"/>
              <a:t>міжнародної </a:t>
            </a:r>
            <a:r>
              <a:rPr sz="2400" spc="-145" dirty="0"/>
              <a:t>торгівлі </a:t>
            </a:r>
            <a:r>
              <a:rPr sz="2400" spc="-130" dirty="0"/>
              <a:t>привів </a:t>
            </a:r>
            <a:r>
              <a:rPr sz="2400" spc="-155" dirty="0" err="1"/>
              <a:t>до</a:t>
            </a:r>
            <a:r>
              <a:rPr sz="2400" spc="-155" dirty="0"/>
              <a:t>  </a:t>
            </a:r>
            <a:r>
              <a:rPr sz="2400" spc="-155" dirty="0" err="1" smtClean="0"/>
              <a:t>ф</a:t>
            </a:r>
            <a:r>
              <a:rPr sz="2400" spc="-160" dirty="0" err="1" smtClean="0"/>
              <a:t>о</a:t>
            </a:r>
            <a:r>
              <a:rPr sz="2400" spc="-195" dirty="0" err="1" smtClean="0"/>
              <a:t>р</a:t>
            </a:r>
            <a:r>
              <a:rPr sz="2400" spc="-155" dirty="0" err="1" smtClean="0"/>
              <a:t>м</a:t>
            </a:r>
            <a:r>
              <a:rPr sz="2400" spc="-135" dirty="0" err="1" smtClean="0"/>
              <a:t>у</a:t>
            </a:r>
            <a:r>
              <a:rPr sz="2400" spc="-200" dirty="0" err="1" smtClean="0"/>
              <a:t>в</a:t>
            </a:r>
            <a:r>
              <a:rPr sz="2400" spc="-145" dirty="0" err="1" smtClean="0"/>
              <a:t>ан</a:t>
            </a:r>
            <a:r>
              <a:rPr sz="2400" spc="-160" dirty="0" err="1" smtClean="0"/>
              <a:t>н</a:t>
            </a:r>
            <a:r>
              <a:rPr sz="2400" dirty="0" err="1" smtClean="0"/>
              <a:t>я</a:t>
            </a:r>
            <a:r>
              <a:rPr lang="uk-UA" sz="2400" dirty="0" smtClean="0"/>
              <a:t> </a:t>
            </a:r>
            <a:r>
              <a:rPr sz="2400" spc="-160" dirty="0" err="1" smtClean="0"/>
              <a:t>о</a:t>
            </a:r>
            <a:r>
              <a:rPr sz="2400" spc="-145" dirty="0" err="1" smtClean="0"/>
              <a:t>п</a:t>
            </a:r>
            <a:r>
              <a:rPr sz="2400" spc="-160" dirty="0" err="1" smtClean="0"/>
              <a:t>и</a:t>
            </a:r>
            <a:r>
              <a:rPr sz="2400" spc="-145" dirty="0" err="1" smtClean="0"/>
              <a:t>со</a:t>
            </a:r>
            <a:r>
              <a:rPr sz="2400" spc="-175" dirty="0" err="1" smtClean="0"/>
              <a:t>в</a:t>
            </a:r>
            <a:r>
              <a:rPr sz="2400" spc="-160" dirty="0" err="1" smtClean="0"/>
              <a:t>о</a:t>
            </a:r>
            <a:r>
              <a:rPr sz="2400" dirty="0" err="1" smtClean="0"/>
              <a:t>ї</a:t>
            </a:r>
            <a:r>
              <a:rPr lang="uk-UA" sz="2400" dirty="0" smtClean="0"/>
              <a:t> </a:t>
            </a:r>
            <a:r>
              <a:rPr sz="2400" spc="-155" dirty="0" err="1" smtClean="0"/>
              <a:t>с</a:t>
            </a:r>
            <a:r>
              <a:rPr sz="2400" spc="-140" dirty="0" err="1" smtClean="0"/>
              <a:t>т</a:t>
            </a:r>
            <a:r>
              <a:rPr sz="2400" spc="-204" dirty="0" err="1" smtClean="0"/>
              <a:t>а</a:t>
            </a:r>
            <a:r>
              <a:rPr sz="2400" spc="-150" dirty="0" err="1" smtClean="0"/>
              <a:t>т</a:t>
            </a:r>
            <a:r>
              <a:rPr sz="2400" spc="-160" dirty="0" err="1" smtClean="0"/>
              <a:t>и</a:t>
            </a:r>
            <a:r>
              <a:rPr sz="2400" spc="-145" dirty="0" err="1" smtClean="0"/>
              <a:t>с</a:t>
            </a:r>
            <a:r>
              <a:rPr sz="2400" spc="-150" dirty="0" err="1" smtClean="0"/>
              <a:t>т</a:t>
            </a:r>
            <a:r>
              <a:rPr sz="2400" spc="-160" dirty="0" err="1" smtClean="0"/>
              <a:t>и</a:t>
            </a:r>
            <a:r>
              <a:rPr sz="2400" spc="-150" dirty="0" err="1" smtClean="0"/>
              <a:t>к</a:t>
            </a:r>
            <a:r>
              <a:rPr sz="2400" spc="-155" dirty="0" err="1" smtClean="0"/>
              <a:t>и</a:t>
            </a:r>
            <a:r>
              <a:rPr sz="2400" dirty="0"/>
              <a:t>.</a:t>
            </a:r>
          </a:p>
        </p:txBody>
      </p:sp>
      <p:sp>
        <p:nvSpPr>
          <p:cNvPr id="3" name="object 3"/>
          <p:cNvSpPr txBox="1"/>
          <p:nvPr/>
        </p:nvSpPr>
        <p:spPr>
          <a:xfrm>
            <a:off x="404875" y="1856358"/>
            <a:ext cx="8356600" cy="2970530"/>
          </a:xfrm>
          <a:prstGeom prst="rect">
            <a:avLst/>
          </a:prstGeom>
        </p:spPr>
        <p:txBody>
          <a:bodyPr vert="horz" wrap="square" lIns="0" tIns="12700" rIns="0" bIns="0" rtlCol="0">
            <a:spAutoFit/>
          </a:bodyPr>
          <a:lstStyle/>
          <a:p>
            <a:pPr marL="12700" marR="5080" algn="just">
              <a:lnSpc>
                <a:spcPct val="114999"/>
              </a:lnSpc>
              <a:spcBef>
                <a:spcPts val="100"/>
              </a:spcBef>
            </a:pPr>
            <a:r>
              <a:rPr sz="2400" spc="-160" dirty="0">
                <a:latin typeface="Times New Roman"/>
                <a:cs typeface="Times New Roman"/>
              </a:rPr>
              <a:t>Географічні </a:t>
            </a:r>
            <a:r>
              <a:rPr sz="2400" spc="-145" dirty="0">
                <a:latin typeface="Times New Roman"/>
                <a:cs typeface="Times New Roman"/>
              </a:rPr>
              <a:t>відкриття, </a:t>
            </a:r>
            <a:r>
              <a:rPr sz="2400" spc="-100" dirty="0">
                <a:latin typeface="Times New Roman"/>
                <a:cs typeface="Times New Roman"/>
              </a:rPr>
              <a:t>дух </a:t>
            </a:r>
            <a:r>
              <a:rPr sz="2400" spc="-145" dirty="0">
                <a:latin typeface="Times New Roman"/>
                <a:cs typeface="Times New Roman"/>
              </a:rPr>
              <a:t>гуманізму </a:t>
            </a:r>
            <a:r>
              <a:rPr sz="2400" spc="-140" dirty="0">
                <a:latin typeface="Times New Roman"/>
                <a:cs typeface="Times New Roman"/>
              </a:rPr>
              <a:t>викликав </a:t>
            </a:r>
            <a:r>
              <a:rPr sz="2400" spc="-125" dirty="0">
                <a:latin typeface="Times New Roman"/>
                <a:cs typeface="Times New Roman"/>
              </a:rPr>
              <a:t>інтерес </a:t>
            </a:r>
            <a:r>
              <a:rPr sz="2400" spc="-80" dirty="0">
                <a:latin typeface="Times New Roman"/>
                <a:cs typeface="Times New Roman"/>
              </a:rPr>
              <a:t>до </a:t>
            </a:r>
            <a:r>
              <a:rPr sz="2400" spc="-120" dirty="0">
                <a:latin typeface="Times New Roman"/>
                <a:cs typeface="Times New Roman"/>
              </a:rPr>
              <a:t>інших </a:t>
            </a:r>
            <a:r>
              <a:rPr sz="2400" spc="-130" dirty="0">
                <a:latin typeface="Times New Roman"/>
                <a:cs typeface="Times New Roman"/>
              </a:rPr>
              <a:t>країн.  </a:t>
            </a:r>
            <a:r>
              <a:rPr sz="2400" spc="-120" dirty="0">
                <a:latin typeface="Times New Roman"/>
                <a:cs typeface="Times New Roman"/>
              </a:rPr>
              <a:t>Описи </a:t>
            </a:r>
            <a:r>
              <a:rPr sz="2400" spc="-125" dirty="0">
                <a:latin typeface="Times New Roman"/>
                <a:cs typeface="Times New Roman"/>
              </a:rPr>
              <a:t>країн </a:t>
            </a:r>
            <a:r>
              <a:rPr sz="2400" spc="-130" dirty="0">
                <a:latin typeface="Times New Roman"/>
                <a:cs typeface="Times New Roman"/>
              </a:rPr>
              <a:t>майже</a:t>
            </a:r>
            <a:r>
              <a:rPr sz="2400" spc="340" dirty="0">
                <a:latin typeface="Times New Roman"/>
                <a:cs typeface="Times New Roman"/>
              </a:rPr>
              <a:t> </a:t>
            </a:r>
            <a:r>
              <a:rPr sz="2400" spc="-165" dirty="0">
                <a:latin typeface="Times New Roman"/>
                <a:cs typeface="Times New Roman"/>
              </a:rPr>
              <a:t>були </a:t>
            </a:r>
            <a:r>
              <a:rPr sz="2400" spc="-105" dirty="0">
                <a:latin typeface="Times New Roman"/>
                <a:cs typeface="Times New Roman"/>
              </a:rPr>
              <a:t>без </a:t>
            </a:r>
            <a:r>
              <a:rPr sz="2400" spc="-140" dirty="0">
                <a:latin typeface="Times New Roman"/>
                <a:cs typeface="Times New Roman"/>
              </a:rPr>
              <a:t>кількісних </a:t>
            </a:r>
            <a:r>
              <a:rPr sz="2400" spc="-150" dirty="0">
                <a:latin typeface="Times New Roman"/>
                <a:cs typeface="Times New Roman"/>
              </a:rPr>
              <a:t>характеристик.  </a:t>
            </a:r>
            <a:r>
              <a:rPr sz="2400" dirty="0">
                <a:latin typeface="Times New Roman"/>
                <a:cs typeface="Times New Roman"/>
              </a:rPr>
              <a:t>В </a:t>
            </a:r>
            <a:r>
              <a:rPr sz="2400" spc="-125" dirty="0">
                <a:latin typeface="Times New Roman"/>
                <a:cs typeface="Times New Roman"/>
              </a:rPr>
              <a:t>кінці </a:t>
            </a:r>
            <a:r>
              <a:rPr sz="2400" spc="-80" dirty="0">
                <a:latin typeface="Times New Roman"/>
                <a:cs typeface="Times New Roman"/>
              </a:rPr>
              <a:t>XV </a:t>
            </a:r>
            <a:r>
              <a:rPr sz="2400" spc="-145" dirty="0">
                <a:latin typeface="Times New Roman"/>
                <a:cs typeface="Times New Roman"/>
              </a:rPr>
              <a:t>століття </a:t>
            </a:r>
            <a:r>
              <a:rPr sz="2400" dirty="0">
                <a:latin typeface="Times New Roman"/>
                <a:cs typeface="Times New Roman"/>
              </a:rPr>
              <a:t>в </a:t>
            </a:r>
            <a:r>
              <a:rPr sz="2400" spc="-130" dirty="0">
                <a:latin typeface="Times New Roman"/>
                <a:cs typeface="Times New Roman"/>
              </a:rPr>
              <a:t>1494р. </a:t>
            </a:r>
            <a:r>
              <a:rPr sz="2400" spc="-145" dirty="0">
                <a:latin typeface="Times New Roman"/>
                <a:cs typeface="Times New Roman"/>
              </a:rPr>
              <a:t>францисканський </a:t>
            </a:r>
            <a:r>
              <a:rPr sz="2400" spc="-120" dirty="0">
                <a:latin typeface="Times New Roman"/>
                <a:cs typeface="Times New Roman"/>
              </a:rPr>
              <a:t>монах </a:t>
            </a:r>
            <a:r>
              <a:rPr sz="2400" dirty="0">
                <a:latin typeface="Times New Roman"/>
                <a:cs typeface="Times New Roman"/>
              </a:rPr>
              <a:t>і </a:t>
            </a:r>
            <a:r>
              <a:rPr sz="2400" spc="-155" dirty="0">
                <a:latin typeface="Times New Roman"/>
                <a:cs typeface="Times New Roman"/>
              </a:rPr>
              <a:t>математик </a:t>
            </a:r>
            <a:r>
              <a:rPr sz="2400" spc="-140" dirty="0">
                <a:latin typeface="Times New Roman"/>
                <a:cs typeface="Times New Roman"/>
              </a:rPr>
              <a:t>Лука  </a:t>
            </a:r>
            <a:r>
              <a:rPr sz="2400" spc="-150" dirty="0">
                <a:latin typeface="Times New Roman"/>
                <a:cs typeface="Times New Roman"/>
              </a:rPr>
              <a:t>Пачолі </a:t>
            </a:r>
            <a:r>
              <a:rPr sz="2400" spc="-140" dirty="0">
                <a:latin typeface="Times New Roman"/>
                <a:cs typeface="Times New Roman"/>
              </a:rPr>
              <a:t>(1445-1517) </a:t>
            </a:r>
            <a:r>
              <a:rPr sz="2400" spc="-135" dirty="0">
                <a:latin typeface="Times New Roman"/>
                <a:cs typeface="Times New Roman"/>
              </a:rPr>
              <a:t>створив </a:t>
            </a:r>
            <a:r>
              <a:rPr sz="2400" spc="-145" dirty="0">
                <a:latin typeface="Times New Roman"/>
                <a:cs typeface="Times New Roman"/>
              </a:rPr>
              <a:t>енциклопедичну </a:t>
            </a:r>
            <a:r>
              <a:rPr sz="2400" spc="-125" dirty="0" err="1">
                <a:latin typeface="Times New Roman"/>
                <a:cs typeface="Times New Roman"/>
              </a:rPr>
              <a:t>працю</a:t>
            </a:r>
            <a:r>
              <a:rPr sz="2400" spc="-125" dirty="0">
                <a:latin typeface="Times New Roman"/>
                <a:cs typeface="Times New Roman"/>
              </a:rPr>
              <a:t> </a:t>
            </a:r>
            <a:r>
              <a:rPr sz="2400" spc="-409" dirty="0" smtClean="0">
                <a:latin typeface="Times New Roman"/>
                <a:cs typeface="Times New Roman"/>
              </a:rPr>
              <a:t>―</a:t>
            </a:r>
            <a:r>
              <a:rPr lang="uk-UA" sz="2400" spc="-409" dirty="0" smtClean="0">
                <a:latin typeface="Times New Roman"/>
                <a:cs typeface="Times New Roman"/>
              </a:rPr>
              <a:t> </a:t>
            </a:r>
            <a:r>
              <a:rPr sz="2400" spc="-409" dirty="0" err="1" smtClean="0">
                <a:latin typeface="Times New Roman"/>
                <a:cs typeface="Times New Roman"/>
              </a:rPr>
              <a:t>Сума</a:t>
            </a:r>
            <a:r>
              <a:rPr sz="2400" spc="-409" dirty="0" smtClean="0">
                <a:latin typeface="Times New Roman"/>
                <a:cs typeface="Times New Roman"/>
              </a:rPr>
              <a:t> </a:t>
            </a:r>
            <a:r>
              <a:rPr sz="2400" spc="-140" dirty="0">
                <a:latin typeface="Times New Roman"/>
                <a:cs typeface="Times New Roman"/>
              </a:rPr>
              <a:t>арифметики,  </a:t>
            </a:r>
            <a:r>
              <a:rPr sz="2400" spc="-145" dirty="0">
                <a:latin typeface="Times New Roman"/>
                <a:cs typeface="Times New Roman"/>
              </a:rPr>
              <a:t>геометрії, </a:t>
            </a:r>
            <a:r>
              <a:rPr sz="2400" spc="-125" dirty="0">
                <a:latin typeface="Times New Roman"/>
                <a:cs typeface="Times New Roman"/>
              </a:rPr>
              <a:t>учення </a:t>
            </a:r>
            <a:r>
              <a:rPr sz="2400" spc="-105" dirty="0">
                <a:latin typeface="Times New Roman"/>
                <a:cs typeface="Times New Roman"/>
              </a:rPr>
              <a:t>про </a:t>
            </a:r>
            <a:r>
              <a:rPr sz="2400" spc="-140" dirty="0">
                <a:latin typeface="Times New Roman"/>
                <a:cs typeface="Times New Roman"/>
              </a:rPr>
              <a:t>пропорції </a:t>
            </a:r>
            <a:r>
              <a:rPr sz="2400" dirty="0">
                <a:latin typeface="Times New Roman"/>
                <a:cs typeface="Times New Roman"/>
              </a:rPr>
              <a:t>і </a:t>
            </a:r>
            <a:r>
              <a:rPr sz="2400" spc="-110" dirty="0" err="1" smtClean="0">
                <a:latin typeface="Times New Roman"/>
                <a:cs typeface="Times New Roman"/>
              </a:rPr>
              <a:t>відношення</a:t>
            </a:r>
            <a:r>
              <a:rPr sz="2400" spc="-110" dirty="0" smtClean="0">
                <a:latin typeface="Times New Roman"/>
                <a:cs typeface="Times New Roman"/>
              </a:rPr>
              <a:t>. </a:t>
            </a:r>
            <a:r>
              <a:rPr sz="2400" dirty="0">
                <a:latin typeface="Times New Roman"/>
                <a:cs typeface="Times New Roman"/>
              </a:rPr>
              <a:t>В </a:t>
            </a:r>
            <a:r>
              <a:rPr sz="2400" spc="-125" dirty="0">
                <a:latin typeface="Times New Roman"/>
                <a:cs typeface="Times New Roman"/>
              </a:rPr>
              <a:t>книзі </a:t>
            </a:r>
            <a:r>
              <a:rPr sz="2400" spc="-130" dirty="0">
                <a:latin typeface="Times New Roman"/>
                <a:cs typeface="Times New Roman"/>
              </a:rPr>
              <a:t>був</a:t>
            </a:r>
            <a:r>
              <a:rPr sz="2400" spc="-125" dirty="0">
                <a:latin typeface="Times New Roman"/>
                <a:cs typeface="Times New Roman"/>
              </a:rPr>
              <a:t> </a:t>
            </a:r>
            <a:r>
              <a:rPr sz="2400" spc="-135" dirty="0">
                <a:latin typeface="Times New Roman"/>
                <a:cs typeface="Times New Roman"/>
              </a:rPr>
              <a:t>розділ</a:t>
            </a:r>
            <a:endParaRPr sz="2400" dirty="0">
              <a:latin typeface="Times New Roman"/>
              <a:cs typeface="Times New Roman"/>
            </a:endParaRPr>
          </a:p>
          <a:p>
            <a:pPr marL="12700" marR="7620" algn="just">
              <a:lnSpc>
                <a:spcPts val="3310"/>
              </a:lnSpc>
              <a:spcBef>
                <a:spcPts val="180"/>
              </a:spcBef>
            </a:pPr>
            <a:r>
              <a:rPr sz="2400" spc="-325" dirty="0">
                <a:latin typeface="Times New Roman"/>
                <a:cs typeface="Times New Roman"/>
              </a:rPr>
              <a:t>―Трактат </a:t>
            </a:r>
            <a:r>
              <a:rPr sz="2400" spc="-105" dirty="0">
                <a:latin typeface="Times New Roman"/>
                <a:cs typeface="Times New Roman"/>
              </a:rPr>
              <a:t>про </a:t>
            </a:r>
            <a:r>
              <a:rPr sz="2400" spc="-145" dirty="0">
                <a:latin typeface="Times New Roman"/>
                <a:cs typeface="Times New Roman"/>
              </a:rPr>
              <a:t>рахунки </a:t>
            </a:r>
            <a:r>
              <a:rPr sz="2400" spc="-65" dirty="0" err="1">
                <a:latin typeface="Times New Roman"/>
                <a:cs typeface="Times New Roman"/>
              </a:rPr>
              <a:t>та</a:t>
            </a:r>
            <a:r>
              <a:rPr sz="2400" spc="-65" dirty="0">
                <a:latin typeface="Times New Roman"/>
                <a:cs typeface="Times New Roman"/>
              </a:rPr>
              <a:t> </a:t>
            </a:r>
            <a:r>
              <a:rPr sz="2400" spc="-90" dirty="0" err="1" smtClean="0">
                <a:latin typeface="Times New Roman"/>
                <a:cs typeface="Times New Roman"/>
              </a:rPr>
              <a:t>записи</a:t>
            </a:r>
            <a:r>
              <a:rPr sz="2400" spc="-90" dirty="0" smtClean="0">
                <a:latin typeface="Times New Roman"/>
                <a:cs typeface="Times New Roman"/>
              </a:rPr>
              <a:t>, </a:t>
            </a:r>
            <a:r>
              <a:rPr sz="2400" dirty="0">
                <a:latin typeface="Times New Roman"/>
                <a:cs typeface="Times New Roman"/>
              </a:rPr>
              <a:t>в </a:t>
            </a:r>
            <a:r>
              <a:rPr sz="2400" spc="-160" dirty="0">
                <a:latin typeface="Times New Roman"/>
                <a:cs typeface="Times New Roman"/>
              </a:rPr>
              <a:t>якому </a:t>
            </a:r>
            <a:r>
              <a:rPr sz="2400" spc="-165" dirty="0">
                <a:latin typeface="Times New Roman"/>
                <a:cs typeface="Times New Roman"/>
              </a:rPr>
              <a:t>були </a:t>
            </a:r>
            <a:r>
              <a:rPr sz="2400" spc="-140" dirty="0">
                <a:latin typeface="Times New Roman"/>
                <a:cs typeface="Times New Roman"/>
              </a:rPr>
              <a:t>закладені </a:t>
            </a:r>
            <a:r>
              <a:rPr sz="2400" spc="-120" dirty="0">
                <a:latin typeface="Times New Roman"/>
                <a:cs typeface="Times New Roman"/>
              </a:rPr>
              <a:t>основи  </a:t>
            </a:r>
            <a:r>
              <a:rPr sz="2400" spc="-165" dirty="0">
                <a:latin typeface="Times New Roman"/>
                <a:cs typeface="Times New Roman"/>
              </a:rPr>
              <a:t>бухгалтерського</a:t>
            </a:r>
            <a:r>
              <a:rPr sz="2400" spc="-270" dirty="0">
                <a:latin typeface="Times New Roman"/>
                <a:cs typeface="Times New Roman"/>
              </a:rPr>
              <a:t> </a:t>
            </a:r>
            <a:r>
              <a:rPr sz="2400" spc="-150" dirty="0">
                <a:latin typeface="Times New Roman"/>
                <a:cs typeface="Times New Roman"/>
              </a:rPr>
              <a:t>обліку:</a:t>
            </a:r>
            <a:r>
              <a:rPr sz="2400" spc="-295" dirty="0">
                <a:latin typeface="Times New Roman"/>
                <a:cs typeface="Times New Roman"/>
              </a:rPr>
              <a:t> </a:t>
            </a:r>
            <a:r>
              <a:rPr sz="2400" spc="-135" dirty="0">
                <a:latin typeface="Times New Roman"/>
                <a:cs typeface="Times New Roman"/>
              </a:rPr>
              <a:t>принцип</a:t>
            </a:r>
            <a:r>
              <a:rPr sz="2400" spc="-254" dirty="0">
                <a:latin typeface="Times New Roman"/>
                <a:cs typeface="Times New Roman"/>
              </a:rPr>
              <a:t> </a:t>
            </a:r>
            <a:r>
              <a:rPr sz="2400" spc="-155" dirty="0">
                <a:latin typeface="Times New Roman"/>
                <a:cs typeface="Times New Roman"/>
              </a:rPr>
              <a:t>подвійного</a:t>
            </a:r>
            <a:r>
              <a:rPr sz="2400" spc="-250" dirty="0">
                <a:latin typeface="Times New Roman"/>
                <a:cs typeface="Times New Roman"/>
              </a:rPr>
              <a:t> </a:t>
            </a:r>
            <a:r>
              <a:rPr sz="2400" spc="-180" dirty="0">
                <a:latin typeface="Times New Roman"/>
                <a:cs typeface="Times New Roman"/>
              </a:rPr>
              <a:t>рахунку.</a:t>
            </a:r>
            <a:endParaRPr sz="2400" dirty="0">
              <a:latin typeface="Times New Roman"/>
              <a:cs typeface="Times New Roman"/>
            </a:endParaRPr>
          </a:p>
        </p:txBody>
      </p:sp>
      <p:graphicFrame>
        <p:nvGraphicFramePr>
          <p:cNvPr id="7" name="Схема 6"/>
          <p:cNvGraphicFramePr/>
          <p:nvPr>
            <p:extLst>
              <p:ext uri="{D42A27DB-BD31-4B8C-83A1-F6EECF244321}">
                <p14:modId xmlns:p14="http://schemas.microsoft.com/office/powerpoint/2010/main" val="136283272"/>
              </p:ext>
            </p:extLst>
          </p:nvPr>
        </p:nvGraphicFramePr>
        <p:xfrm>
          <a:off x="1535175" y="4724399"/>
          <a:ext cx="6096000" cy="2115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0676" y="178307"/>
            <a:ext cx="3459479" cy="5120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44826" y="260096"/>
            <a:ext cx="3084830" cy="391160"/>
          </a:xfrm>
          <a:prstGeom prst="rect">
            <a:avLst/>
          </a:prstGeom>
        </p:spPr>
        <p:txBody>
          <a:bodyPr vert="horz" wrap="square" lIns="0" tIns="12700" rIns="0" bIns="0" rtlCol="0">
            <a:spAutoFit/>
          </a:bodyPr>
          <a:lstStyle/>
          <a:p>
            <a:pPr marL="12700">
              <a:lnSpc>
                <a:spcPct val="100000"/>
              </a:lnSpc>
              <a:spcBef>
                <a:spcPts val="100"/>
              </a:spcBef>
            </a:pPr>
            <a:r>
              <a:rPr sz="2400" i="1" spc="-140" dirty="0">
                <a:solidFill>
                  <a:srgbClr val="5E2D79"/>
                </a:solidFill>
                <a:latin typeface="Times New Roman"/>
                <a:cs typeface="Times New Roman"/>
              </a:rPr>
              <a:t>СЕРЕДНЯ</a:t>
            </a:r>
            <a:r>
              <a:rPr sz="2400" i="1" spc="-330" dirty="0">
                <a:solidFill>
                  <a:srgbClr val="5E2D79"/>
                </a:solidFill>
                <a:latin typeface="Times New Roman"/>
                <a:cs typeface="Times New Roman"/>
              </a:rPr>
              <a:t> </a:t>
            </a:r>
            <a:r>
              <a:rPr sz="2400" i="1" spc="-165" dirty="0">
                <a:solidFill>
                  <a:srgbClr val="5E2D79"/>
                </a:solidFill>
                <a:latin typeface="Times New Roman"/>
                <a:cs typeface="Times New Roman"/>
              </a:rPr>
              <a:t>ГАРМОНІЙНА</a:t>
            </a:r>
            <a:endParaRPr sz="2400">
              <a:latin typeface="Times New Roman"/>
              <a:cs typeface="Times New Roman"/>
            </a:endParaRPr>
          </a:p>
        </p:txBody>
      </p:sp>
      <p:sp>
        <p:nvSpPr>
          <p:cNvPr id="4" name="object 4"/>
          <p:cNvSpPr txBox="1"/>
          <p:nvPr/>
        </p:nvSpPr>
        <p:spPr>
          <a:xfrm>
            <a:off x="89407" y="941703"/>
            <a:ext cx="7952105" cy="4244340"/>
          </a:xfrm>
          <a:prstGeom prst="rect">
            <a:avLst/>
          </a:prstGeom>
        </p:spPr>
        <p:txBody>
          <a:bodyPr vert="horz" wrap="square" lIns="0" tIns="12700" rIns="0" bIns="0" rtlCol="0">
            <a:spAutoFit/>
          </a:bodyPr>
          <a:lstStyle/>
          <a:p>
            <a:pPr marL="12700" marR="5080" algn="just">
              <a:lnSpc>
                <a:spcPct val="110000"/>
              </a:lnSpc>
              <a:spcBef>
                <a:spcPts val="100"/>
              </a:spcBef>
            </a:pPr>
            <a:r>
              <a:rPr sz="1600" spc="-5" dirty="0">
                <a:latin typeface="Times New Roman"/>
                <a:cs typeface="Times New Roman"/>
              </a:rPr>
              <a:t>При </a:t>
            </a:r>
            <a:r>
              <a:rPr sz="1600" spc="-10" dirty="0">
                <a:latin typeface="Times New Roman"/>
                <a:cs typeface="Times New Roman"/>
              </a:rPr>
              <a:t>розрахунку </a:t>
            </a:r>
            <a:r>
              <a:rPr sz="1600" spc="-5" dirty="0">
                <a:latin typeface="Times New Roman"/>
                <a:cs typeface="Times New Roman"/>
              </a:rPr>
              <a:t>середньої з обернених показників </a:t>
            </a:r>
            <a:r>
              <a:rPr sz="1600" spc="-20" dirty="0">
                <a:latin typeface="Times New Roman"/>
                <a:cs typeface="Times New Roman"/>
              </a:rPr>
              <a:t>використовують </a:t>
            </a:r>
            <a:r>
              <a:rPr sz="1600" dirty="0">
                <a:latin typeface="Times New Roman"/>
                <a:cs typeface="Times New Roman"/>
              </a:rPr>
              <a:t>середню </a:t>
            </a:r>
            <a:r>
              <a:rPr sz="1600" spc="-15" dirty="0">
                <a:latin typeface="Times New Roman"/>
                <a:cs typeface="Times New Roman"/>
              </a:rPr>
              <a:t>гармонійну.  </a:t>
            </a:r>
            <a:r>
              <a:rPr sz="1600" spc="-5" dirty="0">
                <a:latin typeface="Times New Roman"/>
                <a:cs typeface="Times New Roman"/>
              </a:rPr>
              <a:t>Припустимо, що придбано </a:t>
            </a:r>
            <a:r>
              <a:rPr sz="1600" spc="-15" dirty="0">
                <a:latin typeface="Times New Roman"/>
                <a:cs typeface="Times New Roman"/>
              </a:rPr>
              <a:t>товару </a:t>
            </a:r>
            <a:r>
              <a:rPr sz="1600" spc="-5" dirty="0">
                <a:latin typeface="Times New Roman"/>
                <a:cs typeface="Times New Roman"/>
              </a:rPr>
              <a:t>в </a:t>
            </a:r>
            <a:r>
              <a:rPr sz="1600" spc="-20" dirty="0">
                <a:latin typeface="Times New Roman"/>
                <a:cs typeface="Times New Roman"/>
              </a:rPr>
              <a:t>двох </a:t>
            </a:r>
            <a:r>
              <a:rPr sz="1600" spc="-10" dirty="0">
                <a:latin typeface="Times New Roman"/>
                <a:cs typeface="Times New Roman"/>
              </a:rPr>
              <a:t>продавців </a:t>
            </a:r>
            <a:r>
              <a:rPr sz="1600" spc="-5" dirty="0">
                <a:latin typeface="Times New Roman"/>
                <a:cs typeface="Times New Roman"/>
              </a:rPr>
              <a:t>на </a:t>
            </a:r>
            <a:r>
              <a:rPr sz="1600" spc="-15" dirty="0">
                <a:latin typeface="Times New Roman"/>
                <a:cs typeface="Times New Roman"/>
              </a:rPr>
              <a:t>одну </a:t>
            </a:r>
            <a:r>
              <a:rPr sz="1600" spc="-5" dirty="0">
                <a:latin typeface="Times New Roman"/>
                <a:cs typeface="Times New Roman"/>
              </a:rPr>
              <a:t>й </a:t>
            </a:r>
            <a:r>
              <a:rPr sz="1600" spc="-20" dirty="0">
                <a:latin typeface="Times New Roman"/>
                <a:cs typeface="Times New Roman"/>
              </a:rPr>
              <a:t>ту </a:t>
            </a:r>
            <a:r>
              <a:rPr sz="1600" dirty="0">
                <a:latin typeface="Times New Roman"/>
                <a:cs typeface="Times New Roman"/>
              </a:rPr>
              <a:t>саму </a:t>
            </a:r>
            <a:r>
              <a:rPr sz="1600" spc="-15" dirty="0">
                <a:latin typeface="Times New Roman"/>
                <a:cs typeface="Times New Roman"/>
              </a:rPr>
              <a:t>суму </a:t>
            </a:r>
            <a:r>
              <a:rPr sz="1600" spc="-5" dirty="0">
                <a:latin typeface="Times New Roman"/>
                <a:cs typeface="Times New Roman"/>
              </a:rPr>
              <a:t>— на 1 грн.,  </a:t>
            </a:r>
            <a:r>
              <a:rPr sz="1600" dirty="0">
                <a:latin typeface="Times New Roman"/>
                <a:cs typeface="Times New Roman"/>
              </a:rPr>
              <a:t>але за різною ціною: </a:t>
            </a:r>
            <a:r>
              <a:rPr sz="1600" spc="-5" dirty="0">
                <a:latin typeface="Times New Roman"/>
                <a:cs typeface="Times New Roman"/>
              </a:rPr>
              <a:t>по 3 грн. </a:t>
            </a:r>
            <a:r>
              <a:rPr sz="1600" spc="5" dirty="0">
                <a:latin typeface="Times New Roman"/>
                <a:cs typeface="Times New Roman"/>
              </a:rPr>
              <a:t>за </a:t>
            </a:r>
            <a:r>
              <a:rPr sz="1600" spc="-5" dirty="0">
                <a:latin typeface="Times New Roman"/>
                <a:cs typeface="Times New Roman"/>
              </a:rPr>
              <a:t>1 кг у </a:t>
            </a:r>
            <a:r>
              <a:rPr sz="1600" spc="-10" dirty="0">
                <a:latin typeface="Times New Roman"/>
                <a:cs typeface="Times New Roman"/>
              </a:rPr>
              <a:t>першого продавця </a:t>
            </a:r>
            <a:r>
              <a:rPr sz="1600" spc="-5" dirty="0">
                <a:latin typeface="Times New Roman"/>
                <a:cs typeface="Times New Roman"/>
              </a:rPr>
              <a:t>і по 2 грн. — у </a:t>
            </a:r>
            <a:r>
              <a:rPr sz="1600" spc="-15" dirty="0">
                <a:latin typeface="Times New Roman"/>
                <a:cs typeface="Times New Roman"/>
              </a:rPr>
              <a:t>другого. </a:t>
            </a:r>
            <a:r>
              <a:rPr sz="1600" spc="-5" dirty="0">
                <a:latin typeface="Times New Roman"/>
                <a:cs typeface="Times New Roman"/>
              </a:rPr>
              <a:t>Як  </a:t>
            </a:r>
            <a:r>
              <a:rPr sz="1600" spc="-10" dirty="0">
                <a:latin typeface="Times New Roman"/>
                <a:cs typeface="Times New Roman"/>
              </a:rPr>
              <a:t>визначити </a:t>
            </a:r>
            <a:r>
              <a:rPr sz="1600" dirty="0">
                <a:latin typeface="Times New Roman"/>
                <a:cs typeface="Times New Roman"/>
              </a:rPr>
              <a:t>середню ціну </a:t>
            </a:r>
            <a:r>
              <a:rPr sz="1600" spc="-5" dirty="0">
                <a:latin typeface="Times New Roman"/>
                <a:cs typeface="Times New Roman"/>
              </a:rPr>
              <a:t>покупки? Середня арифметична </a:t>
            </a:r>
            <a:r>
              <a:rPr sz="1600" spc="-20" dirty="0">
                <a:latin typeface="Times New Roman"/>
                <a:cs typeface="Times New Roman"/>
              </a:rPr>
              <a:t>(3 </a:t>
            </a:r>
            <a:r>
              <a:rPr sz="1600" spc="-5" dirty="0">
                <a:latin typeface="Times New Roman"/>
                <a:cs typeface="Times New Roman"/>
              </a:rPr>
              <a:t>+ </a:t>
            </a:r>
            <a:r>
              <a:rPr sz="1600" spc="-10" dirty="0">
                <a:latin typeface="Times New Roman"/>
                <a:cs typeface="Times New Roman"/>
              </a:rPr>
              <a:t>2) </a:t>
            </a:r>
            <a:r>
              <a:rPr sz="1600" spc="-5" dirty="0">
                <a:latin typeface="Times New Roman"/>
                <a:cs typeface="Times New Roman"/>
              </a:rPr>
              <a:t>: 2 = </a:t>
            </a:r>
            <a:r>
              <a:rPr sz="1600" spc="-15" dirty="0">
                <a:latin typeface="Times New Roman"/>
                <a:cs typeface="Times New Roman"/>
              </a:rPr>
              <a:t>2,5 грн. за </a:t>
            </a:r>
            <a:r>
              <a:rPr sz="1600" spc="-5" dirty="0">
                <a:latin typeface="Times New Roman"/>
                <a:cs typeface="Times New Roman"/>
              </a:rPr>
              <a:t>1 </a:t>
            </a:r>
            <a:r>
              <a:rPr sz="1600" spc="-25" dirty="0">
                <a:latin typeface="Times New Roman"/>
                <a:cs typeface="Times New Roman"/>
              </a:rPr>
              <a:t>кг  </a:t>
            </a:r>
            <a:r>
              <a:rPr sz="1600" spc="-20" dirty="0">
                <a:latin typeface="Times New Roman"/>
                <a:cs typeface="Times New Roman"/>
              </a:rPr>
              <a:t>нереальна, </a:t>
            </a:r>
            <a:r>
              <a:rPr sz="1600" spc="-15" dirty="0">
                <a:latin typeface="Times New Roman"/>
                <a:cs typeface="Times New Roman"/>
              </a:rPr>
              <a:t>оскільки </a:t>
            </a:r>
            <a:r>
              <a:rPr sz="1600" spc="-10" dirty="0">
                <a:latin typeface="Times New Roman"/>
                <a:cs typeface="Times New Roman"/>
              </a:rPr>
              <a:t>за </a:t>
            </a:r>
            <a:r>
              <a:rPr sz="1600" spc="-35" dirty="0">
                <a:latin typeface="Times New Roman"/>
                <a:cs typeface="Times New Roman"/>
              </a:rPr>
              <a:t>такою </a:t>
            </a:r>
            <a:r>
              <a:rPr sz="1600" spc="-20" dirty="0">
                <a:latin typeface="Times New Roman"/>
                <a:cs typeface="Times New Roman"/>
              </a:rPr>
              <a:t>ціною </a:t>
            </a:r>
            <a:r>
              <a:rPr sz="1600" spc="-5" dirty="0">
                <a:latin typeface="Times New Roman"/>
                <a:cs typeface="Times New Roman"/>
              </a:rPr>
              <a:t>на 2 </a:t>
            </a:r>
            <a:r>
              <a:rPr sz="1600" dirty="0">
                <a:latin typeface="Times New Roman"/>
                <a:cs typeface="Times New Roman"/>
              </a:rPr>
              <a:t>грн. </a:t>
            </a:r>
            <a:r>
              <a:rPr sz="1600" spc="-10" dirty="0">
                <a:latin typeface="Times New Roman"/>
                <a:cs typeface="Times New Roman"/>
              </a:rPr>
              <a:t>можна придбати </a:t>
            </a:r>
            <a:r>
              <a:rPr sz="1600" spc="-5" dirty="0">
                <a:latin typeface="Times New Roman"/>
                <a:cs typeface="Times New Roman"/>
              </a:rPr>
              <a:t>2 : 2,5 = 0,8 кг </a:t>
            </a:r>
            <a:r>
              <a:rPr sz="1600" spc="-35" dirty="0">
                <a:latin typeface="Times New Roman"/>
                <a:cs typeface="Times New Roman"/>
              </a:rPr>
              <a:t>товару.  </a:t>
            </a:r>
            <a:r>
              <a:rPr sz="1600" spc="-10" dirty="0">
                <a:latin typeface="Times New Roman"/>
                <a:cs typeface="Times New Roman"/>
              </a:rPr>
              <a:t>Насправді придбано </a:t>
            </a:r>
            <a:r>
              <a:rPr sz="1600" spc="-35" dirty="0">
                <a:latin typeface="Times New Roman"/>
                <a:cs typeface="Times New Roman"/>
              </a:rPr>
              <a:t>товару </a:t>
            </a:r>
            <a:r>
              <a:rPr sz="1600" spc="-5" dirty="0">
                <a:latin typeface="Times New Roman"/>
                <a:cs typeface="Times New Roman"/>
              </a:rPr>
              <a:t>в </a:t>
            </a:r>
            <a:r>
              <a:rPr sz="1600" spc="-25" dirty="0">
                <a:latin typeface="Times New Roman"/>
                <a:cs typeface="Times New Roman"/>
              </a:rPr>
              <a:t>першого продавця </a:t>
            </a:r>
            <a:r>
              <a:rPr sz="1600" spc="-20" dirty="0">
                <a:latin typeface="Times New Roman"/>
                <a:cs typeface="Times New Roman"/>
              </a:rPr>
              <a:t>(1:3) </a:t>
            </a:r>
            <a:r>
              <a:rPr sz="1600" spc="-5" dirty="0">
                <a:latin typeface="Times New Roman"/>
                <a:cs typeface="Times New Roman"/>
              </a:rPr>
              <a:t>= </a:t>
            </a:r>
            <a:r>
              <a:rPr sz="1600" spc="-20" dirty="0">
                <a:latin typeface="Times New Roman"/>
                <a:cs typeface="Times New Roman"/>
              </a:rPr>
              <a:t>0,33 </a:t>
            </a:r>
            <a:r>
              <a:rPr sz="1600" spc="-75" dirty="0">
                <a:latin typeface="Times New Roman"/>
                <a:cs typeface="Times New Roman"/>
              </a:rPr>
              <a:t>кг, </a:t>
            </a:r>
            <a:r>
              <a:rPr sz="1600" spc="-5" dirty="0">
                <a:latin typeface="Times New Roman"/>
                <a:cs typeface="Times New Roman"/>
              </a:rPr>
              <a:t>у </a:t>
            </a:r>
            <a:r>
              <a:rPr sz="1600" spc="-30" dirty="0">
                <a:latin typeface="Times New Roman"/>
                <a:cs typeface="Times New Roman"/>
              </a:rPr>
              <a:t>другого </a:t>
            </a:r>
            <a:r>
              <a:rPr sz="1600" spc="-5" dirty="0">
                <a:latin typeface="Times New Roman"/>
                <a:cs typeface="Times New Roman"/>
              </a:rPr>
              <a:t>— </a:t>
            </a:r>
            <a:r>
              <a:rPr sz="1600" spc="-20" dirty="0">
                <a:latin typeface="Times New Roman"/>
                <a:cs typeface="Times New Roman"/>
              </a:rPr>
              <a:t>(1 </a:t>
            </a:r>
            <a:r>
              <a:rPr sz="1600" spc="-5" dirty="0">
                <a:latin typeface="Times New Roman"/>
                <a:cs typeface="Times New Roman"/>
              </a:rPr>
              <a:t>: </a:t>
            </a:r>
            <a:r>
              <a:rPr sz="1600" spc="5" dirty="0">
                <a:latin typeface="Times New Roman"/>
                <a:cs typeface="Times New Roman"/>
              </a:rPr>
              <a:t>2) </a:t>
            </a:r>
            <a:r>
              <a:rPr sz="1600" spc="-5" dirty="0">
                <a:latin typeface="Times New Roman"/>
                <a:cs typeface="Times New Roman"/>
              </a:rPr>
              <a:t>== 0,50 </a:t>
            </a:r>
            <a:r>
              <a:rPr sz="1600" spc="-70" dirty="0">
                <a:latin typeface="Times New Roman"/>
                <a:cs typeface="Times New Roman"/>
              </a:rPr>
              <a:t>кг,  </a:t>
            </a:r>
            <a:r>
              <a:rPr sz="1600" spc="-15" dirty="0">
                <a:latin typeface="Times New Roman"/>
                <a:cs typeface="Times New Roman"/>
              </a:rPr>
              <a:t>тобто разом </a:t>
            </a:r>
            <a:r>
              <a:rPr sz="1600" spc="-5" dirty="0">
                <a:latin typeface="Times New Roman"/>
                <a:cs typeface="Times New Roman"/>
              </a:rPr>
              <a:t>0,33 + 0,50 = 0,83 </a:t>
            </a:r>
            <a:r>
              <a:rPr sz="1600" spc="-60" dirty="0">
                <a:latin typeface="Times New Roman"/>
                <a:cs typeface="Times New Roman"/>
              </a:rPr>
              <a:t>кг, </a:t>
            </a:r>
            <a:r>
              <a:rPr sz="1600" spc="-5" dirty="0">
                <a:latin typeface="Times New Roman"/>
                <a:cs typeface="Times New Roman"/>
              </a:rPr>
              <a:t>а середня </a:t>
            </a:r>
            <a:r>
              <a:rPr sz="1600" spc="-10" dirty="0">
                <a:latin typeface="Times New Roman"/>
                <a:cs typeface="Times New Roman"/>
              </a:rPr>
              <a:t>ціна </a:t>
            </a:r>
            <a:r>
              <a:rPr sz="1600" spc="-5" dirty="0">
                <a:latin typeface="Times New Roman"/>
                <a:cs typeface="Times New Roman"/>
              </a:rPr>
              <a:t>становить 2 : 0,83 = 2,4</a:t>
            </a:r>
            <a:r>
              <a:rPr sz="1600" spc="254" dirty="0">
                <a:latin typeface="Times New Roman"/>
                <a:cs typeface="Times New Roman"/>
              </a:rPr>
              <a:t> </a:t>
            </a:r>
            <a:r>
              <a:rPr sz="1600" spc="-5" dirty="0">
                <a:latin typeface="Times New Roman"/>
                <a:cs typeface="Times New Roman"/>
              </a:rPr>
              <a:t>грн.</a:t>
            </a:r>
            <a:endParaRPr sz="1600">
              <a:latin typeface="Times New Roman"/>
              <a:cs typeface="Times New Roman"/>
            </a:endParaRPr>
          </a:p>
          <a:p>
            <a:pPr marL="12700" marR="6350">
              <a:lnSpc>
                <a:spcPts val="2640"/>
              </a:lnSpc>
              <a:spcBef>
                <a:spcPts val="80"/>
              </a:spcBef>
              <a:tabLst>
                <a:tab pos="1306195" algn="l"/>
                <a:tab pos="2393315" algn="l"/>
                <a:tab pos="3813810" algn="l"/>
                <a:tab pos="5144135" algn="l"/>
                <a:tab pos="6493510" algn="l"/>
              </a:tabLst>
            </a:pPr>
            <a:r>
              <a:rPr sz="2000" spc="-5" dirty="0">
                <a:latin typeface="Times New Roman"/>
                <a:cs typeface="Times New Roman"/>
              </a:rPr>
              <a:t>Опи</a:t>
            </a:r>
            <a:r>
              <a:rPr sz="2000" spc="15" dirty="0">
                <a:latin typeface="Times New Roman"/>
                <a:cs typeface="Times New Roman"/>
              </a:rPr>
              <a:t>с</a:t>
            </a:r>
            <a:r>
              <a:rPr sz="2000" spc="5" dirty="0">
                <a:latin typeface="Times New Roman"/>
                <a:cs typeface="Times New Roman"/>
              </a:rPr>
              <a:t>а</a:t>
            </a:r>
            <a:r>
              <a:rPr sz="2000" spc="-5" dirty="0">
                <a:latin typeface="Times New Roman"/>
                <a:cs typeface="Times New Roman"/>
              </a:rPr>
              <a:t>ни</a:t>
            </a:r>
            <a:r>
              <a:rPr sz="2000" dirty="0">
                <a:latin typeface="Times New Roman"/>
                <a:cs typeface="Times New Roman"/>
              </a:rPr>
              <a:t>й	</a:t>
            </a:r>
            <a:r>
              <a:rPr sz="2000" spc="-5" dirty="0">
                <a:latin typeface="Times New Roman"/>
                <a:cs typeface="Times New Roman"/>
              </a:rPr>
              <a:t>по</a:t>
            </a:r>
            <a:r>
              <a:rPr sz="2000" spc="5" dirty="0">
                <a:latin typeface="Times New Roman"/>
                <a:cs typeface="Times New Roman"/>
              </a:rPr>
              <a:t>р</a:t>
            </a:r>
            <a:r>
              <a:rPr sz="2000" dirty="0">
                <a:latin typeface="Times New Roman"/>
                <a:cs typeface="Times New Roman"/>
              </a:rPr>
              <a:t>я</a:t>
            </a:r>
            <a:r>
              <a:rPr sz="2000" spc="-10" dirty="0">
                <a:latin typeface="Times New Roman"/>
                <a:cs typeface="Times New Roman"/>
              </a:rPr>
              <a:t>д</a:t>
            </a:r>
            <a:r>
              <a:rPr sz="2000" dirty="0">
                <a:latin typeface="Times New Roman"/>
                <a:cs typeface="Times New Roman"/>
              </a:rPr>
              <a:t>ок	розр</a:t>
            </a:r>
            <a:r>
              <a:rPr sz="2000" spc="-15" dirty="0">
                <a:latin typeface="Times New Roman"/>
                <a:cs typeface="Times New Roman"/>
              </a:rPr>
              <a:t>а</a:t>
            </a:r>
            <a:r>
              <a:rPr sz="2000" spc="-80" dirty="0">
                <a:latin typeface="Times New Roman"/>
                <a:cs typeface="Times New Roman"/>
              </a:rPr>
              <a:t>х</a:t>
            </a:r>
            <a:r>
              <a:rPr sz="2000" dirty="0">
                <a:latin typeface="Times New Roman"/>
                <a:cs typeface="Times New Roman"/>
              </a:rPr>
              <a:t>у</a:t>
            </a:r>
            <a:r>
              <a:rPr sz="2000" spc="-10" dirty="0">
                <a:latin typeface="Times New Roman"/>
                <a:cs typeface="Times New Roman"/>
              </a:rPr>
              <a:t>н</a:t>
            </a:r>
            <a:r>
              <a:rPr sz="2000" spc="-30" dirty="0">
                <a:latin typeface="Times New Roman"/>
                <a:cs typeface="Times New Roman"/>
              </a:rPr>
              <a:t>к</a:t>
            </a:r>
            <a:r>
              <a:rPr sz="2000" dirty="0">
                <a:latin typeface="Times New Roman"/>
                <a:cs typeface="Times New Roman"/>
              </a:rPr>
              <a:t>у	</a:t>
            </a:r>
            <a:r>
              <a:rPr sz="2000" spc="-5" dirty="0">
                <a:latin typeface="Times New Roman"/>
                <a:cs typeface="Times New Roman"/>
              </a:rPr>
              <a:t>наз</a:t>
            </a:r>
            <a:r>
              <a:rPr sz="2000" spc="-15" dirty="0">
                <a:latin typeface="Times New Roman"/>
                <a:cs typeface="Times New Roman"/>
              </a:rPr>
              <a:t>и</a:t>
            </a:r>
            <a:r>
              <a:rPr sz="2000" spc="-25" dirty="0">
                <a:latin typeface="Times New Roman"/>
                <a:cs typeface="Times New Roman"/>
              </a:rPr>
              <a:t>в</a:t>
            </a:r>
            <a:r>
              <a:rPr sz="2000" spc="5" dirty="0">
                <a:latin typeface="Times New Roman"/>
                <a:cs typeface="Times New Roman"/>
              </a:rPr>
              <a:t>а</a:t>
            </a:r>
            <a:r>
              <a:rPr sz="2000" spc="-25" dirty="0">
                <a:latin typeface="Times New Roman"/>
                <a:cs typeface="Times New Roman"/>
              </a:rPr>
              <a:t>ю</a:t>
            </a:r>
            <a:r>
              <a:rPr sz="2000" dirty="0">
                <a:latin typeface="Times New Roman"/>
                <a:cs typeface="Times New Roman"/>
              </a:rPr>
              <a:t>ть	</a:t>
            </a:r>
            <a:r>
              <a:rPr sz="2000" b="1" i="1" spc="-30" dirty="0">
                <a:latin typeface="Times New Roman"/>
                <a:cs typeface="Times New Roman"/>
              </a:rPr>
              <a:t>с</a:t>
            </a:r>
            <a:r>
              <a:rPr sz="2000" b="1" i="1" spc="-15" dirty="0">
                <a:latin typeface="Times New Roman"/>
                <a:cs typeface="Times New Roman"/>
              </a:rPr>
              <a:t>е</a:t>
            </a:r>
            <a:r>
              <a:rPr sz="2000" b="1" i="1" dirty="0">
                <a:latin typeface="Times New Roman"/>
                <a:cs typeface="Times New Roman"/>
              </a:rPr>
              <a:t>р</a:t>
            </a:r>
            <a:r>
              <a:rPr sz="2000" b="1" i="1" spc="-60" dirty="0">
                <a:latin typeface="Times New Roman"/>
                <a:cs typeface="Times New Roman"/>
              </a:rPr>
              <a:t>е</a:t>
            </a:r>
            <a:r>
              <a:rPr sz="2000" b="1" i="1" spc="-5" dirty="0">
                <a:latin typeface="Times New Roman"/>
                <a:cs typeface="Times New Roman"/>
              </a:rPr>
              <a:t>дн</a:t>
            </a:r>
            <a:r>
              <a:rPr sz="2000" b="1" i="1" spc="-15" dirty="0">
                <a:latin typeface="Times New Roman"/>
                <a:cs typeface="Times New Roman"/>
              </a:rPr>
              <a:t>ь</a:t>
            </a:r>
            <a:r>
              <a:rPr sz="2000" b="1" i="1" dirty="0">
                <a:latin typeface="Times New Roman"/>
                <a:cs typeface="Times New Roman"/>
              </a:rPr>
              <a:t>ою	</a:t>
            </a:r>
            <a:r>
              <a:rPr sz="2000" b="1" i="1" spc="-5" dirty="0">
                <a:latin typeface="Times New Roman"/>
                <a:cs typeface="Times New Roman"/>
              </a:rPr>
              <a:t>га</a:t>
            </a:r>
            <a:r>
              <a:rPr sz="2000" b="1" i="1" spc="-95" dirty="0">
                <a:latin typeface="Times New Roman"/>
                <a:cs typeface="Times New Roman"/>
              </a:rPr>
              <a:t>р</a:t>
            </a:r>
            <a:r>
              <a:rPr sz="2000" b="1" i="1" spc="-5" dirty="0">
                <a:latin typeface="Times New Roman"/>
                <a:cs typeface="Times New Roman"/>
              </a:rPr>
              <a:t>м</a:t>
            </a:r>
            <a:r>
              <a:rPr sz="2000" b="1" i="1" spc="-15" dirty="0">
                <a:latin typeface="Times New Roman"/>
                <a:cs typeface="Times New Roman"/>
              </a:rPr>
              <a:t>о</a:t>
            </a:r>
            <a:r>
              <a:rPr sz="2000" b="1" i="1" spc="-5" dirty="0">
                <a:latin typeface="Times New Roman"/>
                <a:cs typeface="Times New Roman"/>
              </a:rPr>
              <a:t>ні</a:t>
            </a:r>
            <a:r>
              <a:rPr sz="2000" b="1" i="1" spc="-15" dirty="0">
                <a:latin typeface="Times New Roman"/>
                <a:cs typeface="Times New Roman"/>
              </a:rPr>
              <a:t>й</a:t>
            </a:r>
            <a:r>
              <a:rPr sz="2000" b="1" i="1" spc="-5" dirty="0">
                <a:latin typeface="Times New Roman"/>
                <a:cs typeface="Times New Roman"/>
              </a:rPr>
              <a:t>н</a:t>
            </a:r>
            <a:r>
              <a:rPr sz="2000" b="1" i="1" spc="5" dirty="0">
                <a:latin typeface="Times New Roman"/>
                <a:cs typeface="Times New Roman"/>
              </a:rPr>
              <a:t>о</a:t>
            </a:r>
            <a:r>
              <a:rPr sz="2000" b="1" i="1" dirty="0">
                <a:latin typeface="Times New Roman"/>
                <a:cs typeface="Times New Roman"/>
              </a:rPr>
              <a:t>ю  </a:t>
            </a:r>
            <a:r>
              <a:rPr sz="2000" b="1" i="1" spc="-5" dirty="0">
                <a:latin typeface="Times New Roman"/>
                <a:cs typeface="Times New Roman"/>
              </a:rPr>
              <a:t>простою</a:t>
            </a:r>
            <a:r>
              <a:rPr sz="2000" spc="-5" dirty="0">
                <a:latin typeface="Times New Roman"/>
                <a:cs typeface="Times New Roman"/>
              </a:rPr>
              <a:t>.</a:t>
            </a:r>
            <a:endParaRPr sz="2000">
              <a:latin typeface="Times New Roman"/>
              <a:cs typeface="Times New Roman"/>
            </a:endParaRPr>
          </a:p>
          <a:p>
            <a:pPr>
              <a:lnSpc>
                <a:spcPct val="100000"/>
              </a:lnSpc>
              <a:spcBef>
                <a:spcPts val="40"/>
              </a:spcBef>
            </a:pPr>
            <a:endParaRPr sz="2150">
              <a:latin typeface="Times New Roman"/>
              <a:cs typeface="Times New Roman"/>
            </a:endParaRPr>
          </a:p>
          <a:p>
            <a:pPr marL="12700" marR="8255">
              <a:lnSpc>
                <a:spcPct val="110000"/>
              </a:lnSpc>
            </a:pPr>
            <a:r>
              <a:rPr sz="2000" dirty="0">
                <a:latin typeface="Times New Roman"/>
                <a:cs typeface="Times New Roman"/>
              </a:rPr>
              <a:t>За </a:t>
            </a:r>
            <a:r>
              <a:rPr sz="2000" spc="-10" dirty="0">
                <a:latin typeface="Times New Roman"/>
                <a:cs typeface="Times New Roman"/>
              </a:rPr>
              <a:t>умови, </a:t>
            </a:r>
            <a:r>
              <a:rPr sz="2000" spc="-5" dirty="0">
                <a:latin typeface="Times New Roman"/>
                <a:cs typeface="Times New Roman"/>
              </a:rPr>
              <a:t>що </a:t>
            </a:r>
            <a:r>
              <a:rPr sz="2000" dirty="0">
                <a:latin typeface="Times New Roman"/>
                <a:cs typeface="Times New Roman"/>
              </a:rPr>
              <a:t>в </a:t>
            </a:r>
            <a:r>
              <a:rPr sz="2000" spc="-10" dirty="0">
                <a:latin typeface="Times New Roman"/>
                <a:cs typeface="Times New Roman"/>
              </a:rPr>
              <a:t>першого продавця </a:t>
            </a:r>
            <a:r>
              <a:rPr sz="2000" spc="-5" dirty="0">
                <a:latin typeface="Times New Roman"/>
                <a:cs typeface="Times New Roman"/>
              </a:rPr>
              <a:t>придбано </a:t>
            </a:r>
            <a:r>
              <a:rPr sz="2000" spc="-15" dirty="0">
                <a:latin typeface="Times New Roman"/>
                <a:cs typeface="Times New Roman"/>
              </a:rPr>
              <a:t>товару </a:t>
            </a:r>
            <a:r>
              <a:rPr sz="2000" spc="-5" dirty="0">
                <a:latin typeface="Times New Roman"/>
                <a:cs typeface="Times New Roman"/>
              </a:rPr>
              <a:t>на </a:t>
            </a:r>
            <a:r>
              <a:rPr sz="2000" dirty="0">
                <a:latin typeface="Times New Roman"/>
                <a:cs typeface="Times New Roman"/>
              </a:rPr>
              <a:t>150 </a:t>
            </a:r>
            <a:r>
              <a:rPr sz="2000" spc="-5" dirty="0">
                <a:latin typeface="Times New Roman"/>
                <a:cs typeface="Times New Roman"/>
              </a:rPr>
              <a:t>грн., </a:t>
            </a:r>
            <a:r>
              <a:rPr sz="2000" dirty="0">
                <a:latin typeface="Times New Roman"/>
                <a:cs typeface="Times New Roman"/>
              </a:rPr>
              <a:t>а</a:t>
            </a:r>
            <a:r>
              <a:rPr sz="2000" spc="265" dirty="0">
                <a:latin typeface="Times New Roman"/>
                <a:cs typeface="Times New Roman"/>
              </a:rPr>
              <a:t> </a:t>
            </a:r>
            <a:r>
              <a:rPr sz="2000" dirty="0">
                <a:latin typeface="Times New Roman"/>
                <a:cs typeface="Times New Roman"/>
              </a:rPr>
              <a:t>в  </a:t>
            </a:r>
            <a:r>
              <a:rPr sz="2000" spc="-20" dirty="0">
                <a:latin typeface="Times New Roman"/>
                <a:cs typeface="Times New Roman"/>
              </a:rPr>
              <a:t>другого </a:t>
            </a:r>
            <a:r>
              <a:rPr sz="2000" dirty="0">
                <a:latin typeface="Times New Roman"/>
                <a:cs typeface="Times New Roman"/>
              </a:rPr>
              <a:t>— </a:t>
            </a:r>
            <a:r>
              <a:rPr sz="2000" spc="-5" dirty="0">
                <a:latin typeface="Times New Roman"/>
                <a:cs typeface="Times New Roman"/>
              </a:rPr>
              <a:t>на </a:t>
            </a:r>
            <a:r>
              <a:rPr sz="2000" spc="5" dirty="0">
                <a:latin typeface="Times New Roman"/>
                <a:cs typeface="Times New Roman"/>
              </a:rPr>
              <a:t>300 </a:t>
            </a:r>
            <a:r>
              <a:rPr sz="2000" spc="-5" dirty="0">
                <a:latin typeface="Times New Roman"/>
                <a:cs typeface="Times New Roman"/>
              </a:rPr>
              <a:t>грн., </a:t>
            </a:r>
            <a:r>
              <a:rPr sz="2000" dirty="0">
                <a:latin typeface="Times New Roman"/>
                <a:cs typeface="Times New Roman"/>
              </a:rPr>
              <a:t>середня </a:t>
            </a:r>
            <a:r>
              <a:rPr sz="2000" spc="-5" dirty="0">
                <a:latin typeface="Times New Roman"/>
                <a:cs typeface="Times New Roman"/>
              </a:rPr>
              <a:t>ціна </a:t>
            </a:r>
            <a:r>
              <a:rPr sz="2000" dirty="0">
                <a:latin typeface="Times New Roman"/>
                <a:cs typeface="Times New Roman"/>
              </a:rPr>
              <a:t>1</a:t>
            </a:r>
            <a:r>
              <a:rPr sz="2000" spc="-25" dirty="0">
                <a:latin typeface="Times New Roman"/>
                <a:cs typeface="Times New Roman"/>
              </a:rPr>
              <a:t> </a:t>
            </a:r>
            <a:r>
              <a:rPr sz="2000" spc="-5" dirty="0">
                <a:latin typeface="Times New Roman"/>
                <a:cs typeface="Times New Roman"/>
              </a:rPr>
              <a:t>кг:</a:t>
            </a:r>
            <a:endParaRPr sz="2000">
              <a:latin typeface="Times New Roman"/>
              <a:cs typeface="Times New Roman"/>
            </a:endParaRPr>
          </a:p>
          <a:p>
            <a:pPr>
              <a:lnSpc>
                <a:spcPct val="100000"/>
              </a:lnSpc>
              <a:spcBef>
                <a:spcPts val="5"/>
              </a:spcBef>
            </a:pPr>
            <a:endParaRPr sz="2500">
              <a:latin typeface="Times New Roman"/>
              <a:cs typeface="Times New Roman"/>
            </a:endParaRPr>
          </a:p>
          <a:p>
            <a:pPr marL="12700">
              <a:lnSpc>
                <a:spcPct val="100000"/>
              </a:lnSpc>
            </a:pPr>
            <a:r>
              <a:rPr sz="2000" spc="-5" dirty="0">
                <a:latin typeface="Times New Roman"/>
                <a:cs typeface="Times New Roman"/>
              </a:rPr>
              <a:t>Цей </a:t>
            </a:r>
            <a:r>
              <a:rPr sz="2000" spc="-10" dirty="0">
                <a:latin typeface="Times New Roman"/>
                <a:cs typeface="Times New Roman"/>
              </a:rPr>
              <a:t>розрахунок зроблено </a:t>
            </a:r>
            <a:r>
              <a:rPr sz="2000" dirty="0">
                <a:latin typeface="Times New Roman"/>
                <a:cs typeface="Times New Roman"/>
              </a:rPr>
              <a:t>за </a:t>
            </a:r>
            <a:r>
              <a:rPr sz="2000" spc="-15" dirty="0">
                <a:latin typeface="Times New Roman"/>
                <a:cs typeface="Times New Roman"/>
              </a:rPr>
              <a:t>формулою </a:t>
            </a:r>
            <a:r>
              <a:rPr sz="2000" b="1" i="1" spc="-10" dirty="0">
                <a:latin typeface="Times New Roman"/>
                <a:cs typeface="Times New Roman"/>
              </a:rPr>
              <a:t>середньої гармонійної</a:t>
            </a:r>
            <a:r>
              <a:rPr sz="2000" b="1" i="1" spc="-65" dirty="0">
                <a:latin typeface="Times New Roman"/>
                <a:cs typeface="Times New Roman"/>
              </a:rPr>
              <a:t> </a:t>
            </a:r>
            <a:r>
              <a:rPr sz="2000" b="1" i="1" spc="-5" dirty="0">
                <a:latin typeface="Times New Roman"/>
                <a:cs typeface="Times New Roman"/>
              </a:rPr>
              <a:t>зваженої</a:t>
            </a:r>
            <a:r>
              <a:rPr sz="2000" spc="-5" dirty="0">
                <a:latin typeface="Times New Roman"/>
                <a:cs typeface="Times New Roman"/>
              </a:rPr>
              <a:t>:</a:t>
            </a:r>
            <a:endParaRPr sz="2000">
              <a:latin typeface="Times New Roman"/>
              <a:cs typeface="Times New Roman"/>
            </a:endParaRPr>
          </a:p>
        </p:txBody>
      </p:sp>
      <p:sp>
        <p:nvSpPr>
          <p:cNvPr id="5" name="object 5"/>
          <p:cNvSpPr txBox="1"/>
          <p:nvPr/>
        </p:nvSpPr>
        <p:spPr>
          <a:xfrm>
            <a:off x="64007" y="5884265"/>
            <a:ext cx="671068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Times New Roman"/>
                <a:cs typeface="Times New Roman"/>
              </a:rPr>
              <a:t>де </a:t>
            </a:r>
            <a:r>
              <a:rPr sz="1800" i="1" spc="-5" dirty="0">
                <a:latin typeface="Times New Roman"/>
                <a:cs typeface="Times New Roman"/>
              </a:rPr>
              <a:t>Z</a:t>
            </a:r>
            <a:r>
              <a:rPr sz="1800" i="1" spc="-7" baseline="-20833" dirty="0">
                <a:latin typeface="Times New Roman"/>
                <a:cs typeface="Times New Roman"/>
              </a:rPr>
              <a:t>j </a:t>
            </a:r>
            <a:r>
              <a:rPr sz="1800" dirty="0">
                <a:latin typeface="Times New Roman"/>
                <a:cs typeface="Times New Roman"/>
              </a:rPr>
              <a:t>= </a:t>
            </a:r>
            <a:r>
              <a:rPr sz="1800" i="1" dirty="0">
                <a:latin typeface="Times New Roman"/>
                <a:cs typeface="Times New Roman"/>
              </a:rPr>
              <a:t>x</a:t>
            </a:r>
            <a:r>
              <a:rPr sz="1800" i="1" baseline="-20833" dirty="0">
                <a:latin typeface="Times New Roman"/>
                <a:cs typeface="Times New Roman"/>
              </a:rPr>
              <a:t>j </a:t>
            </a:r>
            <a:r>
              <a:rPr sz="1800" i="1" dirty="0">
                <a:latin typeface="Times New Roman"/>
                <a:cs typeface="Times New Roman"/>
              </a:rPr>
              <a:t>f</a:t>
            </a:r>
            <a:r>
              <a:rPr sz="1800" i="1" baseline="-20833" dirty="0">
                <a:latin typeface="Times New Roman"/>
                <a:cs typeface="Times New Roman"/>
              </a:rPr>
              <a:t>j </a:t>
            </a:r>
            <a:r>
              <a:rPr sz="1800" dirty="0">
                <a:latin typeface="Times New Roman"/>
                <a:cs typeface="Times New Roman"/>
              </a:rPr>
              <a:t>— обсяг </a:t>
            </a:r>
            <a:r>
              <a:rPr sz="1800" spc="-15" dirty="0">
                <a:latin typeface="Times New Roman"/>
                <a:cs typeface="Times New Roman"/>
              </a:rPr>
              <a:t>значень </a:t>
            </a:r>
            <a:r>
              <a:rPr sz="1800" spc="-5" dirty="0">
                <a:latin typeface="Times New Roman"/>
                <a:cs typeface="Times New Roman"/>
              </a:rPr>
              <a:t>ознаки </a:t>
            </a:r>
            <a:r>
              <a:rPr sz="1800" dirty="0">
                <a:latin typeface="Times New Roman"/>
                <a:cs typeface="Times New Roman"/>
              </a:rPr>
              <a:t>(у </a:t>
            </a:r>
            <a:r>
              <a:rPr sz="1800" spc="-10" dirty="0">
                <a:latin typeface="Times New Roman"/>
                <a:cs typeface="Times New Roman"/>
              </a:rPr>
              <a:t>нашому </a:t>
            </a:r>
            <a:r>
              <a:rPr sz="1800" spc="-5" dirty="0">
                <a:latin typeface="Times New Roman"/>
                <a:cs typeface="Times New Roman"/>
              </a:rPr>
              <a:t>прикладі </a:t>
            </a:r>
            <a:r>
              <a:rPr sz="1800" dirty="0">
                <a:latin typeface="Times New Roman"/>
                <a:cs typeface="Times New Roman"/>
              </a:rPr>
              <a:t>—</a:t>
            </a:r>
            <a:r>
              <a:rPr sz="1800" spc="-285" dirty="0">
                <a:latin typeface="Times New Roman"/>
                <a:cs typeface="Times New Roman"/>
              </a:rPr>
              <a:t> </a:t>
            </a:r>
            <a:r>
              <a:rPr sz="1800" spc="-5" dirty="0">
                <a:latin typeface="Times New Roman"/>
                <a:cs typeface="Times New Roman"/>
              </a:rPr>
              <a:t>вартість).</a:t>
            </a:r>
            <a:endParaRPr sz="1800">
              <a:latin typeface="Times New Roman"/>
              <a:cs typeface="Times New Roman"/>
            </a:endParaRPr>
          </a:p>
        </p:txBody>
      </p:sp>
      <p:sp>
        <p:nvSpPr>
          <p:cNvPr id="6" name="object 6"/>
          <p:cNvSpPr/>
          <p:nvPr/>
        </p:nvSpPr>
        <p:spPr>
          <a:xfrm>
            <a:off x="4150614" y="3212973"/>
            <a:ext cx="2995041" cy="73990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29404" y="4293108"/>
            <a:ext cx="2542158" cy="73990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79233" y="5263476"/>
            <a:ext cx="2912364" cy="685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080" y="349377"/>
            <a:ext cx="6506845" cy="360680"/>
          </a:xfrm>
          <a:prstGeom prst="rect">
            <a:avLst/>
          </a:prstGeom>
        </p:spPr>
        <p:txBody>
          <a:bodyPr vert="horz" wrap="square" lIns="0" tIns="12065" rIns="0" bIns="0" rtlCol="0">
            <a:spAutoFit/>
          </a:bodyPr>
          <a:lstStyle/>
          <a:p>
            <a:pPr marL="12700">
              <a:lnSpc>
                <a:spcPct val="100000"/>
              </a:lnSpc>
              <a:spcBef>
                <a:spcPts val="95"/>
              </a:spcBef>
            </a:pPr>
            <a:r>
              <a:rPr sz="2200" spc="-10" dirty="0"/>
              <a:t>Рентабельність </a:t>
            </a:r>
            <a:r>
              <a:rPr sz="2200" spc="-5" dirty="0"/>
              <a:t>реалізації </a:t>
            </a:r>
            <a:r>
              <a:rPr sz="2200" spc="-10" dirty="0"/>
              <a:t>обчислюється</a:t>
            </a:r>
            <a:r>
              <a:rPr sz="2200" spc="85" dirty="0"/>
              <a:t> </a:t>
            </a:r>
            <a:r>
              <a:rPr sz="2200" spc="-5" dirty="0"/>
              <a:t>відношенням:</a:t>
            </a:r>
            <a:endParaRPr sz="2200"/>
          </a:p>
        </p:txBody>
      </p:sp>
      <p:sp>
        <p:nvSpPr>
          <p:cNvPr id="3" name="object 3"/>
          <p:cNvSpPr txBox="1"/>
          <p:nvPr/>
        </p:nvSpPr>
        <p:spPr>
          <a:xfrm>
            <a:off x="444500" y="1821942"/>
            <a:ext cx="8031480" cy="2922270"/>
          </a:xfrm>
          <a:prstGeom prst="rect">
            <a:avLst/>
          </a:prstGeom>
        </p:spPr>
        <p:txBody>
          <a:bodyPr vert="horz" wrap="square" lIns="0" tIns="43180" rIns="0" bIns="0" rtlCol="0">
            <a:spAutoFit/>
          </a:bodyPr>
          <a:lstStyle/>
          <a:p>
            <a:pPr marL="12700" marR="5080" algn="just">
              <a:lnSpc>
                <a:spcPct val="90000"/>
              </a:lnSpc>
              <a:spcBef>
                <a:spcPts val="340"/>
              </a:spcBef>
            </a:pPr>
            <a:r>
              <a:rPr sz="2000" spc="-5" dirty="0">
                <a:latin typeface="Times New Roman"/>
                <a:cs typeface="Times New Roman"/>
              </a:rPr>
              <a:t>Рентабельність </a:t>
            </a:r>
            <a:r>
              <a:rPr sz="2000" dirty="0">
                <a:latin typeface="Times New Roman"/>
                <a:cs typeface="Times New Roman"/>
              </a:rPr>
              <a:t>реалізації </a:t>
            </a:r>
            <a:r>
              <a:rPr sz="2000" spc="-15" dirty="0">
                <a:latin typeface="Times New Roman"/>
                <a:cs typeface="Times New Roman"/>
              </a:rPr>
              <a:t>двох </a:t>
            </a:r>
            <a:r>
              <a:rPr sz="2000" spc="-5" dirty="0">
                <a:latin typeface="Times New Roman"/>
                <a:cs typeface="Times New Roman"/>
              </a:rPr>
              <a:t>видів </a:t>
            </a:r>
            <a:r>
              <a:rPr sz="2000" spc="-10" dirty="0">
                <a:latin typeface="Times New Roman"/>
                <a:cs typeface="Times New Roman"/>
              </a:rPr>
              <a:t>продукції малого </a:t>
            </a:r>
            <a:r>
              <a:rPr sz="2000" spc="-5" dirty="0">
                <a:latin typeface="Times New Roman"/>
                <a:cs typeface="Times New Roman"/>
              </a:rPr>
              <a:t>підприємства  </a:t>
            </a:r>
            <a:r>
              <a:rPr sz="2000" dirty="0">
                <a:latin typeface="Times New Roman"/>
                <a:cs typeface="Times New Roman"/>
              </a:rPr>
              <a:t>становить, </a:t>
            </a:r>
            <a:r>
              <a:rPr sz="2000" spc="-5" dirty="0">
                <a:latin typeface="Times New Roman"/>
                <a:cs typeface="Times New Roman"/>
              </a:rPr>
              <a:t>%: </a:t>
            </a:r>
            <a:r>
              <a:rPr sz="2000" spc="-15" dirty="0">
                <a:latin typeface="Times New Roman"/>
                <a:cs typeface="Times New Roman"/>
              </a:rPr>
              <a:t>виробу </a:t>
            </a:r>
            <a:r>
              <a:rPr sz="2000" dirty="0">
                <a:latin typeface="Times New Roman"/>
                <a:cs typeface="Times New Roman"/>
              </a:rPr>
              <a:t>А — 12, </a:t>
            </a:r>
            <a:r>
              <a:rPr sz="2000" spc="-15" dirty="0">
                <a:latin typeface="Times New Roman"/>
                <a:cs typeface="Times New Roman"/>
              </a:rPr>
              <a:t>виробу </a:t>
            </a:r>
            <a:r>
              <a:rPr sz="2000" dirty="0">
                <a:latin typeface="Times New Roman"/>
                <a:cs typeface="Times New Roman"/>
              </a:rPr>
              <a:t>В — </a:t>
            </a:r>
            <a:r>
              <a:rPr sz="2000" spc="-5" dirty="0">
                <a:latin typeface="Times New Roman"/>
                <a:cs typeface="Times New Roman"/>
              </a:rPr>
              <a:t>7. </a:t>
            </a:r>
            <a:r>
              <a:rPr sz="2000" spc="-15" dirty="0">
                <a:latin typeface="Times New Roman"/>
                <a:cs typeface="Times New Roman"/>
              </a:rPr>
              <a:t>Прибуток </a:t>
            </a:r>
            <a:r>
              <a:rPr sz="2000" spc="-5" dirty="0">
                <a:latin typeface="Times New Roman"/>
                <a:cs typeface="Times New Roman"/>
              </a:rPr>
              <a:t>від </a:t>
            </a:r>
            <a:r>
              <a:rPr sz="2000" dirty="0">
                <a:latin typeface="Times New Roman"/>
                <a:cs typeface="Times New Roman"/>
              </a:rPr>
              <a:t>реалізації  </a:t>
            </a:r>
            <a:r>
              <a:rPr sz="2000" spc="-5" dirty="0">
                <a:latin typeface="Times New Roman"/>
                <a:cs typeface="Times New Roman"/>
              </a:rPr>
              <a:t>виробів дорівнює відповідно </a:t>
            </a:r>
            <a:r>
              <a:rPr sz="2000" dirty="0">
                <a:latin typeface="Times New Roman"/>
                <a:cs typeface="Times New Roman"/>
              </a:rPr>
              <a:t>240 і </a:t>
            </a:r>
            <a:r>
              <a:rPr sz="2000" spc="-5" dirty="0">
                <a:latin typeface="Times New Roman"/>
                <a:cs typeface="Times New Roman"/>
              </a:rPr>
              <a:t>210 тис. грн. Спроба </a:t>
            </a:r>
            <a:r>
              <a:rPr sz="2000" spc="-15" dirty="0">
                <a:latin typeface="Times New Roman"/>
                <a:cs typeface="Times New Roman"/>
              </a:rPr>
              <a:t>визначити  </a:t>
            </a:r>
            <a:r>
              <a:rPr sz="2000" spc="-5" dirty="0">
                <a:latin typeface="Times New Roman"/>
                <a:cs typeface="Times New Roman"/>
              </a:rPr>
              <a:t>середню рентабельність </a:t>
            </a:r>
            <a:r>
              <a:rPr sz="2000" dirty="0">
                <a:latin typeface="Times New Roman"/>
                <a:cs typeface="Times New Roman"/>
              </a:rPr>
              <a:t>як арифметичну </a:t>
            </a:r>
            <a:r>
              <a:rPr sz="2000" spc="-5" dirty="0">
                <a:latin typeface="Times New Roman"/>
                <a:cs typeface="Times New Roman"/>
              </a:rPr>
              <a:t>не відповідає логічній </a:t>
            </a:r>
            <a:r>
              <a:rPr sz="2000" spc="-20" dirty="0">
                <a:latin typeface="Times New Roman"/>
                <a:cs typeface="Times New Roman"/>
              </a:rPr>
              <a:t>формулі,  </a:t>
            </a:r>
            <a:r>
              <a:rPr sz="2000" spc="-5" dirty="0">
                <a:latin typeface="Times New Roman"/>
                <a:cs typeface="Times New Roman"/>
              </a:rPr>
              <a:t>така </a:t>
            </a:r>
            <a:r>
              <a:rPr sz="2000" dirty="0">
                <a:latin typeface="Times New Roman"/>
                <a:cs typeface="Times New Roman"/>
              </a:rPr>
              <a:t>середня </a:t>
            </a:r>
            <a:r>
              <a:rPr sz="2000" spc="-5" dirty="0">
                <a:latin typeface="Times New Roman"/>
                <a:cs typeface="Times New Roman"/>
              </a:rPr>
              <a:t>позбавлена реального </a:t>
            </a:r>
            <a:r>
              <a:rPr sz="2000" spc="-20" dirty="0">
                <a:latin typeface="Times New Roman"/>
                <a:cs typeface="Times New Roman"/>
              </a:rPr>
              <a:t>економічного </a:t>
            </a:r>
            <a:r>
              <a:rPr sz="2000" spc="-45" dirty="0">
                <a:latin typeface="Times New Roman"/>
                <a:cs typeface="Times New Roman"/>
              </a:rPr>
              <a:t>змісту. </a:t>
            </a:r>
            <a:r>
              <a:rPr sz="2000" spc="-5" dirty="0">
                <a:latin typeface="Times New Roman"/>
                <a:cs typeface="Times New Roman"/>
              </a:rPr>
              <a:t>Для </a:t>
            </a:r>
            <a:r>
              <a:rPr sz="2000" spc="-25" dirty="0">
                <a:latin typeface="Times New Roman"/>
                <a:cs typeface="Times New Roman"/>
              </a:rPr>
              <a:t>того </a:t>
            </a:r>
            <a:r>
              <a:rPr sz="2000" spc="-5" dirty="0">
                <a:latin typeface="Times New Roman"/>
                <a:cs typeface="Times New Roman"/>
              </a:rPr>
              <a:t>щоб  зберегти </a:t>
            </a:r>
            <a:r>
              <a:rPr sz="2000" spc="-35" dirty="0">
                <a:latin typeface="Times New Roman"/>
                <a:cs typeface="Times New Roman"/>
              </a:rPr>
              <a:t>зміст, </a:t>
            </a:r>
            <a:r>
              <a:rPr sz="2000" dirty="0">
                <a:latin typeface="Times New Roman"/>
                <a:cs typeface="Times New Roman"/>
              </a:rPr>
              <a:t>треба </a:t>
            </a:r>
            <a:r>
              <a:rPr sz="2000" spc="-10" dirty="0">
                <a:latin typeface="Times New Roman"/>
                <a:cs typeface="Times New Roman"/>
              </a:rPr>
              <a:t>передусім </a:t>
            </a:r>
            <a:r>
              <a:rPr sz="2000" spc="-15" dirty="0">
                <a:latin typeface="Times New Roman"/>
                <a:cs typeface="Times New Roman"/>
              </a:rPr>
              <a:t>визначити </a:t>
            </a:r>
            <a:r>
              <a:rPr sz="2000" spc="-5" dirty="0">
                <a:latin typeface="Times New Roman"/>
                <a:cs typeface="Times New Roman"/>
              </a:rPr>
              <a:t>обсяг реалізації </a:t>
            </a:r>
            <a:r>
              <a:rPr sz="2000" spc="-30" dirty="0">
                <a:latin typeface="Times New Roman"/>
                <a:cs typeface="Times New Roman"/>
              </a:rPr>
              <a:t>кожного </a:t>
            </a:r>
            <a:r>
              <a:rPr sz="2000" spc="-5" dirty="0">
                <a:latin typeface="Times New Roman"/>
                <a:cs typeface="Times New Roman"/>
              </a:rPr>
              <a:t>виду  </a:t>
            </a:r>
            <a:r>
              <a:rPr sz="2000" spc="-10" dirty="0">
                <a:latin typeface="Times New Roman"/>
                <a:cs typeface="Times New Roman"/>
              </a:rPr>
              <a:t>продукції:</a:t>
            </a:r>
            <a:endParaRPr sz="2000">
              <a:latin typeface="Times New Roman"/>
              <a:cs typeface="Times New Roman"/>
            </a:endParaRPr>
          </a:p>
          <a:p>
            <a:pPr>
              <a:lnSpc>
                <a:spcPct val="100000"/>
              </a:lnSpc>
              <a:spcBef>
                <a:spcPts val="50"/>
              </a:spcBef>
            </a:pPr>
            <a:endParaRPr sz="2700">
              <a:latin typeface="Times New Roman"/>
              <a:cs typeface="Times New Roman"/>
            </a:endParaRPr>
          </a:p>
          <a:p>
            <a:pPr marL="12700" marR="532130">
              <a:lnSpc>
                <a:spcPts val="2160"/>
              </a:lnSpc>
            </a:pPr>
            <a:r>
              <a:rPr sz="2000" dirty="0">
                <a:latin typeface="Times New Roman"/>
                <a:cs typeface="Times New Roman"/>
              </a:rPr>
              <a:t>У </a:t>
            </a:r>
            <a:r>
              <a:rPr sz="2000" spc="-10" dirty="0">
                <a:latin typeface="Times New Roman"/>
                <a:cs typeface="Times New Roman"/>
              </a:rPr>
              <a:t>цьому </a:t>
            </a:r>
            <a:r>
              <a:rPr sz="2000" dirty="0">
                <a:latin typeface="Times New Roman"/>
                <a:cs typeface="Times New Roman"/>
              </a:rPr>
              <a:t>разі </a:t>
            </a:r>
            <a:r>
              <a:rPr sz="2000" spc="-10" dirty="0">
                <a:latin typeface="Times New Roman"/>
                <a:cs typeface="Times New Roman"/>
              </a:rPr>
              <a:t>розрахунок </a:t>
            </a:r>
            <a:r>
              <a:rPr sz="2000" spc="-5" dirty="0">
                <a:latin typeface="Times New Roman"/>
                <a:cs typeface="Times New Roman"/>
              </a:rPr>
              <a:t>середнього </a:t>
            </a:r>
            <a:r>
              <a:rPr sz="2000" dirty="0">
                <a:latin typeface="Times New Roman"/>
                <a:cs typeface="Times New Roman"/>
              </a:rPr>
              <a:t>рівня рентабельності </a:t>
            </a:r>
            <a:r>
              <a:rPr sz="2000" spc="-10" dirty="0">
                <a:latin typeface="Times New Roman"/>
                <a:cs typeface="Times New Roman"/>
              </a:rPr>
              <a:t>обох </a:t>
            </a:r>
            <a:r>
              <a:rPr sz="2000" spc="-5" dirty="0">
                <a:latin typeface="Times New Roman"/>
                <a:cs typeface="Times New Roman"/>
              </a:rPr>
              <a:t>видів  </a:t>
            </a:r>
            <a:r>
              <a:rPr sz="2000" spc="-10" dirty="0">
                <a:latin typeface="Times New Roman"/>
                <a:cs typeface="Times New Roman"/>
              </a:rPr>
              <a:t>продукції </a:t>
            </a:r>
            <a:r>
              <a:rPr sz="2000" spc="-5" dirty="0">
                <a:latin typeface="Times New Roman"/>
                <a:cs typeface="Times New Roman"/>
              </a:rPr>
              <a:t>відповідає </a:t>
            </a:r>
            <a:r>
              <a:rPr sz="2000" spc="-20" dirty="0">
                <a:latin typeface="Times New Roman"/>
                <a:cs typeface="Times New Roman"/>
              </a:rPr>
              <a:t>формулі </a:t>
            </a:r>
            <a:r>
              <a:rPr sz="2000" dirty="0">
                <a:latin typeface="Times New Roman"/>
                <a:cs typeface="Times New Roman"/>
              </a:rPr>
              <a:t>середньої</a:t>
            </a:r>
            <a:r>
              <a:rPr sz="2000" spc="-50" dirty="0">
                <a:latin typeface="Times New Roman"/>
                <a:cs typeface="Times New Roman"/>
              </a:rPr>
              <a:t> </a:t>
            </a:r>
            <a:r>
              <a:rPr sz="2000" spc="-5" dirty="0">
                <a:latin typeface="Times New Roman"/>
                <a:cs typeface="Times New Roman"/>
              </a:rPr>
              <a:t>гармонічної:</a:t>
            </a:r>
            <a:endParaRPr sz="2000">
              <a:latin typeface="Times New Roman"/>
              <a:cs typeface="Times New Roman"/>
            </a:endParaRPr>
          </a:p>
        </p:txBody>
      </p:sp>
      <p:sp>
        <p:nvSpPr>
          <p:cNvPr id="4" name="object 4"/>
          <p:cNvSpPr/>
          <p:nvPr/>
        </p:nvSpPr>
        <p:spPr>
          <a:xfrm>
            <a:off x="2540126" y="836688"/>
            <a:ext cx="3691128" cy="11521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68800" y="3573017"/>
            <a:ext cx="1625473" cy="6499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759327" y="5425401"/>
            <a:ext cx="3860546" cy="81191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85115"/>
            <a:ext cx="7254875" cy="793750"/>
          </a:xfrm>
          <a:prstGeom prst="rect">
            <a:avLst/>
          </a:prstGeom>
        </p:spPr>
        <p:txBody>
          <a:bodyPr vert="horz" wrap="square" lIns="0" tIns="43815" rIns="0" bIns="0" rtlCol="0">
            <a:spAutoFit/>
          </a:bodyPr>
          <a:lstStyle/>
          <a:p>
            <a:pPr marL="12700" algn="just">
              <a:lnSpc>
                <a:spcPts val="1939"/>
              </a:lnSpc>
              <a:spcBef>
                <a:spcPts val="345"/>
              </a:spcBef>
            </a:pPr>
            <a:r>
              <a:rPr sz="1800" b="1" spc="-10" dirty="0">
                <a:solidFill>
                  <a:srgbClr val="5E2D79"/>
                </a:solidFill>
                <a:latin typeface="Times New Roman"/>
                <a:cs typeface="Times New Roman"/>
              </a:rPr>
              <a:t>Основний </a:t>
            </a:r>
            <a:r>
              <a:rPr sz="1800" b="1" spc="-15" dirty="0">
                <a:solidFill>
                  <a:srgbClr val="5E2D79"/>
                </a:solidFill>
                <a:latin typeface="Times New Roman"/>
                <a:cs typeface="Times New Roman"/>
              </a:rPr>
              <a:t>методологічний </a:t>
            </a:r>
            <a:r>
              <a:rPr sz="1800" b="1" spc="-5" dirty="0">
                <a:solidFill>
                  <a:srgbClr val="5E2D79"/>
                </a:solidFill>
                <a:latin typeface="Times New Roman"/>
                <a:cs typeface="Times New Roman"/>
              </a:rPr>
              <a:t>принцип </a:t>
            </a:r>
            <a:r>
              <a:rPr sz="1800" b="1" spc="-10" dirty="0">
                <a:solidFill>
                  <a:srgbClr val="5E2D79"/>
                </a:solidFill>
                <a:latin typeface="Times New Roman"/>
                <a:cs typeface="Times New Roman"/>
              </a:rPr>
              <a:t>вибору </a:t>
            </a:r>
            <a:r>
              <a:rPr sz="1800" b="1" spc="-5" dirty="0">
                <a:solidFill>
                  <a:srgbClr val="5E2D79"/>
                </a:solidFill>
                <a:latin typeface="Times New Roman"/>
                <a:cs typeface="Times New Roman"/>
              </a:rPr>
              <a:t>виду </a:t>
            </a:r>
            <a:r>
              <a:rPr sz="1800" b="1" dirty="0">
                <a:solidFill>
                  <a:srgbClr val="5E2D79"/>
                </a:solidFill>
                <a:latin typeface="Times New Roman"/>
                <a:cs typeface="Times New Roman"/>
              </a:rPr>
              <a:t>середньої —  </a:t>
            </a:r>
            <a:r>
              <a:rPr sz="1800" b="1" spc="-10" dirty="0">
                <a:solidFill>
                  <a:srgbClr val="5E2D79"/>
                </a:solidFill>
                <a:latin typeface="Times New Roman"/>
                <a:cs typeface="Times New Roman"/>
              </a:rPr>
              <a:t>забезпечити </a:t>
            </a:r>
            <a:r>
              <a:rPr sz="1800" b="1" spc="-15" dirty="0">
                <a:solidFill>
                  <a:srgbClr val="5E2D79"/>
                </a:solidFill>
                <a:latin typeface="Times New Roman"/>
                <a:cs typeface="Times New Roman"/>
              </a:rPr>
              <a:t>логіко-змістовну </a:t>
            </a:r>
            <a:r>
              <a:rPr sz="1800" b="1" spc="-10" dirty="0">
                <a:solidFill>
                  <a:srgbClr val="5E2D79"/>
                </a:solidFill>
                <a:latin typeface="Times New Roman"/>
                <a:cs typeface="Times New Roman"/>
              </a:rPr>
              <a:t>суть показника. Формально </a:t>
            </a:r>
            <a:r>
              <a:rPr sz="1800" b="1" dirty="0">
                <a:solidFill>
                  <a:srgbClr val="5E2D79"/>
                </a:solidFill>
                <a:latin typeface="Times New Roman"/>
                <a:cs typeface="Times New Roman"/>
              </a:rPr>
              <a:t>цей  </a:t>
            </a:r>
            <a:r>
              <a:rPr sz="1800" b="1" spc="-10" dirty="0">
                <a:solidFill>
                  <a:srgbClr val="5E2D79"/>
                </a:solidFill>
                <a:latin typeface="Times New Roman"/>
                <a:cs typeface="Times New Roman"/>
              </a:rPr>
              <a:t>принцип </a:t>
            </a:r>
            <a:r>
              <a:rPr sz="1800" b="1" spc="-25" dirty="0">
                <a:solidFill>
                  <a:srgbClr val="5E2D79"/>
                </a:solidFill>
                <a:latin typeface="Times New Roman"/>
                <a:cs typeface="Times New Roman"/>
              </a:rPr>
              <a:t>можна </a:t>
            </a:r>
            <a:r>
              <a:rPr sz="1800" b="1" spc="-10" dirty="0">
                <a:solidFill>
                  <a:srgbClr val="5E2D79"/>
                </a:solidFill>
                <a:latin typeface="Times New Roman"/>
                <a:cs typeface="Times New Roman"/>
              </a:rPr>
              <a:t>записати</a:t>
            </a:r>
            <a:r>
              <a:rPr sz="1800" b="1" spc="90" dirty="0">
                <a:solidFill>
                  <a:srgbClr val="5E2D79"/>
                </a:solidFill>
                <a:latin typeface="Times New Roman"/>
                <a:cs typeface="Times New Roman"/>
              </a:rPr>
              <a:t> </a:t>
            </a:r>
            <a:r>
              <a:rPr sz="1800" b="1" dirty="0">
                <a:solidFill>
                  <a:srgbClr val="5E2D79"/>
                </a:solidFill>
                <a:latin typeface="Times New Roman"/>
                <a:cs typeface="Times New Roman"/>
              </a:rPr>
              <a:t>так:</a:t>
            </a:r>
            <a:endParaRPr sz="1800">
              <a:latin typeface="Times New Roman"/>
              <a:cs typeface="Times New Roman"/>
            </a:endParaRPr>
          </a:p>
        </p:txBody>
      </p:sp>
      <p:sp>
        <p:nvSpPr>
          <p:cNvPr id="3" name="object 3"/>
          <p:cNvSpPr txBox="1"/>
          <p:nvPr/>
        </p:nvSpPr>
        <p:spPr>
          <a:xfrm>
            <a:off x="2352801" y="2414092"/>
            <a:ext cx="3448685" cy="452120"/>
          </a:xfrm>
          <a:prstGeom prst="rect">
            <a:avLst/>
          </a:prstGeom>
        </p:spPr>
        <p:txBody>
          <a:bodyPr vert="horz" wrap="square" lIns="0" tIns="12065" rIns="0" bIns="0" rtlCol="0">
            <a:spAutoFit/>
          </a:bodyPr>
          <a:lstStyle/>
          <a:p>
            <a:pPr marL="12700">
              <a:lnSpc>
                <a:spcPct val="100000"/>
              </a:lnSpc>
              <a:spcBef>
                <a:spcPts val="95"/>
              </a:spcBef>
            </a:pPr>
            <a:r>
              <a:rPr sz="2800" b="1" i="1" spc="-15" dirty="0">
                <a:solidFill>
                  <a:srgbClr val="5E2D79"/>
                </a:solidFill>
                <a:latin typeface="Times New Roman"/>
                <a:cs typeface="Times New Roman"/>
              </a:rPr>
              <a:t>Середня</a:t>
            </a:r>
            <a:r>
              <a:rPr sz="2800" b="1" i="1" spc="-85" dirty="0">
                <a:solidFill>
                  <a:srgbClr val="5E2D79"/>
                </a:solidFill>
                <a:latin typeface="Times New Roman"/>
                <a:cs typeface="Times New Roman"/>
              </a:rPr>
              <a:t> </a:t>
            </a:r>
            <a:r>
              <a:rPr sz="2800" b="1" i="1" spc="-20" dirty="0">
                <a:solidFill>
                  <a:srgbClr val="5E2D79"/>
                </a:solidFill>
                <a:latin typeface="Times New Roman"/>
                <a:cs typeface="Times New Roman"/>
              </a:rPr>
              <a:t>геометрична</a:t>
            </a:r>
            <a:endParaRPr sz="2800">
              <a:latin typeface="Times New Roman"/>
              <a:cs typeface="Times New Roman"/>
            </a:endParaRPr>
          </a:p>
        </p:txBody>
      </p:sp>
      <p:sp>
        <p:nvSpPr>
          <p:cNvPr id="4" name="object 4"/>
          <p:cNvSpPr txBox="1"/>
          <p:nvPr/>
        </p:nvSpPr>
        <p:spPr>
          <a:xfrm>
            <a:off x="444500" y="2849117"/>
            <a:ext cx="7266940" cy="546735"/>
          </a:xfrm>
          <a:prstGeom prst="rect">
            <a:avLst/>
          </a:prstGeom>
        </p:spPr>
        <p:txBody>
          <a:bodyPr vert="horz" wrap="square" lIns="0" tIns="43815" rIns="0" bIns="0" rtlCol="0">
            <a:spAutoFit/>
          </a:bodyPr>
          <a:lstStyle/>
          <a:p>
            <a:pPr marL="12700" marR="5080">
              <a:lnSpc>
                <a:spcPts val="1939"/>
              </a:lnSpc>
              <a:spcBef>
                <a:spcPts val="345"/>
              </a:spcBef>
              <a:tabLst>
                <a:tab pos="762635" algn="l"/>
                <a:tab pos="2152015" algn="l"/>
                <a:tab pos="3470910" algn="l"/>
                <a:tab pos="4731385" algn="l"/>
                <a:tab pos="6068060" algn="l"/>
                <a:tab pos="6480175" algn="l"/>
              </a:tabLst>
            </a:pPr>
            <a:r>
              <a:rPr sz="1800" dirty="0">
                <a:latin typeface="Times New Roman"/>
                <a:cs typeface="Times New Roman"/>
              </a:rPr>
              <a:t>Як</a:t>
            </a:r>
            <a:r>
              <a:rPr sz="1800" spc="5" dirty="0">
                <a:latin typeface="Times New Roman"/>
                <a:cs typeface="Times New Roman"/>
              </a:rPr>
              <a:t>щ</a:t>
            </a:r>
            <a:r>
              <a:rPr sz="1800" dirty="0">
                <a:latin typeface="Times New Roman"/>
                <a:cs typeface="Times New Roman"/>
              </a:rPr>
              <a:t>о	</a:t>
            </a:r>
            <a:r>
              <a:rPr sz="1800" spc="-5" dirty="0">
                <a:latin typeface="Times New Roman"/>
                <a:cs typeface="Times New Roman"/>
              </a:rPr>
              <a:t>виз</a:t>
            </a:r>
            <a:r>
              <a:rPr sz="1800" spc="-10" dirty="0">
                <a:latin typeface="Times New Roman"/>
                <a:cs typeface="Times New Roman"/>
              </a:rPr>
              <a:t>н</a:t>
            </a:r>
            <a:r>
              <a:rPr sz="1800" spc="-70" dirty="0">
                <a:latin typeface="Times New Roman"/>
                <a:cs typeface="Times New Roman"/>
              </a:rPr>
              <a:t>а</a:t>
            </a:r>
            <a:r>
              <a:rPr sz="1800" spc="-10" dirty="0">
                <a:latin typeface="Times New Roman"/>
                <a:cs typeface="Times New Roman"/>
              </a:rPr>
              <a:t>ч</a:t>
            </a:r>
            <a:r>
              <a:rPr sz="1800" spc="10" dirty="0">
                <a:latin typeface="Times New Roman"/>
                <a:cs typeface="Times New Roman"/>
              </a:rPr>
              <a:t>а</a:t>
            </a:r>
            <a:r>
              <a:rPr sz="1800" dirty="0">
                <a:latin typeface="Times New Roman"/>
                <a:cs typeface="Times New Roman"/>
              </a:rPr>
              <a:t>ль</a:t>
            </a:r>
            <a:r>
              <a:rPr sz="1800" spc="-10" dirty="0">
                <a:latin typeface="Times New Roman"/>
                <a:cs typeface="Times New Roman"/>
              </a:rPr>
              <a:t>н</a:t>
            </a:r>
            <a:r>
              <a:rPr sz="1800" dirty="0">
                <a:latin typeface="Times New Roman"/>
                <a:cs typeface="Times New Roman"/>
              </a:rPr>
              <a:t>а	</a:t>
            </a:r>
            <a:r>
              <a:rPr sz="1800" spc="-25" dirty="0">
                <a:latin typeface="Times New Roman"/>
                <a:cs typeface="Times New Roman"/>
              </a:rPr>
              <a:t>в</a:t>
            </a:r>
            <a:r>
              <a:rPr sz="1800" dirty="0">
                <a:latin typeface="Times New Roman"/>
                <a:cs typeface="Times New Roman"/>
              </a:rPr>
              <a:t>л</a:t>
            </a:r>
            <a:r>
              <a:rPr sz="1800" spc="5" dirty="0">
                <a:latin typeface="Times New Roman"/>
                <a:cs typeface="Times New Roman"/>
              </a:rPr>
              <a:t>а</a:t>
            </a:r>
            <a:r>
              <a:rPr sz="1800" dirty="0">
                <a:latin typeface="Times New Roman"/>
                <a:cs typeface="Times New Roman"/>
              </a:rPr>
              <a:t>с</a:t>
            </a:r>
            <a:r>
              <a:rPr sz="1800" spc="5" dirty="0">
                <a:latin typeface="Times New Roman"/>
                <a:cs typeface="Times New Roman"/>
              </a:rPr>
              <a:t>т</a:t>
            </a:r>
            <a:r>
              <a:rPr sz="1800" spc="-5" dirty="0">
                <a:latin typeface="Times New Roman"/>
                <a:cs typeface="Times New Roman"/>
              </a:rPr>
              <a:t>ивіст</a:t>
            </a:r>
            <a:r>
              <a:rPr sz="1800" dirty="0">
                <a:latin typeface="Times New Roman"/>
                <a:cs typeface="Times New Roman"/>
              </a:rPr>
              <a:t>ь	</a:t>
            </a:r>
            <a:r>
              <a:rPr sz="1800" spc="-35" dirty="0">
                <a:latin typeface="Times New Roman"/>
                <a:cs typeface="Times New Roman"/>
              </a:rPr>
              <a:t>с</a:t>
            </a:r>
            <a:r>
              <a:rPr sz="1800" spc="20" dirty="0">
                <a:latin typeface="Times New Roman"/>
                <a:cs typeface="Times New Roman"/>
              </a:rPr>
              <a:t>у</a:t>
            </a:r>
            <a:r>
              <a:rPr sz="1800" spc="-35" dirty="0">
                <a:latin typeface="Times New Roman"/>
                <a:cs typeface="Times New Roman"/>
              </a:rPr>
              <a:t>к</a:t>
            </a:r>
            <a:r>
              <a:rPr sz="1800" spc="10" dirty="0">
                <a:latin typeface="Times New Roman"/>
                <a:cs typeface="Times New Roman"/>
              </a:rPr>
              <a:t>у</a:t>
            </a:r>
            <a:r>
              <a:rPr sz="1800" spc="-5" dirty="0">
                <a:latin typeface="Times New Roman"/>
                <a:cs typeface="Times New Roman"/>
              </a:rPr>
              <a:t>п</a:t>
            </a:r>
            <a:r>
              <a:rPr sz="1800" spc="-10" dirty="0">
                <a:latin typeface="Times New Roman"/>
                <a:cs typeface="Times New Roman"/>
              </a:rPr>
              <a:t>н</a:t>
            </a:r>
            <a:r>
              <a:rPr sz="1800" spc="45" dirty="0">
                <a:latin typeface="Times New Roman"/>
                <a:cs typeface="Times New Roman"/>
              </a:rPr>
              <a:t>о</a:t>
            </a:r>
            <a:r>
              <a:rPr sz="1800" spc="-10" dirty="0">
                <a:latin typeface="Times New Roman"/>
                <a:cs typeface="Times New Roman"/>
              </a:rPr>
              <a:t>с</a:t>
            </a:r>
            <a:r>
              <a:rPr sz="1800" dirty="0">
                <a:latin typeface="Times New Roman"/>
                <a:cs typeface="Times New Roman"/>
              </a:rPr>
              <a:t>ті	фо</a:t>
            </a:r>
            <a:r>
              <a:rPr sz="1800" spc="-30" dirty="0">
                <a:latin typeface="Times New Roman"/>
                <a:cs typeface="Times New Roman"/>
              </a:rPr>
              <a:t>р</a:t>
            </a:r>
            <a:r>
              <a:rPr sz="1800" spc="-15" dirty="0">
                <a:latin typeface="Times New Roman"/>
                <a:cs typeface="Times New Roman"/>
              </a:rPr>
              <a:t>м</a:t>
            </a:r>
            <a:r>
              <a:rPr sz="1800" spc="20" dirty="0">
                <a:latin typeface="Times New Roman"/>
                <a:cs typeface="Times New Roman"/>
              </a:rPr>
              <a:t>у</a:t>
            </a:r>
            <a:r>
              <a:rPr sz="1800" spc="-5" dirty="0">
                <a:latin typeface="Times New Roman"/>
                <a:cs typeface="Times New Roman"/>
              </a:rPr>
              <a:t>єтьс</a:t>
            </a:r>
            <a:r>
              <a:rPr sz="1800" dirty="0">
                <a:latin typeface="Times New Roman"/>
                <a:cs typeface="Times New Roman"/>
              </a:rPr>
              <a:t>я	як	до</a:t>
            </a:r>
            <a:r>
              <a:rPr sz="1800" spc="-95" dirty="0">
                <a:latin typeface="Times New Roman"/>
                <a:cs typeface="Times New Roman"/>
              </a:rPr>
              <a:t>б</a:t>
            </a:r>
            <a:r>
              <a:rPr sz="1800" spc="20" dirty="0">
                <a:latin typeface="Times New Roman"/>
                <a:cs typeface="Times New Roman"/>
              </a:rPr>
              <a:t>у</a:t>
            </a:r>
            <a:r>
              <a:rPr sz="1800" spc="-20" dirty="0">
                <a:latin typeface="Times New Roman"/>
                <a:cs typeface="Times New Roman"/>
              </a:rPr>
              <a:t>т</a:t>
            </a:r>
            <a:r>
              <a:rPr sz="1800" spc="-15" dirty="0">
                <a:latin typeface="Times New Roman"/>
                <a:cs typeface="Times New Roman"/>
              </a:rPr>
              <a:t>о</a:t>
            </a:r>
            <a:r>
              <a:rPr sz="1800" dirty="0">
                <a:latin typeface="Times New Roman"/>
                <a:cs typeface="Times New Roman"/>
              </a:rPr>
              <a:t>к  </a:t>
            </a:r>
            <a:r>
              <a:rPr sz="1800" spc="-5" dirty="0">
                <a:latin typeface="Times New Roman"/>
                <a:cs typeface="Times New Roman"/>
              </a:rPr>
              <a:t>індивідуальних </a:t>
            </a:r>
            <a:r>
              <a:rPr sz="1800" spc="-15" dirty="0">
                <a:latin typeface="Times New Roman"/>
                <a:cs typeface="Times New Roman"/>
              </a:rPr>
              <a:t>значень </a:t>
            </a:r>
            <a:r>
              <a:rPr sz="1800" spc="-5" dirty="0">
                <a:latin typeface="Times New Roman"/>
                <a:cs typeface="Times New Roman"/>
              </a:rPr>
              <a:t>ознаки, </a:t>
            </a:r>
            <a:r>
              <a:rPr sz="1800" spc="-15" dirty="0">
                <a:latin typeface="Times New Roman"/>
                <a:cs typeface="Times New Roman"/>
              </a:rPr>
              <a:t>використовується </a:t>
            </a:r>
            <a:r>
              <a:rPr sz="1800" dirty="0">
                <a:latin typeface="Times New Roman"/>
                <a:cs typeface="Times New Roman"/>
              </a:rPr>
              <a:t>середня</a:t>
            </a:r>
            <a:r>
              <a:rPr sz="1800" spc="15" dirty="0">
                <a:latin typeface="Times New Roman"/>
                <a:cs typeface="Times New Roman"/>
              </a:rPr>
              <a:t> </a:t>
            </a:r>
            <a:r>
              <a:rPr sz="1800" spc="-5" dirty="0">
                <a:latin typeface="Times New Roman"/>
                <a:cs typeface="Times New Roman"/>
              </a:rPr>
              <a:t>геометрична:</a:t>
            </a:r>
            <a:endParaRPr sz="1800">
              <a:latin typeface="Times New Roman"/>
              <a:cs typeface="Times New Roman"/>
            </a:endParaRPr>
          </a:p>
        </p:txBody>
      </p:sp>
      <p:sp>
        <p:nvSpPr>
          <p:cNvPr id="5" name="object 5"/>
          <p:cNvSpPr txBox="1"/>
          <p:nvPr/>
        </p:nvSpPr>
        <p:spPr>
          <a:xfrm>
            <a:off x="419100" y="4458716"/>
            <a:ext cx="3380104" cy="586740"/>
          </a:xfrm>
          <a:prstGeom prst="rect">
            <a:avLst/>
          </a:prstGeom>
        </p:spPr>
        <p:txBody>
          <a:bodyPr vert="horz" wrap="square" lIns="0" tIns="12700" rIns="0" bIns="0" rtlCol="0">
            <a:spAutoFit/>
          </a:bodyPr>
          <a:lstStyle/>
          <a:p>
            <a:pPr marL="38100">
              <a:lnSpc>
                <a:spcPct val="100000"/>
              </a:lnSpc>
              <a:spcBef>
                <a:spcPts val="100"/>
              </a:spcBef>
            </a:pPr>
            <a:r>
              <a:rPr sz="1800" b="1" dirty="0">
                <a:solidFill>
                  <a:srgbClr val="FFFFFF"/>
                </a:solidFill>
                <a:latin typeface="Times New Roman"/>
                <a:cs typeface="Times New Roman"/>
              </a:rPr>
              <a:t>П </a:t>
            </a:r>
            <a:r>
              <a:rPr sz="1800" dirty="0">
                <a:solidFill>
                  <a:srgbClr val="FFFFFF"/>
                </a:solidFill>
                <a:latin typeface="Times New Roman"/>
                <a:cs typeface="Times New Roman"/>
              </a:rPr>
              <a:t>— </a:t>
            </a:r>
            <a:r>
              <a:rPr sz="1800" spc="-10" dirty="0">
                <a:solidFill>
                  <a:srgbClr val="FFFFFF"/>
                </a:solidFill>
                <a:latin typeface="Times New Roman"/>
                <a:cs typeface="Times New Roman"/>
              </a:rPr>
              <a:t>символ</a:t>
            </a:r>
            <a:r>
              <a:rPr sz="1800" spc="-30" dirty="0">
                <a:solidFill>
                  <a:srgbClr val="FFFFFF"/>
                </a:solidFill>
                <a:latin typeface="Times New Roman"/>
                <a:cs typeface="Times New Roman"/>
              </a:rPr>
              <a:t> </a:t>
            </a:r>
            <a:r>
              <a:rPr sz="1800" spc="-10" dirty="0">
                <a:solidFill>
                  <a:srgbClr val="FFFFFF"/>
                </a:solidFill>
                <a:latin typeface="Times New Roman"/>
                <a:cs typeface="Times New Roman"/>
              </a:rPr>
              <a:t>добутку;</a:t>
            </a:r>
            <a:endParaRPr sz="1800">
              <a:latin typeface="Times New Roman"/>
              <a:cs typeface="Times New Roman"/>
            </a:endParaRPr>
          </a:p>
          <a:p>
            <a:pPr marL="38100">
              <a:lnSpc>
                <a:spcPct val="100000"/>
              </a:lnSpc>
              <a:spcBef>
                <a:spcPts val="95"/>
              </a:spcBef>
            </a:pPr>
            <a:r>
              <a:rPr sz="1800" i="1" dirty="0">
                <a:solidFill>
                  <a:srgbClr val="FFFFFF"/>
                </a:solidFill>
                <a:latin typeface="Times New Roman"/>
                <a:cs typeface="Times New Roman"/>
              </a:rPr>
              <a:t>x</a:t>
            </a:r>
            <a:r>
              <a:rPr sz="1800" i="1" baseline="-20833" dirty="0">
                <a:solidFill>
                  <a:srgbClr val="FFFFFF"/>
                </a:solidFill>
                <a:latin typeface="Times New Roman"/>
                <a:cs typeface="Times New Roman"/>
              </a:rPr>
              <a:t>і </a:t>
            </a:r>
            <a:r>
              <a:rPr sz="1800" dirty="0">
                <a:solidFill>
                  <a:srgbClr val="FFFFFF"/>
                </a:solidFill>
                <a:latin typeface="Times New Roman"/>
                <a:cs typeface="Times New Roman"/>
              </a:rPr>
              <a:t>— відносні </a:t>
            </a:r>
            <a:r>
              <a:rPr sz="1800" spc="-5" dirty="0">
                <a:solidFill>
                  <a:srgbClr val="FFFFFF"/>
                </a:solidFill>
                <a:latin typeface="Times New Roman"/>
                <a:cs typeface="Times New Roman"/>
              </a:rPr>
              <a:t>величини</a:t>
            </a:r>
            <a:r>
              <a:rPr sz="1800" spc="-210" dirty="0">
                <a:solidFill>
                  <a:srgbClr val="FFFFFF"/>
                </a:solidFill>
                <a:latin typeface="Times New Roman"/>
                <a:cs typeface="Times New Roman"/>
              </a:rPr>
              <a:t> </a:t>
            </a:r>
            <a:r>
              <a:rPr sz="1800" spc="-5" dirty="0">
                <a:solidFill>
                  <a:srgbClr val="FFFFFF"/>
                </a:solidFill>
                <a:latin typeface="Times New Roman"/>
                <a:cs typeface="Times New Roman"/>
              </a:rPr>
              <a:t>динаміки.</a:t>
            </a:r>
            <a:endParaRPr sz="1800">
              <a:latin typeface="Times New Roman"/>
              <a:cs typeface="Times New Roman"/>
            </a:endParaRPr>
          </a:p>
        </p:txBody>
      </p:sp>
      <p:graphicFrame>
        <p:nvGraphicFramePr>
          <p:cNvPr id="6" name="object 6"/>
          <p:cNvGraphicFramePr>
            <a:graphicFrameLocks noGrp="1"/>
          </p:cNvGraphicFramePr>
          <p:nvPr/>
        </p:nvGraphicFramePr>
        <p:xfrm>
          <a:off x="717018" y="1268199"/>
          <a:ext cx="7168515" cy="718024"/>
        </p:xfrm>
        <a:graphic>
          <a:graphicData uri="http://schemas.openxmlformats.org/drawingml/2006/table">
            <a:tbl>
              <a:tblPr firstRow="1" bandRow="1">
                <a:tableStyleId>{2D5ABB26-0587-4C30-8999-92F81FD0307C}</a:tableStyleId>
              </a:tblPr>
              <a:tblGrid>
                <a:gridCol w="2228850"/>
                <a:gridCol w="2324735"/>
                <a:gridCol w="2614930"/>
              </a:tblGrid>
              <a:tr h="230695">
                <a:tc>
                  <a:txBody>
                    <a:bodyPr/>
                    <a:lstStyle/>
                    <a:p>
                      <a:pPr algn="ctr">
                        <a:lnSpc>
                          <a:spcPct val="100000"/>
                        </a:lnSpc>
                      </a:pPr>
                      <a:r>
                        <a:rPr sz="1150" spc="65" dirty="0">
                          <a:latin typeface="Times New Roman"/>
                          <a:cs typeface="Times New Roman"/>
                        </a:rPr>
                        <a:t>Показники</a:t>
                      </a:r>
                      <a:endParaRPr sz="11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pPr>
                      <a:r>
                        <a:rPr sz="1150" spc="65" dirty="0">
                          <a:latin typeface="Times New Roman"/>
                          <a:cs typeface="Times New Roman"/>
                        </a:rPr>
                        <a:t>Прямі</a:t>
                      </a:r>
                      <a:endParaRPr sz="11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pPr>
                      <a:r>
                        <a:rPr sz="1150" spc="65" dirty="0">
                          <a:latin typeface="Times New Roman"/>
                          <a:cs typeface="Times New Roman"/>
                        </a:rPr>
                        <a:t>Обернені</a:t>
                      </a:r>
                      <a:endParaRPr sz="11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43415">
                <a:tc>
                  <a:txBody>
                    <a:bodyPr/>
                    <a:lstStyle/>
                    <a:p>
                      <a:pPr algn="ctr">
                        <a:lnSpc>
                          <a:spcPct val="100000"/>
                        </a:lnSpc>
                        <a:spcBef>
                          <a:spcPts val="75"/>
                        </a:spcBef>
                      </a:pPr>
                      <a:r>
                        <a:rPr sz="1150" spc="65" dirty="0">
                          <a:latin typeface="Times New Roman"/>
                          <a:cs typeface="Times New Roman"/>
                        </a:rPr>
                        <a:t>Первинні</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75"/>
                        </a:spcBef>
                      </a:pPr>
                      <a:r>
                        <a:rPr sz="1150" spc="65" dirty="0">
                          <a:latin typeface="Times New Roman"/>
                          <a:cs typeface="Times New Roman"/>
                        </a:rPr>
                        <a:t>Проста</a:t>
                      </a:r>
                      <a:r>
                        <a:rPr sz="1150" spc="30" dirty="0">
                          <a:latin typeface="Times New Roman"/>
                          <a:cs typeface="Times New Roman"/>
                        </a:rPr>
                        <a:t> </a:t>
                      </a:r>
                      <a:r>
                        <a:rPr sz="1150" spc="70" dirty="0">
                          <a:latin typeface="Times New Roman"/>
                          <a:cs typeface="Times New Roman"/>
                        </a:rPr>
                        <a:t>арифметична</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75"/>
                        </a:spcBef>
                      </a:pPr>
                      <a:r>
                        <a:rPr sz="1150" spc="65" dirty="0">
                          <a:latin typeface="Times New Roman"/>
                          <a:cs typeface="Times New Roman"/>
                        </a:rPr>
                        <a:t>Проста</a:t>
                      </a:r>
                      <a:r>
                        <a:rPr sz="1150" spc="30" dirty="0">
                          <a:latin typeface="Times New Roman"/>
                          <a:cs typeface="Times New Roman"/>
                        </a:rPr>
                        <a:t> </a:t>
                      </a:r>
                      <a:r>
                        <a:rPr sz="1150" spc="65" dirty="0">
                          <a:latin typeface="Times New Roman"/>
                          <a:cs typeface="Times New Roman"/>
                        </a:rPr>
                        <a:t>гармонійна</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43914">
                <a:tc>
                  <a:txBody>
                    <a:bodyPr/>
                    <a:lstStyle/>
                    <a:p>
                      <a:pPr algn="ctr">
                        <a:lnSpc>
                          <a:spcPct val="100000"/>
                        </a:lnSpc>
                        <a:spcBef>
                          <a:spcPts val="75"/>
                        </a:spcBef>
                      </a:pPr>
                      <a:r>
                        <a:rPr sz="1150" spc="60" dirty="0">
                          <a:latin typeface="Times New Roman"/>
                          <a:cs typeface="Times New Roman"/>
                        </a:rPr>
                        <a:t>Похідні</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75"/>
                        </a:spcBef>
                      </a:pPr>
                      <a:r>
                        <a:rPr sz="1150" spc="70" dirty="0">
                          <a:latin typeface="Times New Roman"/>
                          <a:cs typeface="Times New Roman"/>
                        </a:rPr>
                        <a:t>Зважена</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75"/>
                        </a:spcBef>
                      </a:pPr>
                      <a:r>
                        <a:rPr sz="1150" spc="70" dirty="0">
                          <a:latin typeface="Times New Roman"/>
                          <a:cs typeface="Times New Roman"/>
                        </a:rPr>
                        <a:t>Зважена</a:t>
                      </a:r>
                      <a:r>
                        <a:rPr sz="1150" spc="25" dirty="0">
                          <a:latin typeface="Times New Roman"/>
                          <a:cs typeface="Times New Roman"/>
                        </a:rPr>
                        <a:t> </a:t>
                      </a:r>
                      <a:r>
                        <a:rPr sz="1150" spc="65" dirty="0">
                          <a:latin typeface="Times New Roman"/>
                          <a:cs typeface="Times New Roman"/>
                        </a:rPr>
                        <a:t>гармонійна</a:t>
                      </a:r>
                      <a:endParaRPr sz="1150">
                        <a:latin typeface="Times New Roman"/>
                        <a:cs typeface="Times New Roman"/>
                      </a:endParaRPr>
                    </a:p>
                  </a:txBody>
                  <a:tcPr marL="0" marR="0" marT="95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bl>
          </a:graphicData>
        </a:graphic>
      </p:graphicFrame>
      <p:sp>
        <p:nvSpPr>
          <p:cNvPr id="7" name="object 7"/>
          <p:cNvSpPr/>
          <p:nvPr/>
        </p:nvSpPr>
        <p:spPr>
          <a:xfrm>
            <a:off x="2133854" y="3811536"/>
            <a:ext cx="3114547" cy="10576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904" y="207975"/>
            <a:ext cx="7851140" cy="4166870"/>
          </a:xfrm>
          <a:prstGeom prst="rect">
            <a:avLst/>
          </a:prstGeom>
        </p:spPr>
        <p:txBody>
          <a:bodyPr vert="horz" wrap="square" lIns="0" tIns="47625" rIns="0" bIns="0" rtlCol="0">
            <a:spAutoFit/>
          </a:bodyPr>
          <a:lstStyle/>
          <a:p>
            <a:pPr marL="76200" marR="45085" algn="just">
              <a:lnSpc>
                <a:spcPts val="2160"/>
              </a:lnSpc>
              <a:spcBef>
                <a:spcPts val="375"/>
              </a:spcBef>
            </a:pPr>
            <a:r>
              <a:rPr sz="2000" spc="-5" dirty="0">
                <a:latin typeface="Times New Roman"/>
                <a:cs typeface="Times New Roman"/>
              </a:rPr>
              <a:t>Наприклад, внаслідок </a:t>
            </a:r>
            <a:r>
              <a:rPr sz="2000" spc="-10" dirty="0">
                <a:latin typeface="Times New Roman"/>
                <a:cs typeface="Times New Roman"/>
              </a:rPr>
              <a:t>інфляції </a:t>
            </a:r>
            <a:r>
              <a:rPr sz="2000" spc="-20" dirty="0">
                <a:latin typeface="Times New Roman"/>
                <a:cs typeface="Times New Roman"/>
              </a:rPr>
              <a:t>споживчі </a:t>
            </a:r>
            <a:r>
              <a:rPr sz="2000" spc="-5" dirty="0">
                <a:latin typeface="Times New Roman"/>
                <a:cs typeface="Times New Roman"/>
              </a:rPr>
              <a:t>ціни </a:t>
            </a:r>
            <a:r>
              <a:rPr sz="2000" dirty="0">
                <a:latin typeface="Times New Roman"/>
                <a:cs typeface="Times New Roman"/>
              </a:rPr>
              <a:t>за </a:t>
            </a:r>
            <a:r>
              <a:rPr sz="2000" spc="5" dirty="0">
                <a:latin typeface="Times New Roman"/>
                <a:cs typeface="Times New Roman"/>
              </a:rPr>
              <a:t>три </a:t>
            </a:r>
            <a:r>
              <a:rPr sz="2000" spc="-5" dirty="0">
                <a:latin typeface="Times New Roman"/>
                <a:cs typeface="Times New Roman"/>
              </a:rPr>
              <a:t>роки </a:t>
            </a:r>
            <a:r>
              <a:rPr sz="2000" spc="5" dirty="0">
                <a:latin typeface="Times New Roman"/>
                <a:cs typeface="Times New Roman"/>
              </a:rPr>
              <a:t>зросли </a:t>
            </a:r>
            <a:r>
              <a:rPr sz="2000" dirty="0">
                <a:latin typeface="Times New Roman"/>
                <a:cs typeface="Times New Roman"/>
              </a:rPr>
              <a:t>в </a:t>
            </a:r>
            <a:r>
              <a:rPr sz="2000" spc="-5" dirty="0">
                <a:latin typeface="Times New Roman"/>
                <a:cs typeface="Times New Roman"/>
              </a:rPr>
              <a:t>2,7 </a:t>
            </a:r>
            <a:r>
              <a:rPr sz="2000" dirty="0">
                <a:latin typeface="Times New Roman"/>
                <a:cs typeface="Times New Roman"/>
              </a:rPr>
              <a:t>,  в </a:t>
            </a:r>
            <a:r>
              <a:rPr sz="2000" spc="-15" dirty="0">
                <a:latin typeface="Times New Roman"/>
                <a:cs typeface="Times New Roman"/>
              </a:rPr>
              <a:t>тому </a:t>
            </a:r>
            <a:r>
              <a:rPr sz="2000" spc="-5" dirty="0">
                <a:latin typeface="Times New Roman"/>
                <a:cs typeface="Times New Roman"/>
              </a:rPr>
              <a:t>числі </a:t>
            </a:r>
            <a:r>
              <a:rPr sz="2000" dirty="0">
                <a:latin typeface="Times New Roman"/>
                <a:cs typeface="Times New Roman"/>
              </a:rPr>
              <a:t>за </a:t>
            </a:r>
            <a:r>
              <a:rPr sz="2000" spc="-5" dirty="0">
                <a:latin typeface="Times New Roman"/>
                <a:cs typeface="Times New Roman"/>
              </a:rPr>
              <a:t>перший </a:t>
            </a:r>
            <a:r>
              <a:rPr sz="2000" dirty="0">
                <a:latin typeface="Times New Roman"/>
                <a:cs typeface="Times New Roman"/>
              </a:rPr>
              <a:t>рік у 1,8, за </a:t>
            </a:r>
            <a:r>
              <a:rPr sz="2000" spc="-5" dirty="0">
                <a:latin typeface="Times New Roman"/>
                <a:cs typeface="Times New Roman"/>
              </a:rPr>
              <a:t>другий </a:t>
            </a:r>
            <a:r>
              <a:rPr sz="2000" dirty="0">
                <a:latin typeface="Times New Roman"/>
                <a:cs typeface="Times New Roman"/>
              </a:rPr>
              <a:t>— в 1,2, за </a:t>
            </a:r>
            <a:r>
              <a:rPr sz="2000" spc="5" dirty="0">
                <a:latin typeface="Times New Roman"/>
                <a:cs typeface="Times New Roman"/>
              </a:rPr>
              <a:t>третій </a:t>
            </a:r>
            <a:r>
              <a:rPr sz="2000" dirty="0">
                <a:latin typeface="Times New Roman"/>
                <a:cs typeface="Times New Roman"/>
              </a:rPr>
              <a:t>— в 1,25.  </a:t>
            </a:r>
            <a:r>
              <a:rPr sz="2000" spc="-5" dirty="0">
                <a:latin typeface="Times New Roman"/>
                <a:cs typeface="Times New Roman"/>
              </a:rPr>
              <a:t>Як </a:t>
            </a:r>
            <a:r>
              <a:rPr sz="2000" spc="-15" dirty="0">
                <a:latin typeface="Times New Roman"/>
                <a:cs typeface="Times New Roman"/>
              </a:rPr>
              <a:t>визначити </a:t>
            </a:r>
            <a:r>
              <a:rPr sz="2000" dirty="0">
                <a:latin typeface="Times New Roman"/>
                <a:cs typeface="Times New Roman"/>
              </a:rPr>
              <a:t>середньорічний темп </a:t>
            </a:r>
            <a:r>
              <a:rPr sz="2000" spc="5" dirty="0">
                <a:latin typeface="Times New Roman"/>
                <a:cs typeface="Times New Roman"/>
              </a:rPr>
              <a:t>зростання </a:t>
            </a:r>
            <a:r>
              <a:rPr sz="2000" spc="-5" dirty="0">
                <a:latin typeface="Times New Roman"/>
                <a:cs typeface="Times New Roman"/>
              </a:rPr>
              <a:t>цін?</a:t>
            </a:r>
            <a:endParaRPr sz="2000">
              <a:latin typeface="Times New Roman"/>
              <a:cs typeface="Times New Roman"/>
            </a:endParaRPr>
          </a:p>
          <a:p>
            <a:pPr marL="76200" algn="just">
              <a:lnSpc>
                <a:spcPts val="2010"/>
              </a:lnSpc>
            </a:pPr>
            <a:r>
              <a:rPr sz="2000" dirty="0">
                <a:latin typeface="Times New Roman"/>
                <a:cs typeface="Times New Roman"/>
              </a:rPr>
              <a:t>Середня арифметична (1,8 + 1,2 + 1,25):3 =</a:t>
            </a:r>
            <a:r>
              <a:rPr sz="2000" spc="-135" dirty="0">
                <a:latin typeface="Times New Roman"/>
                <a:cs typeface="Times New Roman"/>
              </a:rPr>
              <a:t> </a:t>
            </a:r>
            <a:r>
              <a:rPr sz="2000" spc="5" dirty="0">
                <a:latin typeface="Times New Roman"/>
                <a:cs typeface="Times New Roman"/>
              </a:rPr>
              <a:t>1,416</a:t>
            </a:r>
            <a:endParaRPr sz="2000">
              <a:latin typeface="Times New Roman"/>
              <a:cs typeface="Times New Roman"/>
            </a:endParaRPr>
          </a:p>
          <a:p>
            <a:pPr marL="76200" algn="just">
              <a:lnSpc>
                <a:spcPts val="2160"/>
              </a:lnSpc>
            </a:pPr>
            <a:r>
              <a:rPr sz="2000" dirty="0">
                <a:latin typeface="Times New Roman"/>
                <a:cs typeface="Times New Roman"/>
              </a:rPr>
              <a:t>1,416</a:t>
            </a:r>
            <a:r>
              <a:rPr sz="2000" spc="110" dirty="0">
                <a:latin typeface="Times New Roman"/>
                <a:cs typeface="Times New Roman"/>
              </a:rPr>
              <a:t> </a:t>
            </a:r>
            <a:r>
              <a:rPr sz="2000" dirty="0">
                <a:latin typeface="Times New Roman"/>
                <a:cs typeface="Times New Roman"/>
              </a:rPr>
              <a:t>·</a:t>
            </a:r>
            <a:r>
              <a:rPr sz="2000" spc="105" dirty="0">
                <a:latin typeface="Times New Roman"/>
                <a:cs typeface="Times New Roman"/>
              </a:rPr>
              <a:t> </a:t>
            </a:r>
            <a:r>
              <a:rPr sz="2000" dirty="0">
                <a:latin typeface="Times New Roman"/>
                <a:cs typeface="Times New Roman"/>
              </a:rPr>
              <a:t>1,416</a:t>
            </a:r>
            <a:r>
              <a:rPr sz="2000" spc="110" dirty="0">
                <a:latin typeface="Times New Roman"/>
                <a:cs typeface="Times New Roman"/>
              </a:rPr>
              <a:t> </a:t>
            </a:r>
            <a:r>
              <a:rPr sz="2000" dirty="0">
                <a:latin typeface="Times New Roman"/>
                <a:cs typeface="Times New Roman"/>
              </a:rPr>
              <a:t>·</a:t>
            </a:r>
            <a:r>
              <a:rPr sz="2000" spc="105" dirty="0">
                <a:latin typeface="Times New Roman"/>
                <a:cs typeface="Times New Roman"/>
              </a:rPr>
              <a:t> </a:t>
            </a:r>
            <a:r>
              <a:rPr sz="2000" dirty="0">
                <a:latin typeface="Times New Roman"/>
                <a:cs typeface="Times New Roman"/>
              </a:rPr>
              <a:t>1,416</a:t>
            </a:r>
            <a:r>
              <a:rPr sz="2000" spc="110" dirty="0">
                <a:latin typeface="Times New Roman"/>
                <a:cs typeface="Times New Roman"/>
              </a:rPr>
              <a:t> </a:t>
            </a:r>
            <a:r>
              <a:rPr sz="2000" dirty="0">
                <a:latin typeface="Times New Roman"/>
                <a:cs typeface="Times New Roman"/>
              </a:rPr>
              <a:t>=</a:t>
            </a:r>
            <a:r>
              <a:rPr sz="2000" spc="100" dirty="0">
                <a:latin typeface="Times New Roman"/>
                <a:cs typeface="Times New Roman"/>
              </a:rPr>
              <a:t> </a:t>
            </a:r>
            <a:r>
              <a:rPr sz="2000" spc="-5" dirty="0">
                <a:latin typeface="Times New Roman"/>
                <a:cs typeface="Times New Roman"/>
              </a:rPr>
              <a:t>2,84,</a:t>
            </a:r>
            <a:r>
              <a:rPr sz="2000" spc="125" dirty="0">
                <a:latin typeface="Times New Roman"/>
                <a:cs typeface="Times New Roman"/>
              </a:rPr>
              <a:t> </a:t>
            </a:r>
            <a:r>
              <a:rPr sz="2000" dirty="0">
                <a:latin typeface="Times New Roman"/>
                <a:cs typeface="Times New Roman"/>
              </a:rPr>
              <a:t>а</a:t>
            </a:r>
            <a:r>
              <a:rPr sz="2000" spc="110" dirty="0">
                <a:latin typeface="Times New Roman"/>
                <a:cs typeface="Times New Roman"/>
              </a:rPr>
              <a:t> </a:t>
            </a:r>
            <a:r>
              <a:rPr sz="2000" spc="-5" dirty="0">
                <a:latin typeface="Times New Roman"/>
                <a:cs typeface="Times New Roman"/>
              </a:rPr>
              <a:t>не</a:t>
            </a:r>
            <a:r>
              <a:rPr sz="2000" spc="114" dirty="0">
                <a:latin typeface="Times New Roman"/>
                <a:cs typeface="Times New Roman"/>
              </a:rPr>
              <a:t> </a:t>
            </a:r>
            <a:r>
              <a:rPr sz="2000" dirty="0">
                <a:latin typeface="Times New Roman"/>
                <a:cs typeface="Times New Roman"/>
              </a:rPr>
              <a:t>в</a:t>
            </a:r>
            <a:r>
              <a:rPr sz="2000" spc="105" dirty="0">
                <a:latin typeface="Times New Roman"/>
                <a:cs typeface="Times New Roman"/>
              </a:rPr>
              <a:t> </a:t>
            </a:r>
            <a:r>
              <a:rPr sz="2000" dirty="0">
                <a:latin typeface="Times New Roman"/>
                <a:cs typeface="Times New Roman"/>
              </a:rPr>
              <a:t>2,7.</a:t>
            </a:r>
            <a:r>
              <a:rPr sz="2000" spc="114" dirty="0">
                <a:latin typeface="Times New Roman"/>
                <a:cs typeface="Times New Roman"/>
              </a:rPr>
              <a:t> </a:t>
            </a:r>
            <a:r>
              <a:rPr sz="2000" spc="-10" dirty="0">
                <a:latin typeface="Times New Roman"/>
                <a:cs typeface="Times New Roman"/>
              </a:rPr>
              <a:t>Визначальна</a:t>
            </a:r>
            <a:r>
              <a:rPr sz="2000" spc="125" dirty="0">
                <a:latin typeface="Times New Roman"/>
                <a:cs typeface="Times New Roman"/>
              </a:rPr>
              <a:t> </a:t>
            </a:r>
            <a:r>
              <a:rPr sz="2000" spc="-5" dirty="0">
                <a:latin typeface="Times New Roman"/>
                <a:cs typeface="Times New Roman"/>
              </a:rPr>
              <a:t>властивість</a:t>
            </a:r>
            <a:endParaRPr sz="2000">
              <a:latin typeface="Times New Roman"/>
              <a:cs typeface="Times New Roman"/>
            </a:endParaRPr>
          </a:p>
          <a:p>
            <a:pPr marL="76200" algn="just">
              <a:lnSpc>
                <a:spcPts val="2280"/>
              </a:lnSpc>
            </a:pPr>
            <a:r>
              <a:rPr sz="2000" spc="-5" dirty="0">
                <a:latin typeface="Times New Roman"/>
                <a:cs typeface="Times New Roman"/>
              </a:rPr>
              <a:t>забезпечується лише геометричною</a:t>
            </a:r>
            <a:r>
              <a:rPr sz="2000" spc="-50" dirty="0">
                <a:latin typeface="Times New Roman"/>
                <a:cs typeface="Times New Roman"/>
              </a:rPr>
              <a:t> </a:t>
            </a:r>
            <a:r>
              <a:rPr sz="2000" dirty="0">
                <a:latin typeface="Times New Roman"/>
                <a:cs typeface="Times New Roman"/>
              </a:rPr>
              <a:t>середньою:</a:t>
            </a:r>
            <a:endParaRPr sz="2000">
              <a:latin typeface="Times New Roman"/>
              <a:cs typeface="Times New Roman"/>
            </a:endParaRPr>
          </a:p>
          <a:p>
            <a:pPr>
              <a:lnSpc>
                <a:spcPct val="100000"/>
              </a:lnSpc>
            </a:pPr>
            <a:endParaRPr sz="2200">
              <a:latin typeface="Times New Roman"/>
              <a:cs typeface="Times New Roman"/>
            </a:endParaRPr>
          </a:p>
          <a:p>
            <a:pPr marL="76200" marR="43180" algn="just">
              <a:lnSpc>
                <a:spcPts val="2160"/>
              </a:lnSpc>
              <a:spcBef>
                <a:spcPts val="1825"/>
              </a:spcBef>
            </a:pPr>
            <a:r>
              <a:rPr sz="2000" spc="-30" dirty="0">
                <a:latin typeface="Times New Roman"/>
                <a:cs typeface="Times New Roman"/>
              </a:rPr>
              <a:t>Коли </a:t>
            </a:r>
            <a:r>
              <a:rPr sz="2000" spc="-5" dirty="0">
                <a:latin typeface="Times New Roman"/>
                <a:cs typeface="Times New Roman"/>
              </a:rPr>
              <a:t>часові інтервали не </a:t>
            </a:r>
            <a:r>
              <a:rPr sz="2000" spc="-20" dirty="0">
                <a:latin typeface="Times New Roman"/>
                <a:cs typeface="Times New Roman"/>
              </a:rPr>
              <a:t>однакові, </a:t>
            </a:r>
            <a:r>
              <a:rPr sz="2000" spc="-10" dirty="0">
                <a:latin typeface="Times New Roman"/>
                <a:cs typeface="Times New Roman"/>
              </a:rPr>
              <a:t>розрахунок </a:t>
            </a:r>
            <a:r>
              <a:rPr sz="2000" spc="-15" dirty="0">
                <a:latin typeface="Times New Roman"/>
                <a:cs typeface="Times New Roman"/>
              </a:rPr>
              <a:t>виконують </a:t>
            </a:r>
            <a:r>
              <a:rPr sz="2000" dirty="0">
                <a:latin typeface="Times New Roman"/>
                <a:cs typeface="Times New Roman"/>
              </a:rPr>
              <a:t>за  </a:t>
            </a:r>
            <a:r>
              <a:rPr sz="2000" spc="-15" dirty="0">
                <a:latin typeface="Times New Roman"/>
                <a:cs typeface="Times New Roman"/>
              </a:rPr>
              <a:t>формулою </a:t>
            </a:r>
            <a:r>
              <a:rPr sz="2000" b="1" i="1" spc="-10" dirty="0">
                <a:latin typeface="Times New Roman"/>
                <a:cs typeface="Times New Roman"/>
              </a:rPr>
              <a:t>середньої геометричної</a:t>
            </a:r>
            <a:r>
              <a:rPr sz="2000" b="1" i="1" spc="-95" dirty="0">
                <a:latin typeface="Times New Roman"/>
                <a:cs typeface="Times New Roman"/>
              </a:rPr>
              <a:t> </a:t>
            </a:r>
            <a:r>
              <a:rPr sz="2000" b="1" i="1" spc="-5" dirty="0">
                <a:latin typeface="Times New Roman"/>
                <a:cs typeface="Times New Roman"/>
              </a:rPr>
              <a:t>зваженої</a:t>
            </a:r>
            <a:r>
              <a:rPr sz="2000" spc="-5" dirty="0">
                <a:latin typeface="Times New Roman"/>
                <a:cs typeface="Times New Roman"/>
              </a:rPr>
              <a:t>:</a:t>
            </a:r>
            <a:endParaRPr sz="2000">
              <a:latin typeface="Times New Roman"/>
              <a:cs typeface="Times New Roman"/>
            </a:endParaRPr>
          </a:p>
          <a:p>
            <a:pPr marL="76200">
              <a:lnSpc>
                <a:spcPts val="2280"/>
              </a:lnSpc>
              <a:spcBef>
                <a:spcPts val="1889"/>
              </a:spcBef>
            </a:pPr>
            <a:r>
              <a:rPr sz="2000" dirty="0">
                <a:latin typeface="Times New Roman"/>
                <a:cs typeface="Times New Roman"/>
              </a:rPr>
              <a:t>де </a:t>
            </a:r>
            <a:r>
              <a:rPr sz="2000" i="1" spc="5" dirty="0">
                <a:latin typeface="Times New Roman"/>
                <a:cs typeface="Times New Roman"/>
              </a:rPr>
              <a:t>n</a:t>
            </a:r>
            <a:r>
              <a:rPr sz="1950" i="1" spc="7" baseline="-21367" dirty="0">
                <a:latin typeface="Times New Roman"/>
                <a:cs typeface="Times New Roman"/>
              </a:rPr>
              <a:t>j </a:t>
            </a:r>
            <a:r>
              <a:rPr sz="2000" dirty="0">
                <a:latin typeface="Times New Roman"/>
                <a:cs typeface="Times New Roman"/>
              </a:rPr>
              <a:t>— часовий</a:t>
            </a:r>
            <a:r>
              <a:rPr sz="2000" spc="-210" dirty="0">
                <a:latin typeface="Times New Roman"/>
                <a:cs typeface="Times New Roman"/>
              </a:rPr>
              <a:t> </a:t>
            </a:r>
            <a:r>
              <a:rPr sz="2000" spc="-5" dirty="0">
                <a:latin typeface="Times New Roman"/>
                <a:cs typeface="Times New Roman"/>
              </a:rPr>
              <a:t>інтервал,</a:t>
            </a:r>
            <a:endParaRPr sz="2000">
              <a:latin typeface="Times New Roman"/>
              <a:cs typeface="Times New Roman"/>
            </a:endParaRPr>
          </a:p>
          <a:p>
            <a:pPr marL="138430">
              <a:lnSpc>
                <a:spcPts val="2160"/>
              </a:lnSpc>
            </a:pPr>
            <a:r>
              <a:rPr sz="2000" i="1" dirty="0">
                <a:latin typeface="Times New Roman"/>
                <a:cs typeface="Times New Roman"/>
              </a:rPr>
              <a:t>m </a:t>
            </a:r>
            <a:r>
              <a:rPr sz="2000" dirty="0">
                <a:latin typeface="Times New Roman"/>
                <a:cs typeface="Times New Roman"/>
              </a:rPr>
              <a:t>— </a:t>
            </a:r>
            <a:r>
              <a:rPr sz="2000" spc="-5" dirty="0">
                <a:latin typeface="Times New Roman"/>
                <a:cs typeface="Times New Roman"/>
              </a:rPr>
              <a:t>кількість інтервалів.</a:t>
            </a:r>
            <a:endParaRPr sz="2000">
              <a:latin typeface="Times New Roman"/>
              <a:cs typeface="Times New Roman"/>
            </a:endParaRPr>
          </a:p>
          <a:p>
            <a:pPr marL="76200" marR="45085">
              <a:lnSpc>
                <a:spcPts val="2110"/>
              </a:lnSpc>
              <a:spcBef>
                <a:spcPts val="190"/>
              </a:spcBef>
              <a:tabLst>
                <a:tab pos="1516380" algn="l"/>
                <a:tab pos="2714625" algn="l"/>
                <a:tab pos="4497705" algn="l"/>
                <a:tab pos="5904865" algn="l"/>
                <a:tab pos="7687945" algn="l"/>
              </a:tabLst>
            </a:pPr>
            <a:r>
              <a:rPr sz="2000" spc="-175" dirty="0">
                <a:latin typeface="Times New Roman"/>
                <a:cs typeface="Times New Roman"/>
              </a:rPr>
              <a:t>Г</a:t>
            </a:r>
            <a:r>
              <a:rPr sz="2000" spc="-20" dirty="0">
                <a:latin typeface="Times New Roman"/>
                <a:cs typeface="Times New Roman"/>
              </a:rPr>
              <a:t>о</a:t>
            </a:r>
            <a:r>
              <a:rPr sz="2000" dirty="0">
                <a:latin typeface="Times New Roman"/>
                <a:cs typeface="Times New Roman"/>
              </a:rPr>
              <a:t>ловною	</a:t>
            </a:r>
            <a:r>
              <a:rPr sz="2000" spc="5" dirty="0">
                <a:latin typeface="Times New Roman"/>
                <a:cs typeface="Times New Roman"/>
              </a:rPr>
              <a:t>с</a:t>
            </a:r>
            <a:r>
              <a:rPr sz="2000" dirty="0">
                <a:latin typeface="Times New Roman"/>
                <a:cs typeface="Times New Roman"/>
              </a:rPr>
              <a:t>фер</a:t>
            </a:r>
            <a:r>
              <a:rPr sz="2000" spc="5" dirty="0">
                <a:latin typeface="Times New Roman"/>
                <a:cs typeface="Times New Roman"/>
              </a:rPr>
              <a:t>о</a:t>
            </a:r>
            <a:r>
              <a:rPr sz="2000" dirty="0">
                <a:latin typeface="Times New Roman"/>
                <a:cs typeface="Times New Roman"/>
              </a:rPr>
              <a:t>ю	зас</a:t>
            </a:r>
            <a:r>
              <a:rPr sz="2000" spc="-40" dirty="0">
                <a:latin typeface="Times New Roman"/>
                <a:cs typeface="Times New Roman"/>
              </a:rPr>
              <a:t>т</a:t>
            </a:r>
            <a:r>
              <a:rPr sz="2000" spc="50" dirty="0">
                <a:latin typeface="Times New Roman"/>
                <a:cs typeface="Times New Roman"/>
              </a:rPr>
              <a:t>о</a:t>
            </a:r>
            <a:r>
              <a:rPr sz="2000" spc="-30" dirty="0">
                <a:latin typeface="Times New Roman"/>
                <a:cs typeface="Times New Roman"/>
              </a:rPr>
              <a:t>с</a:t>
            </a:r>
            <a:r>
              <a:rPr sz="2000" dirty="0">
                <a:latin typeface="Times New Roman"/>
                <a:cs typeface="Times New Roman"/>
              </a:rPr>
              <a:t>у</a:t>
            </a:r>
            <a:r>
              <a:rPr sz="2000" spc="-30" dirty="0">
                <a:latin typeface="Times New Roman"/>
                <a:cs typeface="Times New Roman"/>
              </a:rPr>
              <a:t>в</a:t>
            </a:r>
            <a:r>
              <a:rPr sz="2000" dirty="0">
                <a:latin typeface="Times New Roman"/>
                <a:cs typeface="Times New Roman"/>
              </a:rPr>
              <a:t>ан</a:t>
            </a:r>
            <a:r>
              <a:rPr sz="2000" spc="-10" dirty="0">
                <a:latin typeface="Times New Roman"/>
                <a:cs typeface="Times New Roman"/>
              </a:rPr>
              <a:t>н</a:t>
            </a:r>
            <a:r>
              <a:rPr sz="2000" dirty="0">
                <a:latin typeface="Times New Roman"/>
                <a:cs typeface="Times New Roman"/>
              </a:rPr>
              <a:t>я	</a:t>
            </a:r>
            <a:r>
              <a:rPr sz="2000" spc="30" dirty="0">
                <a:latin typeface="Times New Roman"/>
                <a:cs typeface="Times New Roman"/>
              </a:rPr>
              <a:t>с</a:t>
            </a:r>
            <a:r>
              <a:rPr sz="2000" dirty="0">
                <a:latin typeface="Times New Roman"/>
                <a:cs typeface="Times New Roman"/>
              </a:rPr>
              <a:t>ер</a:t>
            </a:r>
            <a:r>
              <a:rPr sz="2000" spc="-35" dirty="0">
                <a:latin typeface="Times New Roman"/>
                <a:cs typeface="Times New Roman"/>
              </a:rPr>
              <a:t>е</a:t>
            </a:r>
            <a:r>
              <a:rPr sz="2000" dirty="0">
                <a:latin typeface="Times New Roman"/>
                <a:cs typeface="Times New Roman"/>
              </a:rPr>
              <a:t>дньої	к</a:t>
            </a:r>
            <a:r>
              <a:rPr sz="2000" spc="-40" dirty="0">
                <a:latin typeface="Times New Roman"/>
                <a:cs typeface="Times New Roman"/>
              </a:rPr>
              <a:t>в</a:t>
            </a:r>
            <a:r>
              <a:rPr sz="2000" dirty="0">
                <a:latin typeface="Times New Roman"/>
                <a:cs typeface="Times New Roman"/>
              </a:rPr>
              <a:t>ад</a:t>
            </a:r>
            <a:r>
              <a:rPr sz="2000" spc="-10" dirty="0">
                <a:latin typeface="Times New Roman"/>
                <a:cs typeface="Times New Roman"/>
              </a:rPr>
              <a:t>р</a:t>
            </a:r>
            <a:r>
              <a:rPr sz="2000" spc="-50" dirty="0">
                <a:latin typeface="Times New Roman"/>
                <a:cs typeface="Times New Roman"/>
              </a:rPr>
              <a:t>а</a:t>
            </a:r>
            <a:r>
              <a:rPr sz="2000" dirty="0">
                <a:latin typeface="Times New Roman"/>
                <a:cs typeface="Times New Roman"/>
              </a:rPr>
              <a:t>тич</a:t>
            </a:r>
            <a:r>
              <a:rPr sz="2000" spc="-10" dirty="0">
                <a:latin typeface="Times New Roman"/>
                <a:cs typeface="Times New Roman"/>
              </a:rPr>
              <a:t>н</a:t>
            </a:r>
            <a:r>
              <a:rPr sz="2000" dirty="0">
                <a:latin typeface="Times New Roman"/>
                <a:cs typeface="Times New Roman"/>
              </a:rPr>
              <a:t>ої	є  </a:t>
            </a:r>
            <a:r>
              <a:rPr sz="2000" spc="-5" dirty="0">
                <a:latin typeface="Times New Roman"/>
                <a:cs typeface="Times New Roman"/>
              </a:rPr>
              <a:t>вимірювання</a:t>
            </a:r>
            <a:r>
              <a:rPr sz="2000" spc="-10" dirty="0">
                <a:latin typeface="Times New Roman"/>
                <a:cs typeface="Times New Roman"/>
              </a:rPr>
              <a:t> </a:t>
            </a:r>
            <a:r>
              <a:rPr sz="2000" spc="-5" dirty="0">
                <a:latin typeface="Times New Roman"/>
                <a:cs typeface="Times New Roman"/>
              </a:rPr>
              <a:t>варіації.</a:t>
            </a:r>
            <a:endParaRPr sz="2000">
              <a:latin typeface="Times New Roman"/>
              <a:cs typeface="Times New Roman"/>
            </a:endParaRPr>
          </a:p>
        </p:txBody>
      </p:sp>
      <p:sp>
        <p:nvSpPr>
          <p:cNvPr id="3" name="object 3"/>
          <p:cNvSpPr/>
          <p:nvPr/>
        </p:nvSpPr>
        <p:spPr>
          <a:xfrm>
            <a:off x="3441065" y="2132838"/>
            <a:ext cx="3162808" cy="43205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21683" y="3212985"/>
            <a:ext cx="2282190" cy="6480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170687"/>
            <a:ext cx="5436108" cy="5196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55750" y="252476"/>
            <a:ext cx="5060950" cy="391160"/>
          </a:xfrm>
          <a:prstGeom prst="rect">
            <a:avLst/>
          </a:prstGeom>
        </p:spPr>
        <p:txBody>
          <a:bodyPr vert="horz" wrap="square" lIns="0" tIns="12700" rIns="0" bIns="0" rtlCol="0">
            <a:spAutoFit/>
          </a:bodyPr>
          <a:lstStyle/>
          <a:p>
            <a:pPr marL="12700">
              <a:lnSpc>
                <a:spcPct val="100000"/>
              </a:lnSpc>
              <a:spcBef>
                <a:spcPts val="100"/>
              </a:spcBef>
            </a:pPr>
            <a:r>
              <a:rPr sz="2400" b="1" spc="-165" dirty="0">
                <a:solidFill>
                  <a:srgbClr val="5E2D79"/>
                </a:solidFill>
                <a:latin typeface="Times New Roman"/>
                <a:cs typeface="Times New Roman"/>
              </a:rPr>
              <a:t>ПОРЯДКОВІ </a:t>
            </a:r>
            <a:r>
              <a:rPr sz="2400" b="1" spc="-150" dirty="0">
                <a:solidFill>
                  <a:srgbClr val="5E2D79"/>
                </a:solidFill>
                <a:latin typeface="Times New Roman"/>
                <a:cs typeface="Times New Roman"/>
              </a:rPr>
              <a:t>(СТРУКТУРНІ)</a:t>
            </a:r>
            <a:r>
              <a:rPr sz="2400" b="1" spc="-415" dirty="0">
                <a:solidFill>
                  <a:srgbClr val="5E2D79"/>
                </a:solidFill>
                <a:latin typeface="Times New Roman"/>
                <a:cs typeface="Times New Roman"/>
              </a:rPr>
              <a:t> </a:t>
            </a:r>
            <a:r>
              <a:rPr sz="2400" b="1" spc="-140" dirty="0">
                <a:solidFill>
                  <a:srgbClr val="5E2D79"/>
                </a:solidFill>
                <a:latin typeface="Times New Roman"/>
                <a:cs typeface="Times New Roman"/>
              </a:rPr>
              <a:t>СЕРЕДНІ</a:t>
            </a:r>
            <a:endParaRPr sz="2400">
              <a:latin typeface="Times New Roman"/>
              <a:cs typeface="Times New Roman"/>
            </a:endParaRPr>
          </a:p>
        </p:txBody>
      </p:sp>
      <p:sp>
        <p:nvSpPr>
          <p:cNvPr id="4" name="object 4"/>
          <p:cNvSpPr txBox="1"/>
          <p:nvPr/>
        </p:nvSpPr>
        <p:spPr>
          <a:xfrm>
            <a:off x="267004" y="1000759"/>
            <a:ext cx="8002270" cy="605155"/>
          </a:xfrm>
          <a:prstGeom prst="rect">
            <a:avLst/>
          </a:prstGeom>
        </p:spPr>
        <p:txBody>
          <a:bodyPr vert="horz" wrap="square" lIns="0" tIns="13335" rIns="0" bIns="0" rtlCol="0">
            <a:spAutoFit/>
          </a:bodyPr>
          <a:lstStyle/>
          <a:p>
            <a:pPr marL="495300">
              <a:lnSpc>
                <a:spcPts val="2280"/>
              </a:lnSpc>
              <a:spcBef>
                <a:spcPts val="105"/>
              </a:spcBef>
            </a:pPr>
            <a:r>
              <a:rPr sz="2000" spc="-5" dirty="0">
                <a:latin typeface="Times New Roman"/>
                <a:cs typeface="Times New Roman"/>
              </a:rPr>
              <a:t>Cередня </a:t>
            </a:r>
            <a:r>
              <a:rPr sz="2000" spc="-10" dirty="0">
                <a:latin typeface="Times New Roman"/>
                <a:cs typeface="Times New Roman"/>
              </a:rPr>
              <a:t>обчислюється </a:t>
            </a:r>
            <a:r>
              <a:rPr sz="2000" dirty="0">
                <a:latin typeface="Times New Roman"/>
                <a:cs typeface="Times New Roman"/>
              </a:rPr>
              <a:t>як арифметична </a:t>
            </a:r>
            <a:r>
              <a:rPr sz="2000" spc="-10" dirty="0">
                <a:latin typeface="Times New Roman"/>
                <a:cs typeface="Times New Roman"/>
              </a:rPr>
              <a:t>зважена; </a:t>
            </a:r>
            <a:r>
              <a:rPr sz="2000" spc="-5" dirty="0">
                <a:latin typeface="Times New Roman"/>
                <a:cs typeface="Times New Roman"/>
              </a:rPr>
              <a:t>вагами </a:t>
            </a:r>
            <a:r>
              <a:rPr sz="2000" dirty="0">
                <a:latin typeface="Times New Roman"/>
                <a:cs typeface="Times New Roman"/>
              </a:rPr>
              <a:t>є </a:t>
            </a:r>
            <a:r>
              <a:rPr sz="2000" spc="-10" dirty="0">
                <a:latin typeface="Times New Roman"/>
                <a:cs typeface="Times New Roman"/>
              </a:rPr>
              <a:t>частоти</a:t>
            </a:r>
            <a:r>
              <a:rPr sz="2000" spc="120" dirty="0">
                <a:latin typeface="Times New Roman"/>
                <a:cs typeface="Times New Roman"/>
              </a:rPr>
              <a:t> </a:t>
            </a:r>
            <a:r>
              <a:rPr sz="2000" i="1" dirty="0">
                <a:latin typeface="Times New Roman"/>
                <a:cs typeface="Times New Roman"/>
              </a:rPr>
              <a:t>f</a:t>
            </a:r>
            <a:r>
              <a:rPr sz="1950" i="1" baseline="-21367" dirty="0">
                <a:latin typeface="Times New Roman"/>
                <a:cs typeface="Times New Roman"/>
              </a:rPr>
              <a:t>j</a:t>
            </a:r>
            <a:endParaRPr sz="1950" baseline="-21367">
              <a:latin typeface="Times New Roman"/>
              <a:cs typeface="Times New Roman"/>
            </a:endParaRPr>
          </a:p>
          <a:p>
            <a:pPr marL="38100">
              <a:lnSpc>
                <a:spcPts val="2280"/>
              </a:lnSpc>
            </a:pPr>
            <a:r>
              <a:rPr sz="2000" dirty="0">
                <a:latin typeface="Times New Roman"/>
                <a:cs typeface="Times New Roman"/>
              </a:rPr>
              <a:t>або частки</a:t>
            </a:r>
            <a:r>
              <a:rPr sz="2000" spc="-40" dirty="0">
                <a:latin typeface="Times New Roman"/>
                <a:cs typeface="Times New Roman"/>
              </a:rPr>
              <a:t> </a:t>
            </a:r>
            <a:r>
              <a:rPr sz="2000" i="1" spc="5" dirty="0">
                <a:latin typeface="Times New Roman"/>
                <a:cs typeface="Times New Roman"/>
              </a:rPr>
              <a:t>d</a:t>
            </a:r>
            <a:r>
              <a:rPr sz="1950" i="1" spc="7" baseline="-21367" dirty="0">
                <a:latin typeface="Times New Roman"/>
                <a:cs typeface="Times New Roman"/>
              </a:rPr>
              <a:t>j</a:t>
            </a:r>
            <a:r>
              <a:rPr sz="2000" spc="5" dirty="0">
                <a:latin typeface="Times New Roman"/>
                <a:cs typeface="Times New Roman"/>
              </a:rPr>
              <a:t>:</a:t>
            </a:r>
            <a:endParaRPr sz="2000">
              <a:latin typeface="Times New Roman"/>
              <a:cs typeface="Times New Roman"/>
            </a:endParaRPr>
          </a:p>
        </p:txBody>
      </p:sp>
      <p:sp>
        <p:nvSpPr>
          <p:cNvPr id="5" name="object 5"/>
          <p:cNvSpPr/>
          <p:nvPr/>
        </p:nvSpPr>
        <p:spPr>
          <a:xfrm>
            <a:off x="3488309" y="1556766"/>
            <a:ext cx="1489964" cy="7429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16982" y="1700783"/>
            <a:ext cx="1219098" cy="598932"/>
          </a:xfrm>
          <a:prstGeom prst="rect">
            <a:avLst/>
          </a:prstGeom>
          <a:blipFill>
            <a:blip r:embed="rId4"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245173" y="3466210"/>
          <a:ext cx="8451848" cy="3308843"/>
        </p:xfrm>
        <a:graphic>
          <a:graphicData uri="http://schemas.openxmlformats.org/drawingml/2006/table">
            <a:tbl>
              <a:tblPr firstRow="1" bandRow="1">
                <a:tableStyleId>{2D5ABB26-0587-4C30-8999-92F81FD0307C}</a:tableStyleId>
              </a:tblPr>
              <a:tblGrid>
                <a:gridCol w="1786255"/>
                <a:gridCol w="2023110"/>
                <a:gridCol w="833754"/>
                <a:gridCol w="1070610"/>
                <a:gridCol w="2738119"/>
              </a:tblGrid>
              <a:tr h="748538">
                <a:tc>
                  <a:txBody>
                    <a:bodyPr/>
                    <a:lstStyle/>
                    <a:p>
                      <a:pPr marL="42545" marR="34290" algn="just">
                        <a:lnSpc>
                          <a:spcPct val="100000"/>
                        </a:lnSpc>
                        <a:spcBef>
                          <a:spcPts val="390"/>
                        </a:spcBef>
                        <a:tabLst>
                          <a:tab pos="1311910" algn="l"/>
                        </a:tabLst>
                      </a:pPr>
                      <a:r>
                        <a:rPr sz="1400" spc="-10" dirty="0">
                          <a:latin typeface="Times New Roman"/>
                          <a:cs typeface="Times New Roman"/>
                        </a:rPr>
                        <a:t>Житлова </a:t>
                      </a:r>
                      <a:r>
                        <a:rPr sz="1400" spc="-5" dirty="0">
                          <a:latin typeface="Times New Roman"/>
                          <a:cs typeface="Times New Roman"/>
                        </a:rPr>
                        <a:t>площа </a:t>
                      </a:r>
                      <a:r>
                        <a:rPr sz="1400" dirty="0">
                          <a:latin typeface="Times New Roman"/>
                          <a:cs typeface="Times New Roman"/>
                        </a:rPr>
                        <a:t>на  </a:t>
                      </a:r>
                      <a:r>
                        <a:rPr sz="1400" spc="-45" dirty="0">
                          <a:latin typeface="Times New Roman"/>
                          <a:cs typeface="Times New Roman"/>
                        </a:rPr>
                        <a:t>о</a:t>
                      </a:r>
                      <a:r>
                        <a:rPr sz="1400" dirty="0">
                          <a:latin typeface="Times New Roman"/>
                          <a:cs typeface="Times New Roman"/>
                        </a:rPr>
                        <a:t>д</a:t>
                      </a:r>
                      <a:r>
                        <a:rPr sz="1400" spc="-10" dirty="0">
                          <a:latin typeface="Times New Roman"/>
                          <a:cs typeface="Times New Roman"/>
                        </a:rPr>
                        <a:t>н</a:t>
                      </a:r>
                      <a:r>
                        <a:rPr sz="1400" dirty="0">
                          <a:latin typeface="Times New Roman"/>
                          <a:cs typeface="Times New Roman"/>
                        </a:rPr>
                        <a:t>о</a:t>
                      </a:r>
                      <a:r>
                        <a:rPr sz="1400" spc="-50" dirty="0">
                          <a:latin typeface="Times New Roman"/>
                          <a:cs typeface="Times New Roman"/>
                        </a:rPr>
                        <a:t>г</a:t>
                      </a:r>
                      <a:r>
                        <a:rPr sz="1400" dirty="0">
                          <a:latin typeface="Times New Roman"/>
                          <a:cs typeface="Times New Roman"/>
                        </a:rPr>
                        <a:t>о	чл</a:t>
                      </a:r>
                      <a:r>
                        <a:rPr sz="1400" spc="-15" dirty="0">
                          <a:latin typeface="Times New Roman"/>
                          <a:cs typeface="Times New Roman"/>
                        </a:rPr>
                        <a:t>е</a:t>
                      </a:r>
                      <a:r>
                        <a:rPr sz="1400" dirty="0">
                          <a:latin typeface="Times New Roman"/>
                          <a:cs typeface="Times New Roman"/>
                        </a:rPr>
                        <a:t>на  </a:t>
                      </a:r>
                      <a:r>
                        <a:rPr sz="1400" spc="-5" dirty="0">
                          <a:latin typeface="Times New Roman"/>
                          <a:cs typeface="Times New Roman"/>
                        </a:rPr>
                        <a:t>домогосподарства,</a:t>
                      </a:r>
                      <a:r>
                        <a:rPr sz="1400" spc="-60" dirty="0">
                          <a:latin typeface="Times New Roman"/>
                          <a:cs typeface="Times New Roman"/>
                        </a:rPr>
                        <a:t> </a:t>
                      </a:r>
                      <a:r>
                        <a:rPr sz="1400" spc="5" dirty="0">
                          <a:latin typeface="Times New Roman"/>
                          <a:cs typeface="Times New Roman"/>
                        </a:rPr>
                        <a:t>м</a:t>
                      </a:r>
                      <a:r>
                        <a:rPr sz="1350" spc="7" baseline="24691" dirty="0">
                          <a:latin typeface="Times New Roman"/>
                          <a:cs typeface="Times New Roman"/>
                        </a:rPr>
                        <a:t>2</a:t>
                      </a:r>
                      <a:endParaRPr sz="1350" baseline="24691">
                        <a:latin typeface="Times New Roman"/>
                        <a:cs typeface="Times New Roman"/>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545" marR="521970">
                        <a:lnSpc>
                          <a:spcPct val="100000"/>
                        </a:lnSpc>
                        <a:spcBef>
                          <a:spcPts val="1230"/>
                        </a:spcBef>
                      </a:pPr>
                      <a:r>
                        <a:rPr sz="1400" spc="-5" dirty="0">
                          <a:latin typeface="Times New Roman"/>
                          <a:cs typeface="Times New Roman"/>
                        </a:rPr>
                        <a:t>Кількість  домогосподарств</a:t>
                      </a:r>
                      <a:r>
                        <a:rPr sz="1400" spc="-110" dirty="0">
                          <a:latin typeface="Times New Roman"/>
                          <a:cs typeface="Times New Roman"/>
                        </a:rPr>
                        <a:t> </a:t>
                      </a:r>
                      <a:r>
                        <a:rPr sz="1400" dirty="0">
                          <a:latin typeface="Times New Roman"/>
                          <a:cs typeface="Times New Roman"/>
                        </a:rPr>
                        <a:t>fj</a:t>
                      </a:r>
                      <a:endParaRPr sz="1400">
                        <a:latin typeface="Times New Roman"/>
                        <a:cs typeface="Times New Roman"/>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marR="193040" algn="r">
                        <a:lnSpc>
                          <a:spcPct val="100000"/>
                        </a:lnSpc>
                      </a:pPr>
                      <a:r>
                        <a:rPr sz="1400" spc="5" dirty="0">
                          <a:latin typeface="Times New Roman"/>
                          <a:cs typeface="Times New Roman"/>
                        </a:rPr>
                        <a:t>xj</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marL="492759">
                        <a:lnSpc>
                          <a:spcPct val="100000"/>
                        </a:lnSpc>
                      </a:pPr>
                      <a:r>
                        <a:rPr sz="1400" dirty="0">
                          <a:latin typeface="Times New Roman"/>
                          <a:cs typeface="Times New Roman"/>
                        </a:rPr>
                        <a:t>xj</a:t>
                      </a:r>
                      <a:r>
                        <a:rPr sz="1400" spc="300" dirty="0">
                          <a:latin typeface="Times New Roman"/>
                          <a:cs typeface="Times New Roman"/>
                        </a:rPr>
                        <a:t> </a:t>
                      </a:r>
                      <a:r>
                        <a:rPr sz="1400" dirty="0">
                          <a:latin typeface="Times New Roman"/>
                          <a:cs typeface="Times New Roman"/>
                        </a:rPr>
                        <a:t>fj</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p>
                      <a:pPr marL="492759">
                        <a:lnSpc>
                          <a:spcPct val="100000"/>
                        </a:lnSpc>
                      </a:pPr>
                      <a:r>
                        <a:rPr sz="1400" spc="-25" dirty="0">
                          <a:latin typeface="Times New Roman"/>
                          <a:cs typeface="Times New Roman"/>
                        </a:rPr>
                        <a:t>Кумулятивна</a:t>
                      </a:r>
                      <a:r>
                        <a:rPr sz="1400" spc="15" dirty="0">
                          <a:latin typeface="Times New Roman"/>
                          <a:cs typeface="Times New Roman"/>
                        </a:rPr>
                        <a:t> </a:t>
                      </a:r>
                      <a:r>
                        <a:rPr sz="1400" spc="-5" dirty="0">
                          <a:latin typeface="Times New Roman"/>
                          <a:cs typeface="Times New Roman"/>
                        </a:rPr>
                        <a:t>частка</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1666">
                <a:tc>
                  <a:txBody>
                    <a:bodyPr/>
                    <a:lstStyle/>
                    <a:p>
                      <a:pPr marL="448945" algn="ctr">
                        <a:lnSpc>
                          <a:spcPct val="100000"/>
                        </a:lnSpc>
                        <a:spcBef>
                          <a:spcPts val="505"/>
                        </a:spcBef>
                      </a:pPr>
                      <a:r>
                        <a:rPr sz="1400" spc="-5" dirty="0">
                          <a:latin typeface="Times New Roman"/>
                          <a:cs typeface="Times New Roman"/>
                        </a:rPr>
                        <a:t>До</a:t>
                      </a:r>
                      <a:r>
                        <a:rPr sz="1400" spc="-30" dirty="0">
                          <a:latin typeface="Times New Roman"/>
                          <a:cs typeface="Times New Roman"/>
                        </a:rPr>
                        <a:t> </a:t>
                      </a:r>
                      <a:r>
                        <a:rPr sz="1400" dirty="0">
                          <a:latin typeface="Times New Roman"/>
                          <a:cs typeface="Times New Roman"/>
                        </a:rPr>
                        <a:t>5</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R="688340" algn="r">
                        <a:lnSpc>
                          <a:spcPct val="100000"/>
                        </a:lnSpc>
                        <a:spcBef>
                          <a:spcPts val="505"/>
                        </a:spcBef>
                      </a:pPr>
                      <a:r>
                        <a:rPr sz="1400" spc="5" dirty="0">
                          <a:latin typeface="Times New Roman"/>
                          <a:cs typeface="Times New Roman"/>
                        </a:rPr>
                        <a:t>17</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R="139700" algn="r">
                        <a:lnSpc>
                          <a:spcPct val="100000"/>
                        </a:lnSpc>
                        <a:spcBef>
                          <a:spcPts val="505"/>
                        </a:spcBef>
                      </a:pPr>
                      <a:r>
                        <a:rPr sz="1400" dirty="0">
                          <a:latin typeface="Times New Roman"/>
                          <a:cs typeface="Times New Roman"/>
                        </a:rPr>
                        <a:t>4</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70560">
                        <a:lnSpc>
                          <a:spcPct val="100000"/>
                        </a:lnSpc>
                        <a:spcBef>
                          <a:spcPts val="505"/>
                        </a:spcBef>
                      </a:pPr>
                      <a:r>
                        <a:rPr sz="1400" spc="5" dirty="0">
                          <a:latin typeface="Times New Roman"/>
                          <a:cs typeface="Times New Roman"/>
                        </a:rPr>
                        <a:t>68</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452120" algn="ctr">
                        <a:lnSpc>
                          <a:spcPct val="100000"/>
                        </a:lnSpc>
                        <a:spcBef>
                          <a:spcPts val="505"/>
                        </a:spcBef>
                      </a:pPr>
                      <a:r>
                        <a:rPr sz="1400" spc="5" dirty="0">
                          <a:latin typeface="Times New Roman"/>
                          <a:cs typeface="Times New Roman"/>
                        </a:rPr>
                        <a:t>17</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tcPr>
                </a:tc>
              </a:tr>
              <a:tr h="320031">
                <a:tc>
                  <a:txBody>
                    <a:bodyPr/>
                    <a:lstStyle/>
                    <a:p>
                      <a:pPr marL="448945" algn="ctr">
                        <a:lnSpc>
                          <a:spcPct val="100000"/>
                        </a:lnSpc>
                        <a:spcBef>
                          <a:spcPts val="330"/>
                        </a:spcBef>
                      </a:pPr>
                      <a:r>
                        <a:rPr sz="1400" dirty="0">
                          <a:latin typeface="Times New Roman"/>
                          <a:cs typeface="Times New Roman"/>
                        </a:rPr>
                        <a:t>5 —</a:t>
                      </a:r>
                      <a:r>
                        <a:rPr sz="1400" spc="-45" dirty="0">
                          <a:latin typeface="Times New Roman"/>
                          <a:cs typeface="Times New Roman"/>
                        </a:rPr>
                        <a:t> </a:t>
                      </a:r>
                      <a:r>
                        <a:rPr sz="1400" dirty="0">
                          <a:latin typeface="Times New Roman"/>
                          <a:cs typeface="Times New Roman"/>
                        </a:rPr>
                        <a:t>7</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688340" algn="r">
                        <a:lnSpc>
                          <a:spcPct val="100000"/>
                        </a:lnSpc>
                        <a:spcBef>
                          <a:spcPts val="330"/>
                        </a:spcBef>
                      </a:pPr>
                      <a:r>
                        <a:rPr sz="1400" spc="5" dirty="0">
                          <a:latin typeface="Times New Roman"/>
                          <a:cs typeface="Times New Roman"/>
                        </a:rPr>
                        <a:t>39</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139700" algn="r">
                        <a:lnSpc>
                          <a:spcPct val="100000"/>
                        </a:lnSpc>
                        <a:spcBef>
                          <a:spcPts val="330"/>
                        </a:spcBef>
                      </a:pPr>
                      <a:r>
                        <a:rPr sz="1400" dirty="0">
                          <a:latin typeface="Times New Roman"/>
                          <a:cs typeface="Times New Roman"/>
                        </a:rPr>
                        <a:t>6</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624840">
                        <a:lnSpc>
                          <a:spcPct val="100000"/>
                        </a:lnSpc>
                        <a:spcBef>
                          <a:spcPts val="330"/>
                        </a:spcBef>
                      </a:pPr>
                      <a:r>
                        <a:rPr sz="1400" spc="5" dirty="0">
                          <a:latin typeface="Times New Roman"/>
                          <a:cs typeface="Times New Roman"/>
                        </a:rPr>
                        <a:t>234</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452120" algn="ctr">
                        <a:lnSpc>
                          <a:spcPct val="100000"/>
                        </a:lnSpc>
                        <a:spcBef>
                          <a:spcPts val="330"/>
                        </a:spcBef>
                      </a:pPr>
                      <a:r>
                        <a:rPr sz="1400" spc="5" dirty="0">
                          <a:latin typeface="Times New Roman"/>
                          <a:cs typeface="Times New Roman"/>
                        </a:rPr>
                        <a:t>56</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r>
              <a:tr h="320335">
                <a:tc>
                  <a:txBody>
                    <a:bodyPr/>
                    <a:lstStyle/>
                    <a:p>
                      <a:pPr marL="448945" algn="ctr">
                        <a:lnSpc>
                          <a:spcPct val="100000"/>
                        </a:lnSpc>
                        <a:spcBef>
                          <a:spcPts val="335"/>
                        </a:spcBef>
                      </a:pPr>
                      <a:r>
                        <a:rPr sz="1400" dirty="0">
                          <a:latin typeface="Times New Roman"/>
                          <a:cs typeface="Times New Roman"/>
                        </a:rPr>
                        <a:t>7 </a:t>
                      </a:r>
                      <a:r>
                        <a:rPr sz="1400" spc="5" dirty="0">
                          <a:latin typeface="Times New Roman"/>
                          <a:cs typeface="Times New Roman"/>
                        </a:rPr>
                        <a:t>—</a:t>
                      </a:r>
                      <a:r>
                        <a:rPr sz="1400" spc="-45" dirty="0">
                          <a:latin typeface="Times New Roman"/>
                          <a:cs typeface="Times New Roman"/>
                        </a:rPr>
                        <a:t> </a:t>
                      </a:r>
                      <a:r>
                        <a:rPr sz="1400" dirty="0">
                          <a:latin typeface="Times New Roman"/>
                          <a:cs typeface="Times New Roman"/>
                        </a:rPr>
                        <a:t>9</a:t>
                      </a:r>
                      <a:endParaRPr sz="1400">
                        <a:latin typeface="Times New Roman"/>
                        <a:cs typeface="Times New Roman"/>
                      </a:endParaRPr>
                    </a:p>
                  </a:txBody>
                  <a:tcPr marL="0" marR="0" marT="42545" marB="0">
                    <a:lnL w="12700">
                      <a:solidFill>
                        <a:srgbClr val="000000"/>
                      </a:solidFill>
                      <a:prstDash val="solid"/>
                    </a:lnL>
                    <a:lnR w="12700">
                      <a:solidFill>
                        <a:srgbClr val="000000"/>
                      </a:solidFill>
                      <a:prstDash val="solid"/>
                    </a:lnR>
                  </a:tcPr>
                </a:tc>
                <a:tc>
                  <a:txBody>
                    <a:bodyPr/>
                    <a:lstStyle/>
                    <a:p>
                      <a:pPr marR="688340" algn="r">
                        <a:lnSpc>
                          <a:spcPct val="100000"/>
                        </a:lnSpc>
                        <a:spcBef>
                          <a:spcPts val="335"/>
                        </a:spcBef>
                      </a:pPr>
                      <a:r>
                        <a:rPr sz="1400" dirty="0">
                          <a:latin typeface="Times New Roman"/>
                          <a:cs typeface="Times New Roman"/>
                        </a:rPr>
                        <a:t>51</a:t>
                      </a:r>
                      <a:endParaRPr sz="1400">
                        <a:latin typeface="Times New Roman"/>
                        <a:cs typeface="Times New Roman"/>
                      </a:endParaRPr>
                    </a:p>
                  </a:txBody>
                  <a:tcPr marL="0" marR="0" marT="42545" marB="0">
                    <a:lnL w="12700">
                      <a:solidFill>
                        <a:srgbClr val="000000"/>
                      </a:solidFill>
                      <a:prstDash val="solid"/>
                    </a:lnL>
                    <a:lnR w="12700">
                      <a:solidFill>
                        <a:srgbClr val="000000"/>
                      </a:solidFill>
                      <a:prstDash val="solid"/>
                    </a:lnR>
                  </a:tcPr>
                </a:tc>
                <a:tc>
                  <a:txBody>
                    <a:bodyPr/>
                    <a:lstStyle/>
                    <a:p>
                      <a:pPr marR="139700" algn="r">
                        <a:lnSpc>
                          <a:spcPct val="100000"/>
                        </a:lnSpc>
                        <a:spcBef>
                          <a:spcPts val="335"/>
                        </a:spcBef>
                      </a:pPr>
                      <a:r>
                        <a:rPr sz="1400" dirty="0">
                          <a:latin typeface="Times New Roman"/>
                          <a:cs typeface="Times New Roman"/>
                        </a:rPr>
                        <a:t>8</a:t>
                      </a:r>
                      <a:endParaRPr sz="1400">
                        <a:latin typeface="Times New Roman"/>
                        <a:cs typeface="Times New Roman"/>
                      </a:endParaRPr>
                    </a:p>
                  </a:txBody>
                  <a:tcPr marL="0" marR="0" marT="42545" marB="0">
                    <a:lnL w="12700">
                      <a:solidFill>
                        <a:srgbClr val="000000"/>
                      </a:solidFill>
                      <a:prstDash val="solid"/>
                    </a:lnL>
                    <a:lnR w="12700">
                      <a:solidFill>
                        <a:srgbClr val="000000"/>
                      </a:solidFill>
                      <a:prstDash val="solid"/>
                    </a:lnR>
                  </a:tcPr>
                </a:tc>
                <a:tc>
                  <a:txBody>
                    <a:bodyPr/>
                    <a:lstStyle/>
                    <a:p>
                      <a:pPr marL="624840">
                        <a:lnSpc>
                          <a:spcPct val="100000"/>
                        </a:lnSpc>
                        <a:spcBef>
                          <a:spcPts val="335"/>
                        </a:spcBef>
                      </a:pPr>
                      <a:r>
                        <a:rPr sz="1400" dirty="0">
                          <a:latin typeface="Times New Roman"/>
                          <a:cs typeface="Times New Roman"/>
                        </a:rPr>
                        <a:t>408</a:t>
                      </a:r>
                      <a:endParaRPr sz="1400">
                        <a:latin typeface="Times New Roman"/>
                        <a:cs typeface="Times New Roman"/>
                      </a:endParaRPr>
                    </a:p>
                  </a:txBody>
                  <a:tcPr marL="0" marR="0" marT="42545" marB="0">
                    <a:lnL w="12700">
                      <a:solidFill>
                        <a:srgbClr val="000000"/>
                      </a:solidFill>
                      <a:prstDash val="solid"/>
                    </a:lnL>
                    <a:lnR w="12700">
                      <a:solidFill>
                        <a:srgbClr val="000000"/>
                      </a:solidFill>
                      <a:prstDash val="solid"/>
                    </a:lnR>
                  </a:tcPr>
                </a:tc>
                <a:tc>
                  <a:txBody>
                    <a:bodyPr/>
                    <a:lstStyle/>
                    <a:p>
                      <a:pPr marL="450215" algn="ctr">
                        <a:lnSpc>
                          <a:spcPct val="100000"/>
                        </a:lnSpc>
                        <a:spcBef>
                          <a:spcPts val="335"/>
                        </a:spcBef>
                      </a:pPr>
                      <a:r>
                        <a:rPr sz="1400" dirty="0">
                          <a:latin typeface="Times New Roman"/>
                          <a:cs typeface="Times New Roman"/>
                        </a:rPr>
                        <a:t>107</a:t>
                      </a:r>
                      <a:endParaRPr sz="1400">
                        <a:latin typeface="Times New Roman"/>
                        <a:cs typeface="Times New Roman"/>
                      </a:endParaRPr>
                    </a:p>
                  </a:txBody>
                  <a:tcPr marL="0" marR="0" marT="42545" marB="0">
                    <a:lnL w="12700">
                      <a:solidFill>
                        <a:srgbClr val="000000"/>
                      </a:solidFill>
                      <a:prstDash val="solid"/>
                    </a:lnL>
                    <a:lnR w="12700">
                      <a:solidFill>
                        <a:srgbClr val="000000"/>
                      </a:solidFill>
                      <a:prstDash val="solid"/>
                    </a:lnR>
                  </a:tcPr>
                </a:tc>
              </a:tr>
              <a:tr h="320019">
                <a:tc>
                  <a:txBody>
                    <a:bodyPr/>
                    <a:lstStyle/>
                    <a:p>
                      <a:pPr marL="441959" algn="ctr">
                        <a:lnSpc>
                          <a:spcPct val="100000"/>
                        </a:lnSpc>
                        <a:spcBef>
                          <a:spcPts val="330"/>
                        </a:spcBef>
                      </a:pPr>
                      <a:r>
                        <a:rPr sz="1400" dirty="0">
                          <a:latin typeface="Times New Roman"/>
                          <a:cs typeface="Times New Roman"/>
                        </a:rPr>
                        <a:t>9 —</a:t>
                      </a:r>
                      <a:r>
                        <a:rPr sz="1400" spc="-45" dirty="0">
                          <a:latin typeface="Times New Roman"/>
                          <a:cs typeface="Times New Roman"/>
                        </a:rPr>
                        <a:t> 11</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688340" algn="r">
                        <a:lnSpc>
                          <a:spcPct val="100000"/>
                        </a:lnSpc>
                        <a:spcBef>
                          <a:spcPts val="330"/>
                        </a:spcBef>
                      </a:pPr>
                      <a:r>
                        <a:rPr sz="1400" spc="5" dirty="0">
                          <a:latin typeface="Times New Roman"/>
                          <a:cs typeface="Times New Roman"/>
                        </a:rPr>
                        <a:t>42</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139700" algn="r">
                        <a:lnSpc>
                          <a:spcPct val="100000"/>
                        </a:lnSpc>
                        <a:spcBef>
                          <a:spcPts val="330"/>
                        </a:spcBef>
                      </a:pPr>
                      <a:r>
                        <a:rPr sz="1400" dirty="0">
                          <a:latin typeface="Times New Roman"/>
                          <a:cs typeface="Times New Roman"/>
                        </a:rPr>
                        <a:t>0</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624840">
                        <a:lnSpc>
                          <a:spcPct val="100000"/>
                        </a:lnSpc>
                        <a:spcBef>
                          <a:spcPts val="330"/>
                        </a:spcBef>
                      </a:pPr>
                      <a:r>
                        <a:rPr sz="1400" spc="5" dirty="0">
                          <a:latin typeface="Times New Roman"/>
                          <a:cs typeface="Times New Roman"/>
                        </a:rPr>
                        <a:t>420</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450215" algn="ctr">
                        <a:lnSpc>
                          <a:spcPct val="100000"/>
                        </a:lnSpc>
                        <a:spcBef>
                          <a:spcPts val="330"/>
                        </a:spcBef>
                      </a:pPr>
                      <a:r>
                        <a:rPr sz="1400" spc="5" dirty="0">
                          <a:latin typeface="Times New Roman"/>
                          <a:cs typeface="Times New Roman"/>
                        </a:rPr>
                        <a:t>149</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r>
              <a:tr h="320052">
                <a:tc>
                  <a:txBody>
                    <a:bodyPr/>
                    <a:lstStyle/>
                    <a:p>
                      <a:pPr marL="448309" algn="ctr">
                        <a:lnSpc>
                          <a:spcPct val="100000"/>
                        </a:lnSpc>
                        <a:spcBef>
                          <a:spcPts val="330"/>
                        </a:spcBef>
                      </a:pPr>
                      <a:r>
                        <a:rPr sz="1400" spc="-25" dirty="0">
                          <a:latin typeface="Times New Roman"/>
                          <a:cs typeface="Times New Roman"/>
                        </a:rPr>
                        <a:t>11 </a:t>
                      </a:r>
                      <a:r>
                        <a:rPr sz="1400" dirty="0">
                          <a:latin typeface="Times New Roman"/>
                          <a:cs typeface="Times New Roman"/>
                        </a:rPr>
                        <a:t>—</a:t>
                      </a:r>
                      <a:r>
                        <a:rPr sz="1400" spc="-35" dirty="0">
                          <a:latin typeface="Times New Roman"/>
                          <a:cs typeface="Times New Roman"/>
                        </a:rPr>
                        <a:t> </a:t>
                      </a:r>
                      <a:r>
                        <a:rPr sz="1400" spc="5" dirty="0">
                          <a:latin typeface="Times New Roman"/>
                          <a:cs typeface="Times New Roman"/>
                        </a:rPr>
                        <a:t>13</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688340" algn="r">
                        <a:lnSpc>
                          <a:spcPct val="100000"/>
                        </a:lnSpc>
                        <a:spcBef>
                          <a:spcPts val="330"/>
                        </a:spcBef>
                      </a:pPr>
                      <a:r>
                        <a:rPr sz="1400" spc="5" dirty="0">
                          <a:latin typeface="Times New Roman"/>
                          <a:cs typeface="Times New Roman"/>
                        </a:rPr>
                        <a:t>29</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139700" algn="r">
                        <a:lnSpc>
                          <a:spcPct val="100000"/>
                        </a:lnSpc>
                        <a:spcBef>
                          <a:spcPts val="330"/>
                        </a:spcBef>
                      </a:pPr>
                      <a:r>
                        <a:rPr sz="1400" dirty="0">
                          <a:latin typeface="Times New Roman"/>
                          <a:cs typeface="Times New Roman"/>
                        </a:rPr>
                        <a:t>2</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624840">
                        <a:lnSpc>
                          <a:spcPct val="100000"/>
                        </a:lnSpc>
                        <a:spcBef>
                          <a:spcPts val="330"/>
                        </a:spcBef>
                      </a:pPr>
                      <a:r>
                        <a:rPr sz="1400" spc="5" dirty="0">
                          <a:latin typeface="Times New Roman"/>
                          <a:cs typeface="Times New Roman"/>
                        </a:rPr>
                        <a:t>348</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450215" algn="ctr">
                        <a:lnSpc>
                          <a:spcPct val="100000"/>
                        </a:lnSpc>
                        <a:spcBef>
                          <a:spcPts val="330"/>
                        </a:spcBef>
                      </a:pPr>
                      <a:r>
                        <a:rPr sz="1400" spc="5" dirty="0">
                          <a:latin typeface="Times New Roman"/>
                          <a:cs typeface="Times New Roman"/>
                        </a:rPr>
                        <a:t>178</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r>
              <a:tr h="320040">
                <a:tc>
                  <a:txBody>
                    <a:bodyPr/>
                    <a:lstStyle/>
                    <a:p>
                      <a:pPr marL="449580" algn="ctr">
                        <a:lnSpc>
                          <a:spcPct val="100000"/>
                        </a:lnSpc>
                        <a:spcBef>
                          <a:spcPts val="330"/>
                        </a:spcBef>
                      </a:pPr>
                      <a:r>
                        <a:rPr sz="1400" dirty="0">
                          <a:latin typeface="Times New Roman"/>
                          <a:cs typeface="Times New Roman"/>
                        </a:rPr>
                        <a:t>13 —</a:t>
                      </a:r>
                      <a:r>
                        <a:rPr sz="1400" spc="-50" dirty="0">
                          <a:latin typeface="Times New Roman"/>
                          <a:cs typeface="Times New Roman"/>
                        </a:rPr>
                        <a:t> </a:t>
                      </a:r>
                      <a:r>
                        <a:rPr sz="1400" spc="5" dirty="0">
                          <a:latin typeface="Times New Roman"/>
                          <a:cs typeface="Times New Roman"/>
                        </a:rPr>
                        <a:t>15</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688340" algn="r">
                        <a:lnSpc>
                          <a:spcPct val="100000"/>
                        </a:lnSpc>
                        <a:spcBef>
                          <a:spcPts val="330"/>
                        </a:spcBef>
                      </a:pPr>
                      <a:r>
                        <a:rPr sz="1400" spc="5" dirty="0">
                          <a:latin typeface="Times New Roman"/>
                          <a:cs typeface="Times New Roman"/>
                        </a:rPr>
                        <a:t>15</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R="139700" algn="r">
                        <a:lnSpc>
                          <a:spcPct val="100000"/>
                        </a:lnSpc>
                        <a:spcBef>
                          <a:spcPts val="330"/>
                        </a:spcBef>
                      </a:pPr>
                      <a:r>
                        <a:rPr sz="1400" dirty="0">
                          <a:latin typeface="Times New Roman"/>
                          <a:cs typeface="Times New Roman"/>
                        </a:rPr>
                        <a:t>4</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624840">
                        <a:lnSpc>
                          <a:spcPct val="100000"/>
                        </a:lnSpc>
                        <a:spcBef>
                          <a:spcPts val="330"/>
                        </a:spcBef>
                      </a:pPr>
                      <a:r>
                        <a:rPr sz="1400" spc="5" dirty="0">
                          <a:latin typeface="Times New Roman"/>
                          <a:cs typeface="Times New Roman"/>
                        </a:rPr>
                        <a:t>210</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c>
                  <a:txBody>
                    <a:bodyPr/>
                    <a:lstStyle/>
                    <a:p>
                      <a:pPr marL="450215" algn="ctr">
                        <a:lnSpc>
                          <a:spcPct val="100000"/>
                        </a:lnSpc>
                        <a:spcBef>
                          <a:spcPts val="330"/>
                        </a:spcBef>
                      </a:pPr>
                      <a:r>
                        <a:rPr sz="1400" spc="5" dirty="0">
                          <a:latin typeface="Times New Roman"/>
                          <a:cs typeface="Times New Roman"/>
                        </a:rPr>
                        <a:t>193</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tcPr>
                </a:tc>
              </a:tr>
              <a:tr h="298121">
                <a:tc>
                  <a:txBody>
                    <a:bodyPr/>
                    <a:lstStyle/>
                    <a:p>
                      <a:pPr marL="447675" algn="ctr">
                        <a:lnSpc>
                          <a:spcPct val="100000"/>
                        </a:lnSpc>
                        <a:spcBef>
                          <a:spcPts val="330"/>
                        </a:spcBef>
                      </a:pPr>
                      <a:r>
                        <a:rPr sz="1400" dirty="0">
                          <a:latin typeface="Times New Roman"/>
                          <a:cs typeface="Times New Roman"/>
                        </a:rPr>
                        <a:t>15 і</a:t>
                      </a:r>
                      <a:r>
                        <a:rPr sz="1400" spc="-60" dirty="0">
                          <a:latin typeface="Times New Roman"/>
                          <a:cs typeface="Times New Roman"/>
                        </a:rPr>
                        <a:t> </a:t>
                      </a:r>
                      <a:r>
                        <a:rPr sz="1400" dirty="0">
                          <a:latin typeface="Times New Roman"/>
                          <a:cs typeface="Times New Roman"/>
                        </a:rPr>
                        <a:t>більше</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448309" algn="ctr">
                        <a:lnSpc>
                          <a:spcPct val="100000"/>
                        </a:lnSpc>
                        <a:spcBef>
                          <a:spcPts val="330"/>
                        </a:spcBef>
                      </a:pPr>
                      <a:r>
                        <a:rPr sz="1400" dirty="0">
                          <a:latin typeface="Times New Roman"/>
                          <a:cs typeface="Times New Roman"/>
                        </a:rPr>
                        <a:t>7</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139700" algn="r">
                        <a:lnSpc>
                          <a:spcPct val="100000"/>
                        </a:lnSpc>
                        <a:spcBef>
                          <a:spcPts val="330"/>
                        </a:spcBef>
                      </a:pPr>
                      <a:r>
                        <a:rPr sz="1400" dirty="0">
                          <a:latin typeface="Times New Roman"/>
                          <a:cs typeface="Times New Roman"/>
                        </a:rPr>
                        <a:t>6</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28015">
                        <a:lnSpc>
                          <a:spcPct val="100000"/>
                        </a:lnSpc>
                        <a:spcBef>
                          <a:spcPts val="330"/>
                        </a:spcBef>
                      </a:pPr>
                      <a:r>
                        <a:rPr sz="1400" spc="-15" dirty="0">
                          <a:latin typeface="Times New Roman"/>
                          <a:cs typeface="Times New Roman"/>
                        </a:rPr>
                        <a:t>112</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450215" algn="ctr">
                        <a:lnSpc>
                          <a:spcPct val="100000"/>
                        </a:lnSpc>
                        <a:spcBef>
                          <a:spcPts val="330"/>
                        </a:spcBef>
                      </a:pPr>
                      <a:r>
                        <a:rPr sz="1400" spc="5" dirty="0">
                          <a:latin typeface="Times New Roman"/>
                          <a:cs typeface="Times New Roman"/>
                        </a:rPr>
                        <a:t>200</a:t>
                      </a:r>
                      <a:endParaRPr sz="1400">
                        <a:latin typeface="Times New Roman"/>
                        <a:cs typeface="Times New Roman"/>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r>
              <a:tr h="320041">
                <a:tc>
                  <a:txBody>
                    <a:bodyPr/>
                    <a:lstStyle/>
                    <a:p>
                      <a:pPr marL="449580" algn="ctr">
                        <a:lnSpc>
                          <a:spcPct val="100000"/>
                        </a:lnSpc>
                        <a:spcBef>
                          <a:spcPts val="505"/>
                        </a:spcBef>
                      </a:pPr>
                      <a:r>
                        <a:rPr sz="1400" spc="-10" dirty="0">
                          <a:latin typeface="Times New Roman"/>
                          <a:cs typeface="Times New Roman"/>
                        </a:rPr>
                        <a:t>Разом</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43890" algn="r">
                        <a:lnSpc>
                          <a:spcPct val="100000"/>
                        </a:lnSpc>
                        <a:spcBef>
                          <a:spcPts val="505"/>
                        </a:spcBef>
                      </a:pPr>
                      <a:r>
                        <a:rPr sz="1400" spc="5" dirty="0">
                          <a:latin typeface="Times New Roman"/>
                          <a:cs typeface="Times New Roman"/>
                        </a:rPr>
                        <a:t>200</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33985" algn="r">
                        <a:lnSpc>
                          <a:spcPct val="100000"/>
                        </a:lnSpc>
                        <a:spcBef>
                          <a:spcPts val="505"/>
                        </a:spcBef>
                      </a:pPr>
                      <a:r>
                        <a:rPr sz="1400" dirty="0">
                          <a:latin typeface="Symbol"/>
                          <a:cs typeface="Symbol"/>
                        </a:rPr>
                        <a:t></a:t>
                      </a:r>
                      <a:endParaRPr sz="1400">
                        <a:latin typeface="Symbol"/>
                        <a:cs typeface="Symbol"/>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81025">
                        <a:lnSpc>
                          <a:spcPct val="100000"/>
                        </a:lnSpc>
                        <a:spcBef>
                          <a:spcPts val="505"/>
                        </a:spcBef>
                      </a:pPr>
                      <a:r>
                        <a:rPr sz="1400" spc="5" dirty="0">
                          <a:latin typeface="Times New Roman"/>
                          <a:cs typeface="Times New Roman"/>
                        </a:rPr>
                        <a:t>1800</a:t>
                      </a:r>
                      <a:endParaRPr sz="1400">
                        <a:latin typeface="Times New Roman"/>
                        <a:cs typeface="Times New Roman"/>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2120" algn="ctr">
                        <a:lnSpc>
                          <a:spcPct val="100000"/>
                        </a:lnSpc>
                        <a:spcBef>
                          <a:spcPts val="505"/>
                        </a:spcBef>
                      </a:pPr>
                      <a:r>
                        <a:rPr sz="1400" dirty="0">
                          <a:latin typeface="Symbol"/>
                          <a:cs typeface="Symbol"/>
                        </a:rPr>
                        <a:t></a:t>
                      </a:r>
                      <a:endParaRPr sz="1400">
                        <a:latin typeface="Symbol"/>
                        <a:cs typeface="Symbol"/>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267004" y="2190953"/>
            <a:ext cx="7212965" cy="1085850"/>
          </a:xfrm>
          <a:prstGeom prst="rect">
            <a:avLst/>
          </a:prstGeom>
        </p:spPr>
        <p:txBody>
          <a:bodyPr vert="horz" wrap="square" lIns="0" tIns="12700" rIns="0" bIns="0" rtlCol="0">
            <a:spAutoFit/>
          </a:bodyPr>
          <a:lstStyle/>
          <a:p>
            <a:pPr marL="433705">
              <a:lnSpc>
                <a:spcPct val="100000"/>
              </a:lnSpc>
              <a:spcBef>
                <a:spcPts val="100"/>
              </a:spcBef>
            </a:pPr>
            <a:r>
              <a:rPr sz="1800" i="1" dirty="0">
                <a:latin typeface="Times New Roman"/>
                <a:cs typeface="Times New Roman"/>
              </a:rPr>
              <a:t>j </a:t>
            </a:r>
            <a:r>
              <a:rPr sz="1800" dirty="0">
                <a:latin typeface="Times New Roman"/>
                <a:cs typeface="Times New Roman"/>
              </a:rPr>
              <a:t>— </a:t>
            </a:r>
            <a:r>
              <a:rPr sz="1800" spc="-10" dirty="0">
                <a:latin typeface="Times New Roman"/>
                <a:cs typeface="Times New Roman"/>
              </a:rPr>
              <a:t>номер </a:t>
            </a:r>
            <a:r>
              <a:rPr sz="1800" spc="-5" dirty="0">
                <a:latin typeface="Times New Roman"/>
                <a:cs typeface="Times New Roman"/>
              </a:rPr>
              <a:t>групи; </a:t>
            </a:r>
            <a:r>
              <a:rPr sz="1800" i="1" dirty="0">
                <a:latin typeface="Times New Roman"/>
                <a:cs typeface="Times New Roman"/>
              </a:rPr>
              <a:t>m </a:t>
            </a:r>
            <a:r>
              <a:rPr sz="1800" dirty="0">
                <a:latin typeface="Times New Roman"/>
                <a:cs typeface="Times New Roman"/>
              </a:rPr>
              <a:t>— </a:t>
            </a:r>
            <a:r>
              <a:rPr sz="1800" spc="-5" dirty="0">
                <a:latin typeface="Times New Roman"/>
                <a:cs typeface="Times New Roman"/>
              </a:rPr>
              <a:t>число</a:t>
            </a:r>
            <a:r>
              <a:rPr sz="1800" spc="-50" dirty="0">
                <a:latin typeface="Times New Roman"/>
                <a:cs typeface="Times New Roman"/>
              </a:rPr>
              <a:t> </a:t>
            </a:r>
            <a:r>
              <a:rPr sz="1800" spc="-5" dirty="0">
                <a:latin typeface="Times New Roman"/>
                <a:cs typeface="Times New Roman"/>
              </a:rPr>
              <a:t>груп.</a:t>
            </a:r>
            <a:endParaRPr sz="1800">
              <a:latin typeface="Times New Roman"/>
              <a:cs typeface="Times New Roman"/>
            </a:endParaRPr>
          </a:p>
          <a:p>
            <a:pPr marL="38100">
              <a:lnSpc>
                <a:spcPct val="100000"/>
              </a:lnSpc>
              <a:spcBef>
                <a:spcPts val="1390"/>
              </a:spcBef>
            </a:pPr>
            <a:r>
              <a:rPr sz="1600" b="1" spc="-20" dirty="0">
                <a:latin typeface="Times New Roman"/>
                <a:cs typeface="Times New Roman"/>
              </a:rPr>
              <a:t>РОЗПОДІЛ </a:t>
            </a:r>
            <a:r>
              <a:rPr sz="1600" b="1" spc="-15" dirty="0">
                <a:latin typeface="Times New Roman"/>
                <a:cs typeface="Times New Roman"/>
              </a:rPr>
              <a:t>ДОМОГОСПОДАРСТВ </a:t>
            </a:r>
            <a:r>
              <a:rPr sz="1600" b="1" spc="-25" dirty="0">
                <a:latin typeface="Times New Roman"/>
                <a:cs typeface="Times New Roman"/>
              </a:rPr>
              <a:t>МІСТА </a:t>
            </a:r>
            <a:r>
              <a:rPr sz="1600" b="1" spc="-10" dirty="0">
                <a:latin typeface="Times New Roman"/>
                <a:cs typeface="Times New Roman"/>
              </a:rPr>
              <a:t>ЗА</a:t>
            </a:r>
            <a:r>
              <a:rPr sz="1600" b="1" spc="180" dirty="0">
                <a:latin typeface="Times New Roman"/>
                <a:cs typeface="Times New Roman"/>
              </a:rPr>
              <a:t> </a:t>
            </a:r>
            <a:r>
              <a:rPr sz="1600" b="1" spc="-5" dirty="0">
                <a:latin typeface="Times New Roman"/>
                <a:cs typeface="Times New Roman"/>
              </a:rPr>
              <a:t>РІВНЕМЗАБЕЗПЕЧЕНОСТІ</a:t>
            </a:r>
            <a:endParaRPr sz="1600">
              <a:latin typeface="Times New Roman"/>
              <a:cs typeface="Times New Roman"/>
            </a:endParaRPr>
          </a:p>
          <a:p>
            <a:pPr marL="826769">
              <a:lnSpc>
                <a:spcPts val="865"/>
              </a:lnSpc>
              <a:spcBef>
                <a:spcPts val="130"/>
              </a:spcBef>
            </a:pPr>
            <a:r>
              <a:rPr sz="750" i="1" spc="-10" dirty="0">
                <a:latin typeface="Times New Roman"/>
                <a:cs typeface="Times New Roman"/>
              </a:rPr>
              <a:t>S</a:t>
            </a:r>
            <a:r>
              <a:rPr sz="750" i="1" spc="-135" dirty="0">
                <a:latin typeface="Times New Roman"/>
                <a:cs typeface="Times New Roman"/>
              </a:rPr>
              <a:t> </a:t>
            </a:r>
            <a:r>
              <a:rPr sz="675" i="1" baseline="-37037" dirty="0">
                <a:latin typeface="Times New Roman"/>
                <a:cs typeface="Times New Roman"/>
              </a:rPr>
              <a:t>f</a:t>
            </a:r>
            <a:endParaRPr sz="675" baseline="-37037">
              <a:latin typeface="Times New Roman"/>
              <a:cs typeface="Times New Roman"/>
            </a:endParaRPr>
          </a:p>
          <a:p>
            <a:pPr marL="38100">
              <a:lnSpc>
                <a:spcPts val="1885"/>
              </a:lnSpc>
            </a:pPr>
            <a:r>
              <a:rPr sz="1600" b="1" spc="-5" dirty="0">
                <a:latin typeface="Times New Roman"/>
                <a:cs typeface="Times New Roman"/>
              </a:rPr>
              <a:t>Ж</a:t>
            </a:r>
            <a:r>
              <a:rPr sz="1600" b="1" spc="-15" dirty="0">
                <a:latin typeface="Times New Roman"/>
                <a:cs typeface="Times New Roman"/>
              </a:rPr>
              <a:t>И</a:t>
            </a:r>
            <a:r>
              <a:rPr sz="1600" b="1" spc="-85" dirty="0">
                <a:latin typeface="Times New Roman"/>
                <a:cs typeface="Times New Roman"/>
              </a:rPr>
              <a:t>Т</a:t>
            </a:r>
            <a:r>
              <a:rPr sz="1600" b="1" spc="-10" dirty="0">
                <a:latin typeface="Times New Roman"/>
                <a:cs typeface="Times New Roman"/>
              </a:rPr>
              <a:t>Л</a:t>
            </a:r>
            <a:r>
              <a:rPr sz="1600" b="1" spc="-15" dirty="0">
                <a:latin typeface="Times New Roman"/>
                <a:cs typeface="Times New Roman"/>
              </a:rPr>
              <a:t>О</a:t>
            </a:r>
            <a:r>
              <a:rPr sz="1600" b="1" spc="-765" dirty="0">
                <a:latin typeface="Times New Roman"/>
                <a:cs typeface="Times New Roman"/>
              </a:rPr>
              <a:t>М</a:t>
            </a:r>
            <a:r>
              <a:rPr sz="525" i="1" spc="7" baseline="174603" dirty="0">
                <a:latin typeface="Times New Roman"/>
                <a:cs typeface="Times New Roman"/>
              </a:rPr>
              <a:t>j</a:t>
            </a:r>
            <a:endParaRPr sz="525" baseline="174603">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0252" rIns="0" bIns="0" rtlCol="0">
            <a:spAutoFit/>
          </a:bodyPr>
          <a:lstStyle/>
          <a:p>
            <a:pPr marL="52069" marR="5080">
              <a:lnSpc>
                <a:spcPts val="3460"/>
              </a:lnSpc>
              <a:spcBef>
                <a:spcPts val="535"/>
              </a:spcBef>
            </a:pPr>
            <a:r>
              <a:rPr sz="3200" spc="-5" dirty="0">
                <a:latin typeface="Calibri"/>
                <a:cs typeface="Calibri"/>
              </a:rPr>
              <a:t>Найбільш </a:t>
            </a:r>
            <a:r>
              <a:rPr sz="3200" dirty="0">
                <a:latin typeface="Calibri"/>
                <a:cs typeface="Calibri"/>
              </a:rPr>
              <a:t>поширене значення</a:t>
            </a:r>
            <a:r>
              <a:rPr sz="3200" spc="-80" dirty="0">
                <a:latin typeface="Calibri"/>
                <a:cs typeface="Calibri"/>
              </a:rPr>
              <a:t> </a:t>
            </a:r>
            <a:r>
              <a:rPr sz="3200" spc="-5" dirty="0">
                <a:latin typeface="Calibri"/>
                <a:cs typeface="Calibri"/>
              </a:rPr>
              <a:t>ознаки  називають </a:t>
            </a:r>
            <a:r>
              <a:rPr sz="3200" b="1" i="1" spc="-5" dirty="0">
                <a:latin typeface="Calibri"/>
                <a:cs typeface="Calibri"/>
              </a:rPr>
              <a:t>модою</a:t>
            </a:r>
            <a:r>
              <a:rPr sz="3200" b="1" i="1" spc="-25" dirty="0">
                <a:latin typeface="Calibri"/>
                <a:cs typeface="Calibri"/>
              </a:rPr>
              <a:t> </a:t>
            </a:r>
            <a:r>
              <a:rPr sz="3200" dirty="0">
                <a:latin typeface="Calibri"/>
                <a:cs typeface="Calibri"/>
              </a:rPr>
              <a:t>(Мо).</a:t>
            </a:r>
            <a:endParaRPr sz="3200">
              <a:latin typeface="Calibri"/>
              <a:cs typeface="Calibri"/>
            </a:endParaRPr>
          </a:p>
        </p:txBody>
      </p:sp>
      <p:sp>
        <p:nvSpPr>
          <p:cNvPr id="3" name="object 3"/>
          <p:cNvSpPr/>
          <p:nvPr/>
        </p:nvSpPr>
        <p:spPr>
          <a:xfrm>
            <a:off x="2675635" y="2636913"/>
            <a:ext cx="4266819" cy="86409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22072" y="1150696"/>
            <a:ext cx="8697595" cy="3312160"/>
          </a:xfrm>
          <a:prstGeom prst="rect">
            <a:avLst/>
          </a:prstGeom>
        </p:spPr>
        <p:txBody>
          <a:bodyPr vert="horz" wrap="square" lIns="0" tIns="54610" rIns="0" bIns="0" rtlCol="0">
            <a:spAutoFit/>
          </a:bodyPr>
          <a:lstStyle/>
          <a:p>
            <a:pPr marL="134620" marR="986155" algn="just">
              <a:lnSpc>
                <a:spcPts val="2590"/>
              </a:lnSpc>
              <a:spcBef>
                <a:spcPts val="430"/>
              </a:spcBef>
            </a:pPr>
            <a:r>
              <a:rPr sz="2400" dirty="0">
                <a:latin typeface="Times New Roman"/>
                <a:cs typeface="Times New Roman"/>
              </a:rPr>
              <a:t>В </a:t>
            </a:r>
            <a:r>
              <a:rPr sz="2400" spc="-10" dirty="0">
                <a:latin typeface="Times New Roman"/>
                <a:cs typeface="Times New Roman"/>
              </a:rPr>
              <a:t>інтервальному ряду за </a:t>
            </a:r>
            <a:r>
              <a:rPr sz="2400" dirty="0">
                <a:latin typeface="Times New Roman"/>
                <a:cs typeface="Times New Roman"/>
              </a:rPr>
              <a:t>тим </a:t>
            </a:r>
            <a:r>
              <a:rPr sz="2400" spc="5" dirty="0">
                <a:latin typeface="Times New Roman"/>
                <a:cs typeface="Times New Roman"/>
              </a:rPr>
              <a:t>самим </a:t>
            </a:r>
            <a:r>
              <a:rPr sz="2400" spc="-10" dirty="0">
                <a:latin typeface="Times New Roman"/>
                <a:cs typeface="Times New Roman"/>
              </a:rPr>
              <a:t>принципом  визначається модальний </a:t>
            </a:r>
            <a:r>
              <a:rPr sz="2400" spc="-5" dirty="0">
                <a:latin typeface="Times New Roman"/>
                <a:cs typeface="Times New Roman"/>
              </a:rPr>
              <a:t>інтервал, </a:t>
            </a:r>
            <a:r>
              <a:rPr sz="2400" dirty="0">
                <a:latin typeface="Times New Roman"/>
                <a:cs typeface="Times New Roman"/>
              </a:rPr>
              <a:t>а в </a:t>
            </a:r>
            <a:r>
              <a:rPr sz="2400" spc="-5" dirty="0">
                <a:latin typeface="Times New Roman"/>
                <a:cs typeface="Times New Roman"/>
              </a:rPr>
              <a:t>разі потреби  </a:t>
            </a:r>
            <a:r>
              <a:rPr sz="2400" spc="-15" dirty="0">
                <a:latin typeface="Times New Roman"/>
                <a:cs typeface="Times New Roman"/>
              </a:rPr>
              <a:t>конкретне</a:t>
            </a:r>
            <a:r>
              <a:rPr sz="2400" spc="570" dirty="0">
                <a:latin typeface="Times New Roman"/>
                <a:cs typeface="Times New Roman"/>
              </a:rPr>
              <a:t> </a:t>
            </a:r>
            <a:r>
              <a:rPr sz="2400" spc="-10" dirty="0">
                <a:latin typeface="Times New Roman"/>
                <a:cs typeface="Times New Roman"/>
              </a:rPr>
              <a:t>модальне </a:t>
            </a:r>
            <a:r>
              <a:rPr sz="2400" spc="-15" dirty="0">
                <a:latin typeface="Times New Roman"/>
                <a:cs typeface="Times New Roman"/>
              </a:rPr>
              <a:t>значення</a:t>
            </a:r>
            <a:r>
              <a:rPr sz="2400" spc="570" dirty="0">
                <a:latin typeface="Times New Roman"/>
                <a:cs typeface="Times New Roman"/>
              </a:rPr>
              <a:t> </a:t>
            </a:r>
            <a:r>
              <a:rPr sz="2400" dirty="0">
                <a:latin typeface="Times New Roman"/>
                <a:cs typeface="Times New Roman"/>
              </a:rPr>
              <a:t>в </a:t>
            </a:r>
            <a:r>
              <a:rPr sz="2400" spc="-5" dirty="0">
                <a:latin typeface="Times New Roman"/>
                <a:cs typeface="Times New Roman"/>
              </a:rPr>
              <a:t>середині інтервалу  </a:t>
            </a:r>
            <a:r>
              <a:rPr sz="2400" spc="-10" dirty="0">
                <a:latin typeface="Times New Roman"/>
                <a:cs typeface="Times New Roman"/>
              </a:rPr>
              <a:t>обчислюється </a:t>
            </a:r>
            <a:r>
              <a:rPr sz="2400" dirty="0">
                <a:latin typeface="Times New Roman"/>
                <a:cs typeface="Times New Roman"/>
              </a:rPr>
              <a:t>за </a:t>
            </a:r>
            <a:r>
              <a:rPr sz="2400" spc="-5" dirty="0">
                <a:latin typeface="Times New Roman"/>
                <a:cs typeface="Times New Roman"/>
              </a:rPr>
              <a:t>інтерполяційною</a:t>
            </a:r>
            <a:r>
              <a:rPr sz="2400" spc="-10" dirty="0">
                <a:latin typeface="Times New Roman"/>
                <a:cs typeface="Times New Roman"/>
              </a:rPr>
              <a:t> </a:t>
            </a:r>
            <a:r>
              <a:rPr sz="2400" spc="-20" dirty="0">
                <a:latin typeface="Times New Roman"/>
                <a:cs typeface="Times New Roman"/>
              </a:rPr>
              <a:t>формулою</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15"/>
              </a:spcBef>
            </a:pPr>
            <a:endParaRPr sz="2700">
              <a:latin typeface="Times New Roman"/>
              <a:cs typeface="Times New Roman"/>
            </a:endParaRPr>
          </a:p>
          <a:p>
            <a:pPr marL="50800" marR="43180" indent="582295">
              <a:lnSpc>
                <a:spcPct val="145400"/>
              </a:lnSpc>
              <a:tabLst>
                <a:tab pos="7088505" algn="l"/>
                <a:tab pos="7515225" algn="l"/>
                <a:tab pos="8039100" algn="l"/>
              </a:tabLst>
            </a:pPr>
            <a:r>
              <a:rPr sz="2600" spc="-500" dirty="0">
                <a:latin typeface="Times New Roman"/>
                <a:cs typeface="Times New Roman"/>
              </a:rPr>
              <a:t>де      </a:t>
            </a:r>
            <a:r>
              <a:rPr sz="3375" i="1" spc="-509" baseline="27160" dirty="0">
                <a:latin typeface="Times New Roman"/>
                <a:cs typeface="Times New Roman"/>
              </a:rPr>
              <a:t>х</a:t>
            </a:r>
            <a:r>
              <a:rPr sz="2175" spc="-509" baseline="22988" dirty="0">
                <a:latin typeface="Times New Roman"/>
                <a:cs typeface="Times New Roman"/>
              </a:rPr>
              <a:t>0                                           </a:t>
            </a:r>
            <a:r>
              <a:rPr sz="2600" spc="-465" dirty="0">
                <a:latin typeface="Times New Roman"/>
                <a:cs typeface="Times New Roman"/>
              </a:rPr>
              <a:t>та    </a:t>
            </a:r>
            <a:r>
              <a:rPr sz="2600" i="1" spc="-525" dirty="0">
                <a:latin typeface="Times New Roman"/>
                <a:cs typeface="Times New Roman"/>
              </a:rPr>
              <a:t>h     </a:t>
            </a:r>
            <a:r>
              <a:rPr sz="2600" spc="-1050" dirty="0">
                <a:latin typeface="Times New Roman"/>
                <a:cs typeface="Times New Roman"/>
              </a:rPr>
              <a:t>—</a:t>
            </a:r>
            <a:r>
              <a:rPr sz="2600" spc="-10" dirty="0">
                <a:latin typeface="Times New Roman"/>
                <a:cs typeface="Times New Roman"/>
              </a:rPr>
              <a:t> </a:t>
            </a:r>
            <a:r>
              <a:rPr sz="2600" spc="-484" dirty="0">
                <a:latin typeface="Times New Roman"/>
                <a:cs typeface="Times New Roman"/>
              </a:rPr>
              <a:t>відповідно    </a:t>
            </a:r>
            <a:r>
              <a:rPr sz="2600" spc="-585" dirty="0">
                <a:latin typeface="Times New Roman"/>
                <a:cs typeface="Times New Roman"/>
              </a:rPr>
              <a:t>нижня          </a:t>
            </a:r>
            <a:r>
              <a:rPr sz="2600" spc="-580" dirty="0">
                <a:latin typeface="Times New Roman"/>
                <a:cs typeface="Times New Roman"/>
              </a:rPr>
              <a:t>межа         </a:t>
            </a:r>
            <a:r>
              <a:rPr sz="2600" spc="-465" dirty="0">
                <a:latin typeface="Times New Roman"/>
                <a:cs typeface="Times New Roman"/>
              </a:rPr>
              <a:t>та    </a:t>
            </a:r>
            <a:r>
              <a:rPr sz="2600" spc="-585" dirty="0">
                <a:latin typeface="Times New Roman"/>
                <a:cs typeface="Times New Roman"/>
              </a:rPr>
              <a:t>ширина      </a:t>
            </a:r>
            <a:r>
              <a:rPr sz="2600" spc="-570" dirty="0">
                <a:latin typeface="Times New Roman"/>
                <a:cs typeface="Times New Roman"/>
              </a:rPr>
              <a:t> </a:t>
            </a:r>
            <a:r>
              <a:rPr sz="2600" spc="-525" dirty="0">
                <a:latin typeface="Times New Roman"/>
                <a:cs typeface="Times New Roman"/>
              </a:rPr>
              <a:t>модального    </a:t>
            </a:r>
            <a:r>
              <a:rPr sz="2600" spc="-515" dirty="0">
                <a:latin typeface="Times New Roman"/>
                <a:cs typeface="Times New Roman"/>
              </a:rPr>
              <a:t> </a:t>
            </a:r>
            <a:r>
              <a:rPr sz="2600" spc="-459" dirty="0">
                <a:latin typeface="Times New Roman"/>
                <a:cs typeface="Times New Roman"/>
              </a:rPr>
              <a:t>інтервалу,	</a:t>
            </a:r>
            <a:r>
              <a:rPr sz="3900" i="1" spc="-509" baseline="23504" dirty="0">
                <a:latin typeface="Times New Roman"/>
                <a:cs typeface="Times New Roman"/>
              </a:rPr>
              <a:t>f</a:t>
            </a:r>
            <a:r>
              <a:rPr sz="2175" spc="-509" baseline="17241" dirty="0">
                <a:latin typeface="Times New Roman"/>
                <a:cs typeface="Times New Roman"/>
              </a:rPr>
              <a:t>mo          </a:t>
            </a:r>
            <a:r>
              <a:rPr sz="2175" spc="-502" baseline="17241" dirty="0">
                <a:latin typeface="Times New Roman"/>
                <a:cs typeface="Times New Roman"/>
              </a:rPr>
              <a:t> </a:t>
            </a:r>
            <a:r>
              <a:rPr sz="2600" spc="-265" dirty="0">
                <a:latin typeface="Times New Roman"/>
                <a:cs typeface="Times New Roman"/>
              </a:rPr>
              <a:t>,	</a:t>
            </a:r>
            <a:r>
              <a:rPr sz="3900" i="1" spc="-517" baseline="23504" dirty="0">
                <a:latin typeface="Times New Roman"/>
                <a:cs typeface="Times New Roman"/>
              </a:rPr>
              <a:t>f</a:t>
            </a:r>
            <a:r>
              <a:rPr sz="2175" spc="-517" baseline="17241" dirty="0">
                <a:latin typeface="Times New Roman"/>
                <a:cs typeface="Times New Roman"/>
              </a:rPr>
              <a:t>mo</a:t>
            </a:r>
            <a:r>
              <a:rPr sz="2175" spc="-517" baseline="17241" dirty="0">
                <a:latin typeface="Symbol"/>
                <a:cs typeface="Symbol"/>
              </a:rPr>
              <a:t></a:t>
            </a:r>
            <a:r>
              <a:rPr sz="2175" spc="-517" baseline="17241" dirty="0">
                <a:latin typeface="Times New Roman"/>
                <a:cs typeface="Times New Roman"/>
              </a:rPr>
              <a:t>1         </a:t>
            </a:r>
            <a:r>
              <a:rPr sz="2175" spc="-502" baseline="17241" dirty="0">
                <a:latin typeface="Times New Roman"/>
                <a:cs typeface="Times New Roman"/>
              </a:rPr>
              <a:t> </a:t>
            </a:r>
            <a:r>
              <a:rPr sz="2600" spc="-265" dirty="0">
                <a:latin typeface="Times New Roman"/>
                <a:cs typeface="Times New Roman"/>
              </a:rPr>
              <a:t>,	</a:t>
            </a:r>
            <a:r>
              <a:rPr sz="3900" i="1" spc="-509" baseline="23504" dirty="0">
                <a:latin typeface="Times New Roman"/>
                <a:cs typeface="Times New Roman"/>
              </a:rPr>
              <a:t>f</a:t>
            </a:r>
            <a:r>
              <a:rPr sz="2175" spc="-509" baseline="17241" dirty="0">
                <a:latin typeface="Times New Roman"/>
                <a:cs typeface="Times New Roman"/>
              </a:rPr>
              <a:t>mo</a:t>
            </a:r>
            <a:r>
              <a:rPr sz="2175" spc="-509" baseline="17241" dirty="0">
                <a:latin typeface="Symbol"/>
                <a:cs typeface="Symbol"/>
              </a:rPr>
              <a:t></a:t>
            </a:r>
            <a:r>
              <a:rPr sz="2175" spc="-509" baseline="17241" dirty="0">
                <a:latin typeface="Times New Roman"/>
                <a:cs typeface="Times New Roman"/>
              </a:rPr>
              <a:t>1 </a:t>
            </a:r>
            <a:r>
              <a:rPr sz="2600" spc="-1050" dirty="0">
                <a:latin typeface="Times New Roman"/>
                <a:cs typeface="Times New Roman"/>
              </a:rPr>
              <a:t>— </a:t>
            </a:r>
            <a:r>
              <a:rPr sz="2600" spc="-635" dirty="0">
                <a:latin typeface="Times New Roman"/>
                <a:cs typeface="Times New Roman"/>
              </a:rPr>
              <a:t> </a:t>
            </a:r>
            <a:r>
              <a:rPr sz="2600" spc="-495" dirty="0">
                <a:latin typeface="Times New Roman"/>
                <a:cs typeface="Times New Roman"/>
              </a:rPr>
              <a:t>частоти </a:t>
            </a:r>
            <a:r>
              <a:rPr sz="2600" spc="-465" dirty="0">
                <a:latin typeface="Times New Roman"/>
                <a:cs typeface="Times New Roman"/>
              </a:rPr>
              <a:t>(частки) </a:t>
            </a:r>
            <a:r>
              <a:rPr sz="2600" spc="-484" dirty="0">
                <a:latin typeface="Times New Roman"/>
                <a:cs typeface="Times New Roman"/>
              </a:rPr>
              <a:t>відповідно </a:t>
            </a:r>
            <a:r>
              <a:rPr sz="2600" spc="-500" dirty="0">
                <a:latin typeface="Times New Roman"/>
                <a:cs typeface="Times New Roman"/>
              </a:rPr>
              <a:t>модального, </a:t>
            </a:r>
            <a:r>
              <a:rPr sz="2600" spc="-520" dirty="0">
                <a:latin typeface="Times New Roman"/>
                <a:cs typeface="Times New Roman"/>
              </a:rPr>
              <a:t>передмодального </a:t>
            </a:r>
            <a:r>
              <a:rPr sz="2600" spc="-470" dirty="0">
                <a:latin typeface="Times New Roman"/>
                <a:cs typeface="Times New Roman"/>
              </a:rPr>
              <a:t>та </a:t>
            </a:r>
            <a:r>
              <a:rPr sz="2600" spc="-505" dirty="0">
                <a:latin typeface="Times New Roman"/>
                <a:cs typeface="Times New Roman"/>
              </a:rPr>
              <a:t>післямодального</a:t>
            </a:r>
            <a:r>
              <a:rPr sz="2600" spc="-490" dirty="0">
                <a:latin typeface="Times New Roman"/>
                <a:cs typeface="Times New Roman"/>
              </a:rPr>
              <a:t> </a:t>
            </a:r>
            <a:r>
              <a:rPr sz="2600" spc="-445" dirty="0">
                <a:latin typeface="Times New Roman"/>
                <a:cs typeface="Times New Roman"/>
              </a:rPr>
              <a:t>інтервалів.</a:t>
            </a:r>
            <a:endParaRPr sz="2600">
              <a:latin typeface="Times New Roman"/>
              <a:cs typeface="Times New Roman"/>
            </a:endParaRPr>
          </a:p>
        </p:txBody>
      </p:sp>
      <p:sp>
        <p:nvSpPr>
          <p:cNvPr id="5" name="object 5"/>
          <p:cNvSpPr/>
          <p:nvPr/>
        </p:nvSpPr>
        <p:spPr>
          <a:xfrm>
            <a:off x="2336926" y="5524474"/>
            <a:ext cx="4402328" cy="71283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2966" y="409300"/>
            <a:ext cx="3746500" cy="589280"/>
          </a:xfrm>
          <a:prstGeom prst="rect">
            <a:avLst/>
          </a:prstGeom>
        </p:spPr>
        <p:txBody>
          <a:bodyPr vert="horz" wrap="square" lIns="0" tIns="12065" rIns="0" bIns="0" rtlCol="0">
            <a:spAutoFit/>
          </a:bodyPr>
          <a:lstStyle/>
          <a:p>
            <a:pPr marL="12700">
              <a:lnSpc>
                <a:spcPct val="100000"/>
              </a:lnSpc>
              <a:spcBef>
                <a:spcPts val="95"/>
              </a:spcBef>
              <a:tabLst>
                <a:tab pos="1766570" algn="l"/>
              </a:tabLst>
            </a:pPr>
            <a:r>
              <a:rPr sz="3700" spc="-10" dirty="0">
                <a:latin typeface="Times New Roman"/>
                <a:cs typeface="Times New Roman"/>
              </a:rPr>
              <a:t>цен</a:t>
            </a:r>
            <a:r>
              <a:rPr sz="3700" spc="35" dirty="0">
                <a:latin typeface="Times New Roman"/>
                <a:cs typeface="Times New Roman"/>
              </a:rPr>
              <a:t>т</a:t>
            </a:r>
            <a:r>
              <a:rPr sz="3700" spc="-5" dirty="0">
                <a:latin typeface="Times New Roman"/>
                <a:cs typeface="Times New Roman"/>
              </a:rPr>
              <a:t>ра</a:t>
            </a:r>
            <a:r>
              <a:rPr sz="3700" dirty="0">
                <a:latin typeface="Times New Roman"/>
                <a:cs typeface="Times New Roman"/>
              </a:rPr>
              <a:t>	</a:t>
            </a:r>
            <a:r>
              <a:rPr sz="3700" spc="-5" dirty="0">
                <a:latin typeface="Times New Roman"/>
                <a:cs typeface="Times New Roman"/>
              </a:rPr>
              <a:t>розп</a:t>
            </a:r>
            <a:r>
              <a:rPr sz="3700" spc="-105" dirty="0">
                <a:latin typeface="Times New Roman"/>
                <a:cs typeface="Times New Roman"/>
              </a:rPr>
              <a:t>о</a:t>
            </a:r>
            <a:r>
              <a:rPr sz="3700" spc="-5" dirty="0">
                <a:latin typeface="Times New Roman"/>
                <a:cs typeface="Times New Roman"/>
              </a:rPr>
              <a:t>ділу</a:t>
            </a:r>
            <a:endParaRPr sz="3700" dirty="0">
              <a:latin typeface="Times New Roman"/>
              <a:cs typeface="Times New Roman"/>
            </a:endParaRPr>
          </a:p>
        </p:txBody>
      </p:sp>
      <p:sp>
        <p:nvSpPr>
          <p:cNvPr id="3" name="object 3"/>
          <p:cNvSpPr txBox="1">
            <a:spLocks noGrp="1"/>
          </p:cNvSpPr>
          <p:nvPr>
            <p:ph type="title"/>
          </p:nvPr>
        </p:nvSpPr>
        <p:spPr>
          <a:xfrm>
            <a:off x="840739" y="202443"/>
            <a:ext cx="3771900" cy="1717675"/>
          </a:xfrm>
          <a:prstGeom prst="rect">
            <a:avLst/>
          </a:prstGeom>
        </p:spPr>
        <p:txBody>
          <a:bodyPr vert="horz" wrap="square" lIns="0" tIns="12065" rIns="0" bIns="0" rtlCol="0">
            <a:spAutoFit/>
          </a:bodyPr>
          <a:lstStyle/>
          <a:p>
            <a:pPr marL="12700" marR="5080">
              <a:lnSpc>
                <a:spcPct val="150000"/>
              </a:lnSpc>
              <a:spcBef>
                <a:spcPts val="95"/>
              </a:spcBef>
              <a:tabLst>
                <a:tab pos="2588260" algn="l"/>
              </a:tabLst>
            </a:pPr>
            <a:r>
              <a:rPr sz="3700" spc="-20" dirty="0"/>
              <a:t>Характеристикою  </a:t>
            </a:r>
            <a:r>
              <a:rPr sz="3700" spc="-10" dirty="0"/>
              <a:t>в</a:t>
            </a:r>
            <a:r>
              <a:rPr sz="3700" spc="-55" dirty="0"/>
              <a:t>в</a:t>
            </a:r>
            <a:r>
              <a:rPr sz="3700" spc="-5" dirty="0"/>
              <a:t>ажається</a:t>
            </a:r>
            <a:r>
              <a:rPr sz="3700" dirty="0"/>
              <a:t>	</a:t>
            </a:r>
            <a:r>
              <a:rPr sz="3700" spc="30" dirty="0" err="1" smtClean="0"/>
              <a:t>т</a:t>
            </a:r>
            <a:r>
              <a:rPr sz="3700" spc="-5" dirty="0" err="1" smtClean="0"/>
              <a:t>а</a:t>
            </a:r>
            <a:r>
              <a:rPr sz="3700" spc="-195" dirty="0" err="1" smtClean="0"/>
              <a:t>к</a:t>
            </a:r>
            <a:r>
              <a:rPr sz="3700" spc="-105" dirty="0" err="1" smtClean="0"/>
              <a:t>о</a:t>
            </a:r>
            <a:r>
              <a:rPr sz="3700" spc="-5" dirty="0" err="1" smtClean="0"/>
              <a:t>ж</a:t>
            </a:r>
            <a:endParaRPr sz="3700" dirty="0"/>
          </a:p>
        </p:txBody>
      </p:sp>
      <p:sp>
        <p:nvSpPr>
          <p:cNvPr id="4" name="object 4"/>
          <p:cNvSpPr txBox="1"/>
          <p:nvPr/>
        </p:nvSpPr>
        <p:spPr>
          <a:xfrm>
            <a:off x="4794366" y="914400"/>
            <a:ext cx="3741420" cy="1551940"/>
          </a:xfrm>
          <a:prstGeom prst="rect">
            <a:avLst/>
          </a:prstGeom>
        </p:spPr>
        <p:txBody>
          <a:bodyPr vert="horz" wrap="square" lIns="0" tIns="110490" rIns="0" bIns="0" rtlCol="0">
            <a:spAutoFit/>
          </a:bodyPr>
          <a:lstStyle/>
          <a:p>
            <a:pPr marL="12700" marR="5080" indent="137160">
              <a:lnSpc>
                <a:spcPct val="141500"/>
              </a:lnSpc>
              <a:spcBef>
                <a:spcPts val="870"/>
              </a:spcBef>
              <a:tabLst>
                <a:tab pos="1711325" algn="l"/>
                <a:tab pos="2112645" algn="l"/>
                <a:tab pos="2440305" algn="l"/>
                <a:tab pos="3397250" algn="l"/>
              </a:tabLst>
            </a:pPr>
            <a:r>
              <a:rPr sz="3700" b="1" i="1" spc="-10" smtClean="0">
                <a:latin typeface="Times New Roman"/>
                <a:cs typeface="Times New Roman"/>
              </a:rPr>
              <a:t>м</a:t>
            </a:r>
            <a:r>
              <a:rPr sz="3700" b="1" i="1" spc="-105" smtClean="0">
                <a:latin typeface="Times New Roman"/>
                <a:cs typeface="Times New Roman"/>
              </a:rPr>
              <a:t>е</a:t>
            </a:r>
            <a:r>
              <a:rPr sz="3700" b="1" i="1" spc="-10" smtClean="0">
                <a:latin typeface="Times New Roman"/>
                <a:cs typeface="Times New Roman"/>
              </a:rPr>
              <a:t>діан</a:t>
            </a:r>
            <a:r>
              <a:rPr sz="3700" b="1" i="1" spc="-5" smtClean="0">
                <a:latin typeface="Times New Roman"/>
                <a:cs typeface="Times New Roman"/>
              </a:rPr>
              <a:t>а</a:t>
            </a:r>
            <a:r>
              <a:rPr sz="3700" b="1" i="1" smtClean="0">
                <a:latin typeface="Times New Roman"/>
                <a:cs typeface="Times New Roman"/>
              </a:rPr>
              <a:t>	</a:t>
            </a:r>
            <a:r>
              <a:rPr sz="3700" spc="-5" smtClean="0">
                <a:latin typeface="Times New Roman"/>
                <a:cs typeface="Times New Roman"/>
              </a:rPr>
              <a:t>(</a:t>
            </a:r>
            <a:r>
              <a:rPr sz="3700" spc="-55" smtClean="0">
                <a:latin typeface="Times New Roman"/>
                <a:cs typeface="Times New Roman"/>
              </a:rPr>
              <a:t>М</a:t>
            </a:r>
            <a:r>
              <a:rPr sz="3700" spc="-5" smtClean="0">
                <a:latin typeface="Times New Roman"/>
                <a:cs typeface="Times New Roman"/>
              </a:rPr>
              <a:t>е)</a:t>
            </a:r>
            <a:r>
              <a:rPr sz="3700" smtClean="0">
                <a:latin typeface="Times New Roman"/>
                <a:cs typeface="Times New Roman"/>
              </a:rPr>
              <a:t>	</a:t>
            </a:r>
            <a:r>
              <a:rPr sz="2600" smtClean="0">
                <a:latin typeface="Times New Roman"/>
                <a:cs typeface="Times New Roman"/>
              </a:rPr>
              <a:t>—  </a:t>
            </a:r>
            <a:r>
              <a:rPr sz="2600" spc="-15" smtClean="0">
                <a:latin typeface="Times New Roman"/>
                <a:cs typeface="Times New Roman"/>
              </a:rPr>
              <a:t>п</a:t>
            </a:r>
            <a:r>
              <a:rPr sz="2600" smtClean="0">
                <a:latin typeface="Times New Roman"/>
                <a:cs typeface="Times New Roman"/>
              </a:rPr>
              <a:t>ри</a:t>
            </a:r>
            <a:r>
              <a:rPr sz="2600" spc="-10" smtClean="0">
                <a:latin typeface="Times New Roman"/>
                <a:cs typeface="Times New Roman"/>
              </a:rPr>
              <a:t>п</a:t>
            </a:r>
            <a:r>
              <a:rPr sz="2600" smtClean="0">
                <a:latin typeface="Times New Roman"/>
                <a:cs typeface="Times New Roman"/>
              </a:rPr>
              <a:t>а</a:t>
            </a:r>
            <a:r>
              <a:rPr sz="2600" spc="-10" smtClean="0">
                <a:latin typeface="Times New Roman"/>
                <a:cs typeface="Times New Roman"/>
              </a:rPr>
              <a:t>д</a:t>
            </a:r>
            <a:r>
              <a:rPr sz="2600" smtClean="0">
                <a:latin typeface="Times New Roman"/>
                <a:cs typeface="Times New Roman"/>
              </a:rPr>
              <a:t>ає</a:t>
            </a:r>
            <a:r>
              <a:rPr sz="2600" dirty="0">
                <a:latin typeface="Times New Roman"/>
                <a:cs typeface="Times New Roman"/>
              </a:rPr>
              <a:t>	</a:t>
            </a:r>
            <a:r>
              <a:rPr sz="2600" spc="-5" dirty="0">
                <a:latin typeface="Times New Roman"/>
                <a:cs typeface="Times New Roman"/>
              </a:rPr>
              <a:t>н</a:t>
            </a:r>
            <a:r>
              <a:rPr sz="2600" dirty="0">
                <a:latin typeface="Times New Roman"/>
                <a:cs typeface="Times New Roman"/>
              </a:rPr>
              <a:t>а		</a:t>
            </a:r>
            <a:r>
              <a:rPr sz="2600" spc="25" dirty="0">
                <a:latin typeface="Times New Roman"/>
                <a:cs typeface="Times New Roman"/>
              </a:rPr>
              <a:t>с</a:t>
            </a:r>
            <a:r>
              <a:rPr sz="2600" spc="-20" dirty="0">
                <a:latin typeface="Times New Roman"/>
                <a:cs typeface="Times New Roman"/>
              </a:rPr>
              <a:t>е</a:t>
            </a:r>
            <a:r>
              <a:rPr sz="2600" dirty="0">
                <a:latin typeface="Times New Roman"/>
                <a:cs typeface="Times New Roman"/>
              </a:rPr>
              <a:t>р</a:t>
            </a:r>
            <a:r>
              <a:rPr sz="2600" spc="-35" dirty="0">
                <a:latin typeface="Times New Roman"/>
                <a:cs typeface="Times New Roman"/>
              </a:rPr>
              <a:t>е</a:t>
            </a:r>
            <a:r>
              <a:rPr sz="2600" spc="-20" dirty="0">
                <a:latin typeface="Times New Roman"/>
                <a:cs typeface="Times New Roman"/>
              </a:rPr>
              <a:t>д</a:t>
            </a:r>
            <a:r>
              <a:rPr sz="2600" spc="-5" dirty="0">
                <a:latin typeface="Times New Roman"/>
                <a:cs typeface="Times New Roman"/>
              </a:rPr>
              <a:t>и</a:t>
            </a:r>
            <a:r>
              <a:rPr sz="2600" spc="-15" dirty="0">
                <a:latin typeface="Times New Roman"/>
                <a:cs typeface="Times New Roman"/>
              </a:rPr>
              <a:t>н</a:t>
            </a:r>
            <a:r>
              <a:rPr sz="2600" dirty="0">
                <a:latin typeface="Times New Roman"/>
                <a:cs typeface="Times New Roman"/>
              </a:rPr>
              <a:t>у</a:t>
            </a:r>
          </a:p>
        </p:txBody>
      </p:sp>
      <p:sp>
        <p:nvSpPr>
          <p:cNvPr id="5" name="object 5"/>
          <p:cNvSpPr txBox="1"/>
          <p:nvPr/>
        </p:nvSpPr>
        <p:spPr>
          <a:xfrm>
            <a:off x="840739" y="1930480"/>
            <a:ext cx="7704455" cy="4187190"/>
          </a:xfrm>
          <a:prstGeom prst="rect">
            <a:avLst/>
          </a:prstGeom>
        </p:spPr>
        <p:txBody>
          <a:bodyPr vert="horz" wrap="square" lIns="0" tIns="210185" rIns="0" bIns="0" rtlCol="0">
            <a:spAutoFit/>
          </a:bodyPr>
          <a:lstStyle/>
          <a:p>
            <a:pPr marL="12700" algn="just">
              <a:lnSpc>
                <a:spcPct val="100000"/>
              </a:lnSpc>
              <a:spcBef>
                <a:spcPts val="1655"/>
              </a:spcBef>
            </a:pPr>
            <a:r>
              <a:rPr sz="2600" spc="-15" dirty="0">
                <a:latin typeface="Times New Roman"/>
                <a:cs typeface="Times New Roman"/>
              </a:rPr>
              <a:t>значення </a:t>
            </a:r>
            <a:r>
              <a:rPr sz="2600" dirty="0">
                <a:latin typeface="Times New Roman"/>
                <a:cs typeface="Times New Roman"/>
              </a:rPr>
              <a:t>ознаки,</a:t>
            </a:r>
            <a:r>
              <a:rPr sz="2600" spc="560" dirty="0">
                <a:latin typeface="Times New Roman"/>
                <a:cs typeface="Times New Roman"/>
              </a:rPr>
              <a:t> </a:t>
            </a:r>
            <a:r>
              <a:rPr sz="2600" spc="-20" dirty="0">
                <a:latin typeface="Times New Roman"/>
                <a:cs typeface="Times New Roman"/>
              </a:rPr>
              <a:t>яке</a:t>
            </a:r>
            <a:endParaRPr sz="2600" dirty="0">
              <a:latin typeface="Times New Roman"/>
              <a:cs typeface="Times New Roman"/>
            </a:endParaRPr>
          </a:p>
          <a:p>
            <a:pPr marL="12700" marR="5080" algn="just">
              <a:lnSpc>
                <a:spcPct val="150000"/>
              </a:lnSpc>
              <a:spcBef>
                <a:spcPts val="5"/>
              </a:spcBef>
            </a:pPr>
            <a:r>
              <a:rPr sz="2600" spc="-20" dirty="0">
                <a:latin typeface="Times New Roman"/>
                <a:cs typeface="Times New Roman"/>
              </a:rPr>
              <a:t>впорядкованого </a:t>
            </a:r>
            <a:r>
              <a:rPr sz="2600" spc="-55" dirty="0">
                <a:latin typeface="Times New Roman"/>
                <a:cs typeface="Times New Roman"/>
              </a:rPr>
              <a:t>ряду, </a:t>
            </a:r>
            <a:r>
              <a:rPr sz="2600" spc="-15" dirty="0">
                <a:latin typeface="Times New Roman"/>
                <a:cs typeface="Times New Roman"/>
              </a:rPr>
              <a:t>поділяє </a:t>
            </a:r>
            <a:r>
              <a:rPr sz="2600" spc="-25" dirty="0">
                <a:latin typeface="Times New Roman"/>
                <a:cs typeface="Times New Roman"/>
              </a:rPr>
              <a:t>його </a:t>
            </a:r>
            <a:r>
              <a:rPr sz="2600" spc="-10" dirty="0">
                <a:latin typeface="Times New Roman"/>
                <a:cs typeface="Times New Roman"/>
              </a:rPr>
              <a:t>навпіл </a:t>
            </a:r>
            <a:r>
              <a:rPr sz="2600" spc="5" dirty="0">
                <a:latin typeface="Times New Roman"/>
                <a:cs typeface="Times New Roman"/>
              </a:rPr>
              <a:t>— </a:t>
            </a:r>
            <a:r>
              <a:rPr sz="2600" dirty="0">
                <a:latin typeface="Times New Roman"/>
                <a:cs typeface="Times New Roman"/>
              </a:rPr>
              <a:t>на дві  рівні за </a:t>
            </a:r>
            <a:r>
              <a:rPr sz="2600" spc="-20" dirty="0">
                <a:latin typeface="Times New Roman"/>
                <a:cs typeface="Times New Roman"/>
              </a:rPr>
              <a:t>обсягом </a:t>
            </a:r>
            <a:r>
              <a:rPr sz="2600" dirty="0">
                <a:latin typeface="Times New Roman"/>
                <a:cs typeface="Times New Roman"/>
              </a:rPr>
              <a:t>частини. </a:t>
            </a:r>
            <a:r>
              <a:rPr sz="2600" spc="-25" dirty="0">
                <a:latin typeface="Times New Roman"/>
                <a:cs typeface="Times New Roman"/>
              </a:rPr>
              <a:t>Визначаючи </a:t>
            </a:r>
            <a:r>
              <a:rPr sz="2600" spc="-40" dirty="0">
                <a:latin typeface="Times New Roman"/>
                <a:cs typeface="Times New Roman"/>
              </a:rPr>
              <a:t>медіану,  </a:t>
            </a:r>
            <a:r>
              <a:rPr sz="2600" spc="-25" dirty="0">
                <a:latin typeface="Times New Roman"/>
                <a:cs typeface="Times New Roman"/>
              </a:rPr>
              <a:t>використовують кумулятивні </a:t>
            </a:r>
            <a:r>
              <a:rPr sz="2600" spc="-15" dirty="0">
                <a:latin typeface="Times New Roman"/>
                <a:cs typeface="Times New Roman"/>
              </a:rPr>
              <a:t>частоти</a:t>
            </a:r>
            <a:r>
              <a:rPr sz="2600" spc="620" dirty="0">
                <a:latin typeface="Times New Roman"/>
                <a:cs typeface="Times New Roman"/>
              </a:rPr>
              <a:t> </a:t>
            </a:r>
            <a:r>
              <a:rPr sz="2600" spc="-5" dirty="0">
                <a:latin typeface="Times New Roman"/>
                <a:cs typeface="Times New Roman"/>
              </a:rPr>
              <a:t>або частки </a:t>
            </a:r>
            <a:r>
              <a:rPr sz="2600" dirty="0">
                <a:latin typeface="Times New Roman"/>
                <a:cs typeface="Times New Roman"/>
              </a:rPr>
              <a:t>. У  </a:t>
            </a:r>
            <a:r>
              <a:rPr sz="2600" spc="-10" dirty="0">
                <a:latin typeface="Times New Roman"/>
                <a:cs typeface="Times New Roman"/>
              </a:rPr>
              <a:t>дискретному </a:t>
            </a:r>
            <a:r>
              <a:rPr sz="2600" spc="-5" dirty="0">
                <a:latin typeface="Times New Roman"/>
                <a:cs typeface="Times New Roman"/>
              </a:rPr>
              <a:t>ряду медіаною </a:t>
            </a:r>
            <a:r>
              <a:rPr sz="2600" spc="-65" dirty="0">
                <a:latin typeface="Times New Roman"/>
                <a:cs typeface="Times New Roman"/>
              </a:rPr>
              <a:t>буде</a:t>
            </a:r>
            <a:r>
              <a:rPr sz="2600" spc="520" dirty="0">
                <a:latin typeface="Times New Roman"/>
                <a:cs typeface="Times New Roman"/>
              </a:rPr>
              <a:t> </a:t>
            </a:r>
            <a:r>
              <a:rPr sz="2600" spc="-20" dirty="0">
                <a:latin typeface="Times New Roman"/>
                <a:cs typeface="Times New Roman"/>
              </a:rPr>
              <a:t>значення </a:t>
            </a:r>
            <a:r>
              <a:rPr sz="2600" spc="-5" dirty="0">
                <a:latin typeface="Times New Roman"/>
                <a:cs typeface="Times New Roman"/>
              </a:rPr>
              <a:t>ознаки,  </a:t>
            </a:r>
            <a:r>
              <a:rPr sz="2600" spc="-20" dirty="0">
                <a:latin typeface="Times New Roman"/>
                <a:cs typeface="Times New Roman"/>
              </a:rPr>
              <a:t>кумулятивна </a:t>
            </a:r>
            <a:r>
              <a:rPr sz="2600" spc="-10" dirty="0">
                <a:latin typeface="Times New Roman"/>
                <a:cs typeface="Times New Roman"/>
              </a:rPr>
              <a:t>частота </a:t>
            </a:r>
            <a:r>
              <a:rPr sz="2600" spc="-45" dirty="0">
                <a:latin typeface="Times New Roman"/>
                <a:cs typeface="Times New Roman"/>
              </a:rPr>
              <a:t>якого </a:t>
            </a:r>
            <a:r>
              <a:rPr sz="2600" spc="-10" dirty="0">
                <a:latin typeface="Times New Roman"/>
                <a:cs typeface="Times New Roman"/>
              </a:rPr>
              <a:t>перевищує </a:t>
            </a:r>
            <a:r>
              <a:rPr sz="2600" spc="-15" dirty="0">
                <a:latin typeface="Times New Roman"/>
                <a:cs typeface="Times New Roman"/>
              </a:rPr>
              <a:t>половину  </a:t>
            </a:r>
            <a:r>
              <a:rPr sz="2600" dirty="0">
                <a:latin typeface="Times New Roman"/>
                <a:cs typeface="Times New Roman"/>
              </a:rPr>
              <a:t>обсягу </a:t>
            </a:r>
            <a:r>
              <a:rPr sz="2600" spc="-5" dirty="0">
                <a:latin typeface="Times New Roman"/>
                <a:cs typeface="Times New Roman"/>
              </a:rPr>
              <a:t>сукупності, </a:t>
            </a:r>
            <a:r>
              <a:rPr sz="2600" spc="-15" dirty="0">
                <a:latin typeface="Times New Roman"/>
                <a:cs typeface="Times New Roman"/>
              </a:rPr>
              <a:t>тобто </a:t>
            </a:r>
            <a:r>
              <a:rPr sz="2600" spc="-5" dirty="0">
                <a:latin typeface="Times New Roman"/>
                <a:cs typeface="Times New Roman"/>
              </a:rPr>
              <a:t>(для </a:t>
            </a:r>
            <a:r>
              <a:rPr sz="2600" spc="-20" dirty="0">
                <a:latin typeface="Times New Roman"/>
                <a:cs typeface="Times New Roman"/>
              </a:rPr>
              <a:t>кумулятивної </a:t>
            </a:r>
            <a:r>
              <a:rPr sz="2600" spc="-5" dirty="0">
                <a:latin typeface="Times New Roman"/>
                <a:cs typeface="Times New Roman"/>
              </a:rPr>
              <a:t>частки</a:t>
            </a:r>
            <a:r>
              <a:rPr sz="2600" spc="30" dirty="0">
                <a:latin typeface="Times New Roman"/>
                <a:cs typeface="Times New Roman"/>
              </a:rPr>
              <a:t> </a:t>
            </a:r>
            <a:r>
              <a:rPr sz="2600" spc="-5" dirty="0">
                <a:latin typeface="Times New Roman"/>
                <a:cs typeface="Times New Roman"/>
              </a:rPr>
              <a:t>).</a:t>
            </a:r>
            <a:endParaRPr sz="2600" dirty="0">
              <a:latin typeface="Times New Roman"/>
              <a:cs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404" y="272922"/>
            <a:ext cx="7265034" cy="1379220"/>
          </a:xfrm>
          <a:prstGeom prst="rect">
            <a:avLst/>
          </a:prstGeom>
        </p:spPr>
        <p:txBody>
          <a:bodyPr vert="horz" wrap="square" lIns="0" tIns="48895" rIns="0" bIns="0" rtlCol="0">
            <a:spAutoFit/>
          </a:bodyPr>
          <a:lstStyle/>
          <a:p>
            <a:pPr marL="12700" marR="5080" algn="just">
              <a:lnSpc>
                <a:spcPct val="90000"/>
              </a:lnSpc>
              <a:spcBef>
                <a:spcPts val="385"/>
              </a:spcBef>
            </a:pPr>
            <a:r>
              <a:rPr sz="2400" dirty="0"/>
              <a:t>В </a:t>
            </a:r>
            <a:r>
              <a:rPr sz="2400" spc="-10" dirty="0"/>
              <a:t>інтервальному </a:t>
            </a:r>
            <a:r>
              <a:rPr sz="2400" spc="-5" dirty="0"/>
              <a:t>ряду </a:t>
            </a:r>
            <a:r>
              <a:rPr sz="2400" dirty="0"/>
              <a:t>за </a:t>
            </a:r>
            <a:r>
              <a:rPr sz="2400" spc="-5" dirty="0"/>
              <a:t>цим </a:t>
            </a:r>
            <a:r>
              <a:rPr sz="2400" spc="-10" dirty="0"/>
              <a:t>принципом </a:t>
            </a:r>
            <a:r>
              <a:rPr sz="2400" spc="-15" dirty="0"/>
              <a:t>визначають  </a:t>
            </a:r>
            <a:r>
              <a:rPr sz="2400" spc="-5" dirty="0"/>
              <a:t>медіанний інтервал, </a:t>
            </a:r>
            <a:r>
              <a:rPr sz="2400" dirty="0"/>
              <a:t>а </a:t>
            </a:r>
            <a:r>
              <a:rPr sz="2400" spc="-15" dirty="0"/>
              <a:t>значення </a:t>
            </a:r>
            <a:r>
              <a:rPr sz="2400" spc="-5" dirty="0"/>
              <a:t>медіани </a:t>
            </a:r>
            <a:r>
              <a:rPr sz="2400" dirty="0"/>
              <a:t>в </a:t>
            </a:r>
            <a:r>
              <a:rPr sz="2400" spc="-5" dirty="0"/>
              <a:t>середині  </a:t>
            </a:r>
            <a:r>
              <a:rPr sz="2400" spc="-25" dirty="0"/>
              <a:t>інтервалу, </a:t>
            </a:r>
            <a:r>
              <a:rPr sz="2400" dirty="0"/>
              <a:t>як і </a:t>
            </a:r>
            <a:r>
              <a:rPr sz="2400" spc="-15" dirty="0"/>
              <a:t>значення моди, обчислюють </a:t>
            </a:r>
            <a:r>
              <a:rPr sz="2400" dirty="0"/>
              <a:t>за  </a:t>
            </a:r>
            <a:r>
              <a:rPr sz="2400" spc="-5" dirty="0"/>
              <a:t>інтерполяційною</a:t>
            </a:r>
            <a:r>
              <a:rPr sz="2400" spc="-30" dirty="0"/>
              <a:t> </a:t>
            </a:r>
            <a:r>
              <a:rPr sz="2400" spc="-15" dirty="0"/>
              <a:t>формулою:</a:t>
            </a:r>
            <a:endParaRPr sz="2400"/>
          </a:p>
        </p:txBody>
      </p:sp>
      <p:sp>
        <p:nvSpPr>
          <p:cNvPr id="3" name="object 3"/>
          <p:cNvSpPr txBox="1"/>
          <p:nvPr/>
        </p:nvSpPr>
        <p:spPr>
          <a:xfrm>
            <a:off x="663244" y="3239262"/>
            <a:ext cx="6609080" cy="930910"/>
          </a:xfrm>
          <a:prstGeom prst="rect">
            <a:avLst/>
          </a:prstGeom>
        </p:spPr>
        <p:txBody>
          <a:bodyPr vert="horz" wrap="square" lIns="0" tIns="40005" rIns="0" bIns="0" rtlCol="0">
            <a:spAutoFit/>
          </a:bodyPr>
          <a:lstStyle/>
          <a:p>
            <a:pPr marL="38100">
              <a:lnSpc>
                <a:spcPct val="100000"/>
              </a:lnSpc>
              <a:spcBef>
                <a:spcPts val="315"/>
              </a:spcBef>
            </a:pPr>
            <a:r>
              <a:rPr sz="1800" i="1" dirty="0">
                <a:latin typeface="Times New Roman"/>
                <a:cs typeface="Times New Roman"/>
              </a:rPr>
              <a:t>x</a:t>
            </a:r>
            <a:r>
              <a:rPr sz="1800" baseline="-20833" dirty="0">
                <a:latin typeface="Times New Roman"/>
                <a:cs typeface="Times New Roman"/>
              </a:rPr>
              <a:t>0 </a:t>
            </a:r>
            <a:r>
              <a:rPr sz="1800" spc="10" dirty="0">
                <a:latin typeface="Times New Roman"/>
                <a:cs typeface="Times New Roman"/>
              </a:rPr>
              <a:t>та </a:t>
            </a:r>
            <a:r>
              <a:rPr sz="1800" i="1" dirty="0">
                <a:latin typeface="Times New Roman"/>
                <a:cs typeface="Times New Roman"/>
              </a:rPr>
              <a:t>h </a:t>
            </a:r>
            <a:r>
              <a:rPr sz="1800" dirty="0">
                <a:latin typeface="Times New Roman"/>
                <a:cs typeface="Times New Roman"/>
              </a:rPr>
              <a:t>— </a:t>
            </a:r>
            <a:r>
              <a:rPr sz="1800" spc="-5" dirty="0">
                <a:latin typeface="Times New Roman"/>
                <a:cs typeface="Times New Roman"/>
              </a:rPr>
              <a:t>відповідно нижня </a:t>
            </a:r>
            <a:r>
              <a:rPr sz="1800" dirty="0">
                <a:latin typeface="Times New Roman"/>
                <a:cs typeface="Times New Roman"/>
              </a:rPr>
              <a:t>межа </a:t>
            </a:r>
            <a:r>
              <a:rPr sz="1800" spc="10" dirty="0">
                <a:latin typeface="Times New Roman"/>
                <a:cs typeface="Times New Roman"/>
              </a:rPr>
              <a:t>та </a:t>
            </a:r>
            <a:r>
              <a:rPr sz="1800" spc="-5" dirty="0">
                <a:latin typeface="Times New Roman"/>
                <a:cs typeface="Times New Roman"/>
              </a:rPr>
              <a:t>ширина </a:t>
            </a:r>
            <a:r>
              <a:rPr sz="1800" spc="-10" dirty="0">
                <a:latin typeface="Times New Roman"/>
                <a:cs typeface="Times New Roman"/>
              </a:rPr>
              <a:t>медіанного</a:t>
            </a:r>
            <a:r>
              <a:rPr sz="1800" spc="-229" dirty="0">
                <a:latin typeface="Times New Roman"/>
                <a:cs typeface="Times New Roman"/>
              </a:rPr>
              <a:t> </a:t>
            </a:r>
            <a:r>
              <a:rPr sz="1800" dirty="0">
                <a:latin typeface="Times New Roman"/>
                <a:cs typeface="Times New Roman"/>
              </a:rPr>
              <a:t>інтервалу;</a:t>
            </a:r>
            <a:endParaRPr sz="1800">
              <a:latin typeface="Times New Roman"/>
              <a:cs typeface="Times New Roman"/>
            </a:endParaRPr>
          </a:p>
          <a:p>
            <a:pPr marL="92710">
              <a:lnSpc>
                <a:spcPct val="100000"/>
              </a:lnSpc>
              <a:spcBef>
                <a:spcPts val="215"/>
              </a:spcBef>
            </a:pPr>
            <a:r>
              <a:rPr sz="1800" i="1" dirty="0">
                <a:latin typeface="Times New Roman"/>
                <a:cs typeface="Times New Roman"/>
              </a:rPr>
              <a:t>f</a:t>
            </a:r>
            <a:r>
              <a:rPr sz="1800" baseline="-20833" dirty="0">
                <a:latin typeface="Times New Roman"/>
                <a:cs typeface="Times New Roman"/>
              </a:rPr>
              <a:t>me </a:t>
            </a:r>
            <a:r>
              <a:rPr sz="1800" dirty="0">
                <a:latin typeface="Times New Roman"/>
                <a:cs typeface="Times New Roman"/>
              </a:rPr>
              <a:t>— </a:t>
            </a:r>
            <a:r>
              <a:rPr sz="1800" spc="-5" dirty="0">
                <a:latin typeface="Times New Roman"/>
                <a:cs typeface="Times New Roman"/>
              </a:rPr>
              <a:t>частота </a:t>
            </a:r>
            <a:r>
              <a:rPr sz="1800" spc="-10" dirty="0">
                <a:latin typeface="Times New Roman"/>
                <a:cs typeface="Times New Roman"/>
              </a:rPr>
              <a:t>медіанного</a:t>
            </a:r>
            <a:r>
              <a:rPr sz="1800" spc="-180" dirty="0">
                <a:latin typeface="Times New Roman"/>
                <a:cs typeface="Times New Roman"/>
              </a:rPr>
              <a:t> </a:t>
            </a:r>
            <a:r>
              <a:rPr sz="1800" dirty="0">
                <a:latin typeface="Times New Roman"/>
                <a:cs typeface="Times New Roman"/>
              </a:rPr>
              <a:t>інтервалу;</a:t>
            </a:r>
            <a:endParaRPr sz="1800">
              <a:latin typeface="Times New Roman"/>
              <a:cs typeface="Times New Roman"/>
            </a:endParaRPr>
          </a:p>
          <a:p>
            <a:pPr marL="892810">
              <a:lnSpc>
                <a:spcPct val="100000"/>
              </a:lnSpc>
              <a:spcBef>
                <a:spcPts val="215"/>
              </a:spcBef>
            </a:pPr>
            <a:r>
              <a:rPr sz="1800" dirty="0">
                <a:latin typeface="Times New Roman"/>
                <a:cs typeface="Times New Roman"/>
              </a:rPr>
              <a:t>— </a:t>
            </a:r>
            <a:r>
              <a:rPr sz="1800" spc="-10" dirty="0">
                <a:latin typeface="Times New Roman"/>
                <a:cs typeface="Times New Roman"/>
              </a:rPr>
              <a:t>кумулятивна </a:t>
            </a:r>
            <a:r>
              <a:rPr sz="1800" spc="-5" dirty="0">
                <a:latin typeface="Times New Roman"/>
                <a:cs typeface="Times New Roman"/>
              </a:rPr>
              <a:t>частота </a:t>
            </a:r>
            <a:r>
              <a:rPr sz="1800" spc="-10" dirty="0">
                <a:latin typeface="Times New Roman"/>
                <a:cs typeface="Times New Roman"/>
              </a:rPr>
              <a:t>передмедіанного</a:t>
            </a:r>
            <a:r>
              <a:rPr sz="1800" spc="-55" dirty="0">
                <a:latin typeface="Times New Roman"/>
                <a:cs typeface="Times New Roman"/>
              </a:rPr>
              <a:t> </a:t>
            </a:r>
            <a:r>
              <a:rPr sz="1800" spc="-20" dirty="0">
                <a:latin typeface="Times New Roman"/>
                <a:cs typeface="Times New Roman"/>
              </a:rPr>
              <a:t>інтервалу.</a:t>
            </a:r>
            <a:endParaRPr sz="1800">
              <a:latin typeface="Times New Roman"/>
              <a:cs typeface="Times New Roman"/>
            </a:endParaRPr>
          </a:p>
        </p:txBody>
      </p:sp>
      <p:sp>
        <p:nvSpPr>
          <p:cNvPr id="4" name="object 4"/>
          <p:cNvSpPr/>
          <p:nvPr/>
        </p:nvSpPr>
        <p:spPr>
          <a:xfrm>
            <a:off x="2201545" y="1988820"/>
            <a:ext cx="4470019" cy="129616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18924" y="5189560"/>
            <a:ext cx="542925" cy="0"/>
          </a:xfrm>
          <a:custGeom>
            <a:avLst/>
            <a:gdLst/>
            <a:ahLst/>
            <a:cxnLst/>
            <a:rect l="l" t="t" r="r" b="b"/>
            <a:pathLst>
              <a:path w="542925">
                <a:moveTo>
                  <a:pt x="0" y="0"/>
                </a:moveTo>
                <a:lnTo>
                  <a:pt x="542624" y="0"/>
                </a:lnTo>
              </a:path>
            </a:pathLst>
          </a:custGeom>
          <a:ln w="9720">
            <a:solidFill>
              <a:srgbClr val="000000"/>
            </a:solidFill>
          </a:ln>
        </p:spPr>
        <p:txBody>
          <a:bodyPr wrap="square" lIns="0" tIns="0" rIns="0" bIns="0" rtlCol="0"/>
          <a:lstStyle/>
          <a:p>
            <a:endParaRPr/>
          </a:p>
        </p:txBody>
      </p:sp>
      <p:sp>
        <p:nvSpPr>
          <p:cNvPr id="6" name="object 6"/>
          <p:cNvSpPr txBox="1"/>
          <p:nvPr/>
        </p:nvSpPr>
        <p:spPr>
          <a:xfrm>
            <a:off x="2903912" y="5182238"/>
            <a:ext cx="208279" cy="280035"/>
          </a:xfrm>
          <a:prstGeom prst="rect">
            <a:avLst/>
          </a:prstGeom>
        </p:spPr>
        <p:txBody>
          <a:bodyPr vert="horz" wrap="square" lIns="0" tIns="14604" rIns="0" bIns="0" rtlCol="0">
            <a:spAutoFit/>
          </a:bodyPr>
          <a:lstStyle/>
          <a:p>
            <a:pPr marL="12700">
              <a:lnSpc>
                <a:spcPct val="100000"/>
              </a:lnSpc>
              <a:spcBef>
                <a:spcPts val="114"/>
              </a:spcBef>
            </a:pPr>
            <a:r>
              <a:rPr sz="1650" spc="-110" dirty="0">
                <a:latin typeface="Times New Roman"/>
                <a:cs typeface="Times New Roman"/>
              </a:rPr>
              <a:t>51</a:t>
            </a:r>
            <a:endParaRPr sz="1650">
              <a:latin typeface="Times New Roman"/>
              <a:cs typeface="Times New Roman"/>
            </a:endParaRPr>
          </a:p>
        </p:txBody>
      </p:sp>
      <p:sp>
        <p:nvSpPr>
          <p:cNvPr id="7" name="object 7"/>
          <p:cNvSpPr txBox="1"/>
          <p:nvPr/>
        </p:nvSpPr>
        <p:spPr>
          <a:xfrm>
            <a:off x="1974754" y="5018052"/>
            <a:ext cx="1683385" cy="280035"/>
          </a:xfrm>
          <a:prstGeom prst="rect">
            <a:avLst/>
          </a:prstGeom>
        </p:spPr>
        <p:txBody>
          <a:bodyPr vert="horz" wrap="square" lIns="0" tIns="14604" rIns="0" bIns="0" rtlCol="0">
            <a:spAutoFit/>
          </a:bodyPr>
          <a:lstStyle/>
          <a:p>
            <a:pPr marL="38100">
              <a:lnSpc>
                <a:spcPct val="100000"/>
              </a:lnSpc>
              <a:spcBef>
                <a:spcPts val="114"/>
              </a:spcBef>
            </a:pPr>
            <a:r>
              <a:rPr sz="1650" spc="-220" dirty="0">
                <a:latin typeface="Times New Roman"/>
                <a:cs typeface="Times New Roman"/>
              </a:rPr>
              <a:t>Мe </a:t>
            </a:r>
            <a:r>
              <a:rPr sz="1650" spc="-200" dirty="0">
                <a:latin typeface="Symbol"/>
                <a:cs typeface="Symbol"/>
              </a:rPr>
              <a:t></a:t>
            </a:r>
            <a:r>
              <a:rPr sz="1650" spc="-200" dirty="0">
                <a:latin typeface="Times New Roman"/>
                <a:cs typeface="Times New Roman"/>
              </a:rPr>
              <a:t> </a:t>
            </a:r>
            <a:r>
              <a:rPr sz="1650" spc="-180" dirty="0">
                <a:latin typeface="Times New Roman"/>
                <a:cs typeface="Times New Roman"/>
              </a:rPr>
              <a:t>7 </a:t>
            </a:r>
            <a:r>
              <a:rPr sz="1650" spc="-200" dirty="0">
                <a:latin typeface="Symbol"/>
                <a:cs typeface="Symbol"/>
              </a:rPr>
              <a:t></a:t>
            </a:r>
            <a:r>
              <a:rPr sz="1650" spc="-200" dirty="0">
                <a:latin typeface="Times New Roman"/>
                <a:cs typeface="Times New Roman"/>
              </a:rPr>
              <a:t> </a:t>
            </a:r>
            <a:r>
              <a:rPr sz="1650" spc="-130" dirty="0">
                <a:latin typeface="Times New Roman"/>
                <a:cs typeface="Times New Roman"/>
              </a:rPr>
              <a:t>2</a:t>
            </a:r>
            <a:r>
              <a:rPr sz="2475" spc="-195" baseline="35353" dirty="0">
                <a:latin typeface="Times New Roman"/>
                <a:cs typeface="Times New Roman"/>
              </a:rPr>
              <a:t>100</a:t>
            </a:r>
            <a:r>
              <a:rPr sz="2475" spc="-195" baseline="35353" dirty="0">
                <a:latin typeface="Symbol"/>
                <a:cs typeface="Symbol"/>
              </a:rPr>
              <a:t></a:t>
            </a:r>
            <a:r>
              <a:rPr sz="2475" spc="-195" baseline="35353" dirty="0">
                <a:latin typeface="Times New Roman"/>
                <a:cs typeface="Times New Roman"/>
              </a:rPr>
              <a:t> </a:t>
            </a:r>
            <a:r>
              <a:rPr sz="2475" spc="-217" baseline="35353" dirty="0">
                <a:latin typeface="Times New Roman"/>
                <a:cs typeface="Times New Roman"/>
              </a:rPr>
              <a:t>56 </a:t>
            </a:r>
            <a:r>
              <a:rPr sz="1650" spc="-200" dirty="0">
                <a:latin typeface="Symbol"/>
                <a:cs typeface="Symbol"/>
              </a:rPr>
              <a:t></a:t>
            </a:r>
            <a:r>
              <a:rPr sz="1650" spc="-270" dirty="0">
                <a:latin typeface="Times New Roman"/>
                <a:cs typeface="Times New Roman"/>
              </a:rPr>
              <a:t> </a:t>
            </a:r>
            <a:r>
              <a:rPr sz="1650" spc="-175" dirty="0">
                <a:latin typeface="Times New Roman"/>
                <a:cs typeface="Times New Roman"/>
              </a:rPr>
              <a:t>8,7</a:t>
            </a:r>
            <a:endParaRPr sz="1650">
              <a:latin typeface="Times New Roman"/>
              <a:cs typeface="Times New Roman"/>
            </a:endParaRPr>
          </a:p>
        </p:txBody>
      </p:sp>
      <p:sp>
        <p:nvSpPr>
          <p:cNvPr id="8" name="object 8"/>
          <p:cNvSpPr txBox="1"/>
          <p:nvPr/>
        </p:nvSpPr>
        <p:spPr>
          <a:xfrm>
            <a:off x="3618448" y="5206526"/>
            <a:ext cx="298450" cy="320040"/>
          </a:xfrm>
          <a:prstGeom prst="rect">
            <a:avLst/>
          </a:prstGeom>
        </p:spPr>
        <p:txBody>
          <a:bodyPr vert="horz" wrap="square" lIns="0" tIns="16510" rIns="0" bIns="0" rtlCol="0">
            <a:spAutoFit/>
          </a:bodyPr>
          <a:lstStyle/>
          <a:p>
            <a:pPr marL="38100">
              <a:lnSpc>
                <a:spcPct val="100000"/>
              </a:lnSpc>
              <a:spcBef>
                <a:spcPts val="130"/>
              </a:spcBef>
            </a:pPr>
            <a:r>
              <a:rPr sz="1900" spc="-190" dirty="0">
                <a:latin typeface="Times New Roman"/>
                <a:cs typeface="Times New Roman"/>
              </a:rPr>
              <a:t>м</a:t>
            </a:r>
            <a:r>
              <a:rPr sz="1875" spc="-284" baseline="40000" dirty="0">
                <a:latin typeface="Times New Roman"/>
                <a:cs typeface="Times New Roman"/>
              </a:rPr>
              <a:t>2</a:t>
            </a:r>
            <a:r>
              <a:rPr sz="1900" spc="-190" dirty="0">
                <a:latin typeface="Times New Roman"/>
                <a:cs typeface="Times New Roman"/>
              </a:rPr>
              <a:t>.</a:t>
            </a:r>
            <a:endParaRPr sz="1900">
              <a:latin typeface="Times New Roman"/>
              <a:cs typeface="Times New Roman"/>
            </a:endParaRPr>
          </a:p>
        </p:txBody>
      </p:sp>
      <p:sp>
        <p:nvSpPr>
          <p:cNvPr id="9" name="object 9"/>
          <p:cNvSpPr/>
          <p:nvPr/>
        </p:nvSpPr>
        <p:spPr>
          <a:xfrm>
            <a:off x="650938" y="4005084"/>
            <a:ext cx="466928" cy="5040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5339" y="367664"/>
            <a:ext cx="6921500" cy="2943860"/>
          </a:xfrm>
          <a:prstGeom prst="rect">
            <a:avLst/>
          </a:prstGeom>
        </p:spPr>
        <p:txBody>
          <a:bodyPr vert="horz" wrap="square" lIns="0" tIns="35560" rIns="0" bIns="0" rtlCol="0">
            <a:spAutoFit/>
          </a:bodyPr>
          <a:lstStyle/>
          <a:p>
            <a:pPr marL="38100" marR="30480" algn="just">
              <a:lnSpc>
                <a:spcPts val="2280"/>
              </a:lnSpc>
              <a:spcBef>
                <a:spcPts val="280"/>
              </a:spcBef>
            </a:pPr>
            <a:r>
              <a:rPr sz="2000" spc="-5" dirty="0">
                <a:latin typeface="Times New Roman"/>
                <a:cs typeface="Times New Roman"/>
              </a:rPr>
              <a:t>Окрім </a:t>
            </a:r>
            <a:r>
              <a:rPr sz="2000" spc="-15" dirty="0">
                <a:latin typeface="Times New Roman"/>
                <a:cs typeface="Times New Roman"/>
              </a:rPr>
              <a:t>моди </a:t>
            </a:r>
            <a:r>
              <a:rPr sz="2000" dirty="0">
                <a:latin typeface="Times New Roman"/>
                <a:cs typeface="Times New Roman"/>
              </a:rPr>
              <a:t>і </a:t>
            </a:r>
            <a:r>
              <a:rPr sz="2000" spc="-10" dirty="0">
                <a:latin typeface="Times New Roman"/>
                <a:cs typeface="Times New Roman"/>
              </a:rPr>
              <a:t>медіани, </a:t>
            </a:r>
            <a:r>
              <a:rPr sz="2000" dirty="0">
                <a:latin typeface="Times New Roman"/>
                <a:cs typeface="Times New Roman"/>
              </a:rPr>
              <a:t>в </a:t>
            </a:r>
            <a:r>
              <a:rPr sz="2000" spc="-5" dirty="0">
                <a:latin typeface="Times New Roman"/>
                <a:cs typeface="Times New Roman"/>
              </a:rPr>
              <a:t>аналізі </a:t>
            </a:r>
            <a:r>
              <a:rPr sz="2000" spc="-10" dirty="0">
                <a:latin typeface="Times New Roman"/>
                <a:cs typeface="Times New Roman"/>
              </a:rPr>
              <a:t>закономірностей розподілу  </a:t>
            </a:r>
            <a:r>
              <a:rPr sz="2000" spc="-15" dirty="0">
                <a:latin typeface="Times New Roman"/>
                <a:cs typeface="Times New Roman"/>
              </a:rPr>
              <a:t>використовуються </a:t>
            </a:r>
            <a:r>
              <a:rPr sz="2000" spc="-25" dirty="0">
                <a:latin typeface="Times New Roman"/>
                <a:cs typeface="Times New Roman"/>
              </a:rPr>
              <a:t>також </a:t>
            </a:r>
            <a:r>
              <a:rPr sz="2000" spc="-5" dirty="0">
                <a:latin typeface="Times New Roman"/>
                <a:cs typeface="Times New Roman"/>
              </a:rPr>
              <a:t>квартилі </a:t>
            </a:r>
            <a:r>
              <a:rPr sz="2000" spc="10" dirty="0">
                <a:latin typeface="Times New Roman"/>
                <a:cs typeface="Times New Roman"/>
              </a:rPr>
              <a:t>та</a:t>
            </a:r>
            <a:r>
              <a:rPr sz="2000" dirty="0">
                <a:latin typeface="Times New Roman"/>
                <a:cs typeface="Times New Roman"/>
              </a:rPr>
              <a:t> </a:t>
            </a:r>
            <a:r>
              <a:rPr sz="2000" spc="-5" dirty="0">
                <a:latin typeface="Times New Roman"/>
                <a:cs typeface="Times New Roman"/>
              </a:rPr>
              <a:t>децилі.</a:t>
            </a:r>
            <a:endParaRPr sz="2000">
              <a:latin typeface="Times New Roman"/>
              <a:cs typeface="Times New Roman"/>
            </a:endParaRPr>
          </a:p>
          <a:p>
            <a:pPr marL="38100" marR="30480" algn="just">
              <a:lnSpc>
                <a:spcPts val="2280"/>
              </a:lnSpc>
              <a:spcBef>
                <a:spcPts val="480"/>
              </a:spcBef>
            </a:pPr>
            <a:r>
              <a:rPr sz="2000" b="1" i="1" spc="-10" dirty="0">
                <a:latin typeface="Times New Roman"/>
                <a:cs typeface="Times New Roman"/>
              </a:rPr>
              <a:t>Квартилі </a:t>
            </a:r>
            <a:r>
              <a:rPr sz="2000" spc="5" dirty="0">
                <a:latin typeface="Times New Roman"/>
                <a:cs typeface="Times New Roman"/>
              </a:rPr>
              <a:t>— </a:t>
            </a:r>
            <a:r>
              <a:rPr sz="2000" spc="-5" dirty="0">
                <a:latin typeface="Times New Roman"/>
                <a:cs typeface="Times New Roman"/>
              </a:rPr>
              <a:t>це варіанти, </a:t>
            </a:r>
            <a:r>
              <a:rPr sz="2000" dirty="0">
                <a:latin typeface="Times New Roman"/>
                <a:cs typeface="Times New Roman"/>
              </a:rPr>
              <a:t>які </a:t>
            </a:r>
            <a:r>
              <a:rPr sz="2000" spc="-10" dirty="0">
                <a:latin typeface="Times New Roman"/>
                <a:cs typeface="Times New Roman"/>
              </a:rPr>
              <a:t>поділяють </a:t>
            </a:r>
            <a:r>
              <a:rPr sz="2000" dirty="0">
                <a:latin typeface="Times New Roman"/>
                <a:cs typeface="Times New Roman"/>
              </a:rPr>
              <a:t>обсяги </a:t>
            </a:r>
            <a:r>
              <a:rPr sz="2000" spc="-5" dirty="0">
                <a:latin typeface="Times New Roman"/>
                <a:cs typeface="Times New Roman"/>
              </a:rPr>
              <a:t>сукупності </a:t>
            </a:r>
            <a:r>
              <a:rPr sz="2000" spc="-10" dirty="0">
                <a:latin typeface="Times New Roman"/>
                <a:cs typeface="Times New Roman"/>
              </a:rPr>
              <a:t>на  </a:t>
            </a:r>
            <a:r>
              <a:rPr sz="2000" spc="-5" dirty="0">
                <a:latin typeface="Times New Roman"/>
                <a:cs typeface="Times New Roman"/>
              </a:rPr>
              <a:t>чотири </a:t>
            </a:r>
            <a:r>
              <a:rPr sz="2000" dirty="0">
                <a:latin typeface="Times New Roman"/>
                <a:cs typeface="Times New Roman"/>
              </a:rPr>
              <a:t>рівні </a:t>
            </a:r>
            <a:r>
              <a:rPr sz="2000" spc="-5" dirty="0">
                <a:latin typeface="Times New Roman"/>
                <a:cs typeface="Times New Roman"/>
              </a:rPr>
              <a:t>частини, </a:t>
            </a:r>
            <a:r>
              <a:rPr sz="2000" b="1" i="1" spc="-5" dirty="0">
                <a:latin typeface="Times New Roman"/>
                <a:cs typeface="Times New Roman"/>
              </a:rPr>
              <a:t>децилі </a:t>
            </a:r>
            <a:r>
              <a:rPr sz="2000" dirty="0">
                <a:latin typeface="Times New Roman"/>
                <a:cs typeface="Times New Roman"/>
              </a:rPr>
              <a:t>— </a:t>
            </a:r>
            <a:r>
              <a:rPr sz="2000" spc="-5" dirty="0">
                <a:latin typeface="Times New Roman"/>
                <a:cs typeface="Times New Roman"/>
              </a:rPr>
              <a:t>на </a:t>
            </a:r>
            <a:r>
              <a:rPr sz="2000" spc="5" dirty="0">
                <a:latin typeface="Times New Roman"/>
                <a:cs typeface="Times New Roman"/>
              </a:rPr>
              <a:t>десять </a:t>
            </a:r>
            <a:r>
              <a:rPr sz="2000" dirty="0">
                <a:latin typeface="Times New Roman"/>
                <a:cs typeface="Times New Roman"/>
              </a:rPr>
              <a:t>рівних </a:t>
            </a:r>
            <a:r>
              <a:rPr sz="2000" spc="-5" dirty="0">
                <a:latin typeface="Times New Roman"/>
                <a:cs typeface="Times New Roman"/>
              </a:rPr>
              <a:t>частин. </a:t>
            </a:r>
            <a:r>
              <a:rPr sz="2000" dirty="0">
                <a:latin typeface="Times New Roman"/>
                <a:cs typeface="Times New Roman"/>
              </a:rPr>
              <a:t>Ці  </a:t>
            </a:r>
            <a:r>
              <a:rPr sz="2000" spc="-5" dirty="0">
                <a:latin typeface="Times New Roman"/>
                <a:cs typeface="Times New Roman"/>
              </a:rPr>
              <a:t>характеристики </a:t>
            </a:r>
            <a:r>
              <a:rPr sz="2000" spc="-10" dirty="0">
                <a:latin typeface="Times New Roman"/>
                <a:cs typeface="Times New Roman"/>
              </a:rPr>
              <a:t>визначаються </a:t>
            </a:r>
            <a:r>
              <a:rPr sz="2000" spc="-5" dirty="0">
                <a:latin typeface="Times New Roman"/>
                <a:cs typeface="Times New Roman"/>
              </a:rPr>
              <a:t>на </a:t>
            </a:r>
            <a:r>
              <a:rPr sz="2000" spc="10" dirty="0">
                <a:latin typeface="Times New Roman"/>
                <a:cs typeface="Times New Roman"/>
              </a:rPr>
              <a:t>основі </a:t>
            </a:r>
            <a:r>
              <a:rPr sz="2000" spc="-15" dirty="0">
                <a:latin typeface="Times New Roman"/>
                <a:cs typeface="Times New Roman"/>
              </a:rPr>
              <a:t>кумулятивних частот  </a:t>
            </a:r>
            <a:r>
              <a:rPr sz="2000" spc="-5" dirty="0">
                <a:latin typeface="Times New Roman"/>
                <a:cs typeface="Times New Roman"/>
              </a:rPr>
              <a:t>(часток) </a:t>
            </a:r>
            <a:r>
              <a:rPr sz="2000" dirty="0">
                <a:latin typeface="Times New Roman"/>
                <a:cs typeface="Times New Roman"/>
              </a:rPr>
              <a:t>за </a:t>
            </a:r>
            <a:r>
              <a:rPr sz="2000" spc="-5" dirty="0">
                <a:latin typeface="Times New Roman"/>
                <a:cs typeface="Times New Roman"/>
              </a:rPr>
              <a:t>аналогією </a:t>
            </a:r>
            <a:r>
              <a:rPr sz="2000" dirty="0">
                <a:latin typeface="Times New Roman"/>
                <a:cs typeface="Times New Roman"/>
              </a:rPr>
              <a:t>з </a:t>
            </a:r>
            <a:r>
              <a:rPr sz="2000" spc="-10" dirty="0">
                <a:latin typeface="Times New Roman"/>
                <a:cs typeface="Times New Roman"/>
              </a:rPr>
              <a:t>медіаною, </a:t>
            </a:r>
            <a:r>
              <a:rPr sz="2000" spc="-15" dirty="0">
                <a:latin typeface="Times New Roman"/>
                <a:cs typeface="Times New Roman"/>
              </a:rPr>
              <a:t>яка </a:t>
            </a:r>
            <a:r>
              <a:rPr sz="2000" dirty="0">
                <a:latin typeface="Times New Roman"/>
                <a:cs typeface="Times New Roman"/>
              </a:rPr>
              <a:t>є </a:t>
            </a:r>
            <a:r>
              <a:rPr sz="2000" spc="-10" dirty="0">
                <a:latin typeface="Times New Roman"/>
                <a:cs typeface="Times New Roman"/>
              </a:rPr>
              <a:t>другим </a:t>
            </a:r>
            <a:r>
              <a:rPr sz="2000" spc="-5" dirty="0">
                <a:latin typeface="Times New Roman"/>
                <a:cs typeface="Times New Roman"/>
              </a:rPr>
              <a:t>квартилем або  п’ятим</a:t>
            </a:r>
            <a:r>
              <a:rPr sz="2000" spc="-25" dirty="0">
                <a:latin typeface="Times New Roman"/>
                <a:cs typeface="Times New Roman"/>
              </a:rPr>
              <a:t> </a:t>
            </a:r>
            <a:r>
              <a:rPr sz="2000" spc="-5" dirty="0">
                <a:latin typeface="Times New Roman"/>
                <a:cs typeface="Times New Roman"/>
              </a:rPr>
              <a:t>децилем.</a:t>
            </a:r>
            <a:endParaRPr sz="2000">
              <a:latin typeface="Times New Roman"/>
              <a:cs typeface="Times New Roman"/>
            </a:endParaRPr>
          </a:p>
          <a:p>
            <a:pPr marL="38100" marR="32384" algn="just">
              <a:lnSpc>
                <a:spcPct val="130000"/>
              </a:lnSpc>
              <a:spcBef>
                <a:spcPts val="114"/>
              </a:spcBef>
            </a:pPr>
            <a:r>
              <a:rPr sz="2000" dirty="0">
                <a:latin typeface="Times New Roman"/>
                <a:cs typeface="Times New Roman"/>
              </a:rPr>
              <a:t>У ряду </a:t>
            </a:r>
            <a:r>
              <a:rPr sz="2000" spc="-10" dirty="0">
                <a:latin typeface="Times New Roman"/>
                <a:cs typeface="Times New Roman"/>
              </a:rPr>
              <a:t>розподілу </a:t>
            </a:r>
            <a:r>
              <a:rPr sz="2000" spc="-5" dirty="0">
                <a:latin typeface="Times New Roman"/>
                <a:cs typeface="Times New Roman"/>
              </a:rPr>
              <a:t>(див. </a:t>
            </a:r>
            <a:r>
              <a:rPr sz="2000" spc="-10" dirty="0">
                <a:latin typeface="Times New Roman"/>
                <a:cs typeface="Times New Roman"/>
              </a:rPr>
              <a:t>табл.4) </a:t>
            </a:r>
            <a:r>
              <a:rPr sz="2000" spc="-5" dirty="0">
                <a:latin typeface="Times New Roman"/>
                <a:cs typeface="Times New Roman"/>
              </a:rPr>
              <a:t>перший квартиль </a:t>
            </a:r>
            <a:r>
              <a:rPr sz="2000" dirty="0">
                <a:latin typeface="Times New Roman"/>
                <a:cs typeface="Times New Roman"/>
              </a:rPr>
              <a:t>становить  </a:t>
            </a:r>
            <a:r>
              <a:rPr sz="2000" spc="5" dirty="0">
                <a:latin typeface="Times New Roman"/>
                <a:cs typeface="Times New Roman"/>
              </a:rPr>
              <a:t>6,7м</a:t>
            </a:r>
            <a:r>
              <a:rPr sz="1950" spc="7" baseline="25641" dirty="0">
                <a:latin typeface="Times New Roman"/>
                <a:cs typeface="Times New Roman"/>
              </a:rPr>
              <a:t>2</a:t>
            </a:r>
            <a:r>
              <a:rPr sz="2000" spc="5" dirty="0">
                <a:latin typeface="Times New Roman"/>
                <a:cs typeface="Times New Roman"/>
              </a:rPr>
              <a:t>, </a:t>
            </a:r>
            <a:r>
              <a:rPr sz="2000" spc="-5" dirty="0">
                <a:latin typeface="Times New Roman"/>
                <a:cs typeface="Times New Roman"/>
              </a:rPr>
              <a:t>перший </a:t>
            </a:r>
            <a:r>
              <a:rPr sz="2000" dirty="0">
                <a:latin typeface="Times New Roman"/>
                <a:cs typeface="Times New Roman"/>
              </a:rPr>
              <a:t>дециль — 5,2 </a:t>
            </a:r>
            <a:r>
              <a:rPr sz="2000" spc="5" dirty="0">
                <a:latin typeface="Times New Roman"/>
                <a:cs typeface="Times New Roman"/>
              </a:rPr>
              <a:t>м</a:t>
            </a:r>
            <a:r>
              <a:rPr sz="1950" spc="7" baseline="25641" dirty="0">
                <a:latin typeface="Times New Roman"/>
                <a:cs typeface="Times New Roman"/>
              </a:rPr>
              <a:t>2</a:t>
            </a:r>
            <a:r>
              <a:rPr sz="2000" spc="5" dirty="0">
                <a:latin typeface="Times New Roman"/>
                <a:cs typeface="Times New Roman"/>
              </a:rPr>
              <a:t>, </a:t>
            </a:r>
            <a:r>
              <a:rPr sz="2000" dirty="0">
                <a:latin typeface="Times New Roman"/>
                <a:cs typeface="Times New Roman"/>
              </a:rPr>
              <a:t>дев’ятий — 13,3 </a:t>
            </a:r>
            <a:r>
              <a:rPr sz="2000" spc="5" dirty="0">
                <a:latin typeface="Times New Roman"/>
                <a:cs typeface="Times New Roman"/>
              </a:rPr>
              <a:t>м</a:t>
            </a:r>
            <a:r>
              <a:rPr sz="1950" spc="7" baseline="25641" dirty="0">
                <a:latin typeface="Times New Roman"/>
                <a:cs typeface="Times New Roman"/>
              </a:rPr>
              <a:t>2</a:t>
            </a:r>
            <a:r>
              <a:rPr sz="1950" spc="22" baseline="25641" dirty="0">
                <a:latin typeface="Times New Roman"/>
                <a:cs typeface="Times New Roman"/>
              </a:rPr>
              <a:t> </a:t>
            </a:r>
            <a:r>
              <a:rPr sz="2000" dirty="0">
                <a:latin typeface="Times New Roman"/>
                <a:cs typeface="Times New Roman"/>
              </a:rPr>
              <a:t>:</a:t>
            </a:r>
            <a:endParaRPr sz="2000">
              <a:latin typeface="Times New Roman"/>
              <a:cs typeface="Times New Roman"/>
            </a:endParaRPr>
          </a:p>
        </p:txBody>
      </p:sp>
      <p:sp>
        <p:nvSpPr>
          <p:cNvPr id="3" name="object 3"/>
          <p:cNvSpPr txBox="1"/>
          <p:nvPr/>
        </p:nvSpPr>
        <p:spPr>
          <a:xfrm>
            <a:off x="789940" y="4810480"/>
            <a:ext cx="6970395" cy="1610360"/>
          </a:xfrm>
          <a:prstGeom prst="rect">
            <a:avLst/>
          </a:prstGeom>
        </p:spPr>
        <p:txBody>
          <a:bodyPr vert="horz" wrap="square" lIns="0" tIns="12700" rIns="0" bIns="0" rtlCol="0">
            <a:spAutoFit/>
          </a:bodyPr>
          <a:lstStyle/>
          <a:p>
            <a:pPr marL="63500" marR="53975" algn="just">
              <a:lnSpc>
                <a:spcPct val="130000"/>
              </a:lnSpc>
              <a:spcBef>
                <a:spcPts val="100"/>
              </a:spcBef>
            </a:pPr>
            <a:r>
              <a:rPr sz="2000" dirty="0">
                <a:latin typeface="Times New Roman"/>
                <a:cs typeface="Times New Roman"/>
              </a:rPr>
              <a:t>Отже, у 25% </a:t>
            </a:r>
            <a:r>
              <a:rPr sz="2000" spc="-5" dirty="0">
                <a:latin typeface="Times New Roman"/>
                <a:cs typeface="Times New Roman"/>
              </a:rPr>
              <a:t>сімей </a:t>
            </a:r>
            <a:r>
              <a:rPr sz="2000" spc="-10" dirty="0">
                <a:latin typeface="Times New Roman"/>
                <a:cs typeface="Times New Roman"/>
              </a:rPr>
              <a:t>забезпеченість </a:t>
            </a:r>
            <a:r>
              <a:rPr sz="2000" spc="-15" dirty="0">
                <a:latin typeface="Times New Roman"/>
                <a:cs typeface="Times New Roman"/>
              </a:rPr>
              <a:t>житлом </a:t>
            </a:r>
            <a:r>
              <a:rPr sz="2000" spc="-5" dirty="0">
                <a:latin typeface="Times New Roman"/>
                <a:cs typeface="Times New Roman"/>
              </a:rPr>
              <a:t>не перевищує 6,7м</a:t>
            </a:r>
            <a:r>
              <a:rPr sz="1950" spc="-7" baseline="25641" dirty="0">
                <a:latin typeface="Times New Roman"/>
                <a:cs typeface="Times New Roman"/>
              </a:rPr>
              <a:t>2</a:t>
            </a:r>
            <a:r>
              <a:rPr sz="2000" spc="-5" dirty="0">
                <a:latin typeface="Times New Roman"/>
                <a:cs typeface="Times New Roman"/>
              </a:rPr>
              <a:t>,  серед </a:t>
            </a:r>
            <a:r>
              <a:rPr sz="2000" dirty="0">
                <a:latin typeface="Times New Roman"/>
                <a:cs typeface="Times New Roman"/>
              </a:rPr>
              <a:t>10% </a:t>
            </a:r>
            <a:r>
              <a:rPr sz="2000" spc="-10" dirty="0">
                <a:latin typeface="Times New Roman"/>
                <a:cs typeface="Times New Roman"/>
              </a:rPr>
              <a:t>малозабезпечених </a:t>
            </a:r>
            <a:r>
              <a:rPr sz="2000" spc="-5" dirty="0">
                <a:latin typeface="Times New Roman"/>
                <a:cs typeface="Times New Roman"/>
              </a:rPr>
              <a:t>найвищий </a:t>
            </a:r>
            <a:r>
              <a:rPr sz="2000" dirty="0">
                <a:latin typeface="Times New Roman"/>
                <a:cs typeface="Times New Roman"/>
              </a:rPr>
              <a:t>рівень становить  5,2м</a:t>
            </a:r>
            <a:r>
              <a:rPr sz="1950" baseline="25641" dirty="0">
                <a:latin typeface="Times New Roman"/>
                <a:cs typeface="Times New Roman"/>
              </a:rPr>
              <a:t>2</a:t>
            </a:r>
            <a:r>
              <a:rPr sz="2000" dirty="0">
                <a:latin typeface="Times New Roman"/>
                <a:cs typeface="Times New Roman"/>
              </a:rPr>
              <a:t>, а </a:t>
            </a:r>
            <a:r>
              <a:rPr sz="2000" spc="-5" dirty="0">
                <a:latin typeface="Times New Roman"/>
                <a:cs typeface="Times New Roman"/>
              </a:rPr>
              <a:t>серед </a:t>
            </a:r>
            <a:r>
              <a:rPr sz="2000" dirty="0">
                <a:latin typeface="Times New Roman"/>
                <a:cs typeface="Times New Roman"/>
              </a:rPr>
              <a:t>10% </a:t>
            </a:r>
            <a:r>
              <a:rPr sz="2000" spc="-5" dirty="0">
                <a:latin typeface="Times New Roman"/>
                <a:cs typeface="Times New Roman"/>
              </a:rPr>
              <a:t>найбільш </a:t>
            </a:r>
            <a:r>
              <a:rPr sz="2000" spc="-10" dirty="0">
                <a:latin typeface="Times New Roman"/>
                <a:cs typeface="Times New Roman"/>
              </a:rPr>
              <a:t>забезпечених </a:t>
            </a:r>
            <a:r>
              <a:rPr sz="2000" spc="-5" dirty="0">
                <a:latin typeface="Times New Roman"/>
                <a:cs typeface="Times New Roman"/>
              </a:rPr>
              <a:t>нижня </a:t>
            </a:r>
            <a:r>
              <a:rPr sz="2000" dirty="0">
                <a:latin typeface="Times New Roman"/>
                <a:cs typeface="Times New Roman"/>
              </a:rPr>
              <a:t>межа — 13,3  </a:t>
            </a:r>
            <a:r>
              <a:rPr sz="2000" spc="5" dirty="0">
                <a:latin typeface="Times New Roman"/>
                <a:cs typeface="Times New Roman"/>
              </a:rPr>
              <a:t>м</a:t>
            </a:r>
            <a:r>
              <a:rPr sz="1950" spc="7" baseline="25641" dirty="0">
                <a:latin typeface="Times New Roman"/>
                <a:cs typeface="Times New Roman"/>
              </a:rPr>
              <a:t>2</a:t>
            </a:r>
            <a:r>
              <a:rPr sz="2000" spc="5" dirty="0">
                <a:latin typeface="Times New Roman"/>
                <a:cs typeface="Times New Roman"/>
              </a:rPr>
              <a:t>.</a:t>
            </a:r>
            <a:endParaRPr sz="2000">
              <a:latin typeface="Times New Roman"/>
              <a:cs typeface="Times New Roman"/>
            </a:endParaRPr>
          </a:p>
        </p:txBody>
      </p:sp>
      <p:sp>
        <p:nvSpPr>
          <p:cNvPr id="4" name="object 4"/>
          <p:cNvSpPr/>
          <p:nvPr/>
        </p:nvSpPr>
        <p:spPr>
          <a:xfrm>
            <a:off x="2743326" y="3499103"/>
            <a:ext cx="2581148" cy="3619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43326" y="4005071"/>
            <a:ext cx="2563241" cy="3524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43326" y="4437126"/>
            <a:ext cx="2639441" cy="33337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885825"/>
            <a:ext cx="7141209" cy="2586990"/>
          </a:xfrm>
          <a:prstGeom prst="rect">
            <a:avLst/>
          </a:prstGeom>
        </p:spPr>
        <p:txBody>
          <a:bodyPr vert="horz" wrap="square" lIns="0" tIns="13335" rIns="0" bIns="0" rtlCol="0">
            <a:spAutoFit/>
          </a:bodyPr>
          <a:lstStyle/>
          <a:p>
            <a:pPr marL="189230" indent="-177165">
              <a:lnSpc>
                <a:spcPct val="100000"/>
              </a:lnSpc>
              <a:spcBef>
                <a:spcPts val="105"/>
              </a:spcBef>
              <a:buAutoNum type="arabicPeriod"/>
              <a:tabLst>
                <a:tab pos="189865" algn="l"/>
              </a:tabLst>
            </a:pPr>
            <a:r>
              <a:rPr sz="1400" spc="-5" dirty="0">
                <a:latin typeface="Times New Roman"/>
                <a:cs typeface="Times New Roman"/>
              </a:rPr>
              <a:t>Поняття статистичного</a:t>
            </a:r>
            <a:r>
              <a:rPr sz="1400" spc="-55" dirty="0">
                <a:latin typeface="Times New Roman"/>
                <a:cs typeface="Times New Roman"/>
              </a:rPr>
              <a:t> </a:t>
            </a:r>
            <a:r>
              <a:rPr sz="1400" spc="-5" dirty="0">
                <a:latin typeface="Times New Roman"/>
                <a:cs typeface="Times New Roman"/>
              </a:rPr>
              <a:t>показника.</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Визначення абсолютної</a:t>
            </a:r>
            <a:r>
              <a:rPr sz="1400" spc="-80" dirty="0">
                <a:latin typeface="Times New Roman"/>
                <a:cs typeface="Times New Roman"/>
              </a:rPr>
              <a:t> </a:t>
            </a:r>
            <a:r>
              <a:rPr sz="1400" dirty="0">
                <a:latin typeface="Times New Roman"/>
                <a:cs typeface="Times New Roman"/>
              </a:rPr>
              <a:t>величини.</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Одиниці вимірювання абсолютних</a:t>
            </a:r>
            <a:r>
              <a:rPr sz="1400" spc="-35" dirty="0">
                <a:latin typeface="Times New Roman"/>
                <a:cs typeface="Times New Roman"/>
              </a:rPr>
              <a:t> </a:t>
            </a:r>
            <a:r>
              <a:rPr sz="1400" dirty="0">
                <a:latin typeface="Times New Roman"/>
                <a:cs typeface="Times New Roman"/>
              </a:rPr>
              <a:t>величин.</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Визначення </a:t>
            </a:r>
            <a:r>
              <a:rPr sz="1400" spc="5" dirty="0">
                <a:latin typeface="Times New Roman"/>
                <a:cs typeface="Times New Roman"/>
              </a:rPr>
              <a:t>відносної</a:t>
            </a:r>
            <a:r>
              <a:rPr sz="1400" spc="-60" dirty="0">
                <a:latin typeface="Times New Roman"/>
                <a:cs typeface="Times New Roman"/>
              </a:rPr>
              <a:t> </a:t>
            </a:r>
            <a:r>
              <a:rPr sz="1400" dirty="0">
                <a:latin typeface="Times New Roman"/>
                <a:cs typeface="Times New Roman"/>
              </a:rPr>
              <a:t>величини.</a:t>
            </a:r>
            <a:endParaRPr sz="1400">
              <a:latin typeface="Times New Roman"/>
              <a:cs typeface="Times New Roman"/>
            </a:endParaRPr>
          </a:p>
          <a:p>
            <a:pPr marL="189230" indent="-177165">
              <a:lnSpc>
                <a:spcPct val="100000"/>
              </a:lnSpc>
              <a:buAutoNum type="arabicPeriod"/>
              <a:tabLst>
                <a:tab pos="189865" algn="l"/>
              </a:tabLst>
            </a:pPr>
            <a:r>
              <a:rPr sz="1400" dirty="0">
                <a:latin typeface="Times New Roman"/>
                <a:cs typeface="Times New Roman"/>
              </a:rPr>
              <a:t>Види </a:t>
            </a:r>
            <a:r>
              <a:rPr sz="1400" spc="5" dirty="0">
                <a:latin typeface="Times New Roman"/>
                <a:cs typeface="Times New Roman"/>
              </a:rPr>
              <a:t>відносних</a:t>
            </a:r>
            <a:r>
              <a:rPr sz="1400" spc="-50" dirty="0">
                <a:latin typeface="Times New Roman"/>
                <a:cs typeface="Times New Roman"/>
              </a:rPr>
              <a:t> </a:t>
            </a:r>
            <a:r>
              <a:rPr sz="1400" dirty="0">
                <a:latin typeface="Times New Roman"/>
                <a:cs typeface="Times New Roman"/>
              </a:rPr>
              <a:t>величин.</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Одиниці виміру </a:t>
            </a:r>
            <a:r>
              <a:rPr sz="1400" spc="5" dirty="0">
                <a:latin typeface="Times New Roman"/>
                <a:cs typeface="Times New Roman"/>
              </a:rPr>
              <a:t>відносних</a:t>
            </a:r>
            <a:r>
              <a:rPr sz="1400" spc="-70" dirty="0">
                <a:latin typeface="Times New Roman"/>
                <a:cs typeface="Times New Roman"/>
              </a:rPr>
              <a:t> </a:t>
            </a:r>
            <a:r>
              <a:rPr sz="1400" dirty="0">
                <a:latin typeface="Times New Roman"/>
                <a:cs typeface="Times New Roman"/>
              </a:rPr>
              <a:t>величин.</a:t>
            </a:r>
            <a:endParaRPr sz="1400">
              <a:latin typeface="Times New Roman"/>
              <a:cs typeface="Times New Roman"/>
            </a:endParaRPr>
          </a:p>
          <a:p>
            <a:pPr marL="12700" marR="1908810">
              <a:lnSpc>
                <a:spcPct val="100000"/>
              </a:lnSpc>
              <a:buAutoNum type="arabicPeriod"/>
              <a:tabLst>
                <a:tab pos="189865" algn="l"/>
              </a:tabLst>
            </a:pPr>
            <a:r>
              <a:rPr sz="1400" dirty="0">
                <a:latin typeface="Times New Roman"/>
                <a:cs typeface="Times New Roman"/>
              </a:rPr>
              <a:t>Як </a:t>
            </a:r>
            <a:r>
              <a:rPr sz="1400" spc="-10" dirty="0">
                <a:latin typeface="Times New Roman"/>
                <a:cs typeface="Times New Roman"/>
              </a:rPr>
              <a:t>розрахувати </a:t>
            </a:r>
            <a:r>
              <a:rPr sz="1400" spc="5" dirty="0">
                <a:latin typeface="Times New Roman"/>
                <a:cs typeface="Times New Roman"/>
              </a:rPr>
              <a:t>відносні </a:t>
            </a:r>
            <a:r>
              <a:rPr sz="1400" dirty="0">
                <a:latin typeface="Times New Roman"/>
                <a:cs typeface="Times New Roman"/>
              </a:rPr>
              <a:t>величини </a:t>
            </a:r>
            <a:r>
              <a:rPr sz="1400" spc="-5" dirty="0">
                <a:latin typeface="Times New Roman"/>
                <a:cs typeface="Times New Roman"/>
              </a:rPr>
              <a:t>планового завдання, </a:t>
            </a:r>
            <a:r>
              <a:rPr sz="1400" spc="-10" dirty="0">
                <a:latin typeface="Times New Roman"/>
                <a:cs typeface="Times New Roman"/>
              </a:rPr>
              <a:t>виконання  </a:t>
            </a:r>
            <a:r>
              <a:rPr sz="1400" spc="-30" dirty="0">
                <a:latin typeface="Times New Roman"/>
                <a:cs typeface="Times New Roman"/>
              </a:rPr>
              <a:t>плану, </a:t>
            </a:r>
            <a:r>
              <a:rPr sz="1400" dirty="0">
                <a:latin typeface="Times New Roman"/>
                <a:cs typeface="Times New Roman"/>
              </a:rPr>
              <a:t>динаміки. </a:t>
            </a:r>
            <a:r>
              <a:rPr sz="1400" spc="-5" dirty="0">
                <a:latin typeface="Times New Roman"/>
                <a:cs typeface="Times New Roman"/>
              </a:rPr>
              <a:t>Взаємозв'язок </a:t>
            </a:r>
            <a:r>
              <a:rPr sz="1400" dirty="0">
                <a:latin typeface="Times New Roman"/>
                <a:cs typeface="Times New Roman"/>
              </a:rPr>
              <a:t>між</a:t>
            </a:r>
            <a:r>
              <a:rPr sz="1400" spc="-50" dirty="0">
                <a:latin typeface="Times New Roman"/>
                <a:cs typeface="Times New Roman"/>
              </a:rPr>
              <a:t> </a:t>
            </a:r>
            <a:r>
              <a:rPr sz="1400" dirty="0">
                <a:latin typeface="Times New Roman"/>
                <a:cs typeface="Times New Roman"/>
              </a:rPr>
              <a:t>ними.</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Відносні </a:t>
            </a:r>
            <a:r>
              <a:rPr sz="1400" dirty="0">
                <a:latin typeface="Times New Roman"/>
                <a:cs typeface="Times New Roman"/>
              </a:rPr>
              <a:t>величини</a:t>
            </a:r>
            <a:r>
              <a:rPr sz="1400" spc="-60" dirty="0">
                <a:latin typeface="Times New Roman"/>
                <a:cs typeface="Times New Roman"/>
              </a:rPr>
              <a:t> </a:t>
            </a:r>
            <a:r>
              <a:rPr sz="1400" spc="-10" dirty="0">
                <a:latin typeface="Times New Roman"/>
                <a:cs typeface="Times New Roman"/>
              </a:rPr>
              <a:t>структури.</a:t>
            </a:r>
            <a:endParaRPr sz="1400">
              <a:latin typeface="Times New Roman"/>
              <a:cs typeface="Times New Roman"/>
            </a:endParaRPr>
          </a:p>
          <a:p>
            <a:pPr marL="12700" marR="2032000">
              <a:lnSpc>
                <a:spcPct val="100000"/>
              </a:lnSpc>
              <a:buAutoNum type="arabicPeriod"/>
              <a:tabLst>
                <a:tab pos="189865" algn="l"/>
              </a:tabLst>
            </a:pPr>
            <a:r>
              <a:rPr sz="1400" spc="-15" dirty="0">
                <a:latin typeface="Times New Roman"/>
                <a:cs typeface="Times New Roman"/>
              </a:rPr>
              <a:t>Яке </a:t>
            </a:r>
            <a:r>
              <a:rPr sz="1400" spc="-5" dirty="0">
                <a:latin typeface="Times New Roman"/>
                <a:cs typeface="Times New Roman"/>
              </a:rPr>
              <a:t>значення </a:t>
            </a:r>
            <a:r>
              <a:rPr sz="1400" spc="-10" dirty="0">
                <a:latin typeface="Times New Roman"/>
                <a:cs typeface="Times New Roman"/>
              </a:rPr>
              <a:t>мають </a:t>
            </a:r>
            <a:r>
              <a:rPr sz="1400" spc="-5" dirty="0">
                <a:latin typeface="Times New Roman"/>
                <a:cs typeface="Times New Roman"/>
              </a:rPr>
              <a:t>розрахунки </a:t>
            </a:r>
            <a:r>
              <a:rPr sz="1400" spc="5" dirty="0">
                <a:latin typeface="Times New Roman"/>
                <a:cs typeface="Times New Roman"/>
              </a:rPr>
              <a:t>відносних </a:t>
            </a:r>
            <a:r>
              <a:rPr sz="1400" dirty="0">
                <a:latin typeface="Times New Roman"/>
                <a:cs typeface="Times New Roman"/>
              </a:rPr>
              <a:t>величин </a:t>
            </a:r>
            <a:r>
              <a:rPr sz="1400" spc="-10" dirty="0">
                <a:latin typeface="Times New Roman"/>
                <a:cs typeface="Times New Roman"/>
              </a:rPr>
              <a:t>координації,  </a:t>
            </a:r>
            <a:r>
              <a:rPr sz="1400" dirty="0">
                <a:latin typeface="Times New Roman"/>
                <a:cs typeface="Times New Roman"/>
              </a:rPr>
              <a:t>порівняння,</a:t>
            </a:r>
            <a:r>
              <a:rPr sz="1400" spc="-50" dirty="0">
                <a:latin typeface="Times New Roman"/>
                <a:cs typeface="Times New Roman"/>
              </a:rPr>
              <a:t> </a:t>
            </a:r>
            <a:r>
              <a:rPr sz="1400" dirty="0">
                <a:latin typeface="Times New Roman"/>
                <a:cs typeface="Times New Roman"/>
              </a:rPr>
              <a:t>інтенсивності.</a:t>
            </a:r>
            <a:endParaRPr sz="1400">
              <a:latin typeface="Times New Roman"/>
              <a:cs typeface="Times New Roman"/>
            </a:endParaRPr>
          </a:p>
          <a:p>
            <a:pPr marL="277495" indent="-265430">
              <a:lnSpc>
                <a:spcPct val="100000"/>
              </a:lnSpc>
              <a:buAutoNum type="arabicPeriod"/>
              <a:tabLst>
                <a:tab pos="278130" algn="l"/>
              </a:tabLst>
            </a:pPr>
            <a:r>
              <a:rPr sz="1400" dirty="0">
                <a:latin typeface="Times New Roman"/>
                <a:cs typeface="Times New Roman"/>
              </a:rPr>
              <a:t>Прокладання ліній </a:t>
            </a:r>
            <a:r>
              <a:rPr sz="1400" spc="-10" dirty="0">
                <a:latin typeface="Times New Roman"/>
                <a:cs typeface="Times New Roman"/>
              </a:rPr>
              <a:t>зв'язку оператором зв'язку </a:t>
            </a:r>
            <a:r>
              <a:rPr sz="1400" dirty="0">
                <a:latin typeface="Times New Roman"/>
                <a:cs typeface="Times New Roman"/>
              </a:rPr>
              <a:t>у </a:t>
            </a:r>
            <a:r>
              <a:rPr sz="1400" spc="-5" dirty="0">
                <a:latin typeface="Times New Roman"/>
                <a:cs typeface="Times New Roman"/>
              </a:rPr>
              <a:t>звітному періоді характеризується</a:t>
            </a:r>
            <a:r>
              <a:rPr sz="1400" spc="-65" dirty="0">
                <a:latin typeface="Times New Roman"/>
                <a:cs typeface="Times New Roman"/>
              </a:rPr>
              <a:t> </a:t>
            </a:r>
            <a:r>
              <a:rPr sz="1400" dirty="0">
                <a:latin typeface="Times New Roman"/>
                <a:cs typeface="Times New Roman"/>
              </a:rPr>
              <a:t>даними</a:t>
            </a:r>
            <a:endParaRPr sz="1400">
              <a:latin typeface="Times New Roman"/>
              <a:cs typeface="Times New Roman"/>
            </a:endParaRPr>
          </a:p>
        </p:txBody>
      </p:sp>
      <p:sp>
        <p:nvSpPr>
          <p:cNvPr id="3" name="object 3"/>
          <p:cNvSpPr/>
          <p:nvPr/>
        </p:nvSpPr>
        <p:spPr>
          <a:xfrm>
            <a:off x="251523" y="3789045"/>
            <a:ext cx="8136890" cy="1981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4707" y="130911"/>
            <a:ext cx="7849234" cy="462280"/>
          </a:xfrm>
          <a:custGeom>
            <a:avLst/>
            <a:gdLst/>
            <a:ahLst/>
            <a:cxnLst/>
            <a:rect l="l" t="t" r="r" b="b"/>
            <a:pathLst>
              <a:path w="7849234" h="462280">
                <a:moveTo>
                  <a:pt x="0" y="461670"/>
                </a:moveTo>
                <a:lnTo>
                  <a:pt x="7848854" y="461670"/>
                </a:lnTo>
                <a:lnTo>
                  <a:pt x="7848854" y="0"/>
                </a:lnTo>
                <a:lnTo>
                  <a:pt x="0" y="0"/>
                </a:lnTo>
                <a:lnTo>
                  <a:pt x="0" y="461670"/>
                </a:lnTo>
                <a:close/>
              </a:path>
            </a:pathLst>
          </a:custGeom>
          <a:solidFill>
            <a:srgbClr val="8BDFA1"/>
          </a:solidFill>
        </p:spPr>
        <p:txBody>
          <a:bodyPr wrap="square" lIns="0" tIns="0" rIns="0" bIns="0" rtlCol="0"/>
          <a:lstStyle/>
          <a:p>
            <a:endParaRPr/>
          </a:p>
        </p:txBody>
      </p:sp>
      <p:sp>
        <p:nvSpPr>
          <p:cNvPr id="6" name="object 6"/>
          <p:cNvSpPr txBox="1">
            <a:spLocks noGrp="1"/>
          </p:cNvSpPr>
          <p:nvPr>
            <p:ph type="title"/>
          </p:nvPr>
        </p:nvSpPr>
        <p:spPr>
          <a:xfrm>
            <a:off x="1480819" y="153415"/>
            <a:ext cx="62566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0" dirty="0">
                <a:solidFill>
                  <a:srgbClr val="3E1F51"/>
                </a:solidFill>
                <a:latin typeface="Times New Roman"/>
                <a:cs typeface="Times New Roman"/>
              </a:rPr>
              <a:t> </a:t>
            </a:r>
            <a:r>
              <a:rPr sz="2400" b="1" dirty="0">
                <a:solidFill>
                  <a:srgbClr val="3E1F51"/>
                </a:solidFill>
                <a:latin typeface="Times New Roman"/>
                <a:cs typeface="Times New Roman"/>
              </a:rPr>
              <a:t>4</a:t>
            </a:r>
            <a:endParaRPr sz="2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26763" y="231089"/>
            <a:ext cx="821055" cy="452120"/>
          </a:xfrm>
          <a:prstGeom prst="rect">
            <a:avLst/>
          </a:prstGeom>
        </p:spPr>
        <p:txBody>
          <a:bodyPr vert="horz" wrap="square" lIns="0" tIns="12065" rIns="0" bIns="0" rtlCol="0">
            <a:spAutoFit/>
          </a:bodyPr>
          <a:lstStyle/>
          <a:p>
            <a:pPr marL="12700">
              <a:lnSpc>
                <a:spcPct val="100000"/>
              </a:lnSpc>
              <a:spcBef>
                <a:spcPts val="95"/>
              </a:spcBef>
            </a:pPr>
            <a:r>
              <a:rPr sz="2800" spc="-150" dirty="0">
                <a:solidFill>
                  <a:srgbClr val="252525"/>
                </a:solidFill>
                <a:latin typeface="Times New Roman"/>
                <a:cs typeface="Times New Roman"/>
              </a:rPr>
              <a:t>н</a:t>
            </a:r>
            <a:r>
              <a:rPr sz="2800" spc="-315" dirty="0">
                <a:solidFill>
                  <a:srgbClr val="252525"/>
                </a:solidFill>
                <a:latin typeface="Times New Roman"/>
                <a:cs typeface="Times New Roman"/>
              </a:rPr>
              <a:t>а</a:t>
            </a:r>
            <a:r>
              <a:rPr sz="2800" spc="-145" dirty="0">
                <a:solidFill>
                  <a:srgbClr val="252525"/>
                </a:solidFill>
                <a:latin typeface="Times New Roman"/>
                <a:cs typeface="Times New Roman"/>
              </a:rPr>
              <a:t>у</a:t>
            </a:r>
            <a:r>
              <a:rPr sz="2800" spc="-155" dirty="0">
                <a:solidFill>
                  <a:srgbClr val="252525"/>
                </a:solidFill>
                <a:latin typeface="Times New Roman"/>
                <a:cs typeface="Times New Roman"/>
              </a:rPr>
              <a:t>к</a:t>
            </a:r>
            <a:r>
              <a:rPr sz="2800" spc="-5" dirty="0">
                <a:solidFill>
                  <a:srgbClr val="252525"/>
                </a:solidFill>
                <a:latin typeface="Times New Roman"/>
                <a:cs typeface="Times New Roman"/>
              </a:rPr>
              <a:t>и</a:t>
            </a:r>
            <a:endParaRPr sz="2800">
              <a:latin typeface="Times New Roman"/>
              <a:cs typeface="Times New Roman"/>
            </a:endParaRPr>
          </a:p>
        </p:txBody>
      </p:sp>
      <p:sp>
        <p:nvSpPr>
          <p:cNvPr id="3" name="object 3"/>
          <p:cNvSpPr txBox="1"/>
          <p:nvPr/>
        </p:nvSpPr>
        <p:spPr>
          <a:xfrm>
            <a:off x="5459348" y="231089"/>
            <a:ext cx="1304290" cy="452120"/>
          </a:xfrm>
          <a:prstGeom prst="rect">
            <a:avLst/>
          </a:prstGeom>
        </p:spPr>
        <p:txBody>
          <a:bodyPr vert="horz" wrap="square" lIns="0" tIns="12065" rIns="0" bIns="0" rtlCol="0">
            <a:spAutoFit/>
          </a:bodyPr>
          <a:lstStyle/>
          <a:p>
            <a:pPr marL="12700">
              <a:lnSpc>
                <a:spcPct val="100000"/>
              </a:lnSpc>
              <a:spcBef>
                <a:spcPts val="95"/>
              </a:spcBef>
            </a:pPr>
            <a:r>
              <a:rPr sz="2800" spc="-165" dirty="0">
                <a:solidFill>
                  <a:srgbClr val="252525"/>
                </a:solidFill>
                <a:latin typeface="Times New Roman"/>
                <a:cs typeface="Times New Roman"/>
              </a:rPr>
              <a:t>з</a:t>
            </a:r>
            <a:r>
              <a:rPr sz="2800" spc="-160" dirty="0">
                <a:solidFill>
                  <a:srgbClr val="252525"/>
                </a:solidFill>
                <a:latin typeface="Times New Roman"/>
                <a:cs typeface="Times New Roman"/>
              </a:rPr>
              <a:t>а</a:t>
            </a:r>
            <a:r>
              <a:rPr sz="2800" spc="-155" dirty="0">
                <a:solidFill>
                  <a:srgbClr val="252525"/>
                </a:solidFill>
                <a:latin typeface="Times New Roman"/>
                <a:cs typeface="Times New Roman"/>
              </a:rPr>
              <a:t>кл</a:t>
            </a:r>
            <a:r>
              <a:rPr sz="2800" spc="-170" dirty="0">
                <a:solidFill>
                  <a:srgbClr val="252525"/>
                </a:solidFill>
                <a:latin typeface="Times New Roman"/>
                <a:cs typeface="Times New Roman"/>
              </a:rPr>
              <a:t>а</a:t>
            </a:r>
            <a:r>
              <a:rPr sz="2800" spc="-145" dirty="0">
                <a:solidFill>
                  <a:srgbClr val="252525"/>
                </a:solidFill>
                <a:latin typeface="Times New Roman"/>
                <a:cs typeface="Times New Roman"/>
              </a:rPr>
              <a:t>д</a:t>
            </a:r>
            <a:r>
              <a:rPr sz="2800" spc="-170" dirty="0">
                <a:solidFill>
                  <a:srgbClr val="252525"/>
                </a:solidFill>
                <a:latin typeface="Times New Roman"/>
                <a:cs typeface="Times New Roman"/>
              </a:rPr>
              <a:t>е</a:t>
            </a:r>
            <a:r>
              <a:rPr sz="2800" spc="-160" dirty="0">
                <a:solidFill>
                  <a:srgbClr val="252525"/>
                </a:solidFill>
                <a:latin typeface="Times New Roman"/>
                <a:cs typeface="Times New Roman"/>
              </a:rPr>
              <a:t>н</a:t>
            </a:r>
            <a:r>
              <a:rPr sz="2800" spc="-5" dirty="0">
                <a:solidFill>
                  <a:srgbClr val="252525"/>
                </a:solidFill>
                <a:latin typeface="Times New Roman"/>
                <a:cs typeface="Times New Roman"/>
              </a:rPr>
              <a:t>і</a:t>
            </a:r>
            <a:endParaRPr sz="2800" dirty="0">
              <a:latin typeface="Times New Roman"/>
              <a:cs typeface="Times New Roman"/>
            </a:endParaRPr>
          </a:p>
        </p:txBody>
      </p:sp>
      <p:sp>
        <p:nvSpPr>
          <p:cNvPr id="4" name="object 4"/>
          <p:cNvSpPr txBox="1"/>
          <p:nvPr/>
        </p:nvSpPr>
        <p:spPr>
          <a:xfrm>
            <a:off x="2238501" y="166476"/>
            <a:ext cx="1776730" cy="1007744"/>
          </a:xfrm>
          <a:prstGeom prst="rect">
            <a:avLst/>
          </a:prstGeom>
        </p:spPr>
        <p:txBody>
          <a:bodyPr vert="horz" wrap="square" lIns="0" tIns="76835" rIns="0" bIns="0" rtlCol="0">
            <a:spAutoFit/>
          </a:bodyPr>
          <a:lstStyle/>
          <a:p>
            <a:pPr marL="12700">
              <a:lnSpc>
                <a:spcPct val="100000"/>
              </a:lnSpc>
              <a:spcBef>
                <a:spcPts val="605"/>
              </a:spcBef>
            </a:pPr>
            <a:r>
              <a:rPr sz="2800" spc="-145" dirty="0">
                <a:solidFill>
                  <a:srgbClr val="252525"/>
                </a:solidFill>
                <a:latin typeface="Times New Roman"/>
                <a:cs typeface="Times New Roman"/>
              </a:rPr>
              <a:t>статистичної</a:t>
            </a:r>
            <a:endParaRPr sz="2800" dirty="0">
              <a:latin typeface="Times New Roman"/>
              <a:cs typeface="Times New Roman"/>
            </a:endParaRPr>
          </a:p>
          <a:p>
            <a:pPr marL="1178560">
              <a:lnSpc>
                <a:spcPct val="100000"/>
              </a:lnSpc>
              <a:spcBef>
                <a:spcPts val="505"/>
              </a:spcBef>
            </a:pPr>
            <a:r>
              <a:rPr sz="2800" spc="-80" dirty="0" smtClean="0">
                <a:solidFill>
                  <a:srgbClr val="252525"/>
                </a:solidFill>
                <a:latin typeface="Times New Roman"/>
                <a:cs typeface="Times New Roman"/>
              </a:rPr>
              <a:t>В.</a:t>
            </a:r>
            <a:endParaRPr sz="2800" dirty="0">
              <a:latin typeface="Times New Roman"/>
              <a:cs typeface="Times New Roman"/>
            </a:endParaRPr>
          </a:p>
        </p:txBody>
      </p:sp>
      <p:sp>
        <p:nvSpPr>
          <p:cNvPr id="5" name="object 5"/>
          <p:cNvSpPr txBox="1"/>
          <p:nvPr/>
        </p:nvSpPr>
        <p:spPr>
          <a:xfrm>
            <a:off x="7075169" y="166476"/>
            <a:ext cx="1685925" cy="1007744"/>
          </a:xfrm>
          <a:prstGeom prst="rect">
            <a:avLst/>
          </a:prstGeom>
        </p:spPr>
        <p:txBody>
          <a:bodyPr vert="horz" wrap="square" lIns="0" tIns="12700" rIns="0" bIns="0" rtlCol="0">
            <a:spAutoFit/>
          </a:bodyPr>
          <a:lstStyle/>
          <a:p>
            <a:pPr marL="13970" marR="5080" indent="-1905">
              <a:lnSpc>
                <a:spcPct val="114999"/>
              </a:lnSpc>
              <a:spcBef>
                <a:spcPts val="100"/>
              </a:spcBef>
            </a:pPr>
            <a:r>
              <a:rPr sz="2800" spc="-160" dirty="0">
                <a:solidFill>
                  <a:srgbClr val="252525"/>
                </a:solidFill>
                <a:latin typeface="Times New Roman"/>
                <a:cs typeface="Times New Roman"/>
              </a:rPr>
              <a:t>ан</a:t>
            </a:r>
            <a:r>
              <a:rPr sz="2800" spc="-290" dirty="0">
                <a:solidFill>
                  <a:srgbClr val="252525"/>
                </a:solidFill>
                <a:latin typeface="Times New Roman"/>
                <a:cs typeface="Times New Roman"/>
              </a:rPr>
              <a:t>г</a:t>
            </a:r>
            <a:r>
              <a:rPr sz="2800" spc="-165" dirty="0">
                <a:solidFill>
                  <a:srgbClr val="252525"/>
                </a:solidFill>
                <a:latin typeface="Times New Roman"/>
                <a:cs typeface="Times New Roman"/>
              </a:rPr>
              <a:t>л</a:t>
            </a:r>
            <a:r>
              <a:rPr sz="2800" spc="-150" dirty="0">
                <a:solidFill>
                  <a:srgbClr val="252525"/>
                </a:solidFill>
                <a:latin typeface="Times New Roman"/>
                <a:cs typeface="Times New Roman"/>
              </a:rPr>
              <a:t>ій</a:t>
            </a:r>
            <a:r>
              <a:rPr sz="2800" spc="-170" dirty="0">
                <a:solidFill>
                  <a:srgbClr val="252525"/>
                </a:solidFill>
                <a:latin typeface="Times New Roman"/>
                <a:cs typeface="Times New Roman"/>
              </a:rPr>
              <a:t>с</a:t>
            </a:r>
            <a:r>
              <a:rPr sz="2800" spc="-165" dirty="0">
                <a:solidFill>
                  <a:srgbClr val="252525"/>
                </a:solidFill>
                <a:latin typeface="Times New Roman"/>
                <a:cs typeface="Times New Roman"/>
              </a:rPr>
              <a:t>ь</a:t>
            </a:r>
            <a:r>
              <a:rPr sz="2800" spc="-155" dirty="0">
                <a:solidFill>
                  <a:srgbClr val="252525"/>
                </a:solidFill>
                <a:latin typeface="Times New Roman"/>
                <a:cs typeface="Times New Roman"/>
              </a:rPr>
              <a:t>к</a:t>
            </a:r>
            <a:r>
              <a:rPr sz="2800" spc="-150" dirty="0">
                <a:solidFill>
                  <a:srgbClr val="252525"/>
                </a:solidFill>
                <a:latin typeface="Times New Roman"/>
                <a:cs typeface="Times New Roman"/>
              </a:rPr>
              <a:t>и</a:t>
            </a:r>
            <a:r>
              <a:rPr sz="2800" spc="-5" dirty="0">
                <a:solidFill>
                  <a:srgbClr val="252525"/>
                </a:solidFill>
                <a:latin typeface="Times New Roman"/>
                <a:cs typeface="Times New Roman"/>
              </a:rPr>
              <a:t>м  </a:t>
            </a:r>
            <a:r>
              <a:rPr sz="2800" spc="-145" dirty="0">
                <a:solidFill>
                  <a:srgbClr val="252525"/>
                </a:solidFill>
                <a:latin typeface="Times New Roman"/>
                <a:cs typeface="Times New Roman"/>
              </a:rPr>
              <a:t>(</a:t>
            </a:r>
            <a:r>
              <a:rPr sz="2800" spc="-160" dirty="0">
                <a:solidFill>
                  <a:srgbClr val="252525"/>
                </a:solidFill>
                <a:latin typeface="Times New Roman"/>
                <a:cs typeface="Times New Roman"/>
              </a:rPr>
              <a:t>16</a:t>
            </a:r>
            <a:r>
              <a:rPr sz="2800" spc="-145" dirty="0">
                <a:solidFill>
                  <a:srgbClr val="252525"/>
                </a:solidFill>
                <a:latin typeface="Times New Roman"/>
                <a:cs typeface="Times New Roman"/>
              </a:rPr>
              <a:t>2</a:t>
            </a:r>
            <a:r>
              <a:rPr sz="2800" spc="-155" dirty="0">
                <a:solidFill>
                  <a:srgbClr val="252525"/>
                </a:solidFill>
                <a:latin typeface="Times New Roman"/>
                <a:cs typeface="Times New Roman"/>
              </a:rPr>
              <a:t>3</a:t>
            </a:r>
            <a:r>
              <a:rPr sz="2800" spc="-160" dirty="0">
                <a:solidFill>
                  <a:srgbClr val="252525"/>
                </a:solidFill>
                <a:latin typeface="Times New Roman"/>
                <a:cs typeface="Times New Roman"/>
              </a:rPr>
              <a:t>-</a:t>
            </a:r>
            <a:r>
              <a:rPr sz="2800" spc="-145" dirty="0">
                <a:solidFill>
                  <a:srgbClr val="252525"/>
                </a:solidFill>
                <a:latin typeface="Times New Roman"/>
                <a:cs typeface="Times New Roman"/>
              </a:rPr>
              <a:t>1</a:t>
            </a:r>
            <a:r>
              <a:rPr sz="2800" spc="-160" dirty="0">
                <a:solidFill>
                  <a:srgbClr val="252525"/>
                </a:solidFill>
                <a:latin typeface="Times New Roman"/>
                <a:cs typeface="Times New Roman"/>
              </a:rPr>
              <a:t>68</a:t>
            </a:r>
            <a:r>
              <a:rPr sz="2800" spc="-155" dirty="0">
                <a:solidFill>
                  <a:srgbClr val="252525"/>
                </a:solidFill>
                <a:latin typeface="Times New Roman"/>
                <a:cs typeface="Times New Roman"/>
              </a:rPr>
              <a:t>7</a:t>
            </a:r>
            <a:r>
              <a:rPr sz="2800" spc="-160" dirty="0">
                <a:solidFill>
                  <a:srgbClr val="252525"/>
                </a:solidFill>
                <a:latin typeface="Times New Roman"/>
                <a:cs typeface="Times New Roman"/>
              </a:rPr>
              <a:t>)</a:t>
            </a:r>
            <a:r>
              <a:rPr sz="2800" spc="-5" dirty="0">
                <a:solidFill>
                  <a:srgbClr val="252525"/>
                </a:solidFill>
                <a:latin typeface="Times New Roman"/>
                <a:cs typeface="Times New Roman"/>
              </a:rPr>
              <a:t>.</a:t>
            </a:r>
            <a:endParaRPr sz="2800">
              <a:latin typeface="Times New Roman"/>
              <a:cs typeface="Times New Roman"/>
            </a:endParaRPr>
          </a:p>
        </p:txBody>
      </p:sp>
      <p:sp>
        <p:nvSpPr>
          <p:cNvPr id="6" name="object 6"/>
          <p:cNvSpPr txBox="1"/>
          <p:nvPr/>
        </p:nvSpPr>
        <p:spPr>
          <a:xfrm>
            <a:off x="404875" y="166476"/>
            <a:ext cx="1714500" cy="1497965"/>
          </a:xfrm>
          <a:prstGeom prst="rect">
            <a:avLst/>
          </a:prstGeom>
        </p:spPr>
        <p:txBody>
          <a:bodyPr vert="horz" wrap="square" lIns="0" tIns="12700" rIns="0" bIns="0" rtlCol="0">
            <a:spAutoFit/>
          </a:bodyPr>
          <a:lstStyle/>
          <a:p>
            <a:pPr marL="12700" marR="5080" indent="449580">
              <a:lnSpc>
                <a:spcPct val="114999"/>
              </a:lnSpc>
              <a:spcBef>
                <a:spcPts val="100"/>
              </a:spcBef>
            </a:pPr>
            <a:r>
              <a:rPr sz="2800" spc="-130" dirty="0">
                <a:solidFill>
                  <a:srgbClr val="252525"/>
                </a:solidFill>
                <a:latin typeface="Times New Roman"/>
                <a:cs typeface="Times New Roman"/>
              </a:rPr>
              <a:t>Основи  </a:t>
            </a:r>
            <a:r>
              <a:rPr sz="2800" spc="-155" dirty="0">
                <a:solidFill>
                  <a:srgbClr val="252525"/>
                </a:solidFill>
                <a:latin typeface="Times New Roman"/>
                <a:cs typeface="Times New Roman"/>
              </a:rPr>
              <a:t>е</a:t>
            </a:r>
            <a:r>
              <a:rPr sz="2800" spc="-300" dirty="0">
                <a:solidFill>
                  <a:srgbClr val="252525"/>
                </a:solidFill>
                <a:latin typeface="Times New Roman"/>
                <a:cs typeface="Times New Roman"/>
              </a:rPr>
              <a:t>к</a:t>
            </a:r>
            <a:r>
              <a:rPr sz="2800" spc="-160" dirty="0">
                <a:solidFill>
                  <a:srgbClr val="252525"/>
                </a:solidFill>
                <a:latin typeface="Times New Roman"/>
                <a:cs typeface="Times New Roman"/>
              </a:rPr>
              <a:t>он</a:t>
            </a:r>
            <a:r>
              <a:rPr sz="2800" spc="-195" dirty="0">
                <a:solidFill>
                  <a:srgbClr val="252525"/>
                </a:solidFill>
                <a:latin typeface="Times New Roman"/>
                <a:cs typeface="Times New Roman"/>
              </a:rPr>
              <a:t>о</a:t>
            </a:r>
            <a:r>
              <a:rPr sz="2800" spc="-160" dirty="0">
                <a:solidFill>
                  <a:srgbClr val="252525"/>
                </a:solidFill>
                <a:latin typeface="Times New Roman"/>
                <a:cs typeface="Times New Roman"/>
              </a:rPr>
              <a:t>мі</a:t>
            </a:r>
            <a:r>
              <a:rPr sz="2800" spc="-155" dirty="0">
                <a:solidFill>
                  <a:srgbClr val="252525"/>
                </a:solidFill>
                <a:latin typeface="Times New Roman"/>
                <a:cs typeface="Times New Roman"/>
              </a:rPr>
              <a:t>с</a:t>
            </a:r>
            <a:r>
              <a:rPr sz="2800" spc="-200" dirty="0">
                <a:solidFill>
                  <a:srgbClr val="252525"/>
                </a:solidFill>
                <a:latin typeface="Times New Roman"/>
                <a:cs typeface="Times New Roman"/>
              </a:rPr>
              <a:t>т</a:t>
            </a:r>
            <a:r>
              <a:rPr sz="2800" spc="-204" dirty="0">
                <a:solidFill>
                  <a:srgbClr val="252525"/>
                </a:solidFill>
                <a:latin typeface="Times New Roman"/>
                <a:cs typeface="Times New Roman"/>
              </a:rPr>
              <a:t>о</a:t>
            </a:r>
            <a:r>
              <a:rPr sz="2800" spc="-5" dirty="0">
                <a:solidFill>
                  <a:srgbClr val="252525"/>
                </a:solidFill>
                <a:latin typeface="Times New Roman"/>
                <a:cs typeface="Times New Roman"/>
              </a:rPr>
              <a:t>м</a:t>
            </a:r>
            <a:endParaRPr sz="2800">
              <a:latin typeface="Times New Roman"/>
              <a:cs typeface="Times New Roman"/>
            </a:endParaRPr>
          </a:p>
          <a:p>
            <a:pPr marL="12700">
              <a:lnSpc>
                <a:spcPct val="100000"/>
              </a:lnSpc>
              <a:spcBef>
                <a:spcPts val="505"/>
              </a:spcBef>
            </a:pPr>
            <a:r>
              <a:rPr sz="2800" spc="-300" dirty="0">
                <a:solidFill>
                  <a:srgbClr val="252525"/>
                </a:solidFill>
                <a:latin typeface="Times New Roman"/>
                <a:cs typeface="Times New Roman"/>
              </a:rPr>
              <a:t>―Політична</a:t>
            </a:r>
            <a:endParaRPr sz="2800">
              <a:latin typeface="Times New Roman"/>
              <a:cs typeface="Times New Roman"/>
            </a:endParaRPr>
          </a:p>
        </p:txBody>
      </p:sp>
      <p:sp>
        <p:nvSpPr>
          <p:cNvPr id="7" name="object 7"/>
          <p:cNvSpPr txBox="1"/>
          <p:nvPr/>
        </p:nvSpPr>
        <p:spPr>
          <a:xfrm>
            <a:off x="2625598" y="1212849"/>
            <a:ext cx="1882139" cy="452120"/>
          </a:xfrm>
          <a:prstGeom prst="rect">
            <a:avLst/>
          </a:prstGeom>
        </p:spPr>
        <p:txBody>
          <a:bodyPr vert="horz" wrap="square" lIns="0" tIns="12065" rIns="0" bIns="0" rtlCol="0">
            <a:spAutoFit/>
          </a:bodyPr>
          <a:lstStyle/>
          <a:p>
            <a:pPr marL="12700">
              <a:lnSpc>
                <a:spcPct val="100000"/>
              </a:lnSpc>
              <a:spcBef>
                <a:spcPts val="95"/>
              </a:spcBef>
            </a:pPr>
            <a:r>
              <a:rPr sz="2800" spc="-110" dirty="0" err="1" smtClean="0">
                <a:solidFill>
                  <a:srgbClr val="252525"/>
                </a:solidFill>
                <a:latin typeface="Times New Roman"/>
                <a:cs typeface="Times New Roman"/>
              </a:rPr>
              <a:t>арифметика</a:t>
            </a:r>
            <a:r>
              <a:rPr sz="2800" spc="-110" dirty="0" smtClean="0">
                <a:solidFill>
                  <a:srgbClr val="252525"/>
                </a:solidFill>
                <a:latin typeface="Times New Roman"/>
                <a:cs typeface="Times New Roman"/>
              </a:rPr>
              <a:t>;</a:t>
            </a:r>
            <a:endParaRPr sz="2800" dirty="0">
              <a:latin typeface="Times New Roman"/>
              <a:cs typeface="Times New Roman"/>
            </a:endParaRPr>
          </a:p>
        </p:txBody>
      </p:sp>
      <p:sp>
        <p:nvSpPr>
          <p:cNvPr id="8" name="object 8"/>
          <p:cNvSpPr txBox="1"/>
          <p:nvPr/>
        </p:nvSpPr>
        <p:spPr>
          <a:xfrm>
            <a:off x="5020436" y="657504"/>
            <a:ext cx="3740785" cy="1007110"/>
          </a:xfrm>
          <a:prstGeom prst="rect">
            <a:avLst/>
          </a:prstGeom>
        </p:spPr>
        <p:txBody>
          <a:bodyPr vert="horz" wrap="square" lIns="0" tIns="76835" rIns="0" bIns="0" rtlCol="0">
            <a:spAutoFit/>
          </a:bodyPr>
          <a:lstStyle/>
          <a:p>
            <a:pPr marL="12700">
              <a:lnSpc>
                <a:spcPct val="100000"/>
              </a:lnSpc>
              <a:spcBef>
                <a:spcPts val="605"/>
              </a:spcBef>
            </a:pPr>
            <a:r>
              <a:rPr sz="2800" spc="-125" smtClean="0">
                <a:solidFill>
                  <a:srgbClr val="252525"/>
                </a:solidFill>
                <a:latin typeface="Times New Roman"/>
                <a:cs typeface="Times New Roman"/>
              </a:rPr>
              <a:t>Петті</a:t>
            </a:r>
            <a:endParaRPr sz="2800" smtClean="0">
              <a:latin typeface="Times New Roman"/>
              <a:cs typeface="Times New Roman"/>
            </a:endParaRPr>
          </a:p>
          <a:p>
            <a:pPr marL="128270">
              <a:lnSpc>
                <a:spcPct val="100000"/>
              </a:lnSpc>
              <a:spcBef>
                <a:spcPts val="500"/>
              </a:spcBef>
              <a:tabLst>
                <a:tab pos="1629410" algn="l"/>
                <a:tab pos="2792730" algn="l"/>
              </a:tabLst>
            </a:pPr>
            <a:r>
              <a:rPr sz="2800" spc="-1710" smtClean="0">
                <a:solidFill>
                  <a:srgbClr val="252525"/>
                </a:solidFill>
                <a:latin typeface="Times New Roman"/>
                <a:cs typeface="Times New Roman"/>
              </a:rPr>
              <a:t>―</a:t>
            </a:r>
            <a:r>
              <a:rPr lang="uk-UA" sz="2800" spc="-1710" smtClean="0">
                <a:solidFill>
                  <a:srgbClr val="252525"/>
                </a:solidFill>
                <a:latin typeface="Times New Roman"/>
                <a:cs typeface="Times New Roman"/>
              </a:rPr>
              <a:t>     </a:t>
            </a:r>
            <a:r>
              <a:rPr sz="2800" spc="-150" dirty="0" err="1" smtClean="0">
                <a:solidFill>
                  <a:srgbClr val="252525"/>
                </a:solidFill>
                <a:latin typeface="Times New Roman"/>
                <a:cs typeface="Times New Roman"/>
              </a:rPr>
              <a:t>Р</a:t>
            </a:r>
            <a:r>
              <a:rPr sz="2800" spc="-160" dirty="0" err="1" smtClean="0">
                <a:solidFill>
                  <a:srgbClr val="252525"/>
                </a:solidFill>
                <a:latin typeface="Times New Roman"/>
                <a:cs typeface="Times New Roman"/>
              </a:rPr>
              <a:t>і</a:t>
            </a:r>
            <a:r>
              <a:rPr sz="2800" spc="-165" dirty="0" err="1" smtClean="0">
                <a:solidFill>
                  <a:srgbClr val="252525"/>
                </a:solidFill>
                <a:latin typeface="Times New Roman"/>
                <a:cs typeface="Times New Roman"/>
              </a:rPr>
              <a:t>з</a:t>
            </a:r>
            <a:r>
              <a:rPr sz="2800" spc="-150" dirty="0" err="1" smtClean="0">
                <a:solidFill>
                  <a:srgbClr val="252525"/>
                </a:solidFill>
                <a:latin typeface="Times New Roman"/>
                <a:cs typeface="Times New Roman"/>
              </a:rPr>
              <a:t>н</a:t>
            </a:r>
            <a:r>
              <a:rPr sz="2800" spc="-5" dirty="0" err="1" smtClean="0">
                <a:solidFill>
                  <a:srgbClr val="252525"/>
                </a:solidFill>
                <a:latin typeface="Times New Roman"/>
                <a:cs typeface="Times New Roman"/>
              </a:rPr>
              <a:t>е</a:t>
            </a:r>
            <a:r>
              <a:rPr sz="2800" dirty="0">
                <a:solidFill>
                  <a:srgbClr val="252525"/>
                </a:solidFill>
                <a:latin typeface="Times New Roman"/>
                <a:cs typeface="Times New Roman"/>
              </a:rPr>
              <a:t>	</a:t>
            </a:r>
            <a:r>
              <a:rPr sz="2800" spc="-150" dirty="0">
                <a:solidFill>
                  <a:srgbClr val="252525"/>
                </a:solidFill>
                <a:latin typeface="Times New Roman"/>
                <a:cs typeface="Times New Roman"/>
              </a:rPr>
              <a:t>п</a:t>
            </a:r>
            <a:r>
              <a:rPr sz="2800" spc="-160" dirty="0">
                <a:solidFill>
                  <a:srgbClr val="252525"/>
                </a:solidFill>
                <a:latin typeface="Times New Roman"/>
                <a:cs typeface="Times New Roman"/>
              </a:rPr>
              <a:t>р</a:t>
            </a:r>
            <a:r>
              <a:rPr sz="2800" spc="-5" dirty="0">
                <a:solidFill>
                  <a:srgbClr val="252525"/>
                </a:solidFill>
                <a:latin typeface="Times New Roman"/>
                <a:cs typeface="Times New Roman"/>
              </a:rPr>
              <a:t>о</a:t>
            </a:r>
            <a:r>
              <a:rPr sz="2800" dirty="0">
                <a:solidFill>
                  <a:srgbClr val="252525"/>
                </a:solidFill>
                <a:latin typeface="Times New Roman"/>
                <a:cs typeface="Times New Roman"/>
              </a:rPr>
              <a:t>	</a:t>
            </a:r>
            <a:r>
              <a:rPr sz="2800" spc="-145" dirty="0" err="1" smtClean="0">
                <a:solidFill>
                  <a:srgbClr val="252525"/>
                </a:solidFill>
                <a:latin typeface="Times New Roman"/>
                <a:cs typeface="Times New Roman"/>
              </a:rPr>
              <a:t>г</a:t>
            </a:r>
            <a:r>
              <a:rPr sz="2800" spc="-160" dirty="0" err="1" smtClean="0">
                <a:solidFill>
                  <a:srgbClr val="252525"/>
                </a:solidFill>
                <a:latin typeface="Times New Roman"/>
                <a:cs typeface="Times New Roman"/>
              </a:rPr>
              <a:t>ро</a:t>
            </a:r>
            <a:r>
              <a:rPr sz="2800" spc="-170" dirty="0" err="1" smtClean="0">
                <a:solidFill>
                  <a:srgbClr val="252525"/>
                </a:solidFill>
                <a:latin typeface="Times New Roman"/>
                <a:cs typeface="Times New Roman"/>
              </a:rPr>
              <a:t>ш</a:t>
            </a:r>
            <a:r>
              <a:rPr sz="2800" spc="-160" dirty="0" err="1" smtClean="0">
                <a:solidFill>
                  <a:srgbClr val="252525"/>
                </a:solidFill>
                <a:latin typeface="Times New Roman"/>
                <a:cs typeface="Times New Roman"/>
              </a:rPr>
              <a:t>і</a:t>
            </a:r>
            <a:endParaRPr sz="2800" dirty="0">
              <a:latin typeface="Times New Roman"/>
              <a:cs typeface="Times New Roman"/>
            </a:endParaRPr>
          </a:p>
        </p:txBody>
      </p:sp>
      <p:sp>
        <p:nvSpPr>
          <p:cNvPr id="9" name="object 9"/>
          <p:cNvSpPr txBox="1"/>
          <p:nvPr/>
        </p:nvSpPr>
        <p:spPr>
          <a:xfrm>
            <a:off x="404875" y="1639341"/>
            <a:ext cx="8356600" cy="3952240"/>
          </a:xfrm>
          <a:prstGeom prst="rect">
            <a:avLst/>
          </a:prstGeom>
        </p:spPr>
        <p:txBody>
          <a:bodyPr vert="horz" wrap="square" lIns="0" tIns="12700" rIns="0" bIns="0" rtlCol="0">
            <a:spAutoFit/>
          </a:bodyPr>
          <a:lstStyle/>
          <a:p>
            <a:pPr marL="12700" marR="5080" algn="just">
              <a:lnSpc>
                <a:spcPct val="114999"/>
              </a:lnSpc>
              <a:spcBef>
                <a:spcPts val="100"/>
              </a:spcBef>
              <a:tabLst>
                <a:tab pos="3591560" algn="l"/>
                <a:tab pos="7534275" algn="l"/>
              </a:tabLst>
            </a:pPr>
            <a:r>
              <a:rPr sz="2800" spc="-145" dirty="0">
                <a:solidFill>
                  <a:srgbClr val="252525"/>
                </a:solidFill>
                <a:latin typeface="Times New Roman"/>
                <a:cs typeface="Times New Roman"/>
              </a:rPr>
              <a:t>Створено </a:t>
            </a:r>
            <a:r>
              <a:rPr sz="2800" spc="-140" dirty="0">
                <a:solidFill>
                  <a:srgbClr val="252525"/>
                </a:solidFill>
                <a:latin typeface="Times New Roman"/>
                <a:cs typeface="Times New Roman"/>
              </a:rPr>
              <a:t>напрямок </a:t>
            </a:r>
            <a:r>
              <a:rPr sz="2800" spc="-110" dirty="0">
                <a:solidFill>
                  <a:srgbClr val="252525"/>
                </a:solidFill>
                <a:latin typeface="Times New Roman"/>
                <a:cs typeface="Times New Roman"/>
              </a:rPr>
              <a:t>під </a:t>
            </a:r>
            <a:r>
              <a:rPr sz="2800" spc="-135" dirty="0">
                <a:solidFill>
                  <a:srgbClr val="252525"/>
                </a:solidFill>
                <a:latin typeface="Times New Roman"/>
                <a:cs typeface="Times New Roman"/>
              </a:rPr>
              <a:t>назвою </a:t>
            </a:r>
            <a:r>
              <a:rPr sz="2800" spc="-140" dirty="0">
                <a:solidFill>
                  <a:srgbClr val="252525"/>
                </a:solidFill>
                <a:latin typeface="Times New Roman"/>
                <a:cs typeface="Times New Roman"/>
              </a:rPr>
              <a:t>політична </a:t>
            </a:r>
            <a:r>
              <a:rPr sz="2800" spc="-145" dirty="0">
                <a:solidFill>
                  <a:srgbClr val="252525"/>
                </a:solidFill>
                <a:latin typeface="Times New Roman"/>
                <a:cs typeface="Times New Roman"/>
              </a:rPr>
              <a:t>арифметика  </a:t>
            </a:r>
            <a:r>
              <a:rPr sz="2800" spc="-160" dirty="0">
                <a:solidFill>
                  <a:srgbClr val="252525"/>
                </a:solidFill>
                <a:latin typeface="Times New Roman"/>
                <a:cs typeface="Times New Roman"/>
              </a:rPr>
              <a:t>(англійська школа). Школа </a:t>
            </a:r>
            <a:r>
              <a:rPr sz="2800" spc="-145" dirty="0">
                <a:solidFill>
                  <a:srgbClr val="252525"/>
                </a:solidFill>
                <a:latin typeface="Times New Roman"/>
                <a:cs typeface="Times New Roman"/>
              </a:rPr>
              <a:t>політичних </a:t>
            </a:r>
            <a:r>
              <a:rPr sz="2800" spc="-140" dirty="0">
                <a:solidFill>
                  <a:srgbClr val="252525"/>
                </a:solidFill>
                <a:latin typeface="Times New Roman"/>
                <a:cs typeface="Times New Roman"/>
              </a:rPr>
              <a:t>арифметиків  </a:t>
            </a:r>
            <a:r>
              <a:rPr sz="2800" spc="-105" dirty="0">
                <a:solidFill>
                  <a:srgbClr val="252525"/>
                </a:solidFill>
                <a:latin typeface="Times New Roman"/>
                <a:cs typeface="Times New Roman"/>
              </a:rPr>
              <a:t>при  </a:t>
            </a:r>
            <a:r>
              <a:rPr sz="2800" spc="-150" dirty="0">
                <a:solidFill>
                  <a:srgbClr val="252525"/>
                </a:solidFill>
                <a:latin typeface="Times New Roman"/>
                <a:cs typeface="Times New Roman"/>
              </a:rPr>
              <a:t>вивченні </a:t>
            </a:r>
            <a:r>
              <a:rPr sz="2800" spc="-140" dirty="0">
                <a:solidFill>
                  <a:srgbClr val="252525"/>
                </a:solidFill>
                <a:latin typeface="Times New Roman"/>
                <a:cs typeface="Times New Roman"/>
              </a:rPr>
              <a:t>соціальних </a:t>
            </a:r>
            <a:r>
              <a:rPr sz="2800" spc="-114" dirty="0">
                <a:solidFill>
                  <a:srgbClr val="252525"/>
                </a:solidFill>
                <a:latin typeface="Times New Roman"/>
                <a:cs typeface="Times New Roman"/>
              </a:rPr>
              <a:t>явищ </a:t>
            </a:r>
            <a:r>
              <a:rPr sz="2800" spc="-145" dirty="0">
                <a:solidFill>
                  <a:srgbClr val="252525"/>
                </a:solidFill>
                <a:latin typeface="Times New Roman"/>
                <a:cs typeface="Times New Roman"/>
              </a:rPr>
              <a:t>перевагу </a:t>
            </a:r>
            <a:r>
              <a:rPr sz="2800" spc="-140" dirty="0">
                <a:solidFill>
                  <a:srgbClr val="252525"/>
                </a:solidFill>
                <a:latin typeface="Times New Roman"/>
                <a:cs typeface="Times New Roman"/>
              </a:rPr>
              <a:t>віддавала кількісним </a:t>
            </a:r>
            <a:r>
              <a:rPr sz="2800" spc="420" dirty="0">
                <a:solidFill>
                  <a:srgbClr val="252525"/>
                </a:solidFill>
                <a:latin typeface="Times New Roman"/>
                <a:cs typeface="Times New Roman"/>
              </a:rPr>
              <a:t> </a:t>
            </a:r>
            <a:r>
              <a:rPr sz="2800" spc="-155" dirty="0">
                <a:solidFill>
                  <a:srgbClr val="252525"/>
                </a:solidFill>
                <a:latin typeface="Times New Roman"/>
                <a:cs typeface="Times New Roman"/>
              </a:rPr>
              <a:t>характеристикам. </a:t>
            </a:r>
            <a:r>
              <a:rPr sz="2800" spc="-135" dirty="0">
                <a:solidFill>
                  <a:srgbClr val="252525"/>
                </a:solidFill>
                <a:latin typeface="Times New Roman"/>
                <a:cs typeface="Times New Roman"/>
              </a:rPr>
              <a:t>Замість словесних </a:t>
            </a:r>
            <a:r>
              <a:rPr sz="2800" spc="-140" dirty="0">
                <a:solidFill>
                  <a:srgbClr val="252525"/>
                </a:solidFill>
                <a:latin typeface="Times New Roman"/>
                <a:cs typeface="Times New Roman"/>
              </a:rPr>
              <a:t>порівнянь, </a:t>
            </a:r>
            <a:r>
              <a:rPr sz="2800" spc="-145" dirty="0">
                <a:solidFill>
                  <a:srgbClr val="252525"/>
                </a:solidFill>
                <a:latin typeface="Times New Roman"/>
                <a:cs typeface="Times New Roman"/>
              </a:rPr>
              <a:t>абстрактних  аргументів</a:t>
            </a:r>
            <a:r>
              <a:rPr sz="2800" spc="-270" dirty="0">
                <a:solidFill>
                  <a:srgbClr val="252525"/>
                </a:solidFill>
                <a:latin typeface="Times New Roman"/>
                <a:cs typeface="Times New Roman"/>
              </a:rPr>
              <a:t> </a:t>
            </a:r>
            <a:r>
              <a:rPr sz="2800" spc="-120" dirty="0">
                <a:solidFill>
                  <a:srgbClr val="252525"/>
                </a:solidFill>
                <a:latin typeface="Times New Roman"/>
                <a:cs typeface="Times New Roman"/>
              </a:rPr>
              <a:t>вони</a:t>
            </a:r>
            <a:r>
              <a:rPr sz="2800" spc="-250" dirty="0">
                <a:solidFill>
                  <a:srgbClr val="252525"/>
                </a:solidFill>
                <a:latin typeface="Times New Roman"/>
                <a:cs typeface="Times New Roman"/>
              </a:rPr>
              <a:t> </a:t>
            </a:r>
            <a:r>
              <a:rPr sz="2800" spc="-135" dirty="0">
                <a:solidFill>
                  <a:srgbClr val="252525"/>
                </a:solidFill>
                <a:latin typeface="Times New Roman"/>
                <a:cs typeface="Times New Roman"/>
              </a:rPr>
              <a:t>виражали</a:t>
            </a:r>
            <a:r>
              <a:rPr sz="2800" spc="-260" dirty="0">
                <a:solidFill>
                  <a:srgbClr val="252525"/>
                </a:solidFill>
                <a:latin typeface="Times New Roman"/>
                <a:cs typeface="Times New Roman"/>
              </a:rPr>
              <a:t> </a:t>
            </a:r>
            <a:r>
              <a:rPr sz="2800" spc="-125" dirty="0">
                <a:solidFill>
                  <a:srgbClr val="252525"/>
                </a:solidFill>
                <a:latin typeface="Times New Roman"/>
                <a:cs typeface="Times New Roman"/>
              </a:rPr>
              <a:t>свої</a:t>
            </a:r>
            <a:r>
              <a:rPr sz="2800" spc="-260" dirty="0">
                <a:solidFill>
                  <a:srgbClr val="252525"/>
                </a:solidFill>
                <a:latin typeface="Times New Roman"/>
                <a:cs typeface="Times New Roman"/>
              </a:rPr>
              <a:t> </a:t>
            </a:r>
            <a:r>
              <a:rPr sz="2800" spc="-130" dirty="0">
                <a:solidFill>
                  <a:srgbClr val="252525"/>
                </a:solidFill>
                <a:latin typeface="Times New Roman"/>
                <a:cs typeface="Times New Roman"/>
              </a:rPr>
              <a:t>думки</a:t>
            </a:r>
            <a:r>
              <a:rPr sz="2800" spc="-245" dirty="0">
                <a:solidFill>
                  <a:srgbClr val="252525"/>
                </a:solidFill>
                <a:latin typeface="Times New Roman"/>
                <a:cs typeface="Times New Roman"/>
              </a:rPr>
              <a:t> </a:t>
            </a:r>
            <a:r>
              <a:rPr sz="2800" spc="-130" dirty="0">
                <a:solidFill>
                  <a:srgbClr val="252525"/>
                </a:solidFill>
                <a:latin typeface="Times New Roman"/>
                <a:cs typeface="Times New Roman"/>
              </a:rPr>
              <a:t>мовою</a:t>
            </a:r>
            <a:r>
              <a:rPr sz="2800" spc="-260" dirty="0">
                <a:solidFill>
                  <a:srgbClr val="252525"/>
                </a:solidFill>
                <a:latin typeface="Times New Roman"/>
                <a:cs typeface="Times New Roman"/>
              </a:rPr>
              <a:t> </a:t>
            </a:r>
            <a:r>
              <a:rPr sz="2800" spc="-125" dirty="0">
                <a:solidFill>
                  <a:srgbClr val="252525"/>
                </a:solidFill>
                <a:latin typeface="Times New Roman"/>
                <a:cs typeface="Times New Roman"/>
              </a:rPr>
              <a:t>чисел,</a:t>
            </a:r>
            <a:r>
              <a:rPr sz="2800" spc="-265" dirty="0">
                <a:solidFill>
                  <a:srgbClr val="252525"/>
                </a:solidFill>
                <a:latin typeface="Times New Roman"/>
                <a:cs typeface="Times New Roman"/>
              </a:rPr>
              <a:t> </a:t>
            </a:r>
            <a:r>
              <a:rPr sz="2800" spc="-130" dirty="0">
                <a:solidFill>
                  <a:srgbClr val="252525"/>
                </a:solidFill>
                <a:latin typeface="Times New Roman"/>
                <a:cs typeface="Times New Roman"/>
              </a:rPr>
              <a:t>ваги,</a:t>
            </a:r>
            <a:r>
              <a:rPr sz="2800" spc="-270" dirty="0">
                <a:solidFill>
                  <a:srgbClr val="252525"/>
                </a:solidFill>
                <a:latin typeface="Times New Roman"/>
                <a:cs typeface="Times New Roman"/>
              </a:rPr>
              <a:t> </a:t>
            </a:r>
            <a:r>
              <a:rPr sz="2800" spc="-120" dirty="0">
                <a:solidFill>
                  <a:srgbClr val="252525"/>
                </a:solidFill>
                <a:latin typeface="Times New Roman"/>
                <a:cs typeface="Times New Roman"/>
              </a:rPr>
              <a:t>мір.  </a:t>
            </a:r>
            <a:r>
              <a:rPr sz="2800" spc="-140" dirty="0">
                <a:solidFill>
                  <a:srgbClr val="252525"/>
                </a:solidFill>
                <a:latin typeface="Times New Roman"/>
                <a:cs typeface="Times New Roman"/>
              </a:rPr>
              <a:t>Політичні арифметики</a:t>
            </a:r>
            <a:r>
              <a:rPr sz="2800" spc="420" dirty="0">
                <a:solidFill>
                  <a:srgbClr val="252525"/>
                </a:solidFill>
                <a:latin typeface="Times New Roman"/>
                <a:cs typeface="Times New Roman"/>
              </a:rPr>
              <a:t> </a:t>
            </a:r>
            <a:r>
              <a:rPr sz="2800" spc="-135" dirty="0">
                <a:solidFill>
                  <a:srgbClr val="252525"/>
                </a:solidFill>
                <a:latin typeface="Times New Roman"/>
                <a:cs typeface="Times New Roman"/>
              </a:rPr>
              <a:t>першими почали </a:t>
            </a:r>
            <a:r>
              <a:rPr sz="2800" spc="-170" dirty="0">
                <a:solidFill>
                  <a:srgbClr val="252525"/>
                </a:solidFill>
                <a:latin typeface="Times New Roman"/>
                <a:cs typeface="Times New Roman"/>
              </a:rPr>
              <a:t>використовувати  </a:t>
            </a:r>
            <a:r>
              <a:rPr sz="2800" spc="-150" dirty="0">
                <a:solidFill>
                  <a:srgbClr val="252525"/>
                </a:solidFill>
                <a:latin typeface="Times New Roman"/>
                <a:cs typeface="Times New Roman"/>
              </a:rPr>
              <a:t>групування, </a:t>
            </a:r>
            <a:r>
              <a:rPr sz="2800" spc="-135" dirty="0">
                <a:solidFill>
                  <a:srgbClr val="252525"/>
                </a:solidFill>
                <a:latin typeface="Times New Roman"/>
                <a:cs typeface="Times New Roman"/>
              </a:rPr>
              <a:t>середні </a:t>
            </a:r>
            <a:r>
              <a:rPr sz="2800" spc="-5" dirty="0">
                <a:solidFill>
                  <a:srgbClr val="252525"/>
                </a:solidFill>
                <a:latin typeface="Times New Roman"/>
                <a:cs typeface="Times New Roman"/>
              </a:rPr>
              <a:t>і </a:t>
            </a:r>
            <a:r>
              <a:rPr sz="2800" spc="-125" dirty="0">
                <a:solidFill>
                  <a:srgbClr val="252525"/>
                </a:solidFill>
                <a:latin typeface="Times New Roman"/>
                <a:cs typeface="Times New Roman"/>
              </a:rPr>
              <a:t>відносні </a:t>
            </a:r>
            <a:r>
              <a:rPr sz="2800" spc="-140" dirty="0">
                <a:solidFill>
                  <a:srgbClr val="252525"/>
                </a:solidFill>
                <a:latin typeface="Times New Roman"/>
                <a:cs typeface="Times New Roman"/>
              </a:rPr>
              <a:t>величини </a:t>
            </a:r>
            <a:r>
              <a:rPr sz="2800" spc="-105" dirty="0">
                <a:solidFill>
                  <a:srgbClr val="252525"/>
                </a:solidFill>
                <a:latin typeface="Times New Roman"/>
                <a:cs typeface="Times New Roman"/>
              </a:rPr>
              <a:t>для </a:t>
            </a:r>
            <a:r>
              <a:rPr sz="2800" spc="-140" dirty="0">
                <a:solidFill>
                  <a:srgbClr val="252525"/>
                </a:solidFill>
                <a:latin typeface="Times New Roman"/>
                <a:cs typeface="Times New Roman"/>
              </a:rPr>
              <a:t>аналізу </a:t>
            </a:r>
            <a:r>
              <a:rPr sz="2800" spc="-5" dirty="0">
                <a:solidFill>
                  <a:srgbClr val="252525"/>
                </a:solidFill>
                <a:latin typeface="Times New Roman"/>
                <a:cs typeface="Times New Roman"/>
              </a:rPr>
              <a:t>й </a:t>
            </a:r>
            <a:r>
              <a:rPr sz="2800" spc="-135" dirty="0" err="1">
                <a:solidFill>
                  <a:srgbClr val="252525"/>
                </a:solidFill>
                <a:latin typeface="Times New Roman"/>
                <a:cs typeface="Times New Roman"/>
              </a:rPr>
              <a:t>опису</a:t>
            </a:r>
            <a:r>
              <a:rPr sz="2800" spc="-135" dirty="0">
                <a:solidFill>
                  <a:srgbClr val="252525"/>
                </a:solidFill>
                <a:latin typeface="Times New Roman"/>
                <a:cs typeface="Times New Roman"/>
              </a:rPr>
              <a:t>  </a:t>
            </a:r>
            <a:r>
              <a:rPr sz="2800" spc="-180" dirty="0" err="1" smtClean="0">
                <a:solidFill>
                  <a:srgbClr val="252525"/>
                </a:solidFill>
                <a:latin typeface="Times New Roman"/>
                <a:cs typeface="Times New Roman"/>
              </a:rPr>
              <a:t>м</a:t>
            </a:r>
            <a:r>
              <a:rPr sz="2800" spc="-155" dirty="0" err="1" smtClean="0">
                <a:solidFill>
                  <a:srgbClr val="252525"/>
                </a:solidFill>
                <a:latin typeface="Times New Roman"/>
                <a:cs typeface="Times New Roman"/>
              </a:rPr>
              <a:t>ас</a:t>
            </a:r>
            <a:r>
              <a:rPr sz="2800" spc="-145" dirty="0" err="1" smtClean="0">
                <a:solidFill>
                  <a:srgbClr val="252525"/>
                </a:solidFill>
                <a:latin typeface="Times New Roman"/>
                <a:cs typeface="Times New Roman"/>
              </a:rPr>
              <a:t>о</a:t>
            </a:r>
            <a:r>
              <a:rPr sz="2800" spc="-150" dirty="0" err="1" smtClean="0">
                <a:solidFill>
                  <a:srgbClr val="252525"/>
                </a:solidFill>
                <a:latin typeface="Times New Roman"/>
                <a:cs typeface="Times New Roman"/>
              </a:rPr>
              <a:t>в</a:t>
            </a:r>
            <a:r>
              <a:rPr sz="2800" spc="-160" dirty="0" err="1" smtClean="0">
                <a:solidFill>
                  <a:srgbClr val="252525"/>
                </a:solidFill>
                <a:latin typeface="Times New Roman"/>
                <a:cs typeface="Times New Roman"/>
              </a:rPr>
              <a:t>и</a:t>
            </a:r>
            <a:r>
              <a:rPr sz="2800" spc="-5" dirty="0" err="1" smtClean="0">
                <a:solidFill>
                  <a:srgbClr val="252525"/>
                </a:solidFill>
                <a:latin typeface="Times New Roman"/>
                <a:cs typeface="Times New Roman"/>
              </a:rPr>
              <a:t>х</a:t>
            </a:r>
            <a:r>
              <a:rPr lang="uk-UA" sz="2800" dirty="0">
                <a:solidFill>
                  <a:srgbClr val="252525"/>
                </a:solidFill>
                <a:latin typeface="Times New Roman"/>
                <a:cs typeface="Times New Roman"/>
              </a:rPr>
              <a:t> </a:t>
            </a:r>
            <a:r>
              <a:rPr sz="2800" spc="-190" dirty="0" err="1" smtClean="0">
                <a:solidFill>
                  <a:srgbClr val="252525"/>
                </a:solidFill>
                <a:latin typeface="Times New Roman"/>
                <a:cs typeface="Times New Roman"/>
              </a:rPr>
              <a:t>с</a:t>
            </a:r>
            <a:r>
              <a:rPr sz="2800" spc="-160" dirty="0" err="1" smtClean="0">
                <a:solidFill>
                  <a:srgbClr val="252525"/>
                </a:solidFill>
                <a:latin typeface="Times New Roman"/>
                <a:cs typeface="Times New Roman"/>
              </a:rPr>
              <a:t>у</a:t>
            </a:r>
            <a:r>
              <a:rPr sz="2800" spc="-155" dirty="0" err="1" smtClean="0">
                <a:solidFill>
                  <a:srgbClr val="252525"/>
                </a:solidFill>
                <a:latin typeface="Times New Roman"/>
                <a:cs typeface="Times New Roman"/>
              </a:rPr>
              <a:t>с</a:t>
            </a:r>
            <a:r>
              <a:rPr sz="2800" spc="-160" dirty="0" err="1" smtClean="0">
                <a:solidFill>
                  <a:srgbClr val="252525"/>
                </a:solidFill>
                <a:latin typeface="Times New Roman"/>
                <a:cs typeface="Times New Roman"/>
              </a:rPr>
              <a:t>п</a:t>
            </a:r>
            <a:r>
              <a:rPr sz="2800" spc="-150" dirty="0" err="1" smtClean="0">
                <a:solidFill>
                  <a:srgbClr val="252525"/>
                </a:solidFill>
                <a:latin typeface="Times New Roman"/>
                <a:cs typeface="Times New Roman"/>
              </a:rPr>
              <a:t>і</a:t>
            </a:r>
            <a:r>
              <a:rPr sz="2800" spc="-155" dirty="0" err="1" smtClean="0">
                <a:solidFill>
                  <a:srgbClr val="252525"/>
                </a:solidFill>
                <a:latin typeface="Times New Roman"/>
                <a:cs typeface="Times New Roman"/>
              </a:rPr>
              <a:t>л</a:t>
            </a:r>
            <a:r>
              <a:rPr sz="2800" spc="-165" dirty="0" err="1" smtClean="0">
                <a:solidFill>
                  <a:srgbClr val="252525"/>
                </a:solidFill>
                <a:latin typeface="Times New Roman"/>
                <a:cs typeface="Times New Roman"/>
              </a:rPr>
              <a:t>ь</a:t>
            </a:r>
            <a:r>
              <a:rPr sz="2800" spc="-150" dirty="0" err="1" smtClean="0">
                <a:solidFill>
                  <a:srgbClr val="252525"/>
                </a:solidFill>
                <a:latin typeface="Times New Roman"/>
                <a:cs typeface="Times New Roman"/>
              </a:rPr>
              <a:t>н</a:t>
            </a:r>
            <a:r>
              <a:rPr sz="2800" spc="-160" dirty="0" err="1" smtClean="0">
                <a:solidFill>
                  <a:srgbClr val="252525"/>
                </a:solidFill>
                <a:latin typeface="Times New Roman"/>
                <a:cs typeface="Times New Roman"/>
              </a:rPr>
              <a:t>и</a:t>
            </a:r>
            <a:r>
              <a:rPr sz="2800" spc="-5" dirty="0" err="1" smtClean="0">
                <a:solidFill>
                  <a:srgbClr val="252525"/>
                </a:solidFill>
                <a:latin typeface="Times New Roman"/>
                <a:cs typeface="Times New Roman"/>
              </a:rPr>
              <a:t>х</a:t>
            </a:r>
            <a:r>
              <a:rPr lang="uk-UA" sz="2800" dirty="0" smtClean="0">
                <a:solidFill>
                  <a:srgbClr val="252525"/>
                </a:solidFill>
                <a:latin typeface="Times New Roman"/>
                <a:cs typeface="Times New Roman"/>
              </a:rPr>
              <a:t> </a:t>
            </a:r>
            <a:r>
              <a:rPr sz="2800" spc="-155" dirty="0" err="1" smtClean="0">
                <a:solidFill>
                  <a:srgbClr val="252525"/>
                </a:solidFill>
                <a:latin typeface="Times New Roman"/>
                <a:cs typeface="Times New Roman"/>
              </a:rPr>
              <a:t>я</a:t>
            </a:r>
            <a:r>
              <a:rPr sz="2800" spc="-150" dirty="0" err="1" smtClean="0">
                <a:solidFill>
                  <a:srgbClr val="252525"/>
                </a:solidFill>
                <a:latin typeface="Times New Roman"/>
                <a:cs typeface="Times New Roman"/>
              </a:rPr>
              <a:t>ви</a:t>
            </a:r>
            <a:r>
              <a:rPr sz="2800" spc="-170" dirty="0" err="1" smtClean="0">
                <a:solidFill>
                  <a:srgbClr val="252525"/>
                </a:solidFill>
                <a:latin typeface="Times New Roman"/>
                <a:cs typeface="Times New Roman"/>
              </a:rPr>
              <a:t>щ</a:t>
            </a:r>
            <a:r>
              <a:rPr sz="2800" spc="-5" dirty="0">
                <a:solidFill>
                  <a:srgbClr val="252525"/>
                </a:solidFill>
                <a:latin typeface="Times New Roman"/>
                <a:cs typeface="Times New Roman"/>
              </a:rPr>
              <a:t>.</a:t>
            </a:r>
            <a:endParaRPr sz="2800" dirty="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730490" cy="2820670"/>
          </a:xfrm>
          <a:custGeom>
            <a:avLst/>
            <a:gdLst/>
            <a:ahLst/>
            <a:cxnLst/>
            <a:rect l="l" t="t" r="r" b="b"/>
            <a:pathLst>
              <a:path w="7730490" h="2820670">
                <a:moveTo>
                  <a:pt x="0" y="2820162"/>
                </a:moveTo>
                <a:lnTo>
                  <a:pt x="7730235" y="2820162"/>
                </a:lnTo>
                <a:lnTo>
                  <a:pt x="7730235" y="0"/>
                </a:lnTo>
                <a:lnTo>
                  <a:pt x="0" y="0"/>
                </a:lnTo>
                <a:lnTo>
                  <a:pt x="0" y="2820162"/>
                </a:lnTo>
                <a:close/>
              </a:path>
            </a:pathLst>
          </a:custGeom>
          <a:solidFill>
            <a:srgbClr val="FFD966"/>
          </a:solidFill>
        </p:spPr>
        <p:txBody>
          <a:bodyPr wrap="square" lIns="0" tIns="0" rIns="0" bIns="0" rtlCol="0"/>
          <a:lstStyle/>
          <a:p>
            <a:endParaRPr/>
          </a:p>
        </p:txBody>
      </p:sp>
      <p:sp>
        <p:nvSpPr>
          <p:cNvPr id="3" name="object 3"/>
          <p:cNvSpPr/>
          <p:nvPr/>
        </p:nvSpPr>
        <p:spPr>
          <a:xfrm>
            <a:off x="1130007" y="1875154"/>
            <a:ext cx="6913664" cy="13398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14322" y="3723385"/>
            <a:ext cx="6547231" cy="6711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2023" y="236220"/>
            <a:ext cx="8686800" cy="148437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0825" y="255650"/>
            <a:ext cx="8569325" cy="136842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8" name="object 8"/>
          <p:cNvGraphicFramePr>
            <a:graphicFrameLocks noGrp="1"/>
          </p:cNvGraphicFramePr>
          <p:nvPr/>
        </p:nvGraphicFramePr>
        <p:xfrm>
          <a:off x="821232" y="5078857"/>
          <a:ext cx="7560945" cy="1322601"/>
        </p:xfrm>
        <a:graphic>
          <a:graphicData uri="http://schemas.openxmlformats.org/drawingml/2006/table">
            <a:tbl>
              <a:tblPr firstRow="1" bandRow="1">
                <a:tableStyleId>{2D5ABB26-0587-4C30-8999-92F81FD0307C}</a:tableStyleId>
              </a:tblPr>
              <a:tblGrid>
                <a:gridCol w="7140575"/>
                <a:gridCol w="420370"/>
              </a:tblGrid>
              <a:tr h="280416">
                <a:tc gridSpan="2">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43814">
                <a:tc>
                  <a:txBody>
                    <a:bodyPr/>
                    <a:lstStyle/>
                    <a:p>
                      <a:pPr marL="62865">
                        <a:lnSpc>
                          <a:spcPts val="1820"/>
                        </a:lnSpc>
                        <a:tabLst>
                          <a:tab pos="405765" algn="l"/>
                        </a:tabLst>
                      </a:pPr>
                      <a:r>
                        <a:rPr sz="1600" b="1" dirty="0">
                          <a:latin typeface="Times New Roman"/>
                          <a:cs typeface="Times New Roman"/>
                        </a:rPr>
                        <a:t>1.	</a:t>
                      </a:r>
                      <a:r>
                        <a:rPr sz="1600" b="1" spc="-15" dirty="0">
                          <a:latin typeface="Times New Roman"/>
                          <a:cs typeface="Times New Roman"/>
                        </a:rPr>
                        <a:t>Сутність </a:t>
                      </a:r>
                      <a:r>
                        <a:rPr sz="1600" b="1" spc="-5" dirty="0">
                          <a:latin typeface="Times New Roman"/>
                          <a:cs typeface="Times New Roman"/>
                        </a:rPr>
                        <a:t>варіації </a:t>
                      </a:r>
                      <a:r>
                        <a:rPr sz="1600" b="1" dirty="0">
                          <a:latin typeface="Times New Roman"/>
                          <a:cs typeface="Times New Roman"/>
                        </a:rPr>
                        <a:t>та </a:t>
                      </a:r>
                      <a:r>
                        <a:rPr sz="1600" b="1" spc="-10" dirty="0">
                          <a:latin typeface="Times New Roman"/>
                          <a:cs typeface="Times New Roman"/>
                        </a:rPr>
                        <a:t>завдання </a:t>
                      </a:r>
                      <a:r>
                        <a:rPr sz="1600" b="1" spc="-5" dirty="0">
                          <a:latin typeface="Times New Roman"/>
                          <a:cs typeface="Times New Roman"/>
                        </a:rPr>
                        <a:t>її </a:t>
                      </a:r>
                      <a:r>
                        <a:rPr sz="1600" b="1" spc="-15" dirty="0">
                          <a:latin typeface="Times New Roman"/>
                          <a:cs typeface="Times New Roman"/>
                        </a:rPr>
                        <a:t>статистичного</a:t>
                      </a:r>
                      <a:r>
                        <a:rPr sz="1600" b="1" spc="180" dirty="0">
                          <a:latin typeface="Times New Roman"/>
                          <a:cs typeface="Times New Roman"/>
                        </a:rPr>
                        <a:t> </a:t>
                      </a:r>
                      <a:r>
                        <a:rPr sz="1600" b="1" spc="-10" dirty="0">
                          <a:latin typeface="Times New Roman"/>
                          <a:cs typeface="Times New Roman"/>
                        </a:rPr>
                        <a:t>аналізу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66128">
                <a:tc>
                  <a:txBody>
                    <a:bodyPr/>
                    <a:lstStyle/>
                    <a:p>
                      <a:pPr marL="62865">
                        <a:lnSpc>
                          <a:spcPts val="1880"/>
                        </a:lnSpc>
                      </a:pPr>
                      <a:r>
                        <a:rPr sz="1600" b="1" spc="-5" dirty="0">
                          <a:latin typeface="Times New Roman"/>
                          <a:cs typeface="Times New Roman"/>
                        </a:rPr>
                        <a:t>2. </a:t>
                      </a:r>
                      <a:r>
                        <a:rPr sz="1600" b="1" spc="-10" dirty="0">
                          <a:latin typeface="Times New Roman"/>
                          <a:cs typeface="Times New Roman"/>
                        </a:rPr>
                        <a:t>Предмет статистики. Основні</a:t>
                      </a:r>
                      <a:r>
                        <a:rPr sz="1600" b="1" spc="110" dirty="0">
                          <a:latin typeface="Times New Roman"/>
                          <a:cs typeface="Times New Roman"/>
                        </a:rPr>
                        <a:t> </a:t>
                      </a:r>
                      <a:r>
                        <a:rPr sz="1600" b="1" spc="-15" dirty="0">
                          <a:latin typeface="Times New Roman"/>
                          <a:cs typeface="Times New Roman"/>
                        </a:rPr>
                        <a:t>поняття.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28">
                <a:tc>
                  <a:txBody>
                    <a:bodyPr/>
                    <a:lstStyle/>
                    <a:p>
                      <a:pPr marL="62865">
                        <a:lnSpc>
                          <a:spcPts val="1880"/>
                        </a:lnSpc>
                      </a:pPr>
                      <a:r>
                        <a:rPr sz="1600" b="1" spc="-5" dirty="0">
                          <a:latin typeface="Times New Roman"/>
                          <a:cs typeface="Times New Roman"/>
                        </a:rPr>
                        <a:t>3. </a:t>
                      </a:r>
                      <a:r>
                        <a:rPr sz="1600" b="1" spc="-20" dirty="0">
                          <a:latin typeface="Times New Roman"/>
                          <a:cs typeface="Times New Roman"/>
                        </a:rPr>
                        <a:t>Методи</a:t>
                      </a:r>
                      <a:r>
                        <a:rPr sz="1600" b="1" spc="25" dirty="0">
                          <a:latin typeface="Times New Roman"/>
                          <a:cs typeface="Times New Roman"/>
                        </a:rPr>
                        <a:t> </a:t>
                      </a:r>
                      <a:r>
                        <a:rPr sz="1600" b="1" spc="-10" dirty="0">
                          <a:latin typeface="Times New Roman"/>
                          <a:cs typeface="Times New Roman"/>
                        </a:rPr>
                        <a:t>статистики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15">
                <a:tc>
                  <a:txBody>
                    <a:bodyPr/>
                    <a:lstStyle/>
                    <a:p>
                      <a:pPr marL="62865">
                        <a:lnSpc>
                          <a:spcPts val="1880"/>
                        </a:lnSpc>
                      </a:pPr>
                      <a:r>
                        <a:rPr sz="1600" b="1" spc="-5" dirty="0">
                          <a:latin typeface="Times New Roman"/>
                          <a:cs typeface="Times New Roman"/>
                        </a:rPr>
                        <a:t>4. </a:t>
                      </a:r>
                      <a:r>
                        <a:rPr sz="1600" b="1" spc="-10" dirty="0">
                          <a:latin typeface="Times New Roman"/>
                          <a:cs typeface="Times New Roman"/>
                        </a:rPr>
                        <a:t>Основні завдання статистики </a:t>
                      </a:r>
                      <a:r>
                        <a:rPr sz="1600" b="1" dirty="0">
                          <a:latin typeface="Times New Roman"/>
                          <a:cs typeface="Times New Roman"/>
                        </a:rPr>
                        <a:t>та </a:t>
                      </a:r>
                      <a:r>
                        <a:rPr sz="1600" b="1" spc="-5" dirty="0">
                          <a:latin typeface="Times New Roman"/>
                          <a:cs typeface="Times New Roman"/>
                        </a:rPr>
                        <a:t>її</a:t>
                      </a:r>
                      <a:r>
                        <a:rPr sz="1600" b="1" spc="114" dirty="0">
                          <a:latin typeface="Times New Roman"/>
                          <a:cs typeface="Times New Roman"/>
                        </a:rPr>
                        <a:t> </a:t>
                      </a:r>
                      <a:r>
                        <a:rPr sz="1600" b="1" spc="-5" dirty="0">
                          <a:latin typeface="Times New Roman"/>
                          <a:cs typeface="Times New Roman"/>
                        </a:rPr>
                        <a:t>організація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0376" rIns="0" bIns="0" rtlCol="0">
            <a:spAutoFit/>
          </a:bodyPr>
          <a:lstStyle/>
          <a:p>
            <a:pPr marL="1978660" marR="5080" indent="-841375">
              <a:lnSpc>
                <a:spcPts val="2590"/>
              </a:lnSpc>
              <a:spcBef>
                <a:spcPts val="425"/>
              </a:spcBef>
            </a:pPr>
            <a:r>
              <a:rPr sz="2400" b="1" dirty="0">
                <a:solidFill>
                  <a:srgbClr val="5E2D79"/>
                </a:solidFill>
                <a:latin typeface="Times New Roman"/>
                <a:cs typeface="Times New Roman"/>
              </a:rPr>
              <a:t>1. </a:t>
            </a:r>
            <a:r>
              <a:rPr sz="2400" b="1" spc="-10" dirty="0">
                <a:solidFill>
                  <a:srgbClr val="5E2D79"/>
                </a:solidFill>
                <a:latin typeface="Times New Roman"/>
                <a:cs typeface="Times New Roman"/>
              </a:rPr>
              <a:t>СУТНІСТЬ </a:t>
            </a:r>
            <a:r>
              <a:rPr sz="2400" b="1" spc="-25" dirty="0">
                <a:solidFill>
                  <a:srgbClr val="5E2D79"/>
                </a:solidFill>
                <a:latin typeface="Times New Roman"/>
                <a:cs typeface="Times New Roman"/>
              </a:rPr>
              <a:t>ВАРІАЦІЇ </a:t>
            </a:r>
            <a:r>
              <a:rPr sz="2400" b="1" spc="-65" dirty="0">
                <a:solidFill>
                  <a:srgbClr val="5E2D79"/>
                </a:solidFill>
                <a:latin typeface="Times New Roman"/>
                <a:cs typeface="Times New Roman"/>
              </a:rPr>
              <a:t>ТА </a:t>
            </a:r>
            <a:r>
              <a:rPr sz="2400" b="1" spc="-15" dirty="0">
                <a:solidFill>
                  <a:srgbClr val="5E2D79"/>
                </a:solidFill>
                <a:latin typeface="Times New Roman"/>
                <a:cs typeface="Times New Roman"/>
              </a:rPr>
              <a:t>ЗАВДАННЯ </a:t>
            </a:r>
            <a:r>
              <a:rPr sz="2400" b="1" spc="-5" dirty="0">
                <a:solidFill>
                  <a:srgbClr val="5E2D79"/>
                </a:solidFill>
                <a:latin typeface="Times New Roman"/>
                <a:cs typeface="Times New Roman"/>
              </a:rPr>
              <a:t>ЇЇ  </a:t>
            </a:r>
            <a:r>
              <a:rPr sz="2400" b="1" spc="-35" dirty="0">
                <a:solidFill>
                  <a:srgbClr val="5E2D79"/>
                </a:solidFill>
                <a:latin typeface="Times New Roman"/>
                <a:cs typeface="Times New Roman"/>
              </a:rPr>
              <a:t>СТАТИСТИЧНОГО</a:t>
            </a:r>
            <a:r>
              <a:rPr sz="2400" b="1" spc="-15" dirty="0">
                <a:solidFill>
                  <a:srgbClr val="5E2D79"/>
                </a:solidFill>
                <a:latin typeface="Times New Roman"/>
                <a:cs typeface="Times New Roman"/>
              </a:rPr>
              <a:t> АНАЛІЗУ</a:t>
            </a:r>
            <a:endParaRPr sz="2400">
              <a:latin typeface="Times New Roman"/>
              <a:cs typeface="Times New Roman"/>
            </a:endParaRPr>
          </a:p>
        </p:txBody>
      </p:sp>
      <p:sp>
        <p:nvSpPr>
          <p:cNvPr id="3" name="object 3"/>
          <p:cNvSpPr txBox="1"/>
          <p:nvPr/>
        </p:nvSpPr>
        <p:spPr>
          <a:xfrm>
            <a:off x="1842642" y="1338913"/>
            <a:ext cx="6903084" cy="2830195"/>
          </a:xfrm>
          <a:prstGeom prst="rect">
            <a:avLst/>
          </a:prstGeom>
        </p:spPr>
        <p:txBody>
          <a:bodyPr vert="horz" wrap="square" lIns="0" tIns="57785" rIns="0" bIns="0" rtlCol="0">
            <a:spAutoFit/>
          </a:bodyPr>
          <a:lstStyle/>
          <a:p>
            <a:pPr marL="12700" algn="just">
              <a:lnSpc>
                <a:spcPct val="100000"/>
              </a:lnSpc>
              <a:spcBef>
                <a:spcPts val="455"/>
              </a:spcBef>
            </a:pPr>
            <a:r>
              <a:rPr sz="2000" b="1" dirty="0">
                <a:latin typeface="Times New Roman"/>
                <a:cs typeface="Times New Roman"/>
              </a:rPr>
              <a:t>в </a:t>
            </a:r>
            <a:r>
              <a:rPr sz="2000" b="1" spc="-5" dirty="0">
                <a:latin typeface="Times New Roman"/>
                <a:cs typeface="Times New Roman"/>
              </a:rPr>
              <a:t>статистиці називається </a:t>
            </a:r>
            <a:r>
              <a:rPr sz="2000" b="1" spc="-10" dirty="0">
                <a:latin typeface="Times New Roman"/>
                <a:cs typeface="Times New Roman"/>
              </a:rPr>
              <a:t>відмінність</a:t>
            </a:r>
            <a:r>
              <a:rPr sz="2000" b="1" spc="10" dirty="0">
                <a:latin typeface="Times New Roman"/>
                <a:cs typeface="Times New Roman"/>
              </a:rPr>
              <a:t> </a:t>
            </a:r>
            <a:r>
              <a:rPr sz="2000" b="1" spc="-5" dirty="0">
                <a:latin typeface="Times New Roman"/>
                <a:cs typeface="Times New Roman"/>
              </a:rPr>
              <a:t>індивідуальних</a:t>
            </a:r>
            <a:endParaRPr sz="2000">
              <a:latin typeface="Times New Roman"/>
              <a:cs typeface="Times New Roman"/>
            </a:endParaRPr>
          </a:p>
          <a:p>
            <a:pPr marL="12700" algn="just">
              <a:lnSpc>
                <a:spcPct val="100000"/>
              </a:lnSpc>
              <a:spcBef>
                <a:spcPts val="365"/>
              </a:spcBef>
            </a:pPr>
            <a:r>
              <a:rPr sz="2000" b="1" spc="-10" dirty="0">
                <a:latin typeface="Times New Roman"/>
                <a:cs typeface="Times New Roman"/>
              </a:rPr>
              <a:t>значень </a:t>
            </a:r>
            <a:r>
              <a:rPr sz="2000" b="1" dirty="0">
                <a:latin typeface="Times New Roman"/>
                <a:cs typeface="Times New Roman"/>
              </a:rPr>
              <a:t>ознаки всередині </a:t>
            </a:r>
            <a:r>
              <a:rPr sz="2000" b="1" spc="-5" dirty="0">
                <a:latin typeface="Times New Roman"/>
                <a:cs typeface="Times New Roman"/>
              </a:rPr>
              <a:t>сукупності, </a:t>
            </a:r>
            <a:r>
              <a:rPr sz="2000" b="1" dirty="0">
                <a:latin typeface="Times New Roman"/>
                <a:cs typeface="Times New Roman"/>
              </a:rPr>
              <a:t>що</a:t>
            </a:r>
            <a:r>
              <a:rPr sz="2000" b="1" spc="-150" dirty="0">
                <a:latin typeface="Times New Roman"/>
                <a:cs typeface="Times New Roman"/>
              </a:rPr>
              <a:t> </a:t>
            </a:r>
            <a:r>
              <a:rPr sz="2000" b="1" spc="-10" dirty="0">
                <a:latin typeface="Times New Roman"/>
                <a:cs typeface="Times New Roman"/>
              </a:rPr>
              <a:t>вивчається.</a:t>
            </a:r>
            <a:endParaRPr sz="2000">
              <a:latin typeface="Times New Roman"/>
              <a:cs typeface="Times New Roman"/>
            </a:endParaRPr>
          </a:p>
          <a:p>
            <a:pPr marL="12700" marR="5715" indent="63500" algn="just">
              <a:lnSpc>
                <a:spcPct val="114999"/>
              </a:lnSpc>
            </a:pPr>
            <a:r>
              <a:rPr sz="2000" b="1" spc="-20" dirty="0">
                <a:latin typeface="Times New Roman"/>
                <a:cs typeface="Times New Roman"/>
              </a:rPr>
              <a:t>Термін </a:t>
            </a:r>
            <a:r>
              <a:rPr sz="2000" b="1" spc="30" dirty="0">
                <a:latin typeface="Times New Roman"/>
                <a:cs typeface="Times New Roman"/>
              </a:rPr>
              <a:t>„варіація‖ </a:t>
            </a:r>
            <a:r>
              <a:rPr sz="2000" b="1" spc="-15" dirty="0">
                <a:latin typeface="Times New Roman"/>
                <a:cs typeface="Times New Roman"/>
              </a:rPr>
              <a:t>пішов </a:t>
            </a:r>
            <a:r>
              <a:rPr sz="2000" b="1" spc="-5" dirty="0">
                <a:latin typeface="Times New Roman"/>
                <a:cs typeface="Times New Roman"/>
              </a:rPr>
              <a:t>від </a:t>
            </a:r>
            <a:r>
              <a:rPr sz="2000" b="1" spc="-15" dirty="0">
                <a:latin typeface="Times New Roman"/>
                <a:cs typeface="Times New Roman"/>
              </a:rPr>
              <a:t>латинського слова </a:t>
            </a:r>
            <a:r>
              <a:rPr sz="2000" b="1" spc="-5" dirty="0">
                <a:latin typeface="Times New Roman"/>
                <a:cs typeface="Times New Roman"/>
              </a:rPr>
              <a:t>variatio </a:t>
            </a:r>
            <a:r>
              <a:rPr sz="2000" b="1" dirty="0">
                <a:latin typeface="Times New Roman"/>
                <a:cs typeface="Times New Roman"/>
              </a:rPr>
              <a:t>–  </a:t>
            </a:r>
            <a:r>
              <a:rPr sz="2000" b="1" spc="-10" dirty="0">
                <a:latin typeface="Times New Roman"/>
                <a:cs typeface="Times New Roman"/>
              </a:rPr>
              <a:t>зміна, коливання, відмінність. </a:t>
            </a:r>
            <a:r>
              <a:rPr sz="2000" b="1" dirty="0">
                <a:latin typeface="Times New Roman"/>
                <a:cs typeface="Times New Roman"/>
              </a:rPr>
              <a:t>Під </a:t>
            </a:r>
            <a:r>
              <a:rPr sz="2000" b="1" spc="-5" dirty="0">
                <a:latin typeface="Times New Roman"/>
                <a:cs typeface="Times New Roman"/>
              </a:rPr>
              <a:t>варіацією </a:t>
            </a:r>
            <a:r>
              <a:rPr sz="2000" b="1" spc="-15" dirty="0">
                <a:latin typeface="Times New Roman"/>
                <a:cs typeface="Times New Roman"/>
              </a:rPr>
              <a:t>розуміють  </a:t>
            </a:r>
            <a:r>
              <a:rPr sz="2000" b="1" spc="-5" dirty="0">
                <a:latin typeface="Times New Roman"/>
                <a:cs typeface="Times New Roman"/>
              </a:rPr>
              <a:t>мінливість, </a:t>
            </a:r>
            <a:r>
              <a:rPr sz="2000" b="1" spc="-10" dirty="0">
                <a:latin typeface="Times New Roman"/>
                <a:cs typeface="Times New Roman"/>
              </a:rPr>
              <a:t>коливання </a:t>
            </a:r>
            <a:r>
              <a:rPr sz="2000" b="1" spc="-15" dirty="0">
                <a:latin typeface="Times New Roman"/>
                <a:cs typeface="Times New Roman"/>
              </a:rPr>
              <a:t>значень </a:t>
            </a:r>
            <a:r>
              <a:rPr sz="2000" b="1" dirty="0">
                <a:latin typeface="Times New Roman"/>
                <a:cs typeface="Times New Roman"/>
              </a:rPr>
              <a:t>ознаки у </a:t>
            </a:r>
            <a:r>
              <a:rPr sz="2000" b="1" spc="-10" dirty="0">
                <a:latin typeface="Times New Roman"/>
                <a:cs typeface="Times New Roman"/>
              </a:rPr>
              <a:t>сукупності.  </a:t>
            </a:r>
            <a:r>
              <a:rPr sz="2000" b="1" spc="-5" dirty="0">
                <a:latin typeface="Times New Roman"/>
                <a:cs typeface="Times New Roman"/>
              </a:rPr>
              <a:t>Варіацію </a:t>
            </a:r>
            <a:r>
              <a:rPr sz="2000" b="1" spc="-20" dirty="0">
                <a:latin typeface="Times New Roman"/>
                <a:cs typeface="Times New Roman"/>
              </a:rPr>
              <a:t>можна </a:t>
            </a:r>
            <a:r>
              <a:rPr sz="2000" b="1" spc="-25" dirty="0">
                <a:latin typeface="Times New Roman"/>
                <a:cs typeface="Times New Roman"/>
              </a:rPr>
              <a:t>вивчати </a:t>
            </a:r>
            <a:r>
              <a:rPr sz="2000" b="1" dirty="0">
                <a:latin typeface="Times New Roman"/>
                <a:cs typeface="Times New Roman"/>
              </a:rPr>
              <a:t>як на </a:t>
            </a:r>
            <a:r>
              <a:rPr sz="2000" b="1" spc="-10" dirty="0">
                <a:latin typeface="Times New Roman"/>
                <a:cs typeface="Times New Roman"/>
              </a:rPr>
              <a:t>основі </a:t>
            </a:r>
            <a:r>
              <a:rPr sz="2000" b="1" spc="-5" dirty="0">
                <a:latin typeface="Times New Roman"/>
                <a:cs typeface="Times New Roman"/>
              </a:rPr>
              <a:t>рядів </a:t>
            </a:r>
            <a:r>
              <a:rPr sz="2000" b="1" spc="-30" dirty="0">
                <a:latin typeface="Times New Roman"/>
                <a:cs typeface="Times New Roman"/>
              </a:rPr>
              <a:t>розподілу, </a:t>
            </a:r>
            <a:r>
              <a:rPr sz="2000" b="1" spc="5" dirty="0">
                <a:latin typeface="Times New Roman"/>
                <a:cs typeface="Times New Roman"/>
              </a:rPr>
              <a:t>так </a:t>
            </a:r>
            <a:r>
              <a:rPr sz="2000" b="1" dirty="0">
                <a:latin typeface="Times New Roman"/>
                <a:cs typeface="Times New Roman"/>
              </a:rPr>
              <a:t>і  </a:t>
            </a:r>
            <a:r>
              <a:rPr sz="2000" b="1" spc="-5" dirty="0">
                <a:latin typeface="Times New Roman"/>
                <a:cs typeface="Times New Roman"/>
              </a:rPr>
              <a:t>за індивідуальними даними. </a:t>
            </a:r>
            <a:r>
              <a:rPr sz="2000" b="1" spc="-10" dirty="0">
                <a:latin typeface="Times New Roman"/>
                <a:cs typeface="Times New Roman"/>
              </a:rPr>
              <a:t>Основні </a:t>
            </a:r>
            <a:r>
              <a:rPr sz="2000" b="1" spc="-5" dirty="0">
                <a:latin typeface="Times New Roman"/>
                <a:cs typeface="Times New Roman"/>
              </a:rPr>
              <a:t>причини </a:t>
            </a:r>
            <a:r>
              <a:rPr sz="2000" b="1" spc="-10" dirty="0">
                <a:latin typeface="Times New Roman"/>
                <a:cs typeface="Times New Roman"/>
              </a:rPr>
              <a:t>формують  </a:t>
            </a:r>
            <a:r>
              <a:rPr sz="2000" b="1" dirty="0">
                <a:latin typeface="Times New Roman"/>
                <a:cs typeface="Times New Roman"/>
              </a:rPr>
              <a:t>центр </a:t>
            </a:r>
            <a:r>
              <a:rPr sz="2000" b="1" spc="-25" dirty="0">
                <a:latin typeface="Times New Roman"/>
                <a:cs typeface="Times New Roman"/>
              </a:rPr>
              <a:t>розподілу, </a:t>
            </a:r>
            <a:r>
              <a:rPr sz="2000" b="1" dirty="0">
                <a:latin typeface="Times New Roman"/>
                <a:cs typeface="Times New Roman"/>
              </a:rPr>
              <a:t>а </a:t>
            </a:r>
            <a:r>
              <a:rPr sz="2000" b="1" spc="-5" dirty="0">
                <a:latin typeface="Times New Roman"/>
                <a:cs typeface="Times New Roman"/>
              </a:rPr>
              <a:t>сукупна їх дія </a:t>
            </a:r>
            <a:r>
              <a:rPr sz="2000" b="1" dirty="0">
                <a:latin typeface="Times New Roman"/>
                <a:cs typeface="Times New Roman"/>
              </a:rPr>
              <a:t>– </a:t>
            </a:r>
            <a:r>
              <a:rPr sz="2000" b="1" spc="-10" dirty="0">
                <a:latin typeface="Times New Roman"/>
                <a:cs typeface="Times New Roman"/>
              </a:rPr>
              <a:t>форму</a:t>
            </a:r>
            <a:r>
              <a:rPr sz="2000" b="1" spc="-100" dirty="0">
                <a:latin typeface="Times New Roman"/>
                <a:cs typeface="Times New Roman"/>
              </a:rPr>
              <a:t> </a:t>
            </a:r>
            <a:r>
              <a:rPr sz="2000" b="1" spc="-25" dirty="0">
                <a:latin typeface="Times New Roman"/>
                <a:cs typeface="Times New Roman"/>
              </a:rPr>
              <a:t>розподілу.</a:t>
            </a:r>
            <a:endParaRPr sz="2000">
              <a:latin typeface="Times New Roman"/>
              <a:cs typeface="Times New Roman"/>
            </a:endParaRPr>
          </a:p>
        </p:txBody>
      </p:sp>
      <p:sp>
        <p:nvSpPr>
          <p:cNvPr id="4" name="object 4"/>
          <p:cNvSpPr/>
          <p:nvPr/>
        </p:nvSpPr>
        <p:spPr>
          <a:xfrm>
            <a:off x="179387" y="2133561"/>
            <a:ext cx="1584325" cy="831215"/>
          </a:xfrm>
          <a:custGeom>
            <a:avLst/>
            <a:gdLst/>
            <a:ahLst/>
            <a:cxnLst/>
            <a:rect l="l" t="t" r="r" b="b"/>
            <a:pathLst>
              <a:path w="1584325" h="831214">
                <a:moveTo>
                  <a:pt x="0" y="830999"/>
                </a:moveTo>
                <a:lnTo>
                  <a:pt x="1584325" y="830999"/>
                </a:lnTo>
                <a:lnTo>
                  <a:pt x="1584325" y="0"/>
                </a:lnTo>
                <a:lnTo>
                  <a:pt x="0" y="0"/>
                </a:lnTo>
                <a:lnTo>
                  <a:pt x="0" y="830999"/>
                </a:lnTo>
                <a:close/>
              </a:path>
            </a:pathLst>
          </a:custGeom>
          <a:solidFill>
            <a:srgbClr val="FFC000"/>
          </a:solidFill>
        </p:spPr>
        <p:txBody>
          <a:bodyPr wrap="square" lIns="0" tIns="0" rIns="0" bIns="0" rtlCol="0"/>
          <a:lstStyle/>
          <a:p>
            <a:endParaRPr/>
          </a:p>
        </p:txBody>
      </p:sp>
      <p:sp>
        <p:nvSpPr>
          <p:cNvPr id="5" name="object 5"/>
          <p:cNvSpPr/>
          <p:nvPr/>
        </p:nvSpPr>
        <p:spPr>
          <a:xfrm>
            <a:off x="151892" y="2106041"/>
            <a:ext cx="1639570" cy="886460"/>
          </a:xfrm>
          <a:custGeom>
            <a:avLst/>
            <a:gdLst/>
            <a:ahLst/>
            <a:cxnLst/>
            <a:rect l="l" t="t" r="r" b="b"/>
            <a:pathLst>
              <a:path w="1639570" h="886460">
                <a:moveTo>
                  <a:pt x="1611757" y="0"/>
                </a:moveTo>
                <a:lnTo>
                  <a:pt x="27495" y="0"/>
                </a:lnTo>
                <a:lnTo>
                  <a:pt x="16791" y="2162"/>
                </a:lnTo>
                <a:lnTo>
                  <a:pt x="8051" y="8064"/>
                </a:lnTo>
                <a:lnTo>
                  <a:pt x="2160" y="16823"/>
                </a:lnTo>
                <a:lnTo>
                  <a:pt x="0" y="27559"/>
                </a:lnTo>
                <a:lnTo>
                  <a:pt x="0" y="858520"/>
                </a:lnTo>
                <a:lnTo>
                  <a:pt x="2160" y="869255"/>
                </a:lnTo>
                <a:lnTo>
                  <a:pt x="8051" y="878014"/>
                </a:lnTo>
                <a:lnTo>
                  <a:pt x="16791" y="883916"/>
                </a:lnTo>
                <a:lnTo>
                  <a:pt x="27495" y="886079"/>
                </a:lnTo>
                <a:lnTo>
                  <a:pt x="1611757" y="886079"/>
                </a:lnTo>
                <a:lnTo>
                  <a:pt x="1622492" y="883916"/>
                </a:lnTo>
                <a:lnTo>
                  <a:pt x="1631251" y="878014"/>
                </a:lnTo>
                <a:lnTo>
                  <a:pt x="1637153" y="869255"/>
                </a:lnTo>
                <a:lnTo>
                  <a:pt x="1639315" y="858520"/>
                </a:lnTo>
                <a:lnTo>
                  <a:pt x="1639315" y="853059"/>
                </a:lnTo>
                <a:lnTo>
                  <a:pt x="32994" y="853059"/>
                </a:lnTo>
                <a:lnTo>
                  <a:pt x="32994" y="33020"/>
                </a:lnTo>
                <a:lnTo>
                  <a:pt x="1639315" y="33020"/>
                </a:lnTo>
                <a:lnTo>
                  <a:pt x="1639315" y="27559"/>
                </a:lnTo>
                <a:lnTo>
                  <a:pt x="1637153" y="16823"/>
                </a:lnTo>
                <a:lnTo>
                  <a:pt x="1631251" y="8064"/>
                </a:lnTo>
                <a:lnTo>
                  <a:pt x="1622492" y="2162"/>
                </a:lnTo>
                <a:lnTo>
                  <a:pt x="1611757" y="0"/>
                </a:lnTo>
                <a:close/>
              </a:path>
              <a:path w="1639570" h="886460">
                <a:moveTo>
                  <a:pt x="1639315" y="33020"/>
                </a:moveTo>
                <a:lnTo>
                  <a:pt x="1606295" y="33020"/>
                </a:lnTo>
                <a:lnTo>
                  <a:pt x="1606295" y="853059"/>
                </a:lnTo>
                <a:lnTo>
                  <a:pt x="1639315" y="853059"/>
                </a:lnTo>
                <a:lnTo>
                  <a:pt x="1639315" y="33020"/>
                </a:lnTo>
                <a:close/>
              </a:path>
              <a:path w="1639570" h="886460">
                <a:moveTo>
                  <a:pt x="1595374" y="44069"/>
                </a:moveTo>
                <a:lnTo>
                  <a:pt x="43992" y="44069"/>
                </a:lnTo>
                <a:lnTo>
                  <a:pt x="43992" y="842010"/>
                </a:lnTo>
                <a:lnTo>
                  <a:pt x="1595374" y="842010"/>
                </a:lnTo>
                <a:lnTo>
                  <a:pt x="1595374" y="831088"/>
                </a:lnTo>
                <a:lnTo>
                  <a:pt x="54990" y="831088"/>
                </a:lnTo>
                <a:lnTo>
                  <a:pt x="54990" y="55118"/>
                </a:lnTo>
                <a:lnTo>
                  <a:pt x="1595374" y="55118"/>
                </a:lnTo>
                <a:lnTo>
                  <a:pt x="1595374" y="44069"/>
                </a:lnTo>
                <a:close/>
              </a:path>
              <a:path w="1639570" h="886460">
                <a:moveTo>
                  <a:pt x="1595374" y="55118"/>
                </a:moveTo>
                <a:lnTo>
                  <a:pt x="1584325" y="55118"/>
                </a:lnTo>
                <a:lnTo>
                  <a:pt x="1584325" y="831088"/>
                </a:lnTo>
                <a:lnTo>
                  <a:pt x="1595374" y="831088"/>
                </a:lnTo>
                <a:lnTo>
                  <a:pt x="1595374" y="55118"/>
                </a:lnTo>
                <a:close/>
              </a:path>
            </a:pathLst>
          </a:custGeom>
          <a:solidFill>
            <a:srgbClr val="BB8B00"/>
          </a:solidFill>
        </p:spPr>
        <p:txBody>
          <a:bodyPr wrap="square" lIns="0" tIns="0" rIns="0" bIns="0" rtlCol="0"/>
          <a:lstStyle/>
          <a:p>
            <a:endParaRPr/>
          </a:p>
        </p:txBody>
      </p:sp>
      <p:sp>
        <p:nvSpPr>
          <p:cNvPr id="6" name="object 6"/>
          <p:cNvSpPr txBox="1"/>
          <p:nvPr/>
        </p:nvSpPr>
        <p:spPr>
          <a:xfrm>
            <a:off x="179387" y="2156586"/>
            <a:ext cx="1584325" cy="756920"/>
          </a:xfrm>
          <a:prstGeom prst="rect">
            <a:avLst/>
          </a:prstGeom>
        </p:spPr>
        <p:txBody>
          <a:bodyPr vert="horz" wrap="square" lIns="0" tIns="12700" rIns="0" bIns="0" rtlCol="0">
            <a:spAutoFit/>
          </a:bodyPr>
          <a:lstStyle/>
          <a:p>
            <a:pPr marL="315595" marR="189865" indent="-117475">
              <a:lnSpc>
                <a:spcPct val="100000"/>
              </a:lnSpc>
              <a:spcBef>
                <a:spcPts val="100"/>
              </a:spcBef>
            </a:pPr>
            <a:r>
              <a:rPr sz="2400" b="1" dirty="0">
                <a:latin typeface="Times New Roman"/>
                <a:cs typeface="Times New Roman"/>
              </a:rPr>
              <a:t>Ва</a:t>
            </a:r>
            <a:r>
              <a:rPr sz="2400" b="1" spc="-10" dirty="0">
                <a:latin typeface="Times New Roman"/>
                <a:cs typeface="Times New Roman"/>
              </a:rPr>
              <a:t>р</a:t>
            </a:r>
            <a:r>
              <a:rPr sz="2400" b="1" dirty="0">
                <a:latin typeface="Times New Roman"/>
                <a:cs typeface="Times New Roman"/>
              </a:rPr>
              <a:t>іац</a:t>
            </a:r>
            <a:r>
              <a:rPr sz="2400" b="1" spc="5" dirty="0">
                <a:latin typeface="Times New Roman"/>
                <a:cs typeface="Times New Roman"/>
              </a:rPr>
              <a:t>і</a:t>
            </a:r>
            <a:r>
              <a:rPr sz="2400" b="1" dirty="0">
                <a:latin typeface="Times New Roman"/>
                <a:cs typeface="Times New Roman"/>
              </a:rPr>
              <a:t>я  </a:t>
            </a:r>
            <a:r>
              <a:rPr sz="2400" b="1" spc="-5" dirty="0">
                <a:latin typeface="Times New Roman"/>
                <a:cs typeface="Times New Roman"/>
              </a:rPr>
              <a:t>ознаки</a:t>
            </a:r>
            <a:endParaRPr sz="2400">
              <a:latin typeface="Times New Roman"/>
              <a:cs typeface="Times New Roman"/>
            </a:endParaRPr>
          </a:p>
        </p:txBody>
      </p:sp>
      <p:sp>
        <p:nvSpPr>
          <p:cNvPr id="7" name="object 7"/>
          <p:cNvSpPr txBox="1"/>
          <p:nvPr/>
        </p:nvSpPr>
        <p:spPr>
          <a:xfrm>
            <a:off x="8071484" y="5413959"/>
            <a:ext cx="817244" cy="330835"/>
          </a:xfrm>
          <a:prstGeom prst="rect">
            <a:avLst/>
          </a:prstGeom>
        </p:spPr>
        <p:txBody>
          <a:bodyPr vert="horz" wrap="square" lIns="0" tIns="12700" rIns="0" bIns="0" rtlCol="0">
            <a:spAutoFit/>
          </a:bodyPr>
          <a:lstStyle/>
          <a:p>
            <a:pPr marL="12700">
              <a:lnSpc>
                <a:spcPct val="100000"/>
              </a:lnSpc>
              <a:spcBef>
                <a:spcPts val="100"/>
              </a:spcBef>
              <a:tabLst>
                <a:tab pos="733425" algn="l"/>
              </a:tabLst>
            </a:pPr>
            <a:r>
              <a:rPr sz="2000" b="1" spc="-35" dirty="0">
                <a:latin typeface="Times New Roman"/>
                <a:cs typeface="Times New Roman"/>
              </a:rPr>
              <a:t>м</a:t>
            </a:r>
            <a:r>
              <a:rPr sz="2000" b="1" spc="-55" dirty="0">
                <a:latin typeface="Times New Roman"/>
                <a:cs typeface="Times New Roman"/>
              </a:rPr>
              <a:t>о</a:t>
            </a:r>
            <a:r>
              <a:rPr sz="2000" b="1" spc="-10" dirty="0">
                <a:latin typeface="Times New Roman"/>
                <a:cs typeface="Times New Roman"/>
              </a:rPr>
              <a:t>д</a:t>
            </a:r>
            <a:r>
              <a:rPr sz="2000" b="1" dirty="0">
                <a:latin typeface="Times New Roman"/>
                <a:cs typeface="Times New Roman"/>
              </a:rPr>
              <a:t>а	і</a:t>
            </a:r>
            <a:endParaRPr sz="2000">
              <a:latin typeface="Times New Roman"/>
              <a:cs typeface="Times New Roman"/>
            </a:endParaRPr>
          </a:p>
        </p:txBody>
      </p:sp>
      <p:sp>
        <p:nvSpPr>
          <p:cNvPr id="8" name="object 8"/>
          <p:cNvSpPr/>
          <p:nvPr/>
        </p:nvSpPr>
        <p:spPr>
          <a:xfrm>
            <a:off x="179387" y="4994275"/>
            <a:ext cx="2003425" cy="646430"/>
          </a:xfrm>
          <a:custGeom>
            <a:avLst/>
            <a:gdLst/>
            <a:ahLst/>
            <a:cxnLst/>
            <a:rect l="l" t="t" r="r" b="b"/>
            <a:pathLst>
              <a:path w="2003425" h="646429">
                <a:moveTo>
                  <a:pt x="0" y="646328"/>
                </a:moveTo>
                <a:lnTo>
                  <a:pt x="2003425" y="646328"/>
                </a:lnTo>
                <a:lnTo>
                  <a:pt x="2003425" y="0"/>
                </a:lnTo>
                <a:lnTo>
                  <a:pt x="0" y="0"/>
                </a:lnTo>
                <a:lnTo>
                  <a:pt x="0" y="646328"/>
                </a:lnTo>
                <a:close/>
              </a:path>
            </a:pathLst>
          </a:custGeom>
          <a:solidFill>
            <a:srgbClr val="FFC000"/>
          </a:solidFill>
        </p:spPr>
        <p:txBody>
          <a:bodyPr wrap="square" lIns="0" tIns="0" rIns="0" bIns="0" rtlCol="0"/>
          <a:lstStyle/>
          <a:p>
            <a:endParaRPr/>
          </a:p>
        </p:txBody>
      </p:sp>
      <p:sp>
        <p:nvSpPr>
          <p:cNvPr id="9" name="object 9"/>
          <p:cNvSpPr/>
          <p:nvPr/>
        </p:nvSpPr>
        <p:spPr>
          <a:xfrm>
            <a:off x="151892" y="4966715"/>
            <a:ext cx="2058670" cy="701675"/>
          </a:xfrm>
          <a:custGeom>
            <a:avLst/>
            <a:gdLst/>
            <a:ahLst/>
            <a:cxnLst/>
            <a:rect l="l" t="t" r="r" b="b"/>
            <a:pathLst>
              <a:path w="2058670" h="701675">
                <a:moveTo>
                  <a:pt x="2030857" y="0"/>
                </a:moveTo>
                <a:lnTo>
                  <a:pt x="27495" y="0"/>
                </a:lnTo>
                <a:lnTo>
                  <a:pt x="16791" y="2162"/>
                </a:lnTo>
                <a:lnTo>
                  <a:pt x="8051" y="8064"/>
                </a:lnTo>
                <a:lnTo>
                  <a:pt x="2160" y="16823"/>
                </a:lnTo>
                <a:lnTo>
                  <a:pt x="0" y="27558"/>
                </a:lnTo>
                <a:lnTo>
                  <a:pt x="0" y="673887"/>
                </a:lnTo>
                <a:lnTo>
                  <a:pt x="2160" y="684591"/>
                </a:lnTo>
                <a:lnTo>
                  <a:pt x="8051" y="693331"/>
                </a:lnTo>
                <a:lnTo>
                  <a:pt x="16791" y="699222"/>
                </a:lnTo>
                <a:lnTo>
                  <a:pt x="27495" y="701382"/>
                </a:lnTo>
                <a:lnTo>
                  <a:pt x="2030857" y="701382"/>
                </a:lnTo>
                <a:lnTo>
                  <a:pt x="2041592" y="699222"/>
                </a:lnTo>
                <a:lnTo>
                  <a:pt x="2050351" y="693331"/>
                </a:lnTo>
                <a:lnTo>
                  <a:pt x="2056253" y="684591"/>
                </a:lnTo>
                <a:lnTo>
                  <a:pt x="2058415" y="673887"/>
                </a:lnTo>
                <a:lnTo>
                  <a:pt x="2058415" y="668388"/>
                </a:lnTo>
                <a:lnTo>
                  <a:pt x="32994" y="668388"/>
                </a:lnTo>
                <a:lnTo>
                  <a:pt x="32994" y="33019"/>
                </a:lnTo>
                <a:lnTo>
                  <a:pt x="2058415" y="33019"/>
                </a:lnTo>
                <a:lnTo>
                  <a:pt x="2058415" y="27558"/>
                </a:lnTo>
                <a:lnTo>
                  <a:pt x="2056253" y="16823"/>
                </a:lnTo>
                <a:lnTo>
                  <a:pt x="2050351" y="8064"/>
                </a:lnTo>
                <a:lnTo>
                  <a:pt x="2041592" y="2162"/>
                </a:lnTo>
                <a:lnTo>
                  <a:pt x="2030857" y="0"/>
                </a:lnTo>
                <a:close/>
              </a:path>
              <a:path w="2058670" h="701675">
                <a:moveTo>
                  <a:pt x="2058415" y="33019"/>
                </a:moveTo>
                <a:lnTo>
                  <a:pt x="2025395" y="33019"/>
                </a:lnTo>
                <a:lnTo>
                  <a:pt x="2025395" y="668388"/>
                </a:lnTo>
                <a:lnTo>
                  <a:pt x="2058415" y="668388"/>
                </a:lnTo>
                <a:lnTo>
                  <a:pt x="2058415" y="33019"/>
                </a:lnTo>
                <a:close/>
              </a:path>
              <a:path w="2058670" h="701675">
                <a:moveTo>
                  <a:pt x="2014474" y="44068"/>
                </a:moveTo>
                <a:lnTo>
                  <a:pt x="43992" y="44068"/>
                </a:lnTo>
                <a:lnTo>
                  <a:pt x="43992" y="657390"/>
                </a:lnTo>
                <a:lnTo>
                  <a:pt x="2014474" y="657390"/>
                </a:lnTo>
                <a:lnTo>
                  <a:pt x="2014474" y="646391"/>
                </a:lnTo>
                <a:lnTo>
                  <a:pt x="54990" y="646391"/>
                </a:lnTo>
                <a:lnTo>
                  <a:pt x="54990" y="55117"/>
                </a:lnTo>
                <a:lnTo>
                  <a:pt x="2014474" y="55117"/>
                </a:lnTo>
                <a:lnTo>
                  <a:pt x="2014474" y="44068"/>
                </a:lnTo>
                <a:close/>
              </a:path>
              <a:path w="2058670" h="701675">
                <a:moveTo>
                  <a:pt x="2014474" y="55117"/>
                </a:moveTo>
                <a:lnTo>
                  <a:pt x="2003425" y="55117"/>
                </a:lnTo>
                <a:lnTo>
                  <a:pt x="2003425" y="646391"/>
                </a:lnTo>
                <a:lnTo>
                  <a:pt x="2014474" y="646391"/>
                </a:lnTo>
                <a:lnTo>
                  <a:pt x="2014474" y="55117"/>
                </a:lnTo>
                <a:close/>
              </a:path>
            </a:pathLst>
          </a:custGeom>
          <a:solidFill>
            <a:srgbClr val="BB8B00"/>
          </a:solidFill>
        </p:spPr>
        <p:txBody>
          <a:bodyPr wrap="square" lIns="0" tIns="0" rIns="0" bIns="0" rtlCol="0"/>
          <a:lstStyle/>
          <a:p>
            <a:endParaRPr/>
          </a:p>
        </p:txBody>
      </p:sp>
      <p:sp>
        <p:nvSpPr>
          <p:cNvPr id="10" name="object 10"/>
          <p:cNvSpPr txBox="1"/>
          <p:nvPr/>
        </p:nvSpPr>
        <p:spPr>
          <a:xfrm>
            <a:off x="258267" y="5020817"/>
            <a:ext cx="1767205" cy="575945"/>
          </a:xfrm>
          <a:prstGeom prst="rect">
            <a:avLst/>
          </a:prstGeom>
        </p:spPr>
        <p:txBody>
          <a:bodyPr vert="horz" wrap="square" lIns="0" tIns="12700" rIns="0" bIns="0" rtlCol="0">
            <a:spAutoFit/>
          </a:bodyPr>
          <a:lstStyle/>
          <a:p>
            <a:pPr marL="12700">
              <a:lnSpc>
                <a:spcPct val="100000"/>
              </a:lnSpc>
              <a:spcBef>
                <a:spcPts val="100"/>
              </a:spcBef>
            </a:pPr>
            <a:r>
              <a:rPr sz="1800" b="1" i="1" spc="-25" dirty="0">
                <a:latin typeface="Times New Roman"/>
                <a:cs typeface="Times New Roman"/>
              </a:rPr>
              <a:t>Головні</a:t>
            </a:r>
            <a:r>
              <a:rPr sz="1800" b="1" i="1" spc="-65" dirty="0">
                <a:latin typeface="Times New Roman"/>
                <a:cs typeface="Times New Roman"/>
              </a:rPr>
              <a:t> </a:t>
            </a:r>
            <a:r>
              <a:rPr sz="1800" b="1" i="1" spc="-10" dirty="0">
                <a:latin typeface="Times New Roman"/>
                <a:cs typeface="Times New Roman"/>
              </a:rPr>
              <a:t>завдання</a:t>
            </a:r>
            <a:endParaRPr sz="1800">
              <a:latin typeface="Times New Roman"/>
              <a:cs typeface="Times New Roman"/>
            </a:endParaRPr>
          </a:p>
          <a:p>
            <a:pPr marL="12700">
              <a:lnSpc>
                <a:spcPct val="100000"/>
              </a:lnSpc>
              <a:spcBef>
                <a:spcPts val="15"/>
              </a:spcBef>
            </a:pPr>
            <a:r>
              <a:rPr sz="1800" b="1" i="1" dirty="0">
                <a:latin typeface="Times New Roman"/>
                <a:cs typeface="Times New Roman"/>
              </a:rPr>
              <a:t>вивчення</a:t>
            </a:r>
            <a:r>
              <a:rPr sz="1800" b="1" i="1" spc="-85" dirty="0">
                <a:latin typeface="Times New Roman"/>
                <a:cs typeface="Times New Roman"/>
              </a:rPr>
              <a:t> </a:t>
            </a:r>
            <a:r>
              <a:rPr sz="1800" b="1" i="1" spc="-5" dirty="0">
                <a:latin typeface="Times New Roman"/>
                <a:cs typeface="Times New Roman"/>
              </a:rPr>
              <a:t>варіації</a:t>
            </a:r>
            <a:endParaRPr sz="1800">
              <a:latin typeface="Times New Roman"/>
              <a:cs typeface="Times New Roman"/>
            </a:endParaRPr>
          </a:p>
        </p:txBody>
      </p:sp>
      <p:sp>
        <p:nvSpPr>
          <p:cNvPr id="11" name="object 11"/>
          <p:cNvSpPr/>
          <p:nvPr/>
        </p:nvSpPr>
        <p:spPr>
          <a:xfrm>
            <a:off x="4195571" y="4686300"/>
            <a:ext cx="2487168" cy="382524"/>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326635" y="4994147"/>
            <a:ext cx="2252471" cy="10058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203195" y="4743069"/>
            <a:ext cx="5718175" cy="2053589"/>
          </a:xfrm>
          <a:prstGeom prst="rect">
            <a:avLst/>
          </a:prstGeom>
        </p:spPr>
        <p:txBody>
          <a:bodyPr vert="horz" wrap="square" lIns="0" tIns="12700" rIns="0" bIns="0" rtlCol="0">
            <a:spAutoFit/>
          </a:bodyPr>
          <a:lstStyle/>
          <a:p>
            <a:pPr marL="2136140">
              <a:lnSpc>
                <a:spcPct val="100000"/>
              </a:lnSpc>
              <a:spcBef>
                <a:spcPts val="100"/>
              </a:spcBef>
            </a:pPr>
            <a:r>
              <a:rPr sz="1800" u="heavy" spc="-445" dirty="0">
                <a:solidFill>
                  <a:srgbClr val="5E2D79"/>
                </a:solidFill>
                <a:uFill>
                  <a:solidFill>
                    <a:srgbClr val="5E2D79"/>
                  </a:solidFill>
                </a:uFill>
                <a:latin typeface="Times New Roman"/>
                <a:cs typeface="Times New Roman"/>
              </a:rPr>
              <a:t> </a:t>
            </a:r>
            <a:r>
              <a:rPr sz="1800" b="1" i="1" u="heavy" dirty="0">
                <a:solidFill>
                  <a:srgbClr val="5E2D79"/>
                </a:solidFill>
                <a:uFill>
                  <a:solidFill>
                    <a:srgbClr val="5E2D79"/>
                  </a:solidFill>
                </a:uFill>
                <a:latin typeface="Times New Roman"/>
                <a:cs typeface="Times New Roman"/>
              </a:rPr>
              <a:t>три </a:t>
            </a:r>
            <a:r>
              <a:rPr sz="1800" b="1" i="1" u="heavy" spc="-10" dirty="0">
                <a:solidFill>
                  <a:srgbClr val="5E2D79"/>
                </a:solidFill>
                <a:uFill>
                  <a:solidFill>
                    <a:srgbClr val="5E2D79"/>
                  </a:solidFill>
                </a:uFill>
                <a:latin typeface="Times New Roman"/>
                <a:cs typeface="Times New Roman"/>
              </a:rPr>
              <a:t>групи</a:t>
            </a:r>
            <a:r>
              <a:rPr sz="1800" b="1" i="1" u="heavy" spc="-15" dirty="0">
                <a:solidFill>
                  <a:srgbClr val="5E2D79"/>
                </a:solidFill>
                <a:uFill>
                  <a:solidFill>
                    <a:srgbClr val="5E2D79"/>
                  </a:solidFill>
                </a:uFill>
                <a:latin typeface="Times New Roman"/>
                <a:cs typeface="Times New Roman"/>
              </a:rPr>
              <a:t> </a:t>
            </a:r>
            <a:r>
              <a:rPr sz="1800" b="1" i="1" u="heavy" spc="-10" dirty="0">
                <a:solidFill>
                  <a:srgbClr val="5E2D79"/>
                </a:solidFill>
                <a:uFill>
                  <a:solidFill>
                    <a:srgbClr val="5E2D79"/>
                  </a:solidFill>
                </a:uFill>
                <a:latin typeface="Times New Roman"/>
                <a:cs typeface="Times New Roman"/>
              </a:rPr>
              <a:t>показників</a:t>
            </a:r>
            <a:endParaRPr sz="1800">
              <a:latin typeface="Times New Roman"/>
              <a:cs typeface="Times New Roman"/>
            </a:endParaRPr>
          </a:p>
          <a:p>
            <a:pPr>
              <a:lnSpc>
                <a:spcPct val="100000"/>
              </a:lnSpc>
              <a:spcBef>
                <a:spcPts val="5"/>
              </a:spcBef>
            </a:pPr>
            <a:endParaRPr sz="2400">
              <a:latin typeface="Times New Roman"/>
              <a:cs typeface="Times New Roman"/>
            </a:endParaRPr>
          </a:p>
          <a:p>
            <a:pPr marL="12700" marR="5080" indent="57785">
              <a:lnSpc>
                <a:spcPct val="114999"/>
              </a:lnSpc>
              <a:tabLst>
                <a:tab pos="372110" algn="l"/>
                <a:tab pos="2413000" algn="l"/>
                <a:tab pos="3388360" algn="l"/>
                <a:tab pos="4665980" algn="l"/>
              </a:tabLst>
            </a:pPr>
            <a:r>
              <a:rPr sz="2000" b="1" dirty="0">
                <a:solidFill>
                  <a:srgbClr val="FF0000"/>
                </a:solidFill>
                <a:latin typeface="Times New Roman"/>
                <a:cs typeface="Times New Roman"/>
              </a:rPr>
              <a:t>–	</a:t>
            </a:r>
            <a:r>
              <a:rPr sz="2000" b="1" spc="-35" dirty="0">
                <a:latin typeface="Times New Roman"/>
                <a:cs typeface="Times New Roman"/>
              </a:rPr>
              <a:t>х</a:t>
            </a:r>
            <a:r>
              <a:rPr sz="2000" b="1" dirty="0">
                <a:latin typeface="Times New Roman"/>
                <a:cs typeface="Times New Roman"/>
              </a:rPr>
              <a:t>арак</a:t>
            </a:r>
            <a:r>
              <a:rPr sz="2000" b="1" spc="-15" dirty="0">
                <a:latin typeface="Times New Roman"/>
                <a:cs typeface="Times New Roman"/>
              </a:rPr>
              <a:t>т</a:t>
            </a:r>
            <a:r>
              <a:rPr sz="2000" b="1" dirty="0">
                <a:latin typeface="Times New Roman"/>
                <a:cs typeface="Times New Roman"/>
              </a:rPr>
              <a:t>ерис</a:t>
            </a:r>
            <a:r>
              <a:rPr sz="2000" b="1" spc="-20" dirty="0">
                <a:latin typeface="Times New Roman"/>
                <a:cs typeface="Times New Roman"/>
              </a:rPr>
              <a:t>т</a:t>
            </a:r>
            <a:r>
              <a:rPr sz="2000" b="1" spc="-5" dirty="0">
                <a:latin typeface="Times New Roman"/>
                <a:cs typeface="Times New Roman"/>
              </a:rPr>
              <a:t>ик</a:t>
            </a:r>
            <a:r>
              <a:rPr sz="2000" b="1" dirty="0">
                <a:latin typeface="Times New Roman"/>
                <a:cs typeface="Times New Roman"/>
              </a:rPr>
              <a:t>и	</a:t>
            </a:r>
            <a:r>
              <a:rPr sz="2000" b="1" spc="-5" dirty="0">
                <a:latin typeface="Times New Roman"/>
                <a:cs typeface="Times New Roman"/>
              </a:rPr>
              <a:t>це</a:t>
            </a:r>
            <a:r>
              <a:rPr sz="2000" b="1" spc="-10" dirty="0">
                <a:latin typeface="Times New Roman"/>
                <a:cs typeface="Times New Roman"/>
              </a:rPr>
              <a:t>н</a:t>
            </a:r>
            <a:r>
              <a:rPr sz="2000" b="1" spc="5" dirty="0">
                <a:latin typeface="Times New Roman"/>
                <a:cs typeface="Times New Roman"/>
              </a:rPr>
              <a:t>т</a:t>
            </a:r>
            <a:r>
              <a:rPr sz="2000" b="1" spc="-15" dirty="0">
                <a:latin typeface="Times New Roman"/>
                <a:cs typeface="Times New Roman"/>
              </a:rPr>
              <a:t>р</a:t>
            </a:r>
            <a:r>
              <a:rPr sz="2000" b="1" dirty="0">
                <a:latin typeface="Times New Roman"/>
                <a:cs typeface="Times New Roman"/>
              </a:rPr>
              <a:t>у	</a:t>
            </a:r>
            <a:r>
              <a:rPr sz="2000" b="1" spc="-15" dirty="0">
                <a:latin typeface="Times New Roman"/>
                <a:cs typeface="Times New Roman"/>
              </a:rPr>
              <a:t>р</a:t>
            </a:r>
            <a:r>
              <a:rPr sz="2000" b="1" dirty="0">
                <a:latin typeface="Times New Roman"/>
                <a:cs typeface="Times New Roman"/>
              </a:rPr>
              <a:t>оз</a:t>
            </a:r>
            <a:r>
              <a:rPr sz="2000" b="1" spc="-10" dirty="0">
                <a:latin typeface="Times New Roman"/>
                <a:cs typeface="Times New Roman"/>
              </a:rPr>
              <a:t>п</a:t>
            </a:r>
            <a:r>
              <a:rPr sz="2000" b="1" spc="-55" dirty="0">
                <a:latin typeface="Times New Roman"/>
                <a:cs typeface="Times New Roman"/>
              </a:rPr>
              <a:t>о</a:t>
            </a:r>
            <a:r>
              <a:rPr sz="2000" b="1" spc="-10" dirty="0">
                <a:latin typeface="Times New Roman"/>
                <a:cs typeface="Times New Roman"/>
              </a:rPr>
              <a:t>д</a:t>
            </a:r>
            <a:r>
              <a:rPr sz="2000" b="1" dirty="0">
                <a:latin typeface="Times New Roman"/>
                <a:cs typeface="Times New Roman"/>
              </a:rPr>
              <a:t>і</a:t>
            </a:r>
            <a:r>
              <a:rPr sz="2000" b="1" spc="-30" dirty="0">
                <a:latin typeface="Times New Roman"/>
                <a:cs typeface="Times New Roman"/>
              </a:rPr>
              <a:t>л</a:t>
            </a:r>
            <a:r>
              <a:rPr sz="2000" b="1" dirty="0">
                <a:latin typeface="Times New Roman"/>
                <a:cs typeface="Times New Roman"/>
              </a:rPr>
              <a:t>у	(</a:t>
            </a:r>
            <a:r>
              <a:rPr sz="2000" b="1" spc="20" dirty="0">
                <a:latin typeface="Times New Roman"/>
                <a:cs typeface="Times New Roman"/>
              </a:rPr>
              <a:t>с</a:t>
            </a:r>
            <a:r>
              <a:rPr sz="2000" b="1" dirty="0">
                <a:latin typeface="Times New Roman"/>
                <a:cs typeface="Times New Roman"/>
              </a:rPr>
              <a:t>е</a:t>
            </a:r>
            <a:r>
              <a:rPr sz="2000" b="1" spc="-15" dirty="0">
                <a:latin typeface="Times New Roman"/>
                <a:cs typeface="Times New Roman"/>
              </a:rPr>
              <a:t>р</a:t>
            </a:r>
            <a:r>
              <a:rPr sz="2000" b="1" spc="-30" dirty="0">
                <a:latin typeface="Times New Roman"/>
                <a:cs typeface="Times New Roman"/>
              </a:rPr>
              <a:t>е</a:t>
            </a:r>
            <a:r>
              <a:rPr sz="2000" b="1" spc="-10" dirty="0">
                <a:latin typeface="Times New Roman"/>
                <a:cs typeface="Times New Roman"/>
              </a:rPr>
              <a:t>д</a:t>
            </a:r>
            <a:r>
              <a:rPr sz="2000" b="1" spc="-5" dirty="0">
                <a:latin typeface="Times New Roman"/>
                <a:cs typeface="Times New Roman"/>
              </a:rPr>
              <a:t>ня</a:t>
            </a:r>
            <a:r>
              <a:rPr sz="2000" b="1" dirty="0">
                <a:latin typeface="Times New Roman"/>
                <a:cs typeface="Times New Roman"/>
              </a:rPr>
              <a:t>,  </a:t>
            </a:r>
            <a:r>
              <a:rPr sz="2000" b="1" spc="-5" dirty="0">
                <a:latin typeface="Times New Roman"/>
                <a:cs typeface="Times New Roman"/>
              </a:rPr>
              <a:t>медіана);</a:t>
            </a:r>
            <a:endParaRPr sz="2000">
              <a:latin typeface="Times New Roman"/>
              <a:cs typeface="Times New Roman"/>
            </a:endParaRPr>
          </a:p>
          <a:p>
            <a:pPr marL="201295" indent="-189230">
              <a:lnSpc>
                <a:spcPct val="100000"/>
              </a:lnSpc>
              <a:spcBef>
                <a:spcPts val="365"/>
              </a:spcBef>
              <a:buChar char="–"/>
              <a:tabLst>
                <a:tab pos="201930" algn="l"/>
              </a:tabLst>
            </a:pPr>
            <a:r>
              <a:rPr sz="2000" b="1" spc="-5" dirty="0">
                <a:latin typeface="Times New Roman"/>
                <a:cs typeface="Times New Roman"/>
              </a:rPr>
              <a:t>характеристики </a:t>
            </a:r>
            <a:r>
              <a:rPr sz="2000" b="1" spc="-10" dirty="0">
                <a:latin typeface="Times New Roman"/>
                <a:cs typeface="Times New Roman"/>
              </a:rPr>
              <a:t>розміру </a:t>
            </a:r>
            <a:r>
              <a:rPr sz="2000" b="1" spc="5" dirty="0">
                <a:latin typeface="Times New Roman"/>
                <a:cs typeface="Times New Roman"/>
              </a:rPr>
              <a:t>та </a:t>
            </a:r>
            <a:r>
              <a:rPr sz="2000" b="1" spc="-5" dirty="0">
                <a:latin typeface="Times New Roman"/>
                <a:cs typeface="Times New Roman"/>
              </a:rPr>
              <a:t>ступеня</a:t>
            </a:r>
            <a:r>
              <a:rPr sz="2000" b="1" spc="-55" dirty="0">
                <a:latin typeface="Times New Roman"/>
                <a:cs typeface="Times New Roman"/>
              </a:rPr>
              <a:t> </a:t>
            </a:r>
            <a:r>
              <a:rPr sz="2000" b="1" spc="-5" dirty="0">
                <a:latin typeface="Times New Roman"/>
                <a:cs typeface="Times New Roman"/>
              </a:rPr>
              <a:t>варіації;</a:t>
            </a:r>
            <a:endParaRPr sz="2000">
              <a:latin typeface="Times New Roman"/>
              <a:cs typeface="Times New Roman"/>
            </a:endParaRPr>
          </a:p>
          <a:p>
            <a:pPr marL="201295" indent="-189230">
              <a:lnSpc>
                <a:spcPct val="100000"/>
              </a:lnSpc>
              <a:spcBef>
                <a:spcPts val="359"/>
              </a:spcBef>
              <a:buChar char="–"/>
              <a:tabLst>
                <a:tab pos="201930" algn="l"/>
              </a:tabLst>
            </a:pPr>
            <a:r>
              <a:rPr sz="2000" b="1" spc="-5" dirty="0">
                <a:latin typeface="Times New Roman"/>
                <a:cs typeface="Times New Roman"/>
              </a:rPr>
              <a:t>характеристики виду </a:t>
            </a:r>
            <a:r>
              <a:rPr sz="2000" b="1" spc="5" dirty="0">
                <a:latin typeface="Times New Roman"/>
                <a:cs typeface="Times New Roman"/>
              </a:rPr>
              <a:t>та </a:t>
            </a:r>
            <a:r>
              <a:rPr sz="2000" b="1" spc="-5" dirty="0">
                <a:latin typeface="Times New Roman"/>
                <a:cs typeface="Times New Roman"/>
              </a:rPr>
              <a:t>типу</a:t>
            </a:r>
            <a:r>
              <a:rPr sz="2000" b="1" spc="-10" dirty="0">
                <a:latin typeface="Times New Roman"/>
                <a:cs typeface="Times New Roman"/>
              </a:rPr>
              <a:t> </a:t>
            </a:r>
            <a:r>
              <a:rPr sz="2000" b="1" spc="-25" dirty="0">
                <a:latin typeface="Times New Roman"/>
                <a:cs typeface="Times New Roman"/>
              </a:rPr>
              <a:t>розподілу.</a:t>
            </a:r>
            <a:endParaRPr sz="2000">
              <a:latin typeface="Times New Roman"/>
              <a:cs typeface="Times New Roman"/>
            </a:endParaRPr>
          </a:p>
        </p:txBody>
      </p:sp>
      <p:sp>
        <p:nvSpPr>
          <p:cNvPr id="14" name="object 14"/>
          <p:cNvSpPr/>
          <p:nvPr/>
        </p:nvSpPr>
        <p:spPr>
          <a:xfrm>
            <a:off x="2123185" y="4822952"/>
            <a:ext cx="1982470" cy="341630"/>
          </a:xfrm>
          <a:custGeom>
            <a:avLst/>
            <a:gdLst/>
            <a:ahLst/>
            <a:cxnLst/>
            <a:rect l="l" t="t" r="r" b="b"/>
            <a:pathLst>
              <a:path w="1982470" h="341629">
                <a:moveTo>
                  <a:pt x="1945481" y="37015"/>
                </a:moveTo>
                <a:lnTo>
                  <a:pt x="0" y="328549"/>
                </a:lnTo>
                <a:lnTo>
                  <a:pt x="1777" y="341122"/>
                </a:lnTo>
                <a:lnTo>
                  <a:pt x="1947447" y="49579"/>
                </a:lnTo>
                <a:lnTo>
                  <a:pt x="1957261" y="41702"/>
                </a:lnTo>
                <a:lnTo>
                  <a:pt x="1945481" y="37015"/>
                </a:lnTo>
                <a:close/>
              </a:path>
              <a:path w="1982470" h="341629">
                <a:moveTo>
                  <a:pt x="1970938" y="33528"/>
                </a:moveTo>
                <a:lnTo>
                  <a:pt x="1968753" y="33528"/>
                </a:lnTo>
                <a:lnTo>
                  <a:pt x="1970659" y="46100"/>
                </a:lnTo>
                <a:lnTo>
                  <a:pt x="1947447" y="49579"/>
                </a:lnTo>
                <a:lnTo>
                  <a:pt x="1894204" y="92329"/>
                </a:lnTo>
                <a:lnTo>
                  <a:pt x="1893697" y="96266"/>
                </a:lnTo>
                <a:lnTo>
                  <a:pt x="1895983" y="99060"/>
                </a:lnTo>
                <a:lnTo>
                  <a:pt x="1898141" y="101854"/>
                </a:lnTo>
                <a:lnTo>
                  <a:pt x="1902078" y="102235"/>
                </a:lnTo>
                <a:lnTo>
                  <a:pt x="1904873" y="100075"/>
                </a:lnTo>
                <a:lnTo>
                  <a:pt x="1982089" y="37973"/>
                </a:lnTo>
                <a:lnTo>
                  <a:pt x="1970938" y="33528"/>
                </a:lnTo>
                <a:close/>
              </a:path>
              <a:path w="1982470" h="341629">
                <a:moveTo>
                  <a:pt x="1957261" y="41702"/>
                </a:moveTo>
                <a:lnTo>
                  <a:pt x="1947447" y="49579"/>
                </a:lnTo>
                <a:lnTo>
                  <a:pt x="1970659" y="46100"/>
                </a:lnTo>
                <a:lnTo>
                  <a:pt x="1970601" y="45720"/>
                </a:lnTo>
                <a:lnTo>
                  <a:pt x="1967356" y="45720"/>
                </a:lnTo>
                <a:lnTo>
                  <a:pt x="1957261" y="41702"/>
                </a:lnTo>
                <a:close/>
              </a:path>
              <a:path w="1982470" h="341629">
                <a:moveTo>
                  <a:pt x="1965705" y="34925"/>
                </a:moveTo>
                <a:lnTo>
                  <a:pt x="1957261" y="41702"/>
                </a:lnTo>
                <a:lnTo>
                  <a:pt x="1967356" y="45720"/>
                </a:lnTo>
                <a:lnTo>
                  <a:pt x="1965705" y="34925"/>
                </a:lnTo>
                <a:close/>
              </a:path>
              <a:path w="1982470" h="341629">
                <a:moveTo>
                  <a:pt x="1968965" y="34925"/>
                </a:moveTo>
                <a:lnTo>
                  <a:pt x="1965705" y="34925"/>
                </a:lnTo>
                <a:lnTo>
                  <a:pt x="1967356" y="45720"/>
                </a:lnTo>
                <a:lnTo>
                  <a:pt x="1970601" y="45720"/>
                </a:lnTo>
                <a:lnTo>
                  <a:pt x="1968965" y="34925"/>
                </a:lnTo>
                <a:close/>
              </a:path>
              <a:path w="1982470" h="341629">
                <a:moveTo>
                  <a:pt x="1968753" y="33528"/>
                </a:moveTo>
                <a:lnTo>
                  <a:pt x="1945481" y="37015"/>
                </a:lnTo>
                <a:lnTo>
                  <a:pt x="1957261" y="41702"/>
                </a:lnTo>
                <a:lnTo>
                  <a:pt x="1965705" y="34925"/>
                </a:lnTo>
                <a:lnTo>
                  <a:pt x="1968965" y="34925"/>
                </a:lnTo>
                <a:lnTo>
                  <a:pt x="1968753" y="33528"/>
                </a:lnTo>
                <a:close/>
              </a:path>
              <a:path w="1982470" h="341629">
                <a:moveTo>
                  <a:pt x="1886839" y="0"/>
                </a:moveTo>
                <a:lnTo>
                  <a:pt x="1883155" y="1524"/>
                </a:lnTo>
                <a:lnTo>
                  <a:pt x="1881759" y="4825"/>
                </a:lnTo>
                <a:lnTo>
                  <a:pt x="1880489" y="8128"/>
                </a:lnTo>
                <a:lnTo>
                  <a:pt x="1882139" y="11811"/>
                </a:lnTo>
                <a:lnTo>
                  <a:pt x="1945481" y="37015"/>
                </a:lnTo>
                <a:lnTo>
                  <a:pt x="1968753" y="33528"/>
                </a:lnTo>
                <a:lnTo>
                  <a:pt x="1970938" y="33528"/>
                </a:lnTo>
                <a:lnTo>
                  <a:pt x="1886839" y="0"/>
                </a:lnTo>
                <a:close/>
              </a:path>
            </a:pathLst>
          </a:custGeom>
          <a:solidFill>
            <a:srgbClr val="000000"/>
          </a:solidFill>
        </p:spPr>
        <p:txBody>
          <a:bodyPr wrap="square" lIns="0" tIns="0" rIns="0" bIns="0" rtlCol="0"/>
          <a:lstStyle/>
          <a:p>
            <a:endParaRPr/>
          </a:p>
        </p:txBody>
      </p:sp>
      <p:sp>
        <p:nvSpPr>
          <p:cNvPr id="15" name="object 15"/>
          <p:cNvSpPr/>
          <p:nvPr/>
        </p:nvSpPr>
        <p:spPr>
          <a:xfrm>
            <a:off x="5219700" y="5116448"/>
            <a:ext cx="288925" cy="257810"/>
          </a:xfrm>
          <a:custGeom>
            <a:avLst/>
            <a:gdLst/>
            <a:ahLst/>
            <a:cxnLst/>
            <a:rect l="l" t="t" r="r" b="b"/>
            <a:pathLst>
              <a:path w="288925" h="257810">
                <a:moveTo>
                  <a:pt x="288925" y="128650"/>
                </a:moveTo>
                <a:lnTo>
                  <a:pt x="0" y="128650"/>
                </a:lnTo>
                <a:lnTo>
                  <a:pt x="144525" y="257301"/>
                </a:lnTo>
                <a:lnTo>
                  <a:pt x="288925" y="128650"/>
                </a:lnTo>
                <a:close/>
              </a:path>
              <a:path w="288925" h="257810">
                <a:moveTo>
                  <a:pt x="216662" y="0"/>
                </a:moveTo>
                <a:lnTo>
                  <a:pt x="72262" y="0"/>
                </a:lnTo>
                <a:lnTo>
                  <a:pt x="72262" y="128650"/>
                </a:lnTo>
                <a:lnTo>
                  <a:pt x="216662" y="128650"/>
                </a:lnTo>
                <a:lnTo>
                  <a:pt x="216662" y="0"/>
                </a:lnTo>
                <a:close/>
              </a:path>
            </a:pathLst>
          </a:custGeom>
          <a:solidFill>
            <a:srgbClr val="FFC000"/>
          </a:solidFill>
        </p:spPr>
        <p:txBody>
          <a:bodyPr wrap="square" lIns="0" tIns="0" rIns="0" bIns="0" rtlCol="0"/>
          <a:lstStyle/>
          <a:p>
            <a:endParaRPr/>
          </a:p>
        </p:txBody>
      </p:sp>
      <p:sp>
        <p:nvSpPr>
          <p:cNvPr id="16" name="object 16"/>
          <p:cNvSpPr/>
          <p:nvPr/>
        </p:nvSpPr>
        <p:spPr>
          <a:xfrm>
            <a:off x="5219700" y="5116448"/>
            <a:ext cx="288925" cy="257810"/>
          </a:xfrm>
          <a:custGeom>
            <a:avLst/>
            <a:gdLst/>
            <a:ahLst/>
            <a:cxnLst/>
            <a:rect l="l" t="t" r="r" b="b"/>
            <a:pathLst>
              <a:path w="288925" h="257810">
                <a:moveTo>
                  <a:pt x="0" y="128650"/>
                </a:moveTo>
                <a:lnTo>
                  <a:pt x="72262" y="128650"/>
                </a:lnTo>
                <a:lnTo>
                  <a:pt x="72262" y="0"/>
                </a:lnTo>
                <a:lnTo>
                  <a:pt x="216662" y="0"/>
                </a:lnTo>
                <a:lnTo>
                  <a:pt x="216662" y="128650"/>
                </a:lnTo>
                <a:lnTo>
                  <a:pt x="288925" y="128650"/>
                </a:lnTo>
                <a:lnTo>
                  <a:pt x="144525" y="257301"/>
                </a:lnTo>
                <a:lnTo>
                  <a:pt x="0" y="128650"/>
                </a:lnTo>
                <a:close/>
              </a:path>
            </a:pathLst>
          </a:custGeom>
          <a:ln w="9525">
            <a:solidFill>
              <a:srgbClr val="FFFFFF"/>
            </a:solidFill>
          </a:ln>
        </p:spPr>
        <p:txBody>
          <a:bodyPr wrap="square" lIns="0" tIns="0" rIns="0" bIns="0" rtlCol="0"/>
          <a:lstStyle/>
          <a:p>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344" y="1125473"/>
            <a:ext cx="7405370" cy="656590"/>
          </a:xfrm>
          <a:prstGeom prst="rect">
            <a:avLst/>
          </a:prstGeom>
        </p:spPr>
        <p:txBody>
          <a:bodyPr vert="horz" wrap="square" lIns="0" tIns="12700" rIns="0" bIns="0" rtlCol="0">
            <a:spAutoFit/>
          </a:bodyPr>
          <a:lstStyle/>
          <a:p>
            <a:pPr marL="12700" marR="5080" indent="457200">
              <a:lnSpc>
                <a:spcPct val="114999"/>
              </a:lnSpc>
              <a:spcBef>
                <a:spcPts val="100"/>
              </a:spcBef>
              <a:tabLst>
                <a:tab pos="1129665" algn="l"/>
                <a:tab pos="2563495" algn="l"/>
                <a:tab pos="3599179" algn="l"/>
                <a:tab pos="4620260" algn="l"/>
                <a:tab pos="6621145" algn="l"/>
              </a:tabLst>
            </a:pPr>
            <a:r>
              <a:rPr sz="1800" spc="-5" dirty="0">
                <a:latin typeface="Times New Roman"/>
                <a:cs typeface="Times New Roman"/>
              </a:rPr>
              <a:t>Дл</a:t>
            </a:r>
            <a:r>
              <a:rPr sz="1800" dirty="0">
                <a:latin typeface="Times New Roman"/>
                <a:cs typeface="Times New Roman"/>
              </a:rPr>
              <a:t>я	оціню</a:t>
            </a:r>
            <a:r>
              <a:rPr sz="1800" spc="-30" dirty="0">
                <a:latin typeface="Times New Roman"/>
                <a:cs typeface="Times New Roman"/>
              </a:rPr>
              <a:t>в</a:t>
            </a:r>
            <a:r>
              <a:rPr sz="1800" dirty="0">
                <a:latin typeface="Times New Roman"/>
                <a:cs typeface="Times New Roman"/>
              </a:rPr>
              <a:t>ання	ро</a:t>
            </a:r>
            <a:r>
              <a:rPr sz="1800" spc="-30" dirty="0">
                <a:latin typeface="Times New Roman"/>
                <a:cs typeface="Times New Roman"/>
              </a:rPr>
              <a:t>з</a:t>
            </a:r>
            <a:r>
              <a:rPr sz="1800" dirty="0">
                <a:latin typeface="Times New Roman"/>
                <a:cs typeface="Times New Roman"/>
              </a:rPr>
              <a:t>мі</a:t>
            </a:r>
            <a:r>
              <a:rPr sz="1800" spc="-35" dirty="0">
                <a:latin typeface="Times New Roman"/>
                <a:cs typeface="Times New Roman"/>
              </a:rPr>
              <a:t>р</a:t>
            </a:r>
            <a:r>
              <a:rPr sz="1800" dirty="0">
                <a:latin typeface="Times New Roman"/>
                <a:cs typeface="Times New Roman"/>
              </a:rPr>
              <a:t>у	</a:t>
            </a:r>
            <a:r>
              <a:rPr sz="1800" spc="-25" dirty="0">
                <a:latin typeface="Times New Roman"/>
                <a:cs typeface="Times New Roman"/>
              </a:rPr>
              <a:t>в</a:t>
            </a:r>
            <a:r>
              <a:rPr sz="1800" dirty="0">
                <a:latin typeface="Times New Roman"/>
                <a:cs typeface="Times New Roman"/>
              </a:rPr>
              <a:t>ар</a:t>
            </a:r>
            <a:r>
              <a:rPr sz="1800" spc="5" dirty="0">
                <a:latin typeface="Times New Roman"/>
                <a:cs typeface="Times New Roman"/>
              </a:rPr>
              <a:t>і</a:t>
            </a:r>
            <a:r>
              <a:rPr sz="1800" dirty="0">
                <a:latin typeface="Times New Roman"/>
                <a:cs typeface="Times New Roman"/>
              </a:rPr>
              <a:t>а</a:t>
            </a:r>
            <a:r>
              <a:rPr sz="1800" spc="-15" dirty="0">
                <a:latin typeface="Times New Roman"/>
                <a:cs typeface="Times New Roman"/>
              </a:rPr>
              <a:t>ц</a:t>
            </a:r>
            <a:r>
              <a:rPr sz="1800" dirty="0">
                <a:latin typeface="Times New Roman"/>
                <a:cs typeface="Times New Roman"/>
              </a:rPr>
              <a:t>ії	</a:t>
            </a:r>
            <a:r>
              <a:rPr sz="1800" spc="-5" dirty="0">
                <a:latin typeface="Times New Roman"/>
                <a:cs typeface="Times New Roman"/>
              </a:rPr>
              <a:t>в</a:t>
            </a:r>
            <a:r>
              <a:rPr sz="1800" spc="-15" dirty="0">
                <a:latin typeface="Times New Roman"/>
                <a:cs typeface="Times New Roman"/>
              </a:rPr>
              <a:t>и</a:t>
            </a:r>
            <a:r>
              <a:rPr sz="1800" spc="-100" dirty="0">
                <a:latin typeface="Times New Roman"/>
                <a:cs typeface="Times New Roman"/>
              </a:rPr>
              <a:t>к</a:t>
            </a:r>
            <a:r>
              <a:rPr sz="1800" dirty="0">
                <a:latin typeface="Times New Roman"/>
                <a:cs typeface="Times New Roman"/>
              </a:rPr>
              <a:t>орис</a:t>
            </a:r>
            <a:r>
              <a:rPr sz="1800" spc="-20" dirty="0">
                <a:latin typeface="Times New Roman"/>
                <a:cs typeface="Times New Roman"/>
              </a:rPr>
              <a:t>т</a:t>
            </a:r>
            <a:r>
              <a:rPr sz="1800" dirty="0">
                <a:latin typeface="Times New Roman"/>
                <a:cs typeface="Times New Roman"/>
              </a:rPr>
              <a:t>о</a:t>
            </a:r>
            <a:r>
              <a:rPr sz="1800" spc="-75" dirty="0">
                <a:latin typeface="Times New Roman"/>
                <a:cs typeface="Times New Roman"/>
              </a:rPr>
              <a:t>в</a:t>
            </a:r>
            <a:r>
              <a:rPr sz="1800" spc="20" dirty="0">
                <a:latin typeface="Times New Roman"/>
                <a:cs typeface="Times New Roman"/>
              </a:rPr>
              <a:t>у</a:t>
            </a:r>
            <a:r>
              <a:rPr sz="1800" spc="-5" dirty="0">
                <a:latin typeface="Times New Roman"/>
                <a:cs typeface="Times New Roman"/>
              </a:rPr>
              <a:t>єтьс</a:t>
            </a:r>
            <a:r>
              <a:rPr sz="1800" dirty="0">
                <a:latin typeface="Times New Roman"/>
                <a:cs typeface="Times New Roman"/>
              </a:rPr>
              <a:t>я	си</a:t>
            </a:r>
            <a:r>
              <a:rPr sz="1800" spc="5" dirty="0">
                <a:latin typeface="Times New Roman"/>
                <a:cs typeface="Times New Roman"/>
              </a:rPr>
              <a:t>с</a:t>
            </a:r>
            <a:r>
              <a:rPr sz="1800" spc="-10" dirty="0">
                <a:latin typeface="Times New Roman"/>
                <a:cs typeface="Times New Roman"/>
              </a:rPr>
              <a:t>т</a:t>
            </a:r>
            <a:r>
              <a:rPr sz="1800" dirty="0">
                <a:latin typeface="Times New Roman"/>
                <a:cs typeface="Times New Roman"/>
              </a:rPr>
              <a:t>е</a:t>
            </a:r>
            <a:r>
              <a:rPr sz="1800" spc="-20" dirty="0">
                <a:latin typeface="Times New Roman"/>
                <a:cs typeface="Times New Roman"/>
              </a:rPr>
              <a:t>м</a:t>
            </a:r>
            <a:r>
              <a:rPr sz="1800" dirty="0">
                <a:latin typeface="Times New Roman"/>
                <a:cs typeface="Times New Roman"/>
              </a:rPr>
              <a:t>а  </a:t>
            </a:r>
            <a:r>
              <a:rPr sz="1800" spc="-5" dirty="0">
                <a:latin typeface="Times New Roman"/>
                <a:cs typeface="Times New Roman"/>
              </a:rPr>
              <a:t>абсолютних показників, </a:t>
            </a:r>
            <a:r>
              <a:rPr sz="1800" dirty="0">
                <a:latin typeface="Times New Roman"/>
                <a:cs typeface="Times New Roman"/>
              </a:rPr>
              <a:t>які </a:t>
            </a:r>
            <a:r>
              <a:rPr sz="1800" spc="-10" dirty="0">
                <a:latin typeface="Times New Roman"/>
                <a:cs typeface="Times New Roman"/>
              </a:rPr>
              <a:t>розглядаються </a:t>
            </a:r>
            <a:r>
              <a:rPr sz="1800" dirty="0">
                <a:latin typeface="Times New Roman"/>
                <a:cs typeface="Times New Roman"/>
              </a:rPr>
              <a:t>як </a:t>
            </a:r>
            <a:r>
              <a:rPr sz="1800" spc="-5" dirty="0">
                <a:latin typeface="Times New Roman"/>
                <a:cs typeface="Times New Roman"/>
              </a:rPr>
              <a:t>абсолютна </a:t>
            </a:r>
            <a:r>
              <a:rPr sz="1800" dirty="0">
                <a:latin typeface="Times New Roman"/>
                <a:cs typeface="Times New Roman"/>
              </a:rPr>
              <a:t>міра</a:t>
            </a:r>
            <a:r>
              <a:rPr sz="1800" spc="-25" dirty="0">
                <a:latin typeface="Times New Roman"/>
                <a:cs typeface="Times New Roman"/>
              </a:rPr>
              <a:t> </a:t>
            </a:r>
            <a:r>
              <a:rPr sz="1800" spc="-5" dirty="0">
                <a:latin typeface="Times New Roman"/>
                <a:cs typeface="Times New Roman"/>
              </a:rPr>
              <a:t>варіації.</a:t>
            </a:r>
            <a:endParaRPr sz="1800">
              <a:latin typeface="Times New Roman"/>
              <a:cs typeface="Times New Roman"/>
            </a:endParaRPr>
          </a:p>
        </p:txBody>
      </p:sp>
      <p:sp>
        <p:nvSpPr>
          <p:cNvPr id="3" name="object 3"/>
          <p:cNvSpPr/>
          <p:nvPr/>
        </p:nvSpPr>
        <p:spPr>
          <a:xfrm>
            <a:off x="376237" y="1941271"/>
            <a:ext cx="1729105" cy="1200785"/>
          </a:xfrm>
          <a:custGeom>
            <a:avLst/>
            <a:gdLst/>
            <a:ahLst/>
            <a:cxnLst/>
            <a:rect l="l" t="t" r="r" b="b"/>
            <a:pathLst>
              <a:path w="1729105" h="1200785">
                <a:moveTo>
                  <a:pt x="0" y="1200327"/>
                </a:moveTo>
                <a:lnTo>
                  <a:pt x="1728724" y="1200327"/>
                </a:lnTo>
                <a:lnTo>
                  <a:pt x="1728724" y="0"/>
                </a:lnTo>
                <a:lnTo>
                  <a:pt x="0" y="0"/>
                </a:lnTo>
                <a:lnTo>
                  <a:pt x="0" y="1200327"/>
                </a:lnTo>
                <a:close/>
              </a:path>
            </a:pathLst>
          </a:custGeom>
          <a:solidFill>
            <a:srgbClr val="FFC000"/>
          </a:solidFill>
        </p:spPr>
        <p:txBody>
          <a:bodyPr wrap="square" lIns="0" tIns="0" rIns="0" bIns="0" rtlCol="0"/>
          <a:lstStyle/>
          <a:p>
            <a:endParaRPr/>
          </a:p>
        </p:txBody>
      </p:sp>
      <p:sp>
        <p:nvSpPr>
          <p:cNvPr id="4" name="object 4"/>
          <p:cNvSpPr/>
          <p:nvPr/>
        </p:nvSpPr>
        <p:spPr>
          <a:xfrm>
            <a:off x="348741" y="1913889"/>
            <a:ext cx="1784350" cy="1255395"/>
          </a:xfrm>
          <a:custGeom>
            <a:avLst/>
            <a:gdLst/>
            <a:ahLst/>
            <a:cxnLst/>
            <a:rect l="l" t="t" r="r" b="b"/>
            <a:pathLst>
              <a:path w="1784350" h="1255395">
                <a:moveTo>
                  <a:pt x="1756283" y="0"/>
                </a:moveTo>
                <a:lnTo>
                  <a:pt x="27495" y="0"/>
                </a:lnTo>
                <a:lnTo>
                  <a:pt x="16791" y="2160"/>
                </a:lnTo>
                <a:lnTo>
                  <a:pt x="8051" y="8048"/>
                </a:lnTo>
                <a:lnTo>
                  <a:pt x="2160" y="16769"/>
                </a:lnTo>
                <a:lnTo>
                  <a:pt x="0" y="27432"/>
                </a:lnTo>
                <a:lnTo>
                  <a:pt x="0" y="1227709"/>
                </a:lnTo>
                <a:lnTo>
                  <a:pt x="2160" y="1238444"/>
                </a:lnTo>
                <a:lnTo>
                  <a:pt x="8051" y="1247203"/>
                </a:lnTo>
                <a:lnTo>
                  <a:pt x="16791" y="1253105"/>
                </a:lnTo>
                <a:lnTo>
                  <a:pt x="27495" y="1255268"/>
                </a:lnTo>
                <a:lnTo>
                  <a:pt x="1756283" y="1255268"/>
                </a:lnTo>
                <a:lnTo>
                  <a:pt x="1767018" y="1253105"/>
                </a:lnTo>
                <a:lnTo>
                  <a:pt x="1775777" y="1247203"/>
                </a:lnTo>
                <a:lnTo>
                  <a:pt x="1781679" y="1238444"/>
                </a:lnTo>
                <a:lnTo>
                  <a:pt x="1783841" y="1227709"/>
                </a:lnTo>
                <a:lnTo>
                  <a:pt x="1783841" y="1222248"/>
                </a:lnTo>
                <a:lnTo>
                  <a:pt x="32994" y="1222248"/>
                </a:lnTo>
                <a:lnTo>
                  <a:pt x="32994" y="32893"/>
                </a:lnTo>
                <a:lnTo>
                  <a:pt x="1783841" y="32893"/>
                </a:lnTo>
                <a:lnTo>
                  <a:pt x="1783841" y="27432"/>
                </a:lnTo>
                <a:lnTo>
                  <a:pt x="1781679" y="16769"/>
                </a:lnTo>
                <a:lnTo>
                  <a:pt x="1775777" y="8048"/>
                </a:lnTo>
                <a:lnTo>
                  <a:pt x="1767018" y="2160"/>
                </a:lnTo>
                <a:lnTo>
                  <a:pt x="1756283" y="0"/>
                </a:lnTo>
                <a:close/>
              </a:path>
              <a:path w="1784350" h="1255395">
                <a:moveTo>
                  <a:pt x="1783841" y="32893"/>
                </a:moveTo>
                <a:lnTo>
                  <a:pt x="1750821" y="32893"/>
                </a:lnTo>
                <a:lnTo>
                  <a:pt x="1750821" y="1222248"/>
                </a:lnTo>
                <a:lnTo>
                  <a:pt x="1783841" y="1222248"/>
                </a:lnTo>
                <a:lnTo>
                  <a:pt x="1783841" y="32893"/>
                </a:lnTo>
                <a:close/>
              </a:path>
              <a:path w="1784350" h="1255395">
                <a:moveTo>
                  <a:pt x="1739772" y="43942"/>
                </a:moveTo>
                <a:lnTo>
                  <a:pt x="43992" y="43942"/>
                </a:lnTo>
                <a:lnTo>
                  <a:pt x="43992" y="1211326"/>
                </a:lnTo>
                <a:lnTo>
                  <a:pt x="1739772" y="1211326"/>
                </a:lnTo>
                <a:lnTo>
                  <a:pt x="1739772" y="1200277"/>
                </a:lnTo>
                <a:lnTo>
                  <a:pt x="54990" y="1200277"/>
                </a:lnTo>
                <a:lnTo>
                  <a:pt x="54990" y="54990"/>
                </a:lnTo>
                <a:lnTo>
                  <a:pt x="1739772" y="54990"/>
                </a:lnTo>
                <a:lnTo>
                  <a:pt x="1739772" y="43942"/>
                </a:lnTo>
                <a:close/>
              </a:path>
              <a:path w="1784350" h="1255395">
                <a:moveTo>
                  <a:pt x="1739772" y="54990"/>
                </a:moveTo>
                <a:lnTo>
                  <a:pt x="1728724" y="54990"/>
                </a:lnTo>
                <a:lnTo>
                  <a:pt x="1728724" y="1200277"/>
                </a:lnTo>
                <a:lnTo>
                  <a:pt x="1739772" y="1200277"/>
                </a:lnTo>
                <a:lnTo>
                  <a:pt x="1739772" y="54990"/>
                </a:lnTo>
                <a:close/>
              </a:path>
            </a:pathLst>
          </a:custGeom>
          <a:solidFill>
            <a:srgbClr val="BB8B00"/>
          </a:solidFill>
        </p:spPr>
        <p:txBody>
          <a:bodyPr wrap="square" lIns="0" tIns="0" rIns="0" bIns="0" rtlCol="0"/>
          <a:lstStyle/>
          <a:p>
            <a:endParaRPr/>
          </a:p>
        </p:txBody>
      </p:sp>
      <p:sp>
        <p:nvSpPr>
          <p:cNvPr id="5" name="object 5"/>
          <p:cNvSpPr txBox="1"/>
          <p:nvPr/>
        </p:nvSpPr>
        <p:spPr>
          <a:xfrm>
            <a:off x="376237" y="1964182"/>
            <a:ext cx="1729105" cy="1122680"/>
          </a:xfrm>
          <a:prstGeom prst="rect">
            <a:avLst/>
          </a:prstGeom>
        </p:spPr>
        <p:txBody>
          <a:bodyPr vert="horz" wrap="square" lIns="0" tIns="12700" rIns="0" bIns="0" rtlCol="0">
            <a:spAutoFit/>
          </a:bodyPr>
          <a:lstStyle/>
          <a:p>
            <a:pPr marL="329565" marR="322580" indent="-635" algn="ctr">
              <a:lnSpc>
                <a:spcPct val="100000"/>
              </a:lnSpc>
              <a:spcBef>
                <a:spcPts val="100"/>
              </a:spcBef>
            </a:pPr>
            <a:r>
              <a:rPr sz="2400" b="1" spc="-25" dirty="0">
                <a:latin typeface="Times New Roman"/>
                <a:cs typeface="Times New Roman"/>
              </a:rPr>
              <a:t>Розмах  </a:t>
            </a:r>
            <a:r>
              <a:rPr sz="2400" b="1" spc="-5" dirty="0">
                <a:latin typeface="Times New Roman"/>
                <a:cs typeface="Times New Roman"/>
              </a:rPr>
              <a:t>варіації  (R)</a:t>
            </a:r>
            <a:endParaRPr sz="2400">
              <a:latin typeface="Times New Roman"/>
              <a:cs typeface="Times New Roman"/>
            </a:endParaRPr>
          </a:p>
        </p:txBody>
      </p:sp>
      <p:sp>
        <p:nvSpPr>
          <p:cNvPr id="6" name="object 6"/>
          <p:cNvSpPr txBox="1"/>
          <p:nvPr/>
        </p:nvSpPr>
        <p:spPr>
          <a:xfrm>
            <a:off x="2635123" y="2158111"/>
            <a:ext cx="548005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imes New Roman"/>
                <a:cs typeface="Times New Roman"/>
              </a:rPr>
              <a:t>максимальна </a:t>
            </a:r>
            <a:r>
              <a:rPr sz="2000" spc="-20" dirty="0">
                <a:latin typeface="Times New Roman"/>
                <a:cs typeface="Times New Roman"/>
              </a:rPr>
              <a:t>амплітуда коливань </a:t>
            </a:r>
            <a:r>
              <a:rPr sz="2000" spc="-15" dirty="0">
                <a:latin typeface="Times New Roman"/>
                <a:cs typeface="Times New Roman"/>
              </a:rPr>
              <a:t>значень </a:t>
            </a:r>
            <a:r>
              <a:rPr sz="2000" dirty="0">
                <a:latin typeface="Times New Roman"/>
                <a:cs typeface="Times New Roman"/>
              </a:rPr>
              <a:t>ознаки</a:t>
            </a:r>
            <a:r>
              <a:rPr sz="2000" spc="35" dirty="0">
                <a:latin typeface="Times New Roman"/>
                <a:cs typeface="Times New Roman"/>
              </a:rPr>
              <a:t> </a:t>
            </a:r>
            <a:r>
              <a:rPr sz="2000" dirty="0">
                <a:latin typeface="Times New Roman"/>
                <a:cs typeface="Times New Roman"/>
              </a:rPr>
              <a:t>в</a:t>
            </a:r>
            <a:endParaRPr sz="2000">
              <a:latin typeface="Times New Roman"/>
              <a:cs typeface="Times New Roman"/>
            </a:endParaRPr>
          </a:p>
        </p:txBody>
      </p:sp>
      <p:sp>
        <p:nvSpPr>
          <p:cNvPr id="7" name="object 7"/>
          <p:cNvSpPr txBox="1"/>
          <p:nvPr/>
        </p:nvSpPr>
        <p:spPr>
          <a:xfrm>
            <a:off x="2635123" y="2560447"/>
            <a:ext cx="127889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сукупності:</a:t>
            </a:r>
            <a:endParaRPr sz="2000">
              <a:latin typeface="Times New Roman"/>
              <a:cs typeface="Times New Roman"/>
            </a:endParaRPr>
          </a:p>
        </p:txBody>
      </p:sp>
      <p:sp>
        <p:nvSpPr>
          <p:cNvPr id="8" name="object 8"/>
          <p:cNvSpPr txBox="1"/>
          <p:nvPr/>
        </p:nvSpPr>
        <p:spPr>
          <a:xfrm>
            <a:off x="5322696" y="2459862"/>
            <a:ext cx="1851025" cy="452120"/>
          </a:xfrm>
          <a:prstGeom prst="rect">
            <a:avLst/>
          </a:prstGeom>
        </p:spPr>
        <p:txBody>
          <a:bodyPr vert="horz" wrap="square" lIns="0" tIns="12065" rIns="0" bIns="0" rtlCol="0">
            <a:spAutoFit/>
          </a:bodyPr>
          <a:lstStyle/>
          <a:p>
            <a:pPr marL="38100">
              <a:lnSpc>
                <a:spcPct val="100000"/>
              </a:lnSpc>
              <a:spcBef>
                <a:spcPts val="95"/>
              </a:spcBef>
            </a:pPr>
            <a:r>
              <a:rPr sz="2800" i="1" dirty="0">
                <a:latin typeface="Times New Roman"/>
                <a:cs typeface="Times New Roman"/>
              </a:rPr>
              <a:t>R</a:t>
            </a:r>
            <a:r>
              <a:rPr sz="2800" dirty="0">
                <a:latin typeface="Times New Roman"/>
                <a:cs typeface="Times New Roman"/>
              </a:rPr>
              <a:t>=</a:t>
            </a:r>
            <a:r>
              <a:rPr sz="2800" i="1" dirty="0">
                <a:latin typeface="Times New Roman"/>
                <a:cs typeface="Times New Roman"/>
              </a:rPr>
              <a:t>x</a:t>
            </a:r>
            <a:r>
              <a:rPr sz="2775" baseline="-21021" dirty="0">
                <a:latin typeface="Times New Roman"/>
                <a:cs typeface="Times New Roman"/>
              </a:rPr>
              <a:t>max</a:t>
            </a:r>
            <a:r>
              <a:rPr sz="2800" dirty="0">
                <a:latin typeface="Times New Roman"/>
                <a:cs typeface="Times New Roman"/>
              </a:rPr>
              <a:t>–</a:t>
            </a:r>
            <a:r>
              <a:rPr sz="2800" i="1" dirty="0">
                <a:latin typeface="Times New Roman"/>
                <a:cs typeface="Times New Roman"/>
              </a:rPr>
              <a:t>x</a:t>
            </a:r>
            <a:r>
              <a:rPr sz="2775" baseline="-21021" dirty="0">
                <a:latin typeface="Times New Roman"/>
                <a:cs typeface="Times New Roman"/>
              </a:rPr>
              <a:t>min</a:t>
            </a:r>
            <a:r>
              <a:rPr sz="2800" dirty="0">
                <a:latin typeface="Times New Roman"/>
                <a:cs typeface="Times New Roman"/>
              </a:rPr>
              <a:t>.</a:t>
            </a:r>
            <a:endParaRPr sz="2800">
              <a:latin typeface="Times New Roman"/>
              <a:cs typeface="Times New Roman"/>
            </a:endParaRPr>
          </a:p>
        </p:txBody>
      </p:sp>
      <p:sp>
        <p:nvSpPr>
          <p:cNvPr id="9" name="object 9"/>
          <p:cNvSpPr/>
          <p:nvPr/>
        </p:nvSpPr>
        <p:spPr>
          <a:xfrm>
            <a:off x="2195576" y="2487676"/>
            <a:ext cx="360680" cy="220979"/>
          </a:xfrm>
          <a:custGeom>
            <a:avLst/>
            <a:gdLst/>
            <a:ahLst/>
            <a:cxnLst/>
            <a:rect l="l" t="t" r="r" b="b"/>
            <a:pathLst>
              <a:path w="360680" h="220980">
                <a:moveTo>
                  <a:pt x="249555" y="0"/>
                </a:moveTo>
                <a:lnTo>
                  <a:pt x="249555" y="55118"/>
                </a:lnTo>
                <a:lnTo>
                  <a:pt x="0" y="55118"/>
                </a:lnTo>
                <a:lnTo>
                  <a:pt x="0" y="165481"/>
                </a:lnTo>
                <a:lnTo>
                  <a:pt x="249555" y="165481"/>
                </a:lnTo>
                <a:lnTo>
                  <a:pt x="249555" y="220599"/>
                </a:lnTo>
                <a:lnTo>
                  <a:pt x="360299" y="110236"/>
                </a:lnTo>
                <a:lnTo>
                  <a:pt x="249555" y="0"/>
                </a:lnTo>
                <a:close/>
              </a:path>
            </a:pathLst>
          </a:custGeom>
          <a:solidFill>
            <a:srgbClr val="FFC000"/>
          </a:solidFill>
        </p:spPr>
        <p:txBody>
          <a:bodyPr wrap="square" lIns="0" tIns="0" rIns="0" bIns="0" rtlCol="0"/>
          <a:lstStyle/>
          <a:p>
            <a:endParaRPr/>
          </a:p>
        </p:txBody>
      </p:sp>
      <p:sp>
        <p:nvSpPr>
          <p:cNvPr id="10" name="object 10"/>
          <p:cNvSpPr/>
          <p:nvPr/>
        </p:nvSpPr>
        <p:spPr>
          <a:xfrm>
            <a:off x="2195576" y="2487676"/>
            <a:ext cx="360680" cy="220979"/>
          </a:xfrm>
          <a:custGeom>
            <a:avLst/>
            <a:gdLst/>
            <a:ahLst/>
            <a:cxnLst/>
            <a:rect l="l" t="t" r="r" b="b"/>
            <a:pathLst>
              <a:path w="360680" h="220980">
                <a:moveTo>
                  <a:pt x="0" y="55118"/>
                </a:moveTo>
                <a:lnTo>
                  <a:pt x="249555" y="55118"/>
                </a:lnTo>
                <a:lnTo>
                  <a:pt x="249555" y="0"/>
                </a:lnTo>
                <a:lnTo>
                  <a:pt x="360299" y="110236"/>
                </a:lnTo>
                <a:lnTo>
                  <a:pt x="249555" y="220599"/>
                </a:lnTo>
                <a:lnTo>
                  <a:pt x="249555" y="165481"/>
                </a:lnTo>
                <a:lnTo>
                  <a:pt x="0" y="165481"/>
                </a:lnTo>
                <a:lnTo>
                  <a:pt x="0" y="55118"/>
                </a:lnTo>
                <a:close/>
              </a:path>
            </a:pathLst>
          </a:custGeom>
          <a:ln w="9525">
            <a:solidFill>
              <a:srgbClr val="FFFFFF"/>
            </a:solidFill>
          </a:ln>
        </p:spPr>
        <p:txBody>
          <a:bodyPr wrap="square" lIns="0" tIns="0" rIns="0" bIns="0" rtlCol="0"/>
          <a:lstStyle/>
          <a:p>
            <a:endParaRPr/>
          </a:p>
        </p:txBody>
      </p:sp>
      <p:sp>
        <p:nvSpPr>
          <p:cNvPr id="11" name="object 11"/>
          <p:cNvSpPr txBox="1"/>
          <p:nvPr/>
        </p:nvSpPr>
        <p:spPr>
          <a:xfrm>
            <a:off x="474065" y="3166363"/>
            <a:ext cx="8412480" cy="6356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Times New Roman"/>
                <a:cs typeface="Times New Roman"/>
              </a:rPr>
              <a:t>В інтервальних </a:t>
            </a:r>
            <a:r>
              <a:rPr sz="2000" spc="-5" dirty="0">
                <a:latin typeface="Times New Roman"/>
                <a:cs typeface="Times New Roman"/>
              </a:rPr>
              <a:t>рядах </a:t>
            </a:r>
            <a:r>
              <a:rPr sz="2000" spc="-10" dirty="0">
                <a:latin typeface="Times New Roman"/>
                <a:cs typeface="Times New Roman"/>
              </a:rPr>
              <a:t>розподілу розмах </a:t>
            </a:r>
            <a:r>
              <a:rPr sz="2000" spc="-5" dirty="0">
                <a:latin typeface="Times New Roman"/>
                <a:cs typeface="Times New Roman"/>
              </a:rPr>
              <a:t>варіації </a:t>
            </a:r>
            <a:r>
              <a:rPr sz="2000" spc="-10" dirty="0">
                <a:latin typeface="Times New Roman"/>
                <a:cs typeface="Times New Roman"/>
              </a:rPr>
              <a:t>визначається </a:t>
            </a:r>
            <a:r>
              <a:rPr sz="2000" dirty="0">
                <a:latin typeface="Times New Roman"/>
                <a:cs typeface="Times New Roman"/>
              </a:rPr>
              <a:t>як </a:t>
            </a:r>
            <a:r>
              <a:rPr sz="2000" spc="-5" dirty="0">
                <a:latin typeface="Times New Roman"/>
                <a:cs typeface="Times New Roman"/>
              </a:rPr>
              <a:t>різниця </a:t>
            </a:r>
            <a:r>
              <a:rPr sz="2000" dirty="0">
                <a:latin typeface="Times New Roman"/>
                <a:cs typeface="Times New Roman"/>
              </a:rPr>
              <a:t>між  </a:t>
            </a:r>
            <a:r>
              <a:rPr sz="2000" spc="-5" dirty="0">
                <a:latin typeface="Times New Roman"/>
                <a:cs typeface="Times New Roman"/>
              </a:rPr>
              <a:t>верхньою межею </a:t>
            </a:r>
            <a:r>
              <a:rPr sz="2000" dirty="0">
                <a:latin typeface="Times New Roman"/>
                <a:cs typeface="Times New Roman"/>
              </a:rPr>
              <a:t>останнього </a:t>
            </a:r>
            <a:r>
              <a:rPr sz="2000" spc="10" dirty="0">
                <a:latin typeface="Times New Roman"/>
                <a:cs typeface="Times New Roman"/>
              </a:rPr>
              <a:t>та </a:t>
            </a:r>
            <a:r>
              <a:rPr sz="2000" spc="-5" dirty="0">
                <a:latin typeface="Times New Roman"/>
                <a:cs typeface="Times New Roman"/>
              </a:rPr>
              <a:t>нижньою межею </a:t>
            </a:r>
            <a:r>
              <a:rPr sz="2000" spc="-10" dirty="0">
                <a:latin typeface="Times New Roman"/>
                <a:cs typeface="Times New Roman"/>
              </a:rPr>
              <a:t>першого</a:t>
            </a:r>
            <a:r>
              <a:rPr sz="2000" spc="-5" dirty="0">
                <a:latin typeface="Times New Roman"/>
                <a:cs typeface="Times New Roman"/>
              </a:rPr>
              <a:t> </a:t>
            </a:r>
            <a:r>
              <a:rPr sz="2000" spc="-25" dirty="0">
                <a:latin typeface="Times New Roman"/>
                <a:cs typeface="Times New Roman"/>
              </a:rPr>
              <a:t>інтервалу.</a:t>
            </a:r>
            <a:endParaRPr sz="2000">
              <a:latin typeface="Times New Roman"/>
              <a:cs typeface="Times New Roman"/>
            </a:endParaRPr>
          </a:p>
        </p:txBody>
      </p:sp>
      <p:sp>
        <p:nvSpPr>
          <p:cNvPr id="12" name="object 12"/>
          <p:cNvSpPr txBox="1"/>
          <p:nvPr/>
        </p:nvSpPr>
        <p:spPr>
          <a:xfrm>
            <a:off x="5903467" y="4080713"/>
            <a:ext cx="560070" cy="331470"/>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imes New Roman"/>
                <a:cs typeface="Times New Roman"/>
              </a:rPr>
              <a:t>м</a:t>
            </a:r>
            <a:r>
              <a:rPr sz="2000" spc="5" dirty="0">
                <a:latin typeface="Times New Roman"/>
                <a:cs typeface="Times New Roman"/>
              </a:rPr>
              <a:t>а</a:t>
            </a:r>
            <a:r>
              <a:rPr sz="2000" dirty="0">
                <a:latin typeface="Times New Roman"/>
                <a:cs typeface="Times New Roman"/>
              </a:rPr>
              <a:t>л</a:t>
            </a:r>
            <a:r>
              <a:rPr sz="2000" spc="-15" dirty="0">
                <a:latin typeface="Times New Roman"/>
                <a:cs typeface="Times New Roman"/>
              </a:rPr>
              <a:t>і</a:t>
            </a:r>
            <a:r>
              <a:rPr sz="2000" dirty="0">
                <a:latin typeface="Times New Roman"/>
                <a:cs typeface="Times New Roman"/>
              </a:rPr>
              <a:t>,</a:t>
            </a:r>
            <a:endParaRPr sz="2000">
              <a:latin typeface="Times New Roman"/>
              <a:cs typeface="Times New Roman"/>
            </a:endParaRPr>
          </a:p>
        </p:txBody>
      </p:sp>
      <p:sp>
        <p:nvSpPr>
          <p:cNvPr id="13" name="object 13"/>
          <p:cNvSpPr txBox="1"/>
          <p:nvPr/>
        </p:nvSpPr>
        <p:spPr>
          <a:xfrm>
            <a:off x="6628892" y="4080713"/>
            <a:ext cx="1316990" cy="331470"/>
          </a:xfrm>
          <a:prstGeom prst="rect">
            <a:avLst/>
          </a:prstGeom>
        </p:spPr>
        <p:txBody>
          <a:bodyPr vert="horz" wrap="square" lIns="0" tIns="13335" rIns="0" bIns="0" rtlCol="0">
            <a:spAutoFit/>
          </a:bodyPr>
          <a:lstStyle/>
          <a:p>
            <a:pPr marL="12700">
              <a:lnSpc>
                <a:spcPct val="100000"/>
              </a:lnSpc>
              <a:spcBef>
                <a:spcPts val="105"/>
              </a:spcBef>
            </a:pPr>
            <a:r>
              <a:rPr sz="2000" spc="-25" dirty="0">
                <a:latin typeface="Times New Roman"/>
                <a:cs typeface="Times New Roman"/>
              </a:rPr>
              <a:t>в</a:t>
            </a:r>
            <a:r>
              <a:rPr sz="2000" dirty="0">
                <a:latin typeface="Times New Roman"/>
                <a:cs typeface="Times New Roman"/>
              </a:rPr>
              <a:t>арі</a:t>
            </a:r>
            <a:r>
              <a:rPr sz="2000" spc="-10" dirty="0">
                <a:latin typeface="Times New Roman"/>
                <a:cs typeface="Times New Roman"/>
              </a:rPr>
              <a:t>а</a:t>
            </a:r>
            <a:r>
              <a:rPr sz="2000" spc="-5" dirty="0">
                <a:latin typeface="Times New Roman"/>
                <a:cs typeface="Times New Roman"/>
              </a:rPr>
              <a:t>ц</a:t>
            </a:r>
            <a:r>
              <a:rPr sz="2000" spc="-15" dirty="0">
                <a:latin typeface="Times New Roman"/>
                <a:cs typeface="Times New Roman"/>
              </a:rPr>
              <a:t>і</a:t>
            </a:r>
            <a:r>
              <a:rPr sz="2000" spc="-5" dirty="0">
                <a:latin typeface="Times New Roman"/>
                <a:cs typeface="Times New Roman"/>
              </a:rPr>
              <a:t>й</a:t>
            </a:r>
            <a:r>
              <a:rPr sz="2000" spc="-15" dirty="0">
                <a:latin typeface="Times New Roman"/>
                <a:cs typeface="Times New Roman"/>
              </a:rPr>
              <a:t>н</a:t>
            </a:r>
            <a:r>
              <a:rPr sz="2000" dirty="0">
                <a:latin typeface="Times New Roman"/>
                <a:cs typeface="Times New Roman"/>
              </a:rPr>
              <a:t>ий</a:t>
            </a:r>
            <a:endParaRPr sz="2000">
              <a:latin typeface="Times New Roman"/>
              <a:cs typeface="Times New Roman"/>
            </a:endParaRPr>
          </a:p>
        </p:txBody>
      </p:sp>
      <p:sp>
        <p:nvSpPr>
          <p:cNvPr id="14" name="object 14"/>
          <p:cNvSpPr txBox="1"/>
          <p:nvPr/>
        </p:nvSpPr>
        <p:spPr>
          <a:xfrm>
            <a:off x="8110473" y="4080713"/>
            <a:ext cx="77660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р</a:t>
            </a:r>
            <a:r>
              <a:rPr sz="2000" spc="5" dirty="0">
                <a:latin typeface="Times New Roman"/>
                <a:cs typeface="Times New Roman"/>
              </a:rPr>
              <a:t>о</a:t>
            </a:r>
            <a:r>
              <a:rPr sz="2000" spc="-40" dirty="0">
                <a:latin typeface="Times New Roman"/>
                <a:cs typeface="Times New Roman"/>
              </a:rPr>
              <a:t>з</a:t>
            </a:r>
            <a:r>
              <a:rPr sz="2000" spc="-10" dirty="0">
                <a:latin typeface="Times New Roman"/>
                <a:cs typeface="Times New Roman"/>
              </a:rPr>
              <a:t>м</a:t>
            </a:r>
            <a:r>
              <a:rPr sz="2000" spc="-15" dirty="0">
                <a:latin typeface="Times New Roman"/>
                <a:cs typeface="Times New Roman"/>
              </a:rPr>
              <a:t>а</a:t>
            </a:r>
            <a:r>
              <a:rPr sz="2000" dirty="0">
                <a:latin typeface="Times New Roman"/>
                <a:cs typeface="Times New Roman"/>
              </a:rPr>
              <a:t>х</a:t>
            </a:r>
            <a:endParaRPr sz="2000">
              <a:latin typeface="Times New Roman"/>
              <a:cs typeface="Times New Roman"/>
            </a:endParaRPr>
          </a:p>
        </p:txBody>
      </p:sp>
      <p:sp>
        <p:nvSpPr>
          <p:cNvPr id="15" name="object 15"/>
          <p:cNvSpPr txBox="1"/>
          <p:nvPr/>
        </p:nvSpPr>
        <p:spPr>
          <a:xfrm>
            <a:off x="474065" y="4385817"/>
            <a:ext cx="4498340" cy="330835"/>
          </a:xfrm>
          <a:prstGeom prst="rect">
            <a:avLst/>
          </a:prstGeom>
        </p:spPr>
        <p:txBody>
          <a:bodyPr vert="horz" wrap="square" lIns="0" tIns="12700" rIns="0" bIns="0" rtlCol="0">
            <a:spAutoFit/>
          </a:bodyPr>
          <a:lstStyle/>
          <a:p>
            <a:pPr marL="12700">
              <a:lnSpc>
                <a:spcPct val="100000"/>
              </a:lnSpc>
              <a:spcBef>
                <a:spcPts val="100"/>
              </a:spcBef>
              <a:tabLst>
                <a:tab pos="1522730" algn="l"/>
                <a:tab pos="3121660" algn="l"/>
                <a:tab pos="4304665" algn="l"/>
              </a:tabLst>
            </a:pPr>
            <a:r>
              <a:rPr sz="2000" spc="-5" dirty="0">
                <a:latin typeface="Times New Roman"/>
                <a:cs typeface="Times New Roman"/>
              </a:rPr>
              <a:t>н</a:t>
            </a:r>
            <a:r>
              <a:rPr sz="2000" spc="15" dirty="0">
                <a:latin typeface="Times New Roman"/>
                <a:cs typeface="Times New Roman"/>
              </a:rPr>
              <a:t>е</a:t>
            </a:r>
            <a:r>
              <a:rPr sz="2000" dirty="0">
                <a:latin typeface="Times New Roman"/>
                <a:cs typeface="Times New Roman"/>
              </a:rPr>
              <a:t>адек</a:t>
            </a:r>
            <a:r>
              <a:rPr sz="2000" spc="-30" dirty="0">
                <a:latin typeface="Times New Roman"/>
                <a:cs typeface="Times New Roman"/>
              </a:rPr>
              <a:t>в</a:t>
            </a:r>
            <a:r>
              <a:rPr sz="2000" spc="-50" dirty="0">
                <a:latin typeface="Times New Roman"/>
                <a:cs typeface="Times New Roman"/>
              </a:rPr>
              <a:t>а</a:t>
            </a:r>
            <a:r>
              <a:rPr sz="2000" dirty="0">
                <a:latin typeface="Times New Roman"/>
                <a:cs typeface="Times New Roman"/>
              </a:rPr>
              <a:t>тно	</a:t>
            </a:r>
            <a:r>
              <a:rPr sz="2000" spc="-20" dirty="0">
                <a:latin typeface="Times New Roman"/>
                <a:cs typeface="Times New Roman"/>
              </a:rPr>
              <a:t>х</a:t>
            </a:r>
            <a:r>
              <a:rPr sz="2000" spc="-15" dirty="0">
                <a:latin typeface="Times New Roman"/>
                <a:cs typeface="Times New Roman"/>
              </a:rPr>
              <a:t>а</a:t>
            </a:r>
            <a:r>
              <a:rPr sz="2000" dirty="0">
                <a:latin typeface="Times New Roman"/>
                <a:cs typeface="Times New Roman"/>
              </a:rPr>
              <a:t>ра</a:t>
            </a:r>
            <a:r>
              <a:rPr sz="2000" spc="-25" dirty="0">
                <a:latin typeface="Times New Roman"/>
                <a:cs typeface="Times New Roman"/>
              </a:rPr>
              <a:t>к</a:t>
            </a:r>
            <a:r>
              <a:rPr sz="2000" dirty="0">
                <a:latin typeface="Times New Roman"/>
                <a:cs typeface="Times New Roman"/>
              </a:rPr>
              <a:t>тер</a:t>
            </a:r>
            <a:r>
              <a:rPr sz="2000" spc="-15" dirty="0">
                <a:latin typeface="Times New Roman"/>
                <a:cs typeface="Times New Roman"/>
              </a:rPr>
              <a:t>и</a:t>
            </a:r>
            <a:r>
              <a:rPr sz="2000" spc="-40" dirty="0">
                <a:latin typeface="Times New Roman"/>
                <a:cs typeface="Times New Roman"/>
              </a:rPr>
              <a:t>з</a:t>
            </a:r>
            <a:r>
              <a:rPr sz="2000" dirty="0">
                <a:latin typeface="Times New Roman"/>
                <a:cs typeface="Times New Roman"/>
              </a:rPr>
              <a:t>ує	</a:t>
            </a:r>
            <a:r>
              <a:rPr sz="2000" spc="-25" dirty="0">
                <a:latin typeface="Times New Roman"/>
                <a:cs typeface="Times New Roman"/>
              </a:rPr>
              <a:t>в</a:t>
            </a:r>
            <a:r>
              <a:rPr sz="2000" dirty="0">
                <a:latin typeface="Times New Roman"/>
                <a:cs typeface="Times New Roman"/>
              </a:rPr>
              <a:t>аріа</a:t>
            </a:r>
            <a:r>
              <a:rPr sz="2000" spc="-10" dirty="0">
                <a:latin typeface="Times New Roman"/>
                <a:cs typeface="Times New Roman"/>
              </a:rPr>
              <a:t>ц</a:t>
            </a:r>
            <a:r>
              <a:rPr sz="2000" dirty="0">
                <a:latin typeface="Times New Roman"/>
                <a:cs typeface="Times New Roman"/>
              </a:rPr>
              <a:t>і</a:t>
            </a:r>
            <a:r>
              <a:rPr sz="2000" spc="-5" dirty="0">
                <a:latin typeface="Times New Roman"/>
                <a:cs typeface="Times New Roman"/>
              </a:rPr>
              <a:t>ю</a:t>
            </a:r>
            <a:r>
              <a:rPr sz="2000" dirty="0">
                <a:latin typeface="Times New Roman"/>
                <a:cs typeface="Times New Roman"/>
              </a:rPr>
              <a:t>.	У</a:t>
            </a:r>
            <a:endParaRPr sz="2000">
              <a:latin typeface="Times New Roman"/>
              <a:cs typeface="Times New Roman"/>
            </a:endParaRPr>
          </a:p>
        </p:txBody>
      </p:sp>
      <p:sp>
        <p:nvSpPr>
          <p:cNvPr id="16" name="object 16"/>
          <p:cNvSpPr txBox="1"/>
          <p:nvPr/>
        </p:nvSpPr>
        <p:spPr>
          <a:xfrm>
            <a:off x="474065" y="4080713"/>
            <a:ext cx="5292725" cy="636270"/>
          </a:xfrm>
          <a:prstGeom prst="rect">
            <a:avLst/>
          </a:prstGeom>
        </p:spPr>
        <p:txBody>
          <a:bodyPr vert="horz" wrap="square" lIns="0" tIns="13335" rIns="0" bIns="0" rtlCol="0">
            <a:spAutoFit/>
          </a:bodyPr>
          <a:lstStyle/>
          <a:p>
            <a:pPr marR="31750" algn="r">
              <a:lnSpc>
                <a:spcPct val="100000"/>
              </a:lnSpc>
              <a:spcBef>
                <a:spcPts val="105"/>
              </a:spcBef>
              <a:tabLst>
                <a:tab pos="914400" algn="l"/>
                <a:tab pos="1601470" algn="l"/>
                <a:tab pos="2624455" algn="l"/>
                <a:tab pos="3647440" algn="l"/>
                <a:tab pos="4625975" algn="l"/>
              </a:tabLst>
            </a:pPr>
            <a:r>
              <a:rPr sz="2000" spc="-5" dirty="0">
                <a:latin typeface="Times New Roman"/>
                <a:cs typeface="Times New Roman"/>
              </a:rPr>
              <a:t>Пр</a:t>
            </a:r>
            <a:r>
              <a:rPr sz="2000" spc="-25" dirty="0">
                <a:latin typeface="Times New Roman"/>
                <a:cs typeface="Times New Roman"/>
              </a:rPr>
              <a:t>о</a:t>
            </a:r>
            <a:r>
              <a:rPr sz="2000" dirty="0">
                <a:latin typeface="Times New Roman"/>
                <a:cs typeface="Times New Roman"/>
              </a:rPr>
              <a:t>те,	</a:t>
            </a:r>
            <a:r>
              <a:rPr sz="2000" spc="-110" dirty="0">
                <a:latin typeface="Times New Roman"/>
                <a:cs typeface="Times New Roman"/>
              </a:rPr>
              <a:t>к</a:t>
            </a:r>
            <a:r>
              <a:rPr sz="2000" spc="-25" dirty="0">
                <a:latin typeface="Times New Roman"/>
                <a:cs typeface="Times New Roman"/>
              </a:rPr>
              <a:t>о</a:t>
            </a:r>
            <a:r>
              <a:rPr sz="2000" dirty="0">
                <a:latin typeface="Times New Roman"/>
                <a:cs typeface="Times New Roman"/>
              </a:rPr>
              <a:t>ли	ча</a:t>
            </a:r>
            <a:r>
              <a:rPr sz="2000" spc="-10" dirty="0">
                <a:latin typeface="Times New Roman"/>
                <a:cs typeface="Times New Roman"/>
              </a:rPr>
              <a:t>с</a:t>
            </a:r>
            <a:r>
              <a:rPr sz="2000" spc="-40" dirty="0">
                <a:latin typeface="Times New Roman"/>
                <a:cs typeface="Times New Roman"/>
              </a:rPr>
              <a:t>т</a:t>
            </a:r>
            <a:r>
              <a:rPr sz="2000" spc="-25" dirty="0">
                <a:latin typeface="Times New Roman"/>
                <a:cs typeface="Times New Roman"/>
              </a:rPr>
              <a:t>о</a:t>
            </a:r>
            <a:r>
              <a:rPr sz="2000" dirty="0">
                <a:latin typeface="Times New Roman"/>
                <a:cs typeface="Times New Roman"/>
              </a:rPr>
              <a:t>ти	к</a:t>
            </a:r>
            <a:r>
              <a:rPr sz="2000" spc="-10" dirty="0">
                <a:latin typeface="Times New Roman"/>
                <a:cs typeface="Times New Roman"/>
              </a:rPr>
              <a:t>р</a:t>
            </a:r>
            <a:r>
              <a:rPr sz="2000" dirty="0">
                <a:latin typeface="Times New Roman"/>
                <a:cs typeface="Times New Roman"/>
              </a:rPr>
              <a:t>а</a:t>
            </a:r>
            <a:r>
              <a:rPr sz="2000" spc="-10" dirty="0">
                <a:latin typeface="Times New Roman"/>
                <a:cs typeface="Times New Roman"/>
              </a:rPr>
              <a:t>й</a:t>
            </a:r>
            <a:r>
              <a:rPr sz="2000" spc="-5" dirty="0">
                <a:latin typeface="Times New Roman"/>
                <a:cs typeface="Times New Roman"/>
              </a:rPr>
              <a:t>н</a:t>
            </a:r>
            <a:r>
              <a:rPr sz="2000" spc="-15" dirty="0">
                <a:latin typeface="Times New Roman"/>
                <a:cs typeface="Times New Roman"/>
              </a:rPr>
              <a:t>і</a:t>
            </a:r>
            <a:r>
              <a:rPr sz="2000" dirty="0">
                <a:latin typeface="Times New Roman"/>
                <a:cs typeface="Times New Roman"/>
              </a:rPr>
              <a:t>х	</a:t>
            </a:r>
            <a:r>
              <a:rPr sz="2000" spc="-25" dirty="0">
                <a:latin typeface="Times New Roman"/>
                <a:cs typeface="Times New Roman"/>
              </a:rPr>
              <a:t>в</a:t>
            </a:r>
            <a:r>
              <a:rPr sz="2000" dirty="0">
                <a:latin typeface="Times New Roman"/>
                <a:cs typeface="Times New Roman"/>
              </a:rPr>
              <a:t>арі</a:t>
            </a:r>
            <a:r>
              <a:rPr sz="2000" spc="-10" dirty="0">
                <a:latin typeface="Times New Roman"/>
                <a:cs typeface="Times New Roman"/>
              </a:rPr>
              <a:t>а</a:t>
            </a:r>
            <a:r>
              <a:rPr sz="2000" spc="-5" dirty="0">
                <a:latin typeface="Times New Roman"/>
                <a:cs typeface="Times New Roman"/>
              </a:rPr>
              <a:t>н</a:t>
            </a:r>
            <a:r>
              <a:rPr sz="2000" dirty="0">
                <a:latin typeface="Times New Roman"/>
                <a:cs typeface="Times New Roman"/>
              </a:rPr>
              <a:t>т	</a:t>
            </a:r>
            <a:r>
              <a:rPr sz="2000" spc="-5" dirty="0">
                <a:latin typeface="Times New Roman"/>
                <a:cs typeface="Times New Roman"/>
              </a:rPr>
              <a:t>н</a:t>
            </a:r>
            <a:r>
              <a:rPr sz="2000" spc="-10" dirty="0">
                <a:latin typeface="Times New Roman"/>
                <a:cs typeface="Times New Roman"/>
              </a:rPr>
              <a:t>а</a:t>
            </a:r>
            <a:r>
              <a:rPr sz="2000" dirty="0">
                <a:latin typeface="Times New Roman"/>
                <a:cs typeface="Times New Roman"/>
              </a:rPr>
              <a:t>д</a:t>
            </a:r>
            <a:r>
              <a:rPr sz="2000" spc="-30" dirty="0">
                <a:latin typeface="Times New Roman"/>
                <a:cs typeface="Times New Roman"/>
              </a:rPr>
              <a:t>т</a:t>
            </a:r>
            <a:r>
              <a:rPr sz="2000" dirty="0">
                <a:latin typeface="Times New Roman"/>
                <a:cs typeface="Times New Roman"/>
              </a:rPr>
              <a:t>о</a:t>
            </a:r>
            <a:endParaRPr sz="2000">
              <a:latin typeface="Times New Roman"/>
              <a:cs typeface="Times New Roman"/>
            </a:endParaRPr>
          </a:p>
          <a:p>
            <a:pPr marR="5080" algn="r">
              <a:lnSpc>
                <a:spcPct val="100000"/>
              </a:lnSpc>
            </a:pPr>
            <a:r>
              <a:rPr sz="2000" spc="20" dirty="0">
                <a:latin typeface="Times New Roman"/>
                <a:cs typeface="Times New Roman"/>
              </a:rPr>
              <a:t>т</a:t>
            </a:r>
            <a:r>
              <a:rPr sz="2000" dirty="0">
                <a:latin typeface="Times New Roman"/>
                <a:cs typeface="Times New Roman"/>
              </a:rPr>
              <a:t>ак</a:t>
            </a:r>
            <a:r>
              <a:rPr sz="2000" spc="-10" dirty="0">
                <a:latin typeface="Times New Roman"/>
                <a:cs typeface="Times New Roman"/>
              </a:rPr>
              <a:t>и</a:t>
            </a:r>
            <a:r>
              <a:rPr sz="2000" dirty="0">
                <a:latin typeface="Times New Roman"/>
                <a:cs typeface="Times New Roman"/>
              </a:rPr>
              <a:t>х</a:t>
            </a:r>
            <a:endParaRPr sz="2000">
              <a:latin typeface="Times New Roman"/>
              <a:cs typeface="Times New Roman"/>
            </a:endParaRPr>
          </a:p>
        </p:txBody>
      </p:sp>
      <p:sp>
        <p:nvSpPr>
          <p:cNvPr id="17" name="object 17"/>
          <p:cNvSpPr txBox="1"/>
          <p:nvPr/>
        </p:nvSpPr>
        <p:spPr>
          <a:xfrm>
            <a:off x="5924803" y="4385817"/>
            <a:ext cx="101981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ви</a:t>
            </a:r>
            <a:r>
              <a:rPr sz="2000" spc="-10" dirty="0">
                <a:latin typeface="Times New Roman"/>
                <a:cs typeface="Times New Roman"/>
              </a:rPr>
              <a:t>п</a:t>
            </a:r>
            <a:r>
              <a:rPr sz="2000" spc="5" dirty="0">
                <a:latin typeface="Times New Roman"/>
                <a:cs typeface="Times New Roman"/>
              </a:rPr>
              <a:t>а</a:t>
            </a:r>
            <a:r>
              <a:rPr sz="2000" dirty="0">
                <a:latin typeface="Times New Roman"/>
                <a:cs typeface="Times New Roman"/>
              </a:rPr>
              <a:t>д</a:t>
            </a:r>
            <a:r>
              <a:rPr sz="2000" spc="-40" dirty="0">
                <a:latin typeface="Times New Roman"/>
                <a:cs typeface="Times New Roman"/>
              </a:rPr>
              <a:t>к</a:t>
            </a:r>
            <a:r>
              <a:rPr sz="2000" dirty="0">
                <a:latin typeface="Times New Roman"/>
                <a:cs typeface="Times New Roman"/>
              </a:rPr>
              <a:t>ах</a:t>
            </a:r>
            <a:endParaRPr sz="2000">
              <a:latin typeface="Times New Roman"/>
              <a:cs typeface="Times New Roman"/>
            </a:endParaRPr>
          </a:p>
        </p:txBody>
      </p:sp>
      <p:sp>
        <p:nvSpPr>
          <p:cNvPr id="18" name="object 18"/>
          <p:cNvSpPr txBox="1"/>
          <p:nvPr/>
        </p:nvSpPr>
        <p:spPr>
          <a:xfrm>
            <a:off x="7103109" y="4385817"/>
            <a:ext cx="1784350" cy="330835"/>
          </a:xfrm>
          <a:prstGeom prst="rect">
            <a:avLst/>
          </a:prstGeom>
        </p:spPr>
        <p:txBody>
          <a:bodyPr vert="horz" wrap="square" lIns="0" tIns="12700" rIns="0" bIns="0" rtlCol="0">
            <a:spAutoFit/>
          </a:bodyPr>
          <a:lstStyle/>
          <a:p>
            <a:pPr marL="12700">
              <a:lnSpc>
                <a:spcPct val="100000"/>
              </a:lnSpc>
              <a:spcBef>
                <a:spcPts val="100"/>
              </a:spcBef>
            </a:pPr>
            <a:r>
              <a:rPr sz="2000" spc="-20" dirty="0">
                <a:latin typeface="Times New Roman"/>
                <a:cs typeface="Times New Roman"/>
              </a:rPr>
              <a:t>використовують</a:t>
            </a:r>
            <a:endParaRPr sz="2000">
              <a:latin typeface="Times New Roman"/>
              <a:cs typeface="Times New Roman"/>
            </a:endParaRPr>
          </a:p>
        </p:txBody>
      </p:sp>
      <p:sp>
        <p:nvSpPr>
          <p:cNvPr id="19" name="object 19"/>
          <p:cNvSpPr txBox="1"/>
          <p:nvPr/>
        </p:nvSpPr>
        <p:spPr>
          <a:xfrm>
            <a:off x="474065" y="4690617"/>
            <a:ext cx="367601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квартильні </a:t>
            </a:r>
            <a:r>
              <a:rPr sz="2000" dirty="0">
                <a:latin typeface="Times New Roman"/>
                <a:cs typeface="Times New Roman"/>
              </a:rPr>
              <a:t>або </a:t>
            </a:r>
            <a:r>
              <a:rPr sz="2000" spc="-5" dirty="0">
                <a:latin typeface="Times New Roman"/>
                <a:cs typeface="Times New Roman"/>
              </a:rPr>
              <a:t>децильні</a:t>
            </a:r>
            <a:r>
              <a:rPr sz="2000" spc="-40" dirty="0">
                <a:latin typeface="Times New Roman"/>
                <a:cs typeface="Times New Roman"/>
              </a:rPr>
              <a:t> </a:t>
            </a:r>
            <a:r>
              <a:rPr sz="2000" spc="-5" dirty="0">
                <a:latin typeface="Times New Roman"/>
                <a:cs typeface="Times New Roman"/>
              </a:rPr>
              <a:t>розмахи.</a:t>
            </a:r>
            <a:endParaRPr sz="2000">
              <a:latin typeface="Times New Roman"/>
              <a:cs typeface="Times New Roman"/>
            </a:endParaRPr>
          </a:p>
        </p:txBody>
      </p:sp>
      <p:sp>
        <p:nvSpPr>
          <p:cNvPr id="20" name="object 20"/>
          <p:cNvSpPr txBox="1"/>
          <p:nvPr/>
        </p:nvSpPr>
        <p:spPr>
          <a:xfrm>
            <a:off x="4025646" y="5327396"/>
            <a:ext cx="322453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охоплює </a:t>
            </a:r>
            <a:r>
              <a:rPr sz="1800" dirty="0">
                <a:latin typeface="Times New Roman"/>
                <a:cs typeface="Times New Roman"/>
              </a:rPr>
              <a:t>50% обсягу</a:t>
            </a:r>
            <a:r>
              <a:rPr sz="1800" spc="-25" dirty="0">
                <a:latin typeface="Times New Roman"/>
                <a:cs typeface="Times New Roman"/>
              </a:rPr>
              <a:t> </a:t>
            </a:r>
            <a:r>
              <a:rPr sz="1800" dirty="0">
                <a:latin typeface="Times New Roman"/>
                <a:cs typeface="Times New Roman"/>
              </a:rPr>
              <a:t>сукупності,</a:t>
            </a:r>
            <a:endParaRPr sz="1800">
              <a:latin typeface="Times New Roman"/>
              <a:cs typeface="Times New Roman"/>
            </a:endParaRPr>
          </a:p>
        </p:txBody>
      </p:sp>
      <p:sp>
        <p:nvSpPr>
          <p:cNvPr id="21" name="object 21"/>
          <p:cNvSpPr txBox="1"/>
          <p:nvPr/>
        </p:nvSpPr>
        <p:spPr>
          <a:xfrm>
            <a:off x="474065" y="5601716"/>
            <a:ext cx="10725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дец</a:t>
            </a:r>
            <a:r>
              <a:rPr sz="1800" spc="-5" dirty="0">
                <a:latin typeface="Times New Roman"/>
                <a:cs typeface="Times New Roman"/>
              </a:rPr>
              <a:t>и</a:t>
            </a:r>
            <a:r>
              <a:rPr sz="1800" dirty="0">
                <a:latin typeface="Times New Roman"/>
                <a:cs typeface="Times New Roman"/>
              </a:rPr>
              <a:t>ль</a:t>
            </a:r>
            <a:r>
              <a:rPr sz="1800" spc="-10" dirty="0">
                <a:latin typeface="Times New Roman"/>
                <a:cs typeface="Times New Roman"/>
              </a:rPr>
              <a:t>н</a:t>
            </a:r>
            <a:r>
              <a:rPr sz="1800" spc="-5" dirty="0">
                <a:latin typeface="Times New Roman"/>
                <a:cs typeface="Times New Roman"/>
              </a:rPr>
              <a:t>ий</a:t>
            </a:r>
            <a:endParaRPr sz="1800">
              <a:latin typeface="Times New Roman"/>
              <a:cs typeface="Times New Roman"/>
            </a:endParaRPr>
          </a:p>
        </p:txBody>
      </p:sp>
      <p:sp>
        <p:nvSpPr>
          <p:cNvPr id="22" name="object 22"/>
          <p:cNvSpPr txBox="1"/>
          <p:nvPr/>
        </p:nvSpPr>
        <p:spPr>
          <a:xfrm>
            <a:off x="3350514" y="5601716"/>
            <a:ext cx="7296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r>
              <a:rPr sz="1800" spc="-95" dirty="0">
                <a:latin typeface="Times New Roman"/>
                <a:cs typeface="Times New Roman"/>
              </a:rPr>
              <a:t> </a:t>
            </a:r>
            <a:r>
              <a:rPr sz="1800" dirty="0">
                <a:latin typeface="Times New Roman"/>
                <a:cs typeface="Times New Roman"/>
              </a:rPr>
              <a:t>60%</a:t>
            </a:r>
            <a:endParaRPr sz="1800">
              <a:latin typeface="Times New Roman"/>
              <a:cs typeface="Times New Roman"/>
            </a:endParaRPr>
          </a:p>
        </p:txBody>
      </p:sp>
      <p:sp>
        <p:nvSpPr>
          <p:cNvPr id="23" name="object 23"/>
          <p:cNvSpPr txBox="1"/>
          <p:nvPr/>
        </p:nvSpPr>
        <p:spPr>
          <a:xfrm>
            <a:off x="6215888" y="5601716"/>
            <a:ext cx="7867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r>
              <a:rPr sz="1800" spc="-95" dirty="0">
                <a:latin typeface="Times New Roman"/>
                <a:cs typeface="Times New Roman"/>
              </a:rPr>
              <a:t> </a:t>
            </a:r>
            <a:r>
              <a:rPr sz="1800" dirty="0">
                <a:latin typeface="Times New Roman"/>
                <a:cs typeface="Times New Roman"/>
              </a:rPr>
              <a:t>80%.</a:t>
            </a:r>
            <a:endParaRPr sz="1800">
              <a:latin typeface="Times New Roman"/>
              <a:cs typeface="Times New Roman"/>
            </a:endParaRPr>
          </a:p>
        </p:txBody>
      </p:sp>
      <p:sp>
        <p:nvSpPr>
          <p:cNvPr id="24" name="object 24"/>
          <p:cNvSpPr txBox="1"/>
          <p:nvPr/>
        </p:nvSpPr>
        <p:spPr>
          <a:xfrm>
            <a:off x="448665" y="5292424"/>
            <a:ext cx="3448050" cy="342265"/>
          </a:xfrm>
          <a:prstGeom prst="rect">
            <a:avLst/>
          </a:prstGeom>
        </p:spPr>
        <p:txBody>
          <a:bodyPr vert="horz" wrap="square" lIns="0" tIns="15875" rIns="0" bIns="0" rtlCol="0">
            <a:spAutoFit/>
          </a:bodyPr>
          <a:lstStyle/>
          <a:p>
            <a:pPr marL="38100">
              <a:lnSpc>
                <a:spcPct val="100000"/>
              </a:lnSpc>
              <a:spcBef>
                <a:spcPts val="125"/>
              </a:spcBef>
              <a:tabLst>
                <a:tab pos="2292350" algn="l"/>
              </a:tabLst>
            </a:pPr>
            <a:r>
              <a:rPr sz="1800" spc="-5" dirty="0">
                <a:latin typeface="Times New Roman"/>
                <a:cs typeface="Times New Roman"/>
              </a:rPr>
              <a:t>Квартильний</a:t>
            </a:r>
            <a:r>
              <a:rPr sz="1800" spc="-10" dirty="0">
                <a:latin typeface="Times New Roman"/>
                <a:cs typeface="Times New Roman"/>
              </a:rPr>
              <a:t> розмах	</a:t>
            </a:r>
            <a:r>
              <a:rPr sz="3075" i="1" spc="-322" baseline="1355" dirty="0">
                <a:latin typeface="Times New Roman"/>
                <a:cs typeface="Times New Roman"/>
              </a:rPr>
              <a:t>R</a:t>
            </a:r>
            <a:r>
              <a:rPr sz="2100" i="1" spc="-322" baseline="-19841" dirty="0">
                <a:latin typeface="Times New Roman"/>
                <a:cs typeface="Times New Roman"/>
              </a:rPr>
              <a:t>Q </a:t>
            </a:r>
            <a:r>
              <a:rPr sz="3075" spc="-262" baseline="1355" dirty="0">
                <a:latin typeface="Symbol"/>
                <a:cs typeface="Symbol"/>
              </a:rPr>
              <a:t></a:t>
            </a:r>
            <a:r>
              <a:rPr sz="3075" spc="-262" baseline="1355" dirty="0">
                <a:latin typeface="Times New Roman"/>
                <a:cs typeface="Times New Roman"/>
              </a:rPr>
              <a:t> </a:t>
            </a:r>
            <a:r>
              <a:rPr sz="3075" i="1" spc="-284" baseline="1355" dirty="0">
                <a:latin typeface="Times New Roman"/>
                <a:cs typeface="Times New Roman"/>
              </a:rPr>
              <a:t>Q</a:t>
            </a:r>
            <a:r>
              <a:rPr sz="2100" spc="-284" baseline="-19841" dirty="0">
                <a:latin typeface="Times New Roman"/>
                <a:cs typeface="Times New Roman"/>
              </a:rPr>
              <a:t>3 </a:t>
            </a:r>
            <a:r>
              <a:rPr sz="3075" spc="-262" baseline="1355" dirty="0">
                <a:latin typeface="Symbol"/>
                <a:cs typeface="Symbol"/>
              </a:rPr>
              <a:t></a:t>
            </a:r>
            <a:r>
              <a:rPr sz="3075" spc="-652" baseline="1355" dirty="0">
                <a:latin typeface="Times New Roman"/>
                <a:cs typeface="Times New Roman"/>
              </a:rPr>
              <a:t> </a:t>
            </a:r>
            <a:r>
              <a:rPr sz="3075" i="1" spc="-345" baseline="1355" dirty="0">
                <a:latin typeface="Times New Roman"/>
                <a:cs typeface="Times New Roman"/>
              </a:rPr>
              <a:t>Q</a:t>
            </a:r>
            <a:r>
              <a:rPr sz="2100" spc="-345" baseline="-19841" dirty="0">
                <a:latin typeface="Times New Roman"/>
                <a:cs typeface="Times New Roman"/>
              </a:rPr>
              <a:t>1</a:t>
            </a:r>
            <a:endParaRPr sz="2100" baseline="-19841">
              <a:latin typeface="Times New Roman"/>
              <a:cs typeface="Times New Roman"/>
            </a:endParaRPr>
          </a:p>
        </p:txBody>
      </p:sp>
      <p:sp>
        <p:nvSpPr>
          <p:cNvPr id="25" name="object 25"/>
          <p:cNvSpPr txBox="1"/>
          <p:nvPr/>
        </p:nvSpPr>
        <p:spPr>
          <a:xfrm>
            <a:off x="2205161" y="5860055"/>
            <a:ext cx="73025" cy="190500"/>
          </a:xfrm>
          <a:prstGeom prst="rect">
            <a:avLst/>
          </a:prstGeom>
        </p:spPr>
        <p:txBody>
          <a:bodyPr vert="horz" wrap="square" lIns="0" tIns="16510" rIns="0" bIns="0" rtlCol="0">
            <a:spAutoFit/>
          </a:bodyPr>
          <a:lstStyle/>
          <a:p>
            <a:pPr marL="12700">
              <a:lnSpc>
                <a:spcPct val="100000"/>
              </a:lnSpc>
              <a:spcBef>
                <a:spcPts val="130"/>
              </a:spcBef>
            </a:pPr>
            <a:r>
              <a:rPr sz="1050" spc="-155" dirty="0">
                <a:latin typeface="Times New Roman"/>
                <a:cs typeface="Times New Roman"/>
              </a:rPr>
              <a:t>2</a:t>
            </a:r>
            <a:endParaRPr sz="1050">
              <a:latin typeface="Times New Roman"/>
              <a:cs typeface="Times New Roman"/>
            </a:endParaRPr>
          </a:p>
        </p:txBody>
      </p:sp>
      <p:sp>
        <p:nvSpPr>
          <p:cNvPr id="26" name="object 26"/>
          <p:cNvSpPr txBox="1"/>
          <p:nvPr/>
        </p:nvSpPr>
        <p:spPr>
          <a:xfrm>
            <a:off x="2123517" y="5773475"/>
            <a:ext cx="969010" cy="240029"/>
          </a:xfrm>
          <a:prstGeom prst="rect">
            <a:avLst/>
          </a:prstGeom>
        </p:spPr>
        <p:txBody>
          <a:bodyPr vert="horz" wrap="square" lIns="0" tIns="13335" rIns="0" bIns="0" rtlCol="0">
            <a:spAutoFit/>
          </a:bodyPr>
          <a:lstStyle/>
          <a:p>
            <a:pPr marL="12700">
              <a:lnSpc>
                <a:spcPct val="100000"/>
              </a:lnSpc>
              <a:spcBef>
                <a:spcPts val="105"/>
              </a:spcBef>
              <a:tabLst>
                <a:tab pos="499109" algn="l"/>
                <a:tab pos="893444" algn="l"/>
              </a:tabLst>
            </a:pPr>
            <a:r>
              <a:rPr sz="1400" i="1" spc="-310" dirty="0">
                <a:latin typeface="Times New Roman"/>
                <a:cs typeface="Times New Roman"/>
              </a:rPr>
              <a:t>D	</a:t>
            </a:r>
            <a:r>
              <a:rPr sz="1400" spc="-215" dirty="0">
                <a:latin typeface="Times New Roman"/>
                <a:cs typeface="Times New Roman"/>
              </a:rPr>
              <a:t>8	2</a:t>
            </a:r>
            <a:endParaRPr sz="1400">
              <a:latin typeface="Times New Roman"/>
              <a:cs typeface="Times New Roman"/>
            </a:endParaRPr>
          </a:p>
        </p:txBody>
      </p:sp>
      <p:sp>
        <p:nvSpPr>
          <p:cNvPr id="27" name="object 27"/>
          <p:cNvSpPr txBox="1"/>
          <p:nvPr/>
        </p:nvSpPr>
        <p:spPr>
          <a:xfrm>
            <a:off x="2006448" y="5591261"/>
            <a:ext cx="1033144" cy="372110"/>
          </a:xfrm>
          <a:prstGeom prst="rect">
            <a:avLst/>
          </a:prstGeom>
        </p:spPr>
        <p:txBody>
          <a:bodyPr vert="horz" wrap="square" lIns="0" tIns="15240" rIns="0" bIns="0" rtlCol="0">
            <a:spAutoFit/>
          </a:bodyPr>
          <a:lstStyle/>
          <a:p>
            <a:pPr marL="12700">
              <a:lnSpc>
                <a:spcPct val="100000"/>
              </a:lnSpc>
              <a:spcBef>
                <a:spcPts val="120"/>
              </a:spcBef>
              <a:tabLst>
                <a:tab pos="330835" algn="l"/>
              </a:tabLst>
            </a:pPr>
            <a:r>
              <a:rPr sz="2250" i="1" spc="-420" dirty="0">
                <a:latin typeface="Times New Roman"/>
                <a:cs typeface="Times New Roman"/>
              </a:rPr>
              <a:t>R	</a:t>
            </a:r>
            <a:r>
              <a:rPr sz="2250" spc="-375" dirty="0">
                <a:latin typeface="Symbol"/>
                <a:cs typeface="Symbol"/>
              </a:rPr>
              <a:t></a:t>
            </a:r>
            <a:r>
              <a:rPr sz="2250" spc="-375" dirty="0">
                <a:latin typeface="Times New Roman"/>
                <a:cs typeface="Times New Roman"/>
              </a:rPr>
              <a:t> </a:t>
            </a:r>
            <a:r>
              <a:rPr sz="2250" i="1" spc="-495" dirty="0">
                <a:latin typeface="Times New Roman"/>
                <a:cs typeface="Times New Roman"/>
              </a:rPr>
              <a:t>D </a:t>
            </a:r>
            <a:r>
              <a:rPr sz="2250" spc="-375" dirty="0">
                <a:latin typeface="Symbol"/>
                <a:cs typeface="Symbol"/>
              </a:rPr>
              <a:t></a:t>
            </a:r>
            <a:r>
              <a:rPr sz="2250" spc="-335" dirty="0">
                <a:latin typeface="Times New Roman"/>
                <a:cs typeface="Times New Roman"/>
              </a:rPr>
              <a:t> </a:t>
            </a:r>
            <a:r>
              <a:rPr sz="2250" i="1" spc="-495" dirty="0">
                <a:latin typeface="Times New Roman"/>
                <a:cs typeface="Times New Roman"/>
              </a:rPr>
              <a:t>D</a:t>
            </a:r>
            <a:endParaRPr sz="2250">
              <a:latin typeface="Times New Roman"/>
              <a:cs typeface="Times New Roman"/>
            </a:endParaRPr>
          </a:p>
        </p:txBody>
      </p:sp>
      <p:sp>
        <p:nvSpPr>
          <p:cNvPr id="28" name="object 28"/>
          <p:cNvSpPr txBox="1"/>
          <p:nvPr/>
        </p:nvSpPr>
        <p:spPr>
          <a:xfrm>
            <a:off x="4430014" y="5590159"/>
            <a:ext cx="1701800" cy="426720"/>
          </a:xfrm>
          <a:prstGeom prst="rect">
            <a:avLst/>
          </a:prstGeom>
        </p:spPr>
        <p:txBody>
          <a:bodyPr vert="horz" wrap="square" lIns="0" tIns="12700" rIns="0" bIns="0" rtlCol="0">
            <a:spAutoFit/>
          </a:bodyPr>
          <a:lstStyle/>
          <a:p>
            <a:pPr marL="38100">
              <a:lnSpc>
                <a:spcPts val="2235"/>
              </a:lnSpc>
              <a:spcBef>
                <a:spcPts val="100"/>
              </a:spcBef>
            </a:pPr>
            <a:r>
              <a:rPr sz="2700" baseline="6172" dirty="0">
                <a:latin typeface="Times New Roman"/>
                <a:cs typeface="Times New Roman"/>
              </a:rPr>
              <a:t>або </a:t>
            </a:r>
            <a:r>
              <a:rPr sz="2100" i="1" spc="-180" dirty="0">
                <a:latin typeface="Times New Roman"/>
                <a:cs typeface="Times New Roman"/>
              </a:rPr>
              <a:t>R</a:t>
            </a:r>
            <a:r>
              <a:rPr sz="1950" i="1" spc="-270" baseline="-23504" dirty="0">
                <a:latin typeface="Times New Roman"/>
                <a:cs typeface="Times New Roman"/>
              </a:rPr>
              <a:t>D </a:t>
            </a:r>
            <a:r>
              <a:rPr sz="2100" spc="-165" dirty="0">
                <a:latin typeface="Symbol"/>
                <a:cs typeface="Symbol"/>
              </a:rPr>
              <a:t></a:t>
            </a:r>
            <a:r>
              <a:rPr sz="2100" spc="-165" dirty="0">
                <a:latin typeface="Times New Roman"/>
                <a:cs typeface="Times New Roman"/>
              </a:rPr>
              <a:t> </a:t>
            </a:r>
            <a:r>
              <a:rPr sz="2100" i="1" spc="-210" dirty="0">
                <a:latin typeface="Times New Roman"/>
                <a:cs typeface="Times New Roman"/>
              </a:rPr>
              <a:t>D</a:t>
            </a:r>
            <a:r>
              <a:rPr sz="1950" spc="-315" baseline="-23504" dirty="0">
                <a:latin typeface="Times New Roman"/>
                <a:cs typeface="Times New Roman"/>
              </a:rPr>
              <a:t>9 </a:t>
            </a:r>
            <a:r>
              <a:rPr sz="2100" spc="-165" dirty="0">
                <a:latin typeface="Symbol"/>
                <a:cs typeface="Symbol"/>
              </a:rPr>
              <a:t></a:t>
            </a:r>
            <a:r>
              <a:rPr sz="2100" spc="-275" dirty="0">
                <a:latin typeface="Times New Roman"/>
                <a:cs typeface="Times New Roman"/>
              </a:rPr>
              <a:t> </a:t>
            </a:r>
            <a:r>
              <a:rPr sz="2100" i="1" spc="-254" dirty="0">
                <a:latin typeface="Times New Roman"/>
                <a:cs typeface="Times New Roman"/>
              </a:rPr>
              <a:t>D</a:t>
            </a:r>
            <a:r>
              <a:rPr sz="1950" spc="-382" baseline="-23504" dirty="0">
                <a:latin typeface="Times New Roman"/>
                <a:cs typeface="Times New Roman"/>
              </a:rPr>
              <a:t>1</a:t>
            </a:r>
            <a:endParaRPr sz="1950" baseline="-23504">
              <a:latin typeface="Times New Roman"/>
              <a:cs typeface="Times New Roman"/>
            </a:endParaRPr>
          </a:p>
          <a:p>
            <a:pPr marR="257175" algn="ctr">
              <a:lnSpc>
                <a:spcPts val="915"/>
              </a:lnSpc>
            </a:pPr>
            <a:r>
              <a:rPr sz="1000" spc="-70" dirty="0">
                <a:latin typeface="Times New Roman"/>
                <a:cs typeface="Times New Roman"/>
              </a:rPr>
              <a:t>1</a:t>
            </a:r>
            <a:endParaRPr sz="1000">
              <a:latin typeface="Times New Roman"/>
              <a:cs typeface="Times New Roman"/>
            </a:endParaRPr>
          </a:p>
        </p:txBody>
      </p:sp>
      <p:sp>
        <p:nvSpPr>
          <p:cNvPr id="29" name="object 29"/>
          <p:cNvSpPr txBox="1">
            <a:spLocks noGrp="1"/>
          </p:cNvSpPr>
          <p:nvPr>
            <p:ph type="title"/>
          </p:nvPr>
        </p:nvSpPr>
        <p:spPr>
          <a:prstGeom prst="rect">
            <a:avLst/>
          </a:prstGeom>
        </p:spPr>
        <p:txBody>
          <a:bodyPr vert="horz" wrap="square" lIns="0" tIns="195370" rIns="0" bIns="0" rtlCol="0">
            <a:spAutoFit/>
          </a:bodyPr>
          <a:lstStyle/>
          <a:p>
            <a:pPr marL="2860675" marR="17780" indent="-2213610">
              <a:lnSpc>
                <a:spcPct val="100000"/>
              </a:lnSpc>
              <a:spcBef>
                <a:spcPts val="100"/>
              </a:spcBef>
            </a:pPr>
            <a:r>
              <a:rPr sz="2400" b="1" spc="-25" dirty="0">
                <a:solidFill>
                  <a:srgbClr val="5E2D79"/>
                </a:solidFill>
                <a:latin typeface="Times New Roman"/>
                <a:cs typeface="Times New Roman"/>
              </a:rPr>
              <a:t>Абсолютні </a:t>
            </a:r>
            <a:r>
              <a:rPr sz="2400" b="1" spc="-10" dirty="0">
                <a:solidFill>
                  <a:srgbClr val="5E2D79"/>
                </a:solidFill>
                <a:latin typeface="Times New Roman"/>
                <a:cs typeface="Times New Roman"/>
              </a:rPr>
              <a:t>показники </a:t>
            </a:r>
            <a:r>
              <a:rPr sz="2400" b="1" spc="-5" dirty="0">
                <a:solidFill>
                  <a:srgbClr val="5E2D79"/>
                </a:solidFill>
                <a:latin typeface="Times New Roman"/>
                <a:cs typeface="Times New Roman"/>
              </a:rPr>
              <a:t>варіації: </a:t>
            </a:r>
            <a:r>
              <a:rPr sz="2400" b="1" spc="-15" dirty="0">
                <a:solidFill>
                  <a:srgbClr val="5E2D79"/>
                </a:solidFill>
                <a:latin typeface="Times New Roman"/>
                <a:cs typeface="Times New Roman"/>
              </a:rPr>
              <a:t>економічний зміст </a:t>
            </a:r>
            <a:r>
              <a:rPr sz="2400" b="1" spc="10" dirty="0">
                <a:solidFill>
                  <a:srgbClr val="5E2D79"/>
                </a:solidFill>
                <a:latin typeface="Times New Roman"/>
                <a:cs typeface="Times New Roman"/>
              </a:rPr>
              <a:t>та  </a:t>
            </a:r>
            <a:r>
              <a:rPr sz="2400" b="1" dirty="0">
                <a:solidFill>
                  <a:srgbClr val="5E2D79"/>
                </a:solidFill>
                <a:latin typeface="Times New Roman"/>
                <a:cs typeface="Times New Roman"/>
              </a:rPr>
              <a:t>способи</a:t>
            </a:r>
            <a:r>
              <a:rPr sz="2400" b="1" spc="-30" dirty="0">
                <a:solidFill>
                  <a:srgbClr val="5E2D79"/>
                </a:solidFill>
                <a:latin typeface="Times New Roman"/>
                <a:cs typeface="Times New Roman"/>
              </a:rPr>
              <a:t> </a:t>
            </a:r>
            <a:r>
              <a:rPr sz="2400" b="1" spc="-105" dirty="0">
                <a:solidFill>
                  <a:srgbClr val="5E2D79"/>
                </a:solidFill>
                <a:latin typeface="Times New Roman"/>
                <a:cs typeface="Times New Roman"/>
              </a:rPr>
              <a:t>о</a:t>
            </a:r>
            <a:r>
              <a:rPr sz="1800" spc="-157" baseline="18518" dirty="0">
                <a:solidFill>
                  <a:srgbClr val="FFFFFF"/>
                </a:solidFill>
                <a:latin typeface="Calibri"/>
                <a:cs typeface="Calibri"/>
              </a:rPr>
              <a:t>—</a:t>
            </a:r>
            <a:r>
              <a:rPr sz="2400" b="1" spc="-105" dirty="0">
                <a:solidFill>
                  <a:srgbClr val="5E2D79"/>
                </a:solidFill>
                <a:latin typeface="Times New Roman"/>
                <a:cs typeface="Times New Roman"/>
              </a:rPr>
              <a:t>бчислення.</a:t>
            </a:r>
            <a:endParaRPr sz="2400">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8418" y="427481"/>
            <a:ext cx="7207884" cy="878840"/>
          </a:xfrm>
          <a:prstGeom prst="rect">
            <a:avLst/>
          </a:prstGeom>
        </p:spPr>
        <p:txBody>
          <a:bodyPr vert="horz" wrap="square" lIns="0" tIns="12065" rIns="0" bIns="0" rtlCol="0">
            <a:spAutoFit/>
          </a:bodyPr>
          <a:lstStyle/>
          <a:p>
            <a:pPr algn="ctr">
              <a:lnSpc>
                <a:spcPct val="100000"/>
              </a:lnSpc>
              <a:spcBef>
                <a:spcPts val="95"/>
              </a:spcBef>
            </a:pPr>
            <a:r>
              <a:rPr sz="2800" b="1" spc="-30" dirty="0">
                <a:solidFill>
                  <a:srgbClr val="5E2D79"/>
                </a:solidFill>
                <a:latin typeface="Times New Roman"/>
                <a:cs typeface="Times New Roman"/>
              </a:rPr>
              <a:t>Узагальнюючою </a:t>
            </a:r>
            <a:r>
              <a:rPr sz="2800" b="1" spc="-10" dirty="0">
                <a:solidFill>
                  <a:srgbClr val="5E2D79"/>
                </a:solidFill>
                <a:latin typeface="Times New Roman"/>
                <a:cs typeface="Times New Roman"/>
              </a:rPr>
              <a:t>характеристикою </a:t>
            </a:r>
            <a:r>
              <a:rPr sz="2800" b="1" spc="-5" dirty="0">
                <a:solidFill>
                  <a:srgbClr val="5E2D79"/>
                </a:solidFill>
                <a:latin typeface="Times New Roman"/>
                <a:cs typeface="Times New Roman"/>
              </a:rPr>
              <a:t>варіації</a:t>
            </a:r>
            <a:r>
              <a:rPr sz="2800" b="1" spc="15" dirty="0">
                <a:solidFill>
                  <a:srgbClr val="5E2D79"/>
                </a:solidFill>
                <a:latin typeface="Times New Roman"/>
                <a:cs typeface="Times New Roman"/>
              </a:rPr>
              <a:t> </a:t>
            </a:r>
            <a:r>
              <a:rPr sz="2800" b="1" spc="-5" dirty="0">
                <a:solidFill>
                  <a:srgbClr val="5E2D79"/>
                </a:solidFill>
                <a:latin typeface="Times New Roman"/>
                <a:cs typeface="Times New Roman"/>
              </a:rPr>
              <a:t>є</a:t>
            </a:r>
            <a:endParaRPr sz="2800">
              <a:latin typeface="Times New Roman"/>
              <a:cs typeface="Times New Roman"/>
            </a:endParaRPr>
          </a:p>
          <a:p>
            <a:pPr marL="1270" algn="ctr">
              <a:lnSpc>
                <a:spcPct val="100000"/>
              </a:lnSpc>
            </a:pPr>
            <a:r>
              <a:rPr sz="2800" b="1" i="1" spc="-25" dirty="0">
                <a:solidFill>
                  <a:srgbClr val="5E2D79"/>
                </a:solidFill>
                <a:latin typeface="Times New Roman"/>
                <a:cs typeface="Times New Roman"/>
              </a:rPr>
              <a:t>середнє</a:t>
            </a:r>
            <a:r>
              <a:rPr sz="2800" b="1" i="1" spc="-20" dirty="0">
                <a:solidFill>
                  <a:srgbClr val="5E2D79"/>
                </a:solidFill>
                <a:latin typeface="Times New Roman"/>
                <a:cs typeface="Times New Roman"/>
              </a:rPr>
              <a:t> </a:t>
            </a:r>
            <a:r>
              <a:rPr sz="2800" b="1" spc="-10" dirty="0">
                <a:solidFill>
                  <a:srgbClr val="5E2D79"/>
                </a:solidFill>
                <a:latin typeface="Times New Roman"/>
                <a:cs typeface="Times New Roman"/>
              </a:rPr>
              <a:t>відхилення:</a:t>
            </a:r>
            <a:endParaRPr sz="2800">
              <a:latin typeface="Times New Roman"/>
              <a:cs typeface="Times New Roman"/>
            </a:endParaRPr>
          </a:p>
        </p:txBody>
      </p:sp>
      <p:sp>
        <p:nvSpPr>
          <p:cNvPr id="3" name="object 3"/>
          <p:cNvSpPr/>
          <p:nvPr/>
        </p:nvSpPr>
        <p:spPr>
          <a:xfrm>
            <a:off x="274637" y="2133663"/>
            <a:ext cx="2209800" cy="830580"/>
          </a:xfrm>
          <a:custGeom>
            <a:avLst/>
            <a:gdLst/>
            <a:ahLst/>
            <a:cxnLst/>
            <a:rect l="l" t="t" r="r" b="b"/>
            <a:pathLst>
              <a:path w="2209800" h="830580">
                <a:moveTo>
                  <a:pt x="0" y="830262"/>
                </a:moveTo>
                <a:lnTo>
                  <a:pt x="2209800" y="830262"/>
                </a:lnTo>
                <a:lnTo>
                  <a:pt x="2209800" y="0"/>
                </a:lnTo>
                <a:lnTo>
                  <a:pt x="0" y="0"/>
                </a:lnTo>
                <a:lnTo>
                  <a:pt x="0" y="830262"/>
                </a:lnTo>
                <a:close/>
              </a:path>
            </a:pathLst>
          </a:custGeom>
          <a:solidFill>
            <a:srgbClr val="FFC000"/>
          </a:solidFill>
        </p:spPr>
        <p:txBody>
          <a:bodyPr wrap="square" lIns="0" tIns="0" rIns="0" bIns="0" rtlCol="0"/>
          <a:lstStyle/>
          <a:p>
            <a:endParaRPr/>
          </a:p>
        </p:txBody>
      </p:sp>
      <p:sp>
        <p:nvSpPr>
          <p:cNvPr id="4" name="object 4"/>
          <p:cNvSpPr/>
          <p:nvPr/>
        </p:nvSpPr>
        <p:spPr>
          <a:xfrm>
            <a:off x="247141" y="2106041"/>
            <a:ext cx="2265045" cy="885825"/>
          </a:xfrm>
          <a:custGeom>
            <a:avLst/>
            <a:gdLst/>
            <a:ahLst/>
            <a:cxnLst/>
            <a:rect l="l" t="t" r="r" b="b"/>
            <a:pathLst>
              <a:path w="2265045" h="885825">
                <a:moveTo>
                  <a:pt x="2237232" y="0"/>
                </a:moveTo>
                <a:lnTo>
                  <a:pt x="27495" y="0"/>
                </a:lnTo>
                <a:lnTo>
                  <a:pt x="16791" y="2162"/>
                </a:lnTo>
                <a:lnTo>
                  <a:pt x="8051" y="8064"/>
                </a:lnTo>
                <a:lnTo>
                  <a:pt x="2160" y="16823"/>
                </a:lnTo>
                <a:lnTo>
                  <a:pt x="0" y="27559"/>
                </a:lnTo>
                <a:lnTo>
                  <a:pt x="0" y="857758"/>
                </a:lnTo>
                <a:lnTo>
                  <a:pt x="2160" y="868493"/>
                </a:lnTo>
                <a:lnTo>
                  <a:pt x="8051" y="877252"/>
                </a:lnTo>
                <a:lnTo>
                  <a:pt x="16791" y="883154"/>
                </a:lnTo>
                <a:lnTo>
                  <a:pt x="27495" y="885317"/>
                </a:lnTo>
                <a:lnTo>
                  <a:pt x="2237232" y="885317"/>
                </a:lnTo>
                <a:lnTo>
                  <a:pt x="2247967" y="883154"/>
                </a:lnTo>
                <a:lnTo>
                  <a:pt x="2256726" y="877252"/>
                </a:lnTo>
                <a:lnTo>
                  <a:pt x="2262628" y="868493"/>
                </a:lnTo>
                <a:lnTo>
                  <a:pt x="2264791" y="857758"/>
                </a:lnTo>
                <a:lnTo>
                  <a:pt x="2264791" y="852297"/>
                </a:lnTo>
                <a:lnTo>
                  <a:pt x="32994" y="852297"/>
                </a:lnTo>
                <a:lnTo>
                  <a:pt x="32994" y="33020"/>
                </a:lnTo>
                <a:lnTo>
                  <a:pt x="2264791" y="33020"/>
                </a:lnTo>
                <a:lnTo>
                  <a:pt x="2264791" y="27559"/>
                </a:lnTo>
                <a:lnTo>
                  <a:pt x="2262628" y="16823"/>
                </a:lnTo>
                <a:lnTo>
                  <a:pt x="2256726" y="8064"/>
                </a:lnTo>
                <a:lnTo>
                  <a:pt x="2247967" y="2162"/>
                </a:lnTo>
                <a:lnTo>
                  <a:pt x="2237232" y="0"/>
                </a:lnTo>
                <a:close/>
              </a:path>
              <a:path w="2265045" h="885825">
                <a:moveTo>
                  <a:pt x="2264791" y="33020"/>
                </a:moveTo>
                <a:lnTo>
                  <a:pt x="2231771" y="33020"/>
                </a:lnTo>
                <a:lnTo>
                  <a:pt x="2231771" y="852297"/>
                </a:lnTo>
                <a:lnTo>
                  <a:pt x="2264791" y="852297"/>
                </a:lnTo>
                <a:lnTo>
                  <a:pt x="2264791" y="33020"/>
                </a:lnTo>
                <a:close/>
              </a:path>
              <a:path w="2265045" h="885825">
                <a:moveTo>
                  <a:pt x="2220849" y="44069"/>
                </a:moveTo>
                <a:lnTo>
                  <a:pt x="43992" y="44069"/>
                </a:lnTo>
                <a:lnTo>
                  <a:pt x="43992" y="841375"/>
                </a:lnTo>
                <a:lnTo>
                  <a:pt x="2220849" y="841375"/>
                </a:lnTo>
                <a:lnTo>
                  <a:pt x="2220849" y="830326"/>
                </a:lnTo>
                <a:lnTo>
                  <a:pt x="54990" y="830326"/>
                </a:lnTo>
                <a:lnTo>
                  <a:pt x="54990" y="55118"/>
                </a:lnTo>
                <a:lnTo>
                  <a:pt x="2220849" y="55118"/>
                </a:lnTo>
                <a:lnTo>
                  <a:pt x="2220849" y="44069"/>
                </a:lnTo>
                <a:close/>
              </a:path>
              <a:path w="2265045" h="885825">
                <a:moveTo>
                  <a:pt x="2220849" y="55118"/>
                </a:moveTo>
                <a:lnTo>
                  <a:pt x="2209800" y="55118"/>
                </a:lnTo>
                <a:lnTo>
                  <a:pt x="2209800" y="830326"/>
                </a:lnTo>
                <a:lnTo>
                  <a:pt x="2220849" y="830326"/>
                </a:lnTo>
                <a:lnTo>
                  <a:pt x="2220849" y="55118"/>
                </a:lnTo>
                <a:close/>
              </a:path>
            </a:pathLst>
          </a:custGeom>
          <a:solidFill>
            <a:srgbClr val="BB8B00"/>
          </a:solidFill>
        </p:spPr>
        <p:txBody>
          <a:bodyPr wrap="square" lIns="0" tIns="0" rIns="0" bIns="0" rtlCol="0"/>
          <a:lstStyle/>
          <a:p>
            <a:endParaRPr/>
          </a:p>
        </p:txBody>
      </p:sp>
      <p:sp>
        <p:nvSpPr>
          <p:cNvPr id="5" name="object 5"/>
          <p:cNvSpPr txBox="1"/>
          <p:nvPr/>
        </p:nvSpPr>
        <p:spPr>
          <a:xfrm>
            <a:off x="274637" y="2156586"/>
            <a:ext cx="2209800" cy="756920"/>
          </a:xfrm>
          <a:prstGeom prst="rect">
            <a:avLst/>
          </a:prstGeom>
        </p:spPr>
        <p:txBody>
          <a:bodyPr vert="horz" wrap="square" lIns="0" tIns="12700" rIns="0" bIns="0" rtlCol="0">
            <a:spAutoFit/>
          </a:bodyPr>
          <a:lstStyle/>
          <a:p>
            <a:pPr marL="376555" marR="372110" indent="225425">
              <a:lnSpc>
                <a:spcPct val="100000"/>
              </a:lnSpc>
              <a:spcBef>
                <a:spcPts val="100"/>
              </a:spcBef>
            </a:pPr>
            <a:r>
              <a:rPr sz="2400" spc="-5" dirty="0">
                <a:latin typeface="Times New Roman"/>
                <a:cs typeface="Times New Roman"/>
              </a:rPr>
              <a:t>Лінійне  відхилення</a:t>
            </a:r>
            <a:endParaRPr sz="2400">
              <a:latin typeface="Times New Roman"/>
              <a:cs typeface="Times New Roman"/>
            </a:endParaRPr>
          </a:p>
        </p:txBody>
      </p:sp>
      <p:sp>
        <p:nvSpPr>
          <p:cNvPr id="6" name="object 6"/>
          <p:cNvSpPr/>
          <p:nvPr/>
        </p:nvSpPr>
        <p:spPr>
          <a:xfrm>
            <a:off x="3572065" y="2355299"/>
            <a:ext cx="117475" cy="0"/>
          </a:xfrm>
          <a:custGeom>
            <a:avLst/>
            <a:gdLst/>
            <a:ahLst/>
            <a:cxnLst/>
            <a:rect l="l" t="t" r="r" b="b"/>
            <a:pathLst>
              <a:path w="117475">
                <a:moveTo>
                  <a:pt x="0" y="0"/>
                </a:moveTo>
                <a:lnTo>
                  <a:pt x="117221" y="0"/>
                </a:lnTo>
              </a:path>
            </a:pathLst>
          </a:custGeom>
          <a:ln w="10222">
            <a:solidFill>
              <a:srgbClr val="000000"/>
            </a:solidFill>
          </a:ln>
        </p:spPr>
        <p:txBody>
          <a:bodyPr wrap="square" lIns="0" tIns="0" rIns="0" bIns="0" rtlCol="0"/>
          <a:lstStyle/>
          <a:p>
            <a:endParaRPr/>
          </a:p>
        </p:txBody>
      </p:sp>
      <p:sp>
        <p:nvSpPr>
          <p:cNvPr id="7" name="object 7"/>
          <p:cNvSpPr/>
          <p:nvPr/>
        </p:nvSpPr>
        <p:spPr>
          <a:xfrm>
            <a:off x="5601979" y="2091454"/>
            <a:ext cx="373380" cy="0"/>
          </a:xfrm>
          <a:custGeom>
            <a:avLst/>
            <a:gdLst/>
            <a:ahLst/>
            <a:cxnLst/>
            <a:rect l="l" t="t" r="r" b="b"/>
            <a:pathLst>
              <a:path w="373379">
                <a:moveTo>
                  <a:pt x="0" y="0"/>
                </a:moveTo>
                <a:lnTo>
                  <a:pt x="373124" y="0"/>
                </a:lnTo>
              </a:path>
            </a:pathLst>
          </a:custGeom>
          <a:ln w="10222">
            <a:solidFill>
              <a:srgbClr val="000000"/>
            </a:solidFill>
          </a:ln>
        </p:spPr>
        <p:txBody>
          <a:bodyPr wrap="square" lIns="0" tIns="0" rIns="0" bIns="0" rtlCol="0"/>
          <a:lstStyle/>
          <a:p>
            <a:endParaRPr/>
          </a:p>
        </p:txBody>
      </p:sp>
      <p:sp>
        <p:nvSpPr>
          <p:cNvPr id="8" name="object 8"/>
          <p:cNvSpPr/>
          <p:nvPr/>
        </p:nvSpPr>
        <p:spPr>
          <a:xfrm>
            <a:off x="4722819" y="2065325"/>
            <a:ext cx="0" cy="443230"/>
          </a:xfrm>
          <a:custGeom>
            <a:avLst/>
            <a:gdLst/>
            <a:ahLst/>
            <a:cxnLst/>
            <a:rect l="l" t="t" r="r" b="b"/>
            <a:pathLst>
              <a:path h="443230">
                <a:moveTo>
                  <a:pt x="0" y="0"/>
                </a:moveTo>
                <a:lnTo>
                  <a:pt x="0" y="442654"/>
                </a:lnTo>
              </a:path>
            </a:pathLst>
          </a:custGeom>
          <a:ln w="16510">
            <a:solidFill>
              <a:srgbClr val="000000"/>
            </a:solidFill>
          </a:ln>
        </p:spPr>
        <p:txBody>
          <a:bodyPr wrap="square" lIns="0" tIns="0" rIns="0" bIns="0" rtlCol="0"/>
          <a:lstStyle/>
          <a:p>
            <a:endParaRPr/>
          </a:p>
        </p:txBody>
      </p:sp>
      <p:sp>
        <p:nvSpPr>
          <p:cNvPr id="9" name="object 9"/>
          <p:cNvSpPr/>
          <p:nvPr/>
        </p:nvSpPr>
        <p:spPr>
          <a:xfrm>
            <a:off x="6020509" y="2065325"/>
            <a:ext cx="0" cy="443230"/>
          </a:xfrm>
          <a:custGeom>
            <a:avLst/>
            <a:gdLst/>
            <a:ahLst/>
            <a:cxnLst/>
            <a:rect l="l" t="t" r="r" b="b"/>
            <a:pathLst>
              <a:path h="443230">
                <a:moveTo>
                  <a:pt x="0" y="0"/>
                </a:moveTo>
                <a:lnTo>
                  <a:pt x="0" y="442654"/>
                </a:lnTo>
              </a:path>
            </a:pathLst>
          </a:custGeom>
          <a:ln w="16510">
            <a:solidFill>
              <a:srgbClr val="000000"/>
            </a:solidFill>
          </a:ln>
        </p:spPr>
        <p:txBody>
          <a:bodyPr wrap="square" lIns="0" tIns="0" rIns="0" bIns="0" rtlCol="0"/>
          <a:lstStyle/>
          <a:p>
            <a:endParaRPr/>
          </a:p>
        </p:txBody>
      </p:sp>
      <p:sp>
        <p:nvSpPr>
          <p:cNvPr id="10" name="object 10"/>
          <p:cNvSpPr/>
          <p:nvPr/>
        </p:nvSpPr>
        <p:spPr>
          <a:xfrm>
            <a:off x="4194510" y="2550498"/>
            <a:ext cx="1878330" cy="0"/>
          </a:xfrm>
          <a:custGeom>
            <a:avLst/>
            <a:gdLst/>
            <a:ahLst/>
            <a:cxnLst/>
            <a:rect l="l" t="t" r="r" b="b"/>
            <a:pathLst>
              <a:path w="1878329">
                <a:moveTo>
                  <a:pt x="0" y="0"/>
                </a:moveTo>
                <a:lnTo>
                  <a:pt x="1878014" y="0"/>
                </a:lnTo>
              </a:path>
            </a:pathLst>
          </a:custGeom>
          <a:ln w="10222">
            <a:solidFill>
              <a:srgbClr val="000000"/>
            </a:solidFill>
          </a:ln>
        </p:spPr>
        <p:txBody>
          <a:bodyPr wrap="square" lIns="0" tIns="0" rIns="0" bIns="0" rtlCol="0"/>
          <a:lstStyle/>
          <a:p>
            <a:endParaRPr/>
          </a:p>
        </p:txBody>
      </p:sp>
      <p:sp>
        <p:nvSpPr>
          <p:cNvPr id="11" name="object 11"/>
          <p:cNvSpPr txBox="1"/>
          <p:nvPr/>
        </p:nvSpPr>
        <p:spPr>
          <a:xfrm>
            <a:off x="5007303" y="2547194"/>
            <a:ext cx="262890" cy="377825"/>
          </a:xfrm>
          <a:prstGeom prst="rect">
            <a:avLst/>
          </a:prstGeom>
        </p:spPr>
        <p:txBody>
          <a:bodyPr vert="horz" wrap="square" lIns="0" tIns="13970" rIns="0" bIns="0" rtlCol="0">
            <a:spAutoFit/>
          </a:bodyPr>
          <a:lstStyle/>
          <a:p>
            <a:pPr marL="12700">
              <a:lnSpc>
                <a:spcPct val="100000"/>
              </a:lnSpc>
              <a:spcBef>
                <a:spcPts val="110"/>
              </a:spcBef>
            </a:pPr>
            <a:r>
              <a:rPr sz="2300" i="1" spc="715" dirty="0">
                <a:latin typeface="Times New Roman"/>
                <a:cs typeface="Times New Roman"/>
              </a:rPr>
              <a:t>n</a:t>
            </a:r>
            <a:endParaRPr sz="2300">
              <a:latin typeface="Times New Roman"/>
              <a:cs typeface="Times New Roman"/>
            </a:endParaRPr>
          </a:p>
        </p:txBody>
      </p:sp>
      <p:sp>
        <p:nvSpPr>
          <p:cNvPr id="12" name="object 12"/>
          <p:cNvSpPr txBox="1"/>
          <p:nvPr/>
        </p:nvSpPr>
        <p:spPr>
          <a:xfrm>
            <a:off x="5239254" y="2053812"/>
            <a:ext cx="694690" cy="377825"/>
          </a:xfrm>
          <a:prstGeom prst="rect">
            <a:avLst/>
          </a:prstGeom>
        </p:spPr>
        <p:txBody>
          <a:bodyPr vert="horz" wrap="square" lIns="0" tIns="13970" rIns="0" bIns="0" rtlCol="0">
            <a:spAutoFit/>
          </a:bodyPr>
          <a:lstStyle/>
          <a:p>
            <a:pPr marL="392430" indent="-379730">
              <a:lnSpc>
                <a:spcPct val="100000"/>
              </a:lnSpc>
              <a:spcBef>
                <a:spcPts val="110"/>
              </a:spcBef>
              <a:buFont typeface="Symbol"/>
              <a:buChar char=""/>
              <a:tabLst>
                <a:tab pos="392430" algn="l"/>
              </a:tabLst>
            </a:pPr>
            <a:r>
              <a:rPr sz="2300" i="1" spc="869" dirty="0">
                <a:latin typeface="Times New Roman"/>
                <a:cs typeface="Times New Roman"/>
              </a:rPr>
              <a:t>X</a:t>
            </a:r>
            <a:endParaRPr sz="2300">
              <a:latin typeface="Times New Roman"/>
              <a:cs typeface="Times New Roman"/>
            </a:endParaRPr>
          </a:p>
        </p:txBody>
      </p:sp>
      <p:sp>
        <p:nvSpPr>
          <p:cNvPr id="13" name="object 13"/>
          <p:cNvSpPr txBox="1"/>
          <p:nvPr/>
        </p:nvSpPr>
        <p:spPr>
          <a:xfrm>
            <a:off x="3511675" y="2234381"/>
            <a:ext cx="1623060" cy="478155"/>
          </a:xfrm>
          <a:prstGeom prst="rect">
            <a:avLst/>
          </a:prstGeom>
        </p:spPr>
        <p:txBody>
          <a:bodyPr vert="horz" wrap="square" lIns="0" tIns="15240" rIns="0" bIns="0" rtlCol="0">
            <a:spAutoFit/>
          </a:bodyPr>
          <a:lstStyle/>
          <a:p>
            <a:pPr marL="38100">
              <a:lnSpc>
                <a:spcPct val="100000"/>
              </a:lnSpc>
              <a:spcBef>
                <a:spcPts val="120"/>
              </a:spcBef>
              <a:tabLst>
                <a:tab pos="305435" algn="l"/>
                <a:tab pos="706120" algn="l"/>
                <a:tab pos="1294765" algn="l"/>
              </a:tabLst>
            </a:pPr>
            <a:r>
              <a:rPr sz="2300" i="1" spc="395" dirty="0">
                <a:latin typeface="Times New Roman"/>
                <a:cs typeface="Times New Roman"/>
              </a:rPr>
              <a:t>l	</a:t>
            </a:r>
            <a:r>
              <a:rPr sz="2300" spc="785" dirty="0">
                <a:latin typeface="Symbol"/>
                <a:cs typeface="Symbol"/>
              </a:rPr>
              <a:t></a:t>
            </a:r>
            <a:r>
              <a:rPr sz="2300" spc="785" dirty="0">
                <a:latin typeface="Times New Roman"/>
                <a:cs typeface="Times New Roman"/>
              </a:rPr>
              <a:t>	</a:t>
            </a:r>
            <a:r>
              <a:rPr sz="4425" spc="1972" baseline="32015" dirty="0">
                <a:latin typeface="Symbol"/>
                <a:cs typeface="Symbol"/>
              </a:rPr>
              <a:t></a:t>
            </a:r>
            <a:r>
              <a:rPr sz="4425" spc="1972" baseline="32015" dirty="0">
                <a:latin typeface="Times New Roman"/>
                <a:cs typeface="Times New Roman"/>
              </a:rPr>
              <a:t>	</a:t>
            </a:r>
            <a:r>
              <a:rPr sz="3450" i="1" spc="1305" baseline="50724" dirty="0">
                <a:latin typeface="Times New Roman"/>
                <a:cs typeface="Times New Roman"/>
              </a:rPr>
              <a:t>X</a:t>
            </a:r>
            <a:endParaRPr sz="3450" baseline="50724">
              <a:latin typeface="Times New Roman"/>
              <a:cs typeface="Times New Roman"/>
            </a:endParaRPr>
          </a:p>
        </p:txBody>
      </p:sp>
      <p:sp>
        <p:nvSpPr>
          <p:cNvPr id="14" name="object 14"/>
          <p:cNvSpPr/>
          <p:nvPr/>
        </p:nvSpPr>
        <p:spPr>
          <a:xfrm>
            <a:off x="958888" y="3068904"/>
            <a:ext cx="6637401" cy="120032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27037" y="4470336"/>
            <a:ext cx="2209800" cy="1570355"/>
          </a:xfrm>
          <a:custGeom>
            <a:avLst/>
            <a:gdLst/>
            <a:ahLst/>
            <a:cxnLst/>
            <a:rect l="l" t="t" r="r" b="b"/>
            <a:pathLst>
              <a:path w="2209800" h="1570354">
                <a:moveTo>
                  <a:pt x="0" y="1570101"/>
                </a:moveTo>
                <a:lnTo>
                  <a:pt x="2209800" y="1570101"/>
                </a:lnTo>
                <a:lnTo>
                  <a:pt x="2209800" y="0"/>
                </a:lnTo>
                <a:lnTo>
                  <a:pt x="0" y="0"/>
                </a:lnTo>
                <a:lnTo>
                  <a:pt x="0" y="1570101"/>
                </a:lnTo>
                <a:close/>
              </a:path>
            </a:pathLst>
          </a:custGeom>
          <a:solidFill>
            <a:srgbClr val="FFC000"/>
          </a:solidFill>
        </p:spPr>
        <p:txBody>
          <a:bodyPr wrap="square" lIns="0" tIns="0" rIns="0" bIns="0" rtlCol="0"/>
          <a:lstStyle/>
          <a:p>
            <a:endParaRPr/>
          </a:p>
        </p:txBody>
      </p:sp>
      <p:sp>
        <p:nvSpPr>
          <p:cNvPr id="16" name="object 16"/>
          <p:cNvSpPr/>
          <p:nvPr/>
        </p:nvSpPr>
        <p:spPr>
          <a:xfrm>
            <a:off x="399541" y="4442840"/>
            <a:ext cx="2265045" cy="1625600"/>
          </a:xfrm>
          <a:custGeom>
            <a:avLst/>
            <a:gdLst/>
            <a:ahLst/>
            <a:cxnLst/>
            <a:rect l="l" t="t" r="r" b="b"/>
            <a:pathLst>
              <a:path w="2265045" h="1625600">
                <a:moveTo>
                  <a:pt x="2237232" y="0"/>
                </a:moveTo>
                <a:lnTo>
                  <a:pt x="27495" y="0"/>
                </a:lnTo>
                <a:lnTo>
                  <a:pt x="16791" y="2162"/>
                </a:lnTo>
                <a:lnTo>
                  <a:pt x="8051" y="8064"/>
                </a:lnTo>
                <a:lnTo>
                  <a:pt x="2160" y="16823"/>
                </a:lnTo>
                <a:lnTo>
                  <a:pt x="0" y="27558"/>
                </a:lnTo>
                <a:lnTo>
                  <a:pt x="0" y="1597596"/>
                </a:lnTo>
                <a:lnTo>
                  <a:pt x="2160" y="1608300"/>
                </a:lnTo>
                <a:lnTo>
                  <a:pt x="8051" y="1617040"/>
                </a:lnTo>
                <a:lnTo>
                  <a:pt x="16791" y="1622931"/>
                </a:lnTo>
                <a:lnTo>
                  <a:pt x="27495" y="1625091"/>
                </a:lnTo>
                <a:lnTo>
                  <a:pt x="2237232" y="1625091"/>
                </a:lnTo>
                <a:lnTo>
                  <a:pt x="2247967" y="1622931"/>
                </a:lnTo>
                <a:lnTo>
                  <a:pt x="2256726" y="1617040"/>
                </a:lnTo>
                <a:lnTo>
                  <a:pt x="2262628" y="1608300"/>
                </a:lnTo>
                <a:lnTo>
                  <a:pt x="2264791" y="1597596"/>
                </a:lnTo>
                <a:lnTo>
                  <a:pt x="2264791" y="1592097"/>
                </a:lnTo>
                <a:lnTo>
                  <a:pt x="32994" y="1592097"/>
                </a:lnTo>
                <a:lnTo>
                  <a:pt x="32994" y="33019"/>
                </a:lnTo>
                <a:lnTo>
                  <a:pt x="2264791" y="33019"/>
                </a:lnTo>
                <a:lnTo>
                  <a:pt x="2264791" y="27558"/>
                </a:lnTo>
                <a:lnTo>
                  <a:pt x="2262628" y="16823"/>
                </a:lnTo>
                <a:lnTo>
                  <a:pt x="2256726" y="8064"/>
                </a:lnTo>
                <a:lnTo>
                  <a:pt x="2247967" y="2162"/>
                </a:lnTo>
                <a:lnTo>
                  <a:pt x="2237232" y="0"/>
                </a:lnTo>
                <a:close/>
              </a:path>
              <a:path w="2265045" h="1625600">
                <a:moveTo>
                  <a:pt x="2264791" y="33019"/>
                </a:moveTo>
                <a:lnTo>
                  <a:pt x="2231771" y="33019"/>
                </a:lnTo>
                <a:lnTo>
                  <a:pt x="2231771" y="1592097"/>
                </a:lnTo>
                <a:lnTo>
                  <a:pt x="2264791" y="1592097"/>
                </a:lnTo>
                <a:lnTo>
                  <a:pt x="2264791" y="33019"/>
                </a:lnTo>
                <a:close/>
              </a:path>
              <a:path w="2265045" h="1625600">
                <a:moveTo>
                  <a:pt x="2220849" y="44068"/>
                </a:moveTo>
                <a:lnTo>
                  <a:pt x="43992" y="44068"/>
                </a:lnTo>
                <a:lnTo>
                  <a:pt x="43992" y="1581099"/>
                </a:lnTo>
                <a:lnTo>
                  <a:pt x="2220849" y="1581099"/>
                </a:lnTo>
                <a:lnTo>
                  <a:pt x="2220849" y="1570100"/>
                </a:lnTo>
                <a:lnTo>
                  <a:pt x="54990" y="1570100"/>
                </a:lnTo>
                <a:lnTo>
                  <a:pt x="54990" y="55117"/>
                </a:lnTo>
                <a:lnTo>
                  <a:pt x="2220849" y="55117"/>
                </a:lnTo>
                <a:lnTo>
                  <a:pt x="2220849" y="44068"/>
                </a:lnTo>
                <a:close/>
              </a:path>
              <a:path w="2265045" h="1625600">
                <a:moveTo>
                  <a:pt x="2220849" y="55117"/>
                </a:moveTo>
                <a:lnTo>
                  <a:pt x="2209800" y="55117"/>
                </a:lnTo>
                <a:lnTo>
                  <a:pt x="2209800" y="1570100"/>
                </a:lnTo>
                <a:lnTo>
                  <a:pt x="2220849" y="1570100"/>
                </a:lnTo>
                <a:lnTo>
                  <a:pt x="2220849" y="55117"/>
                </a:lnTo>
                <a:close/>
              </a:path>
            </a:pathLst>
          </a:custGeom>
          <a:solidFill>
            <a:srgbClr val="BB8B00"/>
          </a:solidFill>
        </p:spPr>
        <p:txBody>
          <a:bodyPr wrap="square" lIns="0" tIns="0" rIns="0" bIns="0" rtlCol="0"/>
          <a:lstStyle/>
          <a:p>
            <a:endParaRPr/>
          </a:p>
        </p:txBody>
      </p:sp>
      <p:sp>
        <p:nvSpPr>
          <p:cNvPr id="17" name="object 17"/>
          <p:cNvSpPr txBox="1"/>
          <p:nvPr/>
        </p:nvSpPr>
        <p:spPr>
          <a:xfrm>
            <a:off x="427037" y="4493767"/>
            <a:ext cx="2209800" cy="1489075"/>
          </a:xfrm>
          <a:prstGeom prst="rect">
            <a:avLst/>
          </a:prstGeom>
        </p:spPr>
        <p:txBody>
          <a:bodyPr vert="horz" wrap="square" lIns="0" tIns="12700" rIns="0" bIns="0" rtlCol="0">
            <a:spAutoFit/>
          </a:bodyPr>
          <a:lstStyle/>
          <a:p>
            <a:pPr marL="192405" marR="186690" indent="-1270" algn="ctr">
              <a:lnSpc>
                <a:spcPct val="100000"/>
              </a:lnSpc>
              <a:spcBef>
                <a:spcPts val="100"/>
              </a:spcBef>
            </a:pPr>
            <a:r>
              <a:rPr sz="2400" spc="-5" dirty="0">
                <a:latin typeface="Times New Roman"/>
                <a:cs typeface="Times New Roman"/>
              </a:rPr>
              <a:t>Лінійне  відхилення  </a:t>
            </a:r>
            <a:r>
              <a:rPr sz="2400" dirty="0">
                <a:latin typeface="Times New Roman"/>
                <a:cs typeface="Times New Roman"/>
              </a:rPr>
              <a:t>інтер</a:t>
            </a:r>
            <a:r>
              <a:rPr sz="2400" spc="-40" dirty="0">
                <a:latin typeface="Times New Roman"/>
                <a:cs typeface="Times New Roman"/>
              </a:rPr>
              <a:t>в</a:t>
            </a:r>
            <a:r>
              <a:rPr sz="2400" spc="20" dirty="0">
                <a:latin typeface="Times New Roman"/>
                <a:cs typeface="Times New Roman"/>
              </a:rPr>
              <a:t>а</a:t>
            </a:r>
            <a:r>
              <a:rPr sz="2400" spc="-5" dirty="0">
                <a:latin typeface="Times New Roman"/>
                <a:cs typeface="Times New Roman"/>
              </a:rPr>
              <a:t>льно</a:t>
            </a:r>
            <a:r>
              <a:rPr sz="2400" spc="-65" dirty="0">
                <a:latin typeface="Times New Roman"/>
                <a:cs typeface="Times New Roman"/>
              </a:rPr>
              <a:t>г</a:t>
            </a:r>
            <a:r>
              <a:rPr sz="2400" dirty="0">
                <a:latin typeface="Times New Roman"/>
                <a:cs typeface="Times New Roman"/>
              </a:rPr>
              <a:t>о  ряду</a:t>
            </a:r>
            <a:endParaRPr sz="2400">
              <a:latin typeface="Times New Roman"/>
              <a:cs typeface="Times New Roman"/>
            </a:endParaRPr>
          </a:p>
        </p:txBody>
      </p:sp>
      <p:sp>
        <p:nvSpPr>
          <p:cNvPr id="18" name="object 18"/>
          <p:cNvSpPr/>
          <p:nvPr/>
        </p:nvSpPr>
        <p:spPr>
          <a:xfrm>
            <a:off x="3443414" y="4632725"/>
            <a:ext cx="166370" cy="0"/>
          </a:xfrm>
          <a:custGeom>
            <a:avLst/>
            <a:gdLst/>
            <a:ahLst/>
            <a:cxnLst/>
            <a:rect l="l" t="t" r="r" b="b"/>
            <a:pathLst>
              <a:path w="166370">
                <a:moveTo>
                  <a:pt x="0" y="0"/>
                </a:moveTo>
                <a:lnTo>
                  <a:pt x="166136" y="0"/>
                </a:lnTo>
              </a:path>
            </a:pathLst>
          </a:custGeom>
          <a:ln w="10917">
            <a:solidFill>
              <a:srgbClr val="000000"/>
            </a:solidFill>
          </a:ln>
        </p:spPr>
        <p:txBody>
          <a:bodyPr wrap="square" lIns="0" tIns="0" rIns="0" bIns="0" rtlCol="0"/>
          <a:lstStyle/>
          <a:p>
            <a:endParaRPr/>
          </a:p>
        </p:txBody>
      </p:sp>
      <p:sp>
        <p:nvSpPr>
          <p:cNvPr id="19" name="object 19"/>
          <p:cNvSpPr/>
          <p:nvPr/>
        </p:nvSpPr>
        <p:spPr>
          <a:xfrm>
            <a:off x="6304296" y="4354212"/>
            <a:ext cx="531495" cy="0"/>
          </a:xfrm>
          <a:custGeom>
            <a:avLst/>
            <a:gdLst/>
            <a:ahLst/>
            <a:cxnLst/>
            <a:rect l="l" t="t" r="r" b="b"/>
            <a:pathLst>
              <a:path w="531495">
                <a:moveTo>
                  <a:pt x="0" y="0"/>
                </a:moveTo>
                <a:lnTo>
                  <a:pt x="531398" y="0"/>
                </a:lnTo>
              </a:path>
            </a:pathLst>
          </a:custGeom>
          <a:ln w="10917">
            <a:solidFill>
              <a:srgbClr val="000000"/>
            </a:solidFill>
          </a:ln>
        </p:spPr>
        <p:txBody>
          <a:bodyPr wrap="square" lIns="0" tIns="0" rIns="0" bIns="0" rtlCol="0"/>
          <a:lstStyle/>
          <a:p>
            <a:endParaRPr/>
          </a:p>
        </p:txBody>
      </p:sp>
      <p:sp>
        <p:nvSpPr>
          <p:cNvPr id="20" name="object 20"/>
          <p:cNvSpPr/>
          <p:nvPr/>
        </p:nvSpPr>
        <p:spPr>
          <a:xfrm>
            <a:off x="5063533" y="4326306"/>
            <a:ext cx="0" cy="471170"/>
          </a:xfrm>
          <a:custGeom>
            <a:avLst/>
            <a:gdLst/>
            <a:ahLst/>
            <a:cxnLst/>
            <a:rect l="l" t="t" r="r" b="b"/>
            <a:pathLst>
              <a:path h="471170">
                <a:moveTo>
                  <a:pt x="0" y="0"/>
                </a:moveTo>
                <a:lnTo>
                  <a:pt x="0" y="470576"/>
                </a:lnTo>
              </a:path>
            </a:pathLst>
          </a:custGeom>
          <a:ln w="23565">
            <a:solidFill>
              <a:srgbClr val="000000"/>
            </a:solidFill>
          </a:ln>
        </p:spPr>
        <p:txBody>
          <a:bodyPr wrap="square" lIns="0" tIns="0" rIns="0" bIns="0" rtlCol="0"/>
          <a:lstStyle/>
          <a:p>
            <a:endParaRPr/>
          </a:p>
        </p:txBody>
      </p:sp>
      <p:sp>
        <p:nvSpPr>
          <p:cNvPr id="21" name="object 21"/>
          <p:cNvSpPr/>
          <p:nvPr/>
        </p:nvSpPr>
        <p:spPr>
          <a:xfrm>
            <a:off x="6899325" y="4326306"/>
            <a:ext cx="0" cy="471170"/>
          </a:xfrm>
          <a:custGeom>
            <a:avLst/>
            <a:gdLst/>
            <a:ahLst/>
            <a:cxnLst/>
            <a:rect l="l" t="t" r="r" b="b"/>
            <a:pathLst>
              <a:path h="471170">
                <a:moveTo>
                  <a:pt x="0" y="0"/>
                </a:moveTo>
                <a:lnTo>
                  <a:pt x="0" y="470576"/>
                </a:lnTo>
              </a:path>
            </a:pathLst>
          </a:custGeom>
          <a:ln w="23565">
            <a:solidFill>
              <a:srgbClr val="000000"/>
            </a:solidFill>
          </a:ln>
        </p:spPr>
        <p:txBody>
          <a:bodyPr wrap="square" lIns="0" tIns="0" rIns="0" bIns="0" rtlCol="0"/>
          <a:lstStyle/>
          <a:p>
            <a:endParaRPr/>
          </a:p>
        </p:txBody>
      </p:sp>
      <p:sp>
        <p:nvSpPr>
          <p:cNvPr id="22" name="object 22"/>
          <p:cNvSpPr/>
          <p:nvPr/>
        </p:nvSpPr>
        <p:spPr>
          <a:xfrm>
            <a:off x="4315349" y="4840107"/>
            <a:ext cx="3136900" cy="0"/>
          </a:xfrm>
          <a:custGeom>
            <a:avLst/>
            <a:gdLst/>
            <a:ahLst/>
            <a:cxnLst/>
            <a:rect l="l" t="t" r="r" b="b"/>
            <a:pathLst>
              <a:path w="3136900">
                <a:moveTo>
                  <a:pt x="0" y="0"/>
                </a:moveTo>
                <a:lnTo>
                  <a:pt x="3136553" y="0"/>
                </a:lnTo>
              </a:path>
            </a:pathLst>
          </a:custGeom>
          <a:ln w="10917">
            <a:solidFill>
              <a:srgbClr val="000000"/>
            </a:solidFill>
          </a:ln>
        </p:spPr>
        <p:txBody>
          <a:bodyPr wrap="square" lIns="0" tIns="0" rIns="0" bIns="0" rtlCol="0"/>
          <a:lstStyle/>
          <a:p>
            <a:endParaRPr/>
          </a:p>
        </p:txBody>
      </p:sp>
      <p:sp>
        <p:nvSpPr>
          <p:cNvPr id="23" name="object 23"/>
          <p:cNvSpPr txBox="1"/>
          <p:nvPr/>
        </p:nvSpPr>
        <p:spPr>
          <a:xfrm>
            <a:off x="5131739" y="4269077"/>
            <a:ext cx="2185670" cy="987425"/>
          </a:xfrm>
          <a:prstGeom prst="rect">
            <a:avLst/>
          </a:prstGeom>
        </p:spPr>
        <p:txBody>
          <a:bodyPr vert="horz" wrap="square" lIns="0" tIns="59690" rIns="0" bIns="0" rtlCol="0">
            <a:spAutoFit/>
          </a:bodyPr>
          <a:lstStyle/>
          <a:p>
            <a:pPr marL="50800">
              <a:lnSpc>
                <a:spcPct val="100000"/>
              </a:lnSpc>
              <a:spcBef>
                <a:spcPts val="470"/>
              </a:spcBef>
              <a:tabLst>
                <a:tab pos="678180" algn="l"/>
                <a:tab pos="1213485" algn="l"/>
                <a:tab pos="1958975" algn="l"/>
              </a:tabLst>
            </a:pPr>
            <a:r>
              <a:rPr sz="2450" i="1" spc="1750" dirty="0">
                <a:latin typeface="Times New Roman"/>
                <a:cs typeface="Times New Roman"/>
              </a:rPr>
              <a:t>X	</a:t>
            </a:r>
            <a:r>
              <a:rPr sz="2450" spc="1570" dirty="0">
                <a:latin typeface="Symbol"/>
                <a:cs typeface="Symbol"/>
              </a:rPr>
              <a:t></a:t>
            </a:r>
            <a:r>
              <a:rPr sz="2450" spc="1570" dirty="0">
                <a:latin typeface="Times New Roman"/>
                <a:cs typeface="Times New Roman"/>
              </a:rPr>
              <a:t>	</a:t>
            </a:r>
            <a:r>
              <a:rPr sz="2450" i="1" spc="1750" dirty="0">
                <a:latin typeface="Times New Roman"/>
                <a:cs typeface="Times New Roman"/>
              </a:rPr>
              <a:t>X	</a:t>
            </a:r>
            <a:r>
              <a:rPr sz="2450" i="1" spc="795" dirty="0">
                <a:latin typeface="Times New Roman"/>
                <a:cs typeface="Times New Roman"/>
              </a:rPr>
              <a:t>f</a:t>
            </a:r>
            <a:endParaRPr sz="2450">
              <a:latin typeface="Times New Roman"/>
              <a:cs typeface="Times New Roman"/>
            </a:endParaRPr>
          </a:p>
          <a:p>
            <a:pPr marL="180975">
              <a:lnSpc>
                <a:spcPct val="100000"/>
              </a:lnSpc>
              <a:spcBef>
                <a:spcPts val="475"/>
              </a:spcBef>
              <a:tabLst>
                <a:tab pos="997585" algn="l"/>
              </a:tabLst>
            </a:pPr>
            <a:r>
              <a:rPr sz="4725" spc="3937" baseline="-7054" dirty="0">
                <a:latin typeface="Symbol"/>
                <a:cs typeface="Symbol"/>
              </a:rPr>
              <a:t></a:t>
            </a:r>
            <a:r>
              <a:rPr sz="4725" spc="3937" baseline="-7054" dirty="0">
                <a:latin typeface="Times New Roman"/>
                <a:cs typeface="Times New Roman"/>
              </a:rPr>
              <a:t>	</a:t>
            </a:r>
            <a:r>
              <a:rPr sz="2450" i="1" spc="795" dirty="0">
                <a:latin typeface="Times New Roman"/>
                <a:cs typeface="Times New Roman"/>
              </a:rPr>
              <a:t>f</a:t>
            </a:r>
            <a:endParaRPr sz="2450">
              <a:latin typeface="Times New Roman"/>
              <a:cs typeface="Times New Roman"/>
            </a:endParaRPr>
          </a:p>
        </p:txBody>
      </p:sp>
      <p:sp>
        <p:nvSpPr>
          <p:cNvPr id="24" name="object 24"/>
          <p:cNvSpPr txBox="1"/>
          <p:nvPr/>
        </p:nvSpPr>
        <p:spPr>
          <a:xfrm>
            <a:off x="3373499" y="4503899"/>
            <a:ext cx="1633220" cy="508634"/>
          </a:xfrm>
          <a:prstGeom prst="rect">
            <a:avLst/>
          </a:prstGeom>
        </p:spPr>
        <p:txBody>
          <a:bodyPr vert="horz" wrap="square" lIns="0" tIns="14604" rIns="0" bIns="0" rtlCol="0">
            <a:spAutoFit/>
          </a:bodyPr>
          <a:lstStyle/>
          <a:p>
            <a:pPr marL="38100">
              <a:lnSpc>
                <a:spcPct val="100000"/>
              </a:lnSpc>
              <a:spcBef>
                <a:spcPts val="114"/>
              </a:spcBef>
              <a:tabLst>
                <a:tab pos="412115" algn="l"/>
                <a:tab pos="975360" algn="l"/>
              </a:tabLst>
            </a:pPr>
            <a:r>
              <a:rPr sz="2450" i="1" spc="795" dirty="0">
                <a:latin typeface="Times New Roman"/>
                <a:cs typeface="Times New Roman"/>
              </a:rPr>
              <a:t>l	</a:t>
            </a:r>
            <a:r>
              <a:rPr sz="2450" spc="1570" dirty="0">
                <a:latin typeface="Symbol"/>
                <a:cs typeface="Symbol"/>
              </a:rPr>
              <a:t></a:t>
            </a:r>
            <a:r>
              <a:rPr sz="2450" spc="1570" dirty="0">
                <a:latin typeface="Times New Roman"/>
                <a:cs typeface="Times New Roman"/>
              </a:rPr>
              <a:t>	</a:t>
            </a:r>
            <a:r>
              <a:rPr sz="4725" spc="3937" baseline="31746" dirty="0">
                <a:latin typeface="Symbol"/>
                <a:cs typeface="Symbol"/>
              </a:rPr>
              <a:t></a:t>
            </a:r>
            <a:endParaRPr sz="4725" baseline="31746">
              <a:latin typeface="Symbol"/>
              <a:cs typeface="Symbol"/>
            </a:endParaRPr>
          </a:p>
        </p:txBody>
      </p:sp>
      <p:sp>
        <p:nvSpPr>
          <p:cNvPr id="25" name="object 25"/>
          <p:cNvSpPr txBox="1"/>
          <p:nvPr/>
        </p:nvSpPr>
        <p:spPr>
          <a:xfrm>
            <a:off x="3282822" y="5684621"/>
            <a:ext cx="3892550" cy="391160"/>
          </a:xfrm>
          <a:prstGeom prst="rect">
            <a:avLst/>
          </a:prstGeom>
        </p:spPr>
        <p:txBody>
          <a:bodyPr vert="horz" wrap="square" lIns="0" tIns="12700" rIns="0" bIns="0" rtlCol="0">
            <a:spAutoFit/>
          </a:bodyPr>
          <a:lstStyle/>
          <a:p>
            <a:pPr marL="12700">
              <a:lnSpc>
                <a:spcPct val="100000"/>
              </a:lnSpc>
              <a:spcBef>
                <a:spcPts val="100"/>
              </a:spcBef>
              <a:tabLst>
                <a:tab pos="606425" algn="l"/>
                <a:tab pos="2475230" algn="l"/>
              </a:tabLst>
            </a:pPr>
            <a:r>
              <a:rPr sz="2400" dirty="0">
                <a:latin typeface="Times New Roman"/>
                <a:cs typeface="Times New Roman"/>
              </a:rPr>
              <a:t>де	</a:t>
            </a:r>
            <a:r>
              <a:rPr sz="2400" spc="-5" dirty="0">
                <a:latin typeface="Times New Roman"/>
                <a:cs typeface="Times New Roman"/>
              </a:rPr>
              <a:t>X–</a:t>
            </a:r>
            <a:r>
              <a:rPr sz="2400" dirty="0">
                <a:latin typeface="Times New Roman"/>
                <a:cs typeface="Times New Roman"/>
              </a:rPr>
              <a:t> </a:t>
            </a:r>
            <a:r>
              <a:rPr sz="2400" spc="-5" dirty="0">
                <a:latin typeface="Times New Roman"/>
                <a:cs typeface="Times New Roman"/>
              </a:rPr>
              <a:t>варіанти;	f–</a:t>
            </a:r>
            <a:r>
              <a:rPr sz="2400" spc="-40" dirty="0">
                <a:latin typeface="Times New Roman"/>
                <a:cs typeface="Times New Roman"/>
              </a:rPr>
              <a:t> </a:t>
            </a:r>
            <a:r>
              <a:rPr sz="2400" spc="-15" dirty="0">
                <a:latin typeface="Times New Roman"/>
                <a:cs typeface="Times New Roman"/>
              </a:rPr>
              <a:t>частоти</a:t>
            </a:r>
            <a:r>
              <a:rPr sz="2400" spc="-15" dirty="0">
                <a:solidFill>
                  <a:srgbClr val="FFFFFF"/>
                </a:solidFill>
                <a:latin typeface="Times New Roman"/>
                <a:cs typeface="Times New Roman"/>
              </a:rPr>
              <a:t>.</a:t>
            </a:r>
            <a:endParaRPr sz="24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637" y="2133600"/>
            <a:ext cx="2209800" cy="1569720"/>
          </a:xfrm>
          <a:custGeom>
            <a:avLst/>
            <a:gdLst/>
            <a:ahLst/>
            <a:cxnLst/>
            <a:rect l="l" t="t" r="r" b="b"/>
            <a:pathLst>
              <a:path w="2209800" h="1569720">
                <a:moveTo>
                  <a:pt x="0" y="1569720"/>
                </a:moveTo>
                <a:lnTo>
                  <a:pt x="2209800" y="1569720"/>
                </a:lnTo>
                <a:lnTo>
                  <a:pt x="2209800" y="0"/>
                </a:lnTo>
                <a:lnTo>
                  <a:pt x="0" y="0"/>
                </a:lnTo>
                <a:lnTo>
                  <a:pt x="0" y="1569720"/>
                </a:lnTo>
                <a:close/>
              </a:path>
            </a:pathLst>
          </a:custGeom>
          <a:solidFill>
            <a:srgbClr val="FFC000"/>
          </a:solidFill>
        </p:spPr>
        <p:txBody>
          <a:bodyPr wrap="square" lIns="0" tIns="0" rIns="0" bIns="0" rtlCol="0"/>
          <a:lstStyle/>
          <a:p>
            <a:endParaRPr/>
          </a:p>
        </p:txBody>
      </p:sp>
      <p:sp>
        <p:nvSpPr>
          <p:cNvPr id="3" name="object 3"/>
          <p:cNvSpPr/>
          <p:nvPr/>
        </p:nvSpPr>
        <p:spPr>
          <a:xfrm>
            <a:off x="247141" y="2106041"/>
            <a:ext cx="2265045" cy="1624965"/>
          </a:xfrm>
          <a:custGeom>
            <a:avLst/>
            <a:gdLst/>
            <a:ahLst/>
            <a:cxnLst/>
            <a:rect l="l" t="t" r="r" b="b"/>
            <a:pathLst>
              <a:path w="2265045" h="1624964">
                <a:moveTo>
                  <a:pt x="2237232" y="0"/>
                </a:moveTo>
                <a:lnTo>
                  <a:pt x="27495" y="0"/>
                </a:lnTo>
                <a:lnTo>
                  <a:pt x="16791" y="2162"/>
                </a:lnTo>
                <a:lnTo>
                  <a:pt x="8051" y="8064"/>
                </a:lnTo>
                <a:lnTo>
                  <a:pt x="2160" y="16823"/>
                </a:lnTo>
                <a:lnTo>
                  <a:pt x="0" y="27559"/>
                </a:lnTo>
                <a:lnTo>
                  <a:pt x="0" y="1597279"/>
                </a:lnTo>
                <a:lnTo>
                  <a:pt x="2160" y="1607941"/>
                </a:lnTo>
                <a:lnTo>
                  <a:pt x="8051" y="1616662"/>
                </a:lnTo>
                <a:lnTo>
                  <a:pt x="16791" y="1622550"/>
                </a:lnTo>
                <a:lnTo>
                  <a:pt x="27495" y="1624711"/>
                </a:lnTo>
                <a:lnTo>
                  <a:pt x="2237232" y="1624711"/>
                </a:lnTo>
                <a:lnTo>
                  <a:pt x="2247967" y="1622550"/>
                </a:lnTo>
                <a:lnTo>
                  <a:pt x="2256726" y="1616662"/>
                </a:lnTo>
                <a:lnTo>
                  <a:pt x="2262628" y="1607941"/>
                </a:lnTo>
                <a:lnTo>
                  <a:pt x="2264791" y="1597279"/>
                </a:lnTo>
                <a:lnTo>
                  <a:pt x="2264791" y="1591691"/>
                </a:lnTo>
                <a:lnTo>
                  <a:pt x="32994" y="1591691"/>
                </a:lnTo>
                <a:lnTo>
                  <a:pt x="32994" y="33020"/>
                </a:lnTo>
                <a:lnTo>
                  <a:pt x="2264791" y="33020"/>
                </a:lnTo>
                <a:lnTo>
                  <a:pt x="2264791" y="27559"/>
                </a:lnTo>
                <a:lnTo>
                  <a:pt x="2262628" y="16823"/>
                </a:lnTo>
                <a:lnTo>
                  <a:pt x="2256726" y="8064"/>
                </a:lnTo>
                <a:lnTo>
                  <a:pt x="2247967" y="2162"/>
                </a:lnTo>
                <a:lnTo>
                  <a:pt x="2237232" y="0"/>
                </a:lnTo>
                <a:close/>
              </a:path>
              <a:path w="2265045" h="1624964">
                <a:moveTo>
                  <a:pt x="2264791" y="33020"/>
                </a:moveTo>
                <a:lnTo>
                  <a:pt x="2231771" y="33020"/>
                </a:lnTo>
                <a:lnTo>
                  <a:pt x="2231771" y="1591691"/>
                </a:lnTo>
                <a:lnTo>
                  <a:pt x="2264791" y="1591691"/>
                </a:lnTo>
                <a:lnTo>
                  <a:pt x="2264791" y="33020"/>
                </a:lnTo>
                <a:close/>
              </a:path>
              <a:path w="2265045" h="1624964">
                <a:moveTo>
                  <a:pt x="2220849" y="44069"/>
                </a:moveTo>
                <a:lnTo>
                  <a:pt x="43992" y="44069"/>
                </a:lnTo>
                <a:lnTo>
                  <a:pt x="43992" y="1580769"/>
                </a:lnTo>
                <a:lnTo>
                  <a:pt x="2220849" y="1580769"/>
                </a:lnTo>
                <a:lnTo>
                  <a:pt x="2220849" y="1569720"/>
                </a:lnTo>
                <a:lnTo>
                  <a:pt x="54990" y="1569720"/>
                </a:lnTo>
                <a:lnTo>
                  <a:pt x="54990" y="55118"/>
                </a:lnTo>
                <a:lnTo>
                  <a:pt x="2220849" y="55118"/>
                </a:lnTo>
                <a:lnTo>
                  <a:pt x="2220849" y="44069"/>
                </a:lnTo>
                <a:close/>
              </a:path>
              <a:path w="2265045" h="1624964">
                <a:moveTo>
                  <a:pt x="2220849" y="55118"/>
                </a:moveTo>
                <a:lnTo>
                  <a:pt x="2209800" y="55118"/>
                </a:lnTo>
                <a:lnTo>
                  <a:pt x="2209800" y="1569720"/>
                </a:lnTo>
                <a:lnTo>
                  <a:pt x="2220849" y="1569720"/>
                </a:lnTo>
                <a:lnTo>
                  <a:pt x="2220849" y="55118"/>
                </a:lnTo>
                <a:close/>
              </a:path>
            </a:pathLst>
          </a:custGeom>
          <a:solidFill>
            <a:srgbClr val="BB8B00"/>
          </a:solidFill>
        </p:spPr>
        <p:txBody>
          <a:bodyPr wrap="square" lIns="0" tIns="0" rIns="0" bIns="0" rtlCol="0"/>
          <a:lstStyle/>
          <a:p>
            <a:endParaRPr/>
          </a:p>
        </p:txBody>
      </p:sp>
      <p:sp>
        <p:nvSpPr>
          <p:cNvPr id="4" name="object 4"/>
          <p:cNvSpPr/>
          <p:nvPr/>
        </p:nvSpPr>
        <p:spPr>
          <a:xfrm>
            <a:off x="3157601" y="1989201"/>
            <a:ext cx="4583049" cy="194462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74637" y="430530"/>
            <a:ext cx="8611870" cy="3964304"/>
          </a:xfrm>
          <a:prstGeom prst="rect">
            <a:avLst/>
          </a:prstGeom>
        </p:spPr>
        <p:txBody>
          <a:bodyPr vert="horz" wrap="square" lIns="0" tIns="13335" rIns="0" bIns="0" rtlCol="0">
            <a:spAutoFit/>
          </a:bodyPr>
          <a:lstStyle/>
          <a:p>
            <a:pPr marL="859790" marR="144780" algn="just">
              <a:lnSpc>
                <a:spcPct val="100000"/>
              </a:lnSpc>
              <a:spcBef>
                <a:spcPts val="105"/>
              </a:spcBef>
            </a:pPr>
            <a:r>
              <a:rPr sz="2000" b="1" dirty="0">
                <a:latin typeface="Times New Roman"/>
                <a:cs typeface="Times New Roman"/>
              </a:rPr>
              <a:t>Середнє </a:t>
            </a:r>
            <a:r>
              <a:rPr sz="2000" b="1" spc="-10" dirty="0">
                <a:latin typeface="Times New Roman"/>
                <a:cs typeface="Times New Roman"/>
              </a:rPr>
              <a:t>квадратичне </a:t>
            </a:r>
            <a:r>
              <a:rPr sz="2000" b="1" dirty="0">
                <a:latin typeface="Times New Roman"/>
                <a:cs typeface="Times New Roman"/>
              </a:rPr>
              <a:t>відхилення </a:t>
            </a:r>
            <a:r>
              <a:rPr sz="2000" b="1" spc="-10" dirty="0">
                <a:latin typeface="Times New Roman"/>
                <a:cs typeface="Times New Roman"/>
              </a:rPr>
              <a:t>(</a:t>
            </a:r>
            <a:r>
              <a:rPr sz="2000" b="1" i="1" spc="-10" dirty="0">
                <a:latin typeface="Times New Roman"/>
                <a:cs typeface="Times New Roman"/>
              </a:rPr>
              <a:t>σ</a:t>
            </a:r>
            <a:r>
              <a:rPr sz="2000" b="1" spc="-10" dirty="0">
                <a:latin typeface="Times New Roman"/>
                <a:cs typeface="Times New Roman"/>
              </a:rPr>
              <a:t>) </a:t>
            </a:r>
            <a:r>
              <a:rPr sz="2000" b="1" dirty="0">
                <a:latin typeface="Times New Roman"/>
                <a:cs typeface="Times New Roman"/>
              </a:rPr>
              <a:t>— </a:t>
            </a:r>
            <a:r>
              <a:rPr sz="2000" b="1" spc="-15" dirty="0">
                <a:latin typeface="Times New Roman"/>
                <a:cs typeface="Times New Roman"/>
              </a:rPr>
              <a:t>показує </a:t>
            </a:r>
            <a:r>
              <a:rPr sz="2000" b="1" spc="-5" dirty="0">
                <a:latin typeface="Times New Roman"/>
                <a:cs typeface="Times New Roman"/>
              </a:rPr>
              <a:t>середній </a:t>
            </a:r>
            <a:r>
              <a:rPr sz="2000" b="1" spc="-10" dirty="0">
                <a:latin typeface="Times New Roman"/>
                <a:cs typeface="Times New Roman"/>
              </a:rPr>
              <a:t>розмір  </a:t>
            </a:r>
            <a:r>
              <a:rPr sz="2000" b="1" spc="-5" dirty="0">
                <a:latin typeface="Times New Roman"/>
                <a:cs typeface="Times New Roman"/>
              </a:rPr>
              <a:t>відхилень </a:t>
            </a:r>
            <a:r>
              <a:rPr sz="2000" b="1" spc="-15" dirty="0">
                <a:latin typeface="Times New Roman"/>
                <a:cs typeface="Times New Roman"/>
              </a:rPr>
              <a:t>значень </a:t>
            </a:r>
            <a:r>
              <a:rPr sz="2000" b="1" spc="-5" dirty="0">
                <a:latin typeface="Times New Roman"/>
                <a:cs typeface="Times New Roman"/>
              </a:rPr>
              <a:t>ознаки від </a:t>
            </a:r>
            <a:r>
              <a:rPr sz="2000" b="1" spc="-10" dirty="0">
                <a:latin typeface="Times New Roman"/>
                <a:cs typeface="Times New Roman"/>
              </a:rPr>
              <a:t>середнього </a:t>
            </a:r>
            <a:r>
              <a:rPr sz="2000" b="1" spc="-5" dirty="0">
                <a:latin typeface="Times New Roman"/>
                <a:cs typeface="Times New Roman"/>
              </a:rPr>
              <a:t>рівня. </a:t>
            </a:r>
            <a:r>
              <a:rPr sz="2000" b="1" dirty="0">
                <a:latin typeface="Times New Roman"/>
                <a:cs typeface="Times New Roman"/>
              </a:rPr>
              <a:t>Залежно </a:t>
            </a:r>
            <a:r>
              <a:rPr sz="2000" b="1" spc="-10" dirty="0">
                <a:latin typeface="Times New Roman"/>
                <a:cs typeface="Times New Roman"/>
              </a:rPr>
              <a:t>від  </a:t>
            </a:r>
            <a:r>
              <a:rPr sz="2000" b="1" spc="-5" dirty="0">
                <a:latin typeface="Times New Roman"/>
                <a:cs typeface="Times New Roman"/>
              </a:rPr>
              <a:t>вихідних даних </a:t>
            </a:r>
            <a:r>
              <a:rPr sz="2000" b="1" spc="-20" dirty="0">
                <a:latin typeface="Times New Roman"/>
                <a:cs typeface="Times New Roman"/>
              </a:rPr>
              <a:t>використовують </a:t>
            </a:r>
            <a:r>
              <a:rPr sz="2000" b="1" spc="-5" dirty="0">
                <a:latin typeface="Times New Roman"/>
                <a:cs typeface="Times New Roman"/>
              </a:rPr>
              <a:t>середнє </a:t>
            </a:r>
            <a:r>
              <a:rPr sz="2000" b="1" spc="-10" dirty="0">
                <a:latin typeface="Times New Roman"/>
                <a:cs typeface="Times New Roman"/>
              </a:rPr>
              <a:t>квадратичне </a:t>
            </a:r>
            <a:r>
              <a:rPr sz="2000" b="1" spc="-5" dirty="0">
                <a:latin typeface="Times New Roman"/>
                <a:cs typeface="Times New Roman"/>
              </a:rPr>
              <a:t>відхилення  просте </a:t>
            </a:r>
            <a:r>
              <a:rPr sz="2000" b="1" dirty="0">
                <a:latin typeface="Times New Roman"/>
                <a:cs typeface="Times New Roman"/>
              </a:rPr>
              <a:t>і</a:t>
            </a:r>
            <a:r>
              <a:rPr sz="2000" b="1" spc="-35" dirty="0">
                <a:latin typeface="Times New Roman"/>
                <a:cs typeface="Times New Roman"/>
              </a:rPr>
              <a:t> </a:t>
            </a:r>
            <a:r>
              <a:rPr sz="2000" b="1" spc="-5" dirty="0">
                <a:latin typeface="Times New Roman"/>
                <a:cs typeface="Times New Roman"/>
              </a:rPr>
              <a:t>зважене:</a:t>
            </a:r>
            <a:endParaRPr sz="2000">
              <a:latin typeface="Times New Roman"/>
              <a:cs typeface="Times New Roman"/>
            </a:endParaRPr>
          </a:p>
          <a:p>
            <a:pPr>
              <a:lnSpc>
                <a:spcPct val="100000"/>
              </a:lnSpc>
            </a:pPr>
            <a:endParaRPr sz="2200">
              <a:latin typeface="Times New Roman"/>
              <a:cs typeface="Times New Roman"/>
            </a:endParaRPr>
          </a:p>
          <a:p>
            <a:pPr marL="273050" marR="6669405" algn="ctr">
              <a:lnSpc>
                <a:spcPct val="100000"/>
              </a:lnSpc>
              <a:spcBef>
                <a:spcPts val="1455"/>
              </a:spcBef>
            </a:pPr>
            <a:r>
              <a:rPr sz="2400" spc="-5" dirty="0">
                <a:latin typeface="Times New Roman"/>
                <a:cs typeface="Times New Roman"/>
              </a:rPr>
              <a:t>Середне  </a:t>
            </a:r>
            <a:r>
              <a:rPr sz="2400" dirty="0">
                <a:latin typeface="Times New Roman"/>
                <a:cs typeface="Times New Roman"/>
              </a:rPr>
              <a:t>К</a:t>
            </a:r>
            <a:r>
              <a:rPr sz="2400" spc="-50" dirty="0">
                <a:latin typeface="Times New Roman"/>
                <a:cs typeface="Times New Roman"/>
              </a:rPr>
              <a:t>в</a:t>
            </a:r>
            <a:r>
              <a:rPr sz="2400" dirty="0">
                <a:latin typeface="Times New Roman"/>
                <a:cs typeface="Times New Roman"/>
              </a:rPr>
              <a:t>адр</a:t>
            </a:r>
            <a:r>
              <a:rPr sz="2400" spc="-55" dirty="0">
                <a:latin typeface="Times New Roman"/>
                <a:cs typeface="Times New Roman"/>
              </a:rPr>
              <a:t>а</a:t>
            </a:r>
            <a:r>
              <a:rPr sz="2400" dirty="0">
                <a:latin typeface="Times New Roman"/>
                <a:cs typeface="Times New Roman"/>
              </a:rPr>
              <a:t>тичне  Відхилення  </a:t>
            </a:r>
            <a:r>
              <a:rPr sz="2400" spc="-5" dirty="0">
                <a:latin typeface="Times New Roman"/>
                <a:cs typeface="Times New Roman"/>
              </a:rPr>
              <a:t>(стандартне)</a:t>
            </a:r>
            <a:endParaRPr sz="2400">
              <a:latin typeface="Times New Roman"/>
              <a:cs typeface="Times New Roman"/>
            </a:endParaRPr>
          </a:p>
          <a:p>
            <a:pPr>
              <a:lnSpc>
                <a:spcPct val="100000"/>
              </a:lnSpc>
              <a:spcBef>
                <a:spcPts val="35"/>
              </a:spcBef>
            </a:pPr>
            <a:endParaRPr sz="2600">
              <a:latin typeface="Times New Roman"/>
              <a:cs typeface="Times New Roman"/>
            </a:endParaRPr>
          </a:p>
          <a:p>
            <a:pPr marL="501015">
              <a:lnSpc>
                <a:spcPct val="100000"/>
              </a:lnSpc>
            </a:pPr>
            <a:r>
              <a:rPr sz="2400" spc="-10" dirty="0">
                <a:latin typeface="Calibri"/>
                <a:cs typeface="Calibri"/>
              </a:rPr>
              <a:t>Середнє </a:t>
            </a:r>
            <a:r>
              <a:rPr sz="2400" spc="-5" dirty="0">
                <a:latin typeface="Calibri"/>
                <a:cs typeface="Calibri"/>
              </a:rPr>
              <a:t>квадратичне відхилення найчастіше</a:t>
            </a:r>
            <a:r>
              <a:rPr sz="2400" spc="25" dirty="0">
                <a:latin typeface="Calibri"/>
                <a:cs typeface="Calibri"/>
              </a:rPr>
              <a:t> </a:t>
            </a:r>
            <a:r>
              <a:rPr sz="2400" spc="-10" dirty="0">
                <a:latin typeface="Calibri"/>
                <a:cs typeface="Calibri"/>
              </a:rPr>
              <a:t>використовують</a:t>
            </a:r>
            <a:endParaRPr sz="2400">
              <a:latin typeface="Calibri"/>
              <a:cs typeface="Calibri"/>
            </a:endParaRPr>
          </a:p>
        </p:txBody>
      </p:sp>
      <p:sp>
        <p:nvSpPr>
          <p:cNvPr id="6" name="object 6"/>
          <p:cNvSpPr txBox="1"/>
          <p:nvPr/>
        </p:nvSpPr>
        <p:spPr>
          <a:xfrm>
            <a:off x="763016" y="4735195"/>
            <a:ext cx="3684904" cy="391160"/>
          </a:xfrm>
          <a:prstGeom prst="rect">
            <a:avLst/>
          </a:prstGeom>
        </p:spPr>
        <p:txBody>
          <a:bodyPr vert="horz" wrap="square" lIns="0" tIns="12700" rIns="0" bIns="0" rtlCol="0">
            <a:spAutoFit/>
          </a:bodyPr>
          <a:lstStyle/>
          <a:p>
            <a:pPr marL="12700">
              <a:lnSpc>
                <a:spcPct val="100000"/>
              </a:lnSpc>
              <a:spcBef>
                <a:spcPts val="100"/>
              </a:spcBef>
              <a:tabLst>
                <a:tab pos="1923414" algn="l"/>
              </a:tabLst>
            </a:pPr>
            <a:r>
              <a:rPr sz="2400" dirty="0">
                <a:latin typeface="Calibri"/>
                <a:cs typeface="Calibri"/>
              </a:rPr>
              <a:t>станд</a:t>
            </a:r>
            <a:r>
              <a:rPr sz="2400" spc="5" dirty="0">
                <a:latin typeface="Calibri"/>
                <a:cs typeface="Calibri"/>
              </a:rPr>
              <a:t>а</a:t>
            </a:r>
            <a:r>
              <a:rPr sz="2400" spc="-5" dirty="0">
                <a:latin typeface="Calibri"/>
                <a:cs typeface="Calibri"/>
              </a:rPr>
              <a:t>ртн</a:t>
            </a:r>
            <a:r>
              <a:rPr sz="2400" spc="-10" dirty="0">
                <a:latin typeface="Calibri"/>
                <a:cs typeface="Calibri"/>
              </a:rPr>
              <a:t>и</a:t>
            </a:r>
            <a:r>
              <a:rPr sz="2400" dirty="0">
                <a:latin typeface="Calibri"/>
                <a:cs typeface="Calibri"/>
              </a:rPr>
              <a:t>м	ві</a:t>
            </a:r>
            <a:r>
              <a:rPr sz="2400" spc="15" dirty="0">
                <a:latin typeface="Calibri"/>
                <a:cs typeface="Calibri"/>
              </a:rPr>
              <a:t>д</a:t>
            </a:r>
            <a:r>
              <a:rPr sz="2400" spc="-5" dirty="0">
                <a:latin typeface="Calibri"/>
                <a:cs typeface="Calibri"/>
              </a:rPr>
              <a:t>хиле</a:t>
            </a:r>
            <a:r>
              <a:rPr sz="2400" dirty="0">
                <a:latin typeface="Calibri"/>
                <a:cs typeface="Calibri"/>
              </a:rPr>
              <a:t>ння</a:t>
            </a:r>
            <a:r>
              <a:rPr sz="2400" spc="10" dirty="0">
                <a:latin typeface="Calibri"/>
                <a:cs typeface="Calibri"/>
              </a:rPr>
              <a:t>м</a:t>
            </a:r>
            <a:r>
              <a:rPr sz="2400" dirty="0">
                <a:latin typeface="Calibri"/>
                <a:cs typeface="Calibri"/>
              </a:rPr>
              <a:t>.</a:t>
            </a:r>
            <a:endParaRPr sz="2400">
              <a:latin typeface="Calibri"/>
              <a:cs typeface="Calibri"/>
            </a:endParaRPr>
          </a:p>
        </p:txBody>
      </p:sp>
      <p:sp>
        <p:nvSpPr>
          <p:cNvPr id="7" name="object 7"/>
          <p:cNvSpPr txBox="1"/>
          <p:nvPr/>
        </p:nvSpPr>
        <p:spPr>
          <a:xfrm>
            <a:off x="763016" y="4369434"/>
            <a:ext cx="4513580" cy="756920"/>
          </a:xfrm>
          <a:prstGeom prst="rect">
            <a:avLst/>
          </a:prstGeom>
        </p:spPr>
        <p:txBody>
          <a:bodyPr vert="horz" wrap="square" lIns="0" tIns="12700" rIns="0" bIns="0" rtlCol="0">
            <a:spAutoFit/>
          </a:bodyPr>
          <a:lstStyle/>
          <a:p>
            <a:pPr marR="5080" algn="r">
              <a:lnSpc>
                <a:spcPct val="100000"/>
              </a:lnSpc>
              <a:spcBef>
                <a:spcPts val="100"/>
              </a:spcBef>
              <a:tabLst>
                <a:tab pos="432434" algn="l"/>
                <a:tab pos="2620010" algn="l"/>
                <a:tab pos="3870960" algn="l"/>
              </a:tabLst>
            </a:pPr>
            <a:r>
              <a:rPr sz="2400" dirty="0">
                <a:latin typeface="Calibri"/>
                <a:cs typeface="Calibri"/>
              </a:rPr>
              <a:t>у	ст</a:t>
            </a:r>
            <a:r>
              <a:rPr sz="2400" spc="-10" dirty="0">
                <a:latin typeface="Calibri"/>
                <a:cs typeface="Calibri"/>
              </a:rPr>
              <a:t>а</a:t>
            </a:r>
            <a:r>
              <a:rPr sz="2400" spc="-5" dirty="0">
                <a:latin typeface="Calibri"/>
                <a:cs typeface="Calibri"/>
              </a:rPr>
              <a:t>тист</a:t>
            </a:r>
            <a:r>
              <a:rPr sz="2400" spc="-25" dirty="0">
                <a:latin typeface="Calibri"/>
                <a:cs typeface="Calibri"/>
              </a:rPr>
              <a:t>и</a:t>
            </a:r>
            <a:r>
              <a:rPr sz="2400" dirty="0">
                <a:latin typeface="Calibri"/>
                <a:cs typeface="Calibri"/>
              </a:rPr>
              <a:t>чно</a:t>
            </a:r>
            <a:r>
              <a:rPr sz="2400" spc="-20" dirty="0">
                <a:latin typeface="Calibri"/>
                <a:cs typeface="Calibri"/>
              </a:rPr>
              <a:t>м</a:t>
            </a:r>
            <a:r>
              <a:rPr sz="2400" dirty="0">
                <a:latin typeface="Calibri"/>
                <a:cs typeface="Calibri"/>
              </a:rPr>
              <a:t>у	аналі</a:t>
            </a:r>
            <a:r>
              <a:rPr sz="2400" spc="5" dirty="0">
                <a:latin typeface="Calibri"/>
                <a:cs typeface="Calibri"/>
              </a:rPr>
              <a:t>зі</a:t>
            </a:r>
            <a:r>
              <a:rPr sz="2400" dirty="0">
                <a:latin typeface="Calibri"/>
                <a:cs typeface="Calibri"/>
              </a:rPr>
              <a:t>,	</a:t>
            </a:r>
            <a:r>
              <a:rPr sz="2400" spc="-30" dirty="0">
                <a:latin typeface="Calibri"/>
                <a:cs typeface="Calibri"/>
              </a:rPr>
              <a:t>т</a:t>
            </a:r>
            <a:r>
              <a:rPr sz="2400" spc="-5" dirty="0">
                <a:latin typeface="Calibri"/>
                <a:cs typeface="Calibri"/>
              </a:rPr>
              <a:t>о</a:t>
            </a:r>
            <a:r>
              <a:rPr sz="2400" spc="-20" dirty="0">
                <a:latin typeface="Calibri"/>
                <a:cs typeface="Calibri"/>
              </a:rPr>
              <a:t>м</a:t>
            </a:r>
            <a:r>
              <a:rPr sz="2400" dirty="0">
                <a:latin typeface="Calibri"/>
                <a:cs typeface="Calibri"/>
              </a:rPr>
              <a:t>у</a:t>
            </a:r>
            <a:endParaRPr sz="2400">
              <a:latin typeface="Calibri"/>
              <a:cs typeface="Calibri"/>
            </a:endParaRPr>
          </a:p>
          <a:p>
            <a:pPr marR="49530" algn="r">
              <a:lnSpc>
                <a:spcPct val="100000"/>
              </a:lnSpc>
            </a:pPr>
            <a:r>
              <a:rPr sz="2400" spc="-5" dirty="0">
                <a:latin typeface="Calibri"/>
                <a:cs typeface="Calibri"/>
              </a:rPr>
              <a:t>Слід</a:t>
            </a:r>
            <a:endParaRPr sz="2400">
              <a:latin typeface="Calibri"/>
              <a:cs typeface="Calibri"/>
            </a:endParaRPr>
          </a:p>
        </p:txBody>
      </p:sp>
      <p:sp>
        <p:nvSpPr>
          <p:cNvPr id="8" name="object 8"/>
          <p:cNvSpPr txBox="1"/>
          <p:nvPr/>
        </p:nvSpPr>
        <p:spPr>
          <a:xfrm>
            <a:off x="5433440" y="4369434"/>
            <a:ext cx="3453765" cy="756920"/>
          </a:xfrm>
          <a:prstGeom prst="rect">
            <a:avLst/>
          </a:prstGeom>
        </p:spPr>
        <p:txBody>
          <a:bodyPr vert="horz" wrap="square" lIns="0" tIns="12700" rIns="0" bIns="0" rtlCol="0">
            <a:spAutoFit/>
          </a:bodyPr>
          <a:lstStyle/>
          <a:p>
            <a:pPr marL="12700" marR="5080" indent="111125">
              <a:lnSpc>
                <a:spcPct val="100000"/>
              </a:lnSpc>
              <a:spcBef>
                <a:spcPts val="100"/>
              </a:spcBef>
              <a:tabLst>
                <a:tab pos="871855" algn="l"/>
                <a:tab pos="1004569" algn="l"/>
                <a:tab pos="1409700" algn="l"/>
                <a:tab pos="2066925" algn="l"/>
                <a:tab pos="2343150" algn="l"/>
                <a:tab pos="2955290" algn="l"/>
              </a:tabLst>
            </a:pPr>
            <a:r>
              <a:rPr sz="2400" dirty="0">
                <a:latin typeface="Calibri"/>
                <a:cs typeface="Calibri"/>
              </a:rPr>
              <a:t>й</a:t>
            </a:r>
            <a:r>
              <a:rPr sz="2400" spc="-10" dirty="0">
                <a:latin typeface="Calibri"/>
                <a:cs typeface="Calibri"/>
              </a:rPr>
              <a:t>о</a:t>
            </a:r>
            <a:r>
              <a:rPr sz="2400" spc="-30" dirty="0">
                <a:latin typeface="Calibri"/>
                <a:cs typeface="Calibri"/>
              </a:rPr>
              <a:t>г</a:t>
            </a:r>
            <a:r>
              <a:rPr sz="2400" dirty="0">
                <a:latin typeface="Calibri"/>
                <a:cs typeface="Calibri"/>
              </a:rPr>
              <a:t>о		</a:t>
            </a:r>
            <a:r>
              <a:rPr sz="2400" spc="-5" dirty="0">
                <a:latin typeface="Calibri"/>
                <a:cs typeface="Calibri"/>
              </a:rPr>
              <a:t>та</a:t>
            </a:r>
            <a:r>
              <a:rPr sz="2400" spc="-40" dirty="0">
                <a:latin typeface="Calibri"/>
                <a:cs typeface="Calibri"/>
              </a:rPr>
              <a:t>к</a:t>
            </a:r>
            <a:r>
              <a:rPr sz="2400" spc="-30" dirty="0">
                <a:latin typeface="Calibri"/>
                <a:cs typeface="Calibri"/>
              </a:rPr>
              <a:t>о</a:t>
            </a:r>
            <a:r>
              <a:rPr sz="2400" dirty="0">
                <a:latin typeface="Calibri"/>
                <a:cs typeface="Calibri"/>
              </a:rPr>
              <a:t>ж	на</a:t>
            </a:r>
            <a:r>
              <a:rPr sz="2400" spc="5" dirty="0">
                <a:latin typeface="Calibri"/>
                <a:cs typeface="Calibri"/>
              </a:rPr>
              <a:t>з</a:t>
            </a:r>
            <a:r>
              <a:rPr sz="2400" dirty="0">
                <a:latin typeface="Calibri"/>
                <a:cs typeface="Calibri"/>
              </a:rPr>
              <a:t>и</a:t>
            </a:r>
            <a:r>
              <a:rPr sz="2400" spc="-15" dirty="0">
                <a:latin typeface="Calibri"/>
                <a:cs typeface="Calibri"/>
              </a:rPr>
              <a:t>в</a:t>
            </a:r>
            <a:r>
              <a:rPr sz="2400" dirty="0">
                <a:latin typeface="Calibri"/>
                <a:cs typeface="Calibri"/>
              </a:rPr>
              <a:t>а</a:t>
            </a:r>
            <a:r>
              <a:rPr sz="2400" spc="-15" dirty="0">
                <a:latin typeface="Calibri"/>
                <a:cs typeface="Calibri"/>
              </a:rPr>
              <a:t>ю</a:t>
            </a:r>
            <a:r>
              <a:rPr sz="2400" spc="-5" dirty="0">
                <a:latin typeface="Calibri"/>
                <a:cs typeface="Calibri"/>
              </a:rPr>
              <a:t>ть  м</a:t>
            </a:r>
            <a:r>
              <a:rPr sz="2400" spc="-15" dirty="0">
                <a:latin typeface="Calibri"/>
                <a:cs typeface="Calibri"/>
              </a:rPr>
              <a:t>а</a:t>
            </a:r>
            <a:r>
              <a:rPr sz="2400" spc="-5" dirty="0">
                <a:latin typeface="Calibri"/>
                <a:cs typeface="Calibri"/>
              </a:rPr>
              <a:t>т</a:t>
            </a:r>
            <a:r>
              <a:rPr sz="2400" dirty="0">
                <a:latin typeface="Calibri"/>
                <a:cs typeface="Calibri"/>
              </a:rPr>
              <a:t>и	на	у</a:t>
            </a:r>
            <a:r>
              <a:rPr sz="2400" spc="5" dirty="0">
                <a:latin typeface="Calibri"/>
                <a:cs typeface="Calibri"/>
              </a:rPr>
              <a:t>в</a:t>
            </a:r>
            <a:r>
              <a:rPr sz="2400" dirty="0">
                <a:latin typeface="Calibri"/>
                <a:cs typeface="Calibri"/>
              </a:rPr>
              <a:t>азі,	</a:t>
            </a:r>
            <a:r>
              <a:rPr sz="2400" spc="-25" dirty="0">
                <a:latin typeface="Calibri"/>
                <a:cs typeface="Calibri"/>
              </a:rPr>
              <a:t>щ</a:t>
            </a:r>
            <a:r>
              <a:rPr sz="2400" dirty="0">
                <a:latin typeface="Calibri"/>
                <a:cs typeface="Calibri"/>
              </a:rPr>
              <a:t>о	при</a:t>
            </a:r>
            <a:endParaRPr sz="2400">
              <a:latin typeface="Calibri"/>
              <a:cs typeface="Calibri"/>
            </a:endParaRPr>
          </a:p>
        </p:txBody>
      </p:sp>
      <p:sp>
        <p:nvSpPr>
          <p:cNvPr id="9" name="object 9"/>
          <p:cNvSpPr txBox="1"/>
          <p:nvPr/>
        </p:nvSpPr>
        <p:spPr>
          <a:xfrm>
            <a:off x="763016" y="5100904"/>
            <a:ext cx="6020435" cy="391795"/>
          </a:xfrm>
          <a:prstGeom prst="rect">
            <a:avLst/>
          </a:prstGeom>
        </p:spPr>
        <p:txBody>
          <a:bodyPr vert="horz" wrap="square" lIns="0" tIns="12700" rIns="0" bIns="0" rtlCol="0">
            <a:spAutoFit/>
          </a:bodyPr>
          <a:lstStyle/>
          <a:p>
            <a:pPr marL="12700">
              <a:lnSpc>
                <a:spcPct val="100000"/>
              </a:lnSpc>
              <a:spcBef>
                <a:spcPts val="100"/>
              </a:spcBef>
              <a:tabLst>
                <a:tab pos="5949315" algn="l"/>
              </a:tabLst>
            </a:pPr>
            <a:r>
              <a:rPr sz="2400" dirty="0">
                <a:latin typeface="Calibri"/>
                <a:cs typeface="Calibri"/>
              </a:rPr>
              <a:t>сим</a:t>
            </a:r>
            <a:r>
              <a:rPr sz="2400" spc="-15" dirty="0">
                <a:latin typeface="Calibri"/>
                <a:cs typeface="Calibri"/>
              </a:rPr>
              <a:t>е</a:t>
            </a:r>
            <a:r>
              <a:rPr sz="2400" spc="-5" dirty="0">
                <a:latin typeface="Calibri"/>
                <a:cs typeface="Calibri"/>
              </a:rPr>
              <a:t>тр</a:t>
            </a:r>
            <a:r>
              <a:rPr sz="2400" spc="-15" dirty="0">
                <a:latin typeface="Calibri"/>
                <a:cs typeface="Calibri"/>
              </a:rPr>
              <a:t>и</a:t>
            </a:r>
            <a:r>
              <a:rPr sz="2400" dirty="0">
                <a:latin typeface="Calibri"/>
                <a:cs typeface="Calibri"/>
              </a:rPr>
              <a:t>чно</a:t>
            </a:r>
            <a:r>
              <a:rPr sz="2400" spc="-25" dirty="0">
                <a:latin typeface="Calibri"/>
                <a:cs typeface="Calibri"/>
              </a:rPr>
              <a:t>м</a:t>
            </a:r>
            <a:r>
              <a:rPr sz="2400" dirty="0">
                <a:latin typeface="Calibri"/>
                <a:cs typeface="Calibri"/>
              </a:rPr>
              <a:t>у </a:t>
            </a:r>
            <a:r>
              <a:rPr sz="2400" spc="-5" dirty="0">
                <a:latin typeface="Calibri"/>
                <a:cs typeface="Calibri"/>
              </a:rPr>
              <a:t>р</a:t>
            </a:r>
            <a:r>
              <a:rPr sz="2400" spc="-10" dirty="0">
                <a:latin typeface="Calibri"/>
                <a:cs typeface="Calibri"/>
              </a:rPr>
              <a:t>о</a:t>
            </a:r>
            <a:r>
              <a:rPr sz="2400" dirty="0">
                <a:latin typeface="Calibri"/>
                <a:cs typeface="Calibri"/>
              </a:rPr>
              <a:t>зп</a:t>
            </a:r>
            <a:r>
              <a:rPr sz="2400" spc="-80" dirty="0">
                <a:latin typeface="Calibri"/>
                <a:cs typeface="Calibri"/>
              </a:rPr>
              <a:t>о</a:t>
            </a:r>
            <a:r>
              <a:rPr sz="2400" spc="-5" dirty="0">
                <a:latin typeface="Calibri"/>
                <a:cs typeface="Calibri"/>
              </a:rPr>
              <a:t>діл</a:t>
            </a:r>
            <a:r>
              <a:rPr sz="2400" dirty="0">
                <a:latin typeface="Calibri"/>
                <a:cs typeface="Calibri"/>
              </a:rPr>
              <a:t>і</a:t>
            </a:r>
            <a:r>
              <a:rPr sz="2400" spc="-10" dirty="0">
                <a:latin typeface="Calibri"/>
                <a:cs typeface="Calibri"/>
              </a:rPr>
              <a:t> </a:t>
            </a:r>
            <a:r>
              <a:rPr sz="2400" spc="-80" dirty="0">
                <a:latin typeface="Calibri"/>
                <a:cs typeface="Calibri"/>
              </a:rPr>
              <a:t>о</a:t>
            </a:r>
            <a:r>
              <a:rPr sz="2400" spc="-5" dirty="0">
                <a:latin typeface="Calibri"/>
                <a:cs typeface="Calibri"/>
              </a:rPr>
              <a:t>дини</a:t>
            </a:r>
            <a:r>
              <a:rPr sz="2400" spc="-15" dirty="0">
                <a:latin typeface="Calibri"/>
                <a:cs typeface="Calibri"/>
              </a:rPr>
              <a:t>ц</a:t>
            </a:r>
            <a:r>
              <a:rPr sz="2400" dirty="0">
                <a:latin typeface="Calibri"/>
                <a:cs typeface="Calibri"/>
              </a:rPr>
              <a:t>ь</a:t>
            </a:r>
            <a:r>
              <a:rPr sz="2400" spc="15" dirty="0">
                <a:latin typeface="Calibri"/>
                <a:cs typeface="Calibri"/>
              </a:rPr>
              <a:t> </a:t>
            </a:r>
            <a:r>
              <a:rPr sz="2400" dirty="0">
                <a:latin typeface="Calibri"/>
                <a:cs typeface="Calibri"/>
              </a:rPr>
              <a:t>с</a:t>
            </a:r>
            <a:r>
              <a:rPr sz="2400" spc="5" dirty="0">
                <a:latin typeface="Calibri"/>
                <a:cs typeface="Calibri"/>
              </a:rPr>
              <a:t>у</a:t>
            </a:r>
            <a:r>
              <a:rPr sz="2400" dirty="0">
                <a:latin typeface="Calibri"/>
                <a:cs typeface="Calibri"/>
              </a:rPr>
              <a:t>купнос</a:t>
            </a:r>
            <a:r>
              <a:rPr sz="2400" spc="-10" dirty="0">
                <a:latin typeface="Calibri"/>
                <a:cs typeface="Calibri"/>
              </a:rPr>
              <a:t>т</a:t>
            </a:r>
            <a:r>
              <a:rPr sz="2400" dirty="0">
                <a:latin typeface="Calibri"/>
                <a:cs typeface="Calibri"/>
              </a:rPr>
              <a:t>і	</a:t>
            </a:r>
            <a:r>
              <a:rPr sz="1800" dirty="0">
                <a:latin typeface="Calibri"/>
                <a:cs typeface="Calibri"/>
              </a:rPr>
              <a:t>.</a:t>
            </a:r>
            <a:endParaRPr sz="1800">
              <a:latin typeface="Calibri"/>
              <a:cs typeface="Calibri"/>
            </a:endParaRPr>
          </a:p>
        </p:txBody>
      </p:sp>
      <p:sp>
        <p:nvSpPr>
          <p:cNvPr id="10" name="object 10"/>
          <p:cNvSpPr/>
          <p:nvPr/>
        </p:nvSpPr>
        <p:spPr>
          <a:xfrm>
            <a:off x="2916301" y="5646737"/>
            <a:ext cx="2951099" cy="590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4917" y="430529"/>
            <a:ext cx="6084570" cy="170180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5E2D79"/>
                </a:solidFill>
                <a:latin typeface="Times New Roman"/>
                <a:cs typeface="Times New Roman"/>
              </a:rPr>
              <a:t>Відносні </a:t>
            </a:r>
            <a:r>
              <a:rPr sz="2200" b="1" spc="-10" dirty="0">
                <a:solidFill>
                  <a:srgbClr val="5E2D79"/>
                </a:solidFill>
                <a:latin typeface="Times New Roman"/>
                <a:cs typeface="Times New Roman"/>
              </a:rPr>
              <a:t>показники </a:t>
            </a:r>
            <a:r>
              <a:rPr sz="2200" b="1" spc="-5" dirty="0">
                <a:solidFill>
                  <a:srgbClr val="5E2D79"/>
                </a:solidFill>
                <a:latin typeface="Times New Roman"/>
                <a:cs typeface="Times New Roman"/>
              </a:rPr>
              <a:t>варіації</a:t>
            </a:r>
            <a:r>
              <a:rPr sz="2200" b="1" spc="-30" dirty="0">
                <a:solidFill>
                  <a:srgbClr val="5E2D79"/>
                </a:solidFill>
                <a:latin typeface="Times New Roman"/>
                <a:cs typeface="Times New Roman"/>
              </a:rPr>
              <a:t> </a:t>
            </a:r>
            <a:r>
              <a:rPr sz="2200" b="1" spc="-20" dirty="0">
                <a:solidFill>
                  <a:srgbClr val="5E2D79"/>
                </a:solidFill>
                <a:latin typeface="Times New Roman"/>
                <a:cs typeface="Times New Roman"/>
              </a:rPr>
              <a:t>використовуються:</a:t>
            </a:r>
            <a:endParaRPr sz="2200">
              <a:latin typeface="Times New Roman"/>
              <a:cs typeface="Times New Roman"/>
            </a:endParaRPr>
          </a:p>
          <a:p>
            <a:pPr marL="12700">
              <a:lnSpc>
                <a:spcPct val="100000"/>
              </a:lnSpc>
            </a:pPr>
            <a:r>
              <a:rPr sz="2200" spc="-5" dirty="0">
                <a:solidFill>
                  <a:srgbClr val="FFFFFF"/>
                </a:solidFill>
                <a:latin typeface="Times New Roman"/>
                <a:cs typeface="Times New Roman"/>
              </a:rPr>
              <a:t>– </a:t>
            </a:r>
            <a:r>
              <a:rPr sz="2200" b="1" spc="-5" dirty="0">
                <a:latin typeface="Times New Roman"/>
                <a:cs typeface="Times New Roman"/>
              </a:rPr>
              <a:t>для </a:t>
            </a:r>
            <a:r>
              <a:rPr sz="2200" b="1" spc="-10" dirty="0">
                <a:latin typeface="Times New Roman"/>
                <a:cs typeface="Times New Roman"/>
              </a:rPr>
              <a:t>оцінки ступеня</a:t>
            </a:r>
            <a:r>
              <a:rPr sz="2200" b="1" spc="-25" dirty="0">
                <a:latin typeface="Times New Roman"/>
                <a:cs typeface="Times New Roman"/>
              </a:rPr>
              <a:t> </a:t>
            </a:r>
            <a:r>
              <a:rPr sz="2200" b="1" spc="-5" dirty="0">
                <a:latin typeface="Times New Roman"/>
                <a:cs typeface="Times New Roman"/>
              </a:rPr>
              <a:t>варіації;</a:t>
            </a:r>
            <a:endParaRPr sz="2200">
              <a:latin typeface="Times New Roman"/>
              <a:cs typeface="Times New Roman"/>
            </a:endParaRPr>
          </a:p>
          <a:p>
            <a:pPr marL="219710" indent="-207645">
              <a:lnSpc>
                <a:spcPct val="100000"/>
              </a:lnSpc>
              <a:buChar char="–"/>
              <a:tabLst>
                <a:tab pos="220345" algn="l"/>
              </a:tabLst>
            </a:pPr>
            <a:r>
              <a:rPr sz="2200" b="1" spc="-5" dirty="0">
                <a:latin typeface="Times New Roman"/>
                <a:cs typeface="Times New Roman"/>
              </a:rPr>
              <a:t>для порівняння варіації </a:t>
            </a:r>
            <a:r>
              <a:rPr sz="2200" b="1" spc="-10" dirty="0">
                <a:latin typeface="Times New Roman"/>
                <a:cs typeface="Times New Roman"/>
              </a:rPr>
              <a:t>різних</a:t>
            </a:r>
            <a:r>
              <a:rPr sz="2200" b="1" spc="-5" dirty="0">
                <a:latin typeface="Times New Roman"/>
                <a:cs typeface="Times New Roman"/>
              </a:rPr>
              <a:t> ознак;</a:t>
            </a:r>
            <a:endParaRPr sz="2200">
              <a:latin typeface="Times New Roman"/>
              <a:cs typeface="Times New Roman"/>
            </a:endParaRPr>
          </a:p>
          <a:p>
            <a:pPr marL="219710" indent="-207645">
              <a:lnSpc>
                <a:spcPct val="100000"/>
              </a:lnSpc>
              <a:buChar char="–"/>
              <a:tabLst>
                <a:tab pos="220345" algn="l"/>
              </a:tabLst>
            </a:pPr>
            <a:r>
              <a:rPr sz="2200" b="1" spc="-5" dirty="0">
                <a:latin typeface="Times New Roman"/>
                <a:cs typeface="Times New Roman"/>
              </a:rPr>
              <a:t>для </a:t>
            </a:r>
            <a:r>
              <a:rPr sz="2200" b="1" spc="-10" dirty="0">
                <a:latin typeface="Times New Roman"/>
                <a:cs typeface="Times New Roman"/>
              </a:rPr>
              <a:t>порівняння </a:t>
            </a:r>
            <a:r>
              <a:rPr sz="2200" b="1" spc="-5" dirty="0">
                <a:latin typeface="Times New Roman"/>
                <a:cs typeface="Times New Roman"/>
              </a:rPr>
              <a:t>варіації </a:t>
            </a:r>
            <a:r>
              <a:rPr sz="2200" b="1" spc="-15" dirty="0">
                <a:latin typeface="Times New Roman"/>
                <a:cs typeface="Times New Roman"/>
              </a:rPr>
              <a:t>однієї </a:t>
            </a:r>
            <a:r>
              <a:rPr sz="2200" b="1" spc="-5" dirty="0">
                <a:latin typeface="Times New Roman"/>
                <a:cs typeface="Times New Roman"/>
              </a:rPr>
              <a:t>ознаки у</a:t>
            </a:r>
            <a:r>
              <a:rPr sz="2200" b="1" spc="30" dirty="0">
                <a:latin typeface="Times New Roman"/>
                <a:cs typeface="Times New Roman"/>
              </a:rPr>
              <a:t> </a:t>
            </a:r>
            <a:r>
              <a:rPr sz="2200" b="1" spc="-10" dirty="0">
                <a:latin typeface="Times New Roman"/>
                <a:cs typeface="Times New Roman"/>
              </a:rPr>
              <a:t>різних</a:t>
            </a:r>
            <a:endParaRPr sz="2200">
              <a:latin typeface="Times New Roman"/>
              <a:cs typeface="Times New Roman"/>
            </a:endParaRPr>
          </a:p>
          <a:p>
            <a:pPr marL="12700">
              <a:lnSpc>
                <a:spcPct val="100000"/>
              </a:lnSpc>
            </a:pPr>
            <a:r>
              <a:rPr sz="2200" b="1" spc="-10" dirty="0">
                <a:latin typeface="Times New Roman"/>
                <a:cs typeface="Times New Roman"/>
              </a:rPr>
              <a:t>сукупностях</a:t>
            </a:r>
            <a:r>
              <a:rPr sz="2200" spc="-10" dirty="0">
                <a:latin typeface="Times New Roman"/>
                <a:cs typeface="Times New Roman"/>
              </a:rPr>
              <a:t>.</a:t>
            </a:r>
            <a:endParaRPr sz="2200">
              <a:latin typeface="Times New Roman"/>
              <a:cs typeface="Times New Roman"/>
            </a:endParaRPr>
          </a:p>
        </p:txBody>
      </p:sp>
      <p:sp>
        <p:nvSpPr>
          <p:cNvPr id="3" name="object 3"/>
          <p:cNvSpPr/>
          <p:nvPr/>
        </p:nvSpPr>
        <p:spPr>
          <a:xfrm>
            <a:off x="274637" y="2133600"/>
            <a:ext cx="2641600" cy="1200150"/>
          </a:xfrm>
          <a:custGeom>
            <a:avLst/>
            <a:gdLst/>
            <a:ahLst/>
            <a:cxnLst/>
            <a:rect l="l" t="t" r="r" b="b"/>
            <a:pathLst>
              <a:path w="2641600" h="1200150">
                <a:moveTo>
                  <a:pt x="0" y="1200150"/>
                </a:moveTo>
                <a:lnTo>
                  <a:pt x="2641600" y="1200150"/>
                </a:lnTo>
                <a:lnTo>
                  <a:pt x="2641600" y="0"/>
                </a:lnTo>
                <a:lnTo>
                  <a:pt x="0" y="0"/>
                </a:lnTo>
                <a:lnTo>
                  <a:pt x="0" y="1200150"/>
                </a:lnTo>
                <a:close/>
              </a:path>
            </a:pathLst>
          </a:custGeom>
          <a:solidFill>
            <a:srgbClr val="FFC000"/>
          </a:solidFill>
        </p:spPr>
        <p:txBody>
          <a:bodyPr wrap="square" lIns="0" tIns="0" rIns="0" bIns="0" rtlCol="0"/>
          <a:lstStyle/>
          <a:p>
            <a:endParaRPr/>
          </a:p>
        </p:txBody>
      </p:sp>
      <p:sp>
        <p:nvSpPr>
          <p:cNvPr id="4" name="object 4"/>
          <p:cNvSpPr/>
          <p:nvPr/>
        </p:nvSpPr>
        <p:spPr>
          <a:xfrm>
            <a:off x="247141" y="2106041"/>
            <a:ext cx="2696845" cy="1255395"/>
          </a:xfrm>
          <a:custGeom>
            <a:avLst/>
            <a:gdLst/>
            <a:ahLst/>
            <a:cxnLst/>
            <a:rect l="l" t="t" r="r" b="b"/>
            <a:pathLst>
              <a:path w="2696845" h="1255395">
                <a:moveTo>
                  <a:pt x="2669032" y="0"/>
                </a:moveTo>
                <a:lnTo>
                  <a:pt x="27495" y="0"/>
                </a:lnTo>
                <a:lnTo>
                  <a:pt x="16791" y="2162"/>
                </a:lnTo>
                <a:lnTo>
                  <a:pt x="8051" y="8064"/>
                </a:lnTo>
                <a:lnTo>
                  <a:pt x="2160" y="16823"/>
                </a:lnTo>
                <a:lnTo>
                  <a:pt x="0" y="27559"/>
                </a:lnTo>
                <a:lnTo>
                  <a:pt x="0" y="1227709"/>
                </a:lnTo>
                <a:lnTo>
                  <a:pt x="2160" y="1238444"/>
                </a:lnTo>
                <a:lnTo>
                  <a:pt x="8051" y="1247203"/>
                </a:lnTo>
                <a:lnTo>
                  <a:pt x="16791" y="1253105"/>
                </a:lnTo>
                <a:lnTo>
                  <a:pt x="27495" y="1255268"/>
                </a:lnTo>
                <a:lnTo>
                  <a:pt x="2669032" y="1255268"/>
                </a:lnTo>
                <a:lnTo>
                  <a:pt x="2679767" y="1253105"/>
                </a:lnTo>
                <a:lnTo>
                  <a:pt x="2688526" y="1247203"/>
                </a:lnTo>
                <a:lnTo>
                  <a:pt x="2694428" y="1238444"/>
                </a:lnTo>
                <a:lnTo>
                  <a:pt x="2696591" y="1227709"/>
                </a:lnTo>
                <a:lnTo>
                  <a:pt x="2696591" y="1222248"/>
                </a:lnTo>
                <a:lnTo>
                  <a:pt x="32994" y="1222248"/>
                </a:lnTo>
                <a:lnTo>
                  <a:pt x="32994" y="33020"/>
                </a:lnTo>
                <a:lnTo>
                  <a:pt x="2696591" y="33020"/>
                </a:lnTo>
                <a:lnTo>
                  <a:pt x="2696591" y="27559"/>
                </a:lnTo>
                <a:lnTo>
                  <a:pt x="2694428" y="16823"/>
                </a:lnTo>
                <a:lnTo>
                  <a:pt x="2688526" y="8064"/>
                </a:lnTo>
                <a:lnTo>
                  <a:pt x="2679767" y="2162"/>
                </a:lnTo>
                <a:lnTo>
                  <a:pt x="2669032" y="0"/>
                </a:lnTo>
                <a:close/>
              </a:path>
              <a:path w="2696845" h="1255395">
                <a:moveTo>
                  <a:pt x="2696591" y="33020"/>
                </a:moveTo>
                <a:lnTo>
                  <a:pt x="2663571" y="33020"/>
                </a:lnTo>
                <a:lnTo>
                  <a:pt x="2663571" y="1222248"/>
                </a:lnTo>
                <a:lnTo>
                  <a:pt x="2696591" y="1222248"/>
                </a:lnTo>
                <a:lnTo>
                  <a:pt x="2696591" y="33020"/>
                </a:lnTo>
                <a:close/>
              </a:path>
              <a:path w="2696845" h="1255395">
                <a:moveTo>
                  <a:pt x="2652649" y="44069"/>
                </a:moveTo>
                <a:lnTo>
                  <a:pt x="43992" y="44069"/>
                </a:lnTo>
                <a:lnTo>
                  <a:pt x="43992" y="1211199"/>
                </a:lnTo>
                <a:lnTo>
                  <a:pt x="2652649" y="1211199"/>
                </a:lnTo>
                <a:lnTo>
                  <a:pt x="2652649" y="1200150"/>
                </a:lnTo>
                <a:lnTo>
                  <a:pt x="54990" y="1200150"/>
                </a:lnTo>
                <a:lnTo>
                  <a:pt x="54990" y="55118"/>
                </a:lnTo>
                <a:lnTo>
                  <a:pt x="2652649" y="55118"/>
                </a:lnTo>
                <a:lnTo>
                  <a:pt x="2652649" y="44069"/>
                </a:lnTo>
                <a:close/>
              </a:path>
              <a:path w="2696845" h="1255395">
                <a:moveTo>
                  <a:pt x="2652649" y="55118"/>
                </a:moveTo>
                <a:lnTo>
                  <a:pt x="2641600" y="55118"/>
                </a:lnTo>
                <a:lnTo>
                  <a:pt x="2641600" y="1200150"/>
                </a:lnTo>
                <a:lnTo>
                  <a:pt x="2652649" y="1200150"/>
                </a:lnTo>
                <a:lnTo>
                  <a:pt x="2652649" y="55118"/>
                </a:lnTo>
                <a:close/>
              </a:path>
            </a:pathLst>
          </a:custGeom>
          <a:solidFill>
            <a:srgbClr val="BB8B00"/>
          </a:solidFill>
        </p:spPr>
        <p:txBody>
          <a:bodyPr wrap="square" lIns="0" tIns="0" rIns="0" bIns="0" rtlCol="0"/>
          <a:lstStyle/>
          <a:p>
            <a:endParaRPr/>
          </a:p>
        </p:txBody>
      </p:sp>
      <p:sp>
        <p:nvSpPr>
          <p:cNvPr id="5" name="object 5"/>
          <p:cNvSpPr txBox="1"/>
          <p:nvPr/>
        </p:nvSpPr>
        <p:spPr>
          <a:xfrm>
            <a:off x="274637" y="2156586"/>
            <a:ext cx="2641600" cy="1122680"/>
          </a:xfrm>
          <a:prstGeom prst="rect">
            <a:avLst/>
          </a:prstGeom>
        </p:spPr>
        <p:txBody>
          <a:bodyPr vert="horz" wrap="square" lIns="0" tIns="12700" rIns="0" bIns="0" rtlCol="0">
            <a:spAutoFit/>
          </a:bodyPr>
          <a:lstStyle/>
          <a:p>
            <a:pPr marL="635" algn="ctr">
              <a:lnSpc>
                <a:spcPct val="100000"/>
              </a:lnSpc>
              <a:spcBef>
                <a:spcPts val="100"/>
              </a:spcBef>
            </a:pPr>
            <a:r>
              <a:rPr sz="2400" b="1" dirty="0">
                <a:latin typeface="Times New Roman"/>
                <a:cs typeface="Times New Roman"/>
              </a:rPr>
              <a:t>Дисперсія</a:t>
            </a:r>
            <a:endParaRPr sz="2400">
              <a:latin typeface="Times New Roman"/>
              <a:cs typeface="Times New Roman"/>
            </a:endParaRPr>
          </a:p>
          <a:p>
            <a:pPr marL="94615" marR="83820" algn="ctr">
              <a:lnSpc>
                <a:spcPct val="100000"/>
              </a:lnSpc>
            </a:pPr>
            <a:r>
              <a:rPr sz="2400" b="1" dirty="0">
                <a:latin typeface="Times New Roman"/>
                <a:cs typeface="Times New Roman"/>
              </a:rPr>
              <a:t>(середній</a:t>
            </a:r>
            <a:r>
              <a:rPr sz="2400" b="1" spc="-85" dirty="0">
                <a:latin typeface="Times New Roman"/>
                <a:cs typeface="Times New Roman"/>
              </a:rPr>
              <a:t> </a:t>
            </a:r>
            <a:r>
              <a:rPr sz="2400" b="1" spc="-15" dirty="0">
                <a:latin typeface="Times New Roman"/>
                <a:cs typeface="Times New Roman"/>
              </a:rPr>
              <a:t>квадрат  </a:t>
            </a:r>
            <a:r>
              <a:rPr sz="2400" b="1" spc="-5" dirty="0">
                <a:latin typeface="Times New Roman"/>
                <a:cs typeface="Times New Roman"/>
              </a:rPr>
              <a:t>відхилень)</a:t>
            </a:r>
            <a:endParaRPr sz="2400">
              <a:latin typeface="Times New Roman"/>
              <a:cs typeface="Times New Roman"/>
            </a:endParaRPr>
          </a:p>
        </p:txBody>
      </p:sp>
      <p:sp>
        <p:nvSpPr>
          <p:cNvPr id="6" name="object 6"/>
          <p:cNvSpPr/>
          <p:nvPr/>
        </p:nvSpPr>
        <p:spPr>
          <a:xfrm>
            <a:off x="683564" y="5086667"/>
            <a:ext cx="8280908" cy="86260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318273" y="2232748"/>
            <a:ext cx="381635" cy="0"/>
          </a:xfrm>
          <a:custGeom>
            <a:avLst/>
            <a:gdLst/>
            <a:ahLst/>
            <a:cxnLst/>
            <a:rect l="l" t="t" r="r" b="b"/>
            <a:pathLst>
              <a:path w="381634">
                <a:moveTo>
                  <a:pt x="0" y="0"/>
                </a:moveTo>
                <a:lnTo>
                  <a:pt x="381448" y="0"/>
                </a:lnTo>
              </a:path>
            </a:pathLst>
          </a:custGeom>
          <a:ln w="12206">
            <a:solidFill>
              <a:srgbClr val="000000"/>
            </a:solidFill>
          </a:ln>
        </p:spPr>
        <p:txBody>
          <a:bodyPr wrap="square" lIns="0" tIns="0" rIns="0" bIns="0" rtlCol="0"/>
          <a:lstStyle/>
          <a:p>
            <a:endParaRPr/>
          </a:p>
        </p:txBody>
      </p:sp>
      <p:sp>
        <p:nvSpPr>
          <p:cNvPr id="8" name="object 8"/>
          <p:cNvSpPr/>
          <p:nvPr/>
        </p:nvSpPr>
        <p:spPr>
          <a:xfrm>
            <a:off x="4750910" y="2698896"/>
            <a:ext cx="2399665" cy="0"/>
          </a:xfrm>
          <a:custGeom>
            <a:avLst/>
            <a:gdLst/>
            <a:ahLst/>
            <a:cxnLst/>
            <a:rect l="l" t="t" r="r" b="b"/>
            <a:pathLst>
              <a:path w="2399665">
                <a:moveTo>
                  <a:pt x="0" y="0"/>
                </a:moveTo>
                <a:lnTo>
                  <a:pt x="2399654" y="0"/>
                </a:lnTo>
              </a:path>
            </a:pathLst>
          </a:custGeom>
          <a:ln w="12206">
            <a:solidFill>
              <a:srgbClr val="000000"/>
            </a:solidFill>
          </a:ln>
        </p:spPr>
        <p:txBody>
          <a:bodyPr wrap="square" lIns="0" tIns="0" rIns="0" bIns="0" rtlCol="0"/>
          <a:lstStyle/>
          <a:p>
            <a:endParaRPr/>
          </a:p>
        </p:txBody>
      </p:sp>
      <p:sp>
        <p:nvSpPr>
          <p:cNvPr id="9" name="object 9"/>
          <p:cNvSpPr txBox="1"/>
          <p:nvPr/>
        </p:nvSpPr>
        <p:spPr>
          <a:xfrm>
            <a:off x="5822391" y="2696188"/>
            <a:ext cx="269240" cy="447040"/>
          </a:xfrm>
          <a:prstGeom prst="rect">
            <a:avLst/>
          </a:prstGeom>
        </p:spPr>
        <p:txBody>
          <a:bodyPr vert="horz" wrap="square" lIns="0" tIns="13970" rIns="0" bIns="0" rtlCol="0">
            <a:spAutoFit/>
          </a:bodyPr>
          <a:lstStyle/>
          <a:p>
            <a:pPr marL="12700">
              <a:lnSpc>
                <a:spcPct val="100000"/>
              </a:lnSpc>
              <a:spcBef>
                <a:spcPts val="110"/>
              </a:spcBef>
            </a:pPr>
            <a:r>
              <a:rPr sz="2750" i="1" spc="540" dirty="0">
                <a:latin typeface="Times New Roman"/>
                <a:cs typeface="Times New Roman"/>
              </a:rPr>
              <a:t>n</a:t>
            </a:r>
            <a:endParaRPr sz="2750">
              <a:latin typeface="Times New Roman"/>
              <a:cs typeface="Times New Roman"/>
            </a:endParaRPr>
          </a:p>
        </p:txBody>
      </p:sp>
      <p:sp>
        <p:nvSpPr>
          <p:cNvPr id="10" name="object 10"/>
          <p:cNvSpPr txBox="1"/>
          <p:nvPr/>
        </p:nvSpPr>
        <p:spPr>
          <a:xfrm>
            <a:off x="3621009" y="2088363"/>
            <a:ext cx="3502660" cy="567055"/>
          </a:xfrm>
          <a:prstGeom prst="rect">
            <a:avLst/>
          </a:prstGeom>
        </p:spPr>
        <p:txBody>
          <a:bodyPr vert="horz" wrap="square" lIns="0" tIns="12700" rIns="0" bIns="0" rtlCol="0">
            <a:spAutoFit/>
          </a:bodyPr>
          <a:lstStyle/>
          <a:p>
            <a:pPr marL="38100">
              <a:lnSpc>
                <a:spcPct val="100000"/>
              </a:lnSpc>
              <a:spcBef>
                <a:spcPts val="100"/>
              </a:spcBef>
              <a:tabLst>
                <a:tab pos="755015" algn="l"/>
                <a:tab pos="1154430" algn="l"/>
                <a:tab pos="2321560" algn="l"/>
                <a:tab pos="2726690" algn="l"/>
              </a:tabLst>
            </a:pPr>
            <a:r>
              <a:rPr sz="4575" i="1" spc="712" baseline="-33697" dirty="0">
                <a:latin typeface="Symbol"/>
                <a:cs typeface="Symbol"/>
              </a:rPr>
              <a:t></a:t>
            </a:r>
            <a:r>
              <a:rPr sz="4575" i="1" spc="-15" baseline="-33697" dirty="0">
                <a:latin typeface="Times New Roman"/>
                <a:cs typeface="Times New Roman"/>
              </a:rPr>
              <a:t> </a:t>
            </a:r>
            <a:r>
              <a:rPr sz="2925" spc="592" baseline="-17094" dirty="0">
                <a:latin typeface="Times New Roman"/>
                <a:cs typeface="Times New Roman"/>
              </a:rPr>
              <a:t>2	</a:t>
            </a:r>
            <a:r>
              <a:rPr sz="4125" spc="892" baseline="-37373" dirty="0">
                <a:latin typeface="Symbol"/>
                <a:cs typeface="Symbol"/>
              </a:rPr>
              <a:t></a:t>
            </a:r>
            <a:r>
              <a:rPr sz="4125" spc="892" baseline="-37373" dirty="0">
                <a:latin typeface="Times New Roman"/>
                <a:cs typeface="Times New Roman"/>
              </a:rPr>
              <a:t>	</a:t>
            </a:r>
            <a:r>
              <a:rPr sz="5325" spc="1237" baseline="-7042" dirty="0">
                <a:latin typeface="Symbol"/>
                <a:cs typeface="Symbol"/>
              </a:rPr>
              <a:t></a:t>
            </a:r>
            <a:r>
              <a:rPr sz="2750" spc="825" dirty="0">
                <a:latin typeface="Times New Roman"/>
                <a:cs typeface="Times New Roman"/>
              </a:rPr>
              <a:t>(</a:t>
            </a:r>
            <a:r>
              <a:rPr sz="2750" spc="-320" dirty="0">
                <a:latin typeface="Times New Roman"/>
                <a:cs typeface="Times New Roman"/>
              </a:rPr>
              <a:t> </a:t>
            </a:r>
            <a:r>
              <a:rPr sz="2750" i="1" spc="660" dirty="0">
                <a:latin typeface="Times New Roman"/>
                <a:cs typeface="Times New Roman"/>
              </a:rPr>
              <a:t>X	</a:t>
            </a:r>
            <a:r>
              <a:rPr sz="2750" spc="595" dirty="0">
                <a:latin typeface="Symbol"/>
                <a:cs typeface="Symbol"/>
              </a:rPr>
              <a:t></a:t>
            </a:r>
            <a:r>
              <a:rPr sz="2750" spc="595" dirty="0">
                <a:latin typeface="Times New Roman"/>
                <a:cs typeface="Times New Roman"/>
              </a:rPr>
              <a:t>	</a:t>
            </a:r>
            <a:r>
              <a:rPr sz="2750" i="1" spc="660" dirty="0">
                <a:latin typeface="Times New Roman"/>
                <a:cs typeface="Times New Roman"/>
              </a:rPr>
              <a:t>X</a:t>
            </a:r>
            <a:r>
              <a:rPr sz="2750" i="1" spc="-140" dirty="0">
                <a:latin typeface="Times New Roman"/>
                <a:cs typeface="Times New Roman"/>
              </a:rPr>
              <a:t> </a:t>
            </a:r>
            <a:r>
              <a:rPr sz="2750" spc="475" dirty="0">
                <a:latin typeface="Times New Roman"/>
                <a:cs typeface="Times New Roman"/>
              </a:rPr>
              <a:t>)</a:t>
            </a:r>
            <a:r>
              <a:rPr sz="2925" spc="712" baseline="35612" dirty="0">
                <a:latin typeface="Times New Roman"/>
                <a:cs typeface="Times New Roman"/>
              </a:rPr>
              <a:t>2</a:t>
            </a:r>
            <a:endParaRPr sz="2925" baseline="35612">
              <a:latin typeface="Times New Roman"/>
              <a:cs typeface="Times New Roman"/>
            </a:endParaRPr>
          </a:p>
        </p:txBody>
      </p:sp>
      <p:sp>
        <p:nvSpPr>
          <p:cNvPr id="11" name="object 11"/>
          <p:cNvSpPr txBox="1"/>
          <p:nvPr/>
        </p:nvSpPr>
        <p:spPr>
          <a:xfrm>
            <a:off x="7820659" y="2302509"/>
            <a:ext cx="6889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пр</a:t>
            </a:r>
            <a:r>
              <a:rPr sz="1800" spc="40" dirty="0">
                <a:latin typeface="Times New Roman"/>
                <a:cs typeface="Times New Roman"/>
              </a:rPr>
              <a:t>о</a:t>
            </a:r>
            <a:r>
              <a:rPr sz="1800" dirty="0">
                <a:latin typeface="Times New Roman"/>
                <a:cs typeface="Times New Roman"/>
              </a:rPr>
              <a:t>с</a:t>
            </a:r>
            <a:r>
              <a:rPr sz="1800" spc="30" dirty="0">
                <a:latin typeface="Times New Roman"/>
                <a:cs typeface="Times New Roman"/>
              </a:rPr>
              <a:t>т</a:t>
            </a:r>
            <a:r>
              <a:rPr sz="1800" dirty="0">
                <a:latin typeface="Times New Roman"/>
                <a:cs typeface="Times New Roman"/>
              </a:rPr>
              <a:t>а</a:t>
            </a:r>
            <a:endParaRPr sz="1800">
              <a:latin typeface="Times New Roman"/>
              <a:cs typeface="Times New Roman"/>
            </a:endParaRPr>
          </a:p>
        </p:txBody>
      </p:sp>
      <p:sp>
        <p:nvSpPr>
          <p:cNvPr id="12" name="object 12"/>
          <p:cNvSpPr/>
          <p:nvPr/>
        </p:nvSpPr>
        <p:spPr>
          <a:xfrm>
            <a:off x="5990945" y="3428429"/>
            <a:ext cx="335280" cy="0"/>
          </a:xfrm>
          <a:custGeom>
            <a:avLst/>
            <a:gdLst/>
            <a:ahLst/>
            <a:cxnLst/>
            <a:rect l="l" t="t" r="r" b="b"/>
            <a:pathLst>
              <a:path w="335279">
                <a:moveTo>
                  <a:pt x="0" y="0"/>
                </a:moveTo>
                <a:lnTo>
                  <a:pt x="335015" y="0"/>
                </a:lnTo>
              </a:path>
            </a:pathLst>
          </a:custGeom>
          <a:ln w="11662">
            <a:solidFill>
              <a:srgbClr val="000000"/>
            </a:solidFill>
          </a:ln>
        </p:spPr>
        <p:txBody>
          <a:bodyPr wrap="square" lIns="0" tIns="0" rIns="0" bIns="0" rtlCol="0"/>
          <a:lstStyle/>
          <a:p>
            <a:endParaRPr/>
          </a:p>
        </p:txBody>
      </p:sp>
      <p:sp>
        <p:nvSpPr>
          <p:cNvPr id="13" name="object 13"/>
          <p:cNvSpPr/>
          <p:nvPr/>
        </p:nvSpPr>
        <p:spPr>
          <a:xfrm>
            <a:off x="4615119" y="3873229"/>
            <a:ext cx="2409190" cy="0"/>
          </a:xfrm>
          <a:custGeom>
            <a:avLst/>
            <a:gdLst/>
            <a:ahLst/>
            <a:cxnLst/>
            <a:rect l="l" t="t" r="r" b="b"/>
            <a:pathLst>
              <a:path w="2409190">
                <a:moveTo>
                  <a:pt x="0" y="0"/>
                </a:moveTo>
                <a:lnTo>
                  <a:pt x="2409156" y="0"/>
                </a:lnTo>
              </a:path>
            </a:pathLst>
          </a:custGeom>
          <a:ln w="11662">
            <a:solidFill>
              <a:srgbClr val="000000"/>
            </a:solidFill>
          </a:ln>
        </p:spPr>
        <p:txBody>
          <a:bodyPr wrap="square" lIns="0" tIns="0" rIns="0" bIns="0" rtlCol="0"/>
          <a:lstStyle/>
          <a:p>
            <a:endParaRPr/>
          </a:p>
        </p:txBody>
      </p:sp>
      <p:sp>
        <p:nvSpPr>
          <p:cNvPr id="14" name="object 14"/>
          <p:cNvSpPr txBox="1"/>
          <p:nvPr/>
        </p:nvSpPr>
        <p:spPr>
          <a:xfrm>
            <a:off x="5422769" y="3775054"/>
            <a:ext cx="706755" cy="542290"/>
          </a:xfrm>
          <a:prstGeom prst="rect">
            <a:avLst/>
          </a:prstGeom>
        </p:spPr>
        <p:txBody>
          <a:bodyPr vert="horz" wrap="square" lIns="0" tIns="17145" rIns="0" bIns="0" rtlCol="0">
            <a:spAutoFit/>
          </a:bodyPr>
          <a:lstStyle/>
          <a:p>
            <a:pPr marL="38100">
              <a:lnSpc>
                <a:spcPct val="100000"/>
              </a:lnSpc>
              <a:spcBef>
                <a:spcPts val="135"/>
              </a:spcBef>
            </a:pPr>
            <a:r>
              <a:rPr sz="5025" spc="1042" baseline="-7462" dirty="0">
                <a:latin typeface="Symbol"/>
                <a:cs typeface="Symbol"/>
              </a:rPr>
              <a:t></a:t>
            </a:r>
            <a:r>
              <a:rPr sz="5025" spc="44" baseline="-7462" dirty="0">
                <a:latin typeface="Times New Roman"/>
                <a:cs typeface="Times New Roman"/>
              </a:rPr>
              <a:t> </a:t>
            </a:r>
            <a:r>
              <a:rPr sz="2600" i="1" spc="210" dirty="0">
                <a:latin typeface="Times New Roman"/>
                <a:cs typeface="Times New Roman"/>
              </a:rPr>
              <a:t>f</a:t>
            </a:r>
            <a:endParaRPr sz="2600">
              <a:latin typeface="Times New Roman"/>
              <a:cs typeface="Times New Roman"/>
            </a:endParaRPr>
          </a:p>
        </p:txBody>
      </p:sp>
      <p:sp>
        <p:nvSpPr>
          <p:cNvPr id="15" name="object 15"/>
          <p:cNvSpPr txBox="1"/>
          <p:nvPr/>
        </p:nvSpPr>
        <p:spPr>
          <a:xfrm>
            <a:off x="3618120" y="3289934"/>
            <a:ext cx="3336290" cy="542290"/>
          </a:xfrm>
          <a:prstGeom prst="rect">
            <a:avLst/>
          </a:prstGeom>
        </p:spPr>
        <p:txBody>
          <a:bodyPr vert="horz" wrap="square" lIns="0" tIns="17145" rIns="0" bIns="0" rtlCol="0">
            <a:spAutoFit/>
          </a:bodyPr>
          <a:lstStyle/>
          <a:p>
            <a:pPr marL="38100">
              <a:lnSpc>
                <a:spcPct val="100000"/>
              </a:lnSpc>
              <a:spcBef>
                <a:spcPts val="135"/>
              </a:spcBef>
              <a:tabLst>
                <a:tab pos="667385" algn="l"/>
                <a:tab pos="2042795" algn="l"/>
                <a:tab pos="3178810" algn="l"/>
              </a:tabLst>
            </a:pPr>
            <a:r>
              <a:rPr sz="4275" i="1" spc="465" baseline="-34113" dirty="0">
                <a:latin typeface="Symbol"/>
                <a:cs typeface="Symbol"/>
              </a:rPr>
              <a:t></a:t>
            </a:r>
            <a:r>
              <a:rPr sz="4275" i="1" spc="-75" baseline="-34113" dirty="0">
                <a:latin typeface="Times New Roman"/>
                <a:cs typeface="Times New Roman"/>
              </a:rPr>
              <a:t> </a:t>
            </a:r>
            <a:r>
              <a:rPr sz="2775" spc="412" baseline="-18018" dirty="0">
                <a:latin typeface="Times New Roman"/>
                <a:cs typeface="Times New Roman"/>
              </a:rPr>
              <a:t>2	</a:t>
            </a:r>
            <a:r>
              <a:rPr sz="3900" spc="622" baseline="-37393" dirty="0">
                <a:latin typeface="Symbol"/>
                <a:cs typeface="Symbol"/>
              </a:rPr>
              <a:t></a:t>
            </a:r>
            <a:r>
              <a:rPr sz="3900" spc="397" baseline="-37393" dirty="0">
                <a:latin typeface="Times New Roman"/>
                <a:cs typeface="Times New Roman"/>
              </a:rPr>
              <a:t> </a:t>
            </a:r>
            <a:r>
              <a:rPr sz="5025" spc="907" baseline="-7462" dirty="0">
                <a:latin typeface="Symbol"/>
                <a:cs typeface="Symbol"/>
              </a:rPr>
              <a:t></a:t>
            </a:r>
            <a:r>
              <a:rPr sz="2600" spc="605" dirty="0">
                <a:latin typeface="Times New Roman"/>
                <a:cs typeface="Times New Roman"/>
              </a:rPr>
              <a:t>(</a:t>
            </a:r>
            <a:r>
              <a:rPr sz="2600" spc="-325" dirty="0">
                <a:latin typeface="Times New Roman"/>
                <a:cs typeface="Times New Roman"/>
              </a:rPr>
              <a:t> </a:t>
            </a:r>
            <a:r>
              <a:rPr sz="2600" i="1" spc="465" dirty="0">
                <a:latin typeface="Times New Roman"/>
                <a:cs typeface="Times New Roman"/>
              </a:rPr>
              <a:t>X	</a:t>
            </a:r>
            <a:r>
              <a:rPr sz="2600" spc="415" dirty="0">
                <a:latin typeface="Symbol"/>
                <a:cs typeface="Symbol"/>
              </a:rPr>
              <a:t></a:t>
            </a:r>
            <a:r>
              <a:rPr sz="2600" spc="310" dirty="0">
                <a:latin typeface="Times New Roman"/>
                <a:cs typeface="Times New Roman"/>
              </a:rPr>
              <a:t> </a:t>
            </a:r>
            <a:r>
              <a:rPr sz="2600" i="1" spc="465" dirty="0">
                <a:latin typeface="Times New Roman"/>
                <a:cs typeface="Times New Roman"/>
              </a:rPr>
              <a:t>X</a:t>
            </a:r>
            <a:r>
              <a:rPr sz="2600" i="1" spc="-125" dirty="0">
                <a:latin typeface="Times New Roman"/>
                <a:cs typeface="Times New Roman"/>
              </a:rPr>
              <a:t> </a:t>
            </a:r>
            <a:r>
              <a:rPr sz="2600" spc="355" dirty="0">
                <a:latin typeface="Times New Roman"/>
                <a:cs typeface="Times New Roman"/>
              </a:rPr>
              <a:t>)</a:t>
            </a:r>
            <a:r>
              <a:rPr sz="2775" spc="532" baseline="36036" dirty="0">
                <a:latin typeface="Times New Roman"/>
                <a:cs typeface="Times New Roman"/>
              </a:rPr>
              <a:t>2	</a:t>
            </a:r>
            <a:r>
              <a:rPr sz="2600" i="1" spc="210" dirty="0">
                <a:latin typeface="Times New Roman"/>
                <a:cs typeface="Times New Roman"/>
              </a:rPr>
              <a:t>f</a:t>
            </a:r>
            <a:endParaRPr sz="2600">
              <a:latin typeface="Times New Roman"/>
              <a:cs typeface="Times New Roman"/>
            </a:endParaRPr>
          </a:p>
        </p:txBody>
      </p:sp>
      <p:sp>
        <p:nvSpPr>
          <p:cNvPr id="16" name="object 16"/>
          <p:cNvSpPr txBox="1"/>
          <p:nvPr/>
        </p:nvSpPr>
        <p:spPr>
          <a:xfrm>
            <a:off x="7531734" y="3405885"/>
            <a:ext cx="8039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з</a:t>
            </a:r>
            <a:r>
              <a:rPr sz="1800" spc="-30" dirty="0">
                <a:latin typeface="Times New Roman"/>
                <a:cs typeface="Times New Roman"/>
              </a:rPr>
              <a:t>в</a:t>
            </a:r>
            <a:r>
              <a:rPr sz="1800" dirty="0">
                <a:latin typeface="Times New Roman"/>
                <a:cs typeface="Times New Roman"/>
              </a:rPr>
              <a:t>а</a:t>
            </a:r>
            <a:r>
              <a:rPr sz="1800" spc="-15" dirty="0">
                <a:latin typeface="Times New Roman"/>
                <a:cs typeface="Times New Roman"/>
              </a:rPr>
              <a:t>ж</a:t>
            </a:r>
            <a:r>
              <a:rPr sz="1800" dirty="0">
                <a:latin typeface="Times New Roman"/>
                <a:cs typeface="Times New Roman"/>
              </a:rPr>
              <a:t>ена</a:t>
            </a:r>
            <a:endParaRPr sz="1800">
              <a:latin typeface="Times New Roman"/>
              <a:cs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0969" y="430529"/>
            <a:ext cx="7041515"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5E2D79"/>
                </a:solidFill>
                <a:latin typeface="Times New Roman"/>
                <a:cs typeface="Times New Roman"/>
              </a:rPr>
              <a:t>Для </a:t>
            </a:r>
            <a:r>
              <a:rPr sz="2200" b="1" spc="-10" dirty="0">
                <a:solidFill>
                  <a:srgbClr val="5E2D79"/>
                </a:solidFill>
                <a:latin typeface="Times New Roman"/>
                <a:cs typeface="Times New Roman"/>
              </a:rPr>
              <a:t>спрощення розрахунків </a:t>
            </a:r>
            <a:r>
              <a:rPr sz="2200" b="1" spc="-20" dirty="0">
                <a:solidFill>
                  <a:srgbClr val="5E2D79"/>
                </a:solidFill>
                <a:latin typeface="Times New Roman"/>
                <a:cs typeface="Times New Roman"/>
              </a:rPr>
              <a:t>використовують </a:t>
            </a:r>
            <a:r>
              <a:rPr sz="2200" b="1" spc="-15" dirty="0">
                <a:solidFill>
                  <a:srgbClr val="5E2D79"/>
                </a:solidFill>
                <a:latin typeface="Times New Roman"/>
                <a:cs typeface="Times New Roman"/>
              </a:rPr>
              <a:t>формули:</a:t>
            </a:r>
            <a:endParaRPr sz="2200">
              <a:latin typeface="Times New Roman"/>
              <a:cs typeface="Times New Roman"/>
            </a:endParaRPr>
          </a:p>
        </p:txBody>
      </p:sp>
      <p:sp>
        <p:nvSpPr>
          <p:cNvPr id="3" name="object 3"/>
          <p:cNvSpPr/>
          <p:nvPr/>
        </p:nvSpPr>
        <p:spPr>
          <a:xfrm>
            <a:off x="1042987" y="1844675"/>
            <a:ext cx="7705725" cy="147154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63016" y="3452241"/>
            <a:ext cx="7617459"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В </a:t>
            </a:r>
            <a:r>
              <a:rPr sz="2400" spc="-5" dirty="0">
                <a:latin typeface="Times New Roman"/>
                <a:cs typeface="Times New Roman"/>
              </a:rPr>
              <a:t>інтервальних </a:t>
            </a:r>
            <a:r>
              <a:rPr sz="2400" dirty="0">
                <a:latin typeface="Times New Roman"/>
                <a:cs typeface="Times New Roman"/>
              </a:rPr>
              <a:t>рядах </a:t>
            </a:r>
            <a:r>
              <a:rPr sz="2400" spc="-10" dirty="0">
                <a:latin typeface="Times New Roman"/>
                <a:cs typeface="Times New Roman"/>
              </a:rPr>
              <a:t>розподілу </a:t>
            </a:r>
            <a:r>
              <a:rPr sz="2400" dirty="0">
                <a:latin typeface="Times New Roman"/>
                <a:cs typeface="Times New Roman"/>
              </a:rPr>
              <a:t>з </a:t>
            </a:r>
            <a:r>
              <a:rPr sz="2400" spc="-5" dirty="0">
                <a:latin typeface="Times New Roman"/>
                <a:cs typeface="Times New Roman"/>
              </a:rPr>
              <a:t>рівними інтервалами  дисперсію </a:t>
            </a:r>
            <a:r>
              <a:rPr sz="2400" spc="-15" dirty="0">
                <a:latin typeface="Times New Roman"/>
                <a:cs typeface="Times New Roman"/>
              </a:rPr>
              <a:t>можна  визначити</a:t>
            </a:r>
            <a:r>
              <a:rPr sz="2400" spc="570" dirty="0">
                <a:latin typeface="Times New Roman"/>
                <a:cs typeface="Times New Roman"/>
              </a:rPr>
              <a:t> </a:t>
            </a:r>
            <a:r>
              <a:rPr sz="2400" spc="-25" dirty="0">
                <a:latin typeface="Times New Roman"/>
                <a:cs typeface="Times New Roman"/>
              </a:rPr>
              <a:t>методом </a:t>
            </a:r>
            <a:r>
              <a:rPr sz="2400" spc="-10" dirty="0">
                <a:latin typeface="Times New Roman"/>
                <a:cs typeface="Times New Roman"/>
              </a:rPr>
              <a:t>«моментів» </a:t>
            </a:r>
            <a:r>
              <a:rPr sz="2400" dirty="0">
                <a:latin typeface="Times New Roman"/>
                <a:cs typeface="Times New Roman"/>
              </a:rPr>
              <a:t>за  </a:t>
            </a:r>
            <a:r>
              <a:rPr sz="2400" spc="-15" dirty="0">
                <a:latin typeface="Times New Roman"/>
                <a:cs typeface="Times New Roman"/>
              </a:rPr>
              <a:t>формулою:</a:t>
            </a:r>
            <a:endParaRPr sz="2400">
              <a:latin typeface="Times New Roman"/>
              <a:cs typeface="Times New Roman"/>
            </a:endParaRPr>
          </a:p>
        </p:txBody>
      </p:sp>
      <p:sp>
        <p:nvSpPr>
          <p:cNvPr id="5" name="object 5"/>
          <p:cNvSpPr/>
          <p:nvPr/>
        </p:nvSpPr>
        <p:spPr>
          <a:xfrm>
            <a:off x="3059176" y="4365625"/>
            <a:ext cx="3528949" cy="647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66315" y="5593381"/>
            <a:ext cx="509270" cy="0"/>
          </a:xfrm>
          <a:custGeom>
            <a:avLst/>
            <a:gdLst/>
            <a:ahLst/>
            <a:cxnLst/>
            <a:rect l="l" t="t" r="r" b="b"/>
            <a:pathLst>
              <a:path w="509270">
                <a:moveTo>
                  <a:pt x="0" y="0"/>
                </a:moveTo>
                <a:lnTo>
                  <a:pt x="509212" y="0"/>
                </a:lnTo>
              </a:path>
            </a:pathLst>
          </a:custGeom>
          <a:ln w="4468">
            <a:solidFill>
              <a:srgbClr val="000000"/>
            </a:solidFill>
          </a:ln>
        </p:spPr>
        <p:txBody>
          <a:bodyPr wrap="square" lIns="0" tIns="0" rIns="0" bIns="0" rtlCol="0"/>
          <a:lstStyle/>
          <a:p>
            <a:endParaRPr/>
          </a:p>
        </p:txBody>
      </p:sp>
      <p:sp>
        <p:nvSpPr>
          <p:cNvPr id="7" name="object 7"/>
          <p:cNvSpPr/>
          <p:nvPr/>
        </p:nvSpPr>
        <p:spPr>
          <a:xfrm>
            <a:off x="5611958" y="5887204"/>
            <a:ext cx="1195705" cy="0"/>
          </a:xfrm>
          <a:custGeom>
            <a:avLst/>
            <a:gdLst/>
            <a:ahLst/>
            <a:cxnLst/>
            <a:rect l="l" t="t" r="r" b="b"/>
            <a:pathLst>
              <a:path w="1195704">
                <a:moveTo>
                  <a:pt x="0" y="0"/>
                </a:moveTo>
                <a:lnTo>
                  <a:pt x="1195182" y="0"/>
                </a:lnTo>
              </a:path>
            </a:pathLst>
          </a:custGeom>
          <a:ln w="8936">
            <a:solidFill>
              <a:srgbClr val="000000"/>
            </a:solidFill>
          </a:ln>
        </p:spPr>
        <p:txBody>
          <a:bodyPr wrap="square" lIns="0" tIns="0" rIns="0" bIns="0" rtlCol="0"/>
          <a:lstStyle/>
          <a:p>
            <a:endParaRPr/>
          </a:p>
        </p:txBody>
      </p:sp>
      <p:sp>
        <p:nvSpPr>
          <p:cNvPr id="8" name="object 8"/>
          <p:cNvSpPr txBox="1"/>
          <p:nvPr/>
        </p:nvSpPr>
        <p:spPr>
          <a:xfrm>
            <a:off x="5311413" y="5855983"/>
            <a:ext cx="85725" cy="179070"/>
          </a:xfrm>
          <a:prstGeom prst="rect">
            <a:avLst/>
          </a:prstGeom>
        </p:spPr>
        <p:txBody>
          <a:bodyPr vert="horz" wrap="square" lIns="0" tIns="13335" rIns="0" bIns="0" rtlCol="0">
            <a:spAutoFit/>
          </a:bodyPr>
          <a:lstStyle/>
          <a:p>
            <a:pPr marL="12700">
              <a:lnSpc>
                <a:spcPct val="100000"/>
              </a:lnSpc>
              <a:spcBef>
                <a:spcPts val="105"/>
              </a:spcBef>
            </a:pPr>
            <a:r>
              <a:rPr sz="1000" spc="-30" dirty="0">
                <a:latin typeface="Times New Roman"/>
                <a:cs typeface="Times New Roman"/>
              </a:rPr>
              <a:t>2</a:t>
            </a:r>
            <a:endParaRPr sz="1000">
              <a:latin typeface="Times New Roman"/>
              <a:cs typeface="Times New Roman"/>
            </a:endParaRPr>
          </a:p>
        </p:txBody>
      </p:sp>
      <p:sp>
        <p:nvSpPr>
          <p:cNvPr id="9" name="object 9"/>
          <p:cNvSpPr txBox="1"/>
          <p:nvPr/>
        </p:nvSpPr>
        <p:spPr>
          <a:xfrm>
            <a:off x="6835681" y="5710188"/>
            <a:ext cx="1854835" cy="288290"/>
          </a:xfrm>
          <a:prstGeom prst="rect">
            <a:avLst/>
          </a:prstGeom>
        </p:spPr>
        <p:txBody>
          <a:bodyPr vert="horz" wrap="square" lIns="0" tIns="15240" rIns="0" bIns="0" rtlCol="0">
            <a:spAutoFit/>
          </a:bodyPr>
          <a:lstStyle/>
          <a:p>
            <a:pPr marL="170815" indent="-158750">
              <a:lnSpc>
                <a:spcPct val="100000"/>
              </a:lnSpc>
              <a:spcBef>
                <a:spcPts val="120"/>
              </a:spcBef>
              <a:buFont typeface="Symbol"/>
              <a:buChar char=""/>
              <a:tabLst>
                <a:tab pos="171450" algn="l"/>
              </a:tabLst>
            </a:pPr>
            <a:r>
              <a:rPr sz="1700" i="1" spc="-50" dirty="0">
                <a:latin typeface="Times New Roman"/>
                <a:cs typeface="Times New Roman"/>
              </a:rPr>
              <a:t>момент </a:t>
            </a:r>
            <a:r>
              <a:rPr sz="1700" spc="-40" dirty="0">
                <a:latin typeface="Times New Roman"/>
                <a:cs typeface="Times New Roman"/>
              </a:rPr>
              <a:t>2</a:t>
            </a:r>
            <a:r>
              <a:rPr sz="1700" spc="65" dirty="0">
                <a:latin typeface="Times New Roman"/>
                <a:cs typeface="Times New Roman"/>
              </a:rPr>
              <a:t> </a:t>
            </a:r>
            <a:r>
              <a:rPr sz="1700" i="1" spc="-45" dirty="0">
                <a:latin typeface="Times New Roman"/>
                <a:cs typeface="Times New Roman"/>
              </a:rPr>
              <a:t>порядку</a:t>
            </a:r>
            <a:r>
              <a:rPr sz="1700" spc="-45" dirty="0">
                <a:latin typeface="Times New Roman"/>
                <a:cs typeface="Times New Roman"/>
              </a:rPr>
              <a:t>,</a:t>
            </a:r>
            <a:endParaRPr sz="1700">
              <a:latin typeface="Times New Roman"/>
              <a:cs typeface="Times New Roman"/>
            </a:endParaRPr>
          </a:p>
        </p:txBody>
      </p:sp>
      <p:sp>
        <p:nvSpPr>
          <p:cNvPr id="10" name="object 10"/>
          <p:cNvSpPr txBox="1"/>
          <p:nvPr/>
        </p:nvSpPr>
        <p:spPr>
          <a:xfrm>
            <a:off x="6488081" y="5416830"/>
            <a:ext cx="277495" cy="288290"/>
          </a:xfrm>
          <a:prstGeom prst="rect">
            <a:avLst/>
          </a:prstGeom>
        </p:spPr>
        <p:txBody>
          <a:bodyPr vert="horz" wrap="square" lIns="0" tIns="15240" rIns="0" bIns="0" rtlCol="0">
            <a:spAutoFit/>
          </a:bodyPr>
          <a:lstStyle/>
          <a:p>
            <a:pPr marL="12700">
              <a:lnSpc>
                <a:spcPct val="100000"/>
              </a:lnSpc>
              <a:spcBef>
                <a:spcPts val="120"/>
              </a:spcBef>
            </a:pPr>
            <a:r>
              <a:rPr sz="2550" spc="-44" baseline="-4901" dirty="0">
                <a:latin typeface="Symbol"/>
                <a:cs typeface="Symbol"/>
              </a:rPr>
              <a:t></a:t>
            </a:r>
            <a:r>
              <a:rPr sz="2550" spc="-7" baseline="-4901" dirty="0">
                <a:latin typeface="Times New Roman"/>
                <a:cs typeface="Times New Roman"/>
              </a:rPr>
              <a:t> </a:t>
            </a:r>
            <a:r>
              <a:rPr sz="1700" i="1" spc="-25" dirty="0">
                <a:latin typeface="Times New Roman"/>
                <a:cs typeface="Times New Roman"/>
              </a:rPr>
              <a:t>f</a:t>
            </a:r>
            <a:endParaRPr sz="1700">
              <a:latin typeface="Times New Roman"/>
              <a:cs typeface="Times New Roman"/>
            </a:endParaRPr>
          </a:p>
        </p:txBody>
      </p:sp>
      <p:sp>
        <p:nvSpPr>
          <p:cNvPr id="11" name="object 11"/>
          <p:cNvSpPr txBox="1"/>
          <p:nvPr/>
        </p:nvSpPr>
        <p:spPr>
          <a:xfrm>
            <a:off x="6488081" y="5610768"/>
            <a:ext cx="104775" cy="288290"/>
          </a:xfrm>
          <a:prstGeom prst="rect">
            <a:avLst/>
          </a:prstGeom>
        </p:spPr>
        <p:txBody>
          <a:bodyPr vert="horz" wrap="square" lIns="0" tIns="15240" rIns="0" bIns="0" rtlCol="0">
            <a:spAutoFit/>
          </a:bodyPr>
          <a:lstStyle/>
          <a:p>
            <a:pPr marL="12700">
              <a:lnSpc>
                <a:spcPct val="100000"/>
              </a:lnSpc>
              <a:spcBef>
                <a:spcPts val="120"/>
              </a:spcBef>
            </a:pPr>
            <a:r>
              <a:rPr sz="1700" spc="-30" dirty="0">
                <a:latin typeface="Symbol"/>
                <a:cs typeface="Symbol"/>
              </a:rPr>
              <a:t></a:t>
            </a:r>
            <a:endParaRPr sz="1700">
              <a:latin typeface="Symbol"/>
              <a:cs typeface="Symbol"/>
            </a:endParaRPr>
          </a:p>
        </p:txBody>
      </p:sp>
      <p:sp>
        <p:nvSpPr>
          <p:cNvPr id="12" name="object 12"/>
          <p:cNvSpPr txBox="1"/>
          <p:nvPr/>
        </p:nvSpPr>
        <p:spPr>
          <a:xfrm>
            <a:off x="5849249" y="5610768"/>
            <a:ext cx="104775" cy="288290"/>
          </a:xfrm>
          <a:prstGeom prst="rect">
            <a:avLst/>
          </a:prstGeom>
        </p:spPr>
        <p:txBody>
          <a:bodyPr vert="horz" wrap="square" lIns="0" tIns="15240" rIns="0" bIns="0" rtlCol="0">
            <a:spAutoFit/>
          </a:bodyPr>
          <a:lstStyle/>
          <a:p>
            <a:pPr marL="12700">
              <a:lnSpc>
                <a:spcPct val="100000"/>
              </a:lnSpc>
              <a:spcBef>
                <a:spcPts val="120"/>
              </a:spcBef>
            </a:pPr>
            <a:r>
              <a:rPr sz="1700" spc="-30" dirty="0">
                <a:latin typeface="Symbol"/>
                <a:cs typeface="Symbol"/>
              </a:rPr>
              <a:t></a:t>
            </a:r>
            <a:endParaRPr sz="1700">
              <a:latin typeface="Symbol"/>
              <a:cs typeface="Symbol"/>
            </a:endParaRPr>
          </a:p>
        </p:txBody>
      </p:sp>
      <p:sp>
        <p:nvSpPr>
          <p:cNvPr id="13" name="object 13"/>
          <p:cNvSpPr txBox="1"/>
          <p:nvPr/>
        </p:nvSpPr>
        <p:spPr>
          <a:xfrm>
            <a:off x="5823849" y="5282011"/>
            <a:ext cx="862330" cy="288290"/>
          </a:xfrm>
          <a:prstGeom prst="rect">
            <a:avLst/>
          </a:prstGeom>
        </p:spPr>
        <p:txBody>
          <a:bodyPr vert="horz" wrap="square" lIns="0" tIns="15240" rIns="0" bIns="0" rtlCol="0">
            <a:spAutoFit/>
          </a:bodyPr>
          <a:lstStyle/>
          <a:p>
            <a:pPr marL="38100">
              <a:lnSpc>
                <a:spcPct val="100000"/>
              </a:lnSpc>
              <a:spcBef>
                <a:spcPts val="120"/>
              </a:spcBef>
            </a:pPr>
            <a:r>
              <a:rPr sz="2550" spc="-44" baseline="-4901" dirty="0">
                <a:latin typeface="Symbol"/>
                <a:cs typeface="Symbol"/>
              </a:rPr>
              <a:t></a:t>
            </a:r>
            <a:r>
              <a:rPr sz="2550" spc="-44" baseline="-4901" dirty="0">
                <a:latin typeface="Times New Roman"/>
                <a:cs typeface="Times New Roman"/>
              </a:rPr>
              <a:t> </a:t>
            </a:r>
            <a:r>
              <a:rPr sz="1700" i="1" spc="-50" dirty="0">
                <a:latin typeface="Times New Roman"/>
                <a:cs typeface="Times New Roman"/>
              </a:rPr>
              <a:t>X </a:t>
            </a:r>
            <a:r>
              <a:rPr sz="1700" spc="-45" dirty="0">
                <a:latin typeface="Symbol"/>
                <a:cs typeface="Symbol"/>
              </a:rPr>
              <a:t></a:t>
            </a:r>
            <a:r>
              <a:rPr sz="1700" spc="-45" dirty="0">
                <a:latin typeface="Times New Roman"/>
                <a:cs typeface="Times New Roman"/>
              </a:rPr>
              <a:t> </a:t>
            </a:r>
            <a:r>
              <a:rPr sz="1700" i="1" spc="-50" dirty="0">
                <a:latin typeface="Times New Roman"/>
                <a:cs typeface="Times New Roman"/>
              </a:rPr>
              <a:t>A</a:t>
            </a:r>
            <a:r>
              <a:rPr sz="1700" i="1" spc="-125" dirty="0">
                <a:latin typeface="Times New Roman"/>
                <a:cs typeface="Times New Roman"/>
              </a:rPr>
              <a:t> </a:t>
            </a:r>
            <a:r>
              <a:rPr sz="2550" baseline="-4901" dirty="0">
                <a:latin typeface="Symbol"/>
                <a:cs typeface="Symbol"/>
              </a:rPr>
              <a:t></a:t>
            </a:r>
            <a:r>
              <a:rPr sz="1500" baseline="58333" dirty="0">
                <a:latin typeface="Times New Roman"/>
                <a:cs typeface="Times New Roman"/>
              </a:rPr>
              <a:t>2</a:t>
            </a:r>
            <a:endParaRPr sz="1500" baseline="58333">
              <a:latin typeface="Times New Roman"/>
              <a:cs typeface="Times New Roman"/>
            </a:endParaRPr>
          </a:p>
        </p:txBody>
      </p:sp>
      <p:sp>
        <p:nvSpPr>
          <p:cNvPr id="14" name="object 14"/>
          <p:cNvSpPr txBox="1"/>
          <p:nvPr/>
        </p:nvSpPr>
        <p:spPr>
          <a:xfrm>
            <a:off x="5166220" y="5710188"/>
            <a:ext cx="410209" cy="288290"/>
          </a:xfrm>
          <a:prstGeom prst="rect">
            <a:avLst/>
          </a:prstGeom>
        </p:spPr>
        <p:txBody>
          <a:bodyPr vert="horz" wrap="square" lIns="0" tIns="15240" rIns="0" bIns="0" rtlCol="0">
            <a:spAutoFit/>
          </a:bodyPr>
          <a:lstStyle/>
          <a:p>
            <a:pPr marL="12700">
              <a:lnSpc>
                <a:spcPct val="100000"/>
              </a:lnSpc>
              <a:spcBef>
                <a:spcPts val="120"/>
              </a:spcBef>
            </a:pPr>
            <a:r>
              <a:rPr sz="1700" i="1" spc="-60" dirty="0">
                <a:latin typeface="Times New Roman"/>
                <a:cs typeface="Times New Roman"/>
              </a:rPr>
              <a:t>m</a:t>
            </a:r>
            <a:r>
              <a:rPr sz="1700" i="1" spc="90" dirty="0">
                <a:latin typeface="Times New Roman"/>
                <a:cs typeface="Times New Roman"/>
              </a:rPr>
              <a:t> </a:t>
            </a:r>
            <a:r>
              <a:rPr sz="1700" spc="-45" dirty="0">
                <a:latin typeface="Symbol"/>
                <a:cs typeface="Symbol"/>
              </a:rPr>
              <a:t></a:t>
            </a:r>
            <a:endParaRPr sz="1700">
              <a:latin typeface="Symbol"/>
              <a:cs typeface="Symbol"/>
            </a:endParaRPr>
          </a:p>
        </p:txBody>
      </p:sp>
      <p:sp>
        <p:nvSpPr>
          <p:cNvPr id="15" name="object 15"/>
          <p:cNvSpPr txBox="1"/>
          <p:nvPr/>
        </p:nvSpPr>
        <p:spPr>
          <a:xfrm>
            <a:off x="5980390" y="5584778"/>
            <a:ext cx="415925" cy="607060"/>
          </a:xfrm>
          <a:prstGeom prst="rect">
            <a:avLst/>
          </a:prstGeom>
        </p:spPr>
        <p:txBody>
          <a:bodyPr vert="horz" wrap="square" lIns="0" tIns="15240" rIns="0" bIns="0" rtlCol="0">
            <a:spAutoFit/>
          </a:bodyPr>
          <a:lstStyle/>
          <a:p>
            <a:pPr marL="59690" algn="ctr">
              <a:lnSpc>
                <a:spcPts val="1764"/>
              </a:lnSpc>
              <a:spcBef>
                <a:spcPts val="120"/>
              </a:spcBef>
            </a:pPr>
            <a:r>
              <a:rPr sz="1700" i="1" spc="-25" dirty="0">
                <a:latin typeface="Times New Roman"/>
                <a:cs typeface="Times New Roman"/>
              </a:rPr>
              <a:t>i</a:t>
            </a:r>
            <a:endParaRPr sz="1700">
              <a:latin typeface="Times New Roman"/>
              <a:cs typeface="Times New Roman"/>
            </a:endParaRPr>
          </a:p>
          <a:p>
            <a:pPr algn="ctr">
              <a:lnSpc>
                <a:spcPts val="2785"/>
              </a:lnSpc>
            </a:pPr>
            <a:r>
              <a:rPr sz="3825" spc="-127" baseline="-8714" dirty="0">
                <a:latin typeface="Symbol"/>
                <a:cs typeface="Symbol"/>
              </a:rPr>
              <a:t></a:t>
            </a:r>
            <a:r>
              <a:rPr sz="3825" spc="-322" baseline="-8714" dirty="0">
                <a:latin typeface="Times New Roman"/>
                <a:cs typeface="Times New Roman"/>
              </a:rPr>
              <a:t> </a:t>
            </a:r>
            <a:r>
              <a:rPr sz="1700" i="1" spc="-25" dirty="0">
                <a:latin typeface="Times New Roman"/>
                <a:cs typeface="Times New Roman"/>
              </a:rPr>
              <a:t>f</a:t>
            </a:r>
            <a:endParaRPr sz="1700">
              <a:latin typeface="Times New Roman"/>
              <a:cs typeface="Times New Roman"/>
            </a:endParaRPr>
          </a:p>
        </p:txBody>
      </p:sp>
      <p:sp>
        <p:nvSpPr>
          <p:cNvPr id="16" name="object 16"/>
          <p:cNvSpPr txBox="1"/>
          <p:nvPr/>
        </p:nvSpPr>
        <p:spPr>
          <a:xfrm>
            <a:off x="5611472" y="5329288"/>
            <a:ext cx="342900" cy="419100"/>
          </a:xfrm>
          <a:prstGeom prst="rect">
            <a:avLst/>
          </a:prstGeom>
        </p:spPr>
        <p:txBody>
          <a:bodyPr vert="horz" wrap="square" lIns="0" tIns="16510" rIns="0" bIns="0" rtlCol="0">
            <a:spAutoFit/>
          </a:bodyPr>
          <a:lstStyle/>
          <a:p>
            <a:pPr marL="12700">
              <a:lnSpc>
                <a:spcPct val="100000"/>
              </a:lnSpc>
              <a:spcBef>
                <a:spcPts val="130"/>
              </a:spcBef>
            </a:pPr>
            <a:r>
              <a:rPr sz="3825" spc="75" baseline="-5446" dirty="0">
                <a:latin typeface="Symbol"/>
                <a:cs typeface="Symbol"/>
              </a:rPr>
              <a:t></a:t>
            </a:r>
            <a:r>
              <a:rPr sz="1700" spc="-30" dirty="0">
                <a:latin typeface="Symbol"/>
                <a:cs typeface="Symbol"/>
              </a:rPr>
              <a:t></a:t>
            </a:r>
            <a:endParaRPr sz="1700">
              <a:latin typeface="Symbol"/>
              <a:cs typeface="Symbol"/>
            </a:endParaRPr>
          </a:p>
        </p:txBody>
      </p:sp>
      <p:sp>
        <p:nvSpPr>
          <p:cNvPr id="17" name="object 17"/>
          <p:cNvSpPr/>
          <p:nvPr/>
        </p:nvSpPr>
        <p:spPr>
          <a:xfrm>
            <a:off x="1758579" y="5584175"/>
            <a:ext cx="537845" cy="0"/>
          </a:xfrm>
          <a:custGeom>
            <a:avLst/>
            <a:gdLst/>
            <a:ahLst/>
            <a:cxnLst/>
            <a:rect l="l" t="t" r="r" b="b"/>
            <a:pathLst>
              <a:path w="537844">
                <a:moveTo>
                  <a:pt x="0" y="0"/>
                </a:moveTo>
                <a:lnTo>
                  <a:pt x="537845" y="0"/>
                </a:lnTo>
              </a:path>
            </a:pathLst>
          </a:custGeom>
          <a:ln w="4355">
            <a:solidFill>
              <a:srgbClr val="000000"/>
            </a:solidFill>
          </a:ln>
        </p:spPr>
        <p:txBody>
          <a:bodyPr wrap="square" lIns="0" tIns="0" rIns="0" bIns="0" rtlCol="0"/>
          <a:lstStyle/>
          <a:p>
            <a:endParaRPr/>
          </a:p>
        </p:txBody>
      </p:sp>
      <p:sp>
        <p:nvSpPr>
          <p:cNvPr id="18" name="object 18"/>
          <p:cNvSpPr/>
          <p:nvPr/>
        </p:nvSpPr>
        <p:spPr>
          <a:xfrm>
            <a:off x="1383852" y="5870553"/>
            <a:ext cx="1263015" cy="0"/>
          </a:xfrm>
          <a:custGeom>
            <a:avLst/>
            <a:gdLst/>
            <a:ahLst/>
            <a:cxnLst/>
            <a:rect l="l" t="t" r="r" b="b"/>
            <a:pathLst>
              <a:path w="1263014">
                <a:moveTo>
                  <a:pt x="0" y="0"/>
                </a:moveTo>
                <a:lnTo>
                  <a:pt x="1262833" y="0"/>
                </a:lnTo>
              </a:path>
            </a:pathLst>
          </a:custGeom>
          <a:ln w="8710">
            <a:solidFill>
              <a:srgbClr val="000000"/>
            </a:solidFill>
          </a:ln>
        </p:spPr>
        <p:txBody>
          <a:bodyPr wrap="square" lIns="0" tIns="0" rIns="0" bIns="0" rtlCol="0"/>
          <a:lstStyle/>
          <a:p>
            <a:endParaRPr/>
          </a:p>
        </p:txBody>
      </p:sp>
      <p:sp>
        <p:nvSpPr>
          <p:cNvPr id="19" name="object 19"/>
          <p:cNvSpPr txBox="1"/>
          <p:nvPr/>
        </p:nvSpPr>
        <p:spPr>
          <a:xfrm>
            <a:off x="1076898" y="5839802"/>
            <a:ext cx="89535" cy="175260"/>
          </a:xfrm>
          <a:prstGeom prst="rect">
            <a:avLst/>
          </a:prstGeom>
        </p:spPr>
        <p:txBody>
          <a:bodyPr vert="horz" wrap="square" lIns="0" tIns="16510" rIns="0" bIns="0" rtlCol="0">
            <a:spAutoFit/>
          </a:bodyPr>
          <a:lstStyle/>
          <a:p>
            <a:pPr marL="12700">
              <a:lnSpc>
                <a:spcPct val="100000"/>
              </a:lnSpc>
              <a:spcBef>
                <a:spcPts val="130"/>
              </a:spcBef>
            </a:pPr>
            <a:r>
              <a:rPr sz="950" spc="25" dirty="0">
                <a:latin typeface="Times New Roman"/>
                <a:cs typeface="Times New Roman"/>
              </a:rPr>
              <a:t>1</a:t>
            </a:r>
            <a:endParaRPr sz="950">
              <a:latin typeface="Times New Roman"/>
              <a:cs typeface="Times New Roman"/>
            </a:endParaRPr>
          </a:p>
        </p:txBody>
      </p:sp>
      <p:sp>
        <p:nvSpPr>
          <p:cNvPr id="20" name="object 20"/>
          <p:cNvSpPr txBox="1"/>
          <p:nvPr/>
        </p:nvSpPr>
        <p:spPr>
          <a:xfrm>
            <a:off x="2677563" y="5697701"/>
            <a:ext cx="1873250" cy="281940"/>
          </a:xfrm>
          <a:prstGeom prst="rect">
            <a:avLst/>
          </a:prstGeom>
        </p:spPr>
        <p:txBody>
          <a:bodyPr vert="horz" wrap="square" lIns="0" tIns="16510" rIns="0" bIns="0" rtlCol="0">
            <a:spAutoFit/>
          </a:bodyPr>
          <a:lstStyle/>
          <a:p>
            <a:pPr marL="179705" indent="-167640">
              <a:lnSpc>
                <a:spcPct val="100000"/>
              </a:lnSpc>
              <a:spcBef>
                <a:spcPts val="130"/>
              </a:spcBef>
              <a:buFont typeface="Symbol"/>
              <a:buChar char=""/>
              <a:tabLst>
                <a:tab pos="180340" algn="l"/>
              </a:tabLst>
            </a:pPr>
            <a:r>
              <a:rPr sz="1650" i="1" spc="30" dirty="0">
                <a:latin typeface="Times New Roman"/>
                <a:cs typeface="Times New Roman"/>
              </a:rPr>
              <a:t>момент </a:t>
            </a:r>
            <a:r>
              <a:rPr sz="1650" spc="30" dirty="0">
                <a:latin typeface="Times New Roman"/>
                <a:cs typeface="Times New Roman"/>
              </a:rPr>
              <a:t>1</a:t>
            </a:r>
            <a:r>
              <a:rPr sz="1650" spc="-245" dirty="0">
                <a:latin typeface="Times New Roman"/>
                <a:cs typeface="Times New Roman"/>
              </a:rPr>
              <a:t> </a:t>
            </a:r>
            <a:r>
              <a:rPr sz="1650" i="1" spc="30" dirty="0">
                <a:latin typeface="Times New Roman"/>
                <a:cs typeface="Times New Roman"/>
              </a:rPr>
              <a:t>порядку</a:t>
            </a:r>
            <a:endParaRPr sz="1650">
              <a:latin typeface="Times New Roman"/>
              <a:cs typeface="Times New Roman"/>
            </a:endParaRPr>
          </a:p>
        </p:txBody>
      </p:sp>
      <p:sp>
        <p:nvSpPr>
          <p:cNvPr id="21" name="object 21"/>
          <p:cNvSpPr txBox="1"/>
          <p:nvPr/>
        </p:nvSpPr>
        <p:spPr>
          <a:xfrm>
            <a:off x="2310399" y="5411776"/>
            <a:ext cx="291465" cy="281940"/>
          </a:xfrm>
          <a:prstGeom prst="rect">
            <a:avLst/>
          </a:prstGeom>
        </p:spPr>
        <p:txBody>
          <a:bodyPr vert="horz" wrap="square" lIns="0" tIns="16510" rIns="0" bIns="0" rtlCol="0">
            <a:spAutoFit/>
          </a:bodyPr>
          <a:lstStyle/>
          <a:p>
            <a:pPr marL="12700">
              <a:lnSpc>
                <a:spcPct val="100000"/>
              </a:lnSpc>
              <a:spcBef>
                <a:spcPts val="130"/>
              </a:spcBef>
            </a:pPr>
            <a:r>
              <a:rPr sz="2475" spc="30" baseline="-5050" dirty="0">
                <a:latin typeface="Symbol"/>
                <a:cs typeface="Symbol"/>
              </a:rPr>
              <a:t></a:t>
            </a:r>
            <a:r>
              <a:rPr sz="2475" spc="37" baseline="-5050" dirty="0">
                <a:latin typeface="Times New Roman"/>
                <a:cs typeface="Times New Roman"/>
              </a:rPr>
              <a:t> </a:t>
            </a:r>
            <a:r>
              <a:rPr sz="1650" i="1" spc="15" dirty="0">
                <a:latin typeface="Times New Roman"/>
                <a:cs typeface="Times New Roman"/>
              </a:rPr>
              <a:t>f</a:t>
            </a:r>
            <a:endParaRPr sz="1650">
              <a:latin typeface="Times New Roman"/>
              <a:cs typeface="Times New Roman"/>
            </a:endParaRPr>
          </a:p>
        </p:txBody>
      </p:sp>
      <p:sp>
        <p:nvSpPr>
          <p:cNvPr id="22" name="object 22"/>
          <p:cNvSpPr txBox="1"/>
          <p:nvPr/>
        </p:nvSpPr>
        <p:spPr>
          <a:xfrm>
            <a:off x="2310399" y="5600800"/>
            <a:ext cx="109220" cy="281940"/>
          </a:xfrm>
          <a:prstGeom prst="rect">
            <a:avLst/>
          </a:prstGeom>
        </p:spPr>
        <p:txBody>
          <a:bodyPr vert="horz" wrap="square" lIns="0" tIns="16510" rIns="0" bIns="0" rtlCol="0">
            <a:spAutoFit/>
          </a:bodyPr>
          <a:lstStyle/>
          <a:p>
            <a:pPr marL="12700">
              <a:lnSpc>
                <a:spcPct val="100000"/>
              </a:lnSpc>
              <a:spcBef>
                <a:spcPts val="130"/>
              </a:spcBef>
            </a:pPr>
            <a:r>
              <a:rPr sz="1650" spc="20" dirty="0">
                <a:latin typeface="Symbol"/>
                <a:cs typeface="Symbol"/>
              </a:rPr>
              <a:t></a:t>
            </a:r>
            <a:endParaRPr sz="1650">
              <a:latin typeface="Symbol"/>
              <a:cs typeface="Symbol"/>
            </a:endParaRPr>
          </a:p>
        </p:txBody>
      </p:sp>
      <p:sp>
        <p:nvSpPr>
          <p:cNvPr id="23" name="object 23"/>
          <p:cNvSpPr txBox="1"/>
          <p:nvPr/>
        </p:nvSpPr>
        <p:spPr>
          <a:xfrm>
            <a:off x="1635200" y="5600800"/>
            <a:ext cx="109220" cy="281940"/>
          </a:xfrm>
          <a:prstGeom prst="rect">
            <a:avLst/>
          </a:prstGeom>
        </p:spPr>
        <p:txBody>
          <a:bodyPr vert="horz" wrap="square" lIns="0" tIns="16510" rIns="0" bIns="0" rtlCol="0">
            <a:spAutoFit/>
          </a:bodyPr>
          <a:lstStyle/>
          <a:p>
            <a:pPr marL="12700">
              <a:lnSpc>
                <a:spcPct val="100000"/>
              </a:lnSpc>
              <a:spcBef>
                <a:spcPts val="130"/>
              </a:spcBef>
            </a:pPr>
            <a:r>
              <a:rPr sz="1650" spc="20" dirty="0">
                <a:latin typeface="Symbol"/>
                <a:cs typeface="Symbol"/>
              </a:rPr>
              <a:t></a:t>
            </a:r>
            <a:endParaRPr sz="1650">
              <a:latin typeface="Symbol"/>
              <a:cs typeface="Symbol"/>
            </a:endParaRPr>
          </a:p>
        </p:txBody>
      </p:sp>
      <p:sp>
        <p:nvSpPr>
          <p:cNvPr id="24" name="object 24"/>
          <p:cNvSpPr txBox="1"/>
          <p:nvPr/>
        </p:nvSpPr>
        <p:spPr>
          <a:xfrm>
            <a:off x="1609800" y="5280373"/>
            <a:ext cx="907415" cy="281940"/>
          </a:xfrm>
          <a:prstGeom prst="rect">
            <a:avLst/>
          </a:prstGeom>
        </p:spPr>
        <p:txBody>
          <a:bodyPr vert="horz" wrap="square" lIns="0" tIns="16510" rIns="0" bIns="0" rtlCol="0">
            <a:spAutoFit/>
          </a:bodyPr>
          <a:lstStyle/>
          <a:p>
            <a:pPr marL="38100">
              <a:lnSpc>
                <a:spcPct val="100000"/>
              </a:lnSpc>
              <a:spcBef>
                <a:spcPts val="130"/>
              </a:spcBef>
            </a:pPr>
            <a:r>
              <a:rPr sz="2475" spc="30" baseline="-3367" dirty="0">
                <a:latin typeface="Symbol"/>
                <a:cs typeface="Symbol"/>
              </a:rPr>
              <a:t></a:t>
            </a:r>
            <a:r>
              <a:rPr sz="2475" spc="30" baseline="-3367" dirty="0">
                <a:latin typeface="Times New Roman"/>
                <a:cs typeface="Times New Roman"/>
              </a:rPr>
              <a:t> </a:t>
            </a:r>
            <a:r>
              <a:rPr sz="1650" i="1" spc="35" dirty="0">
                <a:latin typeface="Times New Roman"/>
                <a:cs typeface="Times New Roman"/>
              </a:rPr>
              <a:t>X </a:t>
            </a:r>
            <a:r>
              <a:rPr sz="1650" spc="35" dirty="0">
                <a:latin typeface="Symbol"/>
                <a:cs typeface="Symbol"/>
              </a:rPr>
              <a:t></a:t>
            </a:r>
            <a:r>
              <a:rPr sz="1650" spc="35" dirty="0">
                <a:latin typeface="Times New Roman"/>
                <a:cs typeface="Times New Roman"/>
              </a:rPr>
              <a:t> </a:t>
            </a:r>
            <a:r>
              <a:rPr sz="1650" i="1" spc="35" dirty="0">
                <a:latin typeface="Times New Roman"/>
                <a:cs typeface="Times New Roman"/>
              </a:rPr>
              <a:t>A</a:t>
            </a:r>
            <a:r>
              <a:rPr sz="1650" i="1" spc="-195" dirty="0">
                <a:latin typeface="Times New Roman"/>
                <a:cs typeface="Times New Roman"/>
              </a:rPr>
              <a:t> </a:t>
            </a:r>
            <a:r>
              <a:rPr sz="2475" spc="82" baseline="-3367" dirty="0">
                <a:latin typeface="Symbol"/>
                <a:cs typeface="Symbol"/>
              </a:rPr>
              <a:t></a:t>
            </a:r>
            <a:r>
              <a:rPr sz="1425" spc="82" baseline="58479" dirty="0">
                <a:latin typeface="Times New Roman"/>
                <a:cs typeface="Times New Roman"/>
              </a:rPr>
              <a:t>2</a:t>
            </a:r>
            <a:endParaRPr sz="1425" baseline="58479">
              <a:latin typeface="Times New Roman"/>
              <a:cs typeface="Times New Roman"/>
            </a:endParaRPr>
          </a:p>
        </p:txBody>
      </p:sp>
      <p:sp>
        <p:nvSpPr>
          <p:cNvPr id="25" name="object 25"/>
          <p:cNvSpPr txBox="1"/>
          <p:nvPr/>
        </p:nvSpPr>
        <p:spPr>
          <a:xfrm>
            <a:off x="937324" y="5697701"/>
            <a:ext cx="408305" cy="281940"/>
          </a:xfrm>
          <a:prstGeom prst="rect">
            <a:avLst/>
          </a:prstGeom>
        </p:spPr>
        <p:txBody>
          <a:bodyPr vert="horz" wrap="square" lIns="0" tIns="16510" rIns="0" bIns="0" rtlCol="0">
            <a:spAutoFit/>
          </a:bodyPr>
          <a:lstStyle/>
          <a:p>
            <a:pPr marL="12700">
              <a:lnSpc>
                <a:spcPct val="100000"/>
              </a:lnSpc>
              <a:spcBef>
                <a:spcPts val="130"/>
              </a:spcBef>
            </a:pPr>
            <a:r>
              <a:rPr sz="1650" i="1" spc="45" dirty="0">
                <a:latin typeface="Times New Roman"/>
                <a:cs typeface="Times New Roman"/>
              </a:rPr>
              <a:t>m</a:t>
            </a:r>
            <a:r>
              <a:rPr sz="1650" i="1" spc="330" dirty="0">
                <a:latin typeface="Times New Roman"/>
                <a:cs typeface="Times New Roman"/>
              </a:rPr>
              <a:t> </a:t>
            </a:r>
            <a:r>
              <a:rPr sz="1650" spc="35" dirty="0">
                <a:latin typeface="Symbol"/>
                <a:cs typeface="Symbol"/>
              </a:rPr>
              <a:t></a:t>
            </a:r>
            <a:endParaRPr sz="1650">
              <a:latin typeface="Symbol"/>
              <a:cs typeface="Symbol"/>
            </a:endParaRPr>
          </a:p>
        </p:txBody>
      </p:sp>
      <p:sp>
        <p:nvSpPr>
          <p:cNvPr id="26" name="object 26"/>
          <p:cNvSpPr txBox="1"/>
          <p:nvPr/>
        </p:nvSpPr>
        <p:spPr>
          <a:xfrm>
            <a:off x="1775588" y="5575468"/>
            <a:ext cx="434975" cy="592455"/>
          </a:xfrm>
          <a:prstGeom prst="rect">
            <a:avLst/>
          </a:prstGeom>
        </p:spPr>
        <p:txBody>
          <a:bodyPr vert="horz" wrap="square" lIns="0" tIns="16510" rIns="0" bIns="0" rtlCol="0">
            <a:spAutoFit/>
          </a:bodyPr>
          <a:lstStyle/>
          <a:p>
            <a:pPr marL="61594" algn="ctr">
              <a:lnSpc>
                <a:spcPts val="1705"/>
              </a:lnSpc>
              <a:spcBef>
                <a:spcPts val="130"/>
              </a:spcBef>
            </a:pPr>
            <a:r>
              <a:rPr sz="1650" i="1" spc="15" dirty="0">
                <a:latin typeface="Times New Roman"/>
                <a:cs typeface="Times New Roman"/>
              </a:rPr>
              <a:t>i</a:t>
            </a:r>
            <a:endParaRPr sz="1650">
              <a:latin typeface="Times New Roman"/>
              <a:cs typeface="Times New Roman"/>
            </a:endParaRPr>
          </a:p>
          <a:p>
            <a:pPr algn="ctr">
              <a:lnSpc>
                <a:spcPts val="2725"/>
              </a:lnSpc>
            </a:pPr>
            <a:r>
              <a:rPr sz="3750" spc="67" baseline="-8888" dirty="0">
                <a:latin typeface="Symbol"/>
                <a:cs typeface="Symbol"/>
              </a:rPr>
              <a:t></a:t>
            </a:r>
            <a:r>
              <a:rPr sz="3750" spc="-262" baseline="-8888" dirty="0">
                <a:latin typeface="Times New Roman"/>
                <a:cs typeface="Times New Roman"/>
              </a:rPr>
              <a:t> </a:t>
            </a:r>
            <a:r>
              <a:rPr sz="1650" i="1" spc="15" dirty="0">
                <a:latin typeface="Times New Roman"/>
                <a:cs typeface="Times New Roman"/>
              </a:rPr>
              <a:t>f</a:t>
            </a:r>
            <a:endParaRPr sz="1650">
              <a:latin typeface="Times New Roman"/>
              <a:cs typeface="Times New Roman"/>
            </a:endParaRPr>
          </a:p>
        </p:txBody>
      </p:sp>
      <p:sp>
        <p:nvSpPr>
          <p:cNvPr id="27" name="object 27"/>
          <p:cNvSpPr txBox="1"/>
          <p:nvPr/>
        </p:nvSpPr>
        <p:spPr>
          <a:xfrm>
            <a:off x="1384053" y="5326452"/>
            <a:ext cx="360680" cy="409575"/>
          </a:xfrm>
          <a:prstGeom prst="rect">
            <a:avLst/>
          </a:prstGeom>
        </p:spPr>
        <p:txBody>
          <a:bodyPr vert="horz" wrap="square" lIns="0" tIns="14604" rIns="0" bIns="0" rtlCol="0">
            <a:spAutoFit/>
          </a:bodyPr>
          <a:lstStyle/>
          <a:p>
            <a:pPr marL="12700">
              <a:lnSpc>
                <a:spcPct val="100000"/>
              </a:lnSpc>
              <a:spcBef>
                <a:spcPts val="114"/>
              </a:spcBef>
            </a:pPr>
            <a:r>
              <a:rPr sz="3750" spc="284" baseline="-4444" dirty="0">
                <a:latin typeface="Symbol"/>
                <a:cs typeface="Symbol"/>
              </a:rPr>
              <a:t></a:t>
            </a:r>
            <a:r>
              <a:rPr sz="1650" spc="20" dirty="0">
                <a:latin typeface="Symbol"/>
                <a:cs typeface="Symbol"/>
              </a:rPr>
              <a:t></a:t>
            </a:r>
            <a:endParaRPr sz="1650">
              <a:latin typeface="Symbol"/>
              <a:cs typeface="Symbo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387" y="4862574"/>
            <a:ext cx="2341499" cy="195097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42987" y="260400"/>
            <a:ext cx="7921625" cy="61247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64301" y="1098613"/>
            <a:ext cx="1055687" cy="45878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95576" y="2565463"/>
            <a:ext cx="1296924" cy="50958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491226" y="2613088"/>
            <a:ext cx="1241425" cy="45561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5496" y="282651"/>
            <a:ext cx="7112000" cy="1854835"/>
          </a:xfrm>
          <a:prstGeom prst="rect">
            <a:avLst/>
          </a:prstGeom>
        </p:spPr>
        <p:txBody>
          <a:bodyPr vert="horz" wrap="square" lIns="0" tIns="12700" rIns="0" bIns="0" rtlCol="0">
            <a:spAutoFit/>
          </a:bodyPr>
          <a:lstStyle/>
          <a:p>
            <a:pPr marL="12700" marR="5080" indent="74295">
              <a:lnSpc>
                <a:spcPct val="100000"/>
              </a:lnSpc>
              <a:spcBef>
                <a:spcPts val="100"/>
              </a:spcBef>
              <a:tabLst>
                <a:tab pos="1810385" algn="l"/>
                <a:tab pos="4945380" algn="l"/>
              </a:tabLst>
            </a:pPr>
            <a:r>
              <a:rPr sz="2400" spc="-5" dirty="0"/>
              <a:t>На </a:t>
            </a:r>
            <a:r>
              <a:rPr sz="2400" spc="5" dirty="0"/>
              <a:t>основі </a:t>
            </a:r>
            <a:r>
              <a:rPr sz="2400" spc="-5" dirty="0"/>
              <a:t>взаємозв’язку </a:t>
            </a:r>
            <a:r>
              <a:rPr sz="2400" dirty="0"/>
              <a:t>між </a:t>
            </a:r>
            <a:r>
              <a:rPr sz="2400" spc="-5" dirty="0"/>
              <a:t>варіаційним </a:t>
            </a:r>
            <a:r>
              <a:rPr sz="2400" spc="-25" dirty="0"/>
              <a:t>розмахом </a:t>
            </a:r>
            <a:r>
              <a:rPr sz="2400" i="1" spc="-5" dirty="0">
                <a:latin typeface="Times New Roman"/>
                <a:cs typeface="Times New Roman"/>
              </a:rPr>
              <a:t>R</a:t>
            </a:r>
            <a:r>
              <a:rPr sz="2400" spc="-5" dirty="0"/>
              <a:t>,  середнім</a:t>
            </a:r>
            <a:r>
              <a:rPr sz="2400" dirty="0"/>
              <a:t> </a:t>
            </a:r>
            <a:r>
              <a:rPr sz="2400" spc="-15" dirty="0"/>
              <a:t>квадратичним</a:t>
            </a:r>
            <a:r>
              <a:rPr sz="2400" spc="50" dirty="0"/>
              <a:t> </a:t>
            </a:r>
            <a:r>
              <a:rPr sz="2400" spc="-5" dirty="0"/>
              <a:t>відхиленням	</a:t>
            </a:r>
            <a:r>
              <a:rPr sz="2400" dirty="0"/>
              <a:t>і чисельністю  </a:t>
            </a:r>
            <a:r>
              <a:rPr sz="2400" spc="-5" dirty="0"/>
              <a:t>сукупності</a:t>
            </a:r>
            <a:r>
              <a:rPr sz="2400" spc="-30" dirty="0"/>
              <a:t> </a:t>
            </a:r>
            <a:r>
              <a:rPr sz="2400" i="1" dirty="0">
                <a:latin typeface="Times New Roman"/>
                <a:cs typeface="Times New Roman"/>
              </a:rPr>
              <a:t>n	</a:t>
            </a:r>
            <a:r>
              <a:rPr sz="2400" spc="-5" dirty="0"/>
              <a:t>Пірсон </a:t>
            </a:r>
            <a:r>
              <a:rPr sz="2400" spc="-15" dirty="0"/>
              <a:t>обчислив </a:t>
            </a:r>
            <a:r>
              <a:rPr sz="2400" spc="-10" dirty="0"/>
              <a:t>коефіцієнти </a:t>
            </a:r>
            <a:r>
              <a:rPr sz="2400" i="1" dirty="0">
                <a:latin typeface="Times New Roman"/>
                <a:cs typeface="Times New Roman"/>
              </a:rPr>
              <a:t>k</a:t>
            </a:r>
            <a:r>
              <a:rPr sz="2400" dirty="0"/>
              <a:t>, </a:t>
            </a:r>
            <a:r>
              <a:rPr sz="2400" spc="-5" dirty="0"/>
              <a:t>за  </a:t>
            </a:r>
            <a:r>
              <a:rPr sz="2400" spc="-15" dirty="0"/>
              <a:t>допомогою </a:t>
            </a:r>
            <a:r>
              <a:rPr sz="2400" spc="-5" dirty="0"/>
              <a:t>яких орієнтовно </a:t>
            </a:r>
            <a:r>
              <a:rPr sz="2400" spc="-15" dirty="0"/>
              <a:t>можна визначити </a:t>
            </a:r>
            <a:r>
              <a:rPr sz="2400" spc="-5" dirty="0"/>
              <a:t>середнє  </a:t>
            </a:r>
            <a:r>
              <a:rPr sz="2400" spc="-15" dirty="0"/>
              <a:t>квадратичне </a:t>
            </a:r>
            <a:r>
              <a:rPr sz="2400" spc="-5" dirty="0"/>
              <a:t>відхилення за варіаційним</a:t>
            </a:r>
            <a:r>
              <a:rPr sz="2400" spc="10" dirty="0"/>
              <a:t> </a:t>
            </a:r>
            <a:r>
              <a:rPr sz="2400" spc="-25" dirty="0"/>
              <a:t>розмахом:</a:t>
            </a:r>
            <a:endParaRPr sz="2400">
              <a:latin typeface="Times New Roman"/>
              <a:cs typeface="Times New Roman"/>
            </a:endParaRPr>
          </a:p>
        </p:txBody>
      </p:sp>
      <p:sp>
        <p:nvSpPr>
          <p:cNvPr id="3" name="object 3"/>
          <p:cNvSpPr/>
          <p:nvPr/>
        </p:nvSpPr>
        <p:spPr>
          <a:xfrm>
            <a:off x="3635375" y="2174875"/>
            <a:ext cx="2303526" cy="9207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5967" y="4460494"/>
            <a:ext cx="5342255" cy="391160"/>
          </a:xfrm>
          <a:prstGeom prst="rect">
            <a:avLst/>
          </a:prstGeom>
        </p:spPr>
        <p:txBody>
          <a:bodyPr vert="horz" wrap="square" lIns="0" tIns="12700" rIns="0" bIns="0" rtlCol="0">
            <a:spAutoFit/>
          </a:bodyPr>
          <a:lstStyle/>
          <a:p>
            <a:pPr marL="12700">
              <a:lnSpc>
                <a:spcPct val="100000"/>
              </a:lnSpc>
              <a:spcBef>
                <a:spcPts val="100"/>
              </a:spcBef>
              <a:tabLst>
                <a:tab pos="1783714" algn="l"/>
                <a:tab pos="3893185" algn="l"/>
              </a:tabLst>
            </a:pPr>
            <a:r>
              <a:rPr sz="2400" spc="-5" dirty="0">
                <a:latin typeface="Times New Roman"/>
                <a:cs typeface="Times New Roman"/>
              </a:rPr>
              <a:t>Очев</a:t>
            </a:r>
            <a:r>
              <a:rPr sz="2400" spc="5" dirty="0">
                <a:latin typeface="Times New Roman"/>
                <a:cs typeface="Times New Roman"/>
              </a:rPr>
              <a:t>и</a:t>
            </a:r>
            <a:r>
              <a:rPr sz="2400" dirty="0">
                <a:latin typeface="Times New Roman"/>
                <a:cs typeface="Times New Roman"/>
              </a:rPr>
              <a:t>дний	</a:t>
            </a:r>
            <a:r>
              <a:rPr sz="2400" spc="-5" dirty="0">
                <a:latin typeface="Times New Roman"/>
                <a:cs typeface="Times New Roman"/>
              </a:rPr>
              <a:t>взаємозв’я</a:t>
            </a:r>
            <a:r>
              <a:rPr sz="2400" spc="-10" dirty="0">
                <a:latin typeface="Times New Roman"/>
                <a:cs typeface="Times New Roman"/>
              </a:rPr>
              <a:t>з</a:t>
            </a:r>
            <a:r>
              <a:rPr sz="2400" dirty="0">
                <a:latin typeface="Times New Roman"/>
                <a:cs typeface="Times New Roman"/>
              </a:rPr>
              <a:t>ок	</a:t>
            </a:r>
            <a:r>
              <a:rPr sz="2400" spc="20" dirty="0">
                <a:latin typeface="Times New Roman"/>
                <a:cs typeface="Times New Roman"/>
              </a:rPr>
              <a:t>с</a:t>
            </a:r>
            <a:r>
              <a:rPr sz="2400" dirty="0">
                <a:latin typeface="Times New Roman"/>
                <a:cs typeface="Times New Roman"/>
              </a:rPr>
              <a:t>ер</a:t>
            </a:r>
            <a:r>
              <a:rPr sz="2400" spc="-45" dirty="0">
                <a:latin typeface="Times New Roman"/>
                <a:cs typeface="Times New Roman"/>
              </a:rPr>
              <a:t>е</a:t>
            </a:r>
            <a:r>
              <a:rPr sz="2400" dirty="0">
                <a:latin typeface="Times New Roman"/>
                <a:cs typeface="Times New Roman"/>
              </a:rPr>
              <a:t>дньо</a:t>
            </a:r>
            <a:r>
              <a:rPr sz="2400" spc="-60" dirty="0">
                <a:latin typeface="Times New Roman"/>
                <a:cs typeface="Times New Roman"/>
              </a:rPr>
              <a:t>г</a:t>
            </a:r>
            <a:r>
              <a:rPr sz="2400" dirty="0">
                <a:latin typeface="Times New Roman"/>
                <a:cs typeface="Times New Roman"/>
              </a:rPr>
              <a:t>о</a:t>
            </a:r>
            <a:endParaRPr sz="2400">
              <a:latin typeface="Times New Roman"/>
              <a:cs typeface="Times New Roman"/>
            </a:endParaRPr>
          </a:p>
        </p:txBody>
      </p:sp>
      <p:sp>
        <p:nvSpPr>
          <p:cNvPr id="7" name="object 7"/>
          <p:cNvSpPr txBox="1"/>
          <p:nvPr/>
        </p:nvSpPr>
        <p:spPr>
          <a:xfrm>
            <a:off x="6530467" y="4460494"/>
            <a:ext cx="1921510"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Times New Roman"/>
                <a:cs typeface="Times New Roman"/>
              </a:rPr>
              <a:t>квадратичного</a:t>
            </a:r>
            <a:endParaRPr sz="2400">
              <a:latin typeface="Times New Roman"/>
              <a:cs typeface="Times New Roman"/>
            </a:endParaRPr>
          </a:p>
        </p:txBody>
      </p:sp>
      <p:sp>
        <p:nvSpPr>
          <p:cNvPr id="8" name="object 8"/>
          <p:cNvSpPr txBox="1"/>
          <p:nvPr/>
        </p:nvSpPr>
        <p:spPr>
          <a:xfrm>
            <a:off x="905967" y="4826254"/>
            <a:ext cx="7548245" cy="1489075"/>
          </a:xfrm>
          <a:prstGeom prst="rect">
            <a:avLst/>
          </a:prstGeom>
        </p:spPr>
        <p:txBody>
          <a:bodyPr vert="horz" wrap="square" lIns="0" tIns="12700" rIns="0" bIns="0" rtlCol="0">
            <a:spAutoFit/>
          </a:bodyPr>
          <a:lstStyle/>
          <a:p>
            <a:pPr marL="12700" marR="5080" algn="just">
              <a:lnSpc>
                <a:spcPct val="100000"/>
              </a:lnSpc>
              <a:spcBef>
                <a:spcPts val="100"/>
              </a:spcBef>
              <a:tabLst>
                <a:tab pos="4458335" algn="l"/>
              </a:tabLst>
            </a:pPr>
            <a:r>
              <a:rPr sz="2400" spc="-5" dirty="0">
                <a:latin typeface="Times New Roman"/>
                <a:cs typeface="Times New Roman"/>
              </a:rPr>
              <a:t>відхилення</a:t>
            </a:r>
            <a:r>
              <a:rPr sz="2400" spc="345" dirty="0">
                <a:latin typeface="Times New Roman"/>
                <a:cs typeface="Times New Roman"/>
              </a:rPr>
              <a:t> </a:t>
            </a:r>
            <a:r>
              <a:rPr sz="2400" spc="5" dirty="0">
                <a:latin typeface="Times New Roman"/>
                <a:cs typeface="Times New Roman"/>
              </a:rPr>
              <a:t>та</a:t>
            </a:r>
            <a:r>
              <a:rPr sz="2400" spc="340" dirty="0">
                <a:latin typeface="Times New Roman"/>
                <a:cs typeface="Times New Roman"/>
              </a:rPr>
              <a:t> </a:t>
            </a:r>
            <a:r>
              <a:rPr sz="2400" dirty="0">
                <a:latin typeface="Times New Roman"/>
                <a:cs typeface="Times New Roman"/>
              </a:rPr>
              <a:t>дисперсії:	. </a:t>
            </a:r>
            <a:r>
              <a:rPr sz="2400" spc="-5" dirty="0">
                <a:latin typeface="Times New Roman"/>
                <a:cs typeface="Times New Roman"/>
              </a:rPr>
              <a:t>Дисперсія </a:t>
            </a:r>
            <a:r>
              <a:rPr sz="2400" spc="-30" dirty="0">
                <a:latin typeface="Times New Roman"/>
                <a:cs typeface="Times New Roman"/>
              </a:rPr>
              <a:t>входить </a:t>
            </a:r>
            <a:r>
              <a:rPr sz="2400" dirty="0">
                <a:latin typeface="Times New Roman"/>
                <a:cs typeface="Times New Roman"/>
              </a:rPr>
              <a:t>до  </a:t>
            </a:r>
            <a:r>
              <a:rPr sz="2400" spc="5" dirty="0">
                <a:latin typeface="Times New Roman"/>
                <a:cs typeface="Times New Roman"/>
              </a:rPr>
              <a:t>більшості </a:t>
            </a:r>
            <a:r>
              <a:rPr sz="2400" dirty="0">
                <a:latin typeface="Times New Roman"/>
                <a:cs typeface="Times New Roman"/>
              </a:rPr>
              <a:t>теорем </a:t>
            </a:r>
            <a:r>
              <a:rPr sz="2400" spc="-5" dirty="0">
                <a:latin typeface="Times New Roman"/>
                <a:cs typeface="Times New Roman"/>
              </a:rPr>
              <a:t>теорії </a:t>
            </a:r>
            <a:r>
              <a:rPr sz="2400" dirty="0">
                <a:latin typeface="Times New Roman"/>
                <a:cs typeface="Times New Roman"/>
              </a:rPr>
              <a:t>ймовірностей, які є </a:t>
            </a:r>
            <a:r>
              <a:rPr sz="2400" spc="-15" dirty="0">
                <a:latin typeface="Times New Roman"/>
                <a:cs typeface="Times New Roman"/>
              </a:rPr>
              <a:t>фундаментом  математичної </a:t>
            </a:r>
            <a:r>
              <a:rPr sz="2400" spc="-10" dirty="0">
                <a:latin typeface="Times New Roman"/>
                <a:cs typeface="Times New Roman"/>
              </a:rPr>
              <a:t>статистики, </a:t>
            </a:r>
            <a:r>
              <a:rPr sz="2400" dirty="0">
                <a:latin typeface="Times New Roman"/>
                <a:cs typeface="Times New Roman"/>
              </a:rPr>
              <a:t>і </a:t>
            </a:r>
            <a:r>
              <a:rPr sz="2400" spc="-25" dirty="0">
                <a:latin typeface="Times New Roman"/>
                <a:cs typeface="Times New Roman"/>
              </a:rPr>
              <a:t>широко </a:t>
            </a:r>
            <a:r>
              <a:rPr sz="2400" spc="-20" dirty="0">
                <a:latin typeface="Times New Roman"/>
                <a:cs typeface="Times New Roman"/>
              </a:rPr>
              <a:t>використовується </a:t>
            </a:r>
            <a:r>
              <a:rPr sz="2400" dirty="0">
                <a:latin typeface="Times New Roman"/>
                <a:cs typeface="Times New Roman"/>
              </a:rPr>
              <a:t>для  </a:t>
            </a:r>
            <a:r>
              <a:rPr sz="2400" spc="-10" dirty="0">
                <a:latin typeface="Times New Roman"/>
                <a:cs typeface="Times New Roman"/>
              </a:rPr>
              <a:t>вимірювання зв’язку </a:t>
            </a:r>
            <a:r>
              <a:rPr sz="2400" dirty="0">
                <a:latin typeface="Times New Roman"/>
                <a:cs typeface="Times New Roman"/>
              </a:rPr>
              <a:t>й </a:t>
            </a:r>
            <a:r>
              <a:rPr sz="2400" spc="-5" dirty="0">
                <a:latin typeface="Times New Roman"/>
                <a:cs typeface="Times New Roman"/>
              </a:rPr>
              <a:t>перевірки </a:t>
            </a:r>
            <a:r>
              <a:rPr sz="2400" spc="-10" dirty="0">
                <a:latin typeface="Times New Roman"/>
                <a:cs typeface="Times New Roman"/>
              </a:rPr>
              <a:t>статистичних</a:t>
            </a:r>
            <a:r>
              <a:rPr sz="2400" spc="75" dirty="0">
                <a:latin typeface="Times New Roman"/>
                <a:cs typeface="Times New Roman"/>
              </a:rPr>
              <a:t> </a:t>
            </a:r>
            <a:r>
              <a:rPr sz="2400" spc="-5" dirty="0">
                <a:latin typeface="Times New Roman"/>
                <a:cs typeface="Times New Roman"/>
              </a:rPr>
              <a:t>гіпотез.</a:t>
            </a:r>
            <a:endParaRPr sz="2400">
              <a:latin typeface="Times New Roman"/>
              <a:cs typeface="Times New Roman"/>
            </a:endParaRPr>
          </a:p>
        </p:txBody>
      </p:sp>
      <p:sp>
        <p:nvSpPr>
          <p:cNvPr id="9" name="object 9"/>
          <p:cNvSpPr/>
          <p:nvPr/>
        </p:nvSpPr>
        <p:spPr>
          <a:xfrm>
            <a:off x="4211701" y="4797425"/>
            <a:ext cx="1152525" cy="536575"/>
          </a:xfrm>
          <a:prstGeom prst="rect">
            <a:avLst/>
          </a:prstGeom>
          <a:blipFill>
            <a:blip r:embed="rId3" cstate="print"/>
            <a:stretch>
              <a:fillRect/>
            </a:stretch>
          </a:blipFill>
        </p:spPr>
        <p:txBody>
          <a:bodyPr wrap="square" lIns="0" tIns="0" rIns="0" bIns="0" rtlCol="0"/>
          <a:lstStyle/>
          <a:p>
            <a:endParaRPr/>
          </a:p>
        </p:txBody>
      </p: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3276600"/>
            <a:ext cx="813752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4123" y="173183"/>
            <a:ext cx="8197850" cy="6571414"/>
          </a:xfrm>
          <a:prstGeom prst="rect">
            <a:avLst/>
          </a:prstGeom>
        </p:spPr>
        <p:txBody>
          <a:bodyPr vert="horz" wrap="square" lIns="0" tIns="67945" rIns="0" bIns="0" rtlCol="0">
            <a:spAutoFit/>
          </a:bodyPr>
          <a:lstStyle/>
          <a:p>
            <a:pPr algn="just">
              <a:lnSpc>
                <a:spcPct val="100000"/>
              </a:lnSpc>
              <a:spcBef>
                <a:spcPts val="535"/>
              </a:spcBef>
            </a:pPr>
            <a:r>
              <a:rPr sz="2400" spc="-150" dirty="0">
                <a:solidFill>
                  <a:srgbClr val="252525"/>
                </a:solidFill>
                <a:latin typeface="Times New Roman"/>
                <a:cs typeface="Times New Roman"/>
              </a:rPr>
              <a:t>Державознавство</a:t>
            </a:r>
            <a:r>
              <a:rPr sz="2400" spc="-270" dirty="0">
                <a:solidFill>
                  <a:srgbClr val="252525"/>
                </a:solidFill>
                <a:latin typeface="Times New Roman"/>
                <a:cs typeface="Times New Roman"/>
              </a:rPr>
              <a:t> </a:t>
            </a:r>
            <a:r>
              <a:rPr sz="2400" spc="-135" dirty="0">
                <a:solidFill>
                  <a:srgbClr val="252525"/>
                </a:solidFill>
                <a:latin typeface="Times New Roman"/>
                <a:cs typeface="Times New Roman"/>
              </a:rPr>
              <a:t>часто</a:t>
            </a:r>
            <a:r>
              <a:rPr sz="2400" spc="-280" dirty="0">
                <a:solidFill>
                  <a:srgbClr val="252525"/>
                </a:solidFill>
                <a:latin typeface="Times New Roman"/>
                <a:cs typeface="Times New Roman"/>
              </a:rPr>
              <a:t> </a:t>
            </a:r>
            <a:r>
              <a:rPr sz="2400" spc="-150" dirty="0">
                <a:solidFill>
                  <a:srgbClr val="252525"/>
                </a:solidFill>
                <a:latin typeface="Times New Roman"/>
                <a:cs typeface="Times New Roman"/>
              </a:rPr>
              <a:t>називають</a:t>
            </a:r>
            <a:r>
              <a:rPr sz="2400" spc="-250" dirty="0">
                <a:solidFill>
                  <a:srgbClr val="252525"/>
                </a:solidFill>
                <a:latin typeface="Times New Roman"/>
                <a:cs typeface="Times New Roman"/>
              </a:rPr>
              <a:t> </a:t>
            </a:r>
            <a:r>
              <a:rPr sz="2400" spc="-140" dirty="0">
                <a:solidFill>
                  <a:srgbClr val="252525"/>
                </a:solidFill>
                <a:latin typeface="Times New Roman"/>
                <a:cs typeface="Times New Roman"/>
              </a:rPr>
              <a:t>описовою</a:t>
            </a:r>
            <a:r>
              <a:rPr sz="2400" spc="-265" dirty="0">
                <a:solidFill>
                  <a:srgbClr val="252525"/>
                </a:solidFill>
                <a:latin typeface="Times New Roman"/>
                <a:cs typeface="Times New Roman"/>
              </a:rPr>
              <a:t> </a:t>
            </a:r>
            <a:r>
              <a:rPr sz="2400" spc="-160" dirty="0" err="1">
                <a:solidFill>
                  <a:srgbClr val="252525"/>
                </a:solidFill>
                <a:latin typeface="Times New Roman"/>
                <a:cs typeface="Times New Roman"/>
              </a:rPr>
              <a:t>школою</a:t>
            </a:r>
            <a:r>
              <a:rPr sz="2400" spc="-275" dirty="0">
                <a:solidFill>
                  <a:srgbClr val="252525"/>
                </a:solidFill>
                <a:latin typeface="Times New Roman"/>
                <a:cs typeface="Times New Roman"/>
              </a:rPr>
              <a:t> </a:t>
            </a:r>
            <a:r>
              <a:rPr sz="2400" spc="-145" dirty="0" err="1" smtClean="0">
                <a:solidFill>
                  <a:srgbClr val="252525"/>
                </a:solidFill>
                <a:latin typeface="Times New Roman"/>
                <a:cs typeface="Times New Roman"/>
              </a:rPr>
              <a:t>статистики</a:t>
            </a:r>
            <a:r>
              <a:rPr sz="2400" spc="-145" dirty="0" smtClean="0">
                <a:solidFill>
                  <a:srgbClr val="252525"/>
                </a:solidFill>
                <a:latin typeface="Times New Roman"/>
                <a:cs typeface="Times New Roman"/>
              </a:rPr>
              <a:t>.</a:t>
            </a:r>
            <a:endParaRPr lang="uk-UA" sz="2400" dirty="0">
              <a:latin typeface="Times New Roman"/>
              <a:cs typeface="Times New Roman"/>
            </a:endParaRPr>
          </a:p>
          <a:p>
            <a:pPr algn="just">
              <a:lnSpc>
                <a:spcPct val="100000"/>
              </a:lnSpc>
              <a:spcBef>
                <a:spcPts val="535"/>
              </a:spcBef>
            </a:pPr>
            <a:r>
              <a:rPr sz="2400" spc="-165" dirty="0" err="1" smtClean="0">
                <a:solidFill>
                  <a:srgbClr val="252525"/>
                </a:solidFill>
                <a:latin typeface="Times New Roman"/>
                <a:cs typeface="Times New Roman"/>
              </a:rPr>
              <a:t>Основоположником</a:t>
            </a:r>
            <a:r>
              <a:rPr sz="2400" spc="-260" dirty="0" smtClean="0">
                <a:solidFill>
                  <a:srgbClr val="252525"/>
                </a:solidFill>
                <a:latin typeface="Times New Roman"/>
                <a:cs typeface="Times New Roman"/>
              </a:rPr>
              <a:t> </a:t>
            </a:r>
            <a:r>
              <a:rPr sz="2400" spc="-140" dirty="0">
                <a:solidFill>
                  <a:srgbClr val="252525"/>
                </a:solidFill>
                <a:latin typeface="Times New Roman"/>
                <a:cs typeface="Times New Roman"/>
              </a:rPr>
              <a:t>цього</a:t>
            </a:r>
            <a:r>
              <a:rPr sz="2400" spc="-254" dirty="0">
                <a:solidFill>
                  <a:srgbClr val="252525"/>
                </a:solidFill>
                <a:latin typeface="Times New Roman"/>
                <a:cs typeface="Times New Roman"/>
              </a:rPr>
              <a:t> </a:t>
            </a:r>
            <a:r>
              <a:rPr sz="2400" spc="-150" dirty="0">
                <a:solidFill>
                  <a:srgbClr val="252525"/>
                </a:solidFill>
                <a:latin typeface="Times New Roman"/>
                <a:cs typeface="Times New Roman"/>
              </a:rPr>
              <a:t>напрямку</a:t>
            </a:r>
            <a:r>
              <a:rPr sz="2400" spc="-270" dirty="0">
                <a:solidFill>
                  <a:srgbClr val="252525"/>
                </a:solidFill>
                <a:latin typeface="Times New Roman"/>
                <a:cs typeface="Times New Roman"/>
              </a:rPr>
              <a:t> </a:t>
            </a:r>
            <a:r>
              <a:rPr sz="2400" spc="-145" dirty="0">
                <a:solidFill>
                  <a:srgbClr val="252525"/>
                </a:solidFill>
                <a:latin typeface="Times New Roman"/>
                <a:cs typeface="Times New Roman"/>
              </a:rPr>
              <a:t>вважають</a:t>
            </a:r>
            <a:r>
              <a:rPr sz="2400" spc="-254" dirty="0">
                <a:solidFill>
                  <a:srgbClr val="252525"/>
                </a:solidFill>
                <a:latin typeface="Times New Roman"/>
                <a:cs typeface="Times New Roman"/>
              </a:rPr>
              <a:t> </a:t>
            </a:r>
            <a:r>
              <a:rPr sz="2400" spc="-160" dirty="0">
                <a:solidFill>
                  <a:srgbClr val="252525"/>
                </a:solidFill>
                <a:latin typeface="Times New Roman"/>
                <a:cs typeface="Times New Roman"/>
              </a:rPr>
              <a:t>німецького</a:t>
            </a:r>
            <a:r>
              <a:rPr sz="2400" spc="-254" dirty="0">
                <a:solidFill>
                  <a:srgbClr val="252525"/>
                </a:solidFill>
                <a:latin typeface="Times New Roman"/>
                <a:cs typeface="Times New Roman"/>
              </a:rPr>
              <a:t> </a:t>
            </a:r>
            <a:r>
              <a:rPr sz="2400" spc="-160" dirty="0">
                <a:solidFill>
                  <a:srgbClr val="252525"/>
                </a:solidFill>
                <a:latin typeface="Times New Roman"/>
                <a:cs typeface="Times New Roman"/>
              </a:rPr>
              <a:t>вченого</a:t>
            </a:r>
            <a:r>
              <a:rPr sz="2400" spc="-254" dirty="0">
                <a:solidFill>
                  <a:srgbClr val="252525"/>
                </a:solidFill>
                <a:latin typeface="Times New Roman"/>
                <a:cs typeface="Times New Roman"/>
              </a:rPr>
              <a:t> </a:t>
            </a:r>
            <a:r>
              <a:rPr sz="2400" spc="-215" dirty="0">
                <a:solidFill>
                  <a:srgbClr val="252525"/>
                </a:solidFill>
                <a:latin typeface="Times New Roman"/>
                <a:cs typeface="Times New Roman"/>
              </a:rPr>
              <a:t>Г.  </a:t>
            </a:r>
            <a:r>
              <a:rPr sz="2400" spc="-160" dirty="0">
                <a:solidFill>
                  <a:srgbClr val="252525"/>
                </a:solidFill>
                <a:latin typeface="Times New Roman"/>
                <a:cs typeface="Times New Roman"/>
              </a:rPr>
              <a:t>Конринга</a:t>
            </a:r>
            <a:r>
              <a:rPr sz="2400" spc="-250" dirty="0">
                <a:solidFill>
                  <a:srgbClr val="252525"/>
                </a:solidFill>
                <a:latin typeface="Times New Roman"/>
                <a:cs typeface="Times New Roman"/>
              </a:rPr>
              <a:t> </a:t>
            </a:r>
            <a:r>
              <a:rPr sz="2400" spc="-145" dirty="0">
                <a:solidFill>
                  <a:srgbClr val="252525"/>
                </a:solidFill>
                <a:latin typeface="Times New Roman"/>
                <a:cs typeface="Times New Roman"/>
              </a:rPr>
              <a:t>(1606-1681),</a:t>
            </a:r>
            <a:r>
              <a:rPr sz="2400" spc="-265" dirty="0">
                <a:solidFill>
                  <a:srgbClr val="252525"/>
                </a:solidFill>
                <a:latin typeface="Times New Roman"/>
                <a:cs typeface="Times New Roman"/>
              </a:rPr>
              <a:t> </a:t>
            </a:r>
            <a:r>
              <a:rPr sz="2400" spc="-120" dirty="0">
                <a:solidFill>
                  <a:srgbClr val="252525"/>
                </a:solidFill>
                <a:latin typeface="Times New Roman"/>
                <a:cs typeface="Times New Roman"/>
              </a:rPr>
              <a:t>який</a:t>
            </a:r>
            <a:r>
              <a:rPr sz="2400" spc="-280" dirty="0">
                <a:solidFill>
                  <a:srgbClr val="252525"/>
                </a:solidFill>
                <a:latin typeface="Times New Roman"/>
                <a:cs typeface="Times New Roman"/>
              </a:rPr>
              <a:t> </a:t>
            </a:r>
            <a:r>
              <a:rPr sz="2400" spc="-140" dirty="0">
                <a:solidFill>
                  <a:srgbClr val="252525"/>
                </a:solidFill>
                <a:latin typeface="Times New Roman"/>
                <a:cs typeface="Times New Roman"/>
              </a:rPr>
              <a:t>розробив</a:t>
            </a:r>
            <a:r>
              <a:rPr sz="2400" spc="-260" dirty="0">
                <a:solidFill>
                  <a:srgbClr val="252525"/>
                </a:solidFill>
                <a:latin typeface="Times New Roman"/>
                <a:cs typeface="Times New Roman"/>
              </a:rPr>
              <a:t> </a:t>
            </a:r>
            <a:r>
              <a:rPr sz="2400" spc="-135" dirty="0">
                <a:solidFill>
                  <a:srgbClr val="252525"/>
                </a:solidFill>
                <a:latin typeface="Times New Roman"/>
                <a:cs typeface="Times New Roman"/>
              </a:rPr>
              <a:t>систему</a:t>
            </a:r>
            <a:r>
              <a:rPr sz="2400" spc="-280" dirty="0">
                <a:solidFill>
                  <a:srgbClr val="252525"/>
                </a:solidFill>
                <a:latin typeface="Times New Roman"/>
                <a:cs typeface="Times New Roman"/>
              </a:rPr>
              <a:t> </a:t>
            </a:r>
            <a:r>
              <a:rPr sz="2400" spc="-135" dirty="0">
                <a:solidFill>
                  <a:srgbClr val="252525"/>
                </a:solidFill>
                <a:latin typeface="Times New Roman"/>
                <a:cs typeface="Times New Roman"/>
              </a:rPr>
              <a:t>опису</a:t>
            </a:r>
            <a:r>
              <a:rPr sz="2400" spc="-265" dirty="0">
                <a:solidFill>
                  <a:srgbClr val="252525"/>
                </a:solidFill>
                <a:latin typeface="Times New Roman"/>
                <a:cs typeface="Times New Roman"/>
              </a:rPr>
              <a:t> </a:t>
            </a:r>
            <a:r>
              <a:rPr sz="2400" spc="-140" dirty="0">
                <a:solidFill>
                  <a:srgbClr val="252525"/>
                </a:solidFill>
                <a:latin typeface="Times New Roman"/>
                <a:cs typeface="Times New Roman"/>
              </a:rPr>
              <a:t>держави.</a:t>
            </a:r>
            <a:r>
              <a:rPr sz="2400" spc="-254" dirty="0">
                <a:solidFill>
                  <a:srgbClr val="252525"/>
                </a:solidFill>
                <a:latin typeface="Times New Roman"/>
                <a:cs typeface="Times New Roman"/>
              </a:rPr>
              <a:t> </a:t>
            </a:r>
            <a:r>
              <a:rPr sz="2400" spc="-140" dirty="0">
                <a:solidFill>
                  <a:srgbClr val="252525"/>
                </a:solidFill>
                <a:latin typeface="Times New Roman"/>
                <a:cs typeface="Times New Roman"/>
              </a:rPr>
              <a:t>Його</a:t>
            </a:r>
            <a:endParaRPr sz="2400" dirty="0">
              <a:latin typeface="Times New Roman"/>
              <a:cs typeface="Times New Roman"/>
            </a:endParaRPr>
          </a:p>
          <a:p>
            <a:pPr marL="12700" marR="5080" indent="1270" algn="just">
              <a:lnSpc>
                <a:spcPct val="114999"/>
              </a:lnSpc>
            </a:pPr>
            <a:r>
              <a:rPr sz="2400" spc="-140" dirty="0">
                <a:solidFill>
                  <a:srgbClr val="252525"/>
                </a:solidFill>
                <a:latin typeface="Times New Roman"/>
                <a:cs typeface="Times New Roman"/>
              </a:rPr>
              <a:t>послідовник </a:t>
            </a:r>
            <a:r>
              <a:rPr sz="2400" spc="-215" dirty="0">
                <a:solidFill>
                  <a:srgbClr val="252525"/>
                </a:solidFill>
                <a:latin typeface="Times New Roman"/>
                <a:cs typeface="Times New Roman"/>
              </a:rPr>
              <a:t>Г. </a:t>
            </a:r>
            <a:r>
              <a:rPr sz="2400" spc="-150" dirty="0">
                <a:solidFill>
                  <a:srgbClr val="252525"/>
                </a:solidFill>
                <a:latin typeface="Times New Roman"/>
                <a:cs typeface="Times New Roman"/>
              </a:rPr>
              <a:t>Ахенваль, </a:t>
            </a:r>
            <a:r>
              <a:rPr sz="2400" spc="-130" dirty="0">
                <a:solidFill>
                  <a:srgbClr val="252525"/>
                </a:solidFill>
                <a:latin typeface="Times New Roman"/>
                <a:cs typeface="Times New Roman"/>
              </a:rPr>
              <a:t>професор </a:t>
            </a:r>
            <a:r>
              <a:rPr sz="2400" spc="-135" dirty="0">
                <a:solidFill>
                  <a:srgbClr val="252525"/>
                </a:solidFill>
                <a:latin typeface="Times New Roman"/>
                <a:cs typeface="Times New Roman"/>
              </a:rPr>
              <a:t>філософії </a:t>
            </a:r>
            <a:r>
              <a:rPr sz="2400" spc="-70" dirty="0">
                <a:solidFill>
                  <a:srgbClr val="252525"/>
                </a:solidFill>
                <a:latin typeface="Times New Roman"/>
                <a:cs typeface="Times New Roman"/>
              </a:rPr>
              <a:t>та </a:t>
            </a:r>
            <a:r>
              <a:rPr sz="2400" spc="-140" dirty="0">
                <a:solidFill>
                  <a:srgbClr val="252525"/>
                </a:solidFill>
                <a:latin typeface="Times New Roman"/>
                <a:cs typeface="Times New Roman"/>
              </a:rPr>
              <a:t>права, </a:t>
            </a:r>
            <a:r>
              <a:rPr sz="2400" dirty="0">
                <a:solidFill>
                  <a:srgbClr val="252525"/>
                </a:solidFill>
                <a:latin typeface="Times New Roman"/>
                <a:cs typeface="Times New Roman"/>
              </a:rPr>
              <a:t>в </a:t>
            </a:r>
            <a:r>
              <a:rPr sz="2400" spc="-135" dirty="0">
                <a:solidFill>
                  <a:srgbClr val="252525"/>
                </a:solidFill>
                <a:latin typeface="Times New Roman"/>
                <a:cs typeface="Times New Roman"/>
              </a:rPr>
              <a:t>1746р. </a:t>
            </a:r>
            <a:r>
              <a:rPr sz="2400" dirty="0">
                <a:solidFill>
                  <a:srgbClr val="252525"/>
                </a:solidFill>
                <a:latin typeface="Times New Roman"/>
                <a:cs typeface="Times New Roman"/>
              </a:rPr>
              <a:t>в  </a:t>
            </a:r>
            <a:r>
              <a:rPr sz="2400" spc="-145" dirty="0">
                <a:solidFill>
                  <a:srgbClr val="252525"/>
                </a:solidFill>
                <a:latin typeface="Times New Roman"/>
                <a:cs typeface="Times New Roman"/>
              </a:rPr>
              <a:t>університеті</a:t>
            </a:r>
            <a:r>
              <a:rPr sz="2400" spc="-270" dirty="0">
                <a:solidFill>
                  <a:srgbClr val="252525"/>
                </a:solidFill>
                <a:latin typeface="Times New Roman"/>
                <a:cs typeface="Times New Roman"/>
              </a:rPr>
              <a:t> </a:t>
            </a:r>
            <a:r>
              <a:rPr sz="2400" spc="-80" dirty="0">
                <a:solidFill>
                  <a:srgbClr val="252525"/>
                </a:solidFill>
                <a:latin typeface="Times New Roman"/>
                <a:cs typeface="Times New Roman"/>
              </a:rPr>
              <a:t>м.</a:t>
            </a:r>
            <a:r>
              <a:rPr sz="2400" spc="-300" dirty="0">
                <a:solidFill>
                  <a:srgbClr val="252525"/>
                </a:solidFill>
                <a:latin typeface="Times New Roman"/>
                <a:cs typeface="Times New Roman"/>
              </a:rPr>
              <a:t> </a:t>
            </a:r>
            <a:r>
              <a:rPr sz="2400" spc="-150" dirty="0">
                <a:solidFill>
                  <a:srgbClr val="252525"/>
                </a:solidFill>
                <a:latin typeface="Times New Roman"/>
                <a:cs typeface="Times New Roman"/>
              </a:rPr>
              <a:t>Маргбург</a:t>
            </a:r>
            <a:r>
              <a:rPr sz="2400" spc="-265" dirty="0">
                <a:solidFill>
                  <a:srgbClr val="252525"/>
                </a:solidFill>
                <a:latin typeface="Times New Roman"/>
                <a:cs typeface="Times New Roman"/>
              </a:rPr>
              <a:t> </a:t>
            </a:r>
            <a:r>
              <a:rPr sz="2400" spc="-140" dirty="0">
                <a:solidFill>
                  <a:srgbClr val="252525"/>
                </a:solidFill>
                <a:latin typeface="Times New Roman"/>
                <a:cs typeface="Times New Roman"/>
              </a:rPr>
              <a:t>почав</a:t>
            </a:r>
            <a:r>
              <a:rPr sz="2400" spc="-285" dirty="0">
                <a:solidFill>
                  <a:srgbClr val="252525"/>
                </a:solidFill>
                <a:latin typeface="Times New Roman"/>
                <a:cs typeface="Times New Roman"/>
              </a:rPr>
              <a:t> </a:t>
            </a:r>
            <a:r>
              <a:rPr sz="2400" spc="-150" dirty="0">
                <a:solidFill>
                  <a:srgbClr val="252525"/>
                </a:solidFill>
                <a:latin typeface="Times New Roman"/>
                <a:cs typeface="Times New Roman"/>
              </a:rPr>
              <a:t>викладати</a:t>
            </a:r>
            <a:r>
              <a:rPr sz="2400" spc="-254" dirty="0">
                <a:solidFill>
                  <a:srgbClr val="252525"/>
                </a:solidFill>
                <a:latin typeface="Times New Roman"/>
                <a:cs typeface="Times New Roman"/>
              </a:rPr>
              <a:t> </a:t>
            </a:r>
            <a:r>
              <a:rPr sz="2400" spc="-145" dirty="0">
                <a:solidFill>
                  <a:srgbClr val="252525"/>
                </a:solidFill>
                <a:latin typeface="Times New Roman"/>
                <a:cs typeface="Times New Roman"/>
              </a:rPr>
              <a:t>нову</a:t>
            </a:r>
            <a:r>
              <a:rPr sz="2400" spc="-260" dirty="0">
                <a:solidFill>
                  <a:srgbClr val="252525"/>
                </a:solidFill>
                <a:latin typeface="Times New Roman"/>
                <a:cs typeface="Times New Roman"/>
              </a:rPr>
              <a:t> </a:t>
            </a:r>
            <a:r>
              <a:rPr sz="2400" spc="-145" dirty="0">
                <a:solidFill>
                  <a:srgbClr val="252525"/>
                </a:solidFill>
                <a:latin typeface="Times New Roman"/>
                <a:cs typeface="Times New Roman"/>
              </a:rPr>
              <a:t>дисципліну</a:t>
            </a:r>
            <a:r>
              <a:rPr sz="2400" spc="-250" dirty="0">
                <a:solidFill>
                  <a:srgbClr val="252525"/>
                </a:solidFill>
                <a:latin typeface="Times New Roman"/>
                <a:cs typeface="Times New Roman"/>
              </a:rPr>
              <a:t> </a:t>
            </a:r>
            <a:r>
              <a:rPr sz="2400" spc="-105" dirty="0">
                <a:solidFill>
                  <a:srgbClr val="252525"/>
                </a:solidFill>
                <a:latin typeface="Times New Roman"/>
                <a:cs typeface="Times New Roman"/>
              </a:rPr>
              <a:t>під</a:t>
            </a:r>
            <a:r>
              <a:rPr sz="2400" spc="-290" dirty="0">
                <a:solidFill>
                  <a:srgbClr val="252525"/>
                </a:solidFill>
                <a:latin typeface="Times New Roman"/>
                <a:cs typeface="Times New Roman"/>
              </a:rPr>
              <a:t> </a:t>
            </a:r>
            <a:r>
              <a:rPr sz="2400" spc="-135" dirty="0">
                <a:solidFill>
                  <a:srgbClr val="252525"/>
                </a:solidFill>
                <a:latin typeface="Times New Roman"/>
                <a:cs typeface="Times New Roman"/>
              </a:rPr>
              <a:t>назвою  </a:t>
            </a:r>
            <a:r>
              <a:rPr sz="2400" spc="-155" dirty="0">
                <a:solidFill>
                  <a:srgbClr val="252525"/>
                </a:solidFill>
                <a:latin typeface="Times New Roman"/>
                <a:cs typeface="Times New Roman"/>
              </a:rPr>
              <a:t>статистика. </a:t>
            </a:r>
            <a:r>
              <a:rPr sz="2400" spc="-140" dirty="0">
                <a:solidFill>
                  <a:srgbClr val="252525"/>
                </a:solidFill>
                <a:latin typeface="Times New Roman"/>
                <a:cs typeface="Times New Roman"/>
              </a:rPr>
              <a:t>Основним </a:t>
            </a:r>
            <a:r>
              <a:rPr sz="2400" spc="-155" dirty="0">
                <a:solidFill>
                  <a:srgbClr val="252525"/>
                </a:solidFill>
                <a:latin typeface="Times New Roman"/>
                <a:cs typeface="Times New Roman"/>
              </a:rPr>
              <a:t>змістом </a:t>
            </a:r>
            <a:r>
              <a:rPr sz="2400" spc="-140" dirty="0">
                <a:solidFill>
                  <a:srgbClr val="252525"/>
                </a:solidFill>
                <a:latin typeface="Times New Roman"/>
                <a:cs typeface="Times New Roman"/>
              </a:rPr>
              <a:t>курсу </a:t>
            </a:r>
            <a:r>
              <a:rPr sz="2400" spc="-114" dirty="0">
                <a:solidFill>
                  <a:srgbClr val="252525"/>
                </a:solidFill>
                <a:latin typeface="Times New Roman"/>
                <a:cs typeface="Times New Roman"/>
              </a:rPr>
              <a:t>став </a:t>
            </a:r>
            <a:r>
              <a:rPr sz="2400" spc="-120" dirty="0">
                <a:solidFill>
                  <a:srgbClr val="252525"/>
                </a:solidFill>
                <a:latin typeface="Times New Roman"/>
                <a:cs typeface="Times New Roman"/>
              </a:rPr>
              <a:t>опис </a:t>
            </a:r>
            <a:r>
              <a:rPr sz="2400" spc="-150" dirty="0">
                <a:solidFill>
                  <a:srgbClr val="252525"/>
                </a:solidFill>
                <a:latin typeface="Times New Roman"/>
                <a:cs typeface="Times New Roman"/>
              </a:rPr>
              <a:t>політичного </a:t>
            </a:r>
            <a:r>
              <a:rPr sz="2400" spc="-125" dirty="0">
                <a:solidFill>
                  <a:srgbClr val="252525"/>
                </a:solidFill>
                <a:latin typeface="Times New Roman"/>
                <a:cs typeface="Times New Roman"/>
              </a:rPr>
              <a:t>стану </a:t>
            </a:r>
            <a:r>
              <a:rPr sz="2400" dirty="0">
                <a:solidFill>
                  <a:srgbClr val="252525"/>
                </a:solidFill>
                <a:latin typeface="Times New Roman"/>
                <a:cs typeface="Times New Roman"/>
              </a:rPr>
              <a:t>і  </a:t>
            </a:r>
            <a:r>
              <a:rPr sz="2400" spc="-150" dirty="0">
                <a:solidFill>
                  <a:srgbClr val="252525"/>
                </a:solidFill>
                <a:latin typeface="Times New Roman"/>
                <a:cs typeface="Times New Roman"/>
              </a:rPr>
              <a:t>видатних </a:t>
            </a:r>
            <a:r>
              <a:rPr sz="2400" spc="-140" dirty="0">
                <a:solidFill>
                  <a:srgbClr val="252525"/>
                </a:solidFill>
                <a:latin typeface="Times New Roman"/>
                <a:cs typeface="Times New Roman"/>
              </a:rPr>
              <a:t>місцевостей країни. </a:t>
            </a:r>
            <a:r>
              <a:rPr sz="2400" spc="-160" dirty="0">
                <a:solidFill>
                  <a:srgbClr val="252525"/>
                </a:solidFill>
                <a:latin typeface="Times New Roman"/>
                <a:cs typeface="Times New Roman"/>
              </a:rPr>
              <a:t>Прихильником </a:t>
            </a:r>
            <a:r>
              <a:rPr sz="2400" spc="-155" dirty="0">
                <a:solidFill>
                  <a:srgbClr val="252525"/>
                </a:solidFill>
                <a:latin typeface="Times New Roman"/>
                <a:cs typeface="Times New Roman"/>
              </a:rPr>
              <a:t>німецької </a:t>
            </a:r>
            <a:r>
              <a:rPr sz="2400" spc="-160" dirty="0">
                <a:solidFill>
                  <a:srgbClr val="252525"/>
                </a:solidFill>
                <a:latin typeface="Times New Roman"/>
                <a:cs typeface="Times New Roman"/>
              </a:rPr>
              <a:t>школи  </a:t>
            </a:r>
            <a:r>
              <a:rPr sz="2400" spc="-150" dirty="0">
                <a:solidFill>
                  <a:srgbClr val="252525"/>
                </a:solidFill>
                <a:latin typeface="Times New Roman"/>
                <a:cs typeface="Times New Roman"/>
              </a:rPr>
              <a:t>статистики</a:t>
            </a:r>
            <a:r>
              <a:rPr sz="2400" spc="-260" dirty="0">
                <a:solidFill>
                  <a:srgbClr val="252525"/>
                </a:solidFill>
                <a:latin typeface="Times New Roman"/>
                <a:cs typeface="Times New Roman"/>
              </a:rPr>
              <a:t> </a:t>
            </a:r>
            <a:r>
              <a:rPr sz="2400" spc="-130" dirty="0">
                <a:solidFill>
                  <a:srgbClr val="252525"/>
                </a:solidFill>
                <a:latin typeface="Times New Roman"/>
                <a:cs typeface="Times New Roman"/>
              </a:rPr>
              <a:t>був</a:t>
            </a:r>
            <a:r>
              <a:rPr sz="2400" spc="-310" dirty="0">
                <a:solidFill>
                  <a:srgbClr val="252525"/>
                </a:solidFill>
                <a:latin typeface="Times New Roman"/>
                <a:cs typeface="Times New Roman"/>
              </a:rPr>
              <a:t> </a:t>
            </a:r>
            <a:r>
              <a:rPr sz="2400" spc="-145" dirty="0">
                <a:solidFill>
                  <a:srgbClr val="252525"/>
                </a:solidFill>
                <a:latin typeface="Times New Roman"/>
                <a:cs typeface="Times New Roman"/>
              </a:rPr>
              <a:t>видатний</a:t>
            </a:r>
            <a:r>
              <a:rPr sz="2400" spc="-270" dirty="0">
                <a:solidFill>
                  <a:srgbClr val="252525"/>
                </a:solidFill>
                <a:latin typeface="Times New Roman"/>
                <a:cs typeface="Times New Roman"/>
              </a:rPr>
              <a:t> </a:t>
            </a:r>
            <a:r>
              <a:rPr sz="2400" spc="-135" dirty="0">
                <a:solidFill>
                  <a:srgbClr val="252525"/>
                </a:solidFill>
                <a:latin typeface="Times New Roman"/>
                <a:cs typeface="Times New Roman"/>
              </a:rPr>
              <a:t>російський</a:t>
            </a:r>
            <a:r>
              <a:rPr sz="2400" spc="-254" dirty="0">
                <a:solidFill>
                  <a:srgbClr val="252525"/>
                </a:solidFill>
                <a:latin typeface="Times New Roman"/>
                <a:cs typeface="Times New Roman"/>
              </a:rPr>
              <a:t> </a:t>
            </a:r>
            <a:r>
              <a:rPr sz="2400" spc="-150" dirty="0">
                <a:solidFill>
                  <a:srgbClr val="252525"/>
                </a:solidFill>
                <a:latin typeface="Times New Roman"/>
                <a:cs typeface="Times New Roman"/>
              </a:rPr>
              <a:t>вчений</a:t>
            </a:r>
            <a:r>
              <a:rPr sz="2400" spc="-254" dirty="0">
                <a:solidFill>
                  <a:srgbClr val="252525"/>
                </a:solidFill>
                <a:latin typeface="Times New Roman"/>
                <a:cs typeface="Times New Roman"/>
              </a:rPr>
              <a:t> </a:t>
            </a:r>
            <a:r>
              <a:rPr sz="2400" spc="-80" dirty="0">
                <a:solidFill>
                  <a:srgbClr val="252525"/>
                </a:solidFill>
                <a:latin typeface="Times New Roman"/>
                <a:cs typeface="Times New Roman"/>
              </a:rPr>
              <a:t>М.</a:t>
            </a:r>
            <a:r>
              <a:rPr sz="2400" spc="-305" dirty="0">
                <a:solidFill>
                  <a:srgbClr val="252525"/>
                </a:solidFill>
                <a:latin typeface="Times New Roman"/>
                <a:cs typeface="Times New Roman"/>
              </a:rPr>
              <a:t> </a:t>
            </a:r>
            <a:r>
              <a:rPr sz="2400" spc="-145" dirty="0">
                <a:solidFill>
                  <a:srgbClr val="252525"/>
                </a:solidFill>
                <a:latin typeface="Times New Roman"/>
                <a:cs typeface="Times New Roman"/>
              </a:rPr>
              <a:t>Ломоносов,</a:t>
            </a:r>
            <a:r>
              <a:rPr sz="2400" spc="-265" dirty="0">
                <a:solidFill>
                  <a:srgbClr val="252525"/>
                </a:solidFill>
                <a:latin typeface="Times New Roman"/>
                <a:cs typeface="Times New Roman"/>
              </a:rPr>
              <a:t> </a:t>
            </a:r>
            <a:r>
              <a:rPr sz="2400" spc="-120" dirty="0">
                <a:solidFill>
                  <a:srgbClr val="252525"/>
                </a:solidFill>
                <a:latin typeface="Times New Roman"/>
                <a:cs typeface="Times New Roman"/>
              </a:rPr>
              <a:t>який</a:t>
            </a:r>
            <a:r>
              <a:rPr sz="2400" spc="-280" dirty="0">
                <a:solidFill>
                  <a:srgbClr val="252525"/>
                </a:solidFill>
                <a:latin typeface="Times New Roman"/>
                <a:cs typeface="Times New Roman"/>
              </a:rPr>
              <a:t> </a:t>
            </a:r>
            <a:r>
              <a:rPr sz="2400" spc="-135" dirty="0">
                <a:solidFill>
                  <a:srgbClr val="252525"/>
                </a:solidFill>
                <a:latin typeface="Times New Roman"/>
                <a:cs typeface="Times New Roman"/>
              </a:rPr>
              <a:t>зробив  </a:t>
            </a:r>
            <a:r>
              <a:rPr sz="2400" spc="-130" dirty="0">
                <a:solidFill>
                  <a:srgbClr val="252525"/>
                </a:solidFill>
                <a:latin typeface="Times New Roman"/>
                <a:cs typeface="Times New Roman"/>
              </a:rPr>
              <a:t>описи </a:t>
            </a:r>
            <a:r>
              <a:rPr sz="2400" spc="-150" dirty="0">
                <a:solidFill>
                  <a:srgbClr val="252525"/>
                </a:solidFill>
                <a:latin typeface="Times New Roman"/>
                <a:cs typeface="Times New Roman"/>
              </a:rPr>
              <a:t>природних </a:t>
            </a:r>
            <a:r>
              <a:rPr sz="2400" spc="-135" dirty="0">
                <a:solidFill>
                  <a:srgbClr val="252525"/>
                </a:solidFill>
                <a:latin typeface="Times New Roman"/>
                <a:cs typeface="Times New Roman"/>
              </a:rPr>
              <a:t>ресурсів, </a:t>
            </a:r>
            <a:r>
              <a:rPr sz="2400" spc="-140" dirty="0">
                <a:solidFill>
                  <a:srgbClr val="252525"/>
                </a:solidFill>
                <a:latin typeface="Times New Roman"/>
                <a:cs typeface="Times New Roman"/>
              </a:rPr>
              <a:t>населення, фінансів, </a:t>
            </a:r>
            <a:r>
              <a:rPr sz="2400" spc="-150" dirty="0">
                <a:solidFill>
                  <a:srgbClr val="252525"/>
                </a:solidFill>
                <a:latin typeface="Times New Roman"/>
                <a:cs typeface="Times New Roman"/>
              </a:rPr>
              <a:t>торгівлі </a:t>
            </a:r>
            <a:r>
              <a:rPr sz="2400" spc="-155" dirty="0">
                <a:solidFill>
                  <a:srgbClr val="252525"/>
                </a:solidFill>
                <a:latin typeface="Times New Roman"/>
                <a:cs typeface="Times New Roman"/>
              </a:rPr>
              <a:t>Російської  </a:t>
            </a:r>
            <a:r>
              <a:rPr sz="2400" spc="-160" dirty="0" err="1">
                <a:solidFill>
                  <a:srgbClr val="252525"/>
                </a:solidFill>
                <a:latin typeface="Times New Roman"/>
                <a:cs typeface="Times New Roman"/>
              </a:rPr>
              <a:t>імперії</a:t>
            </a:r>
            <a:r>
              <a:rPr sz="2400" spc="-160" dirty="0" smtClean="0">
                <a:solidFill>
                  <a:srgbClr val="252525"/>
                </a:solidFill>
                <a:latin typeface="Times New Roman"/>
                <a:cs typeface="Times New Roman"/>
              </a:rPr>
              <a:t>.</a:t>
            </a:r>
            <a:endParaRPr sz="2400" dirty="0">
              <a:latin typeface="Times New Roman"/>
              <a:cs typeface="Times New Roman"/>
            </a:endParaRPr>
          </a:p>
          <a:p>
            <a:pPr marL="109855" marR="28575" indent="36195" algn="ctr">
              <a:lnSpc>
                <a:spcPts val="3860"/>
              </a:lnSpc>
              <a:spcBef>
                <a:spcPts val="170"/>
              </a:spcBef>
            </a:pPr>
            <a:r>
              <a:rPr sz="2800" spc="-140" dirty="0">
                <a:solidFill>
                  <a:srgbClr val="C00000"/>
                </a:solidFill>
                <a:latin typeface="Times New Roman"/>
                <a:cs typeface="Times New Roman"/>
              </a:rPr>
              <a:t>Державознавці</a:t>
            </a:r>
            <a:r>
              <a:rPr sz="2800" spc="-355" dirty="0">
                <a:solidFill>
                  <a:srgbClr val="C00000"/>
                </a:solidFill>
                <a:latin typeface="Times New Roman"/>
                <a:cs typeface="Times New Roman"/>
              </a:rPr>
              <a:t> </a:t>
            </a:r>
            <a:r>
              <a:rPr sz="2800" spc="-125" dirty="0">
                <a:solidFill>
                  <a:srgbClr val="C00000"/>
                </a:solidFill>
                <a:latin typeface="Times New Roman"/>
                <a:cs typeface="Times New Roman"/>
              </a:rPr>
              <a:t>основними</a:t>
            </a:r>
            <a:r>
              <a:rPr sz="2800" spc="-330" dirty="0">
                <a:solidFill>
                  <a:srgbClr val="C00000"/>
                </a:solidFill>
                <a:latin typeface="Times New Roman"/>
                <a:cs typeface="Times New Roman"/>
              </a:rPr>
              <a:t> </a:t>
            </a:r>
            <a:r>
              <a:rPr sz="2800" spc="-145" dirty="0">
                <a:solidFill>
                  <a:srgbClr val="C00000"/>
                </a:solidFill>
                <a:latin typeface="Times New Roman"/>
                <a:cs typeface="Times New Roman"/>
              </a:rPr>
              <a:t>завданнями</a:t>
            </a:r>
            <a:r>
              <a:rPr sz="2800" spc="-335" dirty="0">
                <a:solidFill>
                  <a:srgbClr val="C00000"/>
                </a:solidFill>
                <a:latin typeface="Times New Roman"/>
                <a:cs typeface="Times New Roman"/>
              </a:rPr>
              <a:t> </a:t>
            </a:r>
            <a:r>
              <a:rPr sz="2800" spc="-140" dirty="0">
                <a:solidFill>
                  <a:srgbClr val="C00000"/>
                </a:solidFill>
                <a:latin typeface="Times New Roman"/>
                <a:cs typeface="Times New Roman"/>
              </a:rPr>
              <a:t>статистики</a:t>
            </a:r>
            <a:r>
              <a:rPr sz="2800" spc="-330" dirty="0">
                <a:solidFill>
                  <a:srgbClr val="C00000"/>
                </a:solidFill>
                <a:latin typeface="Times New Roman"/>
                <a:cs typeface="Times New Roman"/>
              </a:rPr>
              <a:t> </a:t>
            </a:r>
            <a:r>
              <a:rPr sz="2800" spc="-135" dirty="0">
                <a:solidFill>
                  <a:srgbClr val="C00000"/>
                </a:solidFill>
                <a:latin typeface="Times New Roman"/>
                <a:cs typeface="Times New Roman"/>
              </a:rPr>
              <a:t>вважали  </a:t>
            </a:r>
            <a:r>
              <a:rPr sz="2800" spc="-155" dirty="0">
                <a:solidFill>
                  <a:srgbClr val="C00000"/>
                </a:solidFill>
                <a:latin typeface="Times New Roman"/>
                <a:cs typeface="Times New Roman"/>
              </a:rPr>
              <a:t>систематизований</a:t>
            </a:r>
            <a:r>
              <a:rPr sz="2800" spc="-350" dirty="0">
                <a:solidFill>
                  <a:srgbClr val="C00000"/>
                </a:solidFill>
                <a:latin typeface="Times New Roman"/>
                <a:cs typeface="Times New Roman"/>
              </a:rPr>
              <a:t> </a:t>
            </a:r>
            <a:r>
              <a:rPr sz="2800" spc="-110" dirty="0">
                <a:solidFill>
                  <a:srgbClr val="C00000"/>
                </a:solidFill>
                <a:latin typeface="Times New Roman"/>
                <a:cs typeface="Times New Roman"/>
              </a:rPr>
              <a:t>опис</a:t>
            </a:r>
            <a:r>
              <a:rPr sz="2800" spc="-325" dirty="0">
                <a:solidFill>
                  <a:srgbClr val="C00000"/>
                </a:solidFill>
                <a:latin typeface="Times New Roman"/>
                <a:cs typeface="Times New Roman"/>
              </a:rPr>
              <a:t> </a:t>
            </a:r>
            <a:r>
              <a:rPr sz="2800" spc="-100" dirty="0">
                <a:solidFill>
                  <a:srgbClr val="C00000"/>
                </a:solidFill>
                <a:latin typeface="Times New Roman"/>
                <a:cs typeface="Times New Roman"/>
              </a:rPr>
              <a:t>тих</a:t>
            </a:r>
            <a:r>
              <a:rPr sz="2800" spc="-305" dirty="0">
                <a:solidFill>
                  <a:srgbClr val="C00000"/>
                </a:solidFill>
                <a:latin typeface="Times New Roman"/>
                <a:cs typeface="Times New Roman"/>
              </a:rPr>
              <a:t> </a:t>
            </a:r>
            <a:r>
              <a:rPr sz="2800" spc="-135" dirty="0">
                <a:solidFill>
                  <a:srgbClr val="C00000"/>
                </a:solidFill>
                <a:latin typeface="Times New Roman"/>
                <a:cs typeface="Times New Roman"/>
              </a:rPr>
              <a:t>фактів,</a:t>
            </a:r>
            <a:r>
              <a:rPr sz="2800" spc="-335" dirty="0">
                <a:solidFill>
                  <a:srgbClr val="C00000"/>
                </a:solidFill>
                <a:latin typeface="Times New Roman"/>
                <a:cs typeface="Times New Roman"/>
              </a:rPr>
              <a:t> </a:t>
            </a:r>
            <a:r>
              <a:rPr sz="2800" spc="-105" dirty="0">
                <a:solidFill>
                  <a:srgbClr val="C00000"/>
                </a:solidFill>
                <a:latin typeface="Times New Roman"/>
                <a:cs typeface="Times New Roman"/>
              </a:rPr>
              <a:t>які</a:t>
            </a:r>
            <a:r>
              <a:rPr sz="2800" spc="-300" dirty="0">
                <a:solidFill>
                  <a:srgbClr val="C00000"/>
                </a:solidFill>
                <a:latin typeface="Times New Roman"/>
                <a:cs typeface="Times New Roman"/>
              </a:rPr>
              <a:t> </a:t>
            </a:r>
            <a:r>
              <a:rPr sz="2800" spc="-150" dirty="0">
                <a:solidFill>
                  <a:srgbClr val="C00000"/>
                </a:solidFill>
                <a:latin typeface="Times New Roman"/>
                <a:cs typeface="Times New Roman"/>
              </a:rPr>
              <a:t>визначають</a:t>
            </a:r>
            <a:r>
              <a:rPr sz="2800" spc="-345" dirty="0">
                <a:solidFill>
                  <a:srgbClr val="C00000"/>
                </a:solidFill>
                <a:latin typeface="Times New Roman"/>
                <a:cs typeface="Times New Roman"/>
              </a:rPr>
              <a:t> </a:t>
            </a:r>
            <a:r>
              <a:rPr sz="2800" spc="-125" dirty="0">
                <a:solidFill>
                  <a:srgbClr val="C00000"/>
                </a:solidFill>
                <a:latin typeface="Times New Roman"/>
                <a:cs typeface="Times New Roman"/>
              </a:rPr>
              <a:t>велич</a:t>
            </a:r>
            <a:r>
              <a:rPr sz="2800" spc="-305" dirty="0">
                <a:solidFill>
                  <a:srgbClr val="C00000"/>
                </a:solidFill>
                <a:latin typeface="Times New Roman"/>
                <a:cs typeface="Times New Roman"/>
              </a:rPr>
              <a:t> </a:t>
            </a:r>
            <a:r>
              <a:rPr sz="2800" spc="-60" dirty="0">
                <a:solidFill>
                  <a:srgbClr val="C00000"/>
                </a:solidFill>
                <a:latin typeface="Times New Roman"/>
                <a:cs typeface="Times New Roman"/>
              </a:rPr>
              <a:t>та</a:t>
            </a:r>
            <a:endParaRPr sz="2800" dirty="0">
              <a:latin typeface="Times New Roman"/>
              <a:cs typeface="Times New Roman"/>
            </a:endParaRPr>
          </a:p>
          <a:p>
            <a:pPr algn="ctr">
              <a:lnSpc>
                <a:spcPct val="100000"/>
              </a:lnSpc>
              <a:spcBef>
                <a:spcPts val="295"/>
              </a:spcBef>
            </a:pPr>
            <a:r>
              <a:rPr sz="2800" spc="-135" dirty="0">
                <a:solidFill>
                  <a:srgbClr val="C00000"/>
                </a:solidFill>
                <a:latin typeface="Times New Roman"/>
                <a:cs typeface="Times New Roman"/>
              </a:rPr>
              <a:t>могутність</a:t>
            </a:r>
            <a:r>
              <a:rPr sz="2800" spc="-350" dirty="0">
                <a:solidFill>
                  <a:srgbClr val="C00000"/>
                </a:solidFill>
                <a:latin typeface="Times New Roman"/>
                <a:cs typeface="Times New Roman"/>
              </a:rPr>
              <a:t> </a:t>
            </a:r>
            <a:r>
              <a:rPr sz="2800" spc="-130" dirty="0">
                <a:solidFill>
                  <a:srgbClr val="C00000"/>
                </a:solidFill>
                <a:latin typeface="Times New Roman"/>
                <a:cs typeface="Times New Roman"/>
              </a:rPr>
              <a:t>держави.</a:t>
            </a:r>
            <a:endParaRPr sz="2800" dirty="0">
              <a:latin typeface="Times New Roman"/>
              <a:cs typeface="Times New Roman"/>
            </a:endParaRPr>
          </a:p>
          <a:p>
            <a:pPr marL="706120" marR="699135" algn="ctr">
              <a:lnSpc>
                <a:spcPct val="114999"/>
              </a:lnSpc>
              <a:spcBef>
                <a:spcPts val="55"/>
              </a:spcBef>
            </a:pPr>
            <a:r>
              <a:rPr sz="2400" b="1" spc="-140" dirty="0">
                <a:latin typeface="Times New Roman"/>
                <a:cs typeface="Times New Roman"/>
              </a:rPr>
              <a:t>Об’єкт</a:t>
            </a:r>
            <a:r>
              <a:rPr sz="2400" b="1" spc="-290" dirty="0">
                <a:latin typeface="Times New Roman"/>
                <a:cs typeface="Times New Roman"/>
              </a:rPr>
              <a:t> </a:t>
            </a:r>
            <a:r>
              <a:rPr sz="2400" b="1" spc="-140" dirty="0">
                <a:latin typeface="Times New Roman"/>
                <a:cs typeface="Times New Roman"/>
              </a:rPr>
              <a:t>дослідження</a:t>
            </a:r>
            <a:r>
              <a:rPr sz="2400" b="1" spc="-250" dirty="0">
                <a:latin typeface="Times New Roman"/>
                <a:cs typeface="Times New Roman"/>
              </a:rPr>
              <a:t> </a:t>
            </a:r>
            <a:r>
              <a:rPr sz="2400" dirty="0">
                <a:latin typeface="Times New Roman"/>
                <a:cs typeface="Times New Roman"/>
              </a:rPr>
              <a:t>-</a:t>
            </a:r>
            <a:r>
              <a:rPr sz="2400" spc="-300" dirty="0">
                <a:latin typeface="Times New Roman"/>
                <a:cs typeface="Times New Roman"/>
              </a:rPr>
              <a:t> </a:t>
            </a:r>
            <a:r>
              <a:rPr sz="2400" spc="-150" dirty="0">
                <a:latin typeface="Times New Roman"/>
                <a:cs typeface="Times New Roman"/>
              </a:rPr>
              <a:t>суспільство,</a:t>
            </a:r>
            <a:r>
              <a:rPr sz="2400" spc="-270" dirty="0">
                <a:latin typeface="Times New Roman"/>
                <a:cs typeface="Times New Roman"/>
              </a:rPr>
              <a:t> </a:t>
            </a:r>
            <a:r>
              <a:rPr sz="2400" spc="-95" dirty="0">
                <a:latin typeface="Times New Roman"/>
                <a:cs typeface="Times New Roman"/>
              </a:rPr>
              <a:t>але</a:t>
            </a:r>
            <a:r>
              <a:rPr sz="2400" spc="-300" dirty="0">
                <a:latin typeface="Times New Roman"/>
                <a:cs typeface="Times New Roman"/>
              </a:rPr>
              <a:t> </a:t>
            </a:r>
            <a:r>
              <a:rPr sz="2400" spc="-130" dirty="0">
                <a:latin typeface="Times New Roman"/>
                <a:cs typeface="Times New Roman"/>
              </a:rPr>
              <a:t>різні</a:t>
            </a:r>
            <a:r>
              <a:rPr sz="2400" spc="-285" dirty="0">
                <a:latin typeface="Times New Roman"/>
                <a:cs typeface="Times New Roman"/>
              </a:rPr>
              <a:t> </a:t>
            </a:r>
            <a:r>
              <a:rPr sz="2400" spc="-150" dirty="0">
                <a:latin typeface="Times New Roman"/>
                <a:cs typeface="Times New Roman"/>
              </a:rPr>
              <a:t>методи</a:t>
            </a:r>
            <a:r>
              <a:rPr sz="2400" spc="-270" dirty="0">
                <a:latin typeface="Times New Roman"/>
                <a:cs typeface="Times New Roman"/>
              </a:rPr>
              <a:t> </a:t>
            </a:r>
            <a:r>
              <a:rPr sz="2400" dirty="0">
                <a:latin typeface="Times New Roman"/>
                <a:cs typeface="Times New Roman"/>
              </a:rPr>
              <a:t>–</a:t>
            </a:r>
            <a:r>
              <a:rPr sz="2400" spc="-300" dirty="0">
                <a:latin typeface="Times New Roman"/>
                <a:cs typeface="Times New Roman"/>
              </a:rPr>
              <a:t> </a:t>
            </a:r>
            <a:r>
              <a:rPr sz="2400" spc="-120" dirty="0">
                <a:latin typeface="Times New Roman"/>
                <a:cs typeface="Times New Roman"/>
              </a:rPr>
              <a:t>опис</a:t>
            </a:r>
            <a:r>
              <a:rPr sz="2400" spc="-275" dirty="0">
                <a:latin typeface="Times New Roman"/>
                <a:cs typeface="Times New Roman"/>
              </a:rPr>
              <a:t> </a:t>
            </a:r>
            <a:r>
              <a:rPr sz="2400" spc="-70" dirty="0">
                <a:latin typeface="Times New Roman"/>
                <a:cs typeface="Times New Roman"/>
              </a:rPr>
              <a:t>та  </a:t>
            </a:r>
            <a:r>
              <a:rPr sz="2400" spc="-150" dirty="0">
                <a:latin typeface="Times New Roman"/>
                <a:cs typeface="Times New Roman"/>
              </a:rPr>
              <a:t>вимірювання.</a:t>
            </a:r>
            <a:endParaRPr sz="2400" dirty="0">
              <a:latin typeface="Times New Roman"/>
              <a:cs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344" y="617956"/>
            <a:ext cx="7387590" cy="2830195"/>
          </a:xfrm>
          <a:prstGeom prst="rect">
            <a:avLst/>
          </a:prstGeom>
        </p:spPr>
        <p:txBody>
          <a:bodyPr vert="horz" wrap="square" lIns="0" tIns="58419" rIns="0" bIns="0" rtlCol="0">
            <a:spAutoFit/>
          </a:bodyPr>
          <a:lstStyle/>
          <a:p>
            <a:pPr marL="469900">
              <a:lnSpc>
                <a:spcPct val="100000"/>
              </a:lnSpc>
              <a:spcBef>
                <a:spcPts val="459"/>
              </a:spcBef>
            </a:pPr>
            <a:r>
              <a:rPr sz="2000" spc="5" dirty="0">
                <a:latin typeface="Times New Roman"/>
                <a:cs typeface="Times New Roman"/>
              </a:rPr>
              <a:t>Відносні </a:t>
            </a:r>
            <a:r>
              <a:rPr sz="2000" spc="-5" dirty="0">
                <a:latin typeface="Times New Roman"/>
                <a:cs typeface="Times New Roman"/>
              </a:rPr>
              <a:t>показники варіації</a:t>
            </a:r>
            <a:r>
              <a:rPr sz="2000" spc="-30" dirty="0">
                <a:latin typeface="Times New Roman"/>
                <a:cs typeface="Times New Roman"/>
              </a:rPr>
              <a:t> </a:t>
            </a:r>
            <a:r>
              <a:rPr sz="2000" spc="-15" dirty="0">
                <a:latin typeface="Times New Roman"/>
                <a:cs typeface="Times New Roman"/>
              </a:rPr>
              <a:t>використовуються:</a:t>
            </a:r>
            <a:endParaRPr sz="2000">
              <a:latin typeface="Times New Roman"/>
              <a:cs typeface="Times New Roman"/>
            </a:endParaRPr>
          </a:p>
          <a:p>
            <a:pPr marL="658495" indent="-189230">
              <a:lnSpc>
                <a:spcPct val="100000"/>
              </a:lnSpc>
              <a:spcBef>
                <a:spcPts val="359"/>
              </a:spcBef>
              <a:buChar char="–"/>
              <a:tabLst>
                <a:tab pos="659130" algn="l"/>
              </a:tabLst>
            </a:pPr>
            <a:r>
              <a:rPr sz="2000" dirty="0">
                <a:latin typeface="Times New Roman"/>
                <a:cs typeface="Times New Roman"/>
              </a:rPr>
              <a:t>для оцінки </a:t>
            </a:r>
            <a:r>
              <a:rPr sz="2000" spc="-5" dirty="0">
                <a:latin typeface="Times New Roman"/>
                <a:cs typeface="Times New Roman"/>
              </a:rPr>
              <a:t>ступеня</a:t>
            </a:r>
            <a:r>
              <a:rPr sz="2000" dirty="0">
                <a:latin typeface="Times New Roman"/>
                <a:cs typeface="Times New Roman"/>
              </a:rPr>
              <a:t> </a:t>
            </a:r>
            <a:r>
              <a:rPr sz="2000" spc="-5" dirty="0">
                <a:latin typeface="Times New Roman"/>
                <a:cs typeface="Times New Roman"/>
              </a:rPr>
              <a:t>варіації;</a:t>
            </a:r>
            <a:endParaRPr sz="2000">
              <a:latin typeface="Times New Roman"/>
              <a:cs typeface="Times New Roman"/>
            </a:endParaRPr>
          </a:p>
          <a:p>
            <a:pPr marL="658495" indent="-189230">
              <a:lnSpc>
                <a:spcPct val="100000"/>
              </a:lnSpc>
              <a:spcBef>
                <a:spcPts val="360"/>
              </a:spcBef>
              <a:buChar char="–"/>
              <a:tabLst>
                <a:tab pos="659130" algn="l"/>
              </a:tabLst>
            </a:pPr>
            <a:r>
              <a:rPr sz="2000" dirty="0">
                <a:latin typeface="Times New Roman"/>
                <a:cs typeface="Times New Roman"/>
              </a:rPr>
              <a:t>для </a:t>
            </a:r>
            <a:r>
              <a:rPr sz="2000" spc="-5" dirty="0">
                <a:latin typeface="Times New Roman"/>
                <a:cs typeface="Times New Roman"/>
              </a:rPr>
              <a:t>порівняння варіації </a:t>
            </a:r>
            <a:r>
              <a:rPr sz="2000" dirty="0">
                <a:latin typeface="Times New Roman"/>
                <a:cs typeface="Times New Roman"/>
              </a:rPr>
              <a:t>різних</a:t>
            </a:r>
            <a:r>
              <a:rPr sz="2000" spc="-10" dirty="0">
                <a:latin typeface="Times New Roman"/>
                <a:cs typeface="Times New Roman"/>
              </a:rPr>
              <a:t> </a:t>
            </a:r>
            <a:r>
              <a:rPr sz="2000" dirty="0">
                <a:latin typeface="Times New Roman"/>
                <a:cs typeface="Times New Roman"/>
              </a:rPr>
              <a:t>ознак;</a:t>
            </a:r>
            <a:endParaRPr sz="2000">
              <a:latin typeface="Times New Roman"/>
              <a:cs typeface="Times New Roman"/>
            </a:endParaRPr>
          </a:p>
          <a:p>
            <a:pPr marL="658495" indent="-189230">
              <a:lnSpc>
                <a:spcPct val="100000"/>
              </a:lnSpc>
              <a:spcBef>
                <a:spcPts val="360"/>
              </a:spcBef>
              <a:buChar char="–"/>
              <a:tabLst>
                <a:tab pos="659130" algn="l"/>
              </a:tabLst>
            </a:pPr>
            <a:r>
              <a:rPr sz="2000" dirty="0">
                <a:latin typeface="Times New Roman"/>
                <a:cs typeface="Times New Roman"/>
              </a:rPr>
              <a:t>для </a:t>
            </a:r>
            <a:r>
              <a:rPr sz="2000" spc="-5" dirty="0">
                <a:latin typeface="Times New Roman"/>
                <a:cs typeface="Times New Roman"/>
              </a:rPr>
              <a:t>порівняння варіації </a:t>
            </a:r>
            <a:r>
              <a:rPr sz="2000" spc="-10" dirty="0">
                <a:latin typeface="Times New Roman"/>
                <a:cs typeface="Times New Roman"/>
              </a:rPr>
              <a:t>однієї </a:t>
            </a:r>
            <a:r>
              <a:rPr sz="2000" spc="-5" dirty="0">
                <a:latin typeface="Times New Roman"/>
                <a:cs typeface="Times New Roman"/>
              </a:rPr>
              <a:t>ознаки </a:t>
            </a:r>
            <a:r>
              <a:rPr sz="2000" dirty="0">
                <a:latin typeface="Times New Roman"/>
                <a:cs typeface="Times New Roman"/>
              </a:rPr>
              <a:t>у різних</a:t>
            </a:r>
            <a:r>
              <a:rPr sz="2000" spc="-15" dirty="0">
                <a:latin typeface="Times New Roman"/>
                <a:cs typeface="Times New Roman"/>
              </a:rPr>
              <a:t> </a:t>
            </a:r>
            <a:r>
              <a:rPr sz="2000" spc="-5" dirty="0">
                <a:latin typeface="Times New Roman"/>
                <a:cs typeface="Times New Roman"/>
              </a:rPr>
              <a:t>сукупностях.</a:t>
            </a:r>
            <a:endParaRPr sz="2000">
              <a:latin typeface="Times New Roman"/>
              <a:cs typeface="Times New Roman"/>
            </a:endParaRPr>
          </a:p>
          <a:p>
            <a:pPr marL="12700" marR="5080" indent="457200">
              <a:lnSpc>
                <a:spcPct val="114999"/>
              </a:lnSpc>
            </a:pPr>
            <a:r>
              <a:rPr sz="2000" dirty="0">
                <a:latin typeface="Times New Roman"/>
                <a:cs typeface="Times New Roman"/>
              </a:rPr>
              <a:t>У </a:t>
            </a:r>
            <a:r>
              <a:rPr sz="2000" spc="-5" dirty="0">
                <a:latin typeface="Times New Roman"/>
                <a:cs typeface="Times New Roman"/>
              </a:rPr>
              <a:t>загальному </a:t>
            </a:r>
            <a:r>
              <a:rPr sz="2000" spc="-15" dirty="0">
                <a:latin typeface="Times New Roman"/>
                <a:cs typeface="Times New Roman"/>
              </a:rPr>
              <a:t>вигляді </a:t>
            </a:r>
            <a:r>
              <a:rPr sz="2000" dirty="0">
                <a:latin typeface="Times New Roman"/>
                <a:cs typeface="Times New Roman"/>
              </a:rPr>
              <a:t>відносні </a:t>
            </a:r>
            <a:r>
              <a:rPr sz="2000" spc="-5" dirty="0">
                <a:latin typeface="Times New Roman"/>
                <a:cs typeface="Times New Roman"/>
              </a:rPr>
              <a:t>показники варіації </a:t>
            </a:r>
            <a:r>
              <a:rPr sz="2000" spc="-10" dirty="0">
                <a:latin typeface="Times New Roman"/>
                <a:cs typeface="Times New Roman"/>
              </a:rPr>
              <a:t>визначаються  </a:t>
            </a:r>
            <a:r>
              <a:rPr sz="2000" spc="-5" dirty="0">
                <a:latin typeface="Times New Roman"/>
                <a:cs typeface="Times New Roman"/>
              </a:rPr>
              <a:t>за</a:t>
            </a:r>
            <a:r>
              <a:rPr sz="2000" spc="-30" dirty="0">
                <a:latin typeface="Times New Roman"/>
                <a:cs typeface="Times New Roman"/>
              </a:rPr>
              <a:t> </a:t>
            </a:r>
            <a:r>
              <a:rPr sz="2000" spc="-15" dirty="0">
                <a:latin typeface="Times New Roman"/>
                <a:cs typeface="Times New Roman"/>
              </a:rPr>
              <a:t>формулою:</a:t>
            </a:r>
            <a:endParaRPr sz="2000">
              <a:latin typeface="Times New Roman"/>
              <a:cs typeface="Times New Roman"/>
            </a:endParaRPr>
          </a:p>
          <a:p>
            <a:pPr>
              <a:lnSpc>
                <a:spcPct val="100000"/>
              </a:lnSpc>
              <a:spcBef>
                <a:spcPts val="15"/>
              </a:spcBef>
            </a:pPr>
            <a:endParaRPr sz="2700">
              <a:latin typeface="Times New Roman"/>
              <a:cs typeface="Times New Roman"/>
            </a:endParaRPr>
          </a:p>
          <a:p>
            <a:pPr marL="469900">
              <a:lnSpc>
                <a:spcPct val="100000"/>
              </a:lnSpc>
              <a:spcBef>
                <a:spcPts val="5"/>
              </a:spcBef>
            </a:pPr>
            <a:r>
              <a:rPr sz="2000" spc="-5" dirty="0">
                <a:latin typeface="Times New Roman"/>
                <a:cs typeface="Times New Roman"/>
              </a:rPr>
              <a:t>Існує </a:t>
            </a:r>
            <a:r>
              <a:rPr sz="2000" dirty="0">
                <a:latin typeface="Times New Roman"/>
                <a:cs typeface="Times New Roman"/>
              </a:rPr>
              <a:t>12 </a:t>
            </a:r>
            <a:r>
              <a:rPr sz="2000" spc="-5" dirty="0">
                <a:latin typeface="Times New Roman"/>
                <a:cs typeface="Times New Roman"/>
              </a:rPr>
              <a:t>варіантів </a:t>
            </a:r>
            <a:r>
              <a:rPr sz="2000" spc="-10" dirty="0">
                <a:latin typeface="Times New Roman"/>
                <a:cs typeface="Times New Roman"/>
              </a:rPr>
              <a:t>обчислення </a:t>
            </a:r>
            <a:r>
              <a:rPr sz="2000" dirty="0">
                <a:latin typeface="Times New Roman"/>
                <a:cs typeface="Times New Roman"/>
              </a:rPr>
              <a:t>відносного </a:t>
            </a:r>
            <a:r>
              <a:rPr sz="2000" spc="-10" dirty="0">
                <a:latin typeface="Times New Roman"/>
                <a:cs typeface="Times New Roman"/>
              </a:rPr>
              <a:t>показника</a:t>
            </a:r>
            <a:r>
              <a:rPr sz="2000" spc="10" dirty="0">
                <a:latin typeface="Times New Roman"/>
                <a:cs typeface="Times New Roman"/>
              </a:rPr>
              <a:t> </a:t>
            </a:r>
            <a:r>
              <a:rPr sz="2000" spc="-5" dirty="0">
                <a:latin typeface="Times New Roman"/>
                <a:cs typeface="Times New Roman"/>
              </a:rPr>
              <a:t>варіації:</a:t>
            </a:r>
            <a:endParaRPr sz="2000">
              <a:latin typeface="Times New Roman"/>
              <a:cs typeface="Times New Roman"/>
            </a:endParaRPr>
          </a:p>
        </p:txBody>
      </p:sp>
      <p:sp>
        <p:nvSpPr>
          <p:cNvPr id="3" name="object 3"/>
          <p:cNvSpPr/>
          <p:nvPr/>
        </p:nvSpPr>
        <p:spPr>
          <a:xfrm>
            <a:off x="274637" y="3500373"/>
            <a:ext cx="2209800" cy="831850"/>
          </a:xfrm>
          <a:custGeom>
            <a:avLst/>
            <a:gdLst/>
            <a:ahLst/>
            <a:cxnLst/>
            <a:rect l="l" t="t" r="r" b="b"/>
            <a:pathLst>
              <a:path w="2209800" h="831850">
                <a:moveTo>
                  <a:pt x="0" y="831850"/>
                </a:moveTo>
                <a:lnTo>
                  <a:pt x="2209800" y="831850"/>
                </a:lnTo>
                <a:lnTo>
                  <a:pt x="2209800" y="0"/>
                </a:lnTo>
                <a:lnTo>
                  <a:pt x="0" y="0"/>
                </a:lnTo>
                <a:lnTo>
                  <a:pt x="0" y="831850"/>
                </a:lnTo>
                <a:close/>
              </a:path>
            </a:pathLst>
          </a:custGeom>
          <a:solidFill>
            <a:srgbClr val="FFC000"/>
          </a:solidFill>
        </p:spPr>
        <p:txBody>
          <a:bodyPr wrap="square" lIns="0" tIns="0" rIns="0" bIns="0" rtlCol="0"/>
          <a:lstStyle/>
          <a:p>
            <a:endParaRPr/>
          </a:p>
        </p:txBody>
      </p:sp>
      <p:sp>
        <p:nvSpPr>
          <p:cNvPr id="4" name="object 4"/>
          <p:cNvSpPr/>
          <p:nvPr/>
        </p:nvSpPr>
        <p:spPr>
          <a:xfrm>
            <a:off x="247141" y="3472941"/>
            <a:ext cx="2265045" cy="887094"/>
          </a:xfrm>
          <a:custGeom>
            <a:avLst/>
            <a:gdLst/>
            <a:ahLst/>
            <a:cxnLst/>
            <a:rect l="l" t="t" r="r" b="b"/>
            <a:pathLst>
              <a:path w="2265045" h="887095">
                <a:moveTo>
                  <a:pt x="2237232" y="0"/>
                </a:moveTo>
                <a:lnTo>
                  <a:pt x="27495" y="0"/>
                </a:lnTo>
                <a:lnTo>
                  <a:pt x="16791" y="2160"/>
                </a:lnTo>
                <a:lnTo>
                  <a:pt x="8051" y="8048"/>
                </a:lnTo>
                <a:lnTo>
                  <a:pt x="2160" y="16769"/>
                </a:lnTo>
                <a:lnTo>
                  <a:pt x="0" y="27432"/>
                </a:lnTo>
                <a:lnTo>
                  <a:pt x="0" y="859282"/>
                </a:lnTo>
                <a:lnTo>
                  <a:pt x="2160" y="870017"/>
                </a:lnTo>
                <a:lnTo>
                  <a:pt x="8051" y="878776"/>
                </a:lnTo>
                <a:lnTo>
                  <a:pt x="16791" y="884678"/>
                </a:lnTo>
                <a:lnTo>
                  <a:pt x="27495" y="886841"/>
                </a:lnTo>
                <a:lnTo>
                  <a:pt x="2237232" y="886841"/>
                </a:lnTo>
                <a:lnTo>
                  <a:pt x="2247967" y="884678"/>
                </a:lnTo>
                <a:lnTo>
                  <a:pt x="2256726" y="878776"/>
                </a:lnTo>
                <a:lnTo>
                  <a:pt x="2262628" y="870017"/>
                </a:lnTo>
                <a:lnTo>
                  <a:pt x="2264791" y="859282"/>
                </a:lnTo>
                <a:lnTo>
                  <a:pt x="2264791" y="853821"/>
                </a:lnTo>
                <a:lnTo>
                  <a:pt x="32994" y="853821"/>
                </a:lnTo>
                <a:lnTo>
                  <a:pt x="32994" y="33020"/>
                </a:lnTo>
                <a:lnTo>
                  <a:pt x="2264791" y="33020"/>
                </a:lnTo>
                <a:lnTo>
                  <a:pt x="2264791" y="27432"/>
                </a:lnTo>
                <a:lnTo>
                  <a:pt x="2262628" y="16769"/>
                </a:lnTo>
                <a:lnTo>
                  <a:pt x="2256726" y="8048"/>
                </a:lnTo>
                <a:lnTo>
                  <a:pt x="2247967" y="2160"/>
                </a:lnTo>
                <a:lnTo>
                  <a:pt x="2237232" y="0"/>
                </a:lnTo>
                <a:close/>
              </a:path>
              <a:path w="2265045" h="887095">
                <a:moveTo>
                  <a:pt x="2264791" y="33020"/>
                </a:moveTo>
                <a:lnTo>
                  <a:pt x="2231771" y="33020"/>
                </a:lnTo>
                <a:lnTo>
                  <a:pt x="2231771" y="853821"/>
                </a:lnTo>
                <a:lnTo>
                  <a:pt x="2264791" y="853821"/>
                </a:lnTo>
                <a:lnTo>
                  <a:pt x="2264791" y="33020"/>
                </a:lnTo>
                <a:close/>
              </a:path>
              <a:path w="2265045" h="887095">
                <a:moveTo>
                  <a:pt x="2220849" y="43942"/>
                </a:moveTo>
                <a:lnTo>
                  <a:pt x="43992" y="43942"/>
                </a:lnTo>
                <a:lnTo>
                  <a:pt x="43992" y="842899"/>
                </a:lnTo>
                <a:lnTo>
                  <a:pt x="2220849" y="842899"/>
                </a:lnTo>
                <a:lnTo>
                  <a:pt x="2220849" y="831850"/>
                </a:lnTo>
                <a:lnTo>
                  <a:pt x="54990" y="831850"/>
                </a:lnTo>
                <a:lnTo>
                  <a:pt x="54990" y="54991"/>
                </a:lnTo>
                <a:lnTo>
                  <a:pt x="2220849" y="54991"/>
                </a:lnTo>
                <a:lnTo>
                  <a:pt x="2220849" y="43942"/>
                </a:lnTo>
                <a:close/>
              </a:path>
              <a:path w="2265045" h="887095">
                <a:moveTo>
                  <a:pt x="2220849" y="54991"/>
                </a:moveTo>
                <a:lnTo>
                  <a:pt x="2209800" y="54991"/>
                </a:lnTo>
                <a:lnTo>
                  <a:pt x="2209800" y="831850"/>
                </a:lnTo>
                <a:lnTo>
                  <a:pt x="2220849" y="831850"/>
                </a:lnTo>
                <a:lnTo>
                  <a:pt x="2220849" y="54991"/>
                </a:lnTo>
                <a:close/>
              </a:path>
            </a:pathLst>
          </a:custGeom>
          <a:solidFill>
            <a:srgbClr val="BB8B00"/>
          </a:solidFill>
        </p:spPr>
        <p:txBody>
          <a:bodyPr wrap="square" lIns="0" tIns="0" rIns="0" bIns="0" rtlCol="0"/>
          <a:lstStyle/>
          <a:p>
            <a:endParaRPr/>
          </a:p>
        </p:txBody>
      </p:sp>
      <p:sp>
        <p:nvSpPr>
          <p:cNvPr id="5" name="object 5"/>
          <p:cNvSpPr txBox="1"/>
          <p:nvPr/>
        </p:nvSpPr>
        <p:spPr>
          <a:xfrm>
            <a:off x="274637" y="3523615"/>
            <a:ext cx="2209800" cy="757555"/>
          </a:xfrm>
          <a:prstGeom prst="rect">
            <a:avLst/>
          </a:prstGeom>
        </p:spPr>
        <p:txBody>
          <a:bodyPr vert="horz" wrap="square" lIns="0" tIns="12700" rIns="0" bIns="0" rtlCol="0">
            <a:spAutoFit/>
          </a:bodyPr>
          <a:lstStyle/>
          <a:p>
            <a:pPr marL="480695" marR="405130" indent="-69215">
              <a:lnSpc>
                <a:spcPct val="100000"/>
              </a:lnSpc>
              <a:spcBef>
                <a:spcPts val="100"/>
              </a:spcBef>
            </a:pPr>
            <a:r>
              <a:rPr sz="2400" spc="-125" dirty="0">
                <a:latin typeface="Times New Roman"/>
                <a:cs typeface="Times New Roman"/>
              </a:rPr>
              <a:t>к</a:t>
            </a:r>
            <a:r>
              <a:rPr sz="2400" spc="20" dirty="0">
                <a:latin typeface="Times New Roman"/>
                <a:cs typeface="Times New Roman"/>
              </a:rPr>
              <a:t>ое</a:t>
            </a:r>
            <a:r>
              <a:rPr sz="2400" dirty="0">
                <a:latin typeface="Times New Roman"/>
                <a:cs typeface="Times New Roman"/>
              </a:rPr>
              <a:t>ф</a:t>
            </a:r>
            <a:r>
              <a:rPr sz="2400" spc="5" dirty="0">
                <a:latin typeface="Times New Roman"/>
                <a:cs typeface="Times New Roman"/>
              </a:rPr>
              <a:t>і</a:t>
            </a:r>
            <a:r>
              <a:rPr sz="2400" spc="-5" dirty="0">
                <a:latin typeface="Times New Roman"/>
                <a:cs typeface="Times New Roman"/>
              </a:rPr>
              <a:t>ці</a:t>
            </a:r>
            <a:r>
              <a:rPr sz="2400" dirty="0">
                <a:latin typeface="Times New Roman"/>
                <a:cs typeface="Times New Roman"/>
              </a:rPr>
              <a:t>є</a:t>
            </a:r>
            <a:r>
              <a:rPr sz="2400" spc="-5" dirty="0">
                <a:latin typeface="Times New Roman"/>
                <a:cs typeface="Times New Roman"/>
              </a:rPr>
              <a:t>нт  </a:t>
            </a:r>
            <a:r>
              <a:rPr sz="2400" spc="5" dirty="0">
                <a:latin typeface="Times New Roman"/>
                <a:cs typeface="Times New Roman"/>
              </a:rPr>
              <a:t>осциляції</a:t>
            </a:r>
            <a:endParaRPr sz="2400">
              <a:latin typeface="Times New Roman"/>
              <a:cs typeface="Times New Roman"/>
            </a:endParaRPr>
          </a:p>
        </p:txBody>
      </p:sp>
      <p:sp>
        <p:nvSpPr>
          <p:cNvPr id="6" name="object 6"/>
          <p:cNvSpPr/>
          <p:nvPr/>
        </p:nvSpPr>
        <p:spPr>
          <a:xfrm>
            <a:off x="250825" y="4470336"/>
            <a:ext cx="2209800" cy="646430"/>
          </a:xfrm>
          <a:custGeom>
            <a:avLst/>
            <a:gdLst/>
            <a:ahLst/>
            <a:cxnLst/>
            <a:rect l="l" t="t" r="r" b="b"/>
            <a:pathLst>
              <a:path w="2209800" h="646429">
                <a:moveTo>
                  <a:pt x="0" y="646112"/>
                </a:moveTo>
                <a:lnTo>
                  <a:pt x="2209800" y="646112"/>
                </a:lnTo>
                <a:lnTo>
                  <a:pt x="2209800" y="0"/>
                </a:lnTo>
                <a:lnTo>
                  <a:pt x="0" y="0"/>
                </a:lnTo>
                <a:lnTo>
                  <a:pt x="0" y="646112"/>
                </a:lnTo>
                <a:close/>
              </a:path>
            </a:pathLst>
          </a:custGeom>
          <a:solidFill>
            <a:srgbClr val="FFC000"/>
          </a:solidFill>
        </p:spPr>
        <p:txBody>
          <a:bodyPr wrap="square" lIns="0" tIns="0" rIns="0" bIns="0" rtlCol="0"/>
          <a:lstStyle/>
          <a:p>
            <a:endParaRPr/>
          </a:p>
        </p:txBody>
      </p:sp>
      <p:sp>
        <p:nvSpPr>
          <p:cNvPr id="7" name="object 7"/>
          <p:cNvSpPr/>
          <p:nvPr/>
        </p:nvSpPr>
        <p:spPr>
          <a:xfrm>
            <a:off x="223329" y="4442840"/>
            <a:ext cx="2265045" cy="701675"/>
          </a:xfrm>
          <a:custGeom>
            <a:avLst/>
            <a:gdLst/>
            <a:ahLst/>
            <a:cxnLst/>
            <a:rect l="l" t="t" r="r" b="b"/>
            <a:pathLst>
              <a:path w="2265045" h="701675">
                <a:moveTo>
                  <a:pt x="2237295" y="0"/>
                </a:moveTo>
                <a:lnTo>
                  <a:pt x="27495" y="0"/>
                </a:lnTo>
                <a:lnTo>
                  <a:pt x="16791" y="2162"/>
                </a:lnTo>
                <a:lnTo>
                  <a:pt x="8051" y="8064"/>
                </a:lnTo>
                <a:lnTo>
                  <a:pt x="2160" y="16823"/>
                </a:lnTo>
                <a:lnTo>
                  <a:pt x="0" y="27558"/>
                </a:lnTo>
                <a:lnTo>
                  <a:pt x="0" y="673607"/>
                </a:lnTo>
                <a:lnTo>
                  <a:pt x="2160" y="684343"/>
                </a:lnTo>
                <a:lnTo>
                  <a:pt x="8051" y="693102"/>
                </a:lnTo>
                <a:lnTo>
                  <a:pt x="16791" y="699004"/>
                </a:lnTo>
                <a:lnTo>
                  <a:pt x="27495" y="701166"/>
                </a:lnTo>
                <a:lnTo>
                  <a:pt x="2237295" y="701166"/>
                </a:lnTo>
                <a:lnTo>
                  <a:pt x="2248030" y="699004"/>
                </a:lnTo>
                <a:lnTo>
                  <a:pt x="2256790" y="693102"/>
                </a:lnTo>
                <a:lnTo>
                  <a:pt x="2262691" y="684343"/>
                </a:lnTo>
                <a:lnTo>
                  <a:pt x="2264854" y="673607"/>
                </a:lnTo>
                <a:lnTo>
                  <a:pt x="2264854" y="668146"/>
                </a:lnTo>
                <a:lnTo>
                  <a:pt x="32994" y="668146"/>
                </a:lnTo>
                <a:lnTo>
                  <a:pt x="32994" y="33019"/>
                </a:lnTo>
                <a:lnTo>
                  <a:pt x="2264854" y="33019"/>
                </a:lnTo>
                <a:lnTo>
                  <a:pt x="2264854" y="27558"/>
                </a:lnTo>
                <a:lnTo>
                  <a:pt x="2262691" y="16823"/>
                </a:lnTo>
                <a:lnTo>
                  <a:pt x="2256790" y="8064"/>
                </a:lnTo>
                <a:lnTo>
                  <a:pt x="2248030" y="2162"/>
                </a:lnTo>
                <a:lnTo>
                  <a:pt x="2237295" y="0"/>
                </a:lnTo>
                <a:close/>
              </a:path>
              <a:path w="2265045" h="701675">
                <a:moveTo>
                  <a:pt x="2264854" y="33019"/>
                </a:moveTo>
                <a:lnTo>
                  <a:pt x="2231834" y="33019"/>
                </a:lnTo>
                <a:lnTo>
                  <a:pt x="2231834" y="668146"/>
                </a:lnTo>
                <a:lnTo>
                  <a:pt x="2264854" y="668146"/>
                </a:lnTo>
                <a:lnTo>
                  <a:pt x="2264854" y="33019"/>
                </a:lnTo>
                <a:close/>
              </a:path>
              <a:path w="2265045" h="701675">
                <a:moveTo>
                  <a:pt x="2220785" y="44068"/>
                </a:moveTo>
                <a:lnTo>
                  <a:pt x="43992" y="44068"/>
                </a:lnTo>
                <a:lnTo>
                  <a:pt x="43992" y="657224"/>
                </a:lnTo>
                <a:lnTo>
                  <a:pt x="2220785" y="657224"/>
                </a:lnTo>
                <a:lnTo>
                  <a:pt x="2220785" y="646175"/>
                </a:lnTo>
                <a:lnTo>
                  <a:pt x="54990" y="646175"/>
                </a:lnTo>
                <a:lnTo>
                  <a:pt x="54990" y="55117"/>
                </a:lnTo>
                <a:lnTo>
                  <a:pt x="2220785" y="55117"/>
                </a:lnTo>
                <a:lnTo>
                  <a:pt x="2220785" y="44068"/>
                </a:lnTo>
                <a:close/>
              </a:path>
              <a:path w="2265045" h="701675">
                <a:moveTo>
                  <a:pt x="2220785" y="55117"/>
                </a:moveTo>
                <a:lnTo>
                  <a:pt x="2209736" y="55117"/>
                </a:lnTo>
                <a:lnTo>
                  <a:pt x="2209736" y="646175"/>
                </a:lnTo>
                <a:lnTo>
                  <a:pt x="2220785" y="646175"/>
                </a:lnTo>
                <a:lnTo>
                  <a:pt x="2220785" y="55117"/>
                </a:lnTo>
                <a:close/>
              </a:path>
            </a:pathLst>
          </a:custGeom>
          <a:solidFill>
            <a:srgbClr val="BB8B00"/>
          </a:solidFill>
        </p:spPr>
        <p:txBody>
          <a:bodyPr wrap="square" lIns="0" tIns="0" rIns="0" bIns="0" rtlCol="0"/>
          <a:lstStyle/>
          <a:p>
            <a:endParaRPr/>
          </a:p>
        </p:txBody>
      </p:sp>
      <p:sp>
        <p:nvSpPr>
          <p:cNvPr id="8" name="object 8"/>
          <p:cNvSpPr txBox="1"/>
          <p:nvPr/>
        </p:nvSpPr>
        <p:spPr>
          <a:xfrm>
            <a:off x="250825" y="4496816"/>
            <a:ext cx="2209800" cy="574040"/>
          </a:xfrm>
          <a:prstGeom prst="rect">
            <a:avLst/>
          </a:prstGeom>
        </p:spPr>
        <p:txBody>
          <a:bodyPr vert="horz" wrap="square" lIns="0" tIns="12700" rIns="0" bIns="0" rtlCol="0">
            <a:spAutoFit/>
          </a:bodyPr>
          <a:lstStyle/>
          <a:p>
            <a:pPr marL="121920" marR="115570" indent="525780">
              <a:lnSpc>
                <a:spcPct val="100000"/>
              </a:lnSpc>
              <a:spcBef>
                <a:spcPts val="100"/>
              </a:spcBef>
            </a:pPr>
            <a:r>
              <a:rPr sz="1800" b="1" spc="-10" dirty="0">
                <a:latin typeface="Times New Roman"/>
                <a:cs typeface="Times New Roman"/>
              </a:rPr>
              <a:t>лінійний  </a:t>
            </a:r>
            <a:r>
              <a:rPr sz="1800" b="1" spc="-5" dirty="0">
                <a:latin typeface="Times New Roman"/>
                <a:cs typeface="Times New Roman"/>
              </a:rPr>
              <a:t>коефіцієнт</a:t>
            </a:r>
            <a:r>
              <a:rPr sz="1800" b="1" spc="-60" dirty="0">
                <a:latin typeface="Times New Roman"/>
                <a:cs typeface="Times New Roman"/>
              </a:rPr>
              <a:t> </a:t>
            </a:r>
            <a:r>
              <a:rPr sz="1800" b="1" spc="-5" dirty="0">
                <a:latin typeface="Times New Roman"/>
                <a:cs typeface="Times New Roman"/>
              </a:rPr>
              <a:t>варіації</a:t>
            </a:r>
            <a:endParaRPr sz="1800">
              <a:latin typeface="Times New Roman"/>
              <a:cs typeface="Times New Roman"/>
            </a:endParaRPr>
          </a:p>
        </p:txBody>
      </p:sp>
      <p:sp>
        <p:nvSpPr>
          <p:cNvPr id="9" name="object 9"/>
          <p:cNvSpPr txBox="1">
            <a:spLocks noGrp="1"/>
          </p:cNvSpPr>
          <p:nvPr>
            <p:ph type="title"/>
          </p:nvPr>
        </p:nvSpPr>
        <p:spPr>
          <a:xfrm>
            <a:off x="3001772" y="156464"/>
            <a:ext cx="419608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3.Відносні </a:t>
            </a:r>
            <a:r>
              <a:rPr sz="2400" b="1" spc="-10" dirty="0">
                <a:solidFill>
                  <a:srgbClr val="5E2D79"/>
                </a:solidFill>
                <a:latin typeface="Times New Roman"/>
                <a:cs typeface="Times New Roman"/>
              </a:rPr>
              <a:t>показники</a:t>
            </a:r>
            <a:r>
              <a:rPr sz="2400" b="1" spc="-35" dirty="0">
                <a:solidFill>
                  <a:srgbClr val="5E2D79"/>
                </a:solidFill>
                <a:latin typeface="Times New Roman"/>
                <a:cs typeface="Times New Roman"/>
              </a:rPr>
              <a:t> </a:t>
            </a:r>
            <a:r>
              <a:rPr sz="2400" b="1" spc="-5" dirty="0">
                <a:solidFill>
                  <a:srgbClr val="5E2D79"/>
                </a:solidFill>
                <a:latin typeface="Times New Roman"/>
                <a:cs typeface="Times New Roman"/>
              </a:rPr>
              <a:t>варіації.</a:t>
            </a:r>
            <a:endParaRPr sz="2400">
              <a:latin typeface="Times New Roman"/>
              <a:cs typeface="Times New Roman"/>
            </a:endParaRPr>
          </a:p>
        </p:txBody>
      </p:sp>
      <p:sp>
        <p:nvSpPr>
          <p:cNvPr id="10" name="object 10"/>
          <p:cNvSpPr/>
          <p:nvPr/>
        </p:nvSpPr>
        <p:spPr>
          <a:xfrm>
            <a:off x="3549650" y="2420873"/>
            <a:ext cx="4191000" cy="73025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132201" y="3576573"/>
            <a:ext cx="2220849" cy="64452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363976" y="4476686"/>
            <a:ext cx="1784350" cy="60801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3850" y="5375275"/>
            <a:ext cx="2208530" cy="646430"/>
          </a:xfrm>
          <a:custGeom>
            <a:avLst/>
            <a:gdLst/>
            <a:ahLst/>
            <a:cxnLst/>
            <a:rect l="l" t="t" r="r" b="b"/>
            <a:pathLst>
              <a:path w="2208530" h="646429">
                <a:moveTo>
                  <a:pt x="0" y="646112"/>
                </a:moveTo>
                <a:lnTo>
                  <a:pt x="2208276" y="646112"/>
                </a:lnTo>
                <a:lnTo>
                  <a:pt x="2208276" y="0"/>
                </a:lnTo>
                <a:lnTo>
                  <a:pt x="0" y="0"/>
                </a:lnTo>
                <a:lnTo>
                  <a:pt x="0" y="646112"/>
                </a:lnTo>
                <a:close/>
              </a:path>
            </a:pathLst>
          </a:custGeom>
          <a:solidFill>
            <a:srgbClr val="FFC000"/>
          </a:solidFill>
        </p:spPr>
        <p:txBody>
          <a:bodyPr wrap="square" lIns="0" tIns="0" rIns="0" bIns="0" rtlCol="0"/>
          <a:lstStyle/>
          <a:p>
            <a:endParaRPr/>
          </a:p>
        </p:txBody>
      </p:sp>
      <p:sp>
        <p:nvSpPr>
          <p:cNvPr id="14" name="object 14"/>
          <p:cNvSpPr/>
          <p:nvPr/>
        </p:nvSpPr>
        <p:spPr>
          <a:xfrm>
            <a:off x="296354" y="5347715"/>
            <a:ext cx="2263775" cy="701675"/>
          </a:xfrm>
          <a:custGeom>
            <a:avLst/>
            <a:gdLst/>
            <a:ahLst/>
            <a:cxnLst/>
            <a:rect l="l" t="t" r="r" b="b"/>
            <a:pathLst>
              <a:path w="2263775" h="701675">
                <a:moveTo>
                  <a:pt x="2235644" y="0"/>
                </a:moveTo>
                <a:lnTo>
                  <a:pt x="27495" y="0"/>
                </a:lnTo>
                <a:lnTo>
                  <a:pt x="16791" y="2162"/>
                </a:lnTo>
                <a:lnTo>
                  <a:pt x="8051" y="8064"/>
                </a:lnTo>
                <a:lnTo>
                  <a:pt x="2160" y="16823"/>
                </a:lnTo>
                <a:lnTo>
                  <a:pt x="0" y="27559"/>
                </a:lnTo>
                <a:lnTo>
                  <a:pt x="0" y="673671"/>
                </a:lnTo>
                <a:lnTo>
                  <a:pt x="2160" y="684375"/>
                </a:lnTo>
                <a:lnTo>
                  <a:pt x="8051" y="693115"/>
                </a:lnTo>
                <a:lnTo>
                  <a:pt x="16791" y="699006"/>
                </a:lnTo>
                <a:lnTo>
                  <a:pt x="27495" y="701167"/>
                </a:lnTo>
                <a:lnTo>
                  <a:pt x="2235644" y="701167"/>
                </a:lnTo>
                <a:lnTo>
                  <a:pt x="2246379" y="699006"/>
                </a:lnTo>
                <a:lnTo>
                  <a:pt x="2255139" y="693115"/>
                </a:lnTo>
                <a:lnTo>
                  <a:pt x="2261040" y="684375"/>
                </a:lnTo>
                <a:lnTo>
                  <a:pt x="2263203" y="673671"/>
                </a:lnTo>
                <a:lnTo>
                  <a:pt x="2263203" y="668172"/>
                </a:lnTo>
                <a:lnTo>
                  <a:pt x="32994" y="668172"/>
                </a:lnTo>
                <a:lnTo>
                  <a:pt x="32994" y="33020"/>
                </a:lnTo>
                <a:lnTo>
                  <a:pt x="2263203" y="33020"/>
                </a:lnTo>
                <a:lnTo>
                  <a:pt x="2263203" y="27559"/>
                </a:lnTo>
                <a:lnTo>
                  <a:pt x="2261040" y="16823"/>
                </a:lnTo>
                <a:lnTo>
                  <a:pt x="2255139" y="8064"/>
                </a:lnTo>
                <a:lnTo>
                  <a:pt x="2246379" y="2162"/>
                </a:lnTo>
                <a:lnTo>
                  <a:pt x="2235644" y="0"/>
                </a:lnTo>
                <a:close/>
              </a:path>
              <a:path w="2263775" h="701675">
                <a:moveTo>
                  <a:pt x="2263203" y="33020"/>
                </a:moveTo>
                <a:lnTo>
                  <a:pt x="2230183" y="33020"/>
                </a:lnTo>
                <a:lnTo>
                  <a:pt x="2230183" y="668172"/>
                </a:lnTo>
                <a:lnTo>
                  <a:pt x="2263203" y="668172"/>
                </a:lnTo>
                <a:lnTo>
                  <a:pt x="2263203" y="33020"/>
                </a:lnTo>
                <a:close/>
              </a:path>
              <a:path w="2263775" h="701675">
                <a:moveTo>
                  <a:pt x="2219261" y="44069"/>
                </a:moveTo>
                <a:lnTo>
                  <a:pt x="43992" y="44069"/>
                </a:lnTo>
                <a:lnTo>
                  <a:pt x="43992" y="657174"/>
                </a:lnTo>
                <a:lnTo>
                  <a:pt x="2219261" y="657174"/>
                </a:lnTo>
                <a:lnTo>
                  <a:pt x="2219261" y="646176"/>
                </a:lnTo>
                <a:lnTo>
                  <a:pt x="54990" y="646176"/>
                </a:lnTo>
                <a:lnTo>
                  <a:pt x="54990" y="55118"/>
                </a:lnTo>
                <a:lnTo>
                  <a:pt x="2219261" y="55118"/>
                </a:lnTo>
                <a:lnTo>
                  <a:pt x="2219261" y="44069"/>
                </a:lnTo>
                <a:close/>
              </a:path>
              <a:path w="2263775" h="701675">
                <a:moveTo>
                  <a:pt x="2219261" y="55118"/>
                </a:moveTo>
                <a:lnTo>
                  <a:pt x="2208212" y="55118"/>
                </a:lnTo>
                <a:lnTo>
                  <a:pt x="2208212" y="646176"/>
                </a:lnTo>
                <a:lnTo>
                  <a:pt x="2219261" y="646176"/>
                </a:lnTo>
                <a:lnTo>
                  <a:pt x="2219261" y="55118"/>
                </a:lnTo>
                <a:close/>
              </a:path>
            </a:pathLst>
          </a:custGeom>
          <a:solidFill>
            <a:srgbClr val="BB8B00"/>
          </a:solidFill>
        </p:spPr>
        <p:txBody>
          <a:bodyPr wrap="square" lIns="0" tIns="0" rIns="0" bIns="0" rtlCol="0"/>
          <a:lstStyle/>
          <a:p>
            <a:endParaRPr/>
          </a:p>
        </p:txBody>
      </p:sp>
      <p:sp>
        <p:nvSpPr>
          <p:cNvPr id="15" name="object 15"/>
          <p:cNvSpPr txBox="1"/>
          <p:nvPr/>
        </p:nvSpPr>
        <p:spPr>
          <a:xfrm>
            <a:off x="323850" y="5402071"/>
            <a:ext cx="2208530" cy="574040"/>
          </a:xfrm>
          <a:prstGeom prst="rect">
            <a:avLst/>
          </a:prstGeom>
        </p:spPr>
        <p:txBody>
          <a:bodyPr vert="horz" wrap="square" lIns="0" tIns="12700" rIns="0" bIns="0" rtlCol="0">
            <a:spAutoFit/>
          </a:bodyPr>
          <a:lstStyle/>
          <a:p>
            <a:pPr marL="120650" marR="116205" indent="240665">
              <a:lnSpc>
                <a:spcPct val="100000"/>
              </a:lnSpc>
              <a:spcBef>
                <a:spcPts val="100"/>
              </a:spcBef>
            </a:pPr>
            <a:r>
              <a:rPr sz="1800" b="1" spc="-10" dirty="0">
                <a:latin typeface="Times New Roman"/>
                <a:cs typeface="Times New Roman"/>
              </a:rPr>
              <a:t>квадратичний  </a:t>
            </a:r>
            <a:r>
              <a:rPr sz="1800" b="1" spc="-5" dirty="0">
                <a:latin typeface="Times New Roman"/>
                <a:cs typeface="Times New Roman"/>
              </a:rPr>
              <a:t>коефіцієнт</a:t>
            </a:r>
            <a:r>
              <a:rPr sz="1800" b="1" spc="-60" dirty="0">
                <a:latin typeface="Times New Roman"/>
                <a:cs typeface="Times New Roman"/>
              </a:rPr>
              <a:t> </a:t>
            </a:r>
            <a:r>
              <a:rPr sz="1800" b="1" spc="-5" dirty="0">
                <a:latin typeface="Times New Roman"/>
                <a:cs typeface="Times New Roman"/>
              </a:rPr>
              <a:t>варіації</a:t>
            </a:r>
            <a:endParaRPr sz="1800">
              <a:latin typeface="Times New Roman"/>
              <a:cs typeface="Times New Roman"/>
            </a:endParaRPr>
          </a:p>
        </p:txBody>
      </p:sp>
      <p:sp>
        <p:nvSpPr>
          <p:cNvPr id="16" name="object 16"/>
          <p:cNvSpPr/>
          <p:nvPr/>
        </p:nvSpPr>
        <p:spPr>
          <a:xfrm>
            <a:off x="3363976" y="5300662"/>
            <a:ext cx="1784350" cy="727075"/>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5521452" y="3695700"/>
            <a:ext cx="3357372" cy="2795016"/>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5434584" y="3656076"/>
            <a:ext cx="3505200" cy="166116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580126" y="3716401"/>
            <a:ext cx="3240024" cy="2678049"/>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5580126" y="3716401"/>
            <a:ext cx="3240405" cy="2678430"/>
          </a:xfrm>
          <a:prstGeom prst="rect">
            <a:avLst/>
          </a:prstGeom>
          <a:ln w="9525">
            <a:solidFill>
              <a:srgbClr val="FFC000"/>
            </a:solidFill>
          </a:ln>
        </p:spPr>
        <p:txBody>
          <a:bodyPr vert="horz" wrap="square" lIns="0" tIns="35560" rIns="0" bIns="0" rtlCol="0">
            <a:spAutoFit/>
          </a:bodyPr>
          <a:lstStyle/>
          <a:p>
            <a:pPr marL="92075" marR="106680">
              <a:lnSpc>
                <a:spcPct val="100000"/>
              </a:lnSpc>
              <a:spcBef>
                <a:spcPts val="280"/>
              </a:spcBef>
            </a:pPr>
            <a:r>
              <a:rPr sz="2400" spc="-5" dirty="0">
                <a:latin typeface="Times New Roman"/>
                <a:cs typeface="Times New Roman"/>
              </a:rPr>
              <a:t>На </a:t>
            </a:r>
            <a:r>
              <a:rPr sz="2400" spc="-10" dirty="0">
                <a:latin typeface="Times New Roman"/>
                <a:cs typeface="Times New Roman"/>
              </a:rPr>
              <a:t>практиці переважно  </a:t>
            </a:r>
            <a:r>
              <a:rPr sz="2400" spc="-25" dirty="0">
                <a:latin typeface="Times New Roman"/>
                <a:cs typeface="Times New Roman"/>
              </a:rPr>
              <a:t>використовують  </a:t>
            </a:r>
            <a:r>
              <a:rPr sz="2400" spc="-10" dirty="0">
                <a:latin typeface="Times New Roman"/>
                <a:cs typeface="Times New Roman"/>
              </a:rPr>
              <a:t>коефіцієнт </a:t>
            </a:r>
            <a:r>
              <a:rPr sz="2400" spc="-5" dirty="0">
                <a:latin typeface="Times New Roman"/>
                <a:cs typeface="Times New Roman"/>
              </a:rPr>
              <a:t>варіації  </a:t>
            </a:r>
            <a:r>
              <a:rPr sz="2400" spc="-30" dirty="0">
                <a:latin typeface="Times New Roman"/>
                <a:cs typeface="Times New Roman"/>
              </a:rPr>
              <a:t>такого</a:t>
            </a:r>
            <a:r>
              <a:rPr sz="2400" spc="-20" dirty="0">
                <a:latin typeface="Times New Roman"/>
                <a:cs typeface="Times New Roman"/>
              </a:rPr>
              <a:t> </a:t>
            </a:r>
            <a:r>
              <a:rPr sz="2400" spc="-5" dirty="0">
                <a:latin typeface="Times New Roman"/>
                <a:cs typeface="Times New Roman"/>
              </a:rPr>
              <a:t>виду:</a:t>
            </a:r>
            <a:endParaRPr sz="2400">
              <a:latin typeface="Times New Roman"/>
              <a:cs typeface="Times New Roman"/>
            </a:endParaRPr>
          </a:p>
        </p:txBody>
      </p:sp>
      <p:sp>
        <p:nvSpPr>
          <p:cNvPr id="21" name="object 21"/>
          <p:cNvSpPr/>
          <p:nvPr/>
        </p:nvSpPr>
        <p:spPr>
          <a:xfrm>
            <a:off x="6554851" y="5102225"/>
            <a:ext cx="1762125" cy="1063625"/>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370" y="786129"/>
            <a:ext cx="8412480" cy="5652830"/>
          </a:xfrm>
          <a:prstGeom prst="rect">
            <a:avLst/>
          </a:prstGeom>
        </p:spPr>
        <p:txBody>
          <a:bodyPr vert="horz" wrap="square" lIns="0" tIns="10160" rIns="0" bIns="0" rtlCol="0">
            <a:spAutoFit/>
          </a:bodyPr>
          <a:lstStyle/>
          <a:p>
            <a:pPr marL="12700" marR="5080">
              <a:lnSpc>
                <a:spcPct val="100400"/>
              </a:lnSpc>
              <a:spcBef>
                <a:spcPts val="80"/>
              </a:spcBef>
              <a:tabLst>
                <a:tab pos="2609850" algn="l"/>
                <a:tab pos="3277235" algn="l"/>
                <a:tab pos="5126355" algn="l"/>
                <a:tab pos="5496560" algn="l"/>
                <a:tab pos="7612380" algn="l"/>
              </a:tabLst>
            </a:pPr>
            <a:r>
              <a:rPr sz="2800" spc="-5" dirty="0">
                <a:latin typeface="Times New Roman"/>
                <a:cs typeface="Times New Roman"/>
              </a:rPr>
              <a:t>В</a:t>
            </a:r>
            <a:r>
              <a:rPr sz="2800" spc="-50" dirty="0">
                <a:latin typeface="Times New Roman"/>
                <a:cs typeface="Times New Roman"/>
              </a:rPr>
              <a:t>в</a:t>
            </a:r>
            <a:r>
              <a:rPr sz="2800" spc="-5" dirty="0">
                <a:latin typeface="Times New Roman"/>
                <a:cs typeface="Times New Roman"/>
              </a:rPr>
              <a:t>аж</a:t>
            </a:r>
            <a:r>
              <a:rPr sz="2800" spc="-20" dirty="0">
                <a:latin typeface="Times New Roman"/>
                <a:cs typeface="Times New Roman"/>
              </a:rPr>
              <a:t>а</a:t>
            </a:r>
            <a:r>
              <a:rPr sz="2800" spc="-10" dirty="0">
                <a:latin typeface="Times New Roman"/>
                <a:cs typeface="Times New Roman"/>
              </a:rPr>
              <a:t>є</a:t>
            </a:r>
            <a:r>
              <a:rPr sz="2800" spc="5" dirty="0">
                <a:latin typeface="Times New Roman"/>
                <a:cs typeface="Times New Roman"/>
              </a:rPr>
              <a:t>т</a:t>
            </a:r>
            <a:r>
              <a:rPr sz="2800" dirty="0">
                <a:latin typeface="Times New Roman"/>
                <a:cs typeface="Times New Roman"/>
              </a:rPr>
              <a:t>ь</a:t>
            </a:r>
            <a:r>
              <a:rPr sz="2800" spc="-5" dirty="0">
                <a:latin typeface="Times New Roman"/>
                <a:cs typeface="Times New Roman"/>
              </a:rPr>
              <a:t>ся,</a:t>
            </a:r>
            <a:r>
              <a:rPr sz="2800" dirty="0">
                <a:latin typeface="Times New Roman"/>
                <a:cs typeface="Times New Roman"/>
              </a:rPr>
              <a:t>	</a:t>
            </a:r>
            <a:r>
              <a:rPr sz="2800" spc="-10" dirty="0">
                <a:latin typeface="Times New Roman"/>
                <a:cs typeface="Times New Roman"/>
              </a:rPr>
              <a:t>щ</a:t>
            </a:r>
            <a:r>
              <a:rPr sz="2800" spc="-5" dirty="0">
                <a:latin typeface="Times New Roman"/>
                <a:cs typeface="Times New Roman"/>
              </a:rPr>
              <a:t>о</a:t>
            </a:r>
            <a:r>
              <a:rPr sz="2800" dirty="0">
                <a:latin typeface="Times New Roman"/>
                <a:cs typeface="Times New Roman"/>
              </a:rPr>
              <a:t>	</a:t>
            </a:r>
            <a:r>
              <a:rPr sz="2800" spc="-40" dirty="0">
                <a:latin typeface="Times New Roman"/>
                <a:cs typeface="Times New Roman"/>
              </a:rPr>
              <a:t>с</a:t>
            </a:r>
            <a:r>
              <a:rPr sz="2800" spc="-5" dirty="0">
                <a:latin typeface="Times New Roman"/>
                <a:cs typeface="Times New Roman"/>
              </a:rPr>
              <a:t>у</a:t>
            </a:r>
            <a:r>
              <a:rPr sz="2800" spc="-40" dirty="0">
                <a:latin typeface="Times New Roman"/>
                <a:cs typeface="Times New Roman"/>
              </a:rPr>
              <a:t>к</a:t>
            </a:r>
            <a:r>
              <a:rPr sz="2800" spc="-5" dirty="0">
                <a:latin typeface="Times New Roman"/>
                <a:cs typeface="Times New Roman"/>
              </a:rPr>
              <a:t>у</a:t>
            </a:r>
            <a:r>
              <a:rPr sz="2800" dirty="0">
                <a:latin typeface="Times New Roman"/>
                <a:cs typeface="Times New Roman"/>
              </a:rPr>
              <a:t>п</a:t>
            </a:r>
            <a:r>
              <a:rPr sz="2800" spc="-10" dirty="0">
                <a:latin typeface="Times New Roman"/>
                <a:cs typeface="Times New Roman"/>
              </a:rPr>
              <a:t>ніст</a:t>
            </a:r>
            <a:r>
              <a:rPr sz="2800" spc="-5" dirty="0">
                <a:latin typeface="Times New Roman"/>
                <a:cs typeface="Times New Roman"/>
              </a:rPr>
              <a:t>ь</a:t>
            </a:r>
            <a:r>
              <a:rPr sz="2800" dirty="0">
                <a:latin typeface="Times New Roman"/>
                <a:cs typeface="Times New Roman"/>
              </a:rPr>
              <a:t>	</a:t>
            </a:r>
            <a:r>
              <a:rPr sz="2800" spc="-5" dirty="0">
                <a:latin typeface="Times New Roman"/>
                <a:cs typeface="Times New Roman"/>
              </a:rPr>
              <a:t>є</a:t>
            </a:r>
            <a:r>
              <a:rPr sz="2800" dirty="0">
                <a:latin typeface="Times New Roman"/>
                <a:cs typeface="Times New Roman"/>
              </a:rPr>
              <a:t>	</a:t>
            </a:r>
            <a:r>
              <a:rPr sz="2800" spc="-85" dirty="0">
                <a:latin typeface="Times New Roman"/>
                <a:cs typeface="Times New Roman"/>
              </a:rPr>
              <a:t>о</a:t>
            </a:r>
            <a:r>
              <a:rPr sz="2800" spc="-5" dirty="0">
                <a:latin typeface="Times New Roman"/>
                <a:cs typeface="Times New Roman"/>
              </a:rPr>
              <a:t>д</a:t>
            </a:r>
            <a:r>
              <a:rPr sz="2800" dirty="0">
                <a:latin typeface="Times New Roman"/>
                <a:cs typeface="Times New Roman"/>
              </a:rPr>
              <a:t>н</a:t>
            </a:r>
            <a:r>
              <a:rPr sz="2800" spc="-5" dirty="0">
                <a:latin typeface="Times New Roman"/>
                <a:cs typeface="Times New Roman"/>
              </a:rPr>
              <a:t>о</a:t>
            </a:r>
            <a:r>
              <a:rPr sz="2800" dirty="0">
                <a:latin typeface="Times New Roman"/>
                <a:cs typeface="Times New Roman"/>
              </a:rPr>
              <a:t>р</a:t>
            </a:r>
            <a:r>
              <a:rPr sz="2800" spc="-5" dirty="0">
                <a:latin typeface="Times New Roman"/>
                <a:cs typeface="Times New Roman"/>
              </a:rPr>
              <a:t>ід</a:t>
            </a:r>
            <a:r>
              <a:rPr sz="2800" dirty="0">
                <a:latin typeface="Times New Roman"/>
                <a:cs typeface="Times New Roman"/>
              </a:rPr>
              <a:t>н</a:t>
            </a:r>
            <a:r>
              <a:rPr sz="2800" spc="-5" dirty="0">
                <a:latin typeface="Times New Roman"/>
                <a:cs typeface="Times New Roman"/>
              </a:rPr>
              <a:t>ою,</a:t>
            </a:r>
            <a:r>
              <a:rPr sz="2800" dirty="0">
                <a:latin typeface="Times New Roman"/>
                <a:cs typeface="Times New Roman"/>
              </a:rPr>
              <a:t>	</a:t>
            </a:r>
            <a:r>
              <a:rPr sz="2800" spc="-5" dirty="0">
                <a:latin typeface="Times New Roman"/>
                <a:cs typeface="Times New Roman"/>
              </a:rPr>
              <a:t>якщо  V </a:t>
            </a:r>
            <a:r>
              <a:rPr sz="2800" spc="-5" dirty="0">
                <a:latin typeface="Symbol"/>
                <a:cs typeface="Symbol"/>
              </a:rPr>
              <a:t></a:t>
            </a:r>
            <a:r>
              <a:rPr sz="2800" spc="-65" dirty="0">
                <a:latin typeface="Times New Roman"/>
                <a:cs typeface="Times New Roman"/>
              </a:rPr>
              <a:t> </a:t>
            </a:r>
            <a:r>
              <a:rPr sz="2800" spc="-5" dirty="0">
                <a:latin typeface="Times New Roman"/>
                <a:cs typeface="Times New Roman"/>
              </a:rPr>
              <a:t>33%.</a:t>
            </a:r>
            <a:endParaRPr sz="2800" dirty="0">
              <a:latin typeface="Times New Roman"/>
              <a:cs typeface="Times New Roman"/>
            </a:endParaRPr>
          </a:p>
          <a:p>
            <a:pPr marL="12700" marR="5080">
              <a:lnSpc>
                <a:spcPts val="3360"/>
              </a:lnSpc>
              <a:spcBef>
                <a:spcPts val="100"/>
              </a:spcBef>
              <a:tabLst>
                <a:tab pos="1750060" algn="l"/>
                <a:tab pos="3146425" algn="l"/>
                <a:tab pos="5182870" algn="l"/>
                <a:tab pos="7257415" algn="l"/>
              </a:tabLst>
            </a:pPr>
            <a:r>
              <a:rPr sz="2800" spc="-5" dirty="0">
                <a:latin typeface="Times New Roman"/>
                <a:cs typeface="Times New Roman"/>
              </a:rPr>
              <a:t>Крім	</a:t>
            </a:r>
            <a:r>
              <a:rPr sz="2800" spc="-10" dirty="0">
                <a:latin typeface="Times New Roman"/>
                <a:cs typeface="Times New Roman"/>
              </a:rPr>
              <a:t>ц</a:t>
            </a:r>
            <a:r>
              <a:rPr sz="2800" spc="5" dirty="0">
                <a:latin typeface="Times New Roman"/>
                <a:cs typeface="Times New Roman"/>
              </a:rPr>
              <a:t>ь</a:t>
            </a:r>
            <a:r>
              <a:rPr sz="2800" spc="-5" dirty="0">
                <a:latin typeface="Times New Roman"/>
                <a:cs typeface="Times New Roman"/>
              </a:rPr>
              <a:t>о</a:t>
            </a:r>
            <a:r>
              <a:rPr sz="2800" spc="-70" dirty="0">
                <a:latin typeface="Times New Roman"/>
                <a:cs typeface="Times New Roman"/>
              </a:rPr>
              <a:t>г</a:t>
            </a:r>
            <a:r>
              <a:rPr sz="2800" spc="-5" dirty="0">
                <a:latin typeface="Times New Roman"/>
                <a:cs typeface="Times New Roman"/>
              </a:rPr>
              <a:t>о,</a:t>
            </a:r>
            <a:r>
              <a:rPr sz="2800" dirty="0">
                <a:latin typeface="Times New Roman"/>
                <a:cs typeface="Times New Roman"/>
              </a:rPr>
              <a:t>	</a:t>
            </a:r>
            <a:r>
              <a:rPr sz="2800" spc="-10" dirty="0">
                <a:latin typeface="Times New Roman"/>
                <a:cs typeface="Times New Roman"/>
              </a:rPr>
              <a:t>на</a:t>
            </a:r>
            <a:r>
              <a:rPr sz="2800" spc="-20" dirty="0">
                <a:latin typeface="Times New Roman"/>
                <a:cs typeface="Times New Roman"/>
              </a:rPr>
              <a:t>в</a:t>
            </a:r>
            <a:r>
              <a:rPr sz="2800" spc="-50" dirty="0">
                <a:latin typeface="Times New Roman"/>
                <a:cs typeface="Times New Roman"/>
              </a:rPr>
              <a:t>е</a:t>
            </a:r>
            <a:r>
              <a:rPr sz="2800" spc="-5" dirty="0">
                <a:latin typeface="Times New Roman"/>
                <a:cs typeface="Times New Roman"/>
              </a:rPr>
              <a:t>дений</a:t>
            </a:r>
            <a:r>
              <a:rPr sz="2800" dirty="0">
                <a:latin typeface="Times New Roman"/>
                <a:cs typeface="Times New Roman"/>
              </a:rPr>
              <a:t>	</a:t>
            </a:r>
            <a:r>
              <a:rPr sz="2800" spc="-155" dirty="0">
                <a:latin typeface="Times New Roman"/>
                <a:cs typeface="Times New Roman"/>
              </a:rPr>
              <a:t>к</a:t>
            </a:r>
            <a:r>
              <a:rPr sz="2800" spc="30" dirty="0">
                <a:latin typeface="Times New Roman"/>
                <a:cs typeface="Times New Roman"/>
              </a:rPr>
              <a:t>о</a:t>
            </a:r>
            <a:r>
              <a:rPr sz="2800" spc="20" dirty="0">
                <a:latin typeface="Times New Roman"/>
                <a:cs typeface="Times New Roman"/>
              </a:rPr>
              <a:t>е</a:t>
            </a:r>
            <a:r>
              <a:rPr sz="2800" spc="-5" dirty="0">
                <a:latin typeface="Times New Roman"/>
                <a:cs typeface="Times New Roman"/>
              </a:rPr>
              <a:t>фіц</a:t>
            </a:r>
            <a:r>
              <a:rPr sz="2800" dirty="0">
                <a:latin typeface="Times New Roman"/>
                <a:cs typeface="Times New Roman"/>
              </a:rPr>
              <a:t>і</a:t>
            </a:r>
            <a:r>
              <a:rPr sz="2800" spc="-10" dirty="0">
                <a:latin typeface="Times New Roman"/>
                <a:cs typeface="Times New Roman"/>
              </a:rPr>
              <a:t>єн</a:t>
            </a:r>
            <a:r>
              <a:rPr sz="2800" spc="-5" dirty="0">
                <a:latin typeface="Times New Roman"/>
                <a:cs typeface="Times New Roman"/>
              </a:rPr>
              <a:t>т</a:t>
            </a:r>
            <a:r>
              <a:rPr sz="2800" dirty="0">
                <a:latin typeface="Times New Roman"/>
                <a:cs typeface="Times New Roman"/>
              </a:rPr>
              <a:t>	</a:t>
            </a:r>
            <a:r>
              <a:rPr sz="2800" spc="-45" dirty="0">
                <a:latin typeface="Times New Roman"/>
                <a:cs typeface="Times New Roman"/>
              </a:rPr>
              <a:t>в</a:t>
            </a:r>
            <a:r>
              <a:rPr sz="2800" spc="-5" dirty="0">
                <a:latin typeface="Times New Roman"/>
                <a:cs typeface="Times New Roman"/>
              </a:rPr>
              <a:t>аріації  </a:t>
            </a:r>
            <a:r>
              <a:rPr sz="2800" spc="-15" dirty="0">
                <a:latin typeface="Times New Roman"/>
                <a:cs typeface="Times New Roman"/>
              </a:rPr>
              <a:t>застосовують </a:t>
            </a:r>
            <a:r>
              <a:rPr sz="2800" spc="-5" dirty="0">
                <a:latin typeface="Times New Roman"/>
                <a:cs typeface="Times New Roman"/>
              </a:rPr>
              <a:t>для оцінки </a:t>
            </a:r>
            <a:r>
              <a:rPr sz="2800" spc="-10" dirty="0">
                <a:latin typeface="Times New Roman"/>
                <a:cs typeface="Times New Roman"/>
              </a:rPr>
              <a:t>ступеня</a:t>
            </a:r>
            <a:r>
              <a:rPr sz="2800" spc="30" dirty="0">
                <a:latin typeface="Times New Roman"/>
                <a:cs typeface="Times New Roman"/>
              </a:rPr>
              <a:t> </a:t>
            </a:r>
            <a:r>
              <a:rPr sz="2800" spc="-10" dirty="0">
                <a:latin typeface="Times New Roman"/>
                <a:cs typeface="Times New Roman"/>
              </a:rPr>
              <a:t>варіації:</a:t>
            </a:r>
            <a:endParaRPr sz="2800" dirty="0">
              <a:latin typeface="Times New Roman"/>
              <a:cs typeface="Times New Roman"/>
            </a:endParaRPr>
          </a:p>
          <a:p>
            <a:pPr marL="12700">
              <a:lnSpc>
                <a:spcPts val="3250"/>
              </a:lnSpc>
            </a:pPr>
            <a:r>
              <a:rPr sz="2800" spc="-5" dirty="0">
                <a:latin typeface="Times New Roman"/>
                <a:cs typeface="Times New Roman"/>
              </a:rPr>
              <a:t>V &lt; 15% – </a:t>
            </a:r>
            <a:r>
              <a:rPr sz="2800" spc="-10" dirty="0">
                <a:latin typeface="Times New Roman"/>
                <a:cs typeface="Times New Roman"/>
              </a:rPr>
              <a:t>варіація</a:t>
            </a:r>
            <a:r>
              <a:rPr sz="2800" spc="-65" dirty="0">
                <a:latin typeface="Times New Roman"/>
                <a:cs typeface="Times New Roman"/>
              </a:rPr>
              <a:t> </a:t>
            </a:r>
            <a:r>
              <a:rPr sz="2800" spc="-15" dirty="0">
                <a:latin typeface="Times New Roman"/>
                <a:cs typeface="Times New Roman"/>
              </a:rPr>
              <a:t>слабка;</a:t>
            </a:r>
            <a:endParaRPr sz="2800" dirty="0">
              <a:latin typeface="Times New Roman"/>
              <a:cs typeface="Times New Roman"/>
            </a:endParaRPr>
          </a:p>
          <a:p>
            <a:pPr marL="12700" marR="4215765">
              <a:lnSpc>
                <a:spcPts val="3350"/>
              </a:lnSpc>
              <a:spcBef>
                <a:spcPts val="135"/>
              </a:spcBef>
            </a:pPr>
            <a:r>
              <a:rPr sz="2800" dirty="0">
                <a:latin typeface="Times New Roman"/>
                <a:cs typeface="Times New Roman"/>
              </a:rPr>
              <a:t>15 </a:t>
            </a:r>
            <a:r>
              <a:rPr sz="2800" spc="-5" dirty="0">
                <a:latin typeface="Symbol"/>
                <a:cs typeface="Symbol"/>
              </a:rPr>
              <a:t></a:t>
            </a:r>
            <a:r>
              <a:rPr sz="2800" spc="-5" dirty="0">
                <a:latin typeface="Times New Roman"/>
                <a:cs typeface="Times New Roman"/>
              </a:rPr>
              <a:t> V </a:t>
            </a:r>
            <a:r>
              <a:rPr sz="2800" spc="-5" dirty="0">
                <a:latin typeface="Symbol"/>
                <a:cs typeface="Symbol"/>
              </a:rPr>
              <a:t></a:t>
            </a:r>
            <a:r>
              <a:rPr sz="2800" spc="-5" dirty="0">
                <a:latin typeface="Times New Roman"/>
                <a:cs typeface="Times New Roman"/>
              </a:rPr>
              <a:t> </a:t>
            </a:r>
            <a:r>
              <a:rPr sz="2800" dirty="0">
                <a:latin typeface="Times New Roman"/>
                <a:cs typeface="Times New Roman"/>
              </a:rPr>
              <a:t>25% </a:t>
            </a:r>
            <a:r>
              <a:rPr sz="2800" spc="-5" dirty="0">
                <a:latin typeface="Times New Roman"/>
                <a:cs typeface="Times New Roman"/>
              </a:rPr>
              <a:t>–</a:t>
            </a:r>
            <a:r>
              <a:rPr sz="2800" spc="-165" dirty="0">
                <a:latin typeface="Times New Roman"/>
                <a:cs typeface="Times New Roman"/>
              </a:rPr>
              <a:t> </a:t>
            </a:r>
            <a:r>
              <a:rPr sz="2800" spc="-5" dirty="0">
                <a:latin typeface="Times New Roman"/>
                <a:cs typeface="Times New Roman"/>
              </a:rPr>
              <a:t>середня;  </a:t>
            </a:r>
            <a:endParaRPr lang="uk-UA" sz="2800" spc="-5" dirty="0" smtClean="0">
              <a:latin typeface="Times New Roman"/>
              <a:cs typeface="Times New Roman"/>
            </a:endParaRPr>
          </a:p>
          <a:p>
            <a:pPr marL="12700" marR="4215765">
              <a:lnSpc>
                <a:spcPts val="3350"/>
              </a:lnSpc>
              <a:spcBef>
                <a:spcPts val="135"/>
              </a:spcBef>
            </a:pPr>
            <a:r>
              <a:rPr sz="2800" spc="-5" dirty="0" smtClean="0">
                <a:latin typeface="Times New Roman"/>
                <a:cs typeface="Times New Roman"/>
              </a:rPr>
              <a:t>V </a:t>
            </a:r>
            <a:r>
              <a:rPr sz="2800" spc="-5" dirty="0">
                <a:latin typeface="Times New Roman"/>
                <a:cs typeface="Times New Roman"/>
              </a:rPr>
              <a:t>&gt; </a:t>
            </a:r>
            <a:r>
              <a:rPr sz="2800" dirty="0">
                <a:latin typeface="Times New Roman"/>
                <a:cs typeface="Times New Roman"/>
              </a:rPr>
              <a:t>25% </a:t>
            </a:r>
            <a:r>
              <a:rPr sz="2800" spc="-5" dirty="0">
                <a:latin typeface="Times New Roman"/>
                <a:cs typeface="Times New Roman"/>
              </a:rPr>
              <a:t>–</a:t>
            </a:r>
            <a:r>
              <a:rPr sz="2800" spc="-75" dirty="0">
                <a:latin typeface="Times New Roman"/>
                <a:cs typeface="Times New Roman"/>
              </a:rPr>
              <a:t> </a:t>
            </a:r>
            <a:r>
              <a:rPr sz="2800" spc="-5" dirty="0">
                <a:latin typeface="Times New Roman"/>
                <a:cs typeface="Times New Roman"/>
              </a:rPr>
              <a:t>сильна.</a:t>
            </a:r>
            <a:endParaRPr sz="2800" dirty="0">
              <a:latin typeface="Times New Roman"/>
              <a:cs typeface="Times New Roman"/>
            </a:endParaRPr>
          </a:p>
          <a:p>
            <a:pPr marL="12700" marR="5715" algn="just">
              <a:lnSpc>
                <a:spcPts val="3360"/>
              </a:lnSpc>
            </a:pPr>
            <a:r>
              <a:rPr sz="2800" spc="-5" dirty="0">
                <a:latin typeface="Times New Roman"/>
                <a:cs typeface="Times New Roman"/>
              </a:rPr>
              <a:t>Загальну </a:t>
            </a:r>
            <a:r>
              <a:rPr sz="2800" spc="-10" dirty="0">
                <a:latin typeface="Times New Roman"/>
                <a:cs typeface="Times New Roman"/>
              </a:rPr>
              <a:t>варіацію </a:t>
            </a:r>
            <a:r>
              <a:rPr sz="2800" spc="-5" dirty="0">
                <a:latin typeface="Times New Roman"/>
                <a:cs typeface="Times New Roman"/>
              </a:rPr>
              <a:t>ознаки </a:t>
            </a:r>
            <a:r>
              <a:rPr sz="2800" spc="-15" dirty="0">
                <a:latin typeface="Times New Roman"/>
                <a:cs typeface="Times New Roman"/>
              </a:rPr>
              <a:t>можна </a:t>
            </a:r>
            <a:r>
              <a:rPr sz="2800" spc="-5" dirty="0">
                <a:latin typeface="Times New Roman"/>
                <a:cs typeface="Times New Roman"/>
              </a:rPr>
              <a:t>розкласти на дві  складові – </a:t>
            </a:r>
            <a:r>
              <a:rPr sz="2800" spc="-15" dirty="0">
                <a:latin typeface="Times New Roman"/>
                <a:cs typeface="Times New Roman"/>
              </a:rPr>
              <a:t>систематичну </a:t>
            </a:r>
            <a:r>
              <a:rPr sz="2800" spc="15" dirty="0">
                <a:latin typeface="Times New Roman"/>
                <a:cs typeface="Times New Roman"/>
              </a:rPr>
              <a:t>та</a:t>
            </a:r>
            <a:r>
              <a:rPr sz="2800" spc="60" dirty="0">
                <a:latin typeface="Times New Roman"/>
                <a:cs typeface="Times New Roman"/>
              </a:rPr>
              <a:t> </a:t>
            </a:r>
            <a:r>
              <a:rPr sz="2800" spc="-55" dirty="0">
                <a:latin typeface="Times New Roman"/>
                <a:cs typeface="Times New Roman"/>
              </a:rPr>
              <a:t>випадкову.</a:t>
            </a:r>
            <a:endParaRPr sz="2800" dirty="0">
              <a:latin typeface="Times New Roman"/>
              <a:cs typeface="Times New Roman"/>
            </a:endParaRPr>
          </a:p>
          <a:p>
            <a:pPr marL="12700" algn="just">
              <a:lnSpc>
                <a:spcPts val="3250"/>
              </a:lnSpc>
            </a:pPr>
            <a:r>
              <a:rPr sz="2800" spc="-10" dirty="0">
                <a:latin typeface="Times New Roman"/>
                <a:cs typeface="Times New Roman"/>
              </a:rPr>
              <a:t>Для </a:t>
            </a:r>
            <a:r>
              <a:rPr sz="2800" spc="-15" dirty="0">
                <a:latin typeface="Times New Roman"/>
                <a:cs typeface="Times New Roman"/>
              </a:rPr>
              <a:t>цього  необхідно</a:t>
            </a:r>
            <a:r>
              <a:rPr sz="2800" spc="670" dirty="0">
                <a:latin typeface="Times New Roman"/>
                <a:cs typeface="Times New Roman"/>
              </a:rPr>
              <a:t> </a:t>
            </a:r>
            <a:r>
              <a:rPr sz="2800" spc="-35" dirty="0">
                <a:latin typeface="Times New Roman"/>
                <a:cs typeface="Times New Roman"/>
              </a:rPr>
              <a:t>виконати</a:t>
            </a:r>
            <a:r>
              <a:rPr sz="2800" spc="295" dirty="0">
                <a:latin typeface="Times New Roman"/>
                <a:cs typeface="Times New Roman"/>
              </a:rPr>
              <a:t> </a:t>
            </a:r>
            <a:r>
              <a:rPr sz="2800" spc="-5" dirty="0">
                <a:latin typeface="Times New Roman"/>
                <a:cs typeface="Times New Roman"/>
              </a:rPr>
              <a:t>аналітичне</a:t>
            </a:r>
            <a:endParaRPr sz="2800" dirty="0">
              <a:latin typeface="Times New Roman"/>
              <a:cs typeface="Times New Roman"/>
            </a:endParaRPr>
          </a:p>
          <a:p>
            <a:pPr marL="12700" marR="6985" algn="just">
              <a:lnSpc>
                <a:spcPct val="100000"/>
              </a:lnSpc>
              <a:spcBef>
                <a:spcPts val="5"/>
              </a:spcBef>
            </a:pPr>
            <a:r>
              <a:rPr sz="2800" spc="-10" dirty="0">
                <a:latin typeface="Times New Roman"/>
                <a:cs typeface="Times New Roman"/>
              </a:rPr>
              <a:t>групування, </a:t>
            </a:r>
            <a:r>
              <a:rPr sz="2800" spc="-5" dirty="0">
                <a:latin typeface="Times New Roman"/>
                <a:cs typeface="Times New Roman"/>
              </a:rPr>
              <a:t>у </a:t>
            </a:r>
            <a:r>
              <a:rPr sz="2800" spc="-45" dirty="0">
                <a:latin typeface="Times New Roman"/>
                <a:cs typeface="Times New Roman"/>
              </a:rPr>
              <a:t>якому </a:t>
            </a:r>
            <a:r>
              <a:rPr sz="2800" dirty="0">
                <a:latin typeface="Times New Roman"/>
                <a:cs typeface="Times New Roman"/>
              </a:rPr>
              <a:t>досліджувана </a:t>
            </a:r>
            <a:r>
              <a:rPr sz="2800" spc="-10" dirty="0">
                <a:latin typeface="Times New Roman"/>
                <a:cs typeface="Times New Roman"/>
              </a:rPr>
              <a:t>ознака </a:t>
            </a:r>
            <a:r>
              <a:rPr sz="2800" spc="-5" dirty="0">
                <a:latin typeface="Times New Roman"/>
                <a:cs typeface="Times New Roman"/>
              </a:rPr>
              <a:t>є  </a:t>
            </a:r>
            <a:r>
              <a:rPr sz="2800" spc="-25" dirty="0">
                <a:latin typeface="Times New Roman"/>
                <a:cs typeface="Times New Roman"/>
              </a:rPr>
              <a:t>результативною, </a:t>
            </a:r>
            <a:r>
              <a:rPr sz="2800" spc="-5" dirty="0">
                <a:latin typeface="Times New Roman"/>
                <a:cs typeface="Times New Roman"/>
              </a:rPr>
              <a:t>а </a:t>
            </a:r>
            <a:r>
              <a:rPr sz="2800" spc="-10" dirty="0">
                <a:latin typeface="Times New Roman"/>
                <a:cs typeface="Times New Roman"/>
              </a:rPr>
              <a:t>групувальна ознака </a:t>
            </a:r>
            <a:r>
              <a:rPr sz="2800" spc="-20" dirty="0">
                <a:latin typeface="Times New Roman"/>
                <a:cs typeface="Times New Roman"/>
              </a:rPr>
              <a:t>розглядається  </a:t>
            </a:r>
            <a:r>
              <a:rPr sz="2800" spc="-5" dirty="0">
                <a:latin typeface="Times New Roman"/>
                <a:cs typeface="Times New Roman"/>
              </a:rPr>
              <a:t>як </a:t>
            </a:r>
            <a:r>
              <a:rPr sz="2800" spc="-15" dirty="0">
                <a:latin typeface="Times New Roman"/>
                <a:cs typeface="Times New Roman"/>
              </a:rPr>
              <a:t>систематичний</a:t>
            </a:r>
            <a:r>
              <a:rPr sz="2800" spc="30" dirty="0">
                <a:latin typeface="Times New Roman"/>
                <a:cs typeface="Times New Roman"/>
              </a:rPr>
              <a:t> </a:t>
            </a:r>
            <a:r>
              <a:rPr sz="2800" spc="-15" dirty="0">
                <a:latin typeface="Times New Roman"/>
                <a:cs typeface="Times New Roman"/>
              </a:rPr>
              <a:t>фактор.</a:t>
            </a:r>
            <a:endParaRPr sz="2800" dirty="0">
              <a:latin typeface="Times New Roman"/>
              <a:cs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27802" rIns="0" bIns="0" rtlCol="0">
            <a:spAutoFit/>
          </a:bodyPr>
          <a:lstStyle/>
          <a:p>
            <a:pPr marL="1305560" marR="5080" indent="-728980">
              <a:lnSpc>
                <a:spcPct val="114999"/>
              </a:lnSpc>
              <a:spcBef>
                <a:spcPts val="100"/>
              </a:spcBef>
            </a:pPr>
            <a:r>
              <a:rPr sz="2000" b="1" i="1" dirty="0">
                <a:latin typeface="Times New Roman"/>
                <a:cs typeface="Times New Roman"/>
              </a:rPr>
              <a:t>Якщо </a:t>
            </a:r>
            <a:r>
              <a:rPr sz="2000" b="1" i="1" spc="-5" dirty="0">
                <a:latin typeface="Times New Roman"/>
                <a:cs typeface="Times New Roman"/>
              </a:rPr>
              <a:t>центр </a:t>
            </a:r>
            <a:r>
              <a:rPr sz="2000" b="1" i="1" spc="-10" dirty="0">
                <a:latin typeface="Times New Roman"/>
                <a:cs typeface="Times New Roman"/>
              </a:rPr>
              <a:t>розподілу </a:t>
            </a:r>
            <a:r>
              <a:rPr sz="2000" b="1" i="1" spc="-5" dirty="0">
                <a:latin typeface="Times New Roman"/>
                <a:cs typeface="Times New Roman"/>
              </a:rPr>
              <a:t>поданий </a:t>
            </a:r>
            <a:r>
              <a:rPr sz="2000" b="1" i="1" spc="-10" dirty="0">
                <a:latin typeface="Times New Roman"/>
                <a:cs typeface="Times New Roman"/>
              </a:rPr>
              <a:t>медіаною, то </a:t>
            </a:r>
            <a:r>
              <a:rPr sz="2000" b="1" i="1" spc="-5" dirty="0">
                <a:latin typeface="Times New Roman"/>
                <a:cs typeface="Times New Roman"/>
              </a:rPr>
              <a:t>за </a:t>
            </a:r>
            <a:r>
              <a:rPr sz="2000" b="1" i="1" dirty="0">
                <a:latin typeface="Times New Roman"/>
                <a:cs typeface="Times New Roman"/>
              </a:rPr>
              <a:t>відносну</a:t>
            </a:r>
            <a:r>
              <a:rPr sz="2000" b="1" i="1" spc="-165" dirty="0">
                <a:latin typeface="Times New Roman"/>
                <a:cs typeface="Times New Roman"/>
              </a:rPr>
              <a:t> </a:t>
            </a:r>
            <a:r>
              <a:rPr sz="2000" b="1" i="1" spc="-10" dirty="0">
                <a:latin typeface="Times New Roman"/>
                <a:cs typeface="Times New Roman"/>
              </a:rPr>
              <a:t>міру  </a:t>
            </a:r>
            <a:r>
              <a:rPr sz="2000" b="1" i="1" dirty="0">
                <a:latin typeface="Times New Roman"/>
                <a:cs typeface="Times New Roman"/>
              </a:rPr>
              <a:t>варіації </a:t>
            </a:r>
            <a:r>
              <a:rPr sz="2000" b="1" i="1" spc="-5" dirty="0">
                <a:latin typeface="Times New Roman"/>
                <a:cs typeface="Times New Roman"/>
              </a:rPr>
              <a:t>беруть квартильний </a:t>
            </a:r>
            <a:r>
              <a:rPr sz="2000" b="1" i="1" spc="-15" dirty="0">
                <a:latin typeface="Times New Roman"/>
                <a:cs typeface="Times New Roman"/>
              </a:rPr>
              <a:t>коефіцієнт</a:t>
            </a:r>
            <a:r>
              <a:rPr sz="2000" b="1" i="1" spc="-170" dirty="0">
                <a:latin typeface="Times New Roman"/>
                <a:cs typeface="Times New Roman"/>
              </a:rPr>
              <a:t> </a:t>
            </a:r>
            <a:r>
              <a:rPr sz="2000" b="1" i="1" dirty="0">
                <a:latin typeface="Times New Roman"/>
                <a:cs typeface="Times New Roman"/>
              </a:rPr>
              <a:t>варіації</a:t>
            </a:r>
            <a:endParaRPr sz="2000">
              <a:latin typeface="Times New Roman"/>
              <a:cs typeface="Times New Roman"/>
            </a:endParaRPr>
          </a:p>
        </p:txBody>
      </p:sp>
      <p:sp>
        <p:nvSpPr>
          <p:cNvPr id="3" name="object 3"/>
          <p:cNvSpPr txBox="1"/>
          <p:nvPr/>
        </p:nvSpPr>
        <p:spPr>
          <a:xfrm>
            <a:off x="707847" y="3771852"/>
            <a:ext cx="7496809" cy="1554480"/>
          </a:xfrm>
          <a:prstGeom prst="rect">
            <a:avLst/>
          </a:prstGeom>
        </p:spPr>
        <p:txBody>
          <a:bodyPr vert="horz" wrap="square" lIns="0" tIns="57785" rIns="0" bIns="0" rtlCol="0">
            <a:spAutoFit/>
          </a:bodyPr>
          <a:lstStyle/>
          <a:p>
            <a:pPr algn="ctr">
              <a:lnSpc>
                <a:spcPct val="100000"/>
              </a:lnSpc>
              <a:spcBef>
                <a:spcPts val="455"/>
              </a:spcBef>
            </a:pPr>
            <a:r>
              <a:rPr sz="2000" b="1" i="1" spc="-5" dirty="0">
                <a:latin typeface="Times New Roman"/>
                <a:cs typeface="Times New Roman"/>
              </a:rPr>
              <a:t>Для </a:t>
            </a:r>
            <a:r>
              <a:rPr sz="2000" b="1" i="1" dirty="0">
                <a:latin typeface="Times New Roman"/>
                <a:cs typeface="Times New Roman"/>
              </a:rPr>
              <a:t>оцінювання </a:t>
            </a:r>
            <a:r>
              <a:rPr sz="2000" b="1" i="1" spc="-5" dirty="0">
                <a:latin typeface="Times New Roman"/>
                <a:cs typeface="Times New Roman"/>
              </a:rPr>
              <a:t>ступеня </a:t>
            </a:r>
            <a:r>
              <a:rPr sz="2000" b="1" i="1" dirty="0">
                <a:latin typeface="Times New Roman"/>
                <a:cs typeface="Times New Roman"/>
              </a:rPr>
              <a:t>варіації </a:t>
            </a:r>
            <a:r>
              <a:rPr sz="2000" b="1" i="1" spc="-10" dirty="0">
                <a:latin typeface="Times New Roman"/>
                <a:cs typeface="Times New Roman"/>
              </a:rPr>
              <a:t>застосовують</a:t>
            </a:r>
            <a:r>
              <a:rPr sz="2000" b="1" i="1" spc="-220" dirty="0">
                <a:latin typeface="Times New Roman"/>
                <a:cs typeface="Times New Roman"/>
              </a:rPr>
              <a:t> </a:t>
            </a:r>
            <a:r>
              <a:rPr sz="2000" b="1" i="1" spc="-25" dirty="0">
                <a:latin typeface="Times New Roman"/>
                <a:cs typeface="Times New Roman"/>
              </a:rPr>
              <a:t>також</a:t>
            </a:r>
            <a:endParaRPr sz="2000">
              <a:latin typeface="Times New Roman"/>
              <a:cs typeface="Times New Roman"/>
            </a:endParaRPr>
          </a:p>
          <a:p>
            <a:pPr marL="1905" algn="ctr">
              <a:lnSpc>
                <a:spcPct val="100000"/>
              </a:lnSpc>
              <a:spcBef>
                <a:spcPts val="365"/>
              </a:spcBef>
            </a:pPr>
            <a:r>
              <a:rPr sz="2000" b="1" i="1" dirty="0">
                <a:latin typeface="Times New Roman"/>
                <a:cs typeface="Times New Roman"/>
              </a:rPr>
              <a:t>співвідношення </a:t>
            </a:r>
            <a:r>
              <a:rPr sz="2000" b="1" i="1" spc="-5" dirty="0">
                <a:latin typeface="Times New Roman"/>
                <a:cs typeface="Times New Roman"/>
              </a:rPr>
              <a:t>децилів. </a:t>
            </a:r>
            <a:r>
              <a:rPr sz="2000" b="1" i="1" spc="-15" dirty="0">
                <a:latin typeface="Times New Roman"/>
                <a:cs typeface="Times New Roman"/>
              </a:rPr>
              <a:t>Так, коефіцієнт </a:t>
            </a:r>
            <a:r>
              <a:rPr sz="2000" b="1" i="1" spc="-5" dirty="0">
                <a:latin typeface="Times New Roman"/>
                <a:cs typeface="Times New Roman"/>
              </a:rPr>
              <a:t>децильної</a:t>
            </a:r>
            <a:r>
              <a:rPr sz="2000" b="1" i="1" spc="-155" dirty="0">
                <a:latin typeface="Times New Roman"/>
                <a:cs typeface="Times New Roman"/>
              </a:rPr>
              <a:t> </a:t>
            </a:r>
            <a:r>
              <a:rPr sz="2000" b="1" i="1" dirty="0">
                <a:latin typeface="Times New Roman"/>
                <a:cs typeface="Times New Roman"/>
              </a:rPr>
              <a:t>диференціації</a:t>
            </a:r>
            <a:endParaRPr sz="2000">
              <a:latin typeface="Times New Roman"/>
              <a:cs typeface="Times New Roman"/>
            </a:endParaRPr>
          </a:p>
          <a:p>
            <a:pPr algn="ctr">
              <a:lnSpc>
                <a:spcPct val="100000"/>
              </a:lnSpc>
              <a:spcBef>
                <a:spcPts val="360"/>
              </a:spcBef>
            </a:pPr>
            <a:r>
              <a:rPr sz="2000" b="1" i="1" spc="-10" dirty="0">
                <a:latin typeface="Times New Roman"/>
                <a:cs typeface="Times New Roman"/>
              </a:rPr>
              <a:t>показує </a:t>
            </a:r>
            <a:r>
              <a:rPr sz="2000" b="1" i="1" dirty="0">
                <a:latin typeface="Times New Roman"/>
                <a:cs typeface="Times New Roman"/>
              </a:rPr>
              <a:t>кратність співвідношення </a:t>
            </a:r>
            <a:r>
              <a:rPr sz="2000" b="1" i="1" spc="-5" dirty="0">
                <a:latin typeface="Times New Roman"/>
                <a:cs typeface="Times New Roman"/>
              </a:rPr>
              <a:t>дев’ятого </a:t>
            </a:r>
            <a:r>
              <a:rPr sz="2000" b="1" i="1" dirty="0">
                <a:latin typeface="Times New Roman"/>
                <a:cs typeface="Times New Roman"/>
              </a:rPr>
              <a:t>та </a:t>
            </a:r>
            <a:r>
              <a:rPr sz="2000" b="1" i="1" spc="-5" dirty="0">
                <a:latin typeface="Times New Roman"/>
                <a:cs typeface="Times New Roman"/>
              </a:rPr>
              <a:t>першого</a:t>
            </a:r>
            <a:r>
              <a:rPr sz="2000" b="1" i="1" spc="-190" dirty="0">
                <a:latin typeface="Times New Roman"/>
                <a:cs typeface="Times New Roman"/>
              </a:rPr>
              <a:t> </a:t>
            </a:r>
            <a:r>
              <a:rPr sz="2000" b="1" i="1" spc="-5" dirty="0">
                <a:latin typeface="Times New Roman"/>
                <a:cs typeface="Times New Roman"/>
              </a:rPr>
              <a:t>децилів:</a:t>
            </a:r>
            <a:endParaRPr sz="2000">
              <a:latin typeface="Times New Roman"/>
              <a:cs typeface="Times New Roman"/>
            </a:endParaRPr>
          </a:p>
          <a:p>
            <a:pPr marL="64135" algn="ctr">
              <a:lnSpc>
                <a:spcPct val="100000"/>
              </a:lnSpc>
              <a:spcBef>
                <a:spcPts val="1355"/>
              </a:spcBef>
            </a:pPr>
            <a:r>
              <a:rPr sz="2000" b="1" i="1" dirty="0">
                <a:latin typeface="Times New Roman"/>
                <a:cs typeface="Times New Roman"/>
              </a:rPr>
              <a:t>.</a:t>
            </a:r>
            <a:endParaRPr sz="2000">
              <a:latin typeface="Times New Roman"/>
              <a:cs typeface="Times New Roman"/>
            </a:endParaRPr>
          </a:p>
        </p:txBody>
      </p:sp>
      <p:sp>
        <p:nvSpPr>
          <p:cNvPr id="4" name="object 4"/>
          <p:cNvSpPr/>
          <p:nvPr/>
        </p:nvSpPr>
        <p:spPr>
          <a:xfrm>
            <a:off x="3203575" y="2997200"/>
            <a:ext cx="3384550" cy="6159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79901" y="4945062"/>
            <a:ext cx="2863850" cy="114776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2417" y="357377"/>
            <a:ext cx="7502525" cy="941069"/>
          </a:xfrm>
          <a:prstGeom prst="rect">
            <a:avLst/>
          </a:prstGeom>
        </p:spPr>
        <p:txBody>
          <a:bodyPr vert="horz" wrap="square" lIns="0" tIns="13335" rIns="0" bIns="0" rtlCol="0">
            <a:spAutoFit/>
          </a:bodyPr>
          <a:lstStyle/>
          <a:p>
            <a:pPr marL="38100" marR="30480">
              <a:lnSpc>
                <a:spcPct val="100000"/>
              </a:lnSpc>
              <a:spcBef>
                <a:spcPts val="105"/>
              </a:spcBef>
            </a:pPr>
            <a:r>
              <a:rPr sz="2000" spc="-10" dirty="0"/>
              <a:t>Необхідні </a:t>
            </a:r>
            <a:r>
              <a:rPr sz="2000" dirty="0"/>
              <a:t>для </a:t>
            </a:r>
            <a:r>
              <a:rPr sz="2000" spc="-10" dirty="0"/>
              <a:t>розрахунку узагальнюючих </a:t>
            </a:r>
            <a:r>
              <a:rPr sz="2000" spc="-5" dirty="0"/>
              <a:t>характеристик варіації  величини </a:t>
            </a:r>
            <a:r>
              <a:rPr sz="2000" spc="-10" dirty="0"/>
              <a:t>подано </a:t>
            </a:r>
            <a:r>
              <a:rPr sz="2000" dirty="0"/>
              <a:t>в </a:t>
            </a:r>
            <a:r>
              <a:rPr sz="2000" spc="-5" dirty="0"/>
              <a:t>табл.2 на </a:t>
            </a:r>
            <a:r>
              <a:rPr sz="2000" dirty="0"/>
              <a:t>прикладі </a:t>
            </a:r>
            <a:r>
              <a:rPr sz="2000" spc="-10" dirty="0"/>
              <a:t>розподілу </a:t>
            </a:r>
            <a:r>
              <a:rPr sz="2000" spc="-5" dirty="0"/>
              <a:t>домогосподарств за  </a:t>
            </a:r>
            <a:r>
              <a:rPr sz="2000" dirty="0"/>
              <a:t>рівнем забезпеченості </a:t>
            </a:r>
            <a:r>
              <a:rPr sz="2000" spc="-15" dirty="0"/>
              <a:t>житлом. </a:t>
            </a:r>
            <a:r>
              <a:rPr sz="2000" dirty="0"/>
              <a:t>Середня </a:t>
            </a:r>
            <a:r>
              <a:rPr sz="2000" spc="-10" dirty="0"/>
              <a:t>розподілу </a:t>
            </a:r>
            <a:r>
              <a:rPr sz="2000" dirty="0"/>
              <a:t>становить 9</a:t>
            </a:r>
            <a:r>
              <a:rPr sz="2000" spc="-45" dirty="0"/>
              <a:t> </a:t>
            </a:r>
            <a:r>
              <a:rPr sz="2000" spc="5" dirty="0"/>
              <a:t>м</a:t>
            </a:r>
            <a:r>
              <a:rPr sz="1950" spc="7" baseline="25641" dirty="0"/>
              <a:t>2</a:t>
            </a:r>
            <a:r>
              <a:rPr sz="2000" spc="5" dirty="0"/>
              <a:t>.</a:t>
            </a:r>
            <a:endParaRPr sz="2000"/>
          </a:p>
        </p:txBody>
      </p:sp>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628775"/>
            <a:ext cx="8551862"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1975" y="2276475"/>
            <a:ext cx="3024124" cy="120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506848" y="2664333"/>
            <a:ext cx="8496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2,53</a:t>
            </a:r>
            <a:r>
              <a:rPr sz="1800" spc="-85" dirty="0">
                <a:latin typeface="Arial"/>
                <a:cs typeface="Arial"/>
              </a:rPr>
              <a:t> </a:t>
            </a:r>
            <a:r>
              <a:rPr sz="1800" spc="-5" dirty="0">
                <a:latin typeface="Arial"/>
                <a:cs typeface="Arial"/>
              </a:rPr>
              <a:t>m2</a:t>
            </a:r>
            <a:endParaRPr sz="1800">
              <a:latin typeface="Arial"/>
              <a:cs typeface="Arial"/>
            </a:endParaRPr>
          </a:p>
        </p:txBody>
      </p:sp>
      <p:sp>
        <p:nvSpPr>
          <p:cNvPr id="4" name="object 4"/>
          <p:cNvSpPr/>
          <p:nvPr/>
        </p:nvSpPr>
        <p:spPr>
          <a:xfrm>
            <a:off x="4356100" y="3644900"/>
            <a:ext cx="3600323" cy="11525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9750" y="4076700"/>
            <a:ext cx="2305050" cy="5651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987675" y="5300662"/>
            <a:ext cx="2779776" cy="85248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2922523" y="4239514"/>
            <a:ext cx="343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m2</a:t>
            </a:r>
            <a:endParaRPr sz="1800">
              <a:latin typeface="Arial"/>
              <a:cs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28" y="5084064"/>
            <a:ext cx="1804416"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75766" y="2419857"/>
            <a:ext cx="7672705" cy="1708785"/>
          </a:xfrm>
          <a:prstGeom prst="rect">
            <a:avLst/>
          </a:prstGeom>
        </p:spPr>
        <p:txBody>
          <a:bodyPr vert="horz" wrap="square" lIns="0" tIns="12700" rIns="0" bIns="0" rtlCol="0">
            <a:spAutoFit/>
          </a:bodyPr>
          <a:lstStyle/>
          <a:p>
            <a:pPr marL="50800" marR="55244" indent="539750" algn="just">
              <a:lnSpc>
                <a:spcPct val="114999"/>
              </a:lnSpc>
              <a:spcBef>
                <a:spcPts val="100"/>
              </a:spcBef>
            </a:pPr>
            <a:r>
              <a:rPr sz="2400" b="1" i="1" spc="-5" dirty="0">
                <a:latin typeface="Times New Roman"/>
                <a:cs typeface="Times New Roman"/>
              </a:rPr>
              <a:t>Децильний </a:t>
            </a:r>
            <a:r>
              <a:rPr sz="2400" b="1" i="1" spc="-20" dirty="0">
                <a:latin typeface="Times New Roman"/>
                <a:cs typeface="Times New Roman"/>
              </a:rPr>
              <a:t>коефіцієнт </a:t>
            </a:r>
            <a:r>
              <a:rPr sz="2400" i="1" spc="-5" dirty="0">
                <a:latin typeface="Times New Roman"/>
                <a:cs typeface="Times New Roman"/>
              </a:rPr>
              <a:t>V</a:t>
            </a:r>
            <a:r>
              <a:rPr sz="2400" i="1" spc="-7" baseline="-20833" dirty="0">
                <a:latin typeface="Times New Roman"/>
                <a:cs typeface="Times New Roman"/>
              </a:rPr>
              <a:t>D </a:t>
            </a:r>
            <a:r>
              <a:rPr sz="2400" dirty="0"/>
              <a:t>= </a:t>
            </a:r>
            <a:r>
              <a:rPr sz="2400" spc="-5" dirty="0"/>
              <a:t>13,3 </a:t>
            </a:r>
            <a:r>
              <a:rPr sz="2400" dirty="0"/>
              <a:t>: 5,2 = 2,5 </a:t>
            </a:r>
            <a:r>
              <a:rPr sz="2400" spc="-15" dirty="0"/>
              <a:t>показує, </a:t>
            </a:r>
            <a:r>
              <a:rPr sz="2400" spc="570" dirty="0"/>
              <a:t> </a:t>
            </a:r>
            <a:r>
              <a:rPr sz="2400" dirty="0"/>
              <a:t>що </a:t>
            </a:r>
            <a:r>
              <a:rPr sz="2400" spc="-5" dirty="0"/>
              <a:t>нижня </a:t>
            </a:r>
            <a:r>
              <a:rPr sz="2400" dirty="0"/>
              <a:t>межа 10% відносно </a:t>
            </a:r>
            <a:r>
              <a:rPr sz="2400" spc="-10" dirty="0"/>
              <a:t>забезпечених </a:t>
            </a:r>
            <a:r>
              <a:rPr sz="2400" spc="-20" dirty="0"/>
              <a:t>житлом  </a:t>
            </a:r>
            <a:r>
              <a:rPr sz="2400" spc="-10" dirty="0"/>
              <a:t>домогосподарств </a:t>
            </a:r>
            <a:r>
              <a:rPr sz="2400" dirty="0"/>
              <a:t>в </a:t>
            </a:r>
            <a:r>
              <a:rPr sz="2400" spc="-5" dirty="0"/>
              <a:t>2,5 </a:t>
            </a:r>
            <a:r>
              <a:rPr sz="2400" dirty="0"/>
              <a:t>рази </a:t>
            </a:r>
            <a:r>
              <a:rPr sz="2400" spc="-5" dirty="0"/>
              <a:t>перевищує верхню межу 10%  малозабезпечених</a:t>
            </a:r>
            <a:r>
              <a:rPr sz="2400" spc="-15" dirty="0"/>
              <a:t> </a:t>
            </a:r>
            <a:r>
              <a:rPr sz="2400" spc="-10" dirty="0"/>
              <a:t>домогосподарств</a:t>
            </a:r>
            <a:endParaRPr sz="2400">
              <a:latin typeface="Times New Roman"/>
              <a:cs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28" y="5084064"/>
            <a:ext cx="1804416"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13866" y="1697539"/>
            <a:ext cx="7585709" cy="4583430"/>
          </a:xfrm>
          <a:prstGeom prst="rect">
            <a:avLst/>
          </a:prstGeom>
        </p:spPr>
        <p:txBody>
          <a:bodyPr vert="horz" wrap="square" lIns="0" tIns="12700" rIns="0" bIns="0" rtlCol="0">
            <a:spAutoFit/>
          </a:bodyPr>
          <a:lstStyle/>
          <a:p>
            <a:pPr marL="354965" marR="5080" indent="-342900" algn="just">
              <a:lnSpc>
                <a:spcPct val="114999"/>
              </a:lnSpc>
              <a:spcBef>
                <a:spcPts val="100"/>
              </a:spcBef>
              <a:buAutoNum type="arabicPeriod"/>
              <a:tabLst>
                <a:tab pos="355600" algn="l"/>
              </a:tabLst>
            </a:pPr>
            <a:r>
              <a:rPr sz="2000" b="1" spc="-5" dirty="0">
                <a:latin typeface="Times New Roman"/>
                <a:cs typeface="Times New Roman"/>
              </a:rPr>
              <a:t>загальна (</a:t>
            </a:r>
            <a:r>
              <a:rPr sz="2000" b="1" spc="-5" dirty="0">
                <a:latin typeface="Symbol"/>
                <a:cs typeface="Symbol"/>
              </a:rPr>
              <a:t></a:t>
            </a:r>
            <a:r>
              <a:rPr sz="2000" b="1" spc="-5" dirty="0">
                <a:latin typeface="Times New Roman"/>
                <a:cs typeface="Times New Roman"/>
              </a:rPr>
              <a:t>2) </a:t>
            </a:r>
            <a:r>
              <a:rPr sz="2000" dirty="0">
                <a:latin typeface="Times New Roman"/>
                <a:cs typeface="Times New Roman"/>
              </a:rPr>
              <a:t>– є </a:t>
            </a:r>
            <a:r>
              <a:rPr sz="2000" spc="-35" dirty="0">
                <a:latin typeface="Times New Roman"/>
                <a:cs typeface="Times New Roman"/>
              </a:rPr>
              <a:t>результатом </a:t>
            </a:r>
            <a:r>
              <a:rPr sz="2000" spc="-20" dirty="0">
                <a:latin typeface="Times New Roman"/>
                <a:cs typeface="Times New Roman"/>
              </a:rPr>
              <a:t>впливу </a:t>
            </a:r>
            <a:r>
              <a:rPr sz="2000" spc="-15" dirty="0">
                <a:latin typeface="Times New Roman"/>
                <a:cs typeface="Times New Roman"/>
              </a:rPr>
              <a:t>усіх факторів, </a:t>
            </a:r>
            <a:r>
              <a:rPr sz="2000" spc="-10" dirty="0">
                <a:latin typeface="Times New Roman"/>
                <a:cs typeface="Times New Roman"/>
              </a:rPr>
              <a:t>що  </a:t>
            </a:r>
            <a:r>
              <a:rPr sz="2000" spc="-5" dirty="0">
                <a:latin typeface="Times New Roman"/>
                <a:cs typeface="Times New Roman"/>
              </a:rPr>
              <a:t>спричинили </a:t>
            </a:r>
            <a:r>
              <a:rPr sz="2000" spc="-10" dirty="0">
                <a:latin typeface="Times New Roman"/>
                <a:cs typeface="Times New Roman"/>
              </a:rPr>
              <a:t>варіацію </a:t>
            </a:r>
            <a:r>
              <a:rPr sz="2000" spc="-5" dirty="0">
                <a:latin typeface="Times New Roman"/>
                <a:cs typeface="Times New Roman"/>
              </a:rPr>
              <a:t>ознаки, як </a:t>
            </a:r>
            <a:r>
              <a:rPr sz="2000" spc="-10" dirty="0">
                <a:latin typeface="Times New Roman"/>
                <a:cs typeface="Times New Roman"/>
              </a:rPr>
              <a:t>постійних </a:t>
            </a:r>
            <a:r>
              <a:rPr sz="2000" spc="-20" dirty="0">
                <a:latin typeface="Times New Roman"/>
                <a:cs typeface="Times New Roman"/>
              </a:rPr>
              <a:t>(систематичних), </a:t>
            </a:r>
            <a:r>
              <a:rPr sz="2000" dirty="0">
                <a:latin typeface="Times New Roman"/>
                <a:cs typeface="Times New Roman"/>
              </a:rPr>
              <a:t>так і  </a:t>
            </a:r>
            <a:r>
              <a:rPr sz="2000" spc="-15" dirty="0">
                <a:latin typeface="Times New Roman"/>
                <a:cs typeface="Times New Roman"/>
              </a:rPr>
              <a:t>випадкових; характеризує </a:t>
            </a:r>
            <a:r>
              <a:rPr sz="2000" spc="-10" dirty="0">
                <a:latin typeface="Times New Roman"/>
                <a:cs typeface="Times New Roman"/>
              </a:rPr>
              <a:t>варіацію </a:t>
            </a:r>
            <a:r>
              <a:rPr sz="2000" dirty="0">
                <a:latin typeface="Times New Roman"/>
                <a:cs typeface="Times New Roman"/>
              </a:rPr>
              <a:t>ознаки </a:t>
            </a:r>
            <a:r>
              <a:rPr sz="2000" spc="-25" dirty="0">
                <a:latin typeface="Times New Roman"/>
                <a:cs typeface="Times New Roman"/>
              </a:rPr>
              <a:t>навколо </a:t>
            </a:r>
            <a:r>
              <a:rPr sz="2000" spc="-5" dirty="0">
                <a:latin typeface="Times New Roman"/>
                <a:cs typeface="Times New Roman"/>
              </a:rPr>
              <a:t>загальної  середньої;</a:t>
            </a:r>
            <a:endParaRPr sz="2000">
              <a:latin typeface="Times New Roman"/>
              <a:cs typeface="Times New Roman"/>
            </a:endParaRPr>
          </a:p>
          <a:p>
            <a:pPr marL="354965" marR="5080" indent="-342900" algn="just">
              <a:lnSpc>
                <a:spcPct val="114999"/>
              </a:lnSpc>
              <a:buAutoNum type="arabicPeriod"/>
              <a:tabLst>
                <a:tab pos="355600" algn="l"/>
              </a:tabLst>
            </a:pPr>
            <a:r>
              <a:rPr sz="2000" b="1" spc="-20" dirty="0">
                <a:latin typeface="Times New Roman"/>
                <a:cs typeface="Times New Roman"/>
              </a:rPr>
              <a:t>групова </a:t>
            </a:r>
            <a:r>
              <a:rPr sz="2000" b="1" spc="-15" dirty="0">
                <a:latin typeface="Times New Roman"/>
                <a:cs typeface="Times New Roman"/>
              </a:rPr>
              <a:t>(часткова) </a:t>
            </a:r>
            <a:r>
              <a:rPr sz="2000" b="1" spc="-10" dirty="0">
                <a:latin typeface="Times New Roman"/>
                <a:cs typeface="Times New Roman"/>
              </a:rPr>
              <a:t>(</a:t>
            </a:r>
            <a:r>
              <a:rPr sz="2000" b="1" spc="-10" dirty="0">
                <a:latin typeface="Symbol"/>
                <a:cs typeface="Symbol"/>
              </a:rPr>
              <a:t></a:t>
            </a:r>
            <a:r>
              <a:rPr sz="2000" b="1" spc="-10" dirty="0">
                <a:latin typeface="Times New Roman"/>
                <a:cs typeface="Times New Roman"/>
              </a:rPr>
              <a:t>і </a:t>
            </a:r>
            <a:r>
              <a:rPr sz="2000" b="1" dirty="0">
                <a:latin typeface="Times New Roman"/>
                <a:cs typeface="Times New Roman"/>
              </a:rPr>
              <a:t>) </a:t>
            </a:r>
            <a:r>
              <a:rPr sz="2000" dirty="0">
                <a:latin typeface="Times New Roman"/>
                <a:cs typeface="Times New Roman"/>
              </a:rPr>
              <a:t>– є </a:t>
            </a:r>
            <a:r>
              <a:rPr sz="2000" spc="-35" dirty="0">
                <a:latin typeface="Times New Roman"/>
                <a:cs typeface="Times New Roman"/>
              </a:rPr>
              <a:t>результатом </a:t>
            </a:r>
            <a:r>
              <a:rPr sz="2000" spc="-15" dirty="0">
                <a:latin typeface="Times New Roman"/>
                <a:cs typeface="Times New Roman"/>
              </a:rPr>
              <a:t>впливу випадкових  факторів (усіх </a:t>
            </a:r>
            <a:r>
              <a:rPr sz="2000" spc="-5" dirty="0">
                <a:latin typeface="Times New Roman"/>
                <a:cs typeface="Times New Roman"/>
              </a:rPr>
              <a:t>крім </a:t>
            </a:r>
            <a:r>
              <a:rPr sz="2000" spc="-15" dirty="0">
                <a:latin typeface="Times New Roman"/>
                <a:cs typeface="Times New Roman"/>
              </a:rPr>
              <a:t>фактора, покладеного </a:t>
            </a:r>
            <a:r>
              <a:rPr sz="2000" dirty="0">
                <a:latin typeface="Times New Roman"/>
                <a:cs typeface="Times New Roman"/>
              </a:rPr>
              <a:t>в </a:t>
            </a:r>
            <a:r>
              <a:rPr sz="2000" spc="-5" dirty="0">
                <a:latin typeface="Times New Roman"/>
                <a:cs typeface="Times New Roman"/>
              </a:rPr>
              <a:t>основу </a:t>
            </a:r>
            <a:r>
              <a:rPr sz="2000" spc="-15" dirty="0">
                <a:latin typeface="Times New Roman"/>
                <a:cs typeface="Times New Roman"/>
              </a:rPr>
              <a:t>групування),  характеризує </a:t>
            </a:r>
            <a:r>
              <a:rPr sz="2000" spc="-10" dirty="0">
                <a:latin typeface="Times New Roman"/>
                <a:cs typeface="Times New Roman"/>
              </a:rPr>
              <a:t>варіацію </a:t>
            </a:r>
            <a:r>
              <a:rPr sz="2000" spc="-5" dirty="0">
                <a:latin typeface="Times New Roman"/>
                <a:cs typeface="Times New Roman"/>
              </a:rPr>
              <a:t>ознаки </a:t>
            </a:r>
            <a:r>
              <a:rPr sz="2000" dirty="0">
                <a:latin typeface="Times New Roman"/>
                <a:cs typeface="Times New Roman"/>
              </a:rPr>
              <a:t>у </a:t>
            </a:r>
            <a:r>
              <a:rPr sz="2000" spc="-5" dirty="0">
                <a:latin typeface="Times New Roman"/>
                <a:cs typeface="Times New Roman"/>
              </a:rPr>
              <a:t>межах </a:t>
            </a:r>
            <a:r>
              <a:rPr sz="2000" spc="-15" dirty="0">
                <a:latin typeface="Times New Roman"/>
                <a:cs typeface="Times New Roman"/>
              </a:rPr>
              <a:t>групи </a:t>
            </a:r>
            <a:r>
              <a:rPr sz="2000" spc="-20" dirty="0">
                <a:latin typeface="Times New Roman"/>
                <a:cs typeface="Times New Roman"/>
              </a:rPr>
              <a:t>навколо </a:t>
            </a:r>
            <a:r>
              <a:rPr sz="2000" spc="-10" dirty="0">
                <a:latin typeface="Times New Roman"/>
                <a:cs typeface="Times New Roman"/>
              </a:rPr>
              <a:t>групової  </a:t>
            </a:r>
            <a:r>
              <a:rPr sz="2000" spc="-5" dirty="0">
                <a:latin typeface="Times New Roman"/>
                <a:cs typeface="Times New Roman"/>
              </a:rPr>
              <a:t>середньої; </a:t>
            </a:r>
            <a:r>
              <a:rPr sz="2000" spc="-15" dirty="0">
                <a:latin typeface="Times New Roman"/>
                <a:cs typeface="Times New Roman"/>
              </a:rPr>
              <a:t>узагальнюючою </a:t>
            </a:r>
            <a:r>
              <a:rPr sz="2000" spc="-5" dirty="0">
                <a:latin typeface="Times New Roman"/>
                <a:cs typeface="Times New Roman"/>
              </a:rPr>
              <a:t>мірою </a:t>
            </a:r>
            <a:r>
              <a:rPr sz="2000" spc="-10" dirty="0">
                <a:latin typeface="Times New Roman"/>
                <a:cs typeface="Times New Roman"/>
              </a:rPr>
              <a:t>внутрішньогрупової </a:t>
            </a:r>
            <a:r>
              <a:rPr sz="2000" spc="-5" dirty="0">
                <a:latin typeface="Times New Roman"/>
                <a:cs typeface="Times New Roman"/>
              </a:rPr>
              <a:t>варіації </a:t>
            </a:r>
            <a:r>
              <a:rPr sz="2000" dirty="0">
                <a:latin typeface="Times New Roman"/>
                <a:cs typeface="Times New Roman"/>
              </a:rPr>
              <a:t>є  </a:t>
            </a:r>
            <a:r>
              <a:rPr sz="2000" b="1" spc="-5" dirty="0">
                <a:latin typeface="Times New Roman"/>
                <a:cs typeface="Times New Roman"/>
              </a:rPr>
              <a:t>середня</a:t>
            </a:r>
            <a:r>
              <a:rPr sz="2000" b="1" spc="-150" dirty="0">
                <a:latin typeface="Times New Roman"/>
                <a:cs typeface="Times New Roman"/>
              </a:rPr>
              <a:t> </a:t>
            </a:r>
            <a:r>
              <a:rPr sz="2000" b="1" dirty="0">
                <a:latin typeface="Times New Roman"/>
                <a:cs typeface="Times New Roman"/>
              </a:rPr>
              <a:t>з</a:t>
            </a:r>
            <a:r>
              <a:rPr sz="2000" b="1" spc="-85" dirty="0">
                <a:latin typeface="Times New Roman"/>
                <a:cs typeface="Times New Roman"/>
              </a:rPr>
              <a:t> </a:t>
            </a:r>
            <a:r>
              <a:rPr sz="2000" b="1" spc="-15" dirty="0">
                <a:latin typeface="Times New Roman"/>
                <a:cs typeface="Times New Roman"/>
              </a:rPr>
              <a:t>групових</a:t>
            </a:r>
            <a:r>
              <a:rPr sz="2000" b="1" spc="-135" dirty="0">
                <a:latin typeface="Times New Roman"/>
                <a:cs typeface="Times New Roman"/>
              </a:rPr>
              <a:t> </a:t>
            </a:r>
            <a:r>
              <a:rPr sz="2000" b="1" spc="-5" dirty="0">
                <a:latin typeface="Times New Roman"/>
                <a:cs typeface="Times New Roman"/>
              </a:rPr>
              <a:t>дисперсій</a:t>
            </a:r>
            <a:r>
              <a:rPr sz="2000" b="1" spc="-145" dirty="0">
                <a:latin typeface="Times New Roman"/>
                <a:cs typeface="Times New Roman"/>
              </a:rPr>
              <a:t> </a:t>
            </a:r>
            <a:r>
              <a:rPr sz="2000" b="1" dirty="0">
                <a:latin typeface="Times New Roman"/>
                <a:cs typeface="Times New Roman"/>
              </a:rPr>
              <a:t>(</a:t>
            </a:r>
            <a:r>
              <a:rPr sz="2000" b="1" dirty="0">
                <a:latin typeface="Symbol"/>
                <a:cs typeface="Symbol"/>
              </a:rPr>
              <a:t></a:t>
            </a:r>
            <a:r>
              <a:rPr sz="2000" b="1" dirty="0">
                <a:latin typeface="Times New Roman"/>
                <a:cs typeface="Times New Roman"/>
              </a:rPr>
              <a:t>і</a:t>
            </a:r>
            <a:r>
              <a:rPr sz="2000" b="1" spc="35" dirty="0">
                <a:latin typeface="Times New Roman"/>
                <a:cs typeface="Times New Roman"/>
              </a:rPr>
              <a:t> </a:t>
            </a:r>
            <a:r>
              <a:rPr sz="2000" b="1" spc="5" dirty="0">
                <a:latin typeface="Times New Roman"/>
                <a:cs typeface="Times New Roman"/>
              </a:rPr>
              <a:t>)сер</a:t>
            </a:r>
            <a:r>
              <a:rPr sz="2000" spc="5" dirty="0">
                <a:latin typeface="Times New Roman"/>
                <a:cs typeface="Times New Roman"/>
              </a:rPr>
              <a:t>;</a:t>
            </a:r>
            <a:endParaRPr sz="2000">
              <a:latin typeface="Times New Roman"/>
              <a:cs typeface="Times New Roman"/>
            </a:endParaRPr>
          </a:p>
          <a:p>
            <a:pPr marL="354965" marR="5080" indent="-342900" algn="just">
              <a:lnSpc>
                <a:spcPct val="114999"/>
              </a:lnSpc>
              <a:buAutoNum type="arabicPeriod"/>
              <a:tabLst>
                <a:tab pos="355600" algn="l"/>
              </a:tabLst>
            </a:pPr>
            <a:r>
              <a:rPr sz="2000" b="1" spc="-15" dirty="0">
                <a:latin typeface="Times New Roman"/>
                <a:cs typeface="Times New Roman"/>
              </a:rPr>
              <a:t>міжгрупова </a:t>
            </a:r>
            <a:r>
              <a:rPr sz="2000" b="1" spc="-10" dirty="0">
                <a:latin typeface="Times New Roman"/>
                <a:cs typeface="Times New Roman"/>
              </a:rPr>
              <a:t>дисперсія </a:t>
            </a:r>
            <a:r>
              <a:rPr sz="2000" b="1" spc="-5" dirty="0">
                <a:latin typeface="Times New Roman"/>
                <a:cs typeface="Times New Roman"/>
              </a:rPr>
              <a:t>(δ2) </a:t>
            </a:r>
            <a:r>
              <a:rPr sz="2000" dirty="0">
                <a:latin typeface="Times New Roman"/>
                <a:cs typeface="Times New Roman"/>
              </a:rPr>
              <a:t>– є </a:t>
            </a:r>
            <a:r>
              <a:rPr sz="2000" spc="-35" dirty="0">
                <a:latin typeface="Times New Roman"/>
                <a:cs typeface="Times New Roman"/>
              </a:rPr>
              <a:t>результатом </a:t>
            </a:r>
            <a:r>
              <a:rPr sz="2000" spc="-15" dirty="0">
                <a:latin typeface="Times New Roman"/>
                <a:cs typeface="Times New Roman"/>
              </a:rPr>
              <a:t>впливу фактора  </a:t>
            </a:r>
            <a:r>
              <a:rPr sz="2000" spc="-10" dirty="0">
                <a:latin typeface="Times New Roman"/>
                <a:cs typeface="Times New Roman"/>
              </a:rPr>
              <a:t>(постійного), </a:t>
            </a:r>
            <a:r>
              <a:rPr sz="2000" dirty="0">
                <a:latin typeface="Times New Roman"/>
                <a:cs typeface="Times New Roman"/>
              </a:rPr>
              <a:t>який </a:t>
            </a:r>
            <a:r>
              <a:rPr sz="2000" spc="-5" dirty="0">
                <a:latin typeface="Times New Roman"/>
                <a:cs typeface="Times New Roman"/>
              </a:rPr>
              <a:t>покладено </a:t>
            </a:r>
            <a:r>
              <a:rPr sz="2000" dirty="0">
                <a:latin typeface="Times New Roman"/>
                <a:cs typeface="Times New Roman"/>
              </a:rPr>
              <a:t>в </a:t>
            </a:r>
            <a:r>
              <a:rPr sz="2000" spc="-5" dirty="0">
                <a:latin typeface="Times New Roman"/>
                <a:cs typeface="Times New Roman"/>
              </a:rPr>
              <a:t>основу </a:t>
            </a:r>
            <a:r>
              <a:rPr sz="2000" spc="-10" dirty="0">
                <a:latin typeface="Times New Roman"/>
                <a:cs typeface="Times New Roman"/>
              </a:rPr>
              <a:t>групування; </a:t>
            </a:r>
            <a:r>
              <a:rPr sz="2000" spc="-20" dirty="0">
                <a:latin typeface="Times New Roman"/>
                <a:cs typeface="Times New Roman"/>
              </a:rPr>
              <a:t>характеризує  </a:t>
            </a:r>
            <a:r>
              <a:rPr sz="2000" spc="-5" dirty="0">
                <a:latin typeface="Times New Roman"/>
                <a:cs typeface="Times New Roman"/>
              </a:rPr>
              <a:t>відхилення </a:t>
            </a:r>
            <a:r>
              <a:rPr sz="2000" spc="-10" dirty="0">
                <a:latin typeface="Times New Roman"/>
                <a:cs typeface="Times New Roman"/>
              </a:rPr>
              <a:t>групових середніх від </a:t>
            </a:r>
            <a:r>
              <a:rPr sz="2000" spc="-5" dirty="0">
                <a:latin typeface="Times New Roman"/>
                <a:cs typeface="Times New Roman"/>
              </a:rPr>
              <a:t>загальної, </a:t>
            </a:r>
            <a:r>
              <a:rPr sz="2000" spc="-20" dirty="0">
                <a:latin typeface="Times New Roman"/>
                <a:cs typeface="Times New Roman"/>
              </a:rPr>
              <a:t>тобто </a:t>
            </a:r>
            <a:r>
              <a:rPr sz="2000" spc="-15" dirty="0">
                <a:latin typeface="Times New Roman"/>
                <a:cs typeface="Times New Roman"/>
              </a:rPr>
              <a:t>систематичну  </a:t>
            </a:r>
            <a:r>
              <a:rPr sz="2000" spc="-5" dirty="0">
                <a:latin typeface="Times New Roman"/>
                <a:cs typeface="Times New Roman"/>
              </a:rPr>
              <a:t>варіацію.</a:t>
            </a:r>
            <a:endParaRPr sz="2000">
              <a:latin typeface="Times New Roman"/>
              <a:cs typeface="Times New Roman"/>
            </a:endParaRPr>
          </a:p>
        </p:txBody>
      </p:sp>
      <p:sp>
        <p:nvSpPr>
          <p:cNvPr id="4" name="object 4"/>
          <p:cNvSpPr txBox="1">
            <a:spLocks noGrp="1"/>
          </p:cNvSpPr>
          <p:nvPr>
            <p:ph type="title"/>
          </p:nvPr>
        </p:nvSpPr>
        <p:spPr>
          <a:xfrm>
            <a:off x="433222" y="249428"/>
            <a:ext cx="7919084" cy="1123315"/>
          </a:xfrm>
          <a:prstGeom prst="rect">
            <a:avLst/>
          </a:prstGeom>
        </p:spPr>
        <p:txBody>
          <a:bodyPr vert="horz" wrap="square" lIns="0" tIns="12700" rIns="0" bIns="0" rtlCol="0">
            <a:spAutoFit/>
          </a:bodyPr>
          <a:lstStyle/>
          <a:p>
            <a:pPr marL="2492375" marR="5080" indent="-2480310">
              <a:lnSpc>
                <a:spcPct val="100000"/>
              </a:lnSpc>
              <a:spcBef>
                <a:spcPts val="100"/>
              </a:spcBef>
            </a:pPr>
            <a:r>
              <a:rPr sz="2400" b="1" dirty="0">
                <a:solidFill>
                  <a:srgbClr val="5E2D79"/>
                </a:solidFill>
                <a:latin typeface="Times New Roman"/>
                <a:cs typeface="Times New Roman"/>
              </a:rPr>
              <a:t>4. </a:t>
            </a:r>
            <a:r>
              <a:rPr sz="2400" b="1" spc="-15" dirty="0">
                <a:solidFill>
                  <a:srgbClr val="5E2D79"/>
                </a:solidFill>
                <a:latin typeface="Times New Roman"/>
                <a:cs typeface="Times New Roman"/>
              </a:rPr>
              <a:t>Міжгрупова </a:t>
            </a:r>
            <a:r>
              <a:rPr sz="2400" b="1" spc="5" dirty="0">
                <a:solidFill>
                  <a:srgbClr val="5E2D79"/>
                </a:solidFill>
                <a:latin typeface="Times New Roman"/>
                <a:cs typeface="Times New Roman"/>
              </a:rPr>
              <a:t>та </a:t>
            </a:r>
            <a:r>
              <a:rPr sz="2400" b="1" spc="-10" dirty="0">
                <a:solidFill>
                  <a:srgbClr val="5E2D79"/>
                </a:solidFill>
                <a:latin typeface="Times New Roman"/>
                <a:cs typeface="Times New Roman"/>
              </a:rPr>
              <a:t>внутрішньогрупова </a:t>
            </a:r>
            <a:r>
              <a:rPr sz="2400" b="1" dirty="0">
                <a:solidFill>
                  <a:srgbClr val="5E2D79"/>
                </a:solidFill>
                <a:latin typeface="Times New Roman"/>
                <a:cs typeface="Times New Roman"/>
              </a:rPr>
              <a:t>дисперсії. Правило  </a:t>
            </a:r>
            <a:r>
              <a:rPr sz="2400" b="1" spc="-10" dirty="0">
                <a:solidFill>
                  <a:srgbClr val="5E2D79"/>
                </a:solidFill>
                <a:latin typeface="Times New Roman"/>
                <a:cs typeface="Times New Roman"/>
              </a:rPr>
              <a:t>додавання</a:t>
            </a:r>
            <a:r>
              <a:rPr sz="2400" b="1" spc="-5" dirty="0">
                <a:solidFill>
                  <a:srgbClr val="5E2D79"/>
                </a:solidFill>
                <a:latin typeface="Times New Roman"/>
                <a:cs typeface="Times New Roman"/>
              </a:rPr>
              <a:t> </a:t>
            </a:r>
            <a:r>
              <a:rPr sz="2400" b="1" dirty="0">
                <a:solidFill>
                  <a:srgbClr val="5E2D79"/>
                </a:solidFill>
                <a:latin typeface="Times New Roman"/>
                <a:cs typeface="Times New Roman"/>
              </a:rPr>
              <a:t>дисперсій.</a:t>
            </a:r>
            <a:endParaRPr sz="2400">
              <a:latin typeface="Times New Roman"/>
              <a:cs typeface="Times New Roman"/>
            </a:endParaRPr>
          </a:p>
          <a:p>
            <a:pPr marL="2894965">
              <a:lnSpc>
                <a:spcPct val="100000"/>
              </a:lnSpc>
            </a:pPr>
            <a:r>
              <a:rPr sz="2400" b="1" spc="-5" dirty="0">
                <a:solidFill>
                  <a:srgbClr val="5E2D79"/>
                </a:solidFill>
                <a:latin typeface="Times New Roman"/>
                <a:cs typeface="Times New Roman"/>
              </a:rPr>
              <a:t>Види</a:t>
            </a:r>
            <a:r>
              <a:rPr sz="2400" b="1" dirty="0">
                <a:solidFill>
                  <a:srgbClr val="5E2D79"/>
                </a:solidFill>
                <a:latin typeface="Times New Roman"/>
                <a:cs typeface="Times New Roman"/>
              </a:rPr>
              <a:t> дисперсій</a:t>
            </a:r>
            <a:endParaRPr sz="2400">
              <a:latin typeface="Times New Roman"/>
              <a:cs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46392" y="5084064"/>
            <a:ext cx="1802892"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0200" y="1697539"/>
            <a:ext cx="8270240" cy="4583430"/>
          </a:xfrm>
          <a:prstGeom prst="rect">
            <a:avLst/>
          </a:prstGeom>
        </p:spPr>
        <p:txBody>
          <a:bodyPr vert="horz" wrap="square" lIns="0" tIns="58419" rIns="0" bIns="0" rtlCol="0">
            <a:spAutoFit/>
          </a:bodyPr>
          <a:lstStyle/>
          <a:p>
            <a:pPr marL="355600" indent="-343535">
              <a:lnSpc>
                <a:spcPct val="100000"/>
              </a:lnSpc>
              <a:spcBef>
                <a:spcPts val="459"/>
              </a:spcBef>
              <a:buAutoNum type="arabicPeriod"/>
              <a:tabLst>
                <a:tab pos="355600" algn="l"/>
                <a:tab pos="356235" algn="l"/>
              </a:tabLst>
            </a:pPr>
            <a:r>
              <a:rPr sz="2000" b="1" spc="-5" dirty="0">
                <a:latin typeface="Times New Roman"/>
                <a:cs typeface="Times New Roman"/>
              </a:rPr>
              <a:t>Якщо</a:t>
            </a:r>
            <a:r>
              <a:rPr sz="2000" b="1" spc="380" dirty="0">
                <a:latin typeface="Times New Roman"/>
                <a:cs typeface="Times New Roman"/>
              </a:rPr>
              <a:t> </a:t>
            </a:r>
            <a:r>
              <a:rPr sz="2000" b="1" dirty="0">
                <a:latin typeface="Times New Roman"/>
                <a:cs typeface="Times New Roman"/>
              </a:rPr>
              <a:t>всі</a:t>
            </a:r>
            <a:r>
              <a:rPr sz="2000" b="1" spc="380" dirty="0">
                <a:latin typeface="Times New Roman"/>
                <a:cs typeface="Times New Roman"/>
              </a:rPr>
              <a:t> </a:t>
            </a:r>
            <a:r>
              <a:rPr sz="2000" b="1" spc="-20" dirty="0">
                <a:latin typeface="Times New Roman"/>
                <a:cs typeface="Times New Roman"/>
              </a:rPr>
              <a:t>значення</a:t>
            </a:r>
            <a:r>
              <a:rPr sz="2000" b="1" spc="370" dirty="0">
                <a:latin typeface="Times New Roman"/>
                <a:cs typeface="Times New Roman"/>
              </a:rPr>
              <a:t> </a:t>
            </a:r>
            <a:r>
              <a:rPr sz="2000" b="1" spc="-10" dirty="0">
                <a:latin typeface="Times New Roman"/>
                <a:cs typeface="Times New Roman"/>
              </a:rPr>
              <a:t>варіант</a:t>
            </a:r>
            <a:r>
              <a:rPr sz="2000" b="1" spc="370" dirty="0">
                <a:latin typeface="Times New Roman"/>
                <a:cs typeface="Times New Roman"/>
              </a:rPr>
              <a:t> </a:t>
            </a:r>
            <a:r>
              <a:rPr sz="2000" b="1" spc="-5" dirty="0">
                <a:latin typeface="Times New Roman"/>
                <a:cs typeface="Times New Roman"/>
              </a:rPr>
              <a:t>xj</a:t>
            </a:r>
            <a:r>
              <a:rPr sz="2000" b="1" spc="380" dirty="0">
                <a:latin typeface="Times New Roman"/>
                <a:cs typeface="Times New Roman"/>
              </a:rPr>
              <a:t> </a:t>
            </a:r>
            <a:r>
              <a:rPr sz="2000" b="1" spc="-15" dirty="0">
                <a:latin typeface="Times New Roman"/>
                <a:cs typeface="Times New Roman"/>
              </a:rPr>
              <a:t>зменшити</a:t>
            </a:r>
            <a:r>
              <a:rPr sz="2000" b="1" spc="385" dirty="0">
                <a:latin typeface="Times New Roman"/>
                <a:cs typeface="Times New Roman"/>
              </a:rPr>
              <a:t> </a:t>
            </a:r>
            <a:r>
              <a:rPr sz="2000" b="1" spc="-10" dirty="0">
                <a:latin typeface="Times New Roman"/>
                <a:cs typeface="Times New Roman"/>
              </a:rPr>
              <a:t>на</a:t>
            </a:r>
            <a:r>
              <a:rPr sz="2000" b="1" spc="390" dirty="0">
                <a:latin typeface="Times New Roman"/>
                <a:cs typeface="Times New Roman"/>
              </a:rPr>
              <a:t> </a:t>
            </a:r>
            <a:r>
              <a:rPr sz="2000" b="1" dirty="0">
                <a:latin typeface="Times New Roman"/>
                <a:cs typeface="Times New Roman"/>
              </a:rPr>
              <a:t>сталу</a:t>
            </a:r>
            <a:r>
              <a:rPr sz="2000" b="1" spc="390" dirty="0">
                <a:latin typeface="Times New Roman"/>
                <a:cs typeface="Times New Roman"/>
              </a:rPr>
              <a:t> </a:t>
            </a:r>
            <a:r>
              <a:rPr sz="2000" b="1" spc="-10" dirty="0">
                <a:latin typeface="Times New Roman"/>
                <a:cs typeface="Times New Roman"/>
              </a:rPr>
              <a:t>величину</a:t>
            </a:r>
            <a:r>
              <a:rPr sz="2000" b="1" spc="405" dirty="0">
                <a:latin typeface="Times New Roman"/>
                <a:cs typeface="Times New Roman"/>
              </a:rPr>
              <a:t> </a:t>
            </a:r>
            <a:r>
              <a:rPr sz="2000" b="1" spc="-10" dirty="0">
                <a:latin typeface="Times New Roman"/>
                <a:cs typeface="Times New Roman"/>
              </a:rPr>
              <a:t>А,</a:t>
            </a:r>
            <a:r>
              <a:rPr sz="2000" b="1" spc="395" dirty="0">
                <a:latin typeface="Times New Roman"/>
                <a:cs typeface="Times New Roman"/>
              </a:rPr>
              <a:t> </a:t>
            </a:r>
            <a:r>
              <a:rPr sz="2000" b="1" spc="-30" dirty="0">
                <a:latin typeface="Times New Roman"/>
                <a:cs typeface="Times New Roman"/>
              </a:rPr>
              <a:t>то</a:t>
            </a:r>
            <a:endParaRPr sz="2000" dirty="0">
              <a:latin typeface="Times New Roman"/>
              <a:cs typeface="Times New Roman"/>
            </a:endParaRPr>
          </a:p>
          <a:p>
            <a:pPr marL="355600">
              <a:lnSpc>
                <a:spcPct val="100000"/>
              </a:lnSpc>
              <a:spcBef>
                <a:spcPts val="360"/>
              </a:spcBef>
            </a:pPr>
            <a:r>
              <a:rPr sz="2000" b="1" spc="-5" dirty="0">
                <a:latin typeface="Times New Roman"/>
                <a:cs typeface="Times New Roman"/>
              </a:rPr>
              <a:t>дисперсія не</a:t>
            </a:r>
            <a:r>
              <a:rPr sz="2000" b="1" spc="-75" dirty="0">
                <a:latin typeface="Times New Roman"/>
                <a:cs typeface="Times New Roman"/>
              </a:rPr>
              <a:t> </a:t>
            </a:r>
            <a:r>
              <a:rPr sz="2000" b="1" spc="-10" dirty="0">
                <a:latin typeface="Times New Roman"/>
                <a:cs typeface="Times New Roman"/>
              </a:rPr>
              <a:t>зміниться:</a:t>
            </a:r>
            <a:endParaRPr sz="2000" dirty="0">
              <a:latin typeface="Times New Roman"/>
              <a:cs typeface="Times New Roman"/>
            </a:endParaRPr>
          </a:p>
          <a:p>
            <a:pPr>
              <a:lnSpc>
                <a:spcPct val="100000"/>
              </a:lnSpc>
              <a:spcBef>
                <a:spcPts val="55"/>
              </a:spcBef>
            </a:pPr>
            <a:endParaRPr sz="2350" dirty="0">
              <a:latin typeface="Times New Roman"/>
              <a:cs typeface="Times New Roman"/>
            </a:endParaRPr>
          </a:p>
          <a:p>
            <a:pPr marL="12700" marR="5080">
              <a:lnSpc>
                <a:spcPct val="115100"/>
              </a:lnSpc>
              <a:buAutoNum type="arabicPeriod" startAt="2"/>
              <a:tabLst>
                <a:tab pos="269240" algn="l"/>
              </a:tabLst>
            </a:pPr>
            <a:r>
              <a:rPr sz="2000" b="1" spc="-10" dirty="0">
                <a:latin typeface="Times New Roman"/>
                <a:cs typeface="Times New Roman"/>
              </a:rPr>
              <a:t>Якщо </a:t>
            </a:r>
            <a:r>
              <a:rPr sz="2000" b="1" dirty="0">
                <a:latin typeface="Times New Roman"/>
                <a:cs typeface="Times New Roman"/>
              </a:rPr>
              <a:t>всі </a:t>
            </a:r>
            <a:r>
              <a:rPr sz="2000" b="1" spc="-20" dirty="0">
                <a:latin typeface="Times New Roman"/>
                <a:cs typeface="Times New Roman"/>
              </a:rPr>
              <a:t>значення </a:t>
            </a:r>
            <a:r>
              <a:rPr sz="2000" b="1" spc="-10" dirty="0">
                <a:latin typeface="Times New Roman"/>
                <a:cs typeface="Times New Roman"/>
              </a:rPr>
              <a:t>варіант </a:t>
            </a:r>
            <a:r>
              <a:rPr sz="2000" b="1" spc="-5" dirty="0">
                <a:latin typeface="Times New Roman"/>
                <a:cs typeface="Times New Roman"/>
              </a:rPr>
              <a:t>xj </a:t>
            </a:r>
            <a:r>
              <a:rPr sz="2000" b="1" spc="-15" dirty="0">
                <a:latin typeface="Times New Roman"/>
                <a:cs typeface="Times New Roman"/>
              </a:rPr>
              <a:t>змінити </a:t>
            </a:r>
            <a:r>
              <a:rPr sz="2000" b="1" dirty="0">
                <a:latin typeface="Times New Roman"/>
                <a:cs typeface="Times New Roman"/>
              </a:rPr>
              <a:t>в А </a:t>
            </a:r>
            <a:r>
              <a:rPr sz="2000" b="1" spc="-10" dirty="0">
                <a:latin typeface="Times New Roman"/>
                <a:cs typeface="Times New Roman"/>
              </a:rPr>
              <a:t>раз, </a:t>
            </a:r>
            <a:r>
              <a:rPr sz="2000" b="1" spc="-25" dirty="0">
                <a:latin typeface="Times New Roman"/>
                <a:cs typeface="Times New Roman"/>
              </a:rPr>
              <a:t>то </a:t>
            </a:r>
            <a:r>
              <a:rPr sz="2000" b="1" spc="-10" dirty="0">
                <a:latin typeface="Times New Roman"/>
                <a:cs typeface="Times New Roman"/>
              </a:rPr>
              <a:t>дисперсія зміниться  </a:t>
            </a:r>
            <a:r>
              <a:rPr sz="2000" b="1" dirty="0">
                <a:latin typeface="Times New Roman"/>
                <a:cs typeface="Times New Roman"/>
              </a:rPr>
              <a:t>в A2</a:t>
            </a:r>
            <a:r>
              <a:rPr sz="2000" b="1" spc="-165" dirty="0">
                <a:latin typeface="Times New Roman"/>
                <a:cs typeface="Times New Roman"/>
              </a:rPr>
              <a:t> </a:t>
            </a:r>
            <a:r>
              <a:rPr sz="2000" b="1" dirty="0">
                <a:latin typeface="Times New Roman"/>
                <a:cs typeface="Times New Roman"/>
              </a:rPr>
              <a:t>раз:</a:t>
            </a:r>
            <a:endParaRPr sz="2000" dirty="0">
              <a:latin typeface="Times New Roman"/>
              <a:cs typeface="Times New Roman"/>
            </a:endParaRPr>
          </a:p>
          <a:p>
            <a:pPr>
              <a:lnSpc>
                <a:spcPct val="100000"/>
              </a:lnSpc>
              <a:spcBef>
                <a:spcPts val="15"/>
              </a:spcBef>
              <a:buFont typeface="Times New Roman"/>
              <a:buAutoNum type="arabicPeriod" startAt="2"/>
            </a:pPr>
            <a:endParaRPr sz="2700" dirty="0">
              <a:latin typeface="Times New Roman"/>
              <a:cs typeface="Times New Roman"/>
            </a:endParaRPr>
          </a:p>
          <a:p>
            <a:pPr marL="262890" indent="-250825">
              <a:lnSpc>
                <a:spcPct val="100000"/>
              </a:lnSpc>
              <a:buAutoNum type="arabicPeriod" startAt="2"/>
              <a:tabLst>
                <a:tab pos="263525" algn="l"/>
              </a:tabLst>
            </a:pPr>
            <a:r>
              <a:rPr sz="2000" b="1" spc="-5" dirty="0">
                <a:latin typeface="Times New Roman"/>
                <a:cs typeface="Times New Roman"/>
              </a:rPr>
              <a:t>Якщо </a:t>
            </a:r>
            <a:r>
              <a:rPr sz="2000" b="1" spc="-10" dirty="0">
                <a:latin typeface="Times New Roman"/>
                <a:cs typeface="Times New Roman"/>
              </a:rPr>
              <a:t>частоти </a:t>
            </a:r>
            <a:r>
              <a:rPr sz="2000" b="1" spc="-5" dirty="0">
                <a:latin typeface="Times New Roman"/>
                <a:cs typeface="Times New Roman"/>
              </a:rPr>
              <a:t>замінити частками, дисперсія не</a:t>
            </a:r>
            <a:r>
              <a:rPr sz="2000" b="1" spc="-225" dirty="0">
                <a:latin typeface="Times New Roman"/>
                <a:cs typeface="Times New Roman"/>
              </a:rPr>
              <a:t> </a:t>
            </a:r>
            <a:r>
              <a:rPr sz="2000" b="1" spc="-10" dirty="0">
                <a:latin typeface="Times New Roman"/>
                <a:cs typeface="Times New Roman"/>
              </a:rPr>
              <a:t>зміниться.</a:t>
            </a:r>
            <a:endParaRPr sz="2000" dirty="0">
              <a:latin typeface="Times New Roman"/>
              <a:cs typeface="Times New Roman"/>
            </a:endParaRPr>
          </a:p>
          <a:p>
            <a:pPr>
              <a:lnSpc>
                <a:spcPct val="100000"/>
              </a:lnSpc>
              <a:spcBef>
                <a:spcPts val="20"/>
              </a:spcBef>
            </a:pPr>
            <a:endParaRPr sz="2700" dirty="0">
              <a:latin typeface="Times New Roman"/>
              <a:cs typeface="Times New Roman"/>
            </a:endParaRPr>
          </a:p>
          <a:p>
            <a:pPr marL="12700">
              <a:lnSpc>
                <a:spcPct val="100000"/>
              </a:lnSpc>
              <a:tabLst>
                <a:tab pos="416559" algn="l"/>
              </a:tabLst>
            </a:pPr>
            <a:r>
              <a:rPr sz="2000" b="1" spc="-5" dirty="0">
                <a:latin typeface="Times New Roman"/>
                <a:cs typeface="Times New Roman"/>
              </a:rPr>
              <a:t>1.	Дисперсія </a:t>
            </a:r>
            <a:r>
              <a:rPr sz="2000" b="1" dirty="0">
                <a:latin typeface="Times New Roman"/>
                <a:cs typeface="Times New Roman"/>
              </a:rPr>
              <a:t>— </a:t>
            </a:r>
            <a:r>
              <a:rPr sz="2000" b="1" spc="-5" dirty="0">
                <a:latin typeface="Times New Roman"/>
                <a:cs typeface="Times New Roman"/>
              </a:rPr>
              <a:t>це різниця</a:t>
            </a:r>
            <a:r>
              <a:rPr sz="2000" b="1" spc="-160" dirty="0">
                <a:latin typeface="Times New Roman"/>
                <a:cs typeface="Times New Roman"/>
              </a:rPr>
              <a:t> </a:t>
            </a:r>
            <a:r>
              <a:rPr sz="2000" b="1" spc="-10" dirty="0">
                <a:latin typeface="Times New Roman"/>
                <a:cs typeface="Times New Roman"/>
              </a:rPr>
              <a:t>квадратів</a:t>
            </a:r>
            <a:endParaRPr sz="2000" dirty="0">
              <a:latin typeface="Times New Roman"/>
              <a:cs typeface="Times New Roman"/>
            </a:endParaRPr>
          </a:p>
          <a:p>
            <a:pPr>
              <a:lnSpc>
                <a:spcPct val="100000"/>
              </a:lnSpc>
            </a:pPr>
            <a:endParaRPr sz="2200" dirty="0">
              <a:latin typeface="Times New Roman"/>
              <a:cs typeface="Times New Roman"/>
            </a:endParaRPr>
          </a:p>
          <a:p>
            <a:pPr>
              <a:lnSpc>
                <a:spcPct val="100000"/>
              </a:lnSpc>
              <a:spcBef>
                <a:spcPts val="15"/>
              </a:spcBef>
            </a:pPr>
            <a:endParaRPr sz="2900" dirty="0">
              <a:latin typeface="Times New Roman"/>
              <a:cs typeface="Times New Roman"/>
            </a:endParaRPr>
          </a:p>
          <a:p>
            <a:pPr marL="588645">
              <a:lnSpc>
                <a:spcPct val="100000"/>
              </a:lnSpc>
              <a:tabLst>
                <a:tab pos="1190625" algn="l"/>
              </a:tabLst>
            </a:pPr>
            <a:r>
              <a:rPr sz="2000" b="1" spc="10" dirty="0">
                <a:latin typeface="Times New Roman"/>
                <a:cs typeface="Times New Roman"/>
              </a:rPr>
              <a:t>Де	</a:t>
            </a:r>
            <a:r>
              <a:rPr sz="2000" b="1" spc="5" dirty="0">
                <a:latin typeface="Times New Roman"/>
                <a:cs typeface="Times New Roman"/>
              </a:rPr>
              <a:t>— </a:t>
            </a:r>
            <a:r>
              <a:rPr sz="2000" b="1" spc="-10" dirty="0">
                <a:latin typeface="Times New Roman"/>
                <a:cs typeface="Times New Roman"/>
              </a:rPr>
              <a:t>квадрат </a:t>
            </a:r>
            <a:r>
              <a:rPr sz="2000" b="1" spc="-5" dirty="0">
                <a:latin typeface="Times New Roman"/>
                <a:cs typeface="Times New Roman"/>
              </a:rPr>
              <a:t>середньої</a:t>
            </a:r>
            <a:r>
              <a:rPr sz="2000" b="1" spc="-145" dirty="0">
                <a:latin typeface="Times New Roman"/>
                <a:cs typeface="Times New Roman"/>
              </a:rPr>
              <a:t> </a:t>
            </a:r>
            <a:r>
              <a:rPr sz="2000" b="1" spc="-5" dirty="0">
                <a:latin typeface="Times New Roman"/>
                <a:cs typeface="Times New Roman"/>
              </a:rPr>
              <a:t>величини;</a:t>
            </a:r>
            <a:endParaRPr sz="2000" dirty="0">
              <a:latin typeface="Times New Roman"/>
              <a:cs typeface="Times New Roman"/>
            </a:endParaRPr>
          </a:p>
          <a:p>
            <a:pPr marL="588645">
              <a:lnSpc>
                <a:spcPct val="100000"/>
              </a:lnSpc>
              <a:spcBef>
                <a:spcPts val="360"/>
              </a:spcBef>
            </a:pPr>
            <a:r>
              <a:rPr sz="2000" b="1" dirty="0">
                <a:latin typeface="Times New Roman"/>
                <a:cs typeface="Times New Roman"/>
              </a:rPr>
              <a:t>— </a:t>
            </a:r>
            <a:r>
              <a:rPr sz="2000" b="1" spc="-5" dirty="0">
                <a:latin typeface="Times New Roman"/>
                <a:cs typeface="Times New Roman"/>
              </a:rPr>
              <a:t>середній </a:t>
            </a:r>
            <a:r>
              <a:rPr sz="2000" b="1" spc="-10" dirty="0">
                <a:latin typeface="Times New Roman"/>
                <a:cs typeface="Times New Roman"/>
              </a:rPr>
              <a:t>квадрат </a:t>
            </a:r>
            <a:r>
              <a:rPr sz="2000" b="1" spc="-15" dirty="0">
                <a:latin typeface="Times New Roman"/>
                <a:cs typeface="Times New Roman"/>
              </a:rPr>
              <a:t>значень</a:t>
            </a:r>
            <a:r>
              <a:rPr sz="2000" b="1" spc="-175" dirty="0">
                <a:latin typeface="Times New Roman"/>
                <a:cs typeface="Times New Roman"/>
              </a:rPr>
              <a:t> </a:t>
            </a:r>
            <a:r>
              <a:rPr sz="2000" b="1" spc="-5" dirty="0">
                <a:latin typeface="Times New Roman"/>
                <a:cs typeface="Times New Roman"/>
              </a:rPr>
              <a:t>ознаки.</a:t>
            </a:r>
            <a:endParaRPr sz="2000" dirty="0">
              <a:latin typeface="Times New Roman"/>
              <a:cs typeface="Times New Roman"/>
            </a:endParaRPr>
          </a:p>
        </p:txBody>
      </p:sp>
      <p:sp>
        <p:nvSpPr>
          <p:cNvPr id="4" name="object 4"/>
          <p:cNvSpPr txBox="1">
            <a:spLocks noGrp="1"/>
          </p:cNvSpPr>
          <p:nvPr>
            <p:ph type="title"/>
          </p:nvPr>
        </p:nvSpPr>
        <p:spPr>
          <a:xfrm>
            <a:off x="647801" y="247904"/>
            <a:ext cx="7357109"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5E2D79"/>
                </a:solidFill>
                <a:latin typeface="Times New Roman"/>
                <a:cs typeface="Times New Roman"/>
              </a:rPr>
              <a:t>Дисперсія </a:t>
            </a:r>
            <a:r>
              <a:rPr sz="2800" b="1" spc="-10" dirty="0">
                <a:solidFill>
                  <a:srgbClr val="5E2D79"/>
                </a:solidFill>
                <a:latin typeface="Times New Roman"/>
                <a:cs typeface="Times New Roman"/>
              </a:rPr>
              <a:t>має певні </a:t>
            </a:r>
            <a:r>
              <a:rPr sz="2800" b="1" spc="-25" dirty="0">
                <a:solidFill>
                  <a:srgbClr val="5E2D79"/>
                </a:solidFill>
                <a:latin typeface="Times New Roman"/>
                <a:cs typeface="Times New Roman"/>
              </a:rPr>
              <a:t>математичні</a:t>
            </a:r>
            <a:r>
              <a:rPr sz="2800" b="1" spc="60" dirty="0">
                <a:solidFill>
                  <a:srgbClr val="5E2D79"/>
                </a:solidFill>
                <a:latin typeface="Times New Roman"/>
                <a:cs typeface="Times New Roman"/>
              </a:rPr>
              <a:t> </a:t>
            </a:r>
            <a:r>
              <a:rPr sz="2800" b="1" spc="-10" dirty="0">
                <a:solidFill>
                  <a:srgbClr val="5E2D79"/>
                </a:solidFill>
                <a:latin typeface="Times New Roman"/>
                <a:cs typeface="Times New Roman"/>
              </a:rPr>
              <a:t>властивості</a:t>
            </a:r>
            <a:endParaRPr sz="2800">
              <a:latin typeface="Times New Roman"/>
              <a:cs typeface="Times New Roman"/>
            </a:endParaRPr>
          </a:p>
        </p:txBody>
      </p:sp>
      <p:sp>
        <p:nvSpPr>
          <p:cNvPr id="5" name="object 5"/>
          <p:cNvSpPr/>
          <p:nvPr/>
        </p:nvSpPr>
        <p:spPr>
          <a:xfrm>
            <a:off x="5326126" y="2133600"/>
            <a:ext cx="1838325" cy="6635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33926" y="3068637"/>
            <a:ext cx="2011299" cy="68103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050026" y="4221162"/>
            <a:ext cx="1330325" cy="70643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70688" y="5583468"/>
            <a:ext cx="487362" cy="53498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63118" y="5856140"/>
            <a:ext cx="487362" cy="60325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46392" y="187452"/>
            <a:ext cx="1802892"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30909" y="249428"/>
            <a:ext cx="63893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Дисперсія </a:t>
            </a:r>
            <a:r>
              <a:rPr sz="2400" b="1" spc="-5" dirty="0">
                <a:solidFill>
                  <a:srgbClr val="5E2D79"/>
                </a:solidFill>
                <a:latin typeface="Times New Roman"/>
                <a:cs typeface="Times New Roman"/>
              </a:rPr>
              <a:t>має певні </a:t>
            </a:r>
            <a:r>
              <a:rPr sz="2400" b="1" spc="-20" dirty="0">
                <a:solidFill>
                  <a:srgbClr val="5E2D79"/>
                </a:solidFill>
                <a:latin typeface="Times New Roman"/>
                <a:cs typeface="Times New Roman"/>
              </a:rPr>
              <a:t>математичні</a:t>
            </a:r>
            <a:r>
              <a:rPr sz="2400" b="1" spc="-30" dirty="0">
                <a:solidFill>
                  <a:srgbClr val="5E2D79"/>
                </a:solidFill>
                <a:latin typeface="Times New Roman"/>
                <a:cs typeface="Times New Roman"/>
              </a:rPr>
              <a:t> </a:t>
            </a:r>
            <a:r>
              <a:rPr sz="2400" b="1" spc="-10" dirty="0">
                <a:solidFill>
                  <a:srgbClr val="5E2D79"/>
                </a:solidFill>
                <a:latin typeface="Times New Roman"/>
                <a:cs typeface="Times New Roman"/>
              </a:rPr>
              <a:t>властивості</a:t>
            </a:r>
            <a:r>
              <a:rPr sz="2400" b="1" spc="-10" dirty="0">
                <a:solidFill>
                  <a:srgbClr val="FFFFFF"/>
                </a:solidFill>
                <a:latin typeface="Times New Roman"/>
                <a:cs typeface="Times New Roman"/>
              </a:rPr>
              <a:t>.</a:t>
            </a:r>
            <a:endParaRPr sz="2400">
              <a:latin typeface="Times New Roman"/>
              <a:cs typeface="Times New Roman"/>
            </a:endParaRPr>
          </a:p>
        </p:txBody>
      </p:sp>
      <p:sp>
        <p:nvSpPr>
          <p:cNvPr id="4" name="object 4"/>
          <p:cNvSpPr/>
          <p:nvPr/>
        </p:nvSpPr>
        <p:spPr>
          <a:xfrm>
            <a:off x="3635375" y="2060575"/>
            <a:ext cx="2808351" cy="7207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84851" y="3141598"/>
            <a:ext cx="1808099" cy="3333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7217" y="1697539"/>
            <a:ext cx="8071484" cy="4398645"/>
          </a:xfrm>
          <a:prstGeom prst="rect">
            <a:avLst/>
          </a:prstGeom>
        </p:spPr>
        <p:txBody>
          <a:bodyPr vert="horz" wrap="square" lIns="0" tIns="58419" rIns="0" bIns="0" rtlCol="0">
            <a:spAutoFit/>
          </a:bodyPr>
          <a:lstStyle/>
          <a:p>
            <a:pPr marL="821690" indent="-343535">
              <a:lnSpc>
                <a:spcPct val="100000"/>
              </a:lnSpc>
              <a:spcBef>
                <a:spcPts val="459"/>
              </a:spcBef>
              <a:buAutoNum type="arabicPeriod"/>
              <a:tabLst>
                <a:tab pos="821690" algn="l"/>
                <a:tab pos="822325" algn="l"/>
                <a:tab pos="2115820" algn="l"/>
                <a:tab pos="4045585" algn="l"/>
                <a:tab pos="4980305" algn="l"/>
                <a:tab pos="6718934" algn="l"/>
                <a:tab pos="7147559" algn="l"/>
              </a:tabLst>
            </a:pPr>
            <a:r>
              <a:rPr sz="2000" b="1" spc="-10" dirty="0">
                <a:latin typeface="Times New Roman"/>
                <a:cs typeface="Times New Roman"/>
              </a:rPr>
              <a:t>Дисперсія	</a:t>
            </a:r>
            <a:r>
              <a:rPr sz="2000" b="1" spc="-15" dirty="0">
                <a:latin typeface="Times New Roman"/>
                <a:cs typeface="Times New Roman"/>
              </a:rPr>
              <a:t>альтернативної	</a:t>
            </a:r>
            <a:r>
              <a:rPr sz="2000" b="1" spc="-10" dirty="0">
                <a:latin typeface="Times New Roman"/>
                <a:cs typeface="Times New Roman"/>
              </a:rPr>
              <a:t>ознаки	</a:t>
            </a:r>
            <a:r>
              <a:rPr sz="2000" b="1" spc="-15" dirty="0">
                <a:latin typeface="Times New Roman"/>
                <a:cs typeface="Times New Roman"/>
              </a:rPr>
              <a:t>обчислюється	</a:t>
            </a:r>
            <a:r>
              <a:rPr sz="2000" b="1" spc="-5" dirty="0">
                <a:latin typeface="Times New Roman"/>
                <a:cs typeface="Times New Roman"/>
              </a:rPr>
              <a:t>як	</a:t>
            </a:r>
            <a:r>
              <a:rPr sz="2000" b="1" spc="-25" dirty="0">
                <a:latin typeface="Times New Roman"/>
                <a:cs typeface="Times New Roman"/>
              </a:rPr>
              <a:t>добуток</a:t>
            </a:r>
            <a:endParaRPr sz="2000">
              <a:latin typeface="Times New Roman"/>
              <a:cs typeface="Times New Roman"/>
            </a:endParaRPr>
          </a:p>
          <a:p>
            <a:pPr marL="821690">
              <a:lnSpc>
                <a:spcPct val="100000"/>
              </a:lnSpc>
              <a:spcBef>
                <a:spcPts val="360"/>
              </a:spcBef>
            </a:pPr>
            <a:r>
              <a:rPr sz="2000" b="1" spc="-5" dirty="0">
                <a:latin typeface="Times New Roman"/>
                <a:cs typeface="Times New Roman"/>
              </a:rPr>
              <a:t>часток:</a:t>
            </a:r>
            <a:endParaRPr sz="2000">
              <a:latin typeface="Times New Roman"/>
              <a:cs typeface="Times New Roman"/>
            </a:endParaRPr>
          </a:p>
          <a:p>
            <a:pPr>
              <a:lnSpc>
                <a:spcPct val="100000"/>
              </a:lnSpc>
              <a:spcBef>
                <a:spcPts val="15"/>
              </a:spcBef>
            </a:pPr>
            <a:endParaRPr sz="2700">
              <a:latin typeface="Times New Roman"/>
              <a:cs typeface="Times New Roman"/>
            </a:endParaRPr>
          </a:p>
          <a:p>
            <a:pPr marL="882650" indent="-404495">
              <a:lnSpc>
                <a:spcPct val="100000"/>
              </a:lnSpc>
              <a:buAutoNum type="arabicPeriod" startAt="2"/>
              <a:tabLst>
                <a:tab pos="882650" algn="l"/>
                <a:tab pos="883285" algn="l"/>
              </a:tabLst>
            </a:pPr>
            <a:r>
              <a:rPr sz="2000" b="1" dirty="0">
                <a:latin typeface="Times New Roman"/>
                <a:cs typeface="Times New Roman"/>
              </a:rPr>
              <a:t>d1 — </a:t>
            </a:r>
            <a:r>
              <a:rPr sz="2000" b="1" spc="-10" dirty="0">
                <a:latin typeface="Times New Roman"/>
                <a:cs typeface="Times New Roman"/>
              </a:rPr>
              <a:t>частка </a:t>
            </a:r>
            <a:r>
              <a:rPr sz="2000" b="1" dirty="0">
                <a:latin typeface="Times New Roman"/>
                <a:cs typeface="Times New Roman"/>
              </a:rPr>
              <a:t>елементів </a:t>
            </a:r>
            <a:r>
              <a:rPr sz="2000" b="1" spc="-10" dirty="0">
                <a:latin typeface="Times New Roman"/>
                <a:cs typeface="Times New Roman"/>
              </a:rPr>
              <a:t>сукупності, </a:t>
            </a:r>
            <a:r>
              <a:rPr sz="2000" b="1" spc="-5" dirty="0">
                <a:latin typeface="Times New Roman"/>
                <a:cs typeface="Times New Roman"/>
              </a:rPr>
              <a:t>яким властива</a:t>
            </a:r>
            <a:r>
              <a:rPr sz="2000" b="1" spc="-260" dirty="0">
                <a:latin typeface="Times New Roman"/>
                <a:cs typeface="Times New Roman"/>
              </a:rPr>
              <a:t> </a:t>
            </a:r>
            <a:r>
              <a:rPr sz="2000" b="1" spc="-5" dirty="0">
                <a:latin typeface="Times New Roman"/>
                <a:cs typeface="Times New Roman"/>
              </a:rPr>
              <a:t>ознака,</a:t>
            </a:r>
            <a:endParaRPr sz="2000">
              <a:latin typeface="Times New Roman"/>
              <a:cs typeface="Times New Roman"/>
            </a:endParaRPr>
          </a:p>
          <a:p>
            <a:pPr marL="882650" indent="-404495">
              <a:lnSpc>
                <a:spcPct val="100000"/>
              </a:lnSpc>
              <a:spcBef>
                <a:spcPts val="360"/>
              </a:spcBef>
              <a:buAutoNum type="arabicPeriod" startAt="2"/>
              <a:tabLst>
                <a:tab pos="882650" algn="l"/>
                <a:tab pos="883285" algn="l"/>
              </a:tabLst>
            </a:pPr>
            <a:r>
              <a:rPr sz="2000" b="1" dirty="0">
                <a:latin typeface="Times New Roman"/>
                <a:cs typeface="Times New Roman"/>
              </a:rPr>
              <a:t>d0 — </a:t>
            </a:r>
            <a:r>
              <a:rPr sz="2000" b="1" spc="-10" dirty="0">
                <a:latin typeface="Times New Roman"/>
                <a:cs typeface="Times New Roman"/>
              </a:rPr>
              <a:t>частка </a:t>
            </a:r>
            <a:r>
              <a:rPr sz="2000" b="1" spc="-5" dirty="0">
                <a:latin typeface="Times New Roman"/>
                <a:cs typeface="Times New Roman"/>
              </a:rPr>
              <a:t>решти </a:t>
            </a:r>
            <a:r>
              <a:rPr sz="2000" b="1" dirty="0">
                <a:latin typeface="Times New Roman"/>
                <a:cs typeface="Times New Roman"/>
              </a:rPr>
              <a:t>елементів</a:t>
            </a:r>
            <a:r>
              <a:rPr sz="2000" b="1" spc="345" dirty="0">
                <a:latin typeface="Times New Roman"/>
                <a:cs typeface="Times New Roman"/>
              </a:rPr>
              <a:t> </a:t>
            </a:r>
            <a:r>
              <a:rPr sz="2000" b="1" dirty="0">
                <a:latin typeface="Times New Roman"/>
                <a:cs typeface="Times New Roman"/>
              </a:rPr>
              <a:t>.</a:t>
            </a:r>
            <a:endParaRPr sz="2000">
              <a:latin typeface="Times New Roman"/>
              <a:cs typeface="Times New Roman"/>
            </a:endParaRPr>
          </a:p>
          <a:p>
            <a:pPr marL="12700" marR="5080">
              <a:lnSpc>
                <a:spcPct val="100000"/>
              </a:lnSpc>
              <a:spcBef>
                <a:spcPts val="1190"/>
              </a:spcBef>
            </a:pPr>
            <a:r>
              <a:rPr sz="1800" spc="-10" dirty="0">
                <a:latin typeface="Arial"/>
                <a:cs typeface="Arial"/>
              </a:rPr>
              <a:t>Якщо </a:t>
            </a:r>
            <a:r>
              <a:rPr sz="1800" spc="-5" dirty="0">
                <a:latin typeface="Arial"/>
                <a:cs typeface="Arial"/>
              </a:rPr>
              <a:t>сукупність </a:t>
            </a:r>
            <a:r>
              <a:rPr sz="1800" spc="-15" dirty="0">
                <a:latin typeface="Arial"/>
                <a:cs typeface="Arial"/>
              </a:rPr>
              <a:t>розбито </a:t>
            </a:r>
            <a:r>
              <a:rPr sz="1800" spc="-5" dirty="0">
                <a:latin typeface="Arial"/>
                <a:cs typeface="Arial"/>
              </a:rPr>
              <a:t>на </a:t>
            </a:r>
            <a:r>
              <a:rPr sz="1800" spc="-10" dirty="0">
                <a:latin typeface="Arial"/>
                <a:cs typeface="Arial"/>
              </a:rPr>
              <a:t>групи </a:t>
            </a:r>
            <a:r>
              <a:rPr sz="1800" spc="-5" dirty="0">
                <a:latin typeface="Arial"/>
                <a:cs typeface="Arial"/>
              </a:rPr>
              <a:t>за певною ознакою </a:t>
            </a:r>
            <a:r>
              <a:rPr sz="1800" spc="-10" dirty="0">
                <a:latin typeface="Arial"/>
                <a:cs typeface="Arial"/>
              </a:rPr>
              <a:t>х, то </a:t>
            </a:r>
            <a:r>
              <a:rPr sz="1800" dirty="0">
                <a:latin typeface="Arial"/>
                <a:cs typeface="Arial"/>
              </a:rPr>
              <a:t>для </a:t>
            </a:r>
            <a:r>
              <a:rPr sz="1800" spc="-15" dirty="0">
                <a:latin typeface="Arial"/>
                <a:cs typeface="Arial"/>
              </a:rPr>
              <a:t>будь-якої  </a:t>
            </a:r>
            <a:r>
              <a:rPr sz="1800" spc="-5" dirty="0">
                <a:latin typeface="Arial"/>
                <a:cs typeface="Arial"/>
              </a:rPr>
              <a:t>іншої </a:t>
            </a:r>
            <a:r>
              <a:rPr sz="1800" spc="-10" dirty="0">
                <a:latin typeface="Arial"/>
                <a:cs typeface="Arial"/>
              </a:rPr>
              <a:t>ознаки </a:t>
            </a:r>
            <a:r>
              <a:rPr sz="1800" dirty="0">
                <a:latin typeface="Arial"/>
                <a:cs typeface="Arial"/>
              </a:rPr>
              <a:t>у </a:t>
            </a:r>
            <a:r>
              <a:rPr sz="1800" spc="-10" dirty="0">
                <a:latin typeface="Arial"/>
                <a:cs typeface="Arial"/>
              </a:rPr>
              <a:t>можна обчислити </a:t>
            </a:r>
            <a:r>
              <a:rPr sz="1800" spc="-5" dirty="0">
                <a:latin typeface="Arial"/>
                <a:cs typeface="Arial"/>
              </a:rPr>
              <a:t>дисперсію </a:t>
            </a:r>
            <a:r>
              <a:rPr sz="1800" dirty="0">
                <a:latin typeface="Arial"/>
                <a:cs typeface="Arial"/>
              </a:rPr>
              <a:t>як у </a:t>
            </a:r>
            <a:r>
              <a:rPr sz="1800" spc="5" dirty="0">
                <a:latin typeface="Arial"/>
                <a:cs typeface="Arial"/>
              </a:rPr>
              <a:t>цілому </a:t>
            </a:r>
            <a:r>
              <a:rPr sz="1800" dirty="0">
                <a:latin typeface="Arial"/>
                <a:cs typeface="Arial"/>
              </a:rPr>
              <a:t>по </a:t>
            </a:r>
            <a:r>
              <a:rPr sz="1800" spc="-5" dirty="0">
                <a:latin typeface="Arial"/>
                <a:cs typeface="Arial"/>
              </a:rPr>
              <a:t>сукупності, </a:t>
            </a:r>
            <a:r>
              <a:rPr sz="1800" spc="-10" dirty="0">
                <a:latin typeface="Arial"/>
                <a:cs typeface="Arial"/>
              </a:rPr>
              <a:t>так </a:t>
            </a:r>
            <a:r>
              <a:rPr sz="1800" dirty="0">
                <a:latin typeface="Arial"/>
                <a:cs typeface="Arial"/>
              </a:rPr>
              <a:t>і в  </a:t>
            </a:r>
            <a:r>
              <a:rPr sz="1800" spc="-5" dirty="0">
                <a:latin typeface="Arial"/>
                <a:cs typeface="Arial"/>
              </a:rPr>
              <a:t>кожній</a:t>
            </a:r>
            <a:r>
              <a:rPr sz="1800" spc="-15" dirty="0">
                <a:latin typeface="Arial"/>
                <a:cs typeface="Arial"/>
              </a:rPr>
              <a:t> </a:t>
            </a:r>
            <a:r>
              <a:rPr sz="1800" spc="-10" dirty="0">
                <a:latin typeface="Arial"/>
                <a:cs typeface="Arial"/>
              </a:rPr>
              <a:t>групі.</a:t>
            </a:r>
            <a:endParaRPr sz="1800">
              <a:latin typeface="Arial"/>
              <a:cs typeface="Arial"/>
            </a:endParaRPr>
          </a:p>
          <a:p>
            <a:pPr marL="12700">
              <a:lnSpc>
                <a:spcPct val="100000"/>
              </a:lnSpc>
            </a:pPr>
            <a:r>
              <a:rPr sz="1800" spc="-5" dirty="0">
                <a:latin typeface="Arial"/>
                <a:cs typeface="Arial"/>
              </a:rPr>
              <a:t>Центром </a:t>
            </a:r>
            <a:r>
              <a:rPr sz="1800" spc="-15" dirty="0">
                <a:latin typeface="Arial"/>
                <a:cs typeface="Arial"/>
              </a:rPr>
              <a:t>розподілу </a:t>
            </a:r>
            <a:r>
              <a:rPr sz="1800" spc="-5" dirty="0">
                <a:latin typeface="Arial"/>
                <a:cs typeface="Arial"/>
              </a:rPr>
              <a:t>сукупності </a:t>
            </a:r>
            <a:r>
              <a:rPr sz="1800" dirty="0">
                <a:latin typeface="Arial"/>
                <a:cs typeface="Arial"/>
              </a:rPr>
              <a:t>в </a:t>
            </a:r>
            <a:r>
              <a:rPr sz="1800" spc="5" dirty="0">
                <a:latin typeface="Arial"/>
                <a:cs typeface="Arial"/>
              </a:rPr>
              <a:t>цілому </a:t>
            </a:r>
            <a:r>
              <a:rPr sz="1800" dirty="0">
                <a:latin typeface="Arial"/>
                <a:cs typeface="Arial"/>
              </a:rPr>
              <a:t>є </a:t>
            </a:r>
            <a:r>
              <a:rPr sz="1800" spc="-10" dirty="0">
                <a:latin typeface="Arial"/>
                <a:cs typeface="Arial"/>
              </a:rPr>
              <a:t>загальна</a:t>
            </a:r>
            <a:r>
              <a:rPr sz="1800" spc="55" dirty="0">
                <a:latin typeface="Arial"/>
                <a:cs typeface="Arial"/>
              </a:rPr>
              <a:t> </a:t>
            </a:r>
            <a:r>
              <a:rPr sz="1800" spc="-10" dirty="0">
                <a:latin typeface="Arial"/>
                <a:cs typeface="Arial"/>
              </a:rPr>
              <a:t>середня</a:t>
            </a:r>
            <a:endParaRPr sz="1800">
              <a:latin typeface="Arial"/>
              <a:cs typeface="Arial"/>
            </a:endParaRPr>
          </a:p>
          <a:p>
            <a:pPr>
              <a:lnSpc>
                <a:spcPct val="100000"/>
              </a:lnSpc>
              <a:spcBef>
                <a:spcPts val="35"/>
              </a:spcBef>
            </a:pPr>
            <a:endParaRPr sz="1850">
              <a:latin typeface="Times New Roman"/>
              <a:cs typeface="Times New Roman"/>
            </a:endParaRPr>
          </a:p>
          <a:p>
            <a:pPr marL="12700">
              <a:lnSpc>
                <a:spcPct val="100000"/>
              </a:lnSpc>
            </a:pPr>
            <a:r>
              <a:rPr sz="1800" spc="-10" dirty="0">
                <a:latin typeface="Arial"/>
                <a:cs typeface="Arial"/>
              </a:rPr>
              <a:t>центром </a:t>
            </a:r>
            <a:r>
              <a:rPr sz="1800" spc="-15" dirty="0">
                <a:latin typeface="Arial"/>
                <a:cs typeface="Arial"/>
              </a:rPr>
              <a:t>розподілу </a:t>
            </a:r>
            <a:r>
              <a:rPr sz="1800" dirty="0">
                <a:latin typeface="Arial"/>
                <a:cs typeface="Arial"/>
              </a:rPr>
              <a:t>в </a:t>
            </a:r>
            <a:r>
              <a:rPr sz="1800" spc="-5" dirty="0">
                <a:latin typeface="Arial"/>
                <a:cs typeface="Arial"/>
              </a:rPr>
              <a:t>j-й </a:t>
            </a:r>
            <a:r>
              <a:rPr sz="1800" spc="-10" dirty="0">
                <a:latin typeface="Arial"/>
                <a:cs typeface="Arial"/>
              </a:rPr>
              <a:t>групі </a:t>
            </a:r>
            <a:r>
              <a:rPr sz="1800" dirty="0">
                <a:latin typeface="Arial"/>
                <a:cs typeface="Arial"/>
              </a:rPr>
              <a:t>— </a:t>
            </a:r>
            <a:r>
              <a:rPr sz="1800" spc="-15" dirty="0">
                <a:latin typeface="Arial"/>
                <a:cs typeface="Arial"/>
              </a:rPr>
              <a:t>групова</a:t>
            </a:r>
            <a:r>
              <a:rPr sz="1800" spc="114" dirty="0">
                <a:latin typeface="Arial"/>
                <a:cs typeface="Arial"/>
              </a:rPr>
              <a:t> </a:t>
            </a:r>
            <a:r>
              <a:rPr sz="1800" spc="-10" dirty="0">
                <a:latin typeface="Arial"/>
                <a:cs typeface="Arial"/>
              </a:rPr>
              <a:t>середня</a:t>
            </a:r>
            <a:endParaRPr sz="1800">
              <a:latin typeface="Arial"/>
              <a:cs typeface="Arial"/>
            </a:endParaRPr>
          </a:p>
          <a:p>
            <a:pPr>
              <a:lnSpc>
                <a:spcPct val="100000"/>
              </a:lnSpc>
              <a:spcBef>
                <a:spcPts val="30"/>
              </a:spcBef>
            </a:pPr>
            <a:endParaRPr sz="1850">
              <a:latin typeface="Times New Roman"/>
              <a:cs typeface="Times New Roman"/>
            </a:endParaRPr>
          </a:p>
          <a:p>
            <a:pPr marL="74930" marR="742315" indent="-62865">
              <a:lnSpc>
                <a:spcPct val="100000"/>
              </a:lnSpc>
            </a:pPr>
            <a:r>
              <a:rPr sz="1800" spc="-5" dirty="0">
                <a:latin typeface="Arial"/>
                <a:cs typeface="Arial"/>
              </a:rPr>
              <a:t>Відхилення </a:t>
            </a:r>
            <a:r>
              <a:rPr sz="1800" spc="-10" dirty="0">
                <a:latin typeface="Arial"/>
                <a:cs typeface="Arial"/>
              </a:rPr>
              <a:t>індивідуальних значень ознаки </a:t>
            </a:r>
            <a:r>
              <a:rPr sz="1800" dirty="0">
                <a:latin typeface="Arial"/>
                <a:cs typeface="Arial"/>
              </a:rPr>
              <a:t>у </a:t>
            </a:r>
            <a:r>
              <a:rPr sz="1800" spc="-5" dirty="0">
                <a:latin typeface="Arial"/>
                <a:cs typeface="Arial"/>
              </a:rPr>
              <a:t>від </a:t>
            </a:r>
            <a:r>
              <a:rPr sz="1800" spc="-10" dirty="0">
                <a:latin typeface="Arial"/>
                <a:cs typeface="Arial"/>
              </a:rPr>
              <a:t>загальної середньої  можна </a:t>
            </a:r>
            <a:r>
              <a:rPr sz="1800" spc="-15" dirty="0">
                <a:latin typeface="Arial"/>
                <a:cs typeface="Arial"/>
              </a:rPr>
              <a:t>подати </a:t>
            </a:r>
            <a:r>
              <a:rPr sz="1800" dirty="0">
                <a:latin typeface="Arial"/>
                <a:cs typeface="Arial"/>
              </a:rPr>
              <a:t>як </a:t>
            </a:r>
            <a:r>
              <a:rPr sz="1800" spc="-5" dirty="0">
                <a:latin typeface="Arial"/>
                <a:cs typeface="Arial"/>
              </a:rPr>
              <a:t>дві</a:t>
            </a:r>
            <a:r>
              <a:rPr sz="1800" spc="15" dirty="0">
                <a:latin typeface="Arial"/>
                <a:cs typeface="Arial"/>
              </a:rPr>
              <a:t> </a:t>
            </a:r>
            <a:r>
              <a:rPr sz="1800" dirty="0">
                <a:latin typeface="Arial"/>
                <a:cs typeface="Arial"/>
              </a:rPr>
              <a:t>складові:</a:t>
            </a:r>
            <a:endParaRPr sz="1800">
              <a:latin typeface="Arial"/>
              <a:cs typeface="Arial"/>
            </a:endParaRPr>
          </a:p>
        </p:txBody>
      </p:sp>
      <p:sp>
        <p:nvSpPr>
          <p:cNvPr id="7" name="object 7"/>
          <p:cNvSpPr/>
          <p:nvPr/>
        </p:nvSpPr>
        <p:spPr>
          <a:xfrm>
            <a:off x="7092950" y="4029011"/>
            <a:ext cx="1582674" cy="9128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188075" y="4918075"/>
            <a:ext cx="1660525" cy="6715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10000" y="5918200"/>
            <a:ext cx="2562225" cy="67945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164576" y="5445125"/>
            <a:ext cx="584200" cy="47307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46392" y="187452"/>
            <a:ext cx="1802892"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0849" y="249428"/>
            <a:ext cx="5969635" cy="1123315"/>
          </a:xfrm>
          <a:prstGeom prst="rect">
            <a:avLst/>
          </a:prstGeom>
        </p:spPr>
        <p:txBody>
          <a:bodyPr vert="horz" wrap="square" lIns="0" tIns="12700" rIns="0" bIns="0" rtlCol="0">
            <a:spAutoFit/>
          </a:bodyPr>
          <a:lstStyle/>
          <a:p>
            <a:pPr marL="12700" marR="5080" indent="-635" algn="ctr">
              <a:lnSpc>
                <a:spcPct val="100000"/>
              </a:lnSpc>
              <a:spcBef>
                <a:spcPts val="100"/>
              </a:spcBef>
            </a:pPr>
            <a:r>
              <a:rPr sz="2400" b="1" spc="-25" dirty="0">
                <a:solidFill>
                  <a:srgbClr val="5E2D79"/>
                </a:solidFill>
                <a:latin typeface="Times New Roman"/>
                <a:cs typeface="Times New Roman"/>
              </a:rPr>
              <a:t>Узагальнюючими </a:t>
            </a:r>
            <a:r>
              <a:rPr sz="2400" b="1" spc="-10" dirty="0">
                <a:solidFill>
                  <a:srgbClr val="5E2D79"/>
                </a:solidFill>
                <a:latin typeface="Times New Roman"/>
                <a:cs typeface="Times New Roman"/>
              </a:rPr>
              <a:t>характеристиками </a:t>
            </a:r>
            <a:r>
              <a:rPr sz="2400" b="1" spc="-5" dirty="0">
                <a:solidFill>
                  <a:srgbClr val="5E2D79"/>
                </a:solidFill>
                <a:latin typeface="Times New Roman"/>
                <a:cs typeface="Times New Roman"/>
              </a:rPr>
              <a:t>цих  вiдхилень </a:t>
            </a:r>
            <a:r>
              <a:rPr sz="2400" b="1" dirty="0">
                <a:solidFill>
                  <a:srgbClr val="5E2D79"/>
                </a:solidFill>
                <a:latin typeface="Times New Roman"/>
                <a:cs typeface="Times New Roman"/>
              </a:rPr>
              <a:t>є дисперсії: загальна, </a:t>
            </a:r>
            <a:r>
              <a:rPr sz="2400" b="1" spc="-20" dirty="0">
                <a:solidFill>
                  <a:srgbClr val="5E2D79"/>
                </a:solidFill>
                <a:latin typeface="Times New Roman"/>
                <a:cs typeface="Times New Roman"/>
              </a:rPr>
              <a:t>групова </a:t>
            </a:r>
            <a:r>
              <a:rPr sz="2400" b="1" spc="5" dirty="0">
                <a:solidFill>
                  <a:srgbClr val="5E2D79"/>
                </a:solidFill>
                <a:latin typeface="Times New Roman"/>
                <a:cs typeface="Times New Roman"/>
              </a:rPr>
              <a:t>та  </a:t>
            </a:r>
            <a:r>
              <a:rPr sz="2400" b="1" spc="-15" dirty="0">
                <a:solidFill>
                  <a:srgbClr val="5E2D79"/>
                </a:solidFill>
                <a:latin typeface="Times New Roman"/>
                <a:cs typeface="Times New Roman"/>
              </a:rPr>
              <a:t>міжгрупова.</a:t>
            </a:r>
            <a:endParaRPr sz="2400">
              <a:latin typeface="Times New Roman"/>
              <a:cs typeface="Times New Roman"/>
            </a:endParaRPr>
          </a:p>
        </p:txBody>
      </p:sp>
      <p:sp>
        <p:nvSpPr>
          <p:cNvPr id="4" name="object 4"/>
          <p:cNvSpPr/>
          <p:nvPr/>
        </p:nvSpPr>
        <p:spPr>
          <a:xfrm>
            <a:off x="427037" y="1844675"/>
            <a:ext cx="3065780" cy="1323975"/>
          </a:xfrm>
          <a:custGeom>
            <a:avLst/>
            <a:gdLst/>
            <a:ahLst/>
            <a:cxnLst/>
            <a:rect l="l" t="t" r="r" b="b"/>
            <a:pathLst>
              <a:path w="3065779" h="1323975">
                <a:moveTo>
                  <a:pt x="0" y="1323975"/>
                </a:moveTo>
                <a:lnTo>
                  <a:pt x="3065399" y="1323975"/>
                </a:lnTo>
                <a:lnTo>
                  <a:pt x="3065399" y="0"/>
                </a:lnTo>
                <a:lnTo>
                  <a:pt x="0" y="0"/>
                </a:lnTo>
                <a:lnTo>
                  <a:pt x="0" y="1323975"/>
                </a:lnTo>
                <a:close/>
              </a:path>
            </a:pathLst>
          </a:custGeom>
          <a:solidFill>
            <a:srgbClr val="FFC000"/>
          </a:solidFill>
        </p:spPr>
        <p:txBody>
          <a:bodyPr wrap="square" lIns="0" tIns="0" rIns="0" bIns="0" rtlCol="0"/>
          <a:lstStyle/>
          <a:p>
            <a:endParaRPr/>
          </a:p>
        </p:txBody>
      </p:sp>
      <p:sp>
        <p:nvSpPr>
          <p:cNvPr id="5" name="object 5"/>
          <p:cNvSpPr/>
          <p:nvPr/>
        </p:nvSpPr>
        <p:spPr>
          <a:xfrm>
            <a:off x="399541" y="1817116"/>
            <a:ext cx="3121025" cy="1379220"/>
          </a:xfrm>
          <a:custGeom>
            <a:avLst/>
            <a:gdLst/>
            <a:ahLst/>
            <a:cxnLst/>
            <a:rect l="l" t="t" r="r" b="b"/>
            <a:pathLst>
              <a:path w="3121025" h="1379220">
                <a:moveTo>
                  <a:pt x="3092958" y="0"/>
                </a:moveTo>
                <a:lnTo>
                  <a:pt x="27495" y="0"/>
                </a:lnTo>
                <a:lnTo>
                  <a:pt x="16791" y="2162"/>
                </a:lnTo>
                <a:lnTo>
                  <a:pt x="8051" y="8064"/>
                </a:lnTo>
                <a:lnTo>
                  <a:pt x="2160" y="16823"/>
                </a:lnTo>
                <a:lnTo>
                  <a:pt x="0" y="27559"/>
                </a:lnTo>
                <a:lnTo>
                  <a:pt x="0" y="1351534"/>
                </a:lnTo>
                <a:lnTo>
                  <a:pt x="2160" y="1362269"/>
                </a:lnTo>
                <a:lnTo>
                  <a:pt x="8051" y="1371028"/>
                </a:lnTo>
                <a:lnTo>
                  <a:pt x="16791" y="1376930"/>
                </a:lnTo>
                <a:lnTo>
                  <a:pt x="27495" y="1379093"/>
                </a:lnTo>
                <a:lnTo>
                  <a:pt x="3092958" y="1379093"/>
                </a:lnTo>
                <a:lnTo>
                  <a:pt x="3103693" y="1376930"/>
                </a:lnTo>
                <a:lnTo>
                  <a:pt x="3112452" y="1371028"/>
                </a:lnTo>
                <a:lnTo>
                  <a:pt x="3118354" y="1362269"/>
                </a:lnTo>
                <a:lnTo>
                  <a:pt x="3120517" y="1351534"/>
                </a:lnTo>
                <a:lnTo>
                  <a:pt x="3120517" y="1346073"/>
                </a:lnTo>
                <a:lnTo>
                  <a:pt x="32994" y="1346073"/>
                </a:lnTo>
                <a:lnTo>
                  <a:pt x="32994" y="33020"/>
                </a:lnTo>
                <a:lnTo>
                  <a:pt x="3120517" y="33020"/>
                </a:lnTo>
                <a:lnTo>
                  <a:pt x="3120517" y="27559"/>
                </a:lnTo>
                <a:lnTo>
                  <a:pt x="3118354" y="16823"/>
                </a:lnTo>
                <a:lnTo>
                  <a:pt x="3112452" y="8064"/>
                </a:lnTo>
                <a:lnTo>
                  <a:pt x="3103693" y="2162"/>
                </a:lnTo>
                <a:lnTo>
                  <a:pt x="3092958" y="0"/>
                </a:lnTo>
                <a:close/>
              </a:path>
              <a:path w="3121025" h="1379220">
                <a:moveTo>
                  <a:pt x="3120517" y="33020"/>
                </a:moveTo>
                <a:lnTo>
                  <a:pt x="3087497" y="33020"/>
                </a:lnTo>
                <a:lnTo>
                  <a:pt x="3087497" y="1346073"/>
                </a:lnTo>
                <a:lnTo>
                  <a:pt x="3120517" y="1346073"/>
                </a:lnTo>
                <a:lnTo>
                  <a:pt x="3120517" y="33020"/>
                </a:lnTo>
                <a:close/>
              </a:path>
              <a:path w="3121025" h="1379220">
                <a:moveTo>
                  <a:pt x="3076447" y="44069"/>
                </a:moveTo>
                <a:lnTo>
                  <a:pt x="43992" y="44069"/>
                </a:lnTo>
                <a:lnTo>
                  <a:pt x="43992" y="1335024"/>
                </a:lnTo>
                <a:lnTo>
                  <a:pt x="3076447" y="1335024"/>
                </a:lnTo>
                <a:lnTo>
                  <a:pt x="3076447" y="1323975"/>
                </a:lnTo>
                <a:lnTo>
                  <a:pt x="54990" y="1323975"/>
                </a:lnTo>
                <a:lnTo>
                  <a:pt x="54990" y="55118"/>
                </a:lnTo>
                <a:lnTo>
                  <a:pt x="3076447" y="55118"/>
                </a:lnTo>
                <a:lnTo>
                  <a:pt x="3076447" y="44069"/>
                </a:lnTo>
                <a:close/>
              </a:path>
              <a:path w="3121025" h="1379220">
                <a:moveTo>
                  <a:pt x="3076447" y="55118"/>
                </a:moveTo>
                <a:lnTo>
                  <a:pt x="3065398" y="55118"/>
                </a:lnTo>
                <a:lnTo>
                  <a:pt x="3065398" y="1323975"/>
                </a:lnTo>
                <a:lnTo>
                  <a:pt x="3076447" y="1323975"/>
                </a:lnTo>
                <a:lnTo>
                  <a:pt x="3076447" y="55118"/>
                </a:lnTo>
                <a:close/>
              </a:path>
            </a:pathLst>
          </a:custGeom>
          <a:solidFill>
            <a:srgbClr val="BB8B00"/>
          </a:solidFill>
        </p:spPr>
        <p:txBody>
          <a:bodyPr wrap="square" lIns="0" tIns="0" rIns="0" bIns="0" rtlCol="0"/>
          <a:lstStyle/>
          <a:p>
            <a:endParaRPr/>
          </a:p>
        </p:txBody>
      </p:sp>
      <p:sp>
        <p:nvSpPr>
          <p:cNvPr id="6" name="object 6"/>
          <p:cNvSpPr/>
          <p:nvPr/>
        </p:nvSpPr>
        <p:spPr>
          <a:xfrm>
            <a:off x="490537" y="3284473"/>
            <a:ext cx="3002280" cy="1323975"/>
          </a:xfrm>
          <a:custGeom>
            <a:avLst/>
            <a:gdLst/>
            <a:ahLst/>
            <a:cxnLst/>
            <a:rect l="l" t="t" r="r" b="b"/>
            <a:pathLst>
              <a:path w="3002279" h="1323975">
                <a:moveTo>
                  <a:pt x="0" y="1323975"/>
                </a:moveTo>
                <a:lnTo>
                  <a:pt x="3001899" y="1323975"/>
                </a:lnTo>
                <a:lnTo>
                  <a:pt x="3001899" y="0"/>
                </a:lnTo>
                <a:lnTo>
                  <a:pt x="0" y="0"/>
                </a:lnTo>
                <a:lnTo>
                  <a:pt x="0" y="1323975"/>
                </a:lnTo>
                <a:close/>
              </a:path>
            </a:pathLst>
          </a:custGeom>
          <a:solidFill>
            <a:srgbClr val="FFC000"/>
          </a:solidFill>
        </p:spPr>
        <p:txBody>
          <a:bodyPr wrap="square" lIns="0" tIns="0" rIns="0" bIns="0" rtlCol="0"/>
          <a:lstStyle/>
          <a:p>
            <a:endParaRPr/>
          </a:p>
        </p:txBody>
      </p:sp>
      <p:sp>
        <p:nvSpPr>
          <p:cNvPr id="7" name="object 7"/>
          <p:cNvSpPr/>
          <p:nvPr/>
        </p:nvSpPr>
        <p:spPr>
          <a:xfrm>
            <a:off x="463041" y="3257041"/>
            <a:ext cx="3057525" cy="1379220"/>
          </a:xfrm>
          <a:custGeom>
            <a:avLst/>
            <a:gdLst/>
            <a:ahLst/>
            <a:cxnLst/>
            <a:rect l="l" t="t" r="r" b="b"/>
            <a:pathLst>
              <a:path w="3057525" h="1379220">
                <a:moveTo>
                  <a:pt x="3029458" y="0"/>
                </a:moveTo>
                <a:lnTo>
                  <a:pt x="27495" y="0"/>
                </a:lnTo>
                <a:lnTo>
                  <a:pt x="16791" y="2160"/>
                </a:lnTo>
                <a:lnTo>
                  <a:pt x="8051" y="8048"/>
                </a:lnTo>
                <a:lnTo>
                  <a:pt x="2160" y="16769"/>
                </a:lnTo>
                <a:lnTo>
                  <a:pt x="0" y="27432"/>
                </a:lnTo>
                <a:lnTo>
                  <a:pt x="0" y="1351407"/>
                </a:lnTo>
                <a:lnTo>
                  <a:pt x="2160" y="1362142"/>
                </a:lnTo>
                <a:lnTo>
                  <a:pt x="8051" y="1370901"/>
                </a:lnTo>
                <a:lnTo>
                  <a:pt x="16791" y="1376803"/>
                </a:lnTo>
                <a:lnTo>
                  <a:pt x="27495" y="1378966"/>
                </a:lnTo>
                <a:lnTo>
                  <a:pt x="3029458" y="1378966"/>
                </a:lnTo>
                <a:lnTo>
                  <a:pt x="3040193" y="1376803"/>
                </a:lnTo>
                <a:lnTo>
                  <a:pt x="3048952" y="1370901"/>
                </a:lnTo>
                <a:lnTo>
                  <a:pt x="3054854" y="1362142"/>
                </a:lnTo>
                <a:lnTo>
                  <a:pt x="3057017" y="1351407"/>
                </a:lnTo>
                <a:lnTo>
                  <a:pt x="3057017" y="1345946"/>
                </a:lnTo>
                <a:lnTo>
                  <a:pt x="32994" y="1345946"/>
                </a:lnTo>
                <a:lnTo>
                  <a:pt x="32994" y="33020"/>
                </a:lnTo>
                <a:lnTo>
                  <a:pt x="3057017" y="33020"/>
                </a:lnTo>
                <a:lnTo>
                  <a:pt x="3057017" y="27432"/>
                </a:lnTo>
                <a:lnTo>
                  <a:pt x="3054854" y="16769"/>
                </a:lnTo>
                <a:lnTo>
                  <a:pt x="3048952" y="8048"/>
                </a:lnTo>
                <a:lnTo>
                  <a:pt x="3040193" y="2160"/>
                </a:lnTo>
                <a:lnTo>
                  <a:pt x="3029458" y="0"/>
                </a:lnTo>
                <a:close/>
              </a:path>
              <a:path w="3057525" h="1379220">
                <a:moveTo>
                  <a:pt x="3057017" y="33020"/>
                </a:moveTo>
                <a:lnTo>
                  <a:pt x="3023997" y="33020"/>
                </a:lnTo>
                <a:lnTo>
                  <a:pt x="3023997" y="1345946"/>
                </a:lnTo>
                <a:lnTo>
                  <a:pt x="3057017" y="1345946"/>
                </a:lnTo>
                <a:lnTo>
                  <a:pt x="3057017" y="33020"/>
                </a:lnTo>
                <a:close/>
              </a:path>
              <a:path w="3057525" h="1379220">
                <a:moveTo>
                  <a:pt x="3012947" y="43942"/>
                </a:moveTo>
                <a:lnTo>
                  <a:pt x="43992" y="43942"/>
                </a:lnTo>
                <a:lnTo>
                  <a:pt x="43992" y="1335024"/>
                </a:lnTo>
                <a:lnTo>
                  <a:pt x="3012947" y="1335024"/>
                </a:lnTo>
                <a:lnTo>
                  <a:pt x="3012947" y="1323975"/>
                </a:lnTo>
                <a:lnTo>
                  <a:pt x="54990" y="1323975"/>
                </a:lnTo>
                <a:lnTo>
                  <a:pt x="54990" y="54991"/>
                </a:lnTo>
                <a:lnTo>
                  <a:pt x="3012947" y="54991"/>
                </a:lnTo>
                <a:lnTo>
                  <a:pt x="3012947" y="43942"/>
                </a:lnTo>
                <a:close/>
              </a:path>
              <a:path w="3057525" h="1379220">
                <a:moveTo>
                  <a:pt x="3012947" y="54991"/>
                </a:moveTo>
                <a:lnTo>
                  <a:pt x="3001898" y="54991"/>
                </a:lnTo>
                <a:lnTo>
                  <a:pt x="3001898" y="1323975"/>
                </a:lnTo>
                <a:lnTo>
                  <a:pt x="3012947" y="1323975"/>
                </a:lnTo>
                <a:lnTo>
                  <a:pt x="3012947" y="54991"/>
                </a:lnTo>
                <a:close/>
              </a:path>
            </a:pathLst>
          </a:custGeom>
          <a:solidFill>
            <a:srgbClr val="BB8B00"/>
          </a:solidFill>
        </p:spPr>
        <p:txBody>
          <a:bodyPr wrap="square" lIns="0" tIns="0" rIns="0" bIns="0" rtlCol="0"/>
          <a:lstStyle/>
          <a:p>
            <a:endParaRPr/>
          </a:p>
        </p:txBody>
      </p:sp>
      <p:sp>
        <p:nvSpPr>
          <p:cNvPr id="8" name="object 8"/>
          <p:cNvSpPr/>
          <p:nvPr/>
        </p:nvSpPr>
        <p:spPr>
          <a:xfrm>
            <a:off x="468312" y="4697412"/>
            <a:ext cx="3024505" cy="1323975"/>
          </a:xfrm>
          <a:custGeom>
            <a:avLst/>
            <a:gdLst/>
            <a:ahLst/>
            <a:cxnLst/>
            <a:rect l="l" t="t" r="r" b="b"/>
            <a:pathLst>
              <a:path w="3024504" h="1323975">
                <a:moveTo>
                  <a:pt x="0" y="1323975"/>
                </a:moveTo>
                <a:lnTo>
                  <a:pt x="3024124" y="1323975"/>
                </a:lnTo>
                <a:lnTo>
                  <a:pt x="3024124" y="0"/>
                </a:lnTo>
                <a:lnTo>
                  <a:pt x="0" y="0"/>
                </a:lnTo>
                <a:lnTo>
                  <a:pt x="0" y="1323975"/>
                </a:lnTo>
                <a:close/>
              </a:path>
            </a:pathLst>
          </a:custGeom>
          <a:solidFill>
            <a:srgbClr val="FFC000"/>
          </a:solidFill>
        </p:spPr>
        <p:txBody>
          <a:bodyPr wrap="square" lIns="0" tIns="0" rIns="0" bIns="0" rtlCol="0"/>
          <a:lstStyle/>
          <a:p>
            <a:endParaRPr/>
          </a:p>
        </p:txBody>
      </p:sp>
      <p:sp>
        <p:nvSpPr>
          <p:cNvPr id="9" name="object 9"/>
          <p:cNvSpPr/>
          <p:nvPr/>
        </p:nvSpPr>
        <p:spPr>
          <a:xfrm>
            <a:off x="440816" y="4669916"/>
            <a:ext cx="3079750" cy="1379220"/>
          </a:xfrm>
          <a:custGeom>
            <a:avLst/>
            <a:gdLst/>
            <a:ahLst/>
            <a:cxnLst/>
            <a:rect l="l" t="t" r="r" b="b"/>
            <a:pathLst>
              <a:path w="3079750" h="1379220">
                <a:moveTo>
                  <a:pt x="3051683" y="0"/>
                </a:moveTo>
                <a:lnTo>
                  <a:pt x="27495" y="0"/>
                </a:lnTo>
                <a:lnTo>
                  <a:pt x="16791" y="2160"/>
                </a:lnTo>
                <a:lnTo>
                  <a:pt x="8051" y="8048"/>
                </a:lnTo>
                <a:lnTo>
                  <a:pt x="2160" y="16769"/>
                </a:lnTo>
                <a:lnTo>
                  <a:pt x="0" y="27431"/>
                </a:lnTo>
                <a:lnTo>
                  <a:pt x="0" y="1351470"/>
                </a:lnTo>
                <a:lnTo>
                  <a:pt x="2160" y="1362174"/>
                </a:lnTo>
                <a:lnTo>
                  <a:pt x="8051" y="1370914"/>
                </a:lnTo>
                <a:lnTo>
                  <a:pt x="16791" y="1376805"/>
                </a:lnTo>
                <a:lnTo>
                  <a:pt x="27495" y="1378965"/>
                </a:lnTo>
                <a:lnTo>
                  <a:pt x="3051683" y="1378965"/>
                </a:lnTo>
                <a:lnTo>
                  <a:pt x="3062418" y="1376805"/>
                </a:lnTo>
                <a:lnTo>
                  <a:pt x="3071177" y="1370914"/>
                </a:lnTo>
                <a:lnTo>
                  <a:pt x="3077079" y="1362174"/>
                </a:lnTo>
                <a:lnTo>
                  <a:pt x="3079242" y="1351470"/>
                </a:lnTo>
                <a:lnTo>
                  <a:pt x="3079242" y="1345971"/>
                </a:lnTo>
                <a:lnTo>
                  <a:pt x="32994" y="1345971"/>
                </a:lnTo>
                <a:lnTo>
                  <a:pt x="32994" y="33019"/>
                </a:lnTo>
                <a:lnTo>
                  <a:pt x="3079242" y="33019"/>
                </a:lnTo>
                <a:lnTo>
                  <a:pt x="3079242" y="27431"/>
                </a:lnTo>
                <a:lnTo>
                  <a:pt x="3077079" y="16769"/>
                </a:lnTo>
                <a:lnTo>
                  <a:pt x="3071177" y="8048"/>
                </a:lnTo>
                <a:lnTo>
                  <a:pt x="3062418" y="2160"/>
                </a:lnTo>
                <a:lnTo>
                  <a:pt x="3051683" y="0"/>
                </a:lnTo>
                <a:close/>
              </a:path>
              <a:path w="3079750" h="1379220">
                <a:moveTo>
                  <a:pt x="3079242" y="33019"/>
                </a:moveTo>
                <a:lnTo>
                  <a:pt x="3046222" y="33019"/>
                </a:lnTo>
                <a:lnTo>
                  <a:pt x="3046222" y="1345971"/>
                </a:lnTo>
                <a:lnTo>
                  <a:pt x="3079242" y="1345971"/>
                </a:lnTo>
                <a:lnTo>
                  <a:pt x="3079242" y="33019"/>
                </a:lnTo>
                <a:close/>
              </a:path>
              <a:path w="3079750" h="1379220">
                <a:moveTo>
                  <a:pt x="3035172" y="43941"/>
                </a:moveTo>
                <a:lnTo>
                  <a:pt x="43992" y="43941"/>
                </a:lnTo>
                <a:lnTo>
                  <a:pt x="43992" y="1334973"/>
                </a:lnTo>
                <a:lnTo>
                  <a:pt x="3035172" y="1334973"/>
                </a:lnTo>
                <a:lnTo>
                  <a:pt x="3035172" y="1323974"/>
                </a:lnTo>
                <a:lnTo>
                  <a:pt x="54990" y="1323974"/>
                </a:lnTo>
                <a:lnTo>
                  <a:pt x="54990" y="54990"/>
                </a:lnTo>
                <a:lnTo>
                  <a:pt x="3035172" y="54990"/>
                </a:lnTo>
                <a:lnTo>
                  <a:pt x="3035172" y="43941"/>
                </a:lnTo>
                <a:close/>
              </a:path>
              <a:path w="3079750" h="1379220">
                <a:moveTo>
                  <a:pt x="3035172" y="54990"/>
                </a:moveTo>
                <a:lnTo>
                  <a:pt x="3024123" y="54990"/>
                </a:lnTo>
                <a:lnTo>
                  <a:pt x="3024123" y="1323974"/>
                </a:lnTo>
                <a:lnTo>
                  <a:pt x="3035172" y="1323974"/>
                </a:lnTo>
                <a:lnTo>
                  <a:pt x="3035172" y="54990"/>
                </a:lnTo>
                <a:close/>
              </a:path>
            </a:pathLst>
          </a:custGeom>
          <a:solidFill>
            <a:srgbClr val="BB8B00"/>
          </a:solidFill>
        </p:spPr>
        <p:txBody>
          <a:bodyPr wrap="square" lIns="0" tIns="0" rIns="0" bIns="0" rtlCol="0"/>
          <a:lstStyle/>
          <a:p>
            <a:endParaRPr/>
          </a:p>
        </p:txBody>
      </p:sp>
      <p:sp>
        <p:nvSpPr>
          <p:cNvPr id="10" name="object 10"/>
          <p:cNvSpPr txBox="1">
            <a:spLocks noGrp="1"/>
          </p:cNvSpPr>
          <p:nvPr>
            <p:ph sz="half" idx="2"/>
          </p:nvPr>
        </p:nvSpPr>
        <p:spPr>
          <a:prstGeom prst="rect">
            <a:avLst/>
          </a:prstGeom>
        </p:spPr>
        <p:txBody>
          <a:bodyPr vert="horz" wrap="square" lIns="0" tIns="13335" rIns="0" bIns="0" rtlCol="0">
            <a:spAutoFit/>
          </a:bodyPr>
          <a:lstStyle/>
          <a:p>
            <a:pPr marL="325120" marR="317500" indent="1270" algn="ctr">
              <a:lnSpc>
                <a:spcPct val="100000"/>
              </a:lnSpc>
              <a:spcBef>
                <a:spcPts val="105"/>
              </a:spcBef>
            </a:pPr>
            <a:r>
              <a:rPr b="1" dirty="0">
                <a:latin typeface="Times New Roman"/>
                <a:cs typeface="Times New Roman"/>
              </a:rPr>
              <a:t>Загальна </a:t>
            </a:r>
            <a:r>
              <a:rPr b="1" spc="-5" dirty="0">
                <a:latin typeface="Times New Roman"/>
                <a:cs typeface="Times New Roman"/>
              </a:rPr>
              <a:t>дисперсія  </a:t>
            </a:r>
            <a:r>
              <a:rPr spc="-10" dirty="0"/>
              <a:t>характеризує</a:t>
            </a:r>
            <a:r>
              <a:rPr spc="-70" dirty="0"/>
              <a:t> </a:t>
            </a:r>
            <a:r>
              <a:rPr spc="-5" dirty="0"/>
              <a:t>варіацію  ознаки </a:t>
            </a:r>
            <a:r>
              <a:rPr dirty="0"/>
              <a:t>у </a:t>
            </a:r>
            <a:r>
              <a:rPr spc="-20" dirty="0"/>
              <a:t>навколо  </a:t>
            </a:r>
            <a:r>
              <a:rPr spc="-5" dirty="0"/>
              <a:t>загальної</a:t>
            </a:r>
            <a:r>
              <a:rPr spc="-10" dirty="0"/>
              <a:t> </a:t>
            </a:r>
            <a:r>
              <a:rPr dirty="0"/>
              <a:t>середньої</a:t>
            </a:r>
          </a:p>
          <a:p>
            <a:pPr marL="356235" marR="285750" indent="1270" algn="ctr">
              <a:lnSpc>
                <a:spcPct val="100000"/>
              </a:lnSpc>
              <a:spcBef>
                <a:spcPts val="1735"/>
              </a:spcBef>
            </a:pPr>
            <a:r>
              <a:rPr b="1" spc="-30" dirty="0">
                <a:latin typeface="Times New Roman"/>
                <a:cs typeface="Times New Roman"/>
              </a:rPr>
              <a:t>Групова </a:t>
            </a:r>
            <a:r>
              <a:rPr b="1" spc="-5" dirty="0">
                <a:latin typeface="Times New Roman"/>
                <a:cs typeface="Times New Roman"/>
              </a:rPr>
              <a:t>дисперсія  </a:t>
            </a:r>
            <a:r>
              <a:rPr spc="-10" dirty="0"/>
              <a:t>характеризує</a:t>
            </a:r>
            <a:r>
              <a:rPr spc="-70" dirty="0"/>
              <a:t> </a:t>
            </a:r>
            <a:r>
              <a:rPr spc="-5" dirty="0"/>
              <a:t>варіацію  </a:t>
            </a:r>
            <a:r>
              <a:rPr spc="5" dirty="0"/>
              <a:t>відносно </a:t>
            </a:r>
            <a:r>
              <a:rPr spc="-5" dirty="0"/>
              <a:t>групової  </a:t>
            </a:r>
            <a:r>
              <a:rPr dirty="0"/>
              <a:t>середньої</a:t>
            </a:r>
          </a:p>
          <a:p>
            <a:pPr marL="290195" marR="239395" algn="ctr">
              <a:lnSpc>
                <a:spcPct val="100000"/>
              </a:lnSpc>
              <a:spcBef>
                <a:spcPts val="1530"/>
              </a:spcBef>
            </a:pPr>
            <a:r>
              <a:rPr spc="-20" dirty="0"/>
              <a:t>Узагальнюючою</a:t>
            </a:r>
            <a:r>
              <a:rPr spc="-45" dirty="0"/>
              <a:t> </a:t>
            </a:r>
            <a:r>
              <a:rPr dirty="0"/>
              <a:t>мірою  внутрішньогрупової  </a:t>
            </a:r>
            <a:r>
              <a:rPr spc="-5" dirty="0"/>
              <a:t>варіації </a:t>
            </a:r>
            <a:r>
              <a:rPr dirty="0"/>
              <a:t>є </a:t>
            </a:r>
            <a:r>
              <a:rPr b="1" dirty="0">
                <a:latin typeface="Times New Roman"/>
                <a:cs typeface="Times New Roman"/>
              </a:rPr>
              <a:t>середня з  </a:t>
            </a:r>
            <a:r>
              <a:rPr b="1" spc="-10" dirty="0">
                <a:latin typeface="Times New Roman"/>
                <a:cs typeface="Times New Roman"/>
              </a:rPr>
              <a:t>групових</a:t>
            </a:r>
            <a:r>
              <a:rPr b="1" spc="-65" dirty="0">
                <a:latin typeface="Times New Roman"/>
                <a:cs typeface="Times New Roman"/>
              </a:rPr>
              <a:t> </a:t>
            </a:r>
            <a:r>
              <a:rPr b="1" spc="-5" dirty="0">
                <a:latin typeface="Times New Roman"/>
                <a:cs typeface="Times New Roman"/>
              </a:rPr>
              <a:t>дисперсій</a:t>
            </a:r>
          </a:p>
        </p:txBody>
      </p:sp>
      <p:sp>
        <p:nvSpPr>
          <p:cNvPr id="11" name="object 11"/>
          <p:cNvSpPr/>
          <p:nvPr/>
        </p:nvSpPr>
        <p:spPr>
          <a:xfrm>
            <a:off x="5962650" y="1844675"/>
            <a:ext cx="3002280" cy="1323975"/>
          </a:xfrm>
          <a:custGeom>
            <a:avLst/>
            <a:gdLst/>
            <a:ahLst/>
            <a:cxnLst/>
            <a:rect l="l" t="t" r="r" b="b"/>
            <a:pathLst>
              <a:path w="3002279" h="1323975">
                <a:moveTo>
                  <a:pt x="0" y="1323975"/>
                </a:moveTo>
                <a:lnTo>
                  <a:pt x="3002026" y="1323975"/>
                </a:lnTo>
                <a:lnTo>
                  <a:pt x="3002026" y="0"/>
                </a:lnTo>
                <a:lnTo>
                  <a:pt x="0" y="0"/>
                </a:lnTo>
                <a:lnTo>
                  <a:pt x="0" y="1323975"/>
                </a:lnTo>
                <a:close/>
              </a:path>
            </a:pathLst>
          </a:custGeom>
          <a:solidFill>
            <a:srgbClr val="FFC000"/>
          </a:solidFill>
        </p:spPr>
        <p:txBody>
          <a:bodyPr wrap="square" lIns="0" tIns="0" rIns="0" bIns="0" rtlCol="0"/>
          <a:lstStyle/>
          <a:p>
            <a:endParaRPr/>
          </a:p>
        </p:txBody>
      </p:sp>
      <p:sp>
        <p:nvSpPr>
          <p:cNvPr id="12" name="object 12"/>
          <p:cNvSpPr/>
          <p:nvPr/>
        </p:nvSpPr>
        <p:spPr>
          <a:xfrm>
            <a:off x="5935090" y="1817116"/>
            <a:ext cx="3057525" cy="1379220"/>
          </a:xfrm>
          <a:custGeom>
            <a:avLst/>
            <a:gdLst/>
            <a:ahLst/>
            <a:cxnLst/>
            <a:rect l="l" t="t" r="r" b="b"/>
            <a:pathLst>
              <a:path w="3057525" h="1379220">
                <a:moveTo>
                  <a:pt x="3029458" y="0"/>
                </a:moveTo>
                <a:lnTo>
                  <a:pt x="27559" y="0"/>
                </a:lnTo>
                <a:lnTo>
                  <a:pt x="16823" y="2162"/>
                </a:lnTo>
                <a:lnTo>
                  <a:pt x="8064" y="8064"/>
                </a:lnTo>
                <a:lnTo>
                  <a:pt x="2162" y="16823"/>
                </a:lnTo>
                <a:lnTo>
                  <a:pt x="0" y="27559"/>
                </a:lnTo>
                <a:lnTo>
                  <a:pt x="0" y="1351534"/>
                </a:lnTo>
                <a:lnTo>
                  <a:pt x="2162" y="1362269"/>
                </a:lnTo>
                <a:lnTo>
                  <a:pt x="8064" y="1371028"/>
                </a:lnTo>
                <a:lnTo>
                  <a:pt x="16823" y="1376930"/>
                </a:lnTo>
                <a:lnTo>
                  <a:pt x="27559" y="1379093"/>
                </a:lnTo>
                <a:lnTo>
                  <a:pt x="3029458" y="1379093"/>
                </a:lnTo>
                <a:lnTo>
                  <a:pt x="3040193" y="1376930"/>
                </a:lnTo>
                <a:lnTo>
                  <a:pt x="3048952" y="1371028"/>
                </a:lnTo>
                <a:lnTo>
                  <a:pt x="3054854" y="1362269"/>
                </a:lnTo>
                <a:lnTo>
                  <a:pt x="3057016" y="1351534"/>
                </a:lnTo>
                <a:lnTo>
                  <a:pt x="3057016" y="1346073"/>
                </a:lnTo>
                <a:lnTo>
                  <a:pt x="33020" y="1346073"/>
                </a:lnTo>
                <a:lnTo>
                  <a:pt x="33020" y="33020"/>
                </a:lnTo>
                <a:lnTo>
                  <a:pt x="3057016" y="33020"/>
                </a:lnTo>
                <a:lnTo>
                  <a:pt x="3057016" y="27559"/>
                </a:lnTo>
                <a:lnTo>
                  <a:pt x="3054854" y="16823"/>
                </a:lnTo>
                <a:lnTo>
                  <a:pt x="3048952" y="8064"/>
                </a:lnTo>
                <a:lnTo>
                  <a:pt x="3040193" y="2162"/>
                </a:lnTo>
                <a:lnTo>
                  <a:pt x="3029458" y="0"/>
                </a:lnTo>
                <a:close/>
              </a:path>
              <a:path w="3057525" h="1379220">
                <a:moveTo>
                  <a:pt x="3057016" y="33020"/>
                </a:moveTo>
                <a:lnTo>
                  <a:pt x="3023997" y="33020"/>
                </a:lnTo>
                <a:lnTo>
                  <a:pt x="3023997" y="1346073"/>
                </a:lnTo>
                <a:lnTo>
                  <a:pt x="3057016" y="1346073"/>
                </a:lnTo>
                <a:lnTo>
                  <a:pt x="3057016" y="33020"/>
                </a:lnTo>
                <a:close/>
              </a:path>
              <a:path w="3057525" h="1379220">
                <a:moveTo>
                  <a:pt x="3013075" y="44069"/>
                </a:moveTo>
                <a:lnTo>
                  <a:pt x="44069" y="44069"/>
                </a:lnTo>
                <a:lnTo>
                  <a:pt x="44069" y="1335024"/>
                </a:lnTo>
                <a:lnTo>
                  <a:pt x="3013075" y="1335024"/>
                </a:lnTo>
                <a:lnTo>
                  <a:pt x="3013075" y="1323975"/>
                </a:lnTo>
                <a:lnTo>
                  <a:pt x="55118" y="1323975"/>
                </a:lnTo>
                <a:lnTo>
                  <a:pt x="55118" y="55118"/>
                </a:lnTo>
                <a:lnTo>
                  <a:pt x="3013075" y="55118"/>
                </a:lnTo>
                <a:lnTo>
                  <a:pt x="3013075" y="44069"/>
                </a:lnTo>
                <a:close/>
              </a:path>
              <a:path w="3057525" h="1379220">
                <a:moveTo>
                  <a:pt x="3013075" y="55118"/>
                </a:moveTo>
                <a:lnTo>
                  <a:pt x="3002026" y="55118"/>
                </a:lnTo>
                <a:lnTo>
                  <a:pt x="3002026" y="1323975"/>
                </a:lnTo>
                <a:lnTo>
                  <a:pt x="3013075" y="1323975"/>
                </a:lnTo>
                <a:lnTo>
                  <a:pt x="3013075" y="55118"/>
                </a:lnTo>
                <a:close/>
              </a:path>
            </a:pathLst>
          </a:custGeom>
          <a:solidFill>
            <a:srgbClr val="BB8B00"/>
          </a:solidFill>
        </p:spPr>
        <p:txBody>
          <a:bodyPr wrap="square" lIns="0" tIns="0" rIns="0" bIns="0" rtlCol="0"/>
          <a:lstStyle/>
          <a:p>
            <a:endParaRPr/>
          </a:p>
        </p:txBody>
      </p:sp>
      <p:sp>
        <p:nvSpPr>
          <p:cNvPr id="13" name="object 13"/>
          <p:cNvSpPr txBox="1"/>
          <p:nvPr/>
        </p:nvSpPr>
        <p:spPr>
          <a:xfrm>
            <a:off x="5962650" y="1869186"/>
            <a:ext cx="3002280" cy="1245235"/>
          </a:xfrm>
          <a:prstGeom prst="rect">
            <a:avLst/>
          </a:prstGeom>
        </p:spPr>
        <p:txBody>
          <a:bodyPr vert="horz" wrap="square" lIns="0" tIns="13335" rIns="0" bIns="0" rtlCol="0">
            <a:spAutoFit/>
          </a:bodyPr>
          <a:lstStyle/>
          <a:p>
            <a:pPr marL="447675" marR="440690" indent="635" algn="ctr">
              <a:lnSpc>
                <a:spcPct val="100000"/>
              </a:lnSpc>
              <a:spcBef>
                <a:spcPts val="105"/>
              </a:spcBef>
            </a:pPr>
            <a:r>
              <a:rPr sz="2000" b="1" dirty="0">
                <a:latin typeface="Times New Roman"/>
                <a:cs typeface="Times New Roman"/>
              </a:rPr>
              <a:t>Мірою </a:t>
            </a:r>
            <a:r>
              <a:rPr sz="2000" b="1" spc="-5" dirty="0">
                <a:latin typeface="Times New Roman"/>
                <a:cs typeface="Times New Roman"/>
              </a:rPr>
              <a:t>варіації їх  </a:t>
            </a:r>
            <a:r>
              <a:rPr sz="2000" b="1" spc="-10" dirty="0">
                <a:latin typeface="Times New Roman"/>
                <a:cs typeface="Times New Roman"/>
              </a:rPr>
              <a:t>навколо</a:t>
            </a:r>
            <a:r>
              <a:rPr sz="2000" b="1" spc="-105" dirty="0">
                <a:latin typeface="Times New Roman"/>
                <a:cs typeface="Times New Roman"/>
              </a:rPr>
              <a:t> </a:t>
            </a:r>
            <a:r>
              <a:rPr sz="2000" b="1" dirty="0">
                <a:latin typeface="Times New Roman"/>
                <a:cs typeface="Times New Roman"/>
              </a:rPr>
              <a:t>загальної</a:t>
            </a:r>
            <a:endParaRPr sz="2000">
              <a:latin typeface="Times New Roman"/>
              <a:cs typeface="Times New Roman"/>
            </a:endParaRPr>
          </a:p>
          <a:p>
            <a:pPr marL="168910" marR="160020" algn="ctr">
              <a:lnSpc>
                <a:spcPct val="100000"/>
              </a:lnSpc>
            </a:pPr>
            <a:r>
              <a:rPr sz="2000" b="1" spc="-5" dirty="0">
                <a:latin typeface="Times New Roman"/>
                <a:cs typeface="Times New Roman"/>
              </a:rPr>
              <a:t>середньої </a:t>
            </a:r>
            <a:r>
              <a:rPr sz="2000" b="1" dirty="0">
                <a:latin typeface="Times New Roman"/>
                <a:cs typeface="Times New Roman"/>
              </a:rPr>
              <a:t>є</a:t>
            </a:r>
            <a:r>
              <a:rPr sz="2000" b="1" spc="-65" dirty="0">
                <a:latin typeface="Times New Roman"/>
                <a:cs typeface="Times New Roman"/>
              </a:rPr>
              <a:t> </a:t>
            </a:r>
            <a:r>
              <a:rPr sz="2000" b="1" spc="-10" dirty="0">
                <a:latin typeface="Times New Roman"/>
                <a:cs typeface="Times New Roman"/>
              </a:rPr>
              <a:t>міжгрупова  </a:t>
            </a:r>
            <a:r>
              <a:rPr sz="2000" b="1" spc="-5" dirty="0">
                <a:latin typeface="Times New Roman"/>
                <a:cs typeface="Times New Roman"/>
              </a:rPr>
              <a:t>дисперсія</a:t>
            </a:r>
            <a:endParaRPr sz="2000">
              <a:latin typeface="Times New Roman"/>
              <a:cs typeface="Times New Roman"/>
            </a:endParaRPr>
          </a:p>
        </p:txBody>
      </p:sp>
      <p:sp>
        <p:nvSpPr>
          <p:cNvPr id="14" name="object 14"/>
          <p:cNvSpPr/>
          <p:nvPr/>
        </p:nvSpPr>
        <p:spPr>
          <a:xfrm>
            <a:off x="3635375" y="2133536"/>
            <a:ext cx="1944751" cy="93503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3635375" y="3428936"/>
            <a:ext cx="1944751" cy="100806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564001" y="4913312"/>
            <a:ext cx="1871599" cy="963612"/>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6516751" y="3789298"/>
            <a:ext cx="2232025" cy="107950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7678801" y="3168650"/>
            <a:ext cx="349250" cy="621030"/>
          </a:xfrm>
          <a:custGeom>
            <a:avLst/>
            <a:gdLst/>
            <a:ahLst/>
            <a:cxnLst/>
            <a:rect l="l" t="t" r="r" b="b"/>
            <a:pathLst>
              <a:path w="349250" h="621029">
                <a:moveTo>
                  <a:pt x="349250" y="445516"/>
                </a:moveTo>
                <a:lnTo>
                  <a:pt x="0" y="445516"/>
                </a:lnTo>
                <a:lnTo>
                  <a:pt x="174625" y="620776"/>
                </a:lnTo>
                <a:lnTo>
                  <a:pt x="349250" y="445516"/>
                </a:lnTo>
                <a:close/>
              </a:path>
              <a:path w="349250" h="621029">
                <a:moveTo>
                  <a:pt x="261874" y="0"/>
                </a:moveTo>
                <a:lnTo>
                  <a:pt x="87249" y="0"/>
                </a:lnTo>
                <a:lnTo>
                  <a:pt x="87249" y="445516"/>
                </a:lnTo>
                <a:lnTo>
                  <a:pt x="261874" y="445516"/>
                </a:lnTo>
                <a:lnTo>
                  <a:pt x="261874" y="0"/>
                </a:lnTo>
                <a:close/>
              </a:path>
            </a:pathLst>
          </a:custGeom>
          <a:solidFill>
            <a:srgbClr val="FFC000"/>
          </a:solidFill>
        </p:spPr>
        <p:txBody>
          <a:bodyPr wrap="square" lIns="0" tIns="0" rIns="0" bIns="0" rtlCol="0"/>
          <a:lstStyle/>
          <a:p>
            <a:endParaRPr/>
          </a:p>
        </p:txBody>
      </p:sp>
      <p:sp>
        <p:nvSpPr>
          <p:cNvPr id="19" name="object 19"/>
          <p:cNvSpPr/>
          <p:nvPr/>
        </p:nvSpPr>
        <p:spPr>
          <a:xfrm>
            <a:off x="7678801" y="3168650"/>
            <a:ext cx="349250" cy="621030"/>
          </a:xfrm>
          <a:custGeom>
            <a:avLst/>
            <a:gdLst/>
            <a:ahLst/>
            <a:cxnLst/>
            <a:rect l="l" t="t" r="r" b="b"/>
            <a:pathLst>
              <a:path w="349250" h="621029">
                <a:moveTo>
                  <a:pt x="349250" y="445516"/>
                </a:moveTo>
                <a:lnTo>
                  <a:pt x="261874" y="445516"/>
                </a:lnTo>
                <a:lnTo>
                  <a:pt x="261874" y="0"/>
                </a:lnTo>
                <a:lnTo>
                  <a:pt x="87249" y="0"/>
                </a:lnTo>
                <a:lnTo>
                  <a:pt x="87249" y="445516"/>
                </a:lnTo>
                <a:lnTo>
                  <a:pt x="0" y="445516"/>
                </a:lnTo>
                <a:lnTo>
                  <a:pt x="174625" y="620776"/>
                </a:lnTo>
                <a:lnTo>
                  <a:pt x="349250" y="445516"/>
                </a:lnTo>
                <a:close/>
              </a:path>
            </a:pathLst>
          </a:custGeom>
          <a:ln w="9525">
            <a:solidFill>
              <a:srgbClr val="FFFFFF"/>
            </a:solidFill>
          </a:ln>
        </p:spPr>
        <p:txBody>
          <a:bodyPr wrap="square" lIns="0" tIns="0" rIns="0" bIns="0" rtlCol="0"/>
          <a:lstStyle/>
          <a:p>
            <a:endParaRPr/>
          </a:p>
        </p:txBody>
      </p:sp>
      <p:sp>
        <p:nvSpPr>
          <p:cNvPr id="20" name="object 20"/>
          <p:cNvSpPr/>
          <p:nvPr/>
        </p:nvSpPr>
        <p:spPr>
          <a:xfrm>
            <a:off x="5449823" y="4893564"/>
            <a:ext cx="3572255" cy="1746504"/>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5410200" y="4867655"/>
            <a:ext cx="3653028" cy="170688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508625" y="4913376"/>
            <a:ext cx="3456051" cy="1630299"/>
          </a:xfrm>
          <a:prstGeom prst="rect">
            <a:avLst/>
          </a:prstGeom>
          <a:blipFill>
            <a:blip r:embed="rId9" cstate="print"/>
            <a:stretch>
              <a:fillRect/>
            </a:stretch>
          </a:blipFill>
        </p:spPr>
        <p:txBody>
          <a:bodyPr wrap="square" lIns="0" tIns="0" rIns="0" bIns="0" rtlCol="0"/>
          <a:lstStyle/>
          <a:p>
            <a:endParaRPr/>
          </a:p>
        </p:txBody>
      </p:sp>
      <p:sp>
        <p:nvSpPr>
          <p:cNvPr id="23" name="object 23"/>
          <p:cNvSpPr txBox="1"/>
          <p:nvPr/>
        </p:nvSpPr>
        <p:spPr>
          <a:xfrm>
            <a:off x="5508625" y="4913376"/>
            <a:ext cx="3456304" cy="1630680"/>
          </a:xfrm>
          <a:prstGeom prst="rect">
            <a:avLst/>
          </a:prstGeom>
          <a:ln w="9525">
            <a:solidFill>
              <a:srgbClr val="FFC000"/>
            </a:solidFill>
          </a:ln>
        </p:spPr>
        <p:txBody>
          <a:bodyPr vert="horz" wrap="square" lIns="0" tIns="38100" rIns="0" bIns="0" rtlCol="0">
            <a:spAutoFit/>
          </a:bodyPr>
          <a:lstStyle/>
          <a:p>
            <a:pPr marL="142875" marR="135255" algn="ctr">
              <a:lnSpc>
                <a:spcPct val="100000"/>
              </a:lnSpc>
              <a:spcBef>
                <a:spcPts val="300"/>
              </a:spcBef>
            </a:pPr>
            <a:r>
              <a:rPr sz="2000" spc="-5" dirty="0">
                <a:latin typeface="Times New Roman"/>
                <a:cs typeface="Times New Roman"/>
              </a:rPr>
              <a:t>Дисперсія </a:t>
            </a:r>
            <a:r>
              <a:rPr sz="2000" dirty="0">
                <a:latin typeface="Times New Roman"/>
                <a:cs typeface="Times New Roman"/>
              </a:rPr>
              <a:t>складається з</a:t>
            </a:r>
            <a:r>
              <a:rPr sz="2000" spc="-60" dirty="0">
                <a:latin typeface="Times New Roman"/>
                <a:cs typeface="Times New Roman"/>
              </a:rPr>
              <a:t> </a:t>
            </a:r>
            <a:r>
              <a:rPr sz="2000" spc="-15" dirty="0">
                <a:latin typeface="Times New Roman"/>
                <a:cs typeface="Times New Roman"/>
              </a:rPr>
              <a:t>двох  </a:t>
            </a:r>
            <a:r>
              <a:rPr sz="2000" spc="-5" dirty="0">
                <a:latin typeface="Times New Roman"/>
                <a:cs typeface="Times New Roman"/>
              </a:rPr>
              <a:t>частин.</a:t>
            </a:r>
            <a:endParaRPr sz="2000">
              <a:latin typeface="Times New Roman"/>
              <a:cs typeface="Times New Roman"/>
            </a:endParaRPr>
          </a:p>
          <a:p>
            <a:pPr marL="621665" marR="613410" algn="ctr">
              <a:lnSpc>
                <a:spcPct val="100000"/>
              </a:lnSpc>
            </a:pPr>
            <a:r>
              <a:rPr sz="2000" dirty="0">
                <a:latin typeface="Times New Roman"/>
                <a:cs typeface="Times New Roman"/>
              </a:rPr>
              <a:t>Перша</a:t>
            </a:r>
            <a:r>
              <a:rPr sz="2000" spc="-70" dirty="0">
                <a:latin typeface="Times New Roman"/>
                <a:cs typeface="Times New Roman"/>
              </a:rPr>
              <a:t> </a:t>
            </a:r>
            <a:r>
              <a:rPr sz="2000" spc="-10" dirty="0">
                <a:latin typeface="Times New Roman"/>
                <a:cs typeface="Times New Roman"/>
              </a:rPr>
              <a:t>характеризує  </a:t>
            </a:r>
            <a:r>
              <a:rPr sz="2000" spc="-15" dirty="0">
                <a:latin typeface="Times New Roman"/>
                <a:cs typeface="Times New Roman"/>
              </a:rPr>
              <a:t>внутрішньогрупову,</a:t>
            </a:r>
            <a:endParaRPr sz="2000">
              <a:latin typeface="Times New Roman"/>
              <a:cs typeface="Times New Roman"/>
            </a:endParaRPr>
          </a:p>
          <a:p>
            <a:pPr marL="1905" algn="ctr">
              <a:lnSpc>
                <a:spcPct val="100000"/>
              </a:lnSpc>
            </a:pPr>
            <a:r>
              <a:rPr sz="2000" spc="-5" dirty="0">
                <a:latin typeface="Times New Roman"/>
                <a:cs typeface="Times New Roman"/>
              </a:rPr>
              <a:t>друга </a:t>
            </a:r>
            <a:r>
              <a:rPr sz="2000" spc="5" dirty="0">
                <a:latin typeface="Times New Roman"/>
                <a:cs typeface="Times New Roman"/>
              </a:rPr>
              <a:t>— </a:t>
            </a:r>
            <a:r>
              <a:rPr sz="2000" spc="-15" dirty="0">
                <a:latin typeface="Times New Roman"/>
                <a:cs typeface="Times New Roman"/>
              </a:rPr>
              <a:t>міжгрупову</a:t>
            </a:r>
            <a:r>
              <a:rPr sz="2000" spc="-60" dirty="0">
                <a:latin typeface="Times New Roman"/>
                <a:cs typeface="Times New Roman"/>
              </a:rPr>
              <a:t> </a:t>
            </a:r>
            <a:r>
              <a:rPr sz="2000" spc="-5" dirty="0">
                <a:latin typeface="Times New Roman"/>
                <a:cs typeface="Times New Roman"/>
              </a:rPr>
              <a:t>варіацію</a:t>
            </a:r>
            <a:endParaRPr sz="20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875" y="173183"/>
            <a:ext cx="8321040" cy="6336665"/>
          </a:xfrm>
          <a:prstGeom prst="rect">
            <a:avLst/>
          </a:prstGeom>
        </p:spPr>
        <p:txBody>
          <a:bodyPr vert="horz" wrap="square" lIns="0" tIns="12700" rIns="0" bIns="0" rtlCol="0">
            <a:spAutoFit/>
          </a:bodyPr>
          <a:lstStyle/>
          <a:p>
            <a:pPr marL="12700" marR="5080" indent="449580">
              <a:lnSpc>
                <a:spcPct val="114999"/>
              </a:lnSpc>
              <a:spcBef>
                <a:spcPts val="100"/>
              </a:spcBef>
            </a:pPr>
            <a:r>
              <a:rPr sz="2400" spc="-145" dirty="0">
                <a:latin typeface="Times New Roman"/>
                <a:cs typeface="Times New Roman"/>
              </a:rPr>
              <a:t>Подальший </a:t>
            </a:r>
            <a:r>
              <a:rPr sz="2400" spc="-80" dirty="0">
                <a:latin typeface="Times New Roman"/>
                <a:cs typeface="Times New Roman"/>
              </a:rPr>
              <a:t>її </a:t>
            </a:r>
            <a:r>
              <a:rPr sz="2400" spc="-145" dirty="0">
                <a:latin typeface="Times New Roman"/>
                <a:cs typeface="Times New Roman"/>
              </a:rPr>
              <a:t>розвиток </a:t>
            </a:r>
            <a:r>
              <a:rPr sz="2400" spc="-140" dirty="0">
                <a:latin typeface="Times New Roman"/>
                <a:cs typeface="Times New Roman"/>
              </a:rPr>
              <a:t>пов’язаний </a:t>
            </a:r>
            <a:r>
              <a:rPr sz="2400" dirty="0">
                <a:latin typeface="Times New Roman"/>
                <a:cs typeface="Times New Roman"/>
              </a:rPr>
              <a:t>з </a:t>
            </a:r>
            <a:r>
              <a:rPr sz="2400" spc="-125" dirty="0">
                <a:latin typeface="Times New Roman"/>
                <a:cs typeface="Times New Roman"/>
              </a:rPr>
              <a:t>ім’ям </a:t>
            </a:r>
            <a:r>
              <a:rPr sz="2400" spc="-160" dirty="0">
                <a:latin typeface="Times New Roman"/>
                <a:cs typeface="Times New Roman"/>
              </a:rPr>
              <a:t>бельгійського </a:t>
            </a:r>
            <a:r>
              <a:rPr sz="2400" spc="-150" dirty="0">
                <a:latin typeface="Times New Roman"/>
                <a:cs typeface="Times New Roman"/>
              </a:rPr>
              <a:t>статистика,  </a:t>
            </a:r>
            <a:r>
              <a:rPr sz="2400" spc="-145" dirty="0">
                <a:latin typeface="Times New Roman"/>
                <a:cs typeface="Times New Roman"/>
              </a:rPr>
              <a:t>астронома </a:t>
            </a:r>
            <a:r>
              <a:rPr sz="2400" spc="-70" dirty="0">
                <a:latin typeface="Times New Roman"/>
                <a:cs typeface="Times New Roman"/>
              </a:rPr>
              <a:t>та </a:t>
            </a:r>
            <a:r>
              <a:rPr sz="2400" spc="-160" dirty="0">
                <a:latin typeface="Times New Roman"/>
                <a:cs typeface="Times New Roman"/>
              </a:rPr>
              <a:t>математика </a:t>
            </a:r>
            <a:r>
              <a:rPr sz="2400" spc="-80" dirty="0">
                <a:latin typeface="Times New Roman"/>
                <a:cs typeface="Times New Roman"/>
              </a:rPr>
              <a:t>А. </a:t>
            </a:r>
            <a:r>
              <a:rPr sz="2400" spc="-160" dirty="0">
                <a:latin typeface="Times New Roman"/>
                <a:cs typeface="Times New Roman"/>
              </a:rPr>
              <a:t>Кетлє, </a:t>
            </a:r>
            <a:r>
              <a:rPr sz="2400" spc="-120" dirty="0">
                <a:latin typeface="Times New Roman"/>
                <a:cs typeface="Times New Roman"/>
              </a:rPr>
              <a:t>який </a:t>
            </a:r>
            <a:r>
              <a:rPr sz="2400" spc="-114" dirty="0">
                <a:latin typeface="Times New Roman"/>
                <a:cs typeface="Times New Roman"/>
              </a:rPr>
              <a:t>став </a:t>
            </a:r>
            <a:r>
              <a:rPr sz="2400" spc="-165" dirty="0">
                <a:latin typeface="Times New Roman"/>
                <a:cs typeface="Times New Roman"/>
              </a:rPr>
              <a:t>фундатором </a:t>
            </a:r>
            <a:r>
              <a:rPr sz="2400" spc="-135" dirty="0">
                <a:latin typeface="Times New Roman"/>
                <a:cs typeface="Times New Roman"/>
              </a:rPr>
              <a:t>теорії  </a:t>
            </a:r>
            <a:r>
              <a:rPr sz="2400" spc="-150" dirty="0">
                <a:latin typeface="Times New Roman"/>
                <a:cs typeface="Times New Roman"/>
              </a:rPr>
              <a:t>статистики,</a:t>
            </a:r>
            <a:r>
              <a:rPr sz="2400" spc="-260" dirty="0">
                <a:latin typeface="Times New Roman"/>
                <a:cs typeface="Times New Roman"/>
              </a:rPr>
              <a:t> </a:t>
            </a:r>
            <a:r>
              <a:rPr sz="2400" dirty="0">
                <a:latin typeface="Times New Roman"/>
                <a:cs typeface="Times New Roman"/>
              </a:rPr>
              <a:t>а</a:t>
            </a:r>
            <a:r>
              <a:rPr sz="2400" spc="-295" dirty="0">
                <a:latin typeface="Times New Roman"/>
                <a:cs typeface="Times New Roman"/>
              </a:rPr>
              <a:t> </a:t>
            </a:r>
            <a:r>
              <a:rPr sz="2400" spc="-160" dirty="0">
                <a:latin typeface="Times New Roman"/>
                <a:cs typeface="Times New Roman"/>
              </a:rPr>
              <a:t>також</a:t>
            </a:r>
            <a:r>
              <a:rPr sz="2400" spc="-275" dirty="0">
                <a:latin typeface="Times New Roman"/>
                <a:cs typeface="Times New Roman"/>
              </a:rPr>
              <a:t> </a:t>
            </a:r>
            <a:r>
              <a:rPr sz="2400" spc="-135" dirty="0">
                <a:latin typeface="Times New Roman"/>
                <a:cs typeface="Times New Roman"/>
              </a:rPr>
              <a:t>заклав</a:t>
            </a:r>
            <a:r>
              <a:rPr sz="2400" spc="-260" dirty="0">
                <a:latin typeface="Times New Roman"/>
                <a:cs typeface="Times New Roman"/>
              </a:rPr>
              <a:t> </a:t>
            </a:r>
            <a:r>
              <a:rPr sz="2400" spc="-125" dirty="0">
                <a:latin typeface="Times New Roman"/>
                <a:cs typeface="Times New Roman"/>
              </a:rPr>
              <a:t>основи</a:t>
            </a:r>
            <a:r>
              <a:rPr sz="2400" spc="-260" dirty="0">
                <a:latin typeface="Times New Roman"/>
                <a:cs typeface="Times New Roman"/>
              </a:rPr>
              <a:t> </a:t>
            </a:r>
            <a:r>
              <a:rPr sz="2400" spc="-150" dirty="0">
                <a:latin typeface="Times New Roman"/>
                <a:cs typeface="Times New Roman"/>
              </a:rPr>
              <a:t>соціології</a:t>
            </a:r>
            <a:r>
              <a:rPr sz="2400" spc="-250" dirty="0">
                <a:latin typeface="Times New Roman"/>
                <a:cs typeface="Times New Roman"/>
              </a:rPr>
              <a:t> </a:t>
            </a:r>
            <a:r>
              <a:rPr sz="2400" dirty="0">
                <a:latin typeface="Times New Roman"/>
                <a:cs typeface="Times New Roman"/>
              </a:rPr>
              <a:t>в</a:t>
            </a:r>
            <a:r>
              <a:rPr sz="2400" spc="-290" dirty="0">
                <a:latin typeface="Times New Roman"/>
                <a:cs typeface="Times New Roman"/>
              </a:rPr>
              <a:t> </a:t>
            </a:r>
            <a:r>
              <a:rPr sz="2400" spc="-140" dirty="0">
                <a:latin typeface="Times New Roman"/>
                <a:cs typeface="Times New Roman"/>
              </a:rPr>
              <a:t>роботі</a:t>
            </a:r>
            <a:r>
              <a:rPr sz="2400" spc="-270" dirty="0">
                <a:latin typeface="Times New Roman"/>
                <a:cs typeface="Times New Roman"/>
              </a:rPr>
              <a:t> </a:t>
            </a:r>
            <a:r>
              <a:rPr sz="2400" spc="-275" dirty="0">
                <a:latin typeface="Times New Roman"/>
                <a:cs typeface="Times New Roman"/>
              </a:rPr>
              <a:t>―Соціальна</a:t>
            </a:r>
            <a:r>
              <a:rPr sz="2400" spc="-250" dirty="0">
                <a:latin typeface="Times New Roman"/>
                <a:cs typeface="Times New Roman"/>
              </a:rPr>
              <a:t> </a:t>
            </a:r>
            <a:r>
              <a:rPr sz="2400" spc="-95" dirty="0">
                <a:latin typeface="Times New Roman"/>
                <a:cs typeface="Times New Roman"/>
              </a:rPr>
              <a:t>фізика‖.  </a:t>
            </a:r>
            <a:r>
              <a:rPr sz="2400" spc="-160" dirty="0">
                <a:latin typeface="Times New Roman"/>
                <a:cs typeface="Times New Roman"/>
              </a:rPr>
              <a:t>А.Кетлє </a:t>
            </a:r>
            <a:r>
              <a:rPr sz="2400" spc="-140" dirty="0">
                <a:latin typeface="Times New Roman"/>
                <a:cs typeface="Times New Roman"/>
              </a:rPr>
              <a:t>вважав, </a:t>
            </a:r>
            <a:r>
              <a:rPr sz="2400" spc="-80" dirty="0">
                <a:latin typeface="Times New Roman"/>
                <a:cs typeface="Times New Roman"/>
              </a:rPr>
              <a:t>що </a:t>
            </a:r>
            <a:r>
              <a:rPr sz="2400" spc="-150" dirty="0">
                <a:latin typeface="Times New Roman"/>
                <a:cs typeface="Times New Roman"/>
              </a:rPr>
              <a:t>предметом </a:t>
            </a:r>
            <a:r>
              <a:rPr sz="2400" spc="-145" dirty="0">
                <a:latin typeface="Times New Roman"/>
                <a:cs typeface="Times New Roman"/>
              </a:rPr>
              <a:t>статистики </a:t>
            </a:r>
            <a:r>
              <a:rPr sz="2400" dirty="0">
                <a:latin typeface="Times New Roman"/>
                <a:cs typeface="Times New Roman"/>
              </a:rPr>
              <a:t>є </a:t>
            </a:r>
            <a:r>
              <a:rPr sz="2400" spc="-345" dirty="0">
                <a:latin typeface="Times New Roman"/>
                <a:cs typeface="Times New Roman"/>
              </a:rPr>
              <a:t>―людина </a:t>
            </a:r>
            <a:r>
              <a:rPr sz="2400" dirty="0">
                <a:latin typeface="Times New Roman"/>
                <a:cs typeface="Times New Roman"/>
              </a:rPr>
              <a:t>в </a:t>
            </a:r>
            <a:r>
              <a:rPr sz="2400" spc="-120" dirty="0">
                <a:latin typeface="Times New Roman"/>
                <a:cs typeface="Times New Roman"/>
              </a:rPr>
              <a:t>суспільстві‖, </a:t>
            </a:r>
            <a:r>
              <a:rPr sz="2400" dirty="0">
                <a:latin typeface="Times New Roman"/>
                <a:cs typeface="Times New Roman"/>
              </a:rPr>
              <a:t>а  </a:t>
            </a:r>
            <a:r>
              <a:rPr sz="2400" spc="-155" dirty="0">
                <a:latin typeface="Times New Roman"/>
                <a:cs typeface="Times New Roman"/>
              </a:rPr>
              <a:t>методологічною</a:t>
            </a:r>
            <a:r>
              <a:rPr sz="2400" spc="-260" dirty="0">
                <a:latin typeface="Times New Roman"/>
                <a:cs typeface="Times New Roman"/>
              </a:rPr>
              <a:t> </a:t>
            </a:r>
            <a:r>
              <a:rPr sz="2400" spc="-130" dirty="0">
                <a:latin typeface="Times New Roman"/>
                <a:cs typeface="Times New Roman"/>
              </a:rPr>
              <a:t>основою</a:t>
            </a:r>
            <a:r>
              <a:rPr sz="2400" spc="-270" dirty="0">
                <a:latin typeface="Times New Roman"/>
                <a:cs typeface="Times New Roman"/>
              </a:rPr>
              <a:t> </a:t>
            </a:r>
            <a:r>
              <a:rPr sz="2400" dirty="0">
                <a:latin typeface="Times New Roman"/>
                <a:cs typeface="Times New Roman"/>
              </a:rPr>
              <a:t>-</a:t>
            </a:r>
            <a:r>
              <a:rPr sz="2400" spc="-315" dirty="0">
                <a:latin typeface="Times New Roman"/>
                <a:cs typeface="Times New Roman"/>
              </a:rPr>
              <a:t> </a:t>
            </a:r>
            <a:r>
              <a:rPr sz="2400" spc="-135" dirty="0">
                <a:latin typeface="Times New Roman"/>
                <a:cs typeface="Times New Roman"/>
              </a:rPr>
              <a:t>принцип</a:t>
            </a:r>
            <a:r>
              <a:rPr sz="2400" spc="-265" dirty="0">
                <a:latin typeface="Times New Roman"/>
                <a:cs typeface="Times New Roman"/>
              </a:rPr>
              <a:t> </a:t>
            </a:r>
            <a:r>
              <a:rPr sz="2400" spc="-140" dirty="0">
                <a:latin typeface="Times New Roman"/>
                <a:cs typeface="Times New Roman"/>
              </a:rPr>
              <a:t>масовості,</a:t>
            </a:r>
            <a:r>
              <a:rPr sz="2400" spc="-265" dirty="0">
                <a:latin typeface="Times New Roman"/>
                <a:cs typeface="Times New Roman"/>
              </a:rPr>
              <a:t> </a:t>
            </a:r>
            <a:r>
              <a:rPr sz="2400" spc="-140" dirty="0">
                <a:latin typeface="Times New Roman"/>
                <a:cs typeface="Times New Roman"/>
              </a:rPr>
              <a:t>пізніше</a:t>
            </a:r>
            <a:r>
              <a:rPr sz="2400" spc="-280" dirty="0">
                <a:latin typeface="Times New Roman"/>
                <a:cs typeface="Times New Roman"/>
              </a:rPr>
              <a:t> </a:t>
            </a:r>
            <a:r>
              <a:rPr sz="2400" spc="-140" dirty="0">
                <a:latin typeface="Times New Roman"/>
                <a:cs typeface="Times New Roman"/>
              </a:rPr>
              <a:t>названий</a:t>
            </a:r>
            <a:r>
              <a:rPr sz="2400" spc="-265" dirty="0">
                <a:latin typeface="Times New Roman"/>
                <a:cs typeface="Times New Roman"/>
              </a:rPr>
              <a:t> </a:t>
            </a:r>
            <a:r>
              <a:rPr sz="2400" spc="-160" dirty="0">
                <a:latin typeface="Times New Roman"/>
                <a:cs typeface="Times New Roman"/>
              </a:rPr>
              <a:t>законом  </a:t>
            </a:r>
            <a:r>
              <a:rPr sz="2400" spc="-140" dirty="0">
                <a:latin typeface="Times New Roman"/>
                <a:cs typeface="Times New Roman"/>
              </a:rPr>
              <a:t>великих</a:t>
            </a:r>
            <a:r>
              <a:rPr sz="2400" spc="-270" dirty="0">
                <a:latin typeface="Times New Roman"/>
                <a:cs typeface="Times New Roman"/>
              </a:rPr>
              <a:t> </a:t>
            </a:r>
            <a:r>
              <a:rPr sz="2400" spc="-130" dirty="0">
                <a:latin typeface="Times New Roman"/>
                <a:cs typeface="Times New Roman"/>
              </a:rPr>
              <a:t>чисел.</a:t>
            </a:r>
            <a:endParaRPr sz="2400">
              <a:latin typeface="Times New Roman"/>
              <a:cs typeface="Times New Roman"/>
            </a:endParaRPr>
          </a:p>
          <a:p>
            <a:pPr marL="12700" marR="215265" indent="112395">
              <a:lnSpc>
                <a:spcPct val="114999"/>
              </a:lnSpc>
            </a:pPr>
            <a:r>
              <a:rPr sz="2400" dirty="0">
                <a:latin typeface="Times New Roman"/>
                <a:cs typeface="Times New Roman"/>
              </a:rPr>
              <a:t>В</a:t>
            </a:r>
            <a:r>
              <a:rPr sz="2400" spc="-300" dirty="0">
                <a:latin typeface="Times New Roman"/>
                <a:cs typeface="Times New Roman"/>
              </a:rPr>
              <a:t> </a:t>
            </a:r>
            <a:r>
              <a:rPr sz="2400" spc="-130" dirty="0">
                <a:latin typeface="Times New Roman"/>
                <a:cs typeface="Times New Roman"/>
              </a:rPr>
              <a:t>Росії</a:t>
            </a:r>
            <a:r>
              <a:rPr sz="2400" spc="-280" dirty="0">
                <a:latin typeface="Times New Roman"/>
                <a:cs typeface="Times New Roman"/>
              </a:rPr>
              <a:t> </a:t>
            </a:r>
            <a:r>
              <a:rPr sz="2400" dirty="0">
                <a:latin typeface="Times New Roman"/>
                <a:cs typeface="Times New Roman"/>
              </a:rPr>
              <a:t>в</a:t>
            </a:r>
            <a:r>
              <a:rPr sz="2400" spc="-285" dirty="0">
                <a:latin typeface="Times New Roman"/>
                <a:cs typeface="Times New Roman"/>
              </a:rPr>
              <a:t> </a:t>
            </a:r>
            <a:r>
              <a:rPr sz="2400" spc="-110" dirty="0">
                <a:latin typeface="Times New Roman"/>
                <a:cs typeface="Times New Roman"/>
              </a:rPr>
              <a:t>XІX</a:t>
            </a:r>
            <a:r>
              <a:rPr sz="2400" spc="-280" dirty="0">
                <a:latin typeface="Times New Roman"/>
                <a:cs typeface="Times New Roman"/>
              </a:rPr>
              <a:t> </a:t>
            </a:r>
            <a:r>
              <a:rPr sz="2400" spc="-170" dirty="0">
                <a:latin typeface="Times New Roman"/>
                <a:cs typeface="Times New Roman"/>
              </a:rPr>
              <a:t>ст.</a:t>
            </a:r>
            <a:r>
              <a:rPr sz="2400" spc="-285" dirty="0">
                <a:latin typeface="Times New Roman"/>
                <a:cs typeface="Times New Roman"/>
              </a:rPr>
              <a:t> </a:t>
            </a:r>
            <a:r>
              <a:rPr sz="2400" spc="-145" dirty="0">
                <a:latin typeface="Times New Roman"/>
                <a:cs typeface="Times New Roman"/>
              </a:rPr>
              <a:t>формувалась</a:t>
            </a:r>
            <a:r>
              <a:rPr sz="2400" spc="-270" dirty="0">
                <a:latin typeface="Times New Roman"/>
                <a:cs typeface="Times New Roman"/>
              </a:rPr>
              <a:t> </a:t>
            </a:r>
            <a:r>
              <a:rPr sz="2400" spc="-150" dirty="0">
                <a:latin typeface="Times New Roman"/>
                <a:cs typeface="Times New Roman"/>
              </a:rPr>
              <a:t>статистика</a:t>
            </a:r>
            <a:r>
              <a:rPr sz="2400" spc="-254" dirty="0">
                <a:latin typeface="Times New Roman"/>
                <a:cs typeface="Times New Roman"/>
              </a:rPr>
              <a:t> </a:t>
            </a:r>
            <a:r>
              <a:rPr sz="2400" spc="-165" dirty="0">
                <a:latin typeface="Times New Roman"/>
                <a:cs typeface="Times New Roman"/>
              </a:rPr>
              <a:t>політекономічного</a:t>
            </a:r>
            <a:r>
              <a:rPr sz="2400" spc="-254" dirty="0">
                <a:latin typeface="Times New Roman"/>
                <a:cs typeface="Times New Roman"/>
              </a:rPr>
              <a:t> </a:t>
            </a:r>
            <a:r>
              <a:rPr sz="2400" spc="-175" dirty="0">
                <a:latin typeface="Times New Roman"/>
                <a:cs typeface="Times New Roman"/>
              </a:rPr>
              <a:t>напрямку.  </a:t>
            </a:r>
            <a:r>
              <a:rPr sz="2400" spc="-110" dirty="0">
                <a:latin typeface="Times New Roman"/>
                <a:cs typeface="Times New Roman"/>
              </a:rPr>
              <a:t>Про </a:t>
            </a:r>
            <a:r>
              <a:rPr sz="2400" spc="-80" dirty="0">
                <a:latin typeface="Times New Roman"/>
                <a:cs typeface="Times New Roman"/>
              </a:rPr>
              <a:t>це </a:t>
            </a:r>
            <a:r>
              <a:rPr sz="2400" spc="-150" dirty="0">
                <a:latin typeface="Times New Roman"/>
                <a:cs typeface="Times New Roman"/>
              </a:rPr>
              <a:t>свідчать </a:t>
            </a:r>
            <a:r>
              <a:rPr sz="2400" spc="-140" dirty="0">
                <a:latin typeface="Times New Roman"/>
                <a:cs typeface="Times New Roman"/>
              </a:rPr>
              <a:t>роботи </a:t>
            </a:r>
            <a:r>
              <a:rPr sz="2400" spc="-165" dirty="0">
                <a:latin typeface="Times New Roman"/>
                <a:cs typeface="Times New Roman"/>
              </a:rPr>
              <a:t>К.Ф.Германа, </a:t>
            </a:r>
            <a:r>
              <a:rPr sz="2400" spc="-150" dirty="0">
                <a:latin typeface="Times New Roman"/>
                <a:cs typeface="Times New Roman"/>
              </a:rPr>
              <a:t>К.І.Арсеньєва, </a:t>
            </a:r>
            <a:r>
              <a:rPr sz="2400" spc="-145" dirty="0">
                <a:latin typeface="Times New Roman"/>
                <a:cs typeface="Times New Roman"/>
              </a:rPr>
              <a:t>В.П.Андросова,  </a:t>
            </a:r>
            <a:r>
              <a:rPr sz="2400" spc="-170" dirty="0">
                <a:latin typeface="Times New Roman"/>
                <a:cs typeface="Times New Roman"/>
              </a:rPr>
              <a:t>Д.П.Журавського.</a:t>
            </a:r>
            <a:endParaRPr sz="2400">
              <a:latin typeface="Times New Roman"/>
              <a:cs typeface="Times New Roman"/>
            </a:endParaRPr>
          </a:p>
          <a:p>
            <a:pPr marL="12700" marR="882015">
              <a:lnSpc>
                <a:spcPts val="3310"/>
              </a:lnSpc>
              <a:spcBef>
                <a:spcPts val="185"/>
              </a:spcBef>
            </a:pPr>
            <a:r>
              <a:rPr sz="2400" spc="-140" dirty="0">
                <a:latin typeface="Times New Roman"/>
                <a:cs typeface="Times New Roman"/>
              </a:rPr>
              <a:t>Виділилось</a:t>
            </a:r>
            <a:r>
              <a:rPr sz="2400" spc="-254" dirty="0">
                <a:latin typeface="Times New Roman"/>
                <a:cs typeface="Times New Roman"/>
              </a:rPr>
              <a:t> </a:t>
            </a:r>
            <a:r>
              <a:rPr sz="2400" spc="-110" dirty="0">
                <a:latin typeface="Times New Roman"/>
                <a:cs typeface="Times New Roman"/>
              </a:rPr>
              <a:t>дві</a:t>
            </a:r>
            <a:r>
              <a:rPr sz="2400" spc="-285" dirty="0">
                <a:latin typeface="Times New Roman"/>
                <a:cs typeface="Times New Roman"/>
              </a:rPr>
              <a:t> </a:t>
            </a:r>
            <a:r>
              <a:rPr sz="2400" spc="-155" dirty="0">
                <a:latin typeface="Times New Roman"/>
                <a:cs typeface="Times New Roman"/>
              </a:rPr>
              <a:t>концепції</a:t>
            </a:r>
            <a:r>
              <a:rPr sz="2400" spc="-254" dirty="0">
                <a:latin typeface="Times New Roman"/>
                <a:cs typeface="Times New Roman"/>
              </a:rPr>
              <a:t> </a:t>
            </a:r>
            <a:r>
              <a:rPr sz="2400" spc="-140" dirty="0">
                <a:latin typeface="Times New Roman"/>
                <a:cs typeface="Times New Roman"/>
              </a:rPr>
              <a:t>щодо</a:t>
            </a:r>
            <a:r>
              <a:rPr sz="2400" spc="-280" dirty="0">
                <a:latin typeface="Times New Roman"/>
                <a:cs typeface="Times New Roman"/>
              </a:rPr>
              <a:t> </a:t>
            </a:r>
            <a:r>
              <a:rPr sz="2400" spc="-175" dirty="0">
                <a:latin typeface="Times New Roman"/>
                <a:cs typeface="Times New Roman"/>
              </a:rPr>
              <a:t>наукового</a:t>
            </a:r>
            <a:r>
              <a:rPr sz="2400" spc="-270" dirty="0">
                <a:latin typeface="Times New Roman"/>
                <a:cs typeface="Times New Roman"/>
              </a:rPr>
              <a:t> </a:t>
            </a:r>
            <a:r>
              <a:rPr sz="2400" spc="-145" dirty="0">
                <a:latin typeface="Times New Roman"/>
                <a:cs typeface="Times New Roman"/>
              </a:rPr>
              <a:t>змісту</a:t>
            </a:r>
            <a:r>
              <a:rPr sz="2400" spc="-280" dirty="0">
                <a:latin typeface="Times New Roman"/>
                <a:cs typeface="Times New Roman"/>
              </a:rPr>
              <a:t> </a:t>
            </a:r>
            <a:r>
              <a:rPr sz="2400" spc="-145" dirty="0">
                <a:latin typeface="Times New Roman"/>
                <a:cs typeface="Times New Roman"/>
              </a:rPr>
              <a:t>статистики</a:t>
            </a:r>
            <a:r>
              <a:rPr sz="2400" spc="-265" dirty="0">
                <a:latin typeface="Times New Roman"/>
                <a:cs typeface="Times New Roman"/>
              </a:rPr>
              <a:t> </a:t>
            </a:r>
            <a:r>
              <a:rPr sz="2400" spc="-130" dirty="0">
                <a:latin typeface="Times New Roman"/>
                <a:cs typeface="Times New Roman"/>
              </a:rPr>
              <a:t>серед  </a:t>
            </a:r>
            <a:r>
              <a:rPr sz="2400" spc="-140" dirty="0">
                <a:latin typeface="Times New Roman"/>
                <a:cs typeface="Times New Roman"/>
              </a:rPr>
              <a:t>російських</a:t>
            </a:r>
            <a:r>
              <a:rPr sz="2400" spc="-270" dirty="0">
                <a:latin typeface="Times New Roman"/>
                <a:cs typeface="Times New Roman"/>
              </a:rPr>
              <a:t> </a:t>
            </a:r>
            <a:r>
              <a:rPr sz="2400" spc="-150" dirty="0">
                <a:latin typeface="Times New Roman"/>
                <a:cs typeface="Times New Roman"/>
              </a:rPr>
              <a:t>вчених:</a:t>
            </a:r>
            <a:endParaRPr sz="2400">
              <a:latin typeface="Times New Roman"/>
              <a:cs typeface="Times New Roman"/>
            </a:endParaRPr>
          </a:p>
          <a:p>
            <a:pPr marL="12700" marR="1079500">
              <a:lnSpc>
                <a:spcPts val="3310"/>
              </a:lnSpc>
              <a:spcBef>
                <a:spcPts val="5"/>
              </a:spcBef>
            </a:pPr>
            <a:r>
              <a:rPr sz="2400" dirty="0">
                <a:latin typeface="Times New Roman"/>
                <a:cs typeface="Times New Roman"/>
              </a:rPr>
              <a:t>-</a:t>
            </a:r>
            <a:r>
              <a:rPr sz="2400" spc="-310" dirty="0">
                <a:latin typeface="Times New Roman"/>
                <a:cs typeface="Times New Roman"/>
              </a:rPr>
              <a:t> </a:t>
            </a:r>
            <a:r>
              <a:rPr sz="2400" spc="-150" dirty="0">
                <a:solidFill>
                  <a:srgbClr val="C00000"/>
                </a:solidFill>
                <a:latin typeface="Times New Roman"/>
                <a:cs typeface="Times New Roman"/>
              </a:rPr>
              <a:t>статистика</a:t>
            </a:r>
            <a:r>
              <a:rPr sz="2400" spc="-250" dirty="0">
                <a:solidFill>
                  <a:srgbClr val="C00000"/>
                </a:solidFill>
                <a:latin typeface="Times New Roman"/>
                <a:cs typeface="Times New Roman"/>
              </a:rPr>
              <a:t> </a:t>
            </a:r>
            <a:r>
              <a:rPr sz="2400" spc="-80" dirty="0">
                <a:solidFill>
                  <a:srgbClr val="C00000"/>
                </a:solidFill>
                <a:latin typeface="Times New Roman"/>
                <a:cs typeface="Times New Roman"/>
              </a:rPr>
              <a:t>як</a:t>
            </a:r>
            <a:r>
              <a:rPr sz="2400" spc="-305" dirty="0">
                <a:solidFill>
                  <a:srgbClr val="C00000"/>
                </a:solidFill>
                <a:latin typeface="Times New Roman"/>
                <a:cs typeface="Times New Roman"/>
              </a:rPr>
              <a:t> </a:t>
            </a:r>
            <a:r>
              <a:rPr sz="2400" spc="-150" dirty="0">
                <a:solidFill>
                  <a:srgbClr val="C00000"/>
                </a:solidFill>
                <a:latin typeface="Times New Roman"/>
                <a:cs typeface="Times New Roman"/>
              </a:rPr>
              <a:t>метод</a:t>
            </a:r>
            <a:r>
              <a:rPr sz="2400" spc="-275" dirty="0">
                <a:solidFill>
                  <a:srgbClr val="C00000"/>
                </a:solidFill>
                <a:latin typeface="Times New Roman"/>
                <a:cs typeface="Times New Roman"/>
              </a:rPr>
              <a:t> </a:t>
            </a:r>
            <a:r>
              <a:rPr sz="2400" spc="-140" dirty="0">
                <a:solidFill>
                  <a:srgbClr val="C00000"/>
                </a:solidFill>
                <a:latin typeface="Times New Roman"/>
                <a:cs typeface="Times New Roman"/>
              </a:rPr>
              <a:t>пізнання</a:t>
            </a:r>
            <a:r>
              <a:rPr sz="2400" spc="-250" dirty="0">
                <a:solidFill>
                  <a:srgbClr val="C00000"/>
                </a:solidFill>
                <a:latin typeface="Times New Roman"/>
                <a:cs typeface="Times New Roman"/>
              </a:rPr>
              <a:t> </a:t>
            </a:r>
            <a:r>
              <a:rPr sz="2400" spc="-145" dirty="0">
                <a:latin typeface="Times New Roman"/>
                <a:cs typeface="Times New Roman"/>
              </a:rPr>
              <a:t>(А.А.Чупров,</a:t>
            </a:r>
            <a:r>
              <a:rPr sz="2400" spc="-254" dirty="0">
                <a:latin typeface="Times New Roman"/>
                <a:cs typeface="Times New Roman"/>
              </a:rPr>
              <a:t> </a:t>
            </a:r>
            <a:r>
              <a:rPr sz="2400" spc="-165" dirty="0">
                <a:latin typeface="Times New Roman"/>
                <a:cs typeface="Times New Roman"/>
              </a:rPr>
              <a:t>А.А.Кауфман,</a:t>
            </a:r>
            <a:r>
              <a:rPr sz="2400" spc="-265" dirty="0">
                <a:latin typeface="Times New Roman"/>
                <a:cs typeface="Times New Roman"/>
              </a:rPr>
              <a:t> </a:t>
            </a:r>
            <a:r>
              <a:rPr sz="2400" spc="-125" dirty="0">
                <a:latin typeface="Times New Roman"/>
                <a:cs typeface="Times New Roman"/>
              </a:rPr>
              <a:t>Н.А.  </a:t>
            </a:r>
            <a:r>
              <a:rPr sz="2400" spc="-165" dirty="0">
                <a:latin typeface="Times New Roman"/>
                <a:cs typeface="Times New Roman"/>
              </a:rPr>
              <a:t>Каблуков,</a:t>
            </a:r>
            <a:r>
              <a:rPr sz="2400" spc="-280" dirty="0">
                <a:latin typeface="Times New Roman"/>
                <a:cs typeface="Times New Roman"/>
              </a:rPr>
              <a:t> </a:t>
            </a:r>
            <a:r>
              <a:rPr sz="2400" spc="-150" dirty="0">
                <a:latin typeface="Times New Roman"/>
                <a:cs typeface="Times New Roman"/>
              </a:rPr>
              <a:t>Н.К.Дружинін</a:t>
            </a:r>
            <a:r>
              <a:rPr sz="2400" spc="-265" dirty="0">
                <a:latin typeface="Times New Roman"/>
                <a:cs typeface="Times New Roman"/>
              </a:rPr>
              <a:t> </a:t>
            </a:r>
            <a:r>
              <a:rPr sz="2400" spc="-70" dirty="0">
                <a:latin typeface="Times New Roman"/>
                <a:cs typeface="Times New Roman"/>
              </a:rPr>
              <a:t>та</a:t>
            </a:r>
            <a:r>
              <a:rPr sz="2400" spc="-290" dirty="0">
                <a:latin typeface="Times New Roman"/>
                <a:cs typeface="Times New Roman"/>
              </a:rPr>
              <a:t> </a:t>
            </a:r>
            <a:r>
              <a:rPr sz="2400" spc="-160" dirty="0">
                <a:latin typeface="Times New Roman"/>
                <a:cs typeface="Times New Roman"/>
              </a:rPr>
              <a:t>ін.)</a:t>
            </a:r>
            <a:endParaRPr sz="2400">
              <a:latin typeface="Times New Roman"/>
              <a:cs typeface="Times New Roman"/>
            </a:endParaRPr>
          </a:p>
          <a:p>
            <a:pPr marL="12700" marR="45720">
              <a:lnSpc>
                <a:spcPts val="3310"/>
              </a:lnSpc>
              <a:spcBef>
                <a:spcPts val="10"/>
              </a:spcBef>
            </a:pPr>
            <a:r>
              <a:rPr sz="2400" dirty="0">
                <a:latin typeface="Times New Roman"/>
                <a:cs typeface="Times New Roman"/>
              </a:rPr>
              <a:t>- </a:t>
            </a:r>
            <a:r>
              <a:rPr sz="2400" spc="-150" dirty="0">
                <a:solidFill>
                  <a:srgbClr val="C00000"/>
                </a:solidFill>
                <a:latin typeface="Times New Roman"/>
                <a:cs typeface="Times New Roman"/>
              </a:rPr>
              <a:t>статистика </a:t>
            </a:r>
            <a:r>
              <a:rPr sz="2400" dirty="0">
                <a:solidFill>
                  <a:srgbClr val="C00000"/>
                </a:solidFill>
                <a:latin typeface="Times New Roman"/>
                <a:cs typeface="Times New Roman"/>
              </a:rPr>
              <a:t>- </a:t>
            </a:r>
            <a:r>
              <a:rPr sz="2400" spc="-155" dirty="0">
                <a:solidFill>
                  <a:srgbClr val="C00000"/>
                </a:solidFill>
                <a:latin typeface="Times New Roman"/>
                <a:cs typeface="Times New Roman"/>
              </a:rPr>
              <a:t>наука</a:t>
            </a:r>
            <a:r>
              <a:rPr sz="2400" spc="-155" dirty="0">
                <a:latin typeface="Times New Roman"/>
                <a:cs typeface="Times New Roman"/>
              </a:rPr>
              <a:t>, предметом </a:t>
            </a:r>
            <a:r>
              <a:rPr sz="2400" spc="-140" dirty="0">
                <a:latin typeface="Times New Roman"/>
                <a:cs typeface="Times New Roman"/>
              </a:rPr>
              <a:t>дослідження </a:t>
            </a:r>
            <a:r>
              <a:rPr sz="2400" spc="-150" dirty="0">
                <a:latin typeface="Times New Roman"/>
                <a:cs typeface="Times New Roman"/>
              </a:rPr>
              <a:t>якої </a:t>
            </a:r>
            <a:r>
              <a:rPr sz="2400" dirty="0">
                <a:latin typeface="Times New Roman"/>
                <a:cs typeface="Times New Roman"/>
              </a:rPr>
              <a:t>є </a:t>
            </a:r>
            <a:r>
              <a:rPr sz="2400" spc="-135" dirty="0">
                <a:latin typeface="Times New Roman"/>
                <a:cs typeface="Times New Roman"/>
              </a:rPr>
              <a:t>масові </a:t>
            </a:r>
            <a:r>
              <a:rPr sz="2400" spc="-130" dirty="0">
                <a:latin typeface="Times New Roman"/>
                <a:cs typeface="Times New Roman"/>
              </a:rPr>
              <a:t>явища </a:t>
            </a:r>
            <a:r>
              <a:rPr sz="2400" dirty="0">
                <a:latin typeface="Times New Roman"/>
                <a:cs typeface="Times New Roman"/>
              </a:rPr>
              <a:t>і  </a:t>
            </a:r>
            <a:r>
              <a:rPr sz="2400" spc="-130" dirty="0">
                <a:latin typeface="Times New Roman"/>
                <a:cs typeface="Times New Roman"/>
              </a:rPr>
              <a:t>процеси</a:t>
            </a:r>
            <a:r>
              <a:rPr sz="2400" spc="-270" dirty="0">
                <a:latin typeface="Times New Roman"/>
                <a:cs typeface="Times New Roman"/>
              </a:rPr>
              <a:t> </a:t>
            </a:r>
            <a:r>
              <a:rPr sz="2400" spc="-145" dirty="0">
                <a:latin typeface="Times New Roman"/>
                <a:cs typeface="Times New Roman"/>
              </a:rPr>
              <a:t>(Ю.Є.Янсон,</a:t>
            </a:r>
            <a:r>
              <a:rPr sz="2400" spc="-240" dirty="0">
                <a:latin typeface="Times New Roman"/>
                <a:cs typeface="Times New Roman"/>
              </a:rPr>
              <a:t> </a:t>
            </a:r>
            <a:r>
              <a:rPr sz="2400" spc="-150" dirty="0">
                <a:latin typeface="Times New Roman"/>
                <a:cs typeface="Times New Roman"/>
              </a:rPr>
              <a:t>А.Ф.Фортунов,</a:t>
            </a:r>
            <a:r>
              <a:rPr sz="2400" spc="-254" dirty="0">
                <a:latin typeface="Times New Roman"/>
                <a:cs typeface="Times New Roman"/>
              </a:rPr>
              <a:t> </a:t>
            </a:r>
            <a:r>
              <a:rPr sz="2400" spc="-145" dirty="0">
                <a:latin typeface="Times New Roman"/>
                <a:cs typeface="Times New Roman"/>
              </a:rPr>
              <a:t>В.С.Німчинов,</a:t>
            </a:r>
            <a:r>
              <a:rPr sz="2400" spc="-245" dirty="0">
                <a:latin typeface="Times New Roman"/>
                <a:cs typeface="Times New Roman"/>
              </a:rPr>
              <a:t> </a:t>
            </a:r>
            <a:r>
              <a:rPr sz="2400" spc="-155" dirty="0">
                <a:latin typeface="Times New Roman"/>
                <a:cs typeface="Times New Roman"/>
              </a:rPr>
              <a:t>Й.С.Пасхавер</a:t>
            </a:r>
            <a:r>
              <a:rPr sz="2400" spc="-240" dirty="0">
                <a:latin typeface="Times New Roman"/>
                <a:cs typeface="Times New Roman"/>
              </a:rPr>
              <a:t> </a:t>
            </a:r>
            <a:r>
              <a:rPr sz="2400" spc="-70" dirty="0">
                <a:latin typeface="Times New Roman"/>
                <a:cs typeface="Times New Roman"/>
              </a:rPr>
              <a:t>та</a:t>
            </a:r>
            <a:r>
              <a:rPr sz="2400" spc="-285" dirty="0">
                <a:latin typeface="Times New Roman"/>
                <a:cs typeface="Times New Roman"/>
              </a:rPr>
              <a:t> </a:t>
            </a:r>
            <a:r>
              <a:rPr sz="2400" spc="-160" dirty="0">
                <a:latin typeface="Times New Roman"/>
                <a:cs typeface="Times New Roman"/>
              </a:rPr>
              <a:t>ін.)</a:t>
            </a:r>
            <a:endParaRPr sz="2400">
              <a:latin typeface="Times New Roman"/>
              <a:cs typeface="Times New Roman"/>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46392" y="187452"/>
            <a:ext cx="1802892" cy="1586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31163" y="249428"/>
            <a:ext cx="5300345" cy="1123315"/>
          </a:xfrm>
          <a:prstGeom prst="rect">
            <a:avLst/>
          </a:prstGeom>
        </p:spPr>
        <p:txBody>
          <a:bodyPr vert="horz" wrap="square" lIns="0" tIns="12700" rIns="0" bIns="0" rtlCol="0">
            <a:spAutoFit/>
          </a:bodyPr>
          <a:lstStyle/>
          <a:p>
            <a:pPr marL="12700" marR="5080" indent="-1905" algn="ctr">
              <a:lnSpc>
                <a:spcPct val="100000"/>
              </a:lnSpc>
              <a:spcBef>
                <a:spcPts val="100"/>
              </a:spcBef>
            </a:pPr>
            <a:r>
              <a:rPr sz="2400" b="1" spc="-10" dirty="0">
                <a:solidFill>
                  <a:srgbClr val="5E2D79"/>
                </a:solidFill>
                <a:latin typeface="Times New Roman"/>
                <a:cs typeface="Times New Roman"/>
              </a:rPr>
              <a:t>Взаємозв’язок </a:t>
            </a:r>
            <a:r>
              <a:rPr sz="2400" b="1" dirty="0">
                <a:solidFill>
                  <a:srgbClr val="5E2D79"/>
                </a:solidFill>
                <a:latin typeface="Times New Roman"/>
                <a:cs typeface="Times New Roman"/>
              </a:rPr>
              <a:t>дисперсій </a:t>
            </a:r>
            <a:r>
              <a:rPr sz="2400" b="1" spc="-5" dirty="0">
                <a:solidFill>
                  <a:srgbClr val="5E2D79"/>
                </a:solidFill>
                <a:latin typeface="Times New Roman"/>
                <a:cs typeface="Times New Roman"/>
              </a:rPr>
              <a:t>називається  </a:t>
            </a:r>
            <a:r>
              <a:rPr sz="2400" b="1" spc="-15" dirty="0">
                <a:solidFill>
                  <a:srgbClr val="5E2D79"/>
                </a:solidFill>
                <a:latin typeface="Times New Roman"/>
                <a:cs typeface="Times New Roman"/>
              </a:rPr>
              <a:t>правилом </a:t>
            </a:r>
            <a:r>
              <a:rPr sz="2400" b="1" spc="-10" dirty="0">
                <a:solidFill>
                  <a:srgbClr val="5E2D79"/>
                </a:solidFill>
                <a:latin typeface="Times New Roman"/>
                <a:cs typeface="Times New Roman"/>
              </a:rPr>
              <a:t>розкладання (декомпозиції)  </a:t>
            </a:r>
            <a:r>
              <a:rPr sz="2400" b="1" spc="-5" dirty="0">
                <a:solidFill>
                  <a:srgbClr val="5E2D79"/>
                </a:solidFill>
                <a:latin typeface="Times New Roman"/>
                <a:cs typeface="Times New Roman"/>
              </a:rPr>
              <a:t>варіації:</a:t>
            </a:r>
            <a:endParaRPr sz="2400">
              <a:latin typeface="Times New Roman"/>
              <a:cs typeface="Times New Roman"/>
            </a:endParaRPr>
          </a:p>
        </p:txBody>
      </p:sp>
      <p:sp>
        <p:nvSpPr>
          <p:cNvPr id="4" name="object 4"/>
          <p:cNvSpPr/>
          <p:nvPr/>
        </p:nvSpPr>
        <p:spPr>
          <a:xfrm>
            <a:off x="490537" y="3284473"/>
            <a:ext cx="7969250" cy="1631950"/>
          </a:xfrm>
          <a:custGeom>
            <a:avLst/>
            <a:gdLst/>
            <a:ahLst/>
            <a:cxnLst/>
            <a:rect l="l" t="t" r="r" b="b"/>
            <a:pathLst>
              <a:path w="7969250" h="1631950">
                <a:moveTo>
                  <a:pt x="0" y="1631950"/>
                </a:moveTo>
                <a:lnTo>
                  <a:pt x="7969250" y="1631950"/>
                </a:lnTo>
                <a:lnTo>
                  <a:pt x="7969250" y="0"/>
                </a:lnTo>
                <a:lnTo>
                  <a:pt x="0" y="0"/>
                </a:lnTo>
                <a:lnTo>
                  <a:pt x="0" y="1631950"/>
                </a:lnTo>
                <a:close/>
              </a:path>
            </a:pathLst>
          </a:custGeom>
          <a:solidFill>
            <a:srgbClr val="FFC000"/>
          </a:solidFill>
        </p:spPr>
        <p:txBody>
          <a:bodyPr wrap="square" lIns="0" tIns="0" rIns="0" bIns="0" rtlCol="0"/>
          <a:lstStyle/>
          <a:p>
            <a:endParaRPr/>
          </a:p>
        </p:txBody>
      </p:sp>
      <p:sp>
        <p:nvSpPr>
          <p:cNvPr id="5" name="object 5"/>
          <p:cNvSpPr/>
          <p:nvPr/>
        </p:nvSpPr>
        <p:spPr>
          <a:xfrm>
            <a:off x="463041" y="3257041"/>
            <a:ext cx="8024495" cy="1687195"/>
          </a:xfrm>
          <a:custGeom>
            <a:avLst/>
            <a:gdLst/>
            <a:ahLst/>
            <a:cxnLst/>
            <a:rect l="l" t="t" r="r" b="b"/>
            <a:pathLst>
              <a:path w="8024495" h="1687195">
                <a:moveTo>
                  <a:pt x="7996682" y="0"/>
                </a:moveTo>
                <a:lnTo>
                  <a:pt x="27495" y="0"/>
                </a:lnTo>
                <a:lnTo>
                  <a:pt x="16791" y="2160"/>
                </a:lnTo>
                <a:lnTo>
                  <a:pt x="8051" y="8048"/>
                </a:lnTo>
                <a:lnTo>
                  <a:pt x="2160" y="16769"/>
                </a:lnTo>
                <a:lnTo>
                  <a:pt x="0" y="27432"/>
                </a:lnTo>
                <a:lnTo>
                  <a:pt x="0" y="1659382"/>
                </a:lnTo>
                <a:lnTo>
                  <a:pt x="2160" y="1670117"/>
                </a:lnTo>
                <a:lnTo>
                  <a:pt x="8051" y="1678876"/>
                </a:lnTo>
                <a:lnTo>
                  <a:pt x="16791" y="1684778"/>
                </a:lnTo>
                <a:lnTo>
                  <a:pt x="27495" y="1686941"/>
                </a:lnTo>
                <a:lnTo>
                  <a:pt x="7996682" y="1686941"/>
                </a:lnTo>
                <a:lnTo>
                  <a:pt x="8007417" y="1684778"/>
                </a:lnTo>
                <a:lnTo>
                  <a:pt x="8016176" y="1678876"/>
                </a:lnTo>
                <a:lnTo>
                  <a:pt x="8022078" y="1670117"/>
                </a:lnTo>
                <a:lnTo>
                  <a:pt x="8024240" y="1659382"/>
                </a:lnTo>
                <a:lnTo>
                  <a:pt x="8024240" y="1653921"/>
                </a:lnTo>
                <a:lnTo>
                  <a:pt x="32994" y="1653921"/>
                </a:lnTo>
                <a:lnTo>
                  <a:pt x="32994" y="33020"/>
                </a:lnTo>
                <a:lnTo>
                  <a:pt x="8024240" y="33020"/>
                </a:lnTo>
                <a:lnTo>
                  <a:pt x="8024240" y="27432"/>
                </a:lnTo>
                <a:lnTo>
                  <a:pt x="8022078" y="16769"/>
                </a:lnTo>
                <a:lnTo>
                  <a:pt x="8016176" y="8048"/>
                </a:lnTo>
                <a:lnTo>
                  <a:pt x="8007417" y="2160"/>
                </a:lnTo>
                <a:lnTo>
                  <a:pt x="7996682" y="0"/>
                </a:lnTo>
                <a:close/>
              </a:path>
              <a:path w="8024495" h="1687195">
                <a:moveTo>
                  <a:pt x="8024240" y="33020"/>
                </a:moveTo>
                <a:lnTo>
                  <a:pt x="7991221" y="33020"/>
                </a:lnTo>
                <a:lnTo>
                  <a:pt x="7991221" y="1653921"/>
                </a:lnTo>
                <a:lnTo>
                  <a:pt x="8024240" y="1653921"/>
                </a:lnTo>
                <a:lnTo>
                  <a:pt x="8024240" y="33020"/>
                </a:lnTo>
                <a:close/>
              </a:path>
              <a:path w="8024495" h="1687195">
                <a:moveTo>
                  <a:pt x="7980299" y="43942"/>
                </a:moveTo>
                <a:lnTo>
                  <a:pt x="43992" y="43942"/>
                </a:lnTo>
                <a:lnTo>
                  <a:pt x="43992" y="1642999"/>
                </a:lnTo>
                <a:lnTo>
                  <a:pt x="7980299" y="1642999"/>
                </a:lnTo>
                <a:lnTo>
                  <a:pt x="7980299" y="1631950"/>
                </a:lnTo>
                <a:lnTo>
                  <a:pt x="54990" y="1631950"/>
                </a:lnTo>
                <a:lnTo>
                  <a:pt x="54990" y="54991"/>
                </a:lnTo>
                <a:lnTo>
                  <a:pt x="7980299" y="54991"/>
                </a:lnTo>
                <a:lnTo>
                  <a:pt x="7980299" y="43942"/>
                </a:lnTo>
                <a:close/>
              </a:path>
              <a:path w="8024495" h="1687195">
                <a:moveTo>
                  <a:pt x="7980299" y="54991"/>
                </a:moveTo>
                <a:lnTo>
                  <a:pt x="7969250" y="54991"/>
                </a:lnTo>
                <a:lnTo>
                  <a:pt x="7969250" y="1631950"/>
                </a:lnTo>
                <a:lnTo>
                  <a:pt x="7980299" y="1631950"/>
                </a:lnTo>
                <a:lnTo>
                  <a:pt x="7980299" y="54991"/>
                </a:lnTo>
                <a:close/>
              </a:path>
            </a:pathLst>
          </a:custGeom>
          <a:solidFill>
            <a:srgbClr val="BB8B00"/>
          </a:solidFill>
        </p:spPr>
        <p:txBody>
          <a:bodyPr wrap="square" lIns="0" tIns="0" rIns="0" bIns="0" rtlCol="0"/>
          <a:lstStyle/>
          <a:p>
            <a:endParaRPr/>
          </a:p>
        </p:txBody>
      </p:sp>
      <p:sp>
        <p:nvSpPr>
          <p:cNvPr id="6" name="object 6"/>
          <p:cNvSpPr txBox="1"/>
          <p:nvPr/>
        </p:nvSpPr>
        <p:spPr>
          <a:xfrm>
            <a:off x="490537" y="3309365"/>
            <a:ext cx="7969250" cy="1550670"/>
          </a:xfrm>
          <a:prstGeom prst="rect">
            <a:avLst/>
          </a:prstGeom>
        </p:spPr>
        <p:txBody>
          <a:bodyPr vert="horz" wrap="square" lIns="0" tIns="13335" rIns="0" bIns="0" rtlCol="0">
            <a:spAutoFit/>
          </a:bodyPr>
          <a:lstStyle/>
          <a:p>
            <a:pPr marL="252095" marR="244475" algn="ctr">
              <a:lnSpc>
                <a:spcPct val="100000"/>
              </a:lnSpc>
              <a:spcBef>
                <a:spcPts val="105"/>
              </a:spcBef>
            </a:pPr>
            <a:r>
              <a:rPr sz="2000" b="1" dirty="0">
                <a:latin typeface="Times New Roman"/>
                <a:cs typeface="Times New Roman"/>
              </a:rPr>
              <a:t>«Правило </a:t>
            </a:r>
            <a:r>
              <a:rPr sz="2000" b="1" spc="-10" dirty="0">
                <a:latin typeface="Times New Roman"/>
                <a:cs typeface="Times New Roman"/>
              </a:rPr>
              <a:t>додавання </a:t>
            </a:r>
            <a:r>
              <a:rPr sz="2000" b="1" spc="-5" dirty="0">
                <a:latin typeface="Times New Roman"/>
                <a:cs typeface="Times New Roman"/>
              </a:rPr>
              <a:t>дисперсій» </a:t>
            </a:r>
            <a:r>
              <a:rPr sz="2000" b="1" spc="-15" dirty="0">
                <a:latin typeface="Times New Roman"/>
                <a:cs typeface="Times New Roman"/>
              </a:rPr>
              <a:t>використовується </a:t>
            </a:r>
            <a:r>
              <a:rPr sz="2000" b="1" spc="-5" dirty="0">
                <a:latin typeface="Times New Roman"/>
                <a:cs typeface="Times New Roman"/>
              </a:rPr>
              <a:t>для </a:t>
            </a:r>
            <a:r>
              <a:rPr sz="2000" b="1" spc="-15" dirty="0">
                <a:latin typeface="Times New Roman"/>
                <a:cs typeface="Times New Roman"/>
              </a:rPr>
              <a:t>того, </a:t>
            </a:r>
            <a:r>
              <a:rPr sz="2000" b="1" dirty="0">
                <a:latin typeface="Times New Roman"/>
                <a:cs typeface="Times New Roman"/>
              </a:rPr>
              <a:t>щоб  розкласти загальну </a:t>
            </a:r>
            <a:r>
              <a:rPr sz="2000" b="1" spc="-5" dirty="0">
                <a:latin typeface="Times New Roman"/>
                <a:cs typeface="Times New Roman"/>
              </a:rPr>
              <a:t>варіацію </a:t>
            </a:r>
            <a:r>
              <a:rPr sz="2000" b="1" spc="-15" dirty="0">
                <a:latin typeface="Times New Roman"/>
                <a:cs typeface="Times New Roman"/>
              </a:rPr>
              <a:t>результативної </a:t>
            </a:r>
            <a:r>
              <a:rPr sz="2000" b="1" dirty="0">
                <a:latin typeface="Times New Roman"/>
                <a:cs typeface="Times New Roman"/>
              </a:rPr>
              <a:t>ознаки</a:t>
            </a:r>
            <a:r>
              <a:rPr sz="2000" b="1" spc="360" dirty="0">
                <a:latin typeface="Times New Roman"/>
                <a:cs typeface="Times New Roman"/>
              </a:rPr>
              <a:t> </a:t>
            </a:r>
            <a:r>
              <a:rPr sz="2000" b="1" spc="-5" dirty="0">
                <a:latin typeface="Times New Roman"/>
                <a:cs typeface="Times New Roman"/>
              </a:rPr>
              <a:t>на</a:t>
            </a:r>
            <a:endParaRPr sz="2000">
              <a:latin typeface="Times New Roman"/>
              <a:cs typeface="Times New Roman"/>
            </a:endParaRPr>
          </a:p>
          <a:p>
            <a:pPr marL="1905" algn="ctr">
              <a:lnSpc>
                <a:spcPct val="100000"/>
              </a:lnSpc>
            </a:pPr>
            <a:r>
              <a:rPr sz="2000" b="1" spc="-10" dirty="0">
                <a:latin typeface="Times New Roman"/>
                <a:cs typeface="Times New Roman"/>
              </a:rPr>
              <a:t>систематичну </a:t>
            </a:r>
            <a:r>
              <a:rPr sz="2000" b="1" dirty="0">
                <a:latin typeface="Times New Roman"/>
                <a:cs typeface="Times New Roman"/>
              </a:rPr>
              <a:t>та </a:t>
            </a:r>
            <a:r>
              <a:rPr sz="2000" b="1" spc="-35" dirty="0">
                <a:latin typeface="Times New Roman"/>
                <a:cs typeface="Times New Roman"/>
              </a:rPr>
              <a:t>випадкову.</a:t>
            </a:r>
            <a:endParaRPr sz="2000">
              <a:latin typeface="Times New Roman"/>
              <a:cs typeface="Times New Roman"/>
            </a:endParaRPr>
          </a:p>
          <a:p>
            <a:pPr marL="635" algn="ctr">
              <a:lnSpc>
                <a:spcPct val="100000"/>
              </a:lnSpc>
            </a:pPr>
            <a:r>
              <a:rPr sz="2000" b="1" dirty="0">
                <a:latin typeface="Times New Roman"/>
                <a:cs typeface="Times New Roman"/>
              </a:rPr>
              <a:t>При </a:t>
            </a:r>
            <a:r>
              <a:rPr sz="2000" b="1" spc="-10" dirty="0">
                <a:latin typeface="Times New Roman"/>
                <a:cs typeface="Times New Roman"/>
              </a:rPr>
              <a:t>цьому </a:t>
            </a:r>
            <a:r>
              <a:rPr sz="2000" b="1" spc="-5" dirty="0">
                <a:latin typeface="Times New Roman"/>
                <a:cs typeface="Times New Roman"/>
              </a:rPr>
              <a:t>мірою </a:t>
            </a:r>
            <a:r>
              <a:rPr sz="2000" b="1" spc="-10" dirty="0">
                <a:latin typeface="Times New Roman"/>
                <a:cs typeface="Times New Roman"/>
              </a:rPr>
              <a:t>систематичної </a:t>
            </a:r>
            <a:r>
              <a:rPr sz="2000" b="1" spc="-5" dirty="0">
                <a:latin typeface="Times New Roman"/>
                <a:cs typeface="Times New Roman"/>
              </a:rPr>
              <a:t>варіації </a:t>
            </a:r>
            <a:r>
              <a:rPr sz="2000" b="1" dirty="0">
                <a:latin typeface="Times New Roman"/>
                <a:cs typeface="Times New Roman"/>
              </a:rPr>
              <a:t>є </a:t>
            </a:r>
            <a:r>
              <a:rPr sz="2000" b="1" spc="-10" dirty="0">
                <a:latin typeface="Times New Roman"/>
                <a:cs typeface="Times New Roman"/>
              </a:rPr>
              <a:t>міжгрупова </a:t>
            </a:r>
            <a:r>
              <a:rPr sz="2000" b="1" spc="-5" dirty="0">
                <a:latin typeface="Times New Roman"/>
                <a:cs typeface="Times New Roman"/>
              </a:rPr>
              <a:t>дисперсія </a:t>
            </a:r>
            <a:r>
              <a:rPr sz="2000" b="1" dirty="0">
                <a:latin typeface="Times New Roman"/>
                <a:cs typeface="Times New Roman"/>
              </a:rPr>
              <a:t>δ</a:t>
            </a:r>
            <a:r>
              <a:rPr sz="2000" b="1" spc="-70" dirty="0">
                <a:latin typeface="Times New Roman"/>
                <a:cs typeface="Times New Roman"/>
              </a:rPr>
              <a:t> </a:t>
            </a:r>
            <a:r>
              <a:rPr sz="2000" b="1" dirty="0">
                <a:latin typeface="Times New Roman"/>
                <a:cs typeface="Times New Roman"/>
              </a:rPr>
              <a:t>,</a:t>
            </a:r>
            <a:endParaRPr sz="2000">
              <a:latin typeface="Times New Roman"/>
              <a:cs typeface="Times New Roman"/>
            </a:endParaRPr>
          </a:p>
          <a:p>
            <a:pPr algn="ctr">
              <a:lnSpc>
                <a:spcPct val="100000"/>
              </a:lnSpc>
              <a:tabLst>
                <a:tab pos="7042784" algn="l"/>
              </a:tabLst>
            </a:pPr>
            <a:r>
              <a:rPr sz="2000" b="1" dirty="0">
                <a:latin typeface="Times New Roman"/>
                <a:cs typeface="Times New Roman"/>
              </a:rPr>
              <a:t>а </a:t>
            </a:r>
            <a:r>
              <a:rPr sz="2000" b="1" spc="-10" dirty="0">
                <a:latin typeface="Times New Roman"/>
                <a:cs typeface="Times New Roman"/>
              </a:rPr>
              <a:t>випадкової </a:t>
            </a:r>
            <a:r>
              <a:rPr sz="2000" b="1" dirty="0">
                <a:latin typeface="Times New Roman"/>
                <a:cs typeface="Times New Roman"/>
              </a:rPr>
              <a:t>– </a:t>
            </a:r>
            <a:r>
              <a:rPr sz="2000" b="1" spc="-5" dirty="0">
                <a:latin typeface="Times New Roman"/>
                <a:cs typeface="Times New Roman"/>
              </a:rPr>
              <a:t>середня внутрішньогрупова</a:t>
            </a:r>
            <a:r>
              <a:rPr sz="2000" b="1" spc="-55" dirty="0">
                <a:latin typeface="Times New Roman"/>
                <a:cs typeface="Times New Roman"/>
              </a:rPr>
              <a:t> </a:t>
            </a:r>
            <a:r>
              <a:rPr sz="2000" b="1" spc="-5" dirty="0">
                <a:latin typeface="Times New Roman"/>
                <a:cs typeface="Times New Roman"/>
              </a:rPr>
              <a:t>дисперсія</a:t>
            </a:r>
            <a:r>
              <a:rPr sz="2000" b="1" spc="10" dirty="0">
                <a:latin typeface="Times New Roman"/>
                <a:cs typeface="Times New Roman"/>
              </a:rPr>
              <a:t> </a:t>
            </a:r>
            <a:r>
              <a:rPr sz="2000" b="1" dirty="0">
                <a:latin typeface="Times New Roman"/>
                <a:cs typeface="Times New Roman"/>
              </a:rPr>
              <a:t>(	).</a:t>
            </a:r>
            <a:endParaRPr sz="2000">
              <a:latin typeface="Times New Roman"/>
              <a:cs typeface="Times New Roman"/>
            </a:endParaRPr>
          </a:p>
        </p:txBody>
      </p:sp>
      <p:sp>
        <p:nvSpPr>
          <p:cNvPr id="7" name="object 7"/>
          <p:cNvSpPr/>
          <p:nvPr/>
        </p:nvSpPr>
        <p:spPr>
          <a:xfrm>
            <a:off x="2421635" y="1819655"/>
            <a:ext cx="3076956" cy="8473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484501" y="1844675"/>
            <a:ext cx="2951099" cy="72072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79675" y="1839848"/>
            <a:ext cx="2961005" cy="730250"/>
          </a:xfrm>
          <a:custGeom>
            <a:avLst/>
            <a:gdLst/>
            <a:ahLst/>
            <a:cxnLst/>
            <a:rect l="l" t="t" r="r" b="b"/>
            <a:pathLst>
              <a:path w="2961004" h="730250">
                <a:moveTo>
                  <a:pt x="0" y="730250"/>
                </a:moveTo>
                <a:lnTo>
                  <a:pt x="2960624" y="730250"/>
                </a:lnTo>
                <a:lnTo>
                  <a:pt x="2960624" y="0"/>
                </a:lnTo>
                <a:lnTo>
                  <a:pt x="0" y="0"/>
                </a:lnTo>
                <a:lnTo>
                  <a:pt x="0" y="730250"/>
                </a:lnTo>
                <a:close/>
              </a:path>
            </a:pathLst>
          </a:custGeom>
          <a:ln w="9525">
            <a:solidFill>
              <a:srgbClr val="3496AD"/>
            </a:solidFill>
          </a:ln>
        </p:spPr>
        <p:txBody>
          <a:bodyPr wrap="square" lIns="0" tIns="0" rIns="0" bIns="0" rtlCol="0"/>
          <a:lstStyle/>
          <a:p>
            <a:endParaRPr/>
          </a:p>
        </p:txBody>
      </p:sp>
      <p:sp>
        <p:nvSpPr>
          <p:cNvPr id="10" name="object 10"/>
          <p:cNvSpPr/>
          <p:nvPr/>
        </p:nvSpPr>
        <p:spPr>
          <a:xfrm>
            <a:off x="7277100" y="4581525"/>
            <a:ext cx="571500" cy="3238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8944" rIns="0" bIns="0" rtlCol="0">
            <a:spAutoFit/>
          </a:bodyPr>
          <a:lstStyle/>
          <a:p>
            <a:pPr marL="538480" marR="5080" indent="-320040">
              <a:lnSpc>
                <a:spcPct val="100000"/>
              </a:lnSpc>
              <a:spcBef>
                <a:spcPts val="100"/>
              </a:spcBef>
            </a:pPr>
            <a:r>
              <a:rPr sz="2400" b="1" dirty="0">
                <a:solidFill>
                  <a:srgbClr val="5E2D79"/>
                </a:solidFill>
                <a:latin typeface="Times New Roman"/>
                <a:cs typeface="Times New Roman"/>
              </a:rPr>
              <a:t>Приклад </a:t>
            </a:r>
            <a:r>
              <a:rPr sz="2400" b="1" spc="-20" dirty="0">
                <a:solidFill>
                  <a:srgbClr val="5E2D79"/>
                </a:solidFill>
                <a:latin typeface="Times New Roman"/>
                <a:cs typeface="Times New Roman"/>
              </a:rPr>
              <a:t>розрахунку </a:t>
            </a:r>
            <a:r>
              <a:rPr sz="2400" b="1" spc="-10" dirty="0">
                <a:solidFill>
                  <a:srgbClr val="5E2D79"/>
                </a:solidFill>
                <a:latin typeface="Times New Roman"/>
                <a:cs typeface="Times New Roman"/>
              </a:rPr>
              <a:t>абсолютних </a:t>
            </a:r>
            <a:r>
              <a:rPr sz="2400" b="1" dirty="0">
                <a:solidFill>
                  <a:srgbClr val="5E2D79"/>
                </a:solidFill>
                <a:latin typeface="Times New Roman"/>
                <a:cs typeface="Times New Roman"/>
              </a:rPr>
              <a:t>і </a:t>
            </a:r>
            <a:r>
              <a:rPr sz="2400" b="1" spc="-5" dirty="0">
                <a:solidFill>
                  <a:srgbClr val="5E2D79"/>
                </a:solidFill>
                <a:latin typeface="Times New Roman"/>
                <a:cs typeface="Times New Roman"/>
              </a:rPr>
              <a:t>відносних </a:t>
            </a:r>
            <a:r>
              <a:rPr sz="2400" b="1" spc="-10" dirty="0">
                <a:solidFill>
                  <a:srgbClr val="5E2D79"/>
                </a:solidFill>
                <a:latin typeface="Times New Roman"/>
                <a:cs typeface="Times New Roman"/>
              </a:rPr>
              <a:t>показників  </a:t>
            </a:r>
            <a:r>
              <a:rPr sz="2400" b="1" spc="-5" dirty="0">
                <a:solidFill>
                  <a:srgbClr val="5E2D79"/>
                </a:solidFill>
                <a:latin typeface="Times New Roman"/>
                <a:cs typeface="Times New Roman"/>
              </a:rPr>
              <a:t>варіації </a:t>
            </a:r>
            <a:r>
              <a:rPr sz="2400" b="1" dirty="0">
                <a:solidFill>
                  <a:srgbClr val="5E2D79"/>
                </a:solidFill>
                <a:latin typeface="Times New Roman"/>
                <a:cs typeface="Times New Roman"/>
              </a:rPr>
              <a:t>за </a:t>
            </a:r>
            <a:r>
              <a:rPr sz="2400" b="1" spc="-5" dirty="0">
                <a:solidFill>
                  <a:srgbClr val="5E2D79"/>
                </a:solidFill>
                <a:latin typeface="Times New Roman"/>
                <a:cs typeface="Times New Roman"/>
              </a:rPr>
              <a:t>індивідуальними </a:t>
            </a:r>
            <a:r>
              <a:rPr sz="2400" b="1" spc="-15" dirty="0">
                <a:solidFill>
                  <a:srgbClr val="5E2D79"/>
                </a:solidFill>
                <a:latin typeface="Times New Roman"/>
                <a:cs typeface="Times New Roman"/>
              </a:rPr>
              <a:t>значеннями</a:t>
            </a:r>
            <a:r>
              <a:rPr sz="2400" b="1" spc="50" dirty="0">
                <a:solidFill>
                  <a:srgbClr val="5E2D79"/>
                </a:solidFill>
                <a:latin typeface="Times New Roman"/>
                <a:cs typeface="Times New Roman"/>
              </a:rPr>
              <a:t> </a:t>
            </a:r>
            <a:r>
              <a:rPr sz="2400" b="1" spc="-15" dirty="0">
                <a:solidFill>
                  <a:srgbClr val="5E2D79"/>
                </a:solidFill>
                <a:latin typeface="Times New Roman"/>
                <a:cs typeface="Times New Roman"/>
              </a:rPr>
              <a:t>показника</a:t>
            </a:r>
            <a:r>
              <a:rPr sz="2400" b="1" spc="-15" dirty="0">
                <a:solidFill>
                  <a:srgbClr val="92FF27"/>
                </a:solidFill>
                <a:latin typeface="Times New Roman"/>
                <a:cs typeface="Times New Roman"/>
              </a:rPr>
              <a:t>.</a:t>
            </a:r>
            <a:endParaRPr sz="2400">
              <a:latin typeface="Times New Roman"/>
              <a:cs typeface="Times New Roman"/>
            </a:endParaRPr>
          </a:p>
        </p:txBody>
      </p:sp>
      <p:sp>
        <p:nvSpPr>
          <p:cNvPr id="3" name="object 3"/>
          <p:cNvSpPr txBox="1"/>
          <p:nvPr/>
        </p:nvSpPr>
        <p:spPr>
          <a:xfrm>
            <a:off x="618540" y="1295476"/>
            <a:ext cx="8195309"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Маємо </a:t>
            </a:r>
            <a:r>
              <a:rPr sz="1600" dirty="0">
                <a:latin typeface="Times New Roman"/>
                <a:cs typeface="Times New Roman"/>
              </a:rPr>
              <a:t>дані </a:t>
            </a:r>
            <a:r>
              <a:rPr sz="1600" spc="-5" dirty="0">
                <a:latin typeface="Times New Roman"/>
                <a:cs typeface="Times New Roman"/>
              </a:rPr>
              <a:t>про </a:t>
            </a:r>
            <a:r>
              <a:rPr sz="1600" dirty="0">
                <a:latin typeface="Times New Roman"/>
                <a:cs typeface="Times New Roman"/>
              </a:rPr>
              <a:t>загальну </a:t>
            </a:r>
            <a:r>
              <a:rPr sz="1600" spc="-5" dirty="0">
                <a:latin typeface="Times New Roman"/>
                <a:cs typeface="Times New Roman"/>
              </a:rPr>
              <a:t>площу п'ятнадцяти обстежених двокімнатних </a:t>
            </a:r>
            <a:r>
              <a:rPr sz="1600" spc="-10" dirty="0">
                <a:latin typeface="Times New Roman"/>
                <a:cs typeface="Times New Roman"/>
              </a:rPr>
              <a:t>квартир </a:t>
            </a:r>
            <a:r>
              <a:rPr sz="1600" dirty="0">
                <a:latin typeface="Times New Roman"/>
                <a:cs typeface="Times New Roman"/>
              </a:rPr>
              <a:t>(перша</a:t>
            </a:r>
            <a:r>
              <a:rPr sz="1600" spc="315" dirty="0">
                <a:latin typeface="Times New Roman"/>
                <a:cs typeface="Times New Roman"/>
              </a:rPr>
              <a:t> </a:t>
            </a:r>
            <a:r>
              <a:rPr sz="1600" spc="-5" dirty="0">
                <a:latin typeface="Times New Roman"/>
                <a:cs typeface="Times New Roman"/>
              </a:rPr>
              <a:t>і</a:t>
            </a:r>
            <a:endParaRPr sz="1600">
              <a:latin typeface="Times New Roman"/>
              <a:cs typeface="Times New Roman"/>
            </a:endParaRPr>
          </a:p>
          <a:p>
            <a:pPr marL="12700">
              <a:lnSpc>
                <a:spcPct val="100000"/>
              </a:lnSpc>
            </a:pPr>
            <a:r>
              <a:rPr sz="1600" spc="-10" dirty="0">
                <a:latin typeface="Times New Roman"/>
                <a:cs typeface="Times New Roman"/>
              </a:rPr>
              <a:t>друга </a:t>
            </a:r>
            <a:r>
              <a:rPr sz="1600" spc="-5" dirty="0">
                <a:latin typeface="Times New Roman"/>
                <a:cs typeface="Times New Roman"/>
              </a:rPr>
              <a:t>графи</a:t>
            </a:r>
            <a:r>
              <a:rPr sz="1600" spc="15" dirty="0">
                <a:latin typeface="Times New Roman"/>
                <a:cs typeface="Times New Roman"/>
              </a:rPr>
              <a:t> </a:t>
            </a:r>
            <a:r>
              <a:rPr sz="1600" spc="-10" dirty="0">
                <a:latin typeface="Times New Roman"/>
                <a:cs typeface="Times New Roman"/>
              </a:rPr>
              <a:t>таблиці):</a:t>
            </a:r>
            <a:endParaRPr sz="1600">
              <a:latin typeface="Times New Roman"/>
              <a:cs typeface="Times New Roman"/>
            </a:endParaRPr>
          </a:p>
        </p:txBody>
      </p:sp>
      <p:sp>
        <p:nvSpPr>
          <p:cNvPr id="4" name="object 4"/>
          <p:cNvSpPr/>
          <p:nvPr/>
        </p:nvSpPr>
        <p:spPr>
          <a:xfrm>
            <a:off x="3454553" y="2277985"/>
            <a:ext cx="157480" cy="0"/>
          </a:xfrm>
          <a:custGeom>
            <a:avLst/>
            <a:gdLst/>
            <a:ahLst/>
            <a:cxnLst/>
            <a:rect l="l" t="t" r="r" b="b"/>
            <a:pathLst>
              <a:path w="157479">
                <a:moveTo>
                  <a:pt x="0" y="0"/>
                </a:moveTo>
                <a:lnTo>
                  <a:pt x="157442" y="0"/>
                </a:lnTo>
              </a:path>
            </a:pathLst>
          </a:custGeom>
          <a:ln w="8392">
            <a:solidFill>
              <a:srgbClr val="000000"/>
            </a:solidFill>
          </a:ln>
        </p:spPr>
        <p:txBody>
          <a:bodyPr wrap="square" lIns="0" tIns="0" rIns="0" bIns="0" rtlCol="0"/>
          <a:lstStyle/>
          <a:p>
            <a:endParaRPr/>
          </a:p>
        </p:txBody>
      </p:sp>
      <p:sp>
        <p:nvSpPr>
          <p:cNvPr id="5" name="object 5"/>
          <p:cNvSpPr/>
          <p:nvPr/>
        </p:nvSpPr>
        <p:spPr>
          <a:xfrm>
            <a:off x="3076353" y="2257155"/>
            <a:ext cx="0" cy="316230"/>
          </a:xfrm>
          <a:custGeom>
            <a:avLst/>
            <a:gdLst/>
            <a:ahLst/>
            <a:cxnLst/>
            <a:rect l="l" t="t" r="r" b="b"/>
            <a:pathLst>
              <a:path h="316230">
                <a:moveTo>
                  <a:pt x="0" y="0"/>
                </a:moveTo>
                <a:lnTo>
                  <a:pt x="0" y="316067"/>
                </a:lnTo>
              </a:path>
            </a:pathLst>
          </a:custGeom>
          <a:ln w="8413">
            <a:solidFill>
              <a:srgbClr val="000000"/>
            </a:solidFill>
          </a:ln>
        </p:spPr>
        <p:txBody>
          <a:bodyPr wrap="square" lIns="0" tIns="0" rIns="0" bIns="0" rtlCol="0"/>
          <a:lstStyle/>
          <a:p>
            <a:endParaRPr/>
          </a:p>
        </p:txBody>
      </p:sp>
      <p:sp>
        <p:nvSpPr>
          <p:cNvPr id="6" name="object 6"/>
          <p:cNvSpPr/>
          <p:nvPr/>
        </p:nvSpPr>
        <p:spPr>
          <a:xfrm>
            <a:off x="3631626" y="2257155"/>
            <a:ext cx="0" cy="316230"/>
          </a:xfrm>
          <a:custGeom>
            <a:avLst/>
            <a:gdLst/>
            <a:ahLst/>
            <a:cxnLst/>
            <a:rect l="l" t="t" r="r" b="b"/>
            <a:pathLst>
              <a:path h="316230">
                <a:moveTo>
                  <a:pt x="0" y="0"/>
                </a:moveTo>
                <a:lnTo>
                  <a:pt x="0" y="316067"/>
                </a:lnTo>
              </a:path>
            </a:pathLst>
          </a:custGeom>
          <a:ln w="8413">
            <a:solidFill>
              <a:srgbClr val="000000"/>
            </a:solidFill>
          </a:ln>
        </p:spPr>
        <p:txBody>
          <a:bodyPr wrap="square" lIns="0" tIns="0" rIns="0" bIns="0" rtlCol="0"/>
          <a:lstStyle/>
          <a:p>
            <a:endParaRPr/>
          </a:p>
        </p:txBody>
      </p:sp>
      <p:sp>
        <p:nvSpPr>
          <p:cNvPr id="7" name="object 7"/>
          <p:cNvSpPr/>
          <p:nvPr/>
        </p:nvSpPr>
        <p:spPr>
          <a:xfrm>
            <a:off x="4748133" y="2294740"/>
            <a:ext cx="156845" cy="0"/>
          </a:xfrm>
          <a:custGeom>
            <a:avLst/>
            <a:gdLst/>
            <a:ahLst/>
            <a:cxnLst/>
            <a:rect l="l" t="t" r="r" b="b"/>
            <a:pathLst>
              <a:path w="156845">
                <a:moveTo>
                  <a:pt x="0" y="0"/>
                </a:moveTo>
                <a:lnTo>
                  <a:pt x="156383" y="0"/>
                </a:lnTo>
              </a:path>
            </a:pathLst>
          </a:custGeom>
          <a:ln w="7947">
            <a:solidFill>
              <a:srgbClr val="000000"/>
            </a:solidFill>
          </a:ln>
        </p:spPr>
        <p:txBody>
          <a:bodyPr wrap="square" lIns="0" tIns="0" rIns="0" bIns="0" rtlCol="0"/>
          <a:lstStyle/>
          <a:p>
            <a:endParaRPr/>
          </a:p>
        </p:txBody>
      </p:sp>
      <p:graphicFrame>
        <p:nvGraphicFramePr>
          <p:cNvPr id="8" name="object 8"/>
          <p:cNvGraphicFramePr>
            <a:graphicFrameLocks noGrp="1"/>
          </p:cNvGraphicFramePr>
          <p:nvPr/>
        </p:nvGraphicFramePr>
        <p:xfrm>
          <a:off x="547616" y="2204775"/>
          <a:ext cx="7923528" cy="3687956"/>
        </p:xfrm>
        <a:graphic>
          <a:graphicData uri="http://schemas.openxmlformats.org/drawingml/2006/table">
            <a:tbl>
              <a:tblPr firstRow="1" bandRow="1">
                <a:tableStyleId>{2D5ABB26-0587-4C30-8999-92F81FD0307C}</a:tableStyleId>
              </a:tblPr>
              <a:tblGrid>
                <a:gridCol w="739775"/>
                <a:gridCol w="1479550"/>
                <a:gridCol w="1183639"/>
                <a:gridCol w="1480185"/>
                <a:gridCol w="3040379"/>
              </a:tblGrid>
              <a:tr h="409108">
                <a:tc>
                  <a:txBody>
                    <a:bodyPr/>
                    <a:lstStyle/>
                    <a:p>
                      <a:pPr marL="264160" marR="120650" indent="-140970">
                        <a:lnSpc>
                          <a:spcPts val="1520"/>
                        </a:lnSpc>
                        <a:spcBef>
                          <a:spcPts val="30"/>
                        </a:spcBef>
                      </a:pPr>
                      <a:r>
                        <a:rPr sz="1300" b="1" spc="5" dirty="0">
                          <a:latin typeface="Times New Roman"/>
                          <a:cs typeface="Times New Roman"/>
                        </a:rPr>
                        <a:t>Ном</a:t>
                      </a:r>
                      <a:r>
                        <a:rPr sz="1300" b="1" dirty="0">
                          <a:latin typeface="Times New Roman"/>
                          <a:cs typeface="Times New Roman"/>
                        </a:rPr>
                        <a:t>ер  </a:t>
                      </a:r>
                      <a:r>
                        <a:rPr sz="1300" b="1" spc="-10" dirty="0">
                          <a:latin typeface="Times New Roman"/>
                          <a:cs typeface="Times New Roman"/>
                        </a:rPr>
                        <a:t>з/п</a:t>
                      </a:r>
                      <a:endParaRPr sz="1300">
                        <a:latin typeface="Times New Roman"/>
                        <a:cs typeface="Times New Roman"/>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55320" marR="109220" indent="-547370">
                        <a:lnSpc>
                          <a:spcPct val="58600"/>
                        </a:lnSpc>
                        <a:spcBef>
                          <a:spcPts val="590"/>
                        </a:spcBef>
                      </a:pPr>
                      <a:r>
                        <a:rPr sz="1300" b="1" spc="-5" dirty="0">
                          <a:latin typeface="Times New Roman"/>
                          <a:cs typeface="Times New Roman"/>
                        </a:rPr>
                        <a:t>Загальна</a:t>
                      </a:r>
                      <a:r>
                        <a:rPr sz="1300" b="1" spc="-60" dirty="0">
                          <a:latin typeface="Times New Roman"/>
                          <a:cs typeface="Times New Roman"/>
                        </a:rPr>
                        <a:t> </a:t>
                      </a:r>
                      <a:r>
                        <a:rPr sz="1300" b="1" spc="-10" dirty="0">
                          <a:latin typeface="Times New Roman"/>
                          <a:cs typeface="Times New Roman"/>
                        </a:rPr>
                        <a:t>площа,  </a:t>
                      </a:r>
                      <a:r>
                        <a:rPr sz="1950" b="1" spc="-7" baseline="-25641" dirty="0">
                          <a:latin typeface="Times New Roman"/>
                          <a:cs typeface="Times New Roman"/>
                        </a:rPr>
                        <a:t>м</a:t>
                      </a:r>
                      <a:r>
                        <a:rPr sz="850" b="1" spc="-5" dirty="0">
                          <a:latin typeface="Times New Roman"/>
                          <a:cs typeface="Times New Roman"/>
                        </a:rPr>
                        <a:t>2</a:t>
                      </a:r>
                      <a:endParaRPr sz="850">
                        <a:latin typeface="Times New Roman"/>
                        <a:cs typeface="Times New Roman"/>
                      </a:endParaRPr>
                    </a:p>
                  </a:txBody>
                  <a:tcPr marL="0" marR="0" marT="749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6510" algn="ctr">
                        <a:lnSpc>
                          <a:spcPct val="100000"/>
                        </a:lnSpc>
                        <a:spcBef>
                          <a:spcPts val="470"/>
                        </a:spcBef>
                      </a:pPr>
                      <a:r>
                        <a:rPr sz="1550" i="1" spc="20" dirty="0">
                          <a:latin typeface="Times New Roman"/>
                          <a:cs typeface="Times New Roman"/>
                        </a:rPr>
                        <a:t>X </a:t>
                      </a:r>
                      <a:r>
                        <a:rPr sz="1550" spc="15" dirty="0">
                          <a:latin typeface="Symbol"/>
                          <a:cs typeface="Symbol"/>
                        </a:rPr>
                        <a:t></a:t>
                      </a:r>
                      <a:r>
                        <a:rPr sz="1550" spc="130" dirty="0">
                          <a:latin typeface="Times New Roman"/>
                          <a:cs typeface="Times New Roman"/>
                        </a:rPr>
                        <a:t> </a:t>
                      </a:r>
                      <a:r>
                        <a:rPr sz="1550" i="1" spc="20" dirty="0">
                          <a:latin typeface="Times New Roman"/>
                          <a:cs typeface="Times New Roman"/>
                        </a:rPr>
                        <a:t>X</a:t>
                      </a:r>
                      <a:endParaRPr sz="1550">
                        <a:latin typeface="Times New Roman"/>
                        <a:cs typeface="Times New Roman"/>
                      </a:endParaRPr>
                    </a:p>
                  </a:txBody>
                  <a:tcPr marL="0" marR="0" marT="596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5715" algn="ctr">
                        <a:lnSpc>
                          <a:spcPts val="2690"/>
                        </a:lnSpc>
                      </a:pPr>
                      <a:r>
                        <a:rPr sz="2700" spc="-15" dirty="0">
                          <a:latin typeface="Symbol"/>
                          <a:cs typeface="Symbol"/>
                        </a:rPr>
                        <a:t></a:t>
                      </a:r>
                      <a:r>
                        <a:rPr sz="1550" i="1" dirty="0">
                          <a:latin typeface="Times New Roman"/>
                          <a:cs typeface="Times New Roman"/>
                        </a:rPr>
                        <a:t>X</a:t>
                      </a:r>
                      <a:r>
                        <a:rPr sz="1550" i="1" spc="135" dirty="0">
                          <a:latin typeface="Times New Roman"/>
                          <a:cs typeface="Times New Roman"/>
                        </a:rPr>
                        <a:t> </a:t>
                      </a:r>
                      <a:r>
                        <a:rPr sz="1550" dirty="0">
                          <a:latin typeface="Symbol"/>
                          <a:cs typeface="Symbol"/>
                        </a:rPr>
                        <a:t></a:t>
                      </a:r>
                      <a:r>
                        <a:rPr sz="1550" spc="20" dirty="0">
                          <a:latin typeface="Times New Roman"/>
                          <a:cs typeface="Times New Roman"/>
                        </a:rPr>
                        <a:t> </a:t>
                      </a:r>
                      <a:r>
                        <a:rPr sz="1550" i="1" dirty="0">
                          <a:latin typeface="Times New Roman"/>
                          <a:cs typeface="Times New Roman"/>
                        </a:rPr>
                        <a:t>X</a:t>
                      </a:r>
                      <a:r>
                        <a:rPr sz="1550" i="1" spc="-105" dirty="0">
                          <a:latin typeface="Times New Roman"/>
                          <a:cs typeface="Times New Roman"/>
                        </a:rPr>
                        <a:t> </a:t>
                      </a:r>
                      <a:r>
                        <a:rPr sz="2700" spc="-90" dirty="0">
                          <a:latin typeface="Symbol"/>
                          <a:cs typeface="Symbol"/>
                        </a:rPr>
                        <a:t></a:t>
                      </a:r>
                      <a:r>
                        <a:rPr sz="1350" baseline="67901" dirty="0">
                          <a:latin typeface="Times New Roman"/>
                          <a:cs typeface="Times New Roman"/>
                        </a:rPr>
                        <a:t>2</a:t>
                      </a:r>
                      <a:endParaRPr sz="1350" baseline="67901">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360"/>
                        </a:lnSpc>
                      </a:pPr>
                      <a:r>
                        <a:rPr sz="2325" i="1" spc="7" baseline="-25089" dirty="0">
                          <a:latin typeface="Times New Roman"/>
                          <a:cs typeface="Times New Roman"/>
                        </a:rPr>
                        <a:t>X</a:t>
                      </a:r>
                      <a:r>
                        <a:rPr sz="2325" i="1" spc="-60" baseline="-25089" dirty="0">
                          <a:latin typeface="Times New Roman"/>
                          <a:cs typeface="Times New Roman"/>
                        </a:rPr>
                        <a:t> </a:t>
                      </a:r>
                      <a:r>
                        <a:rPr sz="900" spc="5" dirty="0">
                          <a:latin typeface="Times New Roman"/>
                          <a:cs typeface="Times New Roman"/>
                        </a:rPr>
                        <a:t>2</a:t>
                      </a:r>
                      <a:endParaRPr sz="9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72405">
                <a:tc>
                  <a:txBody>
                    <a:bodyPr/>
                    <a:lstStyle/>
                    <a:p>
                      <a:pPr algn="ctr">
                        <a:lnSpc>
                          <a:spcPct val="100000"/>
                        </a:lnSpc>
                        <a:spcBef>
                          <a:spcPts val="195"/>
                        </a:spcBef>
                      </a:pPr>
                      <a:r>
                        <a:rPr sz="1300" dirty="0">
                          <a:latin typeface="Times New Roman"/>
                          <a:cs typeface="Times New Roman"/>
                        </a:rPr>
                        <a:t>1</a:t>
                      </a:r>
                      <a:endParaRPr sz="1300">
                        <a:latin typeface="Times New Roman"/>
                        <a:cs typeface="Times New Roman"/>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95"/>
                        </a:spcBef>
                      </a:pPr>
                      <a:r>
                        <a:rPr sz="1300" spc="-5" dirty="0">
                          <a:latin typeface="Times New Roman"/>
                          <a:cs typeface="Times New Roman"/>
                        </a:rPr>
                        <a:t>76,3</a:t>
                      </a:r>
                      <a:endParaRPr sz="1300">
                        <a:latin typeface="Times New Roman"/>
                        <a:cs typeface="Times New Roman"/>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95"/>
                        </a:spcBef>
                      </a:pPr>
                      <a:r>
                        <a:rPr sz="1300" spc="-5" dirty="0">
                          <a:latin typeface="Times New Roman"/>
                          <a:cs typeface="Times New Roman"/>
                        </a:rPr>
                        <a:t>22,7</a:t>
                      </a:r>
                      <a:endParaRPr sz="1300">
                        <a:latin typeface="Times New Roman"/>
                        <a:cs typeface="Times New Roman"/>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545"/>
                        </a:lnSpc>
                        <a:spcBef>
                          <a:spcPts val="495"/>
                        </a:spcBef>
                      </a:pPr>
                      <a:r>
                        <a:rPr sz="1300" spc="-5" dirty="0">
                          <a:latin typeface="Times New Roman"/>
                          <a:cs typeface="Times New Roman"/>
                        </a:rPr>
                        <a:t>515,29</a:t>
                      </a:r>
                      <a:endParaRPr sz="1300">
                        <a:latin typeface="Times New Roman"/>
                        <a:cs typeface="Times New Roman"/>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545"/>
                        </a:lnSpc>
                        <a:spcBef>
                          <a:spcPts val="495"/>
                        </a:spcBef>
                      </a:pPr>
                      <a:r>
                        <a:rPr sz="1300" spc="5" dirty="0">
                          <a:latin typeface="Times New Roman"/>
                          <a:cs typeface="Times New Roman"/>
                        </a:rPr>
                        <a:t>5821</a:t>
                      </a:r>
                      <a:r>
                        <a:rPr sz="1300" spc="-15" dirty="0">
                          <a:latin typeface="Times New Roman"/>
                          <a:cs typeface="Times New Roman"/>
                        </a:rPr>
                        <a:t>,</a:t>
                      </a:r>
                      <a:r>
                        <a:rPr sz="1300" spc="5" dirty="0">
                          <a:latin typeface="Times New Roman"/>
                          <a:cs typeface="Times New Roman"/>
                        </a:rPr>
                        <a:t>6</a:t>
                      </a:r>
                      <a:r>
                        <a:rPr sz="1300" dirty="0">
                          <a:latin typeface="Times New Roman"/>
                          <a:cs typeface="Times New Roman"/>
                        </a:rPr>
                        <a:t>9</a:t>
                      </a:r>
                      <a:endParaRPr sz="1300">
                        <a:latin typeface="Times New Roman"/>
                        <a:cs typeface="Times New Roman"/>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dirty="0">
                          <a:latin typeface="Times New Roman"/>
                          <a:cs typeface="Times New Roman"/>
                        </a:rPr>
                        <a:t>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54,2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0,6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0,36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5870" algn="r">
                        <a:lnSpc>
                          <a:spcPts val="1475"/>
                        </a:lnSpc>
                      </a:pPr>
                      <a:r>
                        <a:rPr sz="1300" spc="5" dirty="0">
                          <a:latin typeface="Times New Roman"/>
                          <a:cs typeface="Times New Roman"/>
                        </a:rPr>
                        <a:t>2937</a:t>
                      </a:r>
                      <a:r>
                        <a:rPr sz="1300" spc="-15" dirty="0">
                          <a:latin typeface="Times New Roman"/>
                          <a:cs typeface="Times New Roman"/>
                        </a:rPr>
                        <a:t>,</a:t>
                      </a:r>
                      <a:r>
                        <a:rPr sz="1300" spc="10" dirty="0">
                          <a:latin typeface="Times New Roman"/>
                          <a:cs typeface="Times New Roman"/>
                        </a:rPr>
                        <a:t>6</a:t>
                      </a:r>
                      <a:r>
                        <a:rPr sz="1300" dirty="0">
                          <a:latin typeface="Times New Roman"/>
                          <a:cs typeface="Times New Roman"/>
                        </a:rPr>
                        <a:t>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631">
                <a:tc>
                  <a:txBody>
                    <a:bodyPr/>
                    <a:lstStyle/>
                    <a:p>
                      <a:pPr algn="ctr">
                        <a:lnSpc>
                          <a:spcPts val="1480"/>
                        </a:lnSpc>
                      </a:pPr>
                      <a:r>
                        <a:rPr sz="1300" dirty="0">
                          <a:latin typeface="Times New Roman"/>
                          <a:cs typeface="Times New Roman"/>
                        </a:rPr>
                        <a:t>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41,7</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11,9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141,61</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80"/>
                        </a:lnSpc>
                      </a:pPr>
                      <a:r>
                        <a:rPr sz="1300" spc="5" dirty="0">
                          <a:latin typeface="Times New Roman"/>
                          <a:cs typeface="Times New Roman"/>
                        </a:rPr>
                        <a:t>1738</a:t>
                      </a:r>
                      <a:r>
                        <a:rPr sz="1300" spc="-15" dirty="0">
                          <a:latin typeface="Times New Roman"/>
                          <a:cs typeface="Times New Roman"/>
                        </a:rPr>
                        <a:t>,</a:t>
                      </a:r>
                      <a:r>
                        <a:rPr sz="1300" spc="5" dirty="0">
                          <a:latin typeface="Times New Roman"/>
                          <a:cs typeface="Times New Roman"/>
                        </a:rPr>
                        <a:t>8</a:t>
                      </a:r>
                      <a:r>
                        <a:rPr sz="1300" dirty="0">
                          <a:latin typeface="Times New Roman"/>
                          <a:cs typeface="Times New Roman"/>
                        </a:rPr>
                        <a:t>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dirty="0">
                          <a:latin typeface="Times New Roman"/>
                          <a:cs typeface="Times New Roman"/>
                        </a:rPr>
                        <a:t>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51,6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2,0</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4,00</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2662</a:t>
                      </a:r>
                      <a:r>
                        <a:rPr sz="1300" spc="-15" dirty="0">
                          <a:latin typeface="Times New Roman"/>
                          <a:cs typeface="Times New Roman"/>
                        </a:rPr>
                        <a:t>,</a:t>
                      </a:r>
                      <a:r>
                        <a:rPr sz="1300" spc="5" dirty="0">
                          <a:latin typeface="Times New Roman"/>
                          <a:cs typeface="Times New Roman"/>
                        </a:rPr>
                        <a:t>5</a:t>
                      </a:r>
                      <a:r>
                        <a:rPr sz="1300" dirty="0">
                          <a:latin typeface="Times New Roman"/>
                          <a:cs typeface="Times New Roman"/>
                        </a:rPr>
                        <a:t>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dirty="0">
                          <a:latin typeface="Times New Roman"/>
                          <a:cs typeface="Times New Roman"/>
                        </a:rPr>
                        <a:t>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49,3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18,49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2430</a:t>
                      </a:r>
                      <a:r>
                        <a:rPr sz="1300" spc="-15" dirty="0">
                          <a:latin typeface="Times New Roman"/>
                          <a:cs typeface="Times New Roman"/>
                        </a:rPr>
                        <a:t>,</a:t>
                      </a:r>
                      <a:r>
                        <a:rPr sz="1300" spc="5" dirty="0">
                          <a:latin typeface="Times New Roman"/>
                          <a:cs typeface="Times New Roman"/>
                        </a:rPr>
                        <a:t>4</a:t>
                      </a:r>
                      <a:r>
                        <a:rPr sz="1300" dirty="0">
                          <a:latin typeface="Times New Roman"/>
                          <a:cs typeface="Times New Roman"/>
                        </a:rPr>
                        <a:t>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798">
                <a:tc>
                  <a:txBody>
                    <a:bodyPr/>
                    <a:lstStyle/>
                    <a:p>
                      <a:pPr algn="ctr">
                        <a:lnSpc>
                          <a:spcPts val="1480"/>
                        </a:lnSpc>
                      </a:pPr>
                      <a:r>
                        <a:rPr sz="1300" dirty="0">
                          <a:latin typeface="Times New Roman"/>
                          <a:cs typeface="Times New Roman"/>
                        </a:rPr>
                        <a:t>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60,4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6,8</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46,24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80"/>
                        </a:lnSpc>
                      </a:pPr>
                      <a:r>
                        <a:rPr sz="1300" spc="5" dirty="0">
                          <a:latin typeface="Times New Roman"/>
                          <a:cs typeface="Times New Roman"/>
                        </a:rPr>
                        <a:t>3648</a:t>
                      </a:r>
                      <a:r>
                        <a:rPr sz="1300" spc="-15" dirty="0">
                          <a:latin typeface="Times New Roman"/>
                          <a:cs typeface="Times New Roman"/>
                        </a:rPr>
                        <a:t>,</a:t>
                      </a:r>
                      <a:r>
                        <a:rPr sz="1300" spc="5" dirty="0">
                          <a:latin typeface="Times New Roman"/>
                          <a:cs typeface="Times New Roman"/>
                        </a:rPr>
                        <a:t>1</a:t>
                      </a:r>
                      <a:r>
                        <a:rPr sz="1300" dirty="0">
                          <a:latin typeface="Times New Roman"/>
                          <a:cs typeface="Times New Roman"/>
                        </a:rPr>
                        <a:t>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dirty="0">
                          <a:latin typeface="Times New Roman"/>
                          <a:cs typeface="Times New Roman"/>
                        </a:rPr>
                        <a:t>7</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52,4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1,44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2745</a:t>
                      </a:r>
                      <a:r>
                        <a:rPr sz="1300" spc="-15" dirty="0">
                          <a:latin typeface="Times New Roman"/>
                          <a:cs typeface="Times New Roman"/>
                        </a:rPr>
                        <a:t>,</a:t>
                      </a:r>
                      <a:r>
                        <a:rPr sz="1300" spc="5" dirty="0">
                          <a:latin typeface="Times New Roman"/>
                          <a:cs typeface="Times New Roman"/>
                        </a:rPr>
                        <a:t>7</a:t>
                      </a:r>
                      <a:r>
                        <a:rPr sz="1300" dirty="0">
                          <a:latin typeface="Times New Roman"/>
                          <a:cs typeface="Times New Roman"/>
                        </a:rPr>
                        <a:t>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dirty="0">
                          <a:latin typeface="Times New Roman"/>
                          <a:cs typeface="Times New Roman"/>
                        </a:rPr>
                        <a:t>8</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48,2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29,16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2323</a:t>
                      </a:r>
                      <a:r>
                        <a:rPr sz="1300" spc="-15" dirty="0">
                          <a:latin typeface="Times New Roman"/>
                          <a:cs typeface="Times New Roman"/>
                        </a:rPr>
                        <a:t>,</a:t>
                      </a:r>
                      <a:r>
                        <a:rPr sz="1300" spc="5" dirty="0">
                          <a:latin typeface="Times New Roman"/>
                          <a:cs typeface="Times New Roman"/>
                        </a:rPr>
                        <a:t>2</a:t>
                      </a:r>
                      <a:r>
                        <a:rPr sz="1300" dirty="0">
                          <a:latin typeface="Times New Roman"/>
                          <a:cs typeface="Times New Roman"/>
                        </a:rPr>
                        <a:t>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631">
                <a:tc>
                  <a:txBody>
                    <a:bodyPr/>
                    <a:lstStyle/>
                    <a:p>
                      <a:pPr algn="ctr">
                        <a:lnSpc>
                          <a:spcPts val="1480"/>
                        </a:lnSpc>
                      </a:pPr>
                      <a:r>
                        <a:rPr sz="1300" dirty="0">
                          <a:latin typeface="Times New Roman"/>
                          <a:cs typeface="Times New Roman"/>
                        </a:rPr>
                        <a:t>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40,3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13,3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176,89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80"/>
                        </a:lnSpc>
                      </a:pPr>
                      <a:r>
                        <a:rPr sz="1300" spc="5" dirty="0">
                          <a:latin typeface="Times New Roman"/>
                          <a:cs typeface="Times New Roman"/>
                        </a:rPr>
                        <a:t>1624</a:t>
                      </a:r>
                      <a:r>
                        <a:rPr sz="1300" spc="-15" dirty="0">
                          <a:latin typeface="Times New Roman"/>
                          <a:cs typeface="Times New Roman"/>
                        </a:rPr>
                        <a:t>,</a:t>
                      </a:r>
                      <a:r>
                        <a:rPr sz="1300" spc="5" dirty="0">
                          <a:latin typeface="Times New Roman"/>
                          <a:cs typeface="Times New Roman"/>
                        </a:rPr>
                        <a:t>0</a:t>
                      </a:r>
                      <a:r>
                        <a:rPr sz="1300" dirty="0">
                          <a:latin typeface="Times New Roman"/>
                          <a:cs typeface="Times New Roman"/>
                        </a:rPr>
                        <a:t>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spc="-5" dirty="0">
                          <a:latin typeface="Times New Roman"/>
                          <a:cs typeface="Times New Roman"/>
                        </a:rPr>
                        <a:t>10</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64,0</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10,4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108,16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4096</a:t>
                      </a:r>
                      <a:r>
                        <a:rPr sz="1300" spc="-15" dirty="0">
                          <a:latin typeface="Times New Roman"/>
                          <a:cs typeface="Times New Roman"/>
                        </a:rPr>
                        <a:t>,</a:t>
                      </a:r>
                      <a:r>
                        <a:rPr sz="1300" spc="5" dirty="0">
                          <a:latin typeface="Times New Roman"/>
                          <a:cs typeface="Times New Roman"/>
                        </a:rPr>
                        <a:t>0</a:t>
                      </a:r>
                      <a:r>
                        <a:rPr sz="1300" dirty="0">
                          <a:latin typeface="Times New Roman"/>
                          <a:cs typeface="Times New Roman"/>
                        </a:rPr>
                        <a:t>0</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314">
                <a:tc>
                  <a:txBody>
                    <a:bodyPr/>
                    <a:lstStyle/>
                    <a:p>
                      <a:pPr algn="ctr">
                        <a:lnSpc>
                          <a:spcPts val="1475"/>
                        </a:lnSpc>
                      </a:pPr>
                      <a:r>
                        <a:rPr sz="1300" spc="-5" dirty="0">
                          <a:latin typeface="Times New Roman"/>
                          <a:cs typeface="Times New Roman"/>
                        </a:rPr>
                        <a:t>11</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54,5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0,9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0,81</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2970</a:t>
                      </a:r>
                      <a:r>
                        <a:rPr sz="1300" spc="-15" dirty="0">
                          <a:latin typeface="Times New Roman"/>
                          <a:cs typeface="Times New Roman"/>
                        </a:rPr>
                        <a:t>,</a:t>
                      </a:r>
                      <a:r>
                        <a:rPr sz="1300" spc="5" dirty="0">
                          <a:latin typeface="Times New Roman"/>
                          <a:cs typeface="Times New Roman"/>
                        </a:rPr>
                        <a:t>2</a:t>
                      </a:r>
                      <a:r>
                        <a:rPr sz="1300" dirty="0">
                          <a:latin typeface="Times New Roman"/>
                          <a:cs typeface="Times New Roman"/>
                        </a:rPr>
                        <a:t>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spc="-5" dirty="0">
                          <a:latin typeface="Times New Roman"/>
                          <a:cs typeface="Times New Roman"/>
                        </a:rPr>
                        <a:t>12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48,7</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24,01</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2371</a:t>
                      </a:r>
                      <a:r>
                        <a:rPr sz="1300" spc="-15" dirty="0">
                          <a:latin typeface="Times New Roman"/>
                          <a:cs typeface="Times New Roman"/>
                        </a:rPr>
                        <a:t>,</a:t>
                      </a:r>
                      <a:r>
                        <a:rPr sz="1300" spc="5" dirty="0">
                          <a:latin typeface="Times New Roman"/>
                          <a:cs typeface="Times New Roman"/>
                        </a:rPr>
                        <a:t>6</a:t>
                      </a:r>
                      <a:r>
                        <a:rPr sz="1300" dirty="0">
                          <a:latin typeface="Times New Roman"/>
                          <a:cs typeface="Times New Roman"/>
                        </a:rPr>
                        <a:t>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698">
                <a:tc>
                  <a:txBody>
                    <a:bodyPr/>
                    <a:lstStyle/>
                    <a:p>
                      <a:pPr algn="ctr">
                        <a:lnSpc>
                          <a:spcPts val="1480"/>
                        </a:lnSpc>
                      </a:pPr>
                      <a:r>
                        <a:rPr sz="1300" spc="-5" dirty="0">
                          <a:latin typeface="Times New Roman"/>
                          <a:cs typeface="Times New Roman"/>
                        </a:rPr>
                        <a:t>13</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62,2</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8,6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spc="-5" dirty="0">
                          <a:latin typeface="Times New Roman"/>
                          <a:cs typeface="Times New Roman"/>
                        </a:rPr>
                        <a:t>73,96</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80"/>
                        </a:lnSpc>
                      </a:pPr>
                      <a:r>
                        <a:rPr sz="1300" spc="5" dirty="0">
                          <a:latin typeface="Times New Roman"/>
                          <a:cs typeface="Times New Roman"/>
                        </a:rPr>
                        <a:t>3868</a:t>
                      </a:r>
                      <a:r>
                        <a:rPr sz="1300" spc="-15" dirty="0">
                          <a:latin typeface="Times New Roman"/>
                          <a:cs typeface="Times New Roman"/>
                        </a:rPr>
                        <a:t>,</a:t>
                      </a:r>
                      <a:r>
                        <a:rPr sz="1300" spc="5" dirty="0">
                          <a:latin typeface="Times New Roman"/>
                          <a:cs typeface="Times New Roman"/>
                        </a:rPr>
                        <a:t>8</a:t>
                      </a:r>
                      <a:r>
                        <a:rPr sz="1300" dirty="0">
                          <a:latin typeface="Times New Roman"/>
                          <a:cs typeface="Times New Roman"/>
                        </a:rPr>
                        <a:t>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spc="-5" dirty="0">
                          <a:latin typeface="Times New Roman"/>
                          <a:cs typeface="Times New Roman"/>
                        </a:rPr>
                        <a:t>14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51,8</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1,8</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3,24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2683</a:t>
                      </a:r>
                      <a:r>
                        <a:rPr sz="1300" spc="-15" dirty="0">
                          <a:latin typeface="Times New Roman"/>
                          <a:cs typeface="Times New Roman"/>
                        </a:rPr>
                        <a:t>,</a:t>
                      </a:r>
                      <a:r>
                        <a:rPr sz="1300" spc="5" dirty="0">
                          <a:latin typeface="Times New Roman"/>
                          <a:cs typeface="Times New Roman"/>
                        </a:rPr>
                        <a:t>2</a:t>
                      </a:r>
                      <a:r>
                        <a:rPr sz="1300" dirty="0">
                          <a:latin typeface="Times New Roman"/>
                          <a:cs typeface="Times New Roman"/>
                        </a:rPr>
                        <a:t>4</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297">
                <a:tc>
                  <a:txBody>
                    <a:bodyPr/>
                    <a:lstStyle/>
                    <a:p>
                      <a:pPr algn="ctr">
                        <a:lnSpc>
                          <a:spcPts val="1475"/>
                        </a:lnSpc>
                      </a:pPr>
                      <a:r>
                        <a:rPr sz="1300" spc="-5" dirty="0">
                          <a:latin typeface="Times New Roman"/>
                          <a:cs typeface="Times New Roman"/>
                        </a:rPr>
                        <a:t>15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48,9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4,7</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75"/>
                        </a:lnSpc>
                      </a:pPr>
                      <a:r>
                        <a:rPr sz="1300" spc="-5" dirty="0">
                          <a:latin typeface="Times New Roman"/>
                          <a:cs typeface="Times New Roman"/>
                        </a:rPr>
                        <a:t>22,09</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46505" algn="r">
                        <a:lnSpc>
                          <a:spcPts val="1475"/>
                        </a:lnSpc>
                      </a:pPr>
                      <a:r>
                        <a:rPr sz="1300" spc="5" dirty="0">
                          <a:latin typeface="Times New Roman"/>
                          <a:cs typeface="Times New Roman"/>
                        </a:rPr>
                        <a:t>2391</a:t>
                      </a:r>
                      <a:r>
                        <a:rPr sz="1300" spc="-15" dirty="0">
                          <a:latin typeface="Times New Roman"/>
                          <a:cs typeface="Times New Roman"/>
                        </a:rPr>
                        <a:t>,</a:t>
                      </a:r>
                      <a:r>
                        <a:rPr sz="1300" spc="5" dirty="0">
                          <a:latin typeface="Times New Roman"/>
                          <a:cs typeface="Times New Roman"/>
                        </a:rPr>
                        <a:t>2</a:t>
                      </a:r>
                      <a:r>
                        <a:rPr sz="1300" dirty="0">
                          <a:latin typeface="Times New Roman"/>
                          <a:cs typeface="Times New Roman"/>
                        </a:rPr>
                        <a:t>1</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00698">
                <a:tc>
                  <a:txBody>
                    <a:bodyPr/>
                    <a:lstStyle/>
                    <a:p>
                      <a:pPr algn="ctr">
                        <a:lnSpc>
                          <a:spcPts val="1480"/>
                        </a:lnSpc>
                      </a:pPr>
                      <a:r>
                        <a:rPr sz="1300" b="1" spc="-5" dirty="0">
                          <a:latin typeface="Times New Roman"/>
                          <a:cs typeface="Times New Roman"/>
                        </a:rPr>
                        <a:t>Разом</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b="1" spc="-5" dirty="0">
                          <a:latin typeface="Times New Roman"/>
                          <a:cs typeface="Times New Roman"/>
                        </a:rPr>
                        <a:t>804,5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b="1" spc="-5" dirty="0">
                          <a:latin typeface="Times New Roman"/>
                          <a:cs typeface="Times New Roman"/>
                        </a:rPr>
                        <a:t>99,5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1480"/>
                        </a:lnSpc>
                      </a:pPr>
                      <a:r>
                        <a:rPr sz="1300" b="1" spc="-5" dirty="0">
                          <a:latin typeface="Times New Roman"/>
                          <a:cs typeface="Times New Roman"/>
                        </a:rPr>
                        <a:t>1165,75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205230" algn="r">
                        <a:lnSpc>
                          <a:spcPts val="1480"/>
                        </a:lnSpc>
                      </a:pPr>
                      <a:r>
                        <a:rPr sz="1300" b="1" spc="5" dirty="0">
                          <a:latin typeface="Times New Roman"/>
                          <a:cs typeface="Times New Roman"/>
                        </a:rPr>
                        <a:t>443</a:t>
                      </a:r>
                      <a:r>
                        <a:rPr sz="1300" b="1" spc="-10" dirty="0">
                          <a:latin typeface="Times New Roman"/>
                          <a:cs typeface="Times New Roman"/>
                        </a:rPr>
                        <a:t>1</a:t>
                      </a:r>
                      <a:r>
                        <a:rPr sz="1300" b="1" spc="5" dirty="0">
                          <a:latin typeface="Times New Roman"/>
                          <a:cs typeface="Times New Roman"/>
                        </a:rPr>
                        <a:t>3</a:t>
                      </a:r>
                      <a:r>
                        <a:rPr sz="1300" b="1" dirty="0">
                          <a:latin typeface="Times New Roman"/>
                          <a:cs typeface="Times New Roman"/>
                        </a:rPr>
                        <a:t>,</a:t>
                      </a:r>
                      <a:r>
                        <a:rPr sz="1300" b="1" spc="5" dirty="0">
                          <a:latin typeface="Times New Roman"/>
                          <a:cs typeface="Times New Roman"/>
                        </a:rPr>
                        <a:t>7</a:t>
                      </a:r>
                      <a:r>
                        <a:rPr sz="1300" b="1" dirty="0">
                          <a:latin typeface="Times New Roman"/>
                          <a:cs typeface="Times New Roman"/>
                        </a:rPr>
                        <a:t>5</a:t>
                      </a: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844" y="224129"/>
            <a:ext cx="4351655" cy="726440"/>
          </a:xfrm>
          <a:prstGeom prst="rect">
            <a:avLst/>
          </a:prstGeom>
        </p:spPr>
        <p:txBody>
          <a:bodyPr vert="horz" wrap="square" lIns="0" tIns="12700" rIns="0" bIns="0" rtlCol="0">
            <a:spAutoFit/>
          </a:bodyPr>
          <a:lstStyle/>
          <a:p>
            <a:pPr marL="12700" marR="5080" indent="457200">
              <a:lnSpc>
                <a:spcPct val="114999"/>
              </a:lnSpc>
              <a:spcBef>
                <a:spcPts val="100"/>
              </a:spcBef>
              <a:tabLst>
                <a:tab pos="1068705" algn="l"/>
                <a:tab pos="2470785" algn="l"/>
                <a:tab pos="3519804" algn="l"/>
              </a:tabLst>
            </a:pPr>
            <a:r>
              <a:rPr sz="2000" spc="-5" dirty="0"/>
              <a:t>Дл</a:t>
            </a:r>
            <a:r>
              <a:rPr sz="2000" dirty="0"/>
              <a:t>я	ро</a:t>
            </a:r>
            <a:r>
              <a:rPr sz="2000" spc="-15" dirty="0"/>
              <a:t>з</a:t>
            </a:r>
            <a:r>
              <a:rPr sz="2000" dirty="0"/>
              <a:t>р</a:t>
            </a:r>
            <a:r>
              <a:rPr sz="2000" spc="-10" dirty="0"/>
              <a:t>а</a:t>
            </a:r>
            <a:r>
              <a:rPr sz="2000" spc="-70" dirty="0"/>
              <a:t>х</a:t>
            </a:r>
            <a:r>
              <a:rPr sz="2000" dirty="0"/>
              <a:t>у</a:t>
            </a:r>
            <a:r>
              <a:rPr sz="2000" spc="-10" dirty="0"/>
              <a:t>н</a:t>
            </a:r>
            <a:r>
              <a:rPr sz="2000" spc="-30" dirty="0"/>
              <a:t>к</a:t>
            </a:r>
            <a:r>
              <a:rPr sz="2000" dirty="0"/>
              <a:t>у	ро</a:t>
            </a:r>
            <a:r>
              <a:rPr sz="2000" spc="-25" dirty="0"/>
              <a:t>з</a:t>
            </a:r>
            <a:r>
              <a:rPr sz="2000" spc="-20" dirty="0"/>
              <a:t>м</a:t>
            </a:r>
            <a:r>
              <a:rPr sz="2000" spc="-15" dirty="0"/>
              <a:t>а</a:t>
            </a:r>
            <a:r>
              <a:rPr sz="2000" spc="-70" dirty="0"/>
              <a:t>х</a:t>
            </a:r>
            <a:r>
              <a:rPr sz="2000" dirty="0"/>
              <a:t>у	</a:t>
            </a:r>
            <a:r>
              <a:rPr sz="2000" spc="-25" dirty="0"/>
              <a:t>в</a:t>
            </a:r>
            <a:r>
              <a:rPr sz="2000" dirty="0"/>
              <a:t>аріа</a:t>
            </a:r>
            <a:r>
              <a:rPr sz="2000" spc="-10" dirty="0"/>
              <a:t>ц</a:t>
            </a:r>
            <a:r>
              <a:rPr sz="2000" dirty="0"/>
              <a:t>ії  </a:t>
            </a:r>
            <a:r>
              <a:rPr sz="2000" spc="-5" dirty="0"/>
              <a:t>мінімальне </a:t>
            </a:r>
            <a:r>
              <a:rPr sz="2000" spc="-15" dirty="0"/>
              <a:t>значення</a:t>
            </a:r>
            <a:r>
              <a:rPr sz="2000" spc="-5" dirty="0"/>
              <a:t> ознаки:</a:t>
            </a:r>
            <a:endParaRPr sz="2000"/>
          </a:p>
        </p:txBody>
      </p:sp>
      <p:sp>
        <p:nvSpPr>
          <p:cNvPr id="3" name="object 3"/>
          <p:cNvSpPr txBox="1"/>
          <p:nvPr/>
        </p:nvSpPr>
        <p:spPr>
          <a:xfrm>
            <a:off x="5795898" y="224129"/>
            <a:ext cx="2876550" cy="726440"/>
          </a:xfrm>
          <a:prstGeom prst="rect">
            <a:avLst/>
          </a:prstGeom>
        </p:spPr>
        <p:txBody>
          <a:bodyPr vert="horz" wrap="square" lIns="0" tIns="58419" rIns="0" bIns="0" rtlCol="0">
            <a:spAutoFit/>
          </a:bodyPr>
          <a:lstStyle/>
          <a:p>
            <a:pPr marL="12700">
              <a:lnSpc>
                <a:spcPct val="100000"/>
              </a:lnSpc>
              <a:spcBef>
                <a:spcPts val="459"/>
              </a:spcBef>
              <a:tabLst>
                <a:tab pos="1207135" algn="l"/>
                <a:tab pos="2792730" algn="l"/>
              </a:tabLst>
            </a:pPr>
            <a:r>
              <a:rPr sz="2000" dirty="0">
                <a:latin typeface="Times New Roman"/>
                <a:cs typeface="Times New Roman"/>
              </a:rPr>
              <a:t>зна</a:t>
            </a:r>
            <a:r>
              <a:rPr sz="2000" spc="-15" dirty="0">
                <a:latin typeface="Times New Roman"/>
                <a:cs typeface="Times New Roman"/>
              </a:rPr>
              <a:t>й</a:t>
            </a:r>
            <a:r>
              <a:rPr sz="2000" dirty="0">
                <a:latin typeface="Times New Roman"/>
                <a:cs typeface="Times New Roman"/>
              </a:rPr>
              <a:t>де</a:t>
            </a:r>
            <a:r>
              <a:rPr sz="2000" spc="-10" dirty="0">
                <a:latin typeface="Times New Roman"/>
                <a:cs typeface="Times New Roman"/>
              </a:rPr>
              <a:t>м</a:t>
            </a:r>
            <a:r>
              <a:rPr sz="2000" dirty="0">
                <a:latin typeface="Times New Roman"/>
                <a:cs typeface="Times New Roman"/>
              </a:rPr>
              <a:t>о	</a:t>
            </a:r>
            <a:r>
              <a:rPr sz="2000" spc="-10" dirty="0">
                <a:latin typeface="Times New Roman"/>
                <a:cs typeface="Times New Roman"/>
              </a:rPr>
              <a:t>м</a:t>
            </a:r>
            <a:r>
              <a:rPr sz="2000" dirty="0">
                <a:latin typeface="Times New Roman"/>
                <a:cs typeface="Times New Roman"/>
              </a:rPr>
              <a:t>а</a:t>
            </a:r>
            <a:r>
              <a:rPr sz="2000" spc="-55" dirty="0">
                <a:latin typeface="Times New Roman"/>
                <a:cs typeface="Times New Roman"/>
              </a:rPr>
              <a:t>к</a:t>
            </a:r>
            <a:r>
              <a:rPr sz="2000" dirty="0">
                <a:latin typeface="Times New Roman"/>
                <a:cs typeface="Times New Roman"/>
              </a:rPr>
              <a:t>си</a:t>
            </a:r>
            <a:r>
              <a:rPr sz="2000" spc="-15" dirty="0">
                <a:latin typeface="Times New Roman"/>
                <a:cs typeface="Times New Roman"/>
              </a:rPr>
              <a:t>м</a:t>
            </a:r>
            <a:r>
              <a:rPr sz="2000" spc="5" dirty="0">
                <a:latin typeface="Times New Roman"/>
                <a:cs typeface="Times New Roman"/>
              </a:rPr>
              <a:t>а</a:t>
            </a:r>
            <a:r>
              <a:rPr sz="2000" dirty="0">
                <a:latin typeface="Times New Roman"/>
                <a:cs typeface="Times New Roman"/>
              </a:rPr>
              <a:t>ль</a:t>
            </a:r>
            <a:r>
              <a:rPr sz="2000" spc="-15" dirty="0">
                <a:latin typeface="Times New Roman"/>
                <a:cs typeface="Times New Roman"/>
              </a:rPr>
              <a:t>н</a:t>
            </a:r>
            <a:r>
              <a:rPr sz="2000" dirty="0">
                <a:latin typeface="Times New Roman"/>
                <a:cs typeface="Times New Roman"/>
              </a:rPr>
              <a:t>е	і</a:t>
            </a:r>
            <a:endParaRPr sz="2000">
              <a:latin typeface="Times New Roman"/>
              <a:cs typeface="Times New Roman"/>
            </a:endParaRPr>
          </a:p>
          <a:p>
            <a:pPr marL="73660">
              <a:lnSpc>
                <a:spcPct val="100000"/>
              </a:lnSpc>
              <a:spcBef>
                <a:spcPts val="359"/>
              </a:spcBef>
              <a:tabLst>
                <a:tab pos="2429510" algn="l"/>
              </a:tabLst>
            </a:pPr>
            <a:r>
              <a:rPr sz="2000" dirty="0">
                <a:latin typeface="Times New Roman"/>
                <a:cs typeface="Times New Roman"/>
              </a:rPr>
              <a:t>;	.</a:t>
            </a:r>
            <a:endParaRPr sz="2000">
              <a:latin typeface="Times New Roman"/>
              <a:cs typeface="Times New Roman"/>
            </a:endParaRPr>
          </a:p>
        </p:txBody>
      </p:sp>
      <p:sp>
        <p:nvSpPr>
          <p:cNvPr id="4" name="object 4"/>
          <p:cNvSpPr/>
          <p:nvPr/>
        </p:nvSpPr>
        <p:spPr>
          <a:xfrm>
            <a:off x="4727575" y="692213"/>
            <a:ext cx="781050" cy="4333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56325" y="673163"/>
            <a:ext cx="1079500" cy="45243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789551" y="1197038"/>
            <a:ext cx="3814699" cy="63976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47217" y="1321053"/>
            <a:ext cx="7536815" cy="1261745"/>
          </a:xfrm>
          <a:prstGeom prst="rect">
            <a:avLst/>
          </a:prstGeom>
        </p:spPr>
        <p:txBody>
          <a:bodyPr vert="horz" wrap="square" lIns="0" tIns="13335" rIns="0" bIns="0" rtlCol="0">
            <a:spAutoFit/>
          </a:bodyPr>
          <a:lstStyle/>
          <a:p>
            <a:pPr marL="1214120">
              <a:lnSpc>
                <a:spcPct val="100000"/>
              </a:lnSpc>
              <a:spcBef>
                <a:spcPts val="105"/>
              </a:spcBef>
            </a:pPr>
            <a:r>
              <a:rPr sz="2000" spc="-15" dirty="0">
                <a:latin typeface="Times New Roman"/>
                <a:cs typeface="Times New Roman"/>
              </a:rPr>
              <a:t>Розмах </a:t>
            </a:r>
            <a:r>
              <a:rPr sz="2000" spc="-5" dirty="0">
                <a:latin typeface="Times New Roman"/>
                <a:cs typeface="Times New Roman"/>
              </a:rPr>
              <a:t>варіації</a:t>
            </a:r>
            <a:r>
              <a:rPr sz="2000" spc="-60" dirty="0">
                <a:latin typeface="Times New Roman"/>
                <a:cs typeface="Times New Roman"/>
              </a:rPr>
              <a:t> </a:t>
            </a:r>
            <a:r>
              <a:rPr sz="2000" dirty="0">
                <a:latin typeface="Times New Roman"/>
                <a:cs typeface="Times New Roman"/>
              </a:rPr>
              <a:t>становить:</a:t>
            </a:r>
            <a:endParaRPr sz="2000">
              <a:latin typeface="Times New Roman"/>
              <a:cs typeface="Times New Roman"/>
            </a:endParaRPr>
          </a:p>
          <a:p>
            <a:pPr>
              <a:lnSpc>
                <a:spcPct val="100000"/>
              </a:lnSpc>
              <a:spcBef>
                <a:spcPts val="20"/>
              </a:spcBef>
            </a:pPr>
            <a:endParaRPr sz="2600">
              <a:latin typeface="Times New Roman"/>
              <a:cs typeface="Times New Roman"/>
            </a:endParaRPr>
          </a:p>
          <a:p>
            <a:pPr marL="12700" marR="5080">
              <a:lnSpc>
                <a:spcPct val="100000"/>
              </a:lnSpc>
            </a:pPr>
            <a:r>
              <a:rPr sz="1800" spc="-20" dirty="0">
                <a:latin typeface="Arial"/>
                <a:cs typeface="Arial"/>
              </a:rPr>
              <a:t>Розрахунок </a:t>
            </a:r>
            <a:r>
              <a:rPr sz="1800" spc="-15" dirty="0">
                <a:latin typeface="Arial"/>
                <a:cs typeface="Arial"/>
              </a:rPr>
              <a:t>середнього </a:t>
            </a:r>
            <a:r>
              <a:rPr sz="1800" spc="-10" dirty="0">
                <a:latin typeface="Arial"/>
                <a:cs typeface="Arial"/>
              </a:rPr>
              <a:t>лінійного </a:t>
            </a:r>
            <a:r>
              <a:rPr sz="1800" spc="-5" dirty="0">
                <a:latin typeface="Arial"/>
                <a:cs typeface="Arial"/>
              </a:rPr>
              <a:t>відхилення </a:t>
            </a:r>
            <a:r>
              <a:rPr sz="1800" spc="-15" dirty="0">
                <a:latin typeface="Arial"/>
                <a:cs typeface="Arial"/>
              </a:rPr>
              <a:t>розпочнемо </a:t>
            </a:r>
            <a:r>
              <a:rPr sz="1800" dirty="0">
                <a:latin typeface="Arial"/>
                <a:cs typeface="Arial"/>
              </a:rPr>
              <a:t>з </a:t>
            </a:r>
            <a:r>
              <a:rPr sz="1800" spc="-10" dirty="0">
                <a:latin typeface="Arial"/>
                <a:cs typeface="Arial"/>
              </a:rPr>
              <a:t>визначення  </a:t>
            </a:r>
            <a:r>
              <a:rPr sz="1800" spc="-15" dirty="0">
                <a:latin typeface="Arial"/>
                <a:cs typeface="Arial"/>
              </a:rPr>
              <a:t>середнього </a:t>
            </a:r>
            <a:r>
              <a:rPr sz="1800" spc="-10" dirty="0">
                <a:latin typeface="Arial"/>
                <a:cs typeface="Arial"/>
              </a:rPr>
              <a:t>значення, </a:t>
            </a:r>
            <a:r>
              <a:rPr sz="1800" spc="5" dirty="0">
                <a:latin typeface="Arial"/>
                <a:cs typeface="Arial"/>
              </a:rPr>
              <a:t>яке</a:t>
            </a:r>
            <a:r>
              <a:rPr sz="1800" spc="15" dirty="0">
                <a:latin typeface="Arial"/>
                <a:cs typeface="Arial"/>
              </a:rPr>
              <a:t> </a:t>
            </a:r>
            <a:r>
              <a:rPr sz="1800" spc="-5" dirty="0">
                <a:latin typeface="Arial"/>
                <a:cs typeface="Arial"/>
              </a:rPr>
              <a:t>становить:</a:t>
            </a:r>
            <a:endParaRPr sz="1800">
              <a:latin typeface="Arial"/>
              <a:cs typeface="Arial"/>
            </a:endParaRPr>
          </a:p>
        </p:txBody>
      </p:sp>
      <p:sp>
        <p:nvSpPr>
          <p:cNvPr id="8" name="object 8"/>
          <p:cNvSpPr/>
          <p:nvPr/>
        </p:nvSpPr>
        <p:spPr>
          <a:xfrm>
            <a:off x="5040376" y="2349500"/>
            <a:ext cx="3060700" cy="504825"/>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642097" y="3312414"/>
            <a:ext cx="11849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занесено</a:t>
            </a:r>
            <a:r>
              <a:rPr sz="1800" spc="-60" dirty="0">
                <a:latin typeface="Arial"/>
                <a:cs typeface="Arial"/>
              </a:rPr>
              <a:t> </a:t>
            </a:r>
            <a:r>
              <a:rPr sz="1800" dirty="0">
                <a:latin typeface="Arial"/>
                <a:cs typeface="Arial"/>
              </a:rPr>
              <a:t>у</a:t>
            </a:r>
            <a:endParaRPr sz="1800">
              <a:latin typeface="Arial"/>
              <a:cs typeface="Arial"/>
            </a:endParaRPr>
          </a:p>
        </p:txBody>
      </p:sp>
      <p:sp>
        <p:nvSpPr>
          <p:cNvPr id="10" name="object 10"/>
          <p:cNvSpPr txBox="1"/>
          <p:nvPr/>
        </p:nvSpPr>
        <p:spPr>
          <a:xfrm>
            <a:off x="690168" y="3312414"/>
            <a:ext cx="6786880" cy="574040"/>
          </a:xfrm>
          <a:prstGeom prst="rect">
            <a:avLst/>
          </a:prstGeom>
        </p:spPr>
        <p:txBody>
          <a:bodyPr vert="horz" wrap="square" lIns="0" tIns="12700" rIns="0" bIns="0" rtlCol="0">
            <a:spAutoFit/>
          </a:bodyPr>
          <a:lstStyle/>
          <a:p>
            <a:pPr marL="12700" marR="5080">
              <a:lnSpc>
                <a:spcPct val="100000"/>
              </a:lnSpc>
              <a:spcBef>
                <a:spcPts val="100"/>
              </a:spcBef>
            </a:pPr>
            <a:r>
              <a:rPr sz="1800" spc="-45" dirty="0">
                <a:latin typeface="Arial"/>
                <a:cs typeface="Arial"/>
              </a:rPr>
              <a:t>Результати </a:t>
            </a:r>
            <a:r>
              <a:rPr sz="1800" spc="-10" dirty="0">
                <a:latin typeface="Arial"/>
                <a:cs typeface="Arial"/>
              </a:rPr>
              <a:t>розрахунку </a:t>
            </a:r>
            <a:r>
              <a:rPr sz="1800" spc="-20" dirty="0">
                <a:latin typeface="Arial"/>
                <a:cs typeface="Arial"/>
              </a:rPr>
              <a:t>модулів </a:t>
            </a:r>
            <a:r>
              <a:rPr sz="1800" spc="-5" dirty="0">
                <a:latin typeface="Arial"/>
                <a:cs typeface="Arial"/>
              </a:rPr>
              <a:t>відхилень </a:t>
            </a:r>
            <a:r>
              <a:rPr sz="1800" spc="-10" dirty="0">
                <a:latin typeface="Arial"/>
                <a:cs typeface="Arial"/>
              </a:rPr>
              <a:t>варіант </a:t>
            </a:r>
            <a:r>
              <a:rPr sz="1800" spc="-5" dirty="0">
                <a:latin typeface="Arial"/>
                <a:cs typeface="Arial"/>
              </a:rPr>
              <a:t>від </a:t>
            </a:r>
            <a:r>
              <a:rPr sz="1800" spc="-10" dirty="0">
                <a:latin typeface="Arial"/>
                <a:cs typeface="Arial"/>
              </a:rPr>
              <a:t>середньої  </a:t>
            </a:r>
            <a:r>
              <a:rPr sz="1800" spc="-15" dirty="0">
                <a:latin typeface="Arial"/>
                <a:cs typeface="Arial"/>
              </a:rPr>
              <a:t>третю </a:t>
            </a:r>
            <a:r>
              <a:rPr sz="1800" spc="-10" dirty="0">
                <a:latin typeface="Arial"/>
                <a:cs typeface="Arial"/>
              </a:rPr>
              <a:t>графу </a:t>
            </a:r>
            <a:r>
              <a:rPr sz="1800" spc="-15" dirty="0">
                <a:latin typeface="Arial"/>
                <a:cs typeface="Arial"/>
              </a:rPr>
              <a:t>таблиці. Середнє </a:t>
            </a:r>
            <a:r>
              <a:rPr sz="1800" spc="-5" dirty="0">
                <a:latin typeface="Arial"/>
                <a:cs typeface="Arial"/>
              </a:rPr>
              <a:t>лінійне відхилення</a:t>
            </a:r>
            <a:r>
              <a:rPr sz="1800" spc="55" dirty="0">
                <a:latin typeface="Arial"/>
                <a:cs typeface="Arial"/>
              </a:rPr>
              <a:t> </a:t>
            </a:r>
            <a:r>
              <a:rPr sz="1800" spc="-5" dirty="0">
                <a:latin typeface="Arial"/>
                <a:cs typeface="Arial"/>
              </a:rPr>
              <a:t>дорівнює:</a:t>
            </a:r>
            <a:endParaRPr sz="1800">
              <a:latin typeface="Arial"/>
              <a:cs typeface="Arial"/>
            </a:endParaRPr>
          </a:p>
        </p:txBody>
      </p:sp>
      <p:sp>
        <p:nvSpPr>
          <p:cNvPr id="11" name="object 11"/>
          <p:cNvSpPr/>
          <p:nvPr/>
        </p:nvSpPr>
        <p:spPr>
          <a:xfrm>
            <a:off x="5219700" y="3971925"/>
            <a:ext cx="3168650" cy="825500"/>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905967" y="5041519"/>
            <a:ext cx="7813675" cy="848360"/>
          </a:xfrm>
          <a:prstGeom prst="rect">
            <a:avLst/>
          </a:prstGeom>
        </p:spPr>
        <p:txBody>
          <a:bodyPr vert="horz" wrap="square" lIns="0" tIns="12700" rIns="0" bIns="0" rtlCol="0">
            <a:spAutoFit/>
          </a:bodyPr>
          <a:lstStyle/>
          <a:p>
            <a:pPr marL="12700" marR="5080">
              <a:lnSpc>
                <a:spcPct val="100000"/>
              </a:lnSpc>
              <a:spcBef>
                <a:spcPts val="100"/>
              </a:spcBef>
              <a:tabLst>
                <a:tab pos="5640070" algn="l"/>
              </a:tabLst>
            </a:pPr>
            <a:r>
              <a:rPr sz="1800" spc="-5" dirty="0">
                <a:latin typeface="Arial"/>
                <a:cs typeface="Arial"/>
              </a:rPr>
              <a:t>Дисперсію </a:t>
            </a:r>
            <a:r>
              <a:rPr sz="1800" spc="-10" dirty="0">
                <a:latin typeface="Arial"/>
                <a:cs typeface="Arial"/>
              </a:rPr>
              <a:t>обчислимо двома </a:t>
            </a:r>
            <a:r>
              <a:rPr sz="1800" spc="-5" dirty="0">
                <a:latin typeface="Arial"/>
                <a:cs typeface="Arial"/>
              </a:rPr>
              <a:t>способами, </a:t>
            </a:r>
            <a:r>
              <a:rPr sz="1800" dirty="0">
                <a:latin typeface="Arial"/>
                <a:cs typeface="Arial"/>
              </a:rPr>
              <a:t>для </a:t>
            </a:r>
            <a:r>
              <a:rPr sz="1800" spc="-15" dirty="0">
                <a:latin typeface="Arial"/>
                <a:cs typeface="Arial"/>
              </a:rPr>
              <a:t>чого </a:t>
            </a:r>
            <a:r>
              <a:rPr sz="1800" spc="-10" dirty="0">
                <a:latin typeface="Arial"/>
                <a:cs typeface="Arial"/>
              </a:rPr>
              <a:t>визначимо квадрати  </a:t>
            </a:r>
            <a:r>
              <a:rPr sz="1800" spc="-5" dirty="0">
                <a:latin typeface="Arial"/>
                <a:cs typeface="Arial"/>
              </a:rPr>
              <a:t>відхилень </a:t>
            </a:r>
            <a:r>
              <a:rPr sz="1800" spc="-10" dirty="0">
                <a:latin typeface="Arial"/>
                <a:cs typeface="Arial"/>
              </a:rPr>
              <a:t>значень ознаки</a:t>
            </a:r>
            <a:r>
              <a:rPr sz="1800" spc="55" dirty="0">
                <a:latin typeface="Arial"/>
                <a:cs typeface="Arial"/>
              </a:rPr>
              <a:t> </a:t>
            </a:r>
            <a:r>
              <a:rPr sz="1800" spc="-5" dirty="0">
                <a:latin typeface="Arial"/>
                <a:cs typeface="Arial"/>
              </a:rPr>
              <a:t>від</a:t>
            </a:r>
            <a:r>
              <a:rPr sz="1800" spc="10" dirty="0">
                <a:latin typeface="Arial"/>
                <a:cs typeface="Arial"/>
              </a:rPr>
              <a:t> </a:t>
            </a:r>
            <a:r>
              <a:rPr sz="1800" spc="-10" dirty="0">
                <a:latin typeface="Arial"/>
                <a:cs typeface="Arial"/>
              </a:rPr>
              <a:t>середньої	та квадрати</a:t>
            </a:r>
            <a:r>
              <a:rPr sz="1800" spc="-90" dirty="0">
                <a:latin typeface="Arial"/>
                <a:cs typeface="Arial"/>
              </a:rPr>
              <a:t> </a:t>
            </a:r>
            <a:r>
              <a:rPr sz="1800" spc="-10" dirty="0">
                <a:latin typeface="Arial"/>
                <a:cs typeface="Arial"/>
              </a:rPr>
              <a:t>значень  ознаки </a:t>
            </a:r>
            <a:r>
              <a:rPr sz="1800" dirty="0">
                <a:latin typeface="Arial"/>
                <a:cs typeface="Arial"/>
              </a:rPr>
              <a:t>( </a:t>
            </a:r>
            <a:r>
              <a:rPr sz="1800" spc="-5" dirty="0">
                <a:latin typeface="Arial"/>
                <a:cs typeface="Arial"/>
              </a:rPr>
              <a:t>X2), </a:t>
            </a:r>
            <a:r>
              <a:rPr sz="1800" dirty="0">
                <a:latin typeface="Arial"/>
                <a:cs typeface="Arial"/>
              </a:rPr>
              <a:t>які </a:t>
            </a:r>
            <a:r>
              <a:rPr sz="1800" spc="-5" dirty="0">
                <a:latin typeface="Arial"/>
                <a:cs typeface="Arial"/>
              </a:rPr>
              <a:t>занесемо </a:t>
            </a:r>
            <a:r>
              <a:rPr sz="1800" dirty="0">
                <a:latin typeface="Arial"/>
                <a:cs typeface="Arial"/>
              </a:rPr>
              <a:t>у </a:t>
            </a:r>
            <a:r>
              <a:rPr sz="1800" spc="-15" dirty="0">
                <a:latin typeface="Arial"/>
                <a:cs typeface="Arial"/>
              </a:rPr>
              <a:t>четверту </a:t>
            </a:r>
            <a:r>
              <a:rPr sz="1800" dirty="0">
                <a:latin typeface="Arial"/>
                <a:cs typeface="Arial"/>
              </a:rPr>
              <a:t>і п'яту </a:t>
            </a:r>
            <a:r>
              <a:rPr sz="1800" spc="-5" dirty="0">
                <a:latin typeface="Arial"/>
                <a:cs typeface="Arial"/>
              </a:rPr>
              <a:t>графи</a:t>
            </a:r>
            <a:r>
              <a:rPr sz="1800" spc="40" dirty="0">
                <a:latin typeface="Arial"/>
                <a:cs typeface="Arial"/>
              </a:rPr>
              <a:t> </a:t>
            </a:r>
            <a:r>
              <a:rPr sz="1800" spc="-15" dirty="0">
                <a:latin typeface="Arial"/>
                <a:cs typeface="Arial"/>
              </a:rPr>
              <a:t>таблиці.</a:t>
            </a:r>
            <a:endParaRPr sz="1800">
              <a:latin typeface="Arial"/>
              <a:cs typeface="Arial"/>
            </a:endParaRPr>
          </a:p>
        </p:txBody>
      </p:sp>
      <p:sp>
        <p:nvSpPr>
          <p:cNvPr id="13" name="object 13"/>
          <p:cNvSpPr/>
          <p:nvPr/>
        </p:nvSpPr>
        <p:spPr>
          <a:xfrm>
            <a:off x="5292725" y="5341937"/>
            <a:ext cx="1079500" cy="36195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844" y="252476"/>
            <a:ext cx="243141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Arial"/>
                <a:cs typeface="Arial"/>
              </a:rPr>
              <a:t>Дисперсія</a:t>
            </a:r>
            <a:r>
              <a:rPr sz="2000" spc="-65" dirty="0">
                <a:latin typeface="Arial"/>
                <a:cs typeface="Arial"/>
              </a:rPr>
              <a:t> </a:t>
            </a:r>
            <a:r>
              <a:rPr sz="2000" spc="-5" dirty="0">
                <a:latin typeface="Arial"/>
                <a:cs typeface="Arial"/>
              </a:rPr>
              <a:t>дорівнює:</a:t>
            </a:r>
            <a:endParaRPr sz="2000">
              <a:latin typeface="Arial"/>
              <a:cs typeface="Arial"/>
            </a:endParaRPr>
          </a:p>
        </p:txBody>
      </p:sp>
      <p:sp>
        <p:nvSpPr>
          <p:cNvPr id="3" name="object 3"/>
          <p:cNvSpPr/>
          <p:nvPr/>
        </p:nvSpPr>
        <p:spPr>
          <a:xfrm>
            <a:off x="4870450" y="260350"/>
            <a:ext cx="3230499" cy="11525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63776" y="1844675"/>
            <a:ext cx="5506974" cy="11525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32526" y="3251200"/>
            <a:ext cx="2943225" cy="6096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90168" y="3312414"/>
            <a:ext cx="6463665" cy="312674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Середнє </a:t>
            </a:r>
            <a:r>
              <a:rPr sz="1800" spc="-10" dirty="0">
                <a:latin typeface="Arial"/>
                <a:cs typeface="Arial"/>
              </a:rPr>
              <a:t>квадратичне </a:t>
            </a:r>
            <a:r>
              <a:rPr sz="1800" spc="-5" dirty="0">
                <a:latin typeface="Arial"/>
                <a:cs typeface="Arial"/>
              </a:rPr>
              <a:t>відхилення</a:t>
            </a:r>
            <a:r>
              <a:rPr sz="1800" spc="10" dirty="0">
                <a:latin typeface="Arial"/>
                <a:cs typeface="Arial"/>
              </a:rPr>
              <a:t> </a:t>
            </a:r>
            <a:r>
              <a:rPr sz="1800" spc="-5" dirty="0">
                <a:latin typeface="Arial"/>
                <a:cs typeface="Arial"/>
              </a:rPr>
              <a:t>становить:</a:t>
            </a:r>
            <a:endParaRPr sz="1800">
              <a:latin typeface="Arial"/>
              <a:cs typeface="Arial"/>
            </a:endParaRPr>
          </a:p>
          <a:p>
            <a:pPr>
              <a:lnSpc>
                <a:spcPct val="100000"/>
              </a:lnSpc>
            </a:pPr>
            <a:endParaRPr sz="2000">
              <a:latin typeface="Times New Roman"/>
              <a:cs typeface="Times New Roman"/>
            </a:endParaRPr>
          </a:p>
          <a:p>
            <a:pPr>
              <a:lnSpc>
                <a:spcPct val="100000"/>
              </a:lnSpc>
              <a:spcBef>
                <a:spcPts val="50"/>
              </a:spcBef>
            </a:pPr>
            <a:endParaRPr sz="2000">
              <a:latin typeface="Times New Roman"/>
              <a:cs typeface="Times New Roman"/>
            </a:endParaRPr>
          </a:p>
          <a:p>
            <a:pPr marL="227965">
              <a:lnSpc>
                <a:spcPct val="100000"/>
              </a:lnSpc>
            </a:pPr>
            <a:r>
              <a:rPr sz="1800" dirty="0">
                <a:latin typeface="Arial"/>
                <a:cs typeface="Arial"/>
              </a:rPr>
              <a:t>Для </a:t>
            </a:r>
            <a:r>
              <a:rPr sz="1800" spc="-5" dirty="0">
                <a:latin typeface="Arial"/>
                <a:cs typeface="Arial"/>
              </a:rPr>
              <a:t>оцінки ступеня </a:t>
            </a:r>
            <a:r>
              <a:rPr sz="1800" spc="-10" dirty="0">
                <a:latin typeface="Arial"/>
                <a:cs typeface="Arial"/>
              </a:rPr>
              <a:t>варіації обчислимо </a:t>
            </a:r>
            <a:r>
              <a:rPr sz="1800" spc="-5" dirty="0">
                <a:latin typeface="Arial"/>
                <a:cs typeface="Arial"/>
              </a:rPr>
              <a:t>відносні</a:t>
            </a:r>
            <a:r>
              <a:rPr sz="1800" spc="45" dirty="0">
                <a:latin typeface="Arial"/>
                <a:cs typeface="Arial"/>
              </a:rPr>
              <a:t> </a:t>
            </a:r>
            <a:r>
              <a:rPr sz="1800" spc="-5" dirty="0">
                <a:latin typeface="Arial"/>
                <a:cs typeface="Arial"/>
              </a:rPr>
              <a:t>показники:</a:t>
            </a:r>
            <a:endParaRPr sz="1800">
              <a:latin typeface="Arial"/>
              <a:cs typeface="Arial"/>
            </a:endParaRPr>
          </a:p>
          <a:p>
            <a:pPr>
              <a:lnSpc>
                <a:spcPct val="100000"/>
              </a:lnSpc>
            </a:pPr>
            <a:endParaRPr sz="2000">
              <a:latin typeface="Times New Roman"/>
              <a:cs typeface="Times New Roman"/>
            </a:endParaRPr>
          </a:p>
          <a:p>
            <a:pPr>
              <a:lnSpc>
                <a:spcPct val="100000"/>
              </a:lnSpc>
              <a:spcBef>
                <a:spcPts val="45"/>
              </a:spcBef>
            </a:pPr>
            <a:endParaRPr sz="2000">
              <a:latin typeface="Times New Roman"/>
              <a:cs typeface="Times New Roman"/>
            </a:endParaRPr>
          </a:p>
          <a:p>
            <a:pPr marL="417195" indent="-189865">
              <a:lnSpc>
                <a:spcPct val="100000"/>
              </a:lnSpc>
              <a:buChar char="–"/>
              <a:tabLst>
                <a:tab pos="417830" algn="l"/>
              </a:tabLst>
            </a:pPr>
            <a:r>
              <a:rPr sz="1800" spc="-5" dirty="0">
                <a:latin typeface="Arial"/>
                <a:cs typeface="Arial"/>
              </a:rPr>
              <a:t>коефіцієнт</a:t>
            </a:r>
            <a:r>
              <a:rPr sz="1800" spc="-15" dirty="0">
                <a:latin typeface="Arial"/>
                <a:cs typeface="Arial"/>
              </a:rPr>
              <a:t> </a:t>
            </a:r>
            <a:r>
              <a:rPr sz="1800" spc="-10" dirty="0">
                <a:latin typeface="Arial"/>
                <a:cs typeface="Arial"/>
              </a:rPr>
              <a:t>осциляції:</a:t>
            </a:r>
            <a:endParaRPr sz="1800">
              <a:latin typeface="Arial"/>
              <a:cs typeface="Arial"/>
            </a:endParaRPr>
          </a:p>
          <a:p>
            <a:pPr>
              <a:lnSpc>
                <a:spcPct val="100000"/>
              </a:lnSpc>
              <a:spcBef>
                <a:spcPts val="30"/>
              </a:spcBef>
              <a:buFont typeface="Arial"/>
              <a:buChar char="–"/>
            </a:pPr>
            <a:endParaRPr sz="1850">
              <a:latin typeface="Times New Roman"/>
              <a:cs typeface="Times New Roman"/>
            </a:endParaRPr>
          </a:p>
          <a:p>
            <a:pPr marL="417195" indent="-189865">
              <a:lnSpc>
                <a:spcPct val="100000"/>
              </a:lnSpc>
              <a:buChar char="–"/>
              <a:tabLst>
                <a:tab pos="417830" algn="l"/>
              </a:tabLst>
            </a:pPr>
            <a:r>
              <a:rPr sz="1800" spc="-5" dirty="0">
                <a:latin typeface="Arial"/>
                <a:cs typeface="Arial"/>
              </a:rPr>
              <a:t>лінійний коефіцієнт</a:t>
            </a:r>
            <a:r>
              <a:rPr sz="1800" spc="-30" dirty="0">
                <a:latin typeface="Arial"/>
                <a:cs typeface="Arial"/>
              </a:rPr>
              <a:t> </a:t>
            </a:r>
            <a:r>
              <a:rPr sz="1800" spc="-10" dirty="0">
                <a:latin typeface="Arial"/>
                <a:cs typeface="Arial"/>
              </a:rPr>
              <a:t>варіації:</a:t>
            </a:r>
            <a:endParaRPr sz="1800">
              <a:latin typeface="Arial"/>
              <a:cs typeface="Arial"/>
            </a:endParaRPr>
          </a:p>
          <a:p>
            <a:pPr>
              <a:lnSpc>
                <a:spcPct val="100000"/>
              </a:lnSpc>
              <a:spcBef>
                <a:spcPts val="35"/>
              </a:spcBef>
              <a:buFont typeface="Arial"/>
              <a:buChar char="–"/>
            </a:pPr>
            <a:endParaRPr sz="1850">
              <a:latin typeface="Times New Roman"/>
              <a:cs typeface="Times New Roman"/>
            </a:endParaRPr>
          </a:p>
          <a:p>
            <a:pPr marL="417195" indent="-189865">
              <a:lnSpc>
                <a:spcPct val="100000"/>
              </a:lnSpc>
              <a:buChar char="–"/>
              <a:tabLst>
                <a:tab pos="417830" algn="l"/>
                <a:tab pos="4303395" algn="l"/>
              </a:tabLst>
            </a:pPr>
            <a:r>
              <a:rPr sz="1800" spc="-10" dirty="0">
                <a:latin typeface="Arial"/>
                <a:cs typeface="Arial"/>
              </a:rPr>
              <a:t>квадратичний</a:t>
            </a:r>
            <a:r>
              <a:rPr sz="1800" dirty="0">
                <a:latin typeface="Arial"/>
                <a:cs typeface="Arial"/>
              </a:rPr>
              <a:t> </a:t>
            </a:r>
            <a:r>
              <a:rPr sz="1800" spc="-5" dirty="0">
                <a:latin typeface="Arial"/>
                <a:cs typeface="Arial"/>
              </a:rPr>
              <a:t>коефіцієнт</a:t>
            </a:r>
            <a:r>
              <a:rPr sz="1800" spc="10" dirty="0">
                <a:latin typeface="Arial"/>
                <a:cs typeface="Arial"/>
              </a:rPr>
              <a:t> </a:t>
            </a:r>
            <a:r>
              <a:rPr sz="1800" spc="-10" dirty="0">
                <a:latin typeface="Arial"/>
                <a:cs typeface="Arial"/>
              </a:rPr>
              <a:t>варіації:	</a:t>
            </a:r>
            <a:r>
              <a:rPr sz="1800" dirty="0">
                <a:latin typeface="Arial"/>
                <a:cs typeface="Arial"/>
              </a:rPr>
              <a:t>.</a:t>
            </a:r>
            <a:endParaRPr sz="1800">
              <a:latin typeface="Arial"/>
              <a:cs typeface="Arial"/>
            </a:endParaRPr>
          </a:p>
        </p:txBody>
      </p:sp>
      <p:sp>
        <p:nvSpPr>
          <p:cNvPr id="7" name="object 7"/>
          <p:cNvSpPr/>
          <p:nvPr/>
        </p:nvSpPr>
        <p:spPr>
          <a:xfrm>
            <a:off x="3633851" y="4944998"/>
            <a:ext cx="3459099" cy="4286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68901" y="5521325"/>
            <a:ext cx="2601849" cy="64452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38800" y="6276975"/>
            <a:ext cx="2678049" cy="42862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540" y="252476"/>
            <a:ext cx="2945765" cy="330835"/>
          </a:xfrm>
          <a:prstGeom prst="rect">
            <a:avLst/>
          </a:prstGeom>
        </p:spPr>
        <p:txBody>
          <a:bodyPr vert="horz" wrap="square" lIns="0" tIns="12700" rIns="0" bIns="0" rtlCol="0">
            <a:spAutoFit/>
          </a:bodyPr>
          <a:lstStyle/>
          <a:p>
            <a:pPr marL="12700">
              <a:lnSpc>
                <a:spcPct val="100000"/>
              </a:lnSpc>
              <a:spcBef>
                <a:spcPts val="100"/>
              </a:spcBef>
              <a:tabLst>
                <a:tab pos="1606550" algn="l"/>
              </a:tabLst>
            </a:pPr>
            <a:r>
              <a:rPr sz="2000" spc="-20" dirty="0">
                <a:latin typeface="Arial"/>
                <a:cs typeface="Arial"/>
              </a:rPr>
              <a:t>Розглянемо	</a:t>
            </a:r>
            <a:r>
              <a:rPr sz="2000" spc="-10" dirty="0">
                <a:latin typeface="Arial"/>
                <a:cs typeface="Arial"/>
              </a:rPr>
              <a:t>розрахунок</a:t>
            </a:r>
            <a:endParaRPr sz="2000">
              <a:latin typeface="Arial"/>
              <a:cs typeface="Arial"/>
            </a:endParaRPr>
          </a:p>
        </p:txBody>
      </p:sp>
      <p:sp>
        <p:nvSpPr>
          <p:cNvPr id="3" name="object 3"/>
          <p:cNvSpPr txBox="1"/>
          <p:nvPr/>
        </p:nvSpPr>
        <p:spPr>
          <a:xfrm>
            <a:off x="3749166" y="252476"/>
            <a:ext cx="4921885" cy="330835"/>
          </a:xfrm>
          <a:prstGeom prst="rect">
            <a:avLst/>
          </a:prstGeom>
        </p:spPr>
        <p:txBody>
          <a:bodyPr vert="horz" wrap="square" lIns="0" tIns="12700" rIns="0" bIns="0" rtlCol="0">
            <a:spAutoFit/>
          </a:bodyPr>
          <a:lstStyle/>
          <a:p>
            <a:pPr marL="12700">
              <a:lnSpc>
                <a:spcPct val="100000"/>
              </a:lnSpc>
              <a:spcBef>
                <a:spcPts val="100"/>
              </a:spcBef>
              <a:tabLst>
                <a:tab pos="1385570" algn="l"/>
                <a:tab pos="1879600" algn="l"/>
                <a:tab pos="3117215" algn="l"/>
                <a:tab pos="4214495" algn="l"/>
              </a:tabLst>
            </a:pPr>
            <a:r>
              <a:rPr sz="2000" spc="-5" dirty="0">
                <a:latin typeface="Arial"/>
                <a:cs typeface="Arial"/>
              </a:rPr>
              <a:t>дисперсій	на	прикладі	варіації	</a:t>
            </a:r>
            <a:r>
              <a:rPr sz="2000" dirty="0">
                <a:latin typeface="Arial"/>
                <a:cs typeface="Arial"/>
              </a:rPr>
              <a:t>якості</a:t>
            </a:r>
            <a:endParaRPr sz="2000">
              <a:latin typeface="Arial"/>
              <a:cs typeface="Arial"/>
            </a:endParaRPr>
          </a:p>
        </p:txBody>
      </p:sp>
      <p:sp>
        <p:nvSpPr>
          <p:cNvPr id="4" name="object 4"/>
          <p:cNvSpPr txBox="1"/>
          <p:nvPr/>
        </p:nvSpPr>
        <p:spPr>
          <a:xfrm>
            <a:off x="618540" y="557276"/>
            <a:ext cx="8053070" cy="330835"/>
          </a:xfrm>
          <a:prstGeom prst="rect">
            <a:avLst/>
          </a:prstGeom>
        </p:spPr>
        <p:txBody>
          <a:bodyPr vert="horz" wrap="square" lIns="0" tIns="13335" rIns="0" bIns="0" rtlCol="0">
            <a:spAutoFit/>
          </a:bodyPr>
          <a:lstStyle/>
          <a:p>
            <a:pPr marL="12700">
              <a:lnSpc>
                <a:spcPct val="100000"/>
              </a:lnSpc>
              <a:spcBef>
                <a:spcPts val="105"/>
              </a:spcBef>
            </a:pPr>
            <a:r>
              <a:rPr sz="2000" spc="-20" dirty="0">
                <a:latin typeface="Arial"/>
                <a:cs typeface="Arial"/>
              </a:rPr>
              <a:t>твердого</a:t>
            </a:r>
            <a:r>
              <a:rPr sz="2000" spc="200" dirty="0">
                <a:latin typeface="Arial"/>
                <a:cs typeface="Arial"/>
              </a:rPr>
              <a:t> </a:t>
            </a:r>
            <a:r>
              <a:rPr sz="2000" spc="-10" dirty="0">
                <a:latin typeface="Arial"/>
                <a:cs typeface="Arial"/>
              </a:rPr>
              <a:t>сиру</a:t>
            </a:r>
            <a:r>
              <a:rPr sz="2000" spc="190" dirty="0">
                <a:latin typeface="Arial"/>
                <a:cs typeface="Arial"/>
              </a:rPr>
              <a:t> </a:t>
            </a:r>
            <a:r>
              <a:rPr sz="2000" i="1" dirty="0">
                <a:latin typeface="Arial"/>
                <a:cs typeface="Arial"/>
              </a:rPr>
              <a:t>у</a:t>
            </a:r>
            <a:r>
              <a:rPr sz="2000" i="1" spc="204" dirty="0">
                <a:latin typeface="Arial"/>
                <a:cs typeface="Arial"/>
              </a:rPr>
              <a:t> </a:t>
            </a:r>
            <a:r>
              <a:rPr sz="2000" spc="-10" dirty="0">
                <a:latin typeface="Arial"/>
                <a:cs typeface="Arial"/>
              </a:rPr>
              <a:t>залежно</a:t>
            </a:r>
            <a:r>
              <a:rPr sz="2000" spc="185" dirty="0">
                <a:latin typeface="Arial"/>
                <a:cs typeface="Arial"/>
              </a:rPr>
              <a:t> </a:t>
            </a:r>
            <a:r>
              <a:rPr sz="2000" spc="-5" dirty="0">
                <a:latin typeface="Arial"/>
                <a:cs typeface="Arial"/>
              </a:rPr>
              <a:t>від</a:t>
            </a:r>
            <a:r>
              <a:rPr sz="2000" spc="195" dirty="0">
                <a:latin typeface="Arial"/>
                <a:cs typeface="Arial"/>
              </a:rPr>
              <a:t> </a:t>
            </a:r>
            <a:r>
              <a:rPr sz="2000" spc="-10" dirty="0">
                <a:latin typeface="Arial"/>
                <a:cs typeface="Arial"/>
              </a:rPr>
              <a:t>терміну</a:t>
            </a:r>
            <a:r>
              <a:rPr sz="2000" spc="195" dirty="0">
                <a:latin typeface="Arial"/>
                <a:cs typeface="Arial"/>
              </a:rPr>
              <a:t> </a:t>
            </a:r>
            <a:r>
              <a:rPr sz="2000" spc="-15" dirty="0">
                <a:latin typeface="Arial"/>
                <a:cs typeface="Arial"/>
              </a:rPr>
              <a:t>його</a:t>
            </a:r>
            <a:r>
              <a:rPr sz="2000" spc="190" dirty="0">
                <a:latin typeface="Arial"/>
                <a:cs typeface="Arial"/>
              </a:rPr>
              <a:t> </a:t>
            </a:r>
            <a:r>
              <a:rPr sz="2000" spc="-15" dirty="0">
                <a:latin typeface="Arial"/>
                <a:cs typeface="Arial"/>
              </a:rPr>
              <a:t>зберігання</a:t>
            </a:r>
            <a:r>
              <a:rPr sz="2000" spc="190" dirty="0">
                <a:latin typeface="Arial"/>
                <a:cs typeface="Arial"/>
              </a:rPr>
              <a:t> </a:t>
            </a:r>
            <a:r>
              <a:rPr sz="2000" i="1" dirty="0">
                <a:latin typeface="Arial"/>
                <a:cs typeface="Arial"/>
              </a:rPr>
              <a:t>х</a:t>
            </a:r>
            <a:r>
              <a:rPr sz="2000" dirty="0">
                <a:latin typeface="Arial"/>
                <a:cs typeface="Arial"/>
              </a:rPr>
              <a:t>.</a:t>
            </a:r>
            <a:r>
              <a:rPr sz="2000" spc="190" dirty="0">
                <a:latin typeface="Arial"/>
                <a:cs typeface="Arial"/>
              </a:rPr>
              <a:t> </a:t>
            </a:r>
            <a:r>
              <a:rPr sz="2000" spc="-50" dirty="0">
                <a:latin typeface="Arial"/>
                <a:cs typeface="Arial"/>
              </a:rPr>
              <a:t>Результати</a:t>
            </a:r>
            <a:endParaRPr sz="2000">
              <a:latin typeface="Arial"/>
              <a:cs typeface="Arial"/>
            </a:endParaRPr>
          </a:p>
        </p:txBody>
      </p:sp>
      <p:sp>
        <p:nvSpPr>
          <p:cNvPr id="5" name="object 5"/>
          <p:cNvSpPr txBox="1"/>
          <p:nvPr/>
        </p:nvSpPr>
        <p:spPr>
          <a:xfrm>
            <a:off x="618540" y="862025"/>
            <a:ext cx="4333240" cy="331470"/>
          </a:xfrm>
          <a:prstGeom prst="rect">
            <a:avLst/>
          </a:prstGeom>
        </p:spPr>
        <p:txBody>
          <a:bodyPr vert="horz" wrap="square" lIns="0" tIns="13335" rIns="0" bIns="0" rtlCol="0">
            <a:spAutoFit/>
          </a:bodyPr>
          <a:lstStyle/>
          <a:p>
            <a:pPr marL="12700">
              <a:lnSpc>
                <a:spcPct val="100000"/>
              </a:lnSpc>
              <a:spcBef>
                <a:spcPts val="105"/>
              </a:spcBef>
              <a:tabLst>
                <a:tab pos="1577340" algn="l"/>
                <a:tab pos="3155315" algn="l"/>
                <a:tab pos="4036060" algn="l"/>
              </a:tabLst>
            </a:pPr>
            <a:r>
              <a:rPr sz="2000" spc="-5" dirty="0">
                <a:latin typeface="Arial"/>
                <a:cs typeface="Arial"/>
              </a:rPr>
              <a:t>вибір</a:t>
            </a:r>
            <a:r>
              <a:rPr sz="2000" spc="15" dirty="0">
                <a:latin typeface="Arial"/>
                <a:cs typeface="Arial"/>
              </a:rPr>
              <a:t>к</a:t>
            </a:r>
            <a:r>
              <a:rPr sz="2000" spc="-15" dirty="0">
                <a:latin typeface="Arial"/>
                <a:cs typeface="Arial"/>
              </a:rPr>
              <a:t>о</a:t>
            </a:r>
            <a:r>
              <a:rPr sz="2000" spc="-25" dirty="0">
                <a:latin typeface="Arial"/>
                <a:cs typeface="Arial"/>
              </a:rPr>
              <a:t>в</a:t>
            </a:r>
            <a:r>
              <a:rPr sz="2000" spc="-5" dirty="0">
                <a:latin typeface="Arial"/>
                <a:cs typeface="Arial"/>
              </a:rPr>
              <a:t>о</a:t>
            </a:r>
            <a:r>
              <a:rPr sz="2000" spc="-50" dirty="0">
                <a:latin typeface="Arial"/>
                <a:cs typeface="Arial"/>
              </a:rPr>
              <a:t>г</a:t>
            </a:r>
            <a:r>
              <a:rPr sz="2000" dirty="0">
                <a:latin typeface="Arial"/>
                <a:cs typeface="Arial"/>
              </a:rPr>
              <a:t>о	</a:t>
            </a:r>
            <a:r>
              <a:rPr sz="2000" spc="-5" dirty="0">
                <a:latin typeface="Arial"/>
                <a:cs typeface="Arial"/>
              </a:rPr>
              <a:t>о</a:t>
            </a:r>
            <a:r>
              <a:rPr sz="2000" spc="-25" dirty="0">
                <a:latin typeface="Arial"/>
                <a:cs typeface="Arial"/>
              </a:rPr>
              <a:t>б</a:t>
            </a:r>
            <a:r>
              <a:rPr sz="2000" dirty="0">
                <a:latin typeface="Arial"/>
                <a:cs typeface="Arial"/>
              </a:rPr>
              <a:t>с</a:t>
            </a:r>
            <a:r>
              <a:rPr sz="2000" spc="-30" dirty="0">
                <a:latin typeface="Arial"/>
                <a:cs typeface="Arial"/>
              </a:rPr>
              <a:t>т</a:t>
            </a:r>
            <a:r>
              <a:rPr sz="2000" spc="-40" dirty="0">
                <a:latin typeface="Arial"/>
                <a:cs typeface="Arial"/>
              </a:rPr>
              <a:t>е</a:t>
            </a:r>
            <a:r>
              <a:rPr sz="2000" dirty="0">
                <a:latin typeface="Arial"/>
                <a:cs typeface="Arial"/>
              </a:rPr>
              <a:t>же</a:t>
            </a:r>
            <a:r>
              <a:rPr sz="2000" spc="-15" dirty="0">
                <a:latin typeface="Arial"/>
                <a:cs typeface="Arial"/>
              </a:rPr>
              <a:t>н</a:t>
            </a:r>
            <a:r>
              <a:rPr sz="2000" spc="-20" dirty="0">
                <a:latin typeface="Arial"/>
                <a:cs typeface="Arial"/>
              </a:rPr>
              <a:t>н</a:t>
            </a:r>
            <a:r>
              <a:rPr sz="2000" dirty="0">
                <a:latin typeface="Arial"/>
                <a:cs typeface="Arial"/>
              </a:rPr>
              <a:t>я	</a:t>
            </a:r>
            <a:r>
              <a:rPr sz="2000" spc="-10" dirty="0">
                <a:latin typeface="Arial"/>
                <a:cs typeface="Arial"/>
              </a:rPr>
              <a:t>я</a:t>
            </a:r>
            <a:r>
              <a:rPr sz="2000" spc="20" dirty="0">
                <a:latin typeface="Arial"/>
                <a:cs typeface="Arial"/>
              </a:rPr>
              <a:t>к</a:t>
            </a:r>
            <a:r>
              <a:rPr sz="2000" spc="-5" dirty="0">
                <a:latin typeface="Arial"/>
                <a:cs typeface="Arial"/>
              </a:rPr>
              <a:t>ост</a:t>
            </a:r>
            <a:r>
              <a:rPr sz="2000" dirty="0">
                <a:latin typeface="Arial"/>
                <a:cs typeface="Arial"/>
              </a:rPr>
              <a:t>і	20</a:t>
            </a:r>
            <a:endParaRPr sz="2000">
              <a:latin typeface="Arial"/>
              <a:cs typeface="Arial"/>
            </a:endParaRPr>
          </a:p>
        </p:txBody>
      </p:sp>
      <p:sp>
        <p:nvSpPr>
          <p:cNvPr id="6" name="object 6"/>
          <p:cNvSpPr txBox="1"/>
          <p:nvPr/>
        </p:nvSpPr>
        <p:spPr>
          <a:xfrm>
            <a:off x="618540" y="1167130"/>
            <a:ext cx="7598409" cy="330835"/>
          </a:xfrm>
          <a:prstGeom prst="rect">
            <a:avLst/>
          </a:prstGeom>
        </p:spPr>
        <p:txBody>
          <a:bodyPr vert="horz" wrap="square" lIns="0" tIns="13335" rIns="0" bIns="0" rtlCol="0">
            <a:spAutoFit/>
          </a:bodyPr>
          <a:lstStyle/>
          <a:p>
            <a:pPr marL="12700">
              <a:lnSpc>
                <a:spcPct val="100000"/>
              </a:lnSpc>
              <a:spcBef>
                <a:spcPts val="105"/>
              </a:spcBef>
              <a:tabLst>
                <a:tab pos="1295400" algn="l"/>
                <a:tab pos="2737485" algn="l"/>
                <a:tab pos="3234690" algn="l"/>
                <a:tab pos="3646170" algn="l"/>
                <a:tab pos="3987800" algn="l"/>
                <a:tab pos="5043805" algn="l"/>
                <a:tab pos="6567805" algn="l"/>
              </a:tabLst>
            </a:pPr>
            <a:r>
              <a:rPr sz="2000" spc="-35" dirty="0">
                <a:latin typeface="Arial"/>
                <a:cs typeface="Arial"/>
              </a:rPr>
              <a:t>т</a:t>
            </a:r>
            <a:r>
              <a:rPr sz="2000" spc="-5" dirty="0">
                <a:latin typeface="Arial"/>
                <a:cs typeface="Arial"/>
              </a:rPr>
              <a:t>ерміно</a:t>
            </a:r>
            <a:r>
              <a:rPr sz="2000" dirty="0">
                <a:latin typeface="Arial"/>
                <a:cs typeface="Arial"/>
              </a:rPr>
              <a:t>м	</a:t>
            </a:r>
            <a:r>
              <a:rPr sz="2000" spc="-20" dirty="0">
                <a:latin typeface="Arial"/>
                <a:cs typeface="Arial"/>
              </a:rPr>
              <a:t>з</a:t>
            </a:r>
            <a:r>
              <a:rPr sz="2000" spc="-35" dirty="0">
                <a:latin typeface="Arial"/>
                <a:cs typeface="Arial"/>
              </a:rPr>
              <a:t>б</a:t>
            </a:r>
            <a:r>
              <a:rPr sz="2000" spc="-5" dirty="0">
                <a:latin typeface="Arial"/>
                <a:cs typeface="Arial"/>
              </a:rPr>
              <a:t>ері</a:t>
            </a:r>
            <a:r>
              <a:rPr sz="2000" spc="-45" dirty="0">
                <a:latin typeface="Arial"/>
                <a:cs typeface="Arial"/>
              </a:rPr>
              <a:t>г</a:t>
            </a:r>
            <a:r>
              <a:rPr sz="2000" spc="-5" dirty="0">
                <a:latin typeface="Arial"/>
                <a:cs typeface="Arial"/>
              </a:rPr>
              <a:t>анн</a:t>
            </a:r>
            <a:r>
              <a:rPr sz="2000" dirty="0">
                <a:latin typeface="Arial"/>
                <a:cs typeface="Arial"/>
              </a:rPr>
              <a:t>я	(1,	2,	3	мі</a:t>
            </a:r>
            <a:r>
              <a:rPr sz="2000" spc="5" dirty="0">
                <a:latin typeface="Arial"/>
                <a:cs typeface="Arial"/>
              </a:rPr>
              <a:t>с</a:t>
            </a:r>
            <a:r>
              <a:rPr sz="2000" spc="-5" dirty="0">
                <a:latin typeface="Arial"/>
                <a:cs typeface="Arial"/>
              </a:rPr>
              <a:t>я</a:t>
            </a:r>
            <a:r>
              <a:rPr sz="2000" dirty="0">
                <a:latin typeface="Arial"/>
                <a:cs typeface="Arial"/>
              </a:rPr>
              <a:t>ці</a:t>
            </a:r>
            <a:r>
              <a:rPr sz="2000" spc="5" dirty="0">
                <a:latin typeface="Arial"/>
                <a:cs typeface="Arial"/>
              </a:rPr>
              <a:t>)</a:t>
            </a:r>
            <a:r>
              <a:rPr sz="2000" dirty="0">
                <a:latin typeface="Arial"/>
                <a:cs typeface="Arial"/>
              </a:rPr>
              <a:t>,	</a:t>
            </a:r>
            <a:r>
              <a:rPr sz="2000" spc="-15" dirty="0">
                <a:latin typeface="Arial"/>
                <a:cs typeface="Arial"/>
              </a:rPr>
              <a:t>р</a:t>
            </a:r>
            <a:r>
              <a:rPr sz="2000" spc="-35" dirty="0">
                <a:latin typeface="Arial"/>
                <a:cs typeface="Arial"/>
              </a:rPr>
              <a:t>о</a:t>
            </a:r>
            <a:r>
              <a:rPr sz="2000" dirty="0">
                <a:latin typeface="Arial"/>
                <a:cs typeface="Arial"/>
              </a:rPr>
              <a:t>з</a:t>
            </a:r>
            <a:r>
              <a:rPr sz="2000" spc="-5" dirty="0">
                <a:latin typeface="Arial"/>
                <a:cs typeface="Arial"/>
              </a:rPr>
              <a:t>рах</a:t>
            </a:r>
            <a:r>
              <a:rPr sz="2000" spc="-10" dirty="0">
                <a:latin typeface="Arial"/>
                <a:cs typeface="Arial"/>
              </a:rPr>
              <a:t>у</a:t>
            </a:r>
            <a:r>
              <a:rPr sz="2000" spc="-5" dirty="0">
                <a:latin typeface="Arial"/>
                <a:cs typeface="Arial"/>
              </a:rPr>
              <a:t>нк</a:t>
            </a:r>
            <a:r>
              <a:rPr sz="2000" dirty="0">
                <a:latin typeface="Arial"/>
                <a:cs typeface="Arial"/>
              </a:rPr>
              <a:t>и	с</a:t>
            </a:r>
            <a:r>
              <a:rPr sz="2000" spc="5" dirty="0">
                <a:latin typeface="Arial"/>
                <a:cs typeface="Arial"/>
              </a:rPr>
              <a:t>е</a:t>
            </a:r>
            <a:r>
              <a:rPr sz="2000" spc="-5" dirty="0">
                <a:latin typeface="Arial"/>
                <a:cs typeface="Arial"/>
              </a:rPr>
              <a:t>р</a:t>
            </a:r>
            <a:r>
              <a:rPr sz="2000" spc="-60" dirty="0">
                <a:latin typeface="Arial"/>
                <a:cs typeface="Arial"/>
              </a:rPr>
              <a:t>е</a:t>
            </a:r>
            <a:r>
              <a:rPr sz="2000" spc="-5" dirty="0">
                <a:latin typeface="Arial"/>
                <a:cs typeface="Arial"/>
              </a:rPr>
              <a:t>д</a:t>
            </a:r>
            <a:r>
              <a:rPr sz="2000" spc="-10" dirty="0">
                <a:latin typeface="Arial"/>
                <a:cs typeface="Arial"/>
              </a:rPr>
              <a:t>н</a:t>
            </a:r>
            <a:r>
              <a:rPr sz="2000" spc="-5" dirty="0">
                <a:latin typeface="Arial"/>
                <a:cs typeface="Arial"/>
              </a:rPr>
              <a:t>іх</a:t>
            </a:r>
            <a:endParaRPr sz="2000">
              <a:latin typeface="Arial"/>
              <a:cs typeface="Arial"/>
            </a:endParaRPr>
          </a:p>
        </p:txBody>
      </p:sp>
      <p:sp>
        <p:nvSpPr>
          <p:cNvPr id="7" name="object 7"/>
          <p:cNvSpPr txBox="1"/>
          <p:nvPr/>
        </p:nvSpPr>
        <p:spPr>
          <a:xfrm>
            <a:off x="5113401" y="862025"/>
            <a:ext cx="3559175" cy="636270"/>
          </a:xfrm>
          <a:prstGeom prst="rect">
            <a:avLst/>
          </a:prstGeom>
        </p:spPr>
        <p:txBody>
          <a:bodyPr vert="horz" wrap="square" lIns="0" tIns="13335" rIns="0" bIns="0" rtlCol="0">
            <a:spAutoFit/>
          </a:bodyPr>
          <a:lstStyle/>
          <a:p>
            <a:pPr marR="5080" algn="r">
              <a:lnSpc>
                <a:spcPct val="100000"/>
              </a:lnSpc>
              <a:spcBef>
                <a:spcPts val="105"/>
              </a:spcBef>
              <a:tabLst>
                <a:tab pos="915669" algn="l"/>
                <a:tab pos="1680845" algn="l"/>
                <a:tab pos="2891155" algn="l"/>
                <a:tab pos="3274060" algn="l"/>
              </a:tabLst>
            </a:pPr>
            <a:r>
              <a:rPr sz="2000" spc="-10" dirty="0">
                <a:latin typeface="Arial"/>
                <a:cs typeface="Arial"/>
              </a:rPr>
              <a:t>п</a:t>
            </a:r>
            <a:r>
              <a:rPr sz="2000" spc="-5" dirty="0">
                <a:latin typeface="Arial"/>
                <a:cs typeface="Arial"/>
              </a:rPr>
              <a:t>а</a:t>
            </a:r>
            <a:r>
              <a:rPr sz="2000" spc="-50" dirty="0">
                <a:latin typeface="Arial"/>
                <a:cs typeface="Arial"/>
              </a:rPr>
              <a:t>р</a:t>
            </a:r>
            <a:r>
              <a:rPr sz="2000" spc="-10" dirty="0">
                <a:latin typeface="Arial"/>
                <a:cs typeface="Arial"/>
              </a:rPr>
              <a:t>т</a:t>
            </a:r>
            <a:r>
              <a:rPr sz="2000" spc="-5" dirty="0">
                <a:latin typeface="Arial"/>
                <a:cs typeface="Arial"/>
              </a:rPr>
              <a:t>і</a:t>
            </a:r>
            <a:r>
              <a:rPr sz="2000" dirty="0">
                <a:latin typeface="Arial"/>
                <a:cs typeface="Arial"/>
              </a:rPr>
              <a:t>й	си</a:t>
            </a:r>
            <a:r>
              <a:rPr sz="2000" spc="-40" dirty="0">
                <a:latin typeface="Arial"/>
                <a:cs typeface="Arial"/>
              </a:rPr>
              <a:t>р</a:t>
            </a:r>
            <a:r>
              <a:rPr sz="2000" spc="-215" dirty="0">
                <a:latin typeface="Arial"/>
                <a:cs typeface="Arial"/>
              </a:rPr>
              <a:t>у</a:t>
            </a:r>
            <a:r>
              <a:rPr sz="2000" dirty="0">
                <a:latin typeface="Arial"/>
                <a:cs typeface="Arial"/>
              </a:rPr>
              <a:t>,	</a:t>
            </a:r>
            <a:r>
              <a:rPr sz="2000" spc="-5" dirty="0">
                <a:latin typeface="Arial"/>
                <a:cs typeface="Arial"/>
              </a:rPr>
              <a:t>р</a:t>
            </a:r>
            <a:r>
              <a:rPr sz="2000" spc="-25" dirty="0">
                <a:latin typeface="Arial"/>
                <a:cs typeface="Arial"/>
              </a:rPr>
              <a:t>о</a:t>
            </a:r>
            <a:r>
              <a:rPr sz="2000" spc="-5" dirty="0">
                <a:latin typeface="Arial"/>
                <a:cs typeface="Arial"/>
              </a:rPr>
              <a:t>зп</a:t>
            </a:r>
            <a:r>
              <a:rPr sz="2000" spc="-55" dirty="0">
                <a:latin typeface="Arial"/>
                <a:cs typeface="Arial"/>
              </a:rPr>
              <a:t>о</a:t>
            </a:r>
            <a:r>
              <a:rPr sz="2000" spc="-5" dirty="0">
                <a:latin typeface="Arial"/>
                <a:cs typeface="Arial"/>
              </a:rPr>
              <a:t>д</a:t>
            </a:r>
            <a:r>
              <a:rPr sz="2000" spc="-10" dirty="0">
                <a:latin typeface="Arial"/>
                <a:cs typeface="Arial"/>
              </a:rPr>
              <a:t>і</a:t>
            </a:r>
            <a:r>
              <a:rPr sz="2000" dirty="0">
                <a:latin typeface="Arial"/>
                <a:cs typeface="Arial"/>
              </a:rPr>
              <a:t>л	</a:t>
            </a:r>
            <a:r>
              <a:rPr sz="2000" spc="-20" dirty="0">
                <a:latin typeface="Arial"/>
                <a:cs typeface="Arial"/>
              </a:rPr>
              <a:t>ї</a:t>
            </a:r>
            <a:r>
              <a:rPr sz="2000" dirty="0">
                <a:latin typeface="Arial"/>
                <a:cs typeface="Arial"/>
              </a:rPr>
              <a:t>х	за</a:t>
            </a:r>
            <a:endParaRPr sz="2000">
              <a:latin typeface="Arial"/>
              <a:cs typeface="Arial"/>
            </a:endParaRPr>
          </a:p>
          <a:p>
            <a:pPr marR="9525" algn="r">
              <a:lnSpc>
                <a:spcPct val="100000"/>
              </a:lnSpc>
            </a:pPr>
            <a:r>
              <a:rPr sz="2000" spc="-30" dirty="0">
                <a:latin typeface="Arial"/>
                <a:cs typeface="Arial"/>
              </a:rPr>
              <a:t>та</a:t>
            </a:r>
            <a:endParaRPr sz="2000">
              <a:latin typeface="Arial"/>
              <a:cs typeface="Arial"/>
            </a:endParaRPr>
          </a:p>
        </p:txBody>
      </p:sp>
      <p:sp>
        <p:nvSpPr>
          <p:cNvPr id="8" name="object 8"/>
          <p:cNvSpPr txBox="1"/>
          <p:nvPr/>
        </p:nvSpPr>
        <p:spPr>
          <a:xfrm>
            <a:off x="618540" y="1471930"/>
            <a:ext cx="7196455" cy="6356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дисперсій </a:t>
            </a:r>
            <a:r>
              <a:rPr sz="2000" spc="-15" dirty="0">
                <a:latin typeface="Arial"/>
                <a:cs typeface="Arial"/>
              </a:rPr>
              <a:t>наведено </a:t>
            </a:r>
            <a:r>
              <a:rPr sz="2000" dirty="0">
                <a:latin typeface="Arial"/>
                <a:cs typeface="Arial"/>
              </a:rPr>
              <a:t>в </a:t>
            </a:r>
            <a:r>
              <a:rPr sz="2000" spc="-25" dirty="0">
                <a:latin typeface="Arial"/>
                <a:cs typeface="Arial"/>
              </a:rPr>
              <a:t>табл.4 </a:t>
            </a:r>
            <a:r>
              <a:rPr sz="2000" dirty="0">
                <a:latin typeface="Arial"/>
                <a:cs typeface="Arial"/>
              </a:rPr>
              <a:t>Згідно з </a:t>
            </a:r>
            <a:r>
              <a:rPr sz="2000" spc="-5" dirty="0">
                <a:latin typeface="Arial"/>
                <a:cs typeface="Arial"/>
              </a:rPr>
              <a:t>даними </a:t>
            </a:r>
            <a:r>
              <a:rPr sz="2000" spc="-20" dirty="0">
                <a:latin typeface="Arial"/>
                <a:cs typeface="Arial"/>
              </a:rPr>
              <a:t>таблиці</a:t>
            </a:r>
            <a:r>
              <a:rPr sz="2000" spc="-110" dirty="0">
                <a:latin typeface="Arial"/>
                <a:cs typeface="Arial"/>
              </a:rPr>
              <a:t> </a:t>
            </a:r>
            <a:r>
              <a:rPr sz="2000" dirty="0">
                <a:latin typeface="Arial"/>
                <a:cs typeface="Arial"/>
              </a:rPr>
              <a:t>маємо:</a:t>
            </a:r>
            <a:endParaRPr sz="2000">
              <a:latin typeface="Arial"/>
              <a:cs typeface="Arial"/>
            </a:endParaRPr>
          </a:p>
          <a:p>
            <a:pPr marL="12700">
              <a:lnSpc>
                <a:spcPct val="100000"/>
              </a:lnSpc>
            </a:pPr>
            <a:r>
              <a:rPr sz="2000" dirty="0">
                <a:latin typeface="Arial"/>
                <a:cs typeface="Arial"/>
              </a:rPr>
              <a:t>1) </a:t>
            </a:r>
            <a:r>
              <a:rPr sz="2000" spc="-10" dirty="0">
                <a:latin typeface="Arial"/>
                <a:cs typeface="Arial"/>
              </a:rPr>
              <a:t>середній </a:t>
            </a:r>
            <a:r>
              <a:rPr sz="2000" spc="-15" dirty="0">
                <a:latin typeface="Arial"/>
                <a:cs typeface="Arial"/>
              </a:rPr>
              <a:t>бал </a:t>
            </a:r>
            <a:r>
              <a:rPr sz="2000" dirty="0">
                <a:latin typeface="Arial"/>
                <a:cs typeface="Arial"/>
              </a:rPr>
              <a:t>якості </a:t>
            </a:r>
            <a:r>
              <a:rPr sz="2000" spc="-5" dirty="0">
                <a:latin typeface="Arial"/>
                <a:cs typeface="Arial"/>
              </a:rPr>
              <a:t>сиру </a:t>
            </a:r>
            <a:r>
              <a:rPr sz="2000" dirty="0">
                <a:latin typeface="Arial"/>
                <a:cs typeface="Arial"/>
              </a:rPr>
              <a:t>(за </a:t>
            </a:r>
            <a:r>
              <a:rPr sz="2000" spc="-5" dirty="0">
                <a:latin typeface="Arial"/>
                <a:cs typeface="Arial"/>
              </a:rPr>
              <a:t>10-бальною</a:t>
            </a:r>
            <a:r>
              <a:rPr sz="2000" spc="-165" dirty="0">
                <a:latin typeface="Arial"/>
                <a:cs typeface="Arial"/>
              </a:rPr>
              <a:t> </a:t>
            </a:r>
            <a:r>
              <a:rPr sz="2000" spc="5" dirty="0">
                <a:latin typeface="Arial"/>
                <a:cs typeface="Arial"/>
              </a:rPr>
              <a:t>шкалою)</a:t>
            </a:r>
            <a:endParaRPr sz="2000">
              <a:latin typeface="Arial"/>
              <a:cs typeface="Arial"/>
            </a:endParaRPr>
          </a:p>
        </p:txBody>
      </p:sp>
      <p:sp>
        <p:nvSpPr>
          <p:cNvPr id="9" name="object 9"/>
          <p:cNvSpPr txBox="1"/>
          <p:nvPr/>
        </p:nvSpPr>
        <p:spPr>
          <a:xfrm>
            <a:off x="618540" y="2996311"/>
            <a:ext cx="3978275"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Arial"/>
                <a:cs typeface="Arial"/>
              </a:rPr>
              <a:t>2)загальна </a:t>
            </a:r>
            <a:r>
              <a:rPr sz="2000" dirty="0">
                <a:latin typeface="Arial"/>
                <a:cs typeface="Arial"/>
              </a:rPr>
              <a:t>дисперсія </a:t>
            </a:r>
            <a:r>
              <a:rPr sz="2000" spc="-10" dirty="0">
                <a:latin typeface="Arial"/>
                <a:cs typeface="Arial"/>
              </a:rPr>
              <a:t>балів</a:t>
            </a:r>
            <a:r>
              <a:rPr sz="2000" spc="-114" dirty="0">
                <a:latin typeface="Arial"/>
                <a:cs typeface="Arial"/>
              </a:rPr>
              <a:t> </a:t>
            </a:r>
            <a:r>
              <a:rPr sz="2000" dirty="0">
                <a:latin typeface="Arial"/>
                <a:cs typeface="Arial"/>
              </a:rPr>
              <a:t>якості</a:t>
            </a:r>
            <a:endParaRPr sz="2000">
              <a:latin typeface="Arial"/>
              <a:cs typeface="Arial"/>
            </a:endParaRPr>
          </a:p>
        </p:txBody>
      </p:sp>
      <p:sp>
        <p:nvSpPr>
          <p:cNvPr id="10" name="object 10"/>
          <p:cNvSpPr txBox="1"/>
          <p:nvPr/>
        </p:nvSpPr>
        <p:spPr>
          <a:xfrm>
            <a:off x="618540" y="4520565"/>
            <a:ext cx="596773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3) </a:t>
            </a:r>
            <a:r>
              <a:rPr sz="2000" spc="-10" dirty="0">
                <a:latin typeface="Arial"/>
                <a:cs typeface="Arial"/>
              </a:rPr>
              <a:t>групові середні </a:t>
            </a:r>
            <a:r>
              <a:rPr sz="2000" spc="-15" dirty="0">
                <a:latin typeface="Arial"/>
                <a:cs typeface="Arial"/>
              </a:rPr>
              <a:t>бали </a:t>
            </a:r>
            <a:r>
              <a:rPr sz="2000" dirty="0">
                <a:latin typeface="Arial"/>
                <a:cs typeface="Arial"/>
              </a:rPr>
              <a:t>якості </a:t>
            </a:r>
            <a:r>
              <a:rPr sz="2000" spc="-15" dirty="0">
                <a:latin typeface="Arial"/>
                <a:cs typeface="Arial"/>
              </a:rPr>
              <a:t>та </a:t>
            </a:r>
            <a:r>
              <a:rPr sz="2000" spc="-10" dirty="0">
                <a:latin typeface="Arial"/>
                <a:cs typeface="Arial"/>
              </a:rPr>
              <a:t>групові</a:t>
            </a:r>
            <a:r>
              <a:rPr sz="2000" spc="30" dirty="0">
                <a:latin typeface="Arial"/>
                <a:cs typeface="Arial"/>
              </a:rPr>
              <a:t> </a:t>
            </a:r>
            <a:r>
              <a:rPr sz="2000" spc="-5" dirty="0">
                <a:latin typeface="Arial"/>
                <a:cs typeface="Arial"/>
              </a:rPr>
              <a:t>дисперсії:</a:t>
            </a:r>
            <a:endParaRPr sz="2000">
              <a:latin typeface="Arial"/>
              <a:cs typeface="Arial"/>
            </a:endParaRPr>
          </a:p>
        </p:txBody>
      </p:sp>
      <p:sp>
        <p:nvSpPr>
          <p:cNvPr id="11" name="object 11"/>
          <p:cNvSpPr/>
          <p:nvPr/>
        </p:nvSpPr>
        <p:spPr>
          <a:xfrm>
            <a:off x="4000500" y="2492375"/>
            <a:ext cx="2516124" cy="75882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754626" y="3932237"/>
            <a:ext cx="2697099" cy="86518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2461073" y="5362121"/>
            <a:ext cx="55880" cy="0"/>
          </a:xfrm>
          <a:custGeom>
            <a:avLst/>
            <a:gdLst/>
            <a:ahLst/>
            <a:cxnLst/>
            <a:rect l="l" t="t" r="r" b="b"/>
            <a:pathLst>
              <a:path w="55880">
                <a:moveTo>
                  <a:pt x="0" y="0"/>
                </a:moveTo>
                <a:lnTo>
                  <a:pt x="55865" y="0"/>
                </a:lnTo>
              </a:path>
            </a:pathLst>
          </a:custGeom>
          <a:ln w="6006">
            <a:solidFill>
              <a:srgbClr val="000000"/>
            </a:solidFill>
          </a:ln>
        </p:spPr>
        <p:txBody>
          <a:bodyPr wrap="square" lIns="0" tIns="0" rIns="0" bIns="0" rtlCol="0"/>
          <a:lstStyle/>
          <a:p>
            <a:endParaRPr/>
          </a:p>
        </p:txBody>
      </p:sp>
      <p:sp>
        <p:nvSpPr>
          <p:cNvPr id="14" name="object 14"/>
          <p:cNvSpPr txBox="1"/>
          <p:nvPr/>
        </p:nvSpPr>
        <p:spPr>
          <a:xfrm>
            <a:off x="2774776" y="5400089"/>
            <a:ext cx="90805" cy="150495"/>
          </a:xfrm>
          <a:prstGeom prst="rect">
            <a:avLst/>
          </a:prstGeom>
        </p:spPr>
        <p:txBody>
          <a:bodyPr vert="horz" wrap="square" lIns="0" tIns="15240" rIns="0" bIns="0" rtlCol="0">
            <a:spAutoFit/>
          </a:bodyPr>
          <a:lstStyle/>
          <a:p>
            <a:pPr marL="12700">
              <a:lnSpc>
                <a:spcPct val="100000"/>
              </a:lnSpc>
              <a:spcBef>
                <a:spcPts val="120"/>
              </a:spcBef>
            </a:pPr>
            <a:r>
              <a:rPr sz="800" spc="110" dirty="0">
                <a:latin typeface="Times New Roman"/>
                <a:cs typeface="Times New Roman"/>
              </a:rPr>
              <a:t>7</a:t>
            </a:r>
            <a:endParaRPr sz="800">
              <a:latin typeface="Times New Roman"/>
              <a:cs typeface="Times New Roman"/>
            </a:endParaRPr>
          </a:p>
        </p:txBody>
      </p:sp>
      <p:sp>
        <p:nvSpPr>
          <p:cNvPr id="15" name="object 15"/>
          <p:cNvSpPr txBox="1"/>
          <p:nvPr/>
        </p:nvSpPr>
        <p:spPr>
          <a:xfrm>
            <a:off x="5652699" y="5400089"/>
            <a:ext cx="91440" cy="150495"/>
          </a:xfrm>
          <a:prstGeom prst="rect">
            <a:avLst/>
          </a:prstGeom>
        </p:spPr>
        <p:txBody>
          <a:bodyPr vert="horz" wrap="square" lIns="0" tIns="15240" rIns="0" bIns="0" rtlCol="0">
            <a:spAutoFit/>
          </a:bodyPr>
          <a:lstStyle/>
          <a:p>
            <a:pPr marL="12700">
              <a:lnSpc>
                <a:spcPct val="100000"/>
              </a:lnSpc>
              <a:spcBef>
                <a:spcPts val="120"/>
              </a:spcBef>
            </a:pPr>
            <a:r>
              <a:rPr sz="800" spc="114" dirty="0">
                <a:latin typeface="Times New Roman"/>
                <a:cs typeface="Times New Roman"/>
              </a:rPr>
              <a:t>7</a:t>
            </a:r>
            <a:endParaRPr sz="800">
              <a:latin typeface="Times New Roman"/>
              <a:cs typeface="Times New Roman"/>
            </a:endParaRPr>
          </a:p>
        </p:txBody>
      </p:sp>
      <p:sp>
        <p:nvSpPr>
          <p:cNvPr id="16" name="object 16"/>
          <p:cNvSpPr txBox="1"/>
          <p:nvPr/>
        </p:nvSpPr>
        <p:spPr>
          <a:xfrm>
            <a:off x="2697884" y="5251821"/>
            <a:ext cx="3122295" cy="150495"/>
          </a:xfrm>
          <a:prstGeom prst="rect">
            <a:avLst/>
          </a:prstGeom>
        </p:spPr>
        <p:txBody>
          <a:bodyPr vert="horz" wrap="square" lIns="0" tIns="15240" rIns="0" bIns="0" rtlCol="0">
            <a:spAutoFit/>
          </a:bodyPr>
          <a:lstStyle/>
          <a:p>
            <a:pPr marL="12700">
              <a:lnSpc>
                <a:spcPct val="100000"/>
              </a:lnSpc>
              <a:spcBef>
                <a:spcPts val="120"/>
              </a:spcBef>
              <a:tabLst>
                <a:tab pos="2889885" algn="l"/>
              </a:tabLst>
            </a:pPr>
            <a:r>
              <a:rPr sz="800" u="sng" spc="95" dirty="0">
                <a:uFill>
                  <a:solidFill>
                    <a:srgbClr val="000000"/>
                  </a:solidFill>
                </a:uFill>
                <a:latin typeface="Times New Roman"/>
                <a:cs typeface="Times New Roman"/>
              </a:rPr>
              <a:t>6</a:t>
            </a:r>
            <a:r>
              <a:rPr sz="800" u="sng" spc="80" dirty="0">
                <a:uFill>
                  <a:solidFill>
                    <a:srgbClr val="000000"/>
                  </a:solidFill>
                </a:uFill>
                <a:latin typeface="Times New Roman"/>
                <a:cs typeface="Times New Roman"/>
              </a:rPr>
              <a:t>0</a:t>
            </a:r>
            <a:r>
              <a:rPr sz="800" u="sng" spc="30" dirty="0">
                <a:uFill>
                  <a:solidFill>
                    <a:srgbClr val="000000"/>
                  </a:solidFill>
                </a:uFill>
                <a:latin typeface="Times New Roman"/>
                <a:cs typeface="Times New Roman"/>
              </a:rPr>
              <a:t>,</a:t>
            </a:r>
            <a:r>
              <a:rPr sz="800" u="sng" spc="110" dirty="0">
                <a:uFill>
                  <a:solidFill>
                    <a:srgbClr val="000000"/>
                  </a:solidFill>
                </a:uFill>
                <a:latin typeface="Times New Roman"/>
                <a:cs typeface="Times New Roman"/>
              </a:rPr>
              <a:t>9</a:t>
            </a:r>
            <a:r>
              <a:rPr sz="800" dirty="0">
                <a:latin typeface="Times New Roman"/>
                <a:cs typeface="Times New Roman"/>
              </a:rPr>
              <a:t>	</a:t>
            </a:r>
            <a:r>
              <a:rPr sz="800" u="sng" spc="55" dirty="0">
                <a:uFill>
                  <a:solidFill>
                    <a:srgbClr val="000000"/>
                  </a:solidFill>
                </a:uFill>
                <a:latin typeface="Times New Roman"/>
                <a:cs typeface="Times New Roman"/>
              </a:rPr>
              <a:t>0,</a:t>
            </a:r>
            <a:r>
              <a:rPr sz="800" u="sng" spc="100" dirty="0">
                <a:uFill>
                  <a:solidFill>
                    <a:srgbClr val="000000"/>
                  </a:solidFill>
                </a:uFill>
                <a:latin typeface="Times New Roman"/>
                <a:cs typeface="Times New Roman"/>
              </a:rPr>
              <a:t>36</a:t>
            </a:r>
            <a:endParaRPr sz="800">
              <a:latin typeface="Times New Roman"/>
              <a:cs typeface="Times New Roman"/>
            </a:endParaRPr>
          </a:p>
        </p:txBody>
      </p:sp>
      <p:sp>
        <p:nvSpPr>
          <p:cNvPr id="17" name="object 17"/>
          <p:cNvSpPr txBox="1"/>
          <p:nvPr/>
        </p:nvSpPr>
        <p:spPr>
          <a:xfrm>
            <a:off x="5373209" y="5307683"/>
            <a:ext cx="68580" cy="106680"/>
          </a:xfrm>
          <a:prstGeom prst="rect">
            <a:avLst/>
          </a:prstGeom>
        </p:spPr>
        <p:txBody>
          <a:bodyPr vert="horz" wrap="square" lIns="0" tIns="16510" rIns="0" bIns="0" rtlCol="0">
            <a:spAutoFit/>
          </a:bodyPr>
          <a:lstStyle/>
          <a:p>
            <a:pPr marL="12700">
              <a:lnSpc>
                <a:spcPct val="100000"/>
              </a:lnSpc>
              <a:spcBef>
                <a:spcPts val="130"/>
              </a:spcBef>
            </a:pPr>
            <a:r>
              <a:rPr sz="500" spc="85" dirty="0">
                <a:latin typeface="Times New Roman"/>
                <a:cs typeface="Times New Roman"/>
              </a:rPr>
              <a:t>2</a:t>
            </a:r>
            <a:endParaRPr sz="500">
              <a:latin typeface="Times New Roman"/>
              <a:cs typeface="Times New Roman"/>
            </a:endParaRPr>
          </a:p>
        </p:txBody>
      </p:sp>
      <p:sp>
        <p:nvSpPr>
          <p:cNvPr id="18" name="object 18"/>
          <p:cNvSpPr txBox="1"/>
          <p:nvPr/>
        </p:nvSpPr>
        <p:spPr>
          <a:xfrm>
            <a:off x="2502982" y="5380687"/>
            <a:ext cx="2929255" cy="106680"/>
          </a:xfrm>
          <a:prstGeom prst="rect">
            <a:avLst/>
          </a:prstGeom>
        </p:spPr>
        <p:txBody>
          <a:bodyPr vert="horz" wrap="square" lIns="0" tIns="16510" rIns="0" bIns="0" rtlCol="0">
            <a:spAutoFit/>
          </a:bodyPr>
          <a:lstStyle/>
          <a:p>
            <a:pPr marL="12700">
              <a:lnSpc>
                <a:spcPct val="100000"/>
              </a:lnSpc>
              <a:spcBef>
                <a:spcPts val="130"/>
              </a:spcBef>
              <a:tabLst>
                <a:tab pos="2873375" algn="l"/>
              </a:tabLst>
            </a:pPr>
            <a:r>
              <a:rPr sz="500" spc="80" dirty="0">
                <a:latin typeface="Times New Roman"/>
                <a:cs typeface="Times New Roman"/>
              </a:rPr>
              <a:t>1	</a:t>
            </a:r>
            <a:r>
              <a:rPr sz="500" spc="85" dirty="0">
                <a:latin typeface="Times New Roman"/>
                <a:cs typeface="Times New Roman"/>
              </a:rPr>
              <a:t>1</a:t>
            </a:r>
            <a:endParaRPr sz="500">
              <a:latin typeface="Times New Roman"/>
              <a:cs typeface="Times New Roman"/>
            </a:endParaRPr>
          </a:p>
        </p:txBody>
      </p:sp>
      <p:sp>
        <p:nvSpPr>
          <p:cNvPr id="19" name="object 19"/>
          <p:cNvSpPr txBox="1"/>
          <p:nvPr/>
        </p:nvSpPr>
        <p:spPr>
          <a:xfrm>
            <a:off x="2446490" y="5213369"/>
            <a:ext cx="3886200" cy="276225"/>
          </a:xfrm>
          <a:prstGeom prst="rect">
            <a:avLst/>
          </a:prstGeom>
        </p:spPr>
        <p:txBody>
          <a:bodyPr vert="horz" wrap="square" lIns="0" tIns="12065" rIns="0" bIns="0" rtlCol="0">
            <a:spAutoFit/>
          </a:bodyPr>
          <a:lstStyle/>
          <a:p>
            <a:pPr marL="12700">
              <a:lnSpc>
                <a:spcPct val="100000"/>
              </a:lnSpc>
              <a:spcBef>
                <a:spcPts val="95"/>
              </a:spcBef>
              <a:tabLst>
                <a:tab pos="524510" algn="l"/>
                <a:tab pos="2850515" algn="l"/>
                <a:tab pos="3402329" algn="l"/>
              </a:tabLst>
            </a:pPr>
            <a:r>
              <a:rPr sz="800" i="1" spc="100" dirty="0">
                <a:latin typeface="Times New Roman"/>
                <a:cs typeface="Times New Roman"/>
              </a:rPr>
              <a:t>y </a:t>
            </a:r>
            <a:r>
              <a:rPr sz="800" i="1" spc="150" dirty="0">
                <a:latin typeface="Times New Roman"/>
                <a:cs typeface="Times New Roman"/>
              </a:rPr>
              <a:t> </a:t>
            </a:r>
            <a:r>
              <a:rPr sz="800" spc="125" dirty="0">
                <a:latin typeface="Symbol"/>
                <a:cs typeface="Symbol"/>
              </a:rPr>
              <a:t></a:t>
            </a:r>
            <a:r>
              <a:rPr sz="800" spc="125" dirty="0">
                <a:latin typeface="Times New Roman"/>
                <a:cs typeface="Times New Roman"/>
              </a:rPr>
              <a:t>	</a:t>
            </a:r>
            <a:r>
              <a:rPr sz="800" spc="125" dirty="0">
                <a:latin typeface="Symbol"/>
                <a:cs typeface="Symbol"/>
              </a:rPr>
              <a:t></a:t>
            </a:r>
            <a:r>
              <a:rPr sz="800" spc="-25" dirty="0">
                <a:latin typeface="Times New Roman"/>
                <a:cs typeface="Times New Roman"/>
              </a:rPr>
              <a:t> </a:t>
            </a:r>
            <a:r>
              <a:rPr sz="800" spc="75" dirty="0">
                <a:latin typeface="Times New Roman"/>
                <a:cs typeface="Times New Roman"/>
              </a:rPr>
              <a:t>8,7</a:t>
            </a:r>
            <a:r>
              <a:rPr sz="800" spc="35" dirty="0">
                <a:latin typeface="Times New Roman"/>
                <a:cs typeface="Times New Roman"/>
              </a:rPr>
              <a:t> </a:t>
            </a:r>
            <a:r>
              <a:rPr sz="1650" spc="95" dirty="0">
                <a:latin typeface="Times New Roman"/>
                <a:cs typeface="Times New Roman"/>
              </a:rPr>
              <a:t>;	</a:t>
            </a:r>
            <a:r>
              <a:rPr sz="800" spc="140" dirty="0">
                <a:latin typeface="Symbol"/>
                <a:cs typeface="Symbol"/>
              </a:rPr>
              <a:t></a:t>
            </a:r>
            <a:r>
              <a:rPr sz="800" spc="140" dirty="0">
                <a:latin typeface="Times New Roman"/>
                <a:cs typeface="Times New Roman"/>
              </a:rPr>
              <a:t> </a:t>
            </a:r>
            <a:r>
              <a:rPr sz="800" spc="254" dirty="0">
                <a:latin typeface="Times New Roman"/>
                <a:cs typeface="Times New Roman"/>
              </a:rPr>
              <a:t> </a:t>
            </a:r>
            <a:r>
              <a:rPr sz="800" spc="125" dirty="0">
                <a:latin typeface="Symbol"/>
                <a:cs typeface="Symbol"/>
              </a:rPr>
              <a:t></a:t>
            </a:r>
            <a:r>
              <a:rPr sz="800" spc="125" dirty="0">
                <a:latin typeface="Times New Roman"/>
                <a:cs typeface="Times New Roman"/>
              </a:rPr>
              <a:t>	</a:t>
            </a:r>
            <a:r>
              <a:rPr sz="800" spc="125" dirty="0">
                <a:latin typeface="Symbol"/>
                <a:cs typeface="Symbol"/>
              </a:rPr>
              <a:t></a:t>
            </a:r>
            <a:r>
              <a:rPr sz="800" spc="-35" dirty="0">
                <a:latin typeface="Times New Roman"/>
                <a:cs typeface="Times New Roman"/>
              </a:rPr>
              <a:t> </a:t>
            </a:r>
            <a:r>
              <a:rPr sz="800" spc="90" dirty="0">
                <a:latin typeface="Times New Roman"/>
                <a:cs typeface="Times New Roman"/>
              </a:rPr>
              <a:t>0,051</a:t>
            </a:r>
            <a:r>
              <a:rPr sz="800" spc="-114" dirty="0">
                <a:latin typeface="Times New Roman"/>
                <a:cs typeface="Times New Roman"/>
              </a:rPr>
              <a:t> </a:t>
            </a:r>
            <a:r>
              <a:rPr sz="1650" spc="95" dirty="0">
                <a:latin typeface="Times New Roman"/>
                <a:cs typeface="Times New Roman"/>
              </a:rPr>
              <a:t>;</a:t>
            </a:r>
            <a:endParaRPr sz="1650">
              <a:latin typeface="Times New Roman"/>
              <a:cs typeface="Times New Roman"/>
            </a:endParaRPr>
          </a:p>
        </p:txBody>
      </p:sp>
      <p:sp>
        <p:nvSpPr>
          <p:cNvPr id="20" name="object 20"/>
          <p:cNvSpPr/>
          <p:nvPr/>
        </p:nvSpPr>
        <p:spPr>
          <a:xfrm>
            <a:off x="2447229" y="5701905"/>
            <a:ext cx="56515" cy="0"/>
          </a:xfrm>
          <a:custGeom>
            <a:avLst/>
            <a:gdLst/>
            <a:ahLst/>
            <a:cxnLst/>
            <a:rect l="l" t="t" r="r" b="b"/>
            <a:pathLst>
              <a:path w="56514">
                <a:moveTo>
                  <a:pt x="0" y="0"/>
                </a:moveTo>
                <a:lnTo>
                  <a:pt x="56050" y="0"/>
                </a:lnTo>
              </a:path>
            </a:pathLst>
          </a:custGeom>
          <a:ln w="6006">
            <a:solidFill>
              <a:srgbClr val="000000"/>
            </a:solidFill>
          </a:ln>
        </p:spPr>
        <p:txBody>
          <a:bodyPr wrap="square" lIns="0" tIns="0" rIns="0" bIns="0" rtlCol="0"/>
          <a:lstStyle/>
          <a:p>
            <a:endParaRPr/>
          </a:p>
        </p:txBody>
      </p:sp>
      <p:sp>
        <p:nvSpPr>
          <p:cNvPr id="21" name="object 21"/>
          <p:cNvSpPr txBox="1"/>
          <p:nvPr/>
        </p:nvSpPr>
        <p:spPr>
          <a:xfrm>
            <a:off x="2778075" y="5739873"/>
            <a:ext cx="91440" cy="150495"/>
          </a:xfrm>
          <a:prstGeom prst="rect">
            <a:avLst/>
          </a:prstGeom>
        </p:spPr>
        <p:txBody>
          <a:bodyPr vert="horz" wrap="square" lIns="0" tIns="15240" rIns="0" bIns="0" rtlCol="0">
            <a:spAutoFit/>
          </a:bodyPr>
          <a:lstStyle/>
          <a:p>
            <a:pPr marL="12700">
              <a:lnSpc>
                <a:spcPct val="100000"/>
              </a:lnSpc>
              <a:spcBef>
                <a:spcPts val="120"/>
              </a:spcBef>
            </a:pPr>
            <a:r>
              <a:rPr sz="800" spc="114" dirty="0">
                <a:latin typeface="Times New Roman"/>
                <a:cs typeface="Times New Roman"/>
              </a:rPr>
              <a:t>8</a:t>
            </a:r>
            <a:endParaRPr sz="800">
              <a:latin typeface="Times New Roman"/>
              <a:cs typeface="Times New Roman"/>
            </a:endParaRPr>
          </a:p>
        </p:txBody>
      </p:sp>
      <p:sp>
        <p:nvSpPr>
          <p:cNvPr id="22" name="object 22"/>
          <p:cNvSpPr txBox="1"/>
          <p:nvPr/>
        </p:nvSpPr>
        <p:spPr>
          <a:xfrm>
            <a:off x="2498453" y="5720470"/>
            <a:ext cx="67945" cy="106680"/>
          </a:xfrm>
          <a:prstGeom prst="rect">
            <a:avLst/>
          </a:prstGeom>
        </p:spPr>
        <p:txBody>
          <a:bodyPr vert="horz" wrap="square" lIns="0" tIns="16510" rIns="0" bIns="0" rtlCol="0">
            <a:spAutoFit/>
          </a:bodyPr>
          <a:lstStyle/>
          <a:p>
            <a:pPr marL="12700">
              <a:lnSpc>
                <a:spcPct val="100000"/>
              </a:lnSpc>
              <a:spcBef>
                <a:spcPts val="130"/>
              </a:spcBef>
            </a:pPr>
            <a:r>
              <a:rPr sz="500" spc="80" dirty="0">
                <a:latin typeface="Times New Roman"/>
                <a:cs typeface="Times New Roman"/>
              </a:rPr>
              <a:t>2</a:t>
            </a:r>
            <a:endParaRPr sz="500">
              <a:latin typeface="Times New Roman"/>
              <a:cs typeface="Times New Roman"/>
            </a:endParaRPr>
          </a:p>
        </p:txBody>
      </p:sp>
      <p:sp>
        <p:nvSpPr>
          <p:cNvPr id="23" name="object 23"/>
          <p:cNvSpPr txBox="1"/>
          <p:nvPr/>
        </p:nvSpPr>
        <p:spPr>
          <a:xfrm>
            <a:off x="2407240" y="5553153"/>
            <a:ext cx="967740" cy="276225"/>
          </a:xfrm>
          <a:prstGeom prst="rect">
            <a:avLst/>
          </a:prstGeom>
        </p:spPr>
        <p:txBody>
          <a:bodyPr vert="horz" wrap="square" lIns="0" tIns="12065" rIns="0" bIns="0" rtlCol="0">
            <a:spAutoFit/>
          </a:bodyPr>
          <a:lstStyle/>
          <a:p>
            <a:pPr marL="38100">
              <a:lnSpc>
                <a:spcPct val="100000"/>
              </a:lnSpc>
              <a:spcBef>
                <a:spcPts val="95"/>
              </a:spcBef>
            </a:pPr>
            <a:r>
              <a:rPr sz="800" i="1" spc="100" dirty="0">
                <a:latin typeface="Times New Roman"/>
                <a:cs typeface="Times New Roman"/>
              </a:rPr>
              <a:t>y </a:t>
            </a:r>
            <a:r>
              <a:rPr sz="800" spc="125" dirty="0">
                <a:latin typeface="Symbol"/>
                <a:cs typeface="Symbol"/>
              </a:rPr>
              <a:t></a:t>
            </a:r>
            <a:r>
              <a:rPr sz="800" spc="125" dirty="0">
                <a:latin typeface="Times New Roman"/>
                <a:cs typeface="Times New Roman"/>
              </a:rPr>
              <a:t> </a:t>
            </a:r>
            <a:r>
              <a:rPr sz="1200" u="sng" spc="135" baseline="34722" dirty="0">
                <a:uFill>
                  <a:solidFill>
                    <a:srgbClr val="000000"/>
                  </a:solidFill>
                </a:uFill>
                <a:latin typeface="Times New Roman"/>
                <a:cs typeface="Times New Roman"/>
              </a:rPr>
              <a:t>57,6</a:t>
            </a:r>
            <a:r>
              <a:rPr sz="1200" spc="135" baseline="34722" dirty="0">
                <a:latin typeface="Times New Roman"/>
                <a:cs typeface="Times New Roman"/>
              </a:rPr>
              <a:t> </a:t>
            </a:r>
            <a:r>
              <a:rPr sz="800" spc="125" dirty="0">
                <a:latin typeface="Symbol"/>
                <a:cs typeface="Symbol"/>
              </a:rPr>
              <a:t></a:t>
            </a:r>
            <a:r>
              <a:rPr sz="800" spc="125" dirty="0">
                <a:latin typeface="Times New Roman"/>
                <a:cs typeface="Times New Roman"/>
              </a:rPr>
              <a:t> </a:t>
            </a:r>
            <a:r>
              <a:rPr sz="800" spc="90" dirty="0">
                <a:latin typeface="Times New Roman"/>
                <a:cs typeface="Times New Roman"/>
              </a:rPr>
              <a:t>7,2</a:t>
            </a:r>
            <a:r>
              <a:rPr sz="800" spc="-5" dirty="0">
                <a:latin typeface="Times New Roman"/>
                <a:cs typeface="Times New Roman"/>
              </a:rPr>
              <a:t> </a:t>
            </a:r>
            <a:r>
              <a:rPr sz="1650" spc="95" dirty="0">
                <a:latin typeface="Times New Roman"/>
                <a:cs typeface="Times New Roman"/>
              </a:rPr>
              <a:t>;</a:t>
            </a:r>
            <a:endParaRPr sz="1650">
              <a:latin typeface="Times New Roman"/>
              <a:cs typeface="Times New Roman"/>
            </a:endParaRPr>
          </a:p>
        </p:txBody>
      </p:sp>
      <p:sp>
        <p:nvSpPr>
          <p:cNvPr id="24" name="object 24"/>
          <p:cNvSpPr txBox="1"/>
          <p:nvPr/>
        </p:nvSpPr>
        <p:spPr>
          <a:xfrm>
            <a:off x="5652969" y="5744932"/>
            <a:ext cx="90805" cy="144145"/>
          </a:xfrm>
          <a:prstGeom prst="rect">
            <a:avLst/>
          </a:prstGeom>
        </p:spPr>
        <p:txBody>
          <a:bodyPr vert="horz" wrap="square" lIns="0" tIns="15875" rIns="0" bIns="0" rtlCol="0">
            <a:spAutoFit/>
          </a:bodyPr>
          <a:lstStyle/>
          <a:p>
            <a:pPr marL="12700">
              <a:lnSpc>
                <a:spcPct val="100000"/>
              </a:lnSpc>
              <a:spcBef>
                <a:spcPts val="125"/>
              </a:spcBef>
            </a:pPr>
            <a:r>
              <a:rPr sz="750" spc="135" dirty="0">
                <a:latin typeface="Times New Roman"/>
                <a:cs typeface="Times New Roman"/>
              </a:rPr>
              <a:t>8</a:t>
            </a:r>
            <a:endParaRPr sz="750">
              <a:latin typeface="Times New Roman"/>
              <a:cs typeface="Times New Roman"/>
            </a:endParaRPr>
          </a:p>
        </p:txBody>
      </p:sp>
      <p:sp>
        <p:nvSpPr>
          <p:cNvPr id="25" name="object 25"/>
          <p:cNvSpPr txBox="1"/>
          <p:nvPr/>
        </p:nvSpPr>
        <p:spPr>
          <a:xfrm>
            <a:off x="5605406" y="5604501"/>
            <a:ext cx="175895" cy="144145"/>
          </a:xfrm>
          <a:prstGeom prst="rect">
            <a:avLst/>
          </a:prstGeom>
        </p:spPr>
        <p:txBody>
          <a:bodyPr vert="horz" wrap="square" lIns="0" tIns="15875" rIns="0" bIns="0" rtlCol="0">
            <a:spAutoFit/>
          </a:bodyPr>
          <a:lstStyle/>
          <a:p>
            <a:pPr marL="12700">
              <a:lnSpc>
                <a:spcPct val="100000"/>
              </a:lnSpc>
              <a:spcBef>
                <a:spcPts val="125"/>
              </a:spcBef>
            </a:pPr>
            <a:r>
              <a:rPr sz="750" u="sng" spc="25" dirty="0">
                <a:uFill>
                  <a:solidFill>
                    <a:srgbClr val="000000"/>
                  </a:solidFill>
                </a:uFill>
                <a:latin typeface="Times New Roman"/>
                <a:cs typeface="Times New Roman"/>
              </a:rPr>
              <a:t>1</a:t>
            </a:r>
            <a:r>
              <a:rPr sz="750" u="sng" spc="70" dirty="0">
                <a:uFill>
                  <a:solidFill>
                    <a:srgbClr val="000000"/>
                  </a:solidFill>
                </a:uFill>
                <a:latin typeface="Times New Roman"/>
                <a:cs typeface="Times New Roman"/>
              </a:rPr>
              <a:t>,</a:t>
            </a:r>
            <a:r>
              <a:rPr sz="750" u="sng" spc="135" dirty="0">
                <a:uFill>
                  <a:solidFill>
                    <a:srgbClr val="000000"/>
                  </a:solidFill>
                </a:uFill>
                <a:latin typeface="Times New Roman"/>
                <a:cs typeface="Times New Roman"/>
              </a:rPr>
              <a:t>4</a:t>
            </a:r>
            <a:endParaRPr sz="750">
              <a:latin typeface="Times New Roman"/>
              <a:cs typeface="Times New Roman"/>
            </a:endParaRPr>
          </a:p>
        </p:txBody>
      </p:sp>
      <p:sp>
        <p:nvSpPr>
          <p:cNvPr id="26" name="object 26"/>
          <p:cNvSpPr txBox="1"/>
          <p:nvPr/>
        </p:nvSpPr>
        <p:spPr>
          <a:xfrm>
            <a:off x="5420778" y="5657498"/>
            <a:ext cx="67945" cy="102870"/>
          </a:xfrm>
          <a:prstGeom prst="rect">
            <a:avLst/>
          </a:prstGeom>
        </p:spPr>
        <p:txBody>
          <a:bodyPr vert="horz" wrap="square" lIns="0" tIns="13335" rIns="0" bIns="0" rtlCol="0">
            <a:spAutoFit/>
          </a:bodyPr>
          <a:lstStyle/>
          <a:p>
            <a:pPr marL="12700">
              <a:lnSpc>
                <a:spcPct val="100000"/>
              </a:lnSpc>
              <a:spcBef>
                <a:spcPts val="105"/>
              </a:spcBef>
            </a:pPr>
            <a:r>
              <a:rPr sz="500" spc="80" dirty="0">
                <a:latin typeface="Times New Roman"/>
                <a:cs typeface="Times New Roman"/>
              </a:rPr>
              <a:t>2</a:t>
            </a:r>
            <a:endParaRPr sz="500">
              <a:latin typeface="Times New Roman"/>
              <a:cs typeface="Times New Roman"/>
            </a:endParaRPr>
          </a:p>
        </p:txBody>
      </p:sp>
      <p:sp>
        <p:nvSpPr>
          <p:cNvPr id="27" name="object 27"/>
          <p:cNvSpPr txBox="1"/>
          <p:nvPr/>
        </p:nvSpPr>
        <p:spPr>
          <a:xfrm>
            <a:off x="5420778" y="5726763"/>
            <a:ext cx="67945" cy="102870"/>
          </a:xfrm>
          <a:prstGeom prst="rect">
            <a:avLst/>
          </a:prstGeom>
        </p:spPr>
        <p:txBody>
          <a:bodyPr vert="horz" wrap="square" lIns="0" tIns="13335" rIns="0" bIns="0" rtlCol="0">
            <a:spAutoFit/>
          </a:bodyPr>
          <a:lstStyle/>
          <a:p>
            <a:pPr marL="12700">
              <a:lnSpc>
                <a:spcPct val="100000"/>
              </a:lnSpc>
              <a:spcBef>
                <a:spcPts val="105"/>
              </a:spcBef>
            </a:pPr>
            <a:r>
              <a:rPr sz="500" spc="80" dirty="0">
                <a:latin typeface="Times New Roman"/>
                <a:cs typeface="Times New Roman"/>
              </a:rPr>
              <a:t>2</a:t>
            </a:r>
            <a:endParaRPr sz="500">
              <a:latin typeface="Times New Roman"/>
              <a:cs typeface="Times New Roman"/>
            </a:endParaRPr>
          </a:p>
        </p:txBody>
      </p:sp>
      <p:sp>
        <p:nvSpPr>
          <p:cNvPr id="28" name="object 28"/>
          <p:cNvSpPr txBox="1"/>
          <p:nvPr/>
        </p:nvSpPr>
        <p:spPr>
          <a:xfrm>
            <a:off x="5333160" y="5557322"/>
            <a:ext cx="951865" cy="276225"/>
          </a:xfrm>
          <a:prstGeom prst="rect">
            <a:avLst/>
          </a:prstGeom>
        </p:spPr>
        <p:txBody>
          <a:bodyPr vert="horz" wrap="square" lIns="0" tIns="12065" rIns="0" bIns="0" rtlCol="0">
            <a:spAutoFit/>
          </a:bodyPr>
          <a:lstStyle/>
          <a:p>
            <a:pPr marL="12700">
              <a:lnSpc>
                <a:spcPct val="100000"/>
              </a:lnSpc>
              <a:spcBef>
                <a:spcPts val="95"/>
              </a:spcBef>
              <a:tabLst>
                <a:tab pos="472440" algn="l"/>
              </a:tabLst>
            </a:pPr>
            <a:r>
              <a:rPr sz="750" spc="165" dirty="0">
                <a:latin typeface="Symbol"/>
                <a:cs typeface="Symbol"/>
              </a:rPr>
              <a:t></a:t>
            </a:r>
            <a:r>
              <a:rPr sz="750" spc="165" dirty="0">
                <a:latin typeface="Times New Roman"/>
                <a:cs typeface="Times New Roman"/>
              </a:rPr>
              <a:t> </a:t>
            </a:r>
            <a:r>
              <a:rPr sz="750" spc="220" dirty="0">
                <a:latin typeface="Times New Roman"/>
                <a:cs typeface="Times New Roman"/>
              </a:rPr>
              <a:t> </a:t>
            </a:r>
            <a:r>
              <a:rPr sz="750" spc="150" dirty="0">
                <a:latin typeface="Symbol"/>
                <a:cs typeface="Symbol"/>
              </a:rPr>
              <a:t></a:t>
            </a:r>
            <a:r>
              <a:rPr sz="750" spc="150" dirty="0">
                <a:latin typeface="Times New Roman"/>
                <a:cs typeface="Times New Roman"/>
              </a:rPr>
              <a:t>	</a:t>
            </a:r>
            <a:r>
              <a:rPr sz="750" spc="150" dirty="0">
                <a:latin typeface="Symbol"/>
                <a:cs typeface="Symbol"/>
              </a:rPr>
              <a:t></a:t>
            </a:r>
            <a:r>
              <a:rPr sz="750" spc="-30" dirty="0">
                <a:latin typeface="Times New Roman"/>
                <a:cs typeface="Times New Roman"/>
              </a:rPr>
              <a:t> </a:t>
            </a:r>
            <a:r>
              <a:rPr sz="750" spc="90" dirty="0">
                <a:latin typeface="Times New Roman"/>
                <a:cs typeface="Times New Roman"/>
              </a:rPr>
              <a:t>0,175</a:t>
            </a:r>
            <a:r>
              <a:rPr sz="750" spc="-20" dirty="0">
                <a:latin typeface="Times New Roman"/>
                <a:cs typeface="Times New Roman"/>
              </a:rPr>
              <a:t> </a:t>
            </a:r>
            <a:r>
              <a:rPr sz="2475" spc="142" baseline="1683" dirty="0">
                <a:latin typeface="Times New Roman"/>
                <a:cs typeface="Times New Roman"/>
              </a:rPr>
              <a:t>;</a:t>
            </a:r>
            <a:endParaRPr sz="2475" baseline="1683">
              <a:latin typeface="Times New Roman"/>
              <a:cs typeface="Times New Roman"/>
            </a:endParaRPr>
          </a:p>
        </p:txBody>
      </p:sp>
      <p:sp>
        <p:nvSpPr>
          <p:cNvPr id="29" name="object 29"/>
          <p:cNvSpPr/>
          <p:nvPr/>
        </p:nvSpPr>
        <p:spPr>
          <a:xfrm>
            <a:off x="2461073" y="6042729"/>
            <a:ext cx="55880" cy="0"/>
          </a:xfrm>
          <a:custGeom>
            <a:avLst/>
            <a:gdLst/>
            <a:ahLst/>
            <a:cxnLst/>
            <a:rect l="l" t="t" r="r" b="b"/>
            <a:pathLst>
              <a:path w="55880">
                <a:moveTo>
                  <a:pt x="0" y="0"/>
                </a:moveTo>
                <a:lnTo>
                  <a:pt x="55865" y="0"/>
                </a:lnTo>
              </a:path>
            </a:pathLst>
          </a:custGeom>
          <a:ln w="6006">
            <a:solidFill>
              <a:srgbClr val="000000"/>
            </a:solidFill>
          </a:ln>
        </p:spPr>
        <p:txBody>
          <a:bodyPr wrap="square" lIns="0" tIns="0" rIns="0" bIns="0" rtlCol="0"/>
          <a:lstStyle/>
          <a:p>
            <a:endParaRPr/>
          </a:p>
        </p:txBody>
      </p:sp>
      <p:sp>
        <p:nvSpPr>
          <p:cNvPr id="30" name="object 30"/>
          <p:cNvSpPr txBox="1"/>
          <p:nvPr/>
        </p:nvSpPr>
        <p:spPr>
          <a:xfrm>
            <a:off x="2786071" y="6080697"/>
            <a:ext cx="90805" cy="150495"/>
          </a:xfrm>
          <a:prstGeom prst="rect">
            <a:avLst/>
          </a:prstGeom>
        </p:spPr>
        <p:txBody>
          <a:bodyPr vert="horz" wrap="square" lIns="0" tIns="15240" rIns="0" bIns="0" rtlCol="0">
            <a:spAutoFit/>
          </a:bodyPr>
          <a:lstStyle/>
          <a:p>
            <a:pPr marL="12700">
              <a:lnSpc>
                <a:spcPct val="100000"/>
              </a:lnSpc>
              <a:spcBef>
                <a:spcPts val="120"/>
              </a:spcBef>
            </a:pPr>
            <a:r>
              <a:rPr sz="800" spc="110" dirty="0">
                <a:latin typeface="Times New Roman"/>
                <a:cs typeface="Times New Roman"/>
              </a:rPr>
              <a:t>5</a:t>
            </a:r>
            <a:endParaRPr sz="800">
              <a:latin typeface="Times New Roman"/>
              <a:cs typeface="Times New Roman"/>
            </a:endParaRPr>
          </a:p>
        </p:txBody>
      </p:sp>
      <p:sp>
        <p:nvSpPr>
          <p:cNvPr id="31" name="object 31"/>
          <p:cNvSpPr txBox="1"/>
          <p:nvPr/>
        </p:nvSpPr>
        <p:spPr>
          <a:xfrm>
            <a:off x="2509888" y="6061295"/>
            <a:ext cx="67945" cy="106680"/>
          </a:xfrm>
          <a:prstGeom prst="rect">
            <a:avLst/>
          </a:prstGeom>
        </p:spPr>
        <p:txBody>
          <a:bodyPr vert="horz" wrap="square" lIns="0" tIns="16510" rIns="0" bIns="0" rtlCol="0">
            <a:spAutoFit/>
          </a:bodyPr>
          <a:lstStyle/>
          <a:p>
            <a:pPr marL="12700">
              <a:lnSpc>
                <a:spcPct val="100000"/>
              </a:lnSpc>
              <a:spcBef>
                <a:spcPts val="130"/>
              </a:spcBef>
            </a:pPr>
            <a:r>
              <a:rPr sz="500" spc="80" dirty="0">
                <a:latin typeface="Times New Roman"/>
                <a:cs typeface="Times New Roman"/>
              </a:rPr>
              <a:t>3</a:t>
            </a:r>
            <a:endParaRPr sz="500">
              <a:latin typeface="Times New Roman"/>
              <a:cs typeface="Times New Roman"/>
            </a:endParaRPr>
          </a:p>
        </p:txBody>
      </p:sp>
      <p:sp>
        <p:nvSpPr>
          <p:cNvPr id="32" name="object 32"/>
          <p:cNvSpPr txBox="1"/>
          <p:nvPr/>
        </p:nvSpPr>
        <p:spPr>
          <a:xfrm>
            <a:off x="2421090" y="5893977"/>
            <a:ext cx="940435" cy="276225"/>
          </a:xfrm>
          <a:prstGeom prst="rect">
            <a:avLst/>
          </a:prstGeom>
        </p:spPr>
        <p:txBody>
          <a:bodyPr vert="horz" wrap="square" lIns="0" tIns="12065" rIns="0" bIns="0" rtlCol="0">
            <a:spAutoFit/>
          </a:bodyPr>
          <a:lstStyle/>
          <a:p>
            <a:pPr marL="38100">
              <a:lnSpc>
                <a:spcPct val="100000"/>
              </a:lnSpc>
              <a:spcBef>
                <a:spcPts val="95"/>
              </a:spcBef>
            </a:pPr>
            <a:r>
              <a:rPr sz="800" i="1" spc="100" dirty="0">
                <a:latin typeface="Times New Roman"/>
                <a:cs typeface="Times New Roman"/>
              </a:rPr>
              <a:t>y </a:t>
            </a:r>
            <a:r>
              <a:rPr sz="800" spc="125" dirty="0">
                <a:latin typeface="Symbol"/>
                <a:cs typeface="Symbol"/>
              </a:rPr>
              <a:t></a:t>
            </a:r>
            <a:r>
              <a:rPr sz="800" spc="125" dirty="0">
                <a:latin typeface="Times New Roman"/>
                <a:cs typeface="Times New Roman"/>
              </a:rPr>
              <a:t> </a:t>
            </a:r>
            <a:r>
              <a:rPr sz="1200" u="sng" spc="120" baseline="34722" dirty="0">
                <a:uFill>
                  <a:solidFill>
                    <a:srgbClr val="000000"/>
                  </a:solidFill>
                </a:uFill>
                <a:latin typeface="Times New Roman"/>
                <a:cs typeface="Times New Roman"/>
              </a:rPr>
              <a:t>29,5</a:t>
            </a:r>
            <a:r>
              <a:rPr sz="1200" spc="120" baseline="34722" dirty="0">
                <a:latin typeface="Times New Roman"/>
                <a:cs typeface="Times New Roman"/>
              </a:rPr>
              <a:t> </a:t>
            </a:r>
            <a:r>
              <a:rPr sz="800" spc="125" dirty="0">
                <a:latin typeface="Symbol"/>
                <a:cs typeface="Symbol"/>
              </a:rPr>
              <a:t></a:t>
            </a:r>
            <a:r>
              <a:rPr sz="800" spc="125" dirty="0">
                <a:latin typeface="Times New Roman"/>
                <a:cs typeface="Times New Roman"/>
              </a:rPr>
              <a:t> </a:t>
            </a:r>
            <a:r>
              <a:rPr sz="800" spc="70" dirty="0">
                <a:latin typeface="Times New Roman"/>
                <a:cs typeface="Times New Roman"/>
              </a:rPr>
              <a:t>5,9</a:t>
            </a:r>
            <a:r>
              <a:rPr sz="800" spc="-100" dirty="0">
                <a:latin typeface="Times New Roman"/>
                <a:cs typeface="Times New Roman"/>
              </a:rPr>
              <a:t> </a:t>
            </a:r>
            <a:r>
              <a:rPr sz="1650" spc="95" dirty="0">
                <a:latin typeface="Times New Roman"/>
                <a:cs typeface="Times New Roman"/>
              </a:rPr>
              <a:t>;</a:t>
            </a:r>
            <a:endParaRPr sz="1650">
              <a:latin typeface="Times New Roman"/>
              <a:cs typeface="Times New Roman"/>
            </a:endParaRPr>
          </a:p>
        </p:txBody>
      </p:sp>
      <p:sp>
        <p:nvSpPr>
          <p:cNvPr id="33" name="object 33"/>
          <p:cNvSpPr txBox="1"/>
          <p:nvPr/>
        </p:nvSpPr>
        <p:spPr>
          <a:xfrm>
            <a:off x="5649881" y="6080697"/>
            <a:ext cx="90805" cy="150495"/>
          </a:xfrm>
          <a:prstGeom prst="rect">
            <a:avLst/>
          </a:prstGeom>
        </p:spPr>
        <p:txBody>
          <a:bodyPr vert="horz" wrap="square" lIns="0" tIns="15240" rIns="0" bIns="0" rtlCol="0">
            <a:spAutoFit/>
          </a:bodyPr>
          <a:lstStyle/>
          <a:p>
            <a:pPr marL="12700">
              <a:lnSpc>
                <a:spcPct val="100000"/>
              </a:lnSpc>
              <a:spcBef>
                <a:spcPts val="120"/>
              </a:spcBef>
            </a:pPr>
            <a:r>
              <a:rPr sz="800" spc="110" dirty="0">
                <a:latin typeface="Times New Roman"/>
                <a:cs typeface="Times New Roman"/>
              </a:rPr>
              <a:t>5</a:t>
            </a:r>
            <a:endParaRPr sz="800">
              <a:latin typeface="Times New Roman"/>
              <a:cs typeface="Times New Roman"/>
            </a:endParaRPr>
          </a:p>
        </p:txBody>
      </p:sp>
      <p:sp>
        <p:nvSpPr>
          <p:cNvPr id="34" name="object 34"/>
          <p:cNvSpPr txBox="1"/>
          <p:nvPr/>
        </p:nvSpPr>
        <p:spPr>
          <a:xfrm>
            <a:off x="5612952" y="5932429"/>
            <a:ext cx="161925" cy="150495"/>
          </a:xfrm>
          <a:prstGeom prst="rect">
            <a:avLst/>
          </a:prstGeom>
        </p:spPr>
        <p:txBody>
          <a:bodyPr vert="horz" wrap="square" lIns="0" tIns="15240" rIns="0" bIns="0" rtlCol="0">
            <a:spAutoFit/>
          </a:bodyPr>
          <a:lstStyle/>
          <a:p>
            <a:pPr marL="12700">
              <a:lnSpc>
                <a:spcPct val="100000"/>
              </a:lnSpc>
              <a:spcBef>
                <a:spcPts val="120"/>
              </a:spcBef>
            </a:pPr>
            <a:r>
              <a:rPr sz="800" u="sng" dirty="0">
                <a:uFill>
                  <a:solidFill>
                    <a:srgbClr val="000000"/>
                  </a:solidFill>
                </a:uFill>
                <a:latin typeface="Times New Roman"/>
                <a:cs typeface="Times New Roman"/>
              </a:rPr>
              <a:t>1</a:t>
            </a:r>
            <a:r>
              <a:rPr sz="800" u="sng" spc="-45" dirty="0">
                <a:uFill>
                  <a:solidFill>
                    <a:srgbClr val="000000"/>
                  </a:solidFill>
                </a:uFill>
                <a:latin typeface="Times New Roman"/>
                <a:cs typeface="Times New Roman"/>
              </a:rPr>
              <a:t>,</a:t>
            </a:r>
            <a:r>
              <a:rPr sz="800" u="sng" spc="110" dirty="0">
                <a:uFill>
                  <a:solidFill>
                    <a:srgbClr val="000000"/>
                  </a:solidFill>
                </a:uFill>
                <a:latin typeface="Times New Roman"/>
                <a:cs typeface="Times New Roman"/>
              </a:rPr>
              <a:t>1</a:t>
            </a:r>
            <a:endParaRPr sz="800">
              <a:latin typeface="Times New Roman"/>
              <a:cs typeface="Times New Roman"/>
            </a:endParaRPr>
          </a:p>
        </p:txBody>
      </p:sp>
      <p:sp>
        <p:nvSpPr>
          <p:cNvPr id="35" name="object 35"/>
          <p:cNvSpPr txBox="1"/>
          <p:nvPr/>
        </p:nvSpPr>
        <p:spPr>
          <a:xfrm>
            <a:off x="5424578" y="5988291"/>
            <a:ext cx="67945" cy="106680"/>
          </a:xfrm>
          <a:prstGeom prst="rect">
            <a:avLst/>
          </a:prstGeom>
        </p:spPr>
        <p:txBody>
          <a:bodyPr vert="horz" wrap="square" lIns="0" tIns="16510" rIns="0" bIns="0" rtlCol="0">
            <a:spAutoFit/>
          </a:bodyPr>
          <a:lstStyle/>
          <a:p>
            <a:pPr marL="12700">
              <a:lnSpc>
                <a:spcPct val="100000"/>
              </a:lnSpc>
              <a:spcBef>
                <a:spcPts val="130"/>
              </a:spcBef>
            </a:pPr>
            <a:r>
              <a:rPr sz="500" spc="80" dirty="0">
                <a:latin typeface="Times New Roman"/>
                <a:cs typeface="Times New Roman"/>
              </a:rPr>
              <a:t>2</a:t>
            </a:r>
            <a:endParaRPr sz="500">
              <a:latin typeface="Times New Roman"/>
              <a:cs typeface="Times New Roman"/>
            </a:endParaRPr>
          </a:p>
        </p:txBody>
      </p:sp>
      <p:sp>
        <p:nvSpPr>
          <p:cNvPr id="36" name="object 36"/>
          <p:cNvSpPr txBox="1"/>
          <p:nvPr/>
        </p:nvSpPr>
        <p:spPr>
          <a:xfrm>
            <a:off x="5422075" y="6061295"/>
            <a:ext cx="67945" cy="106680"/>
          </a:xfrm>
          <a:prstGeom prst="rect">
            <a:avLst/>
          </a:prstGeom>
        </p:spPr>
        <p:txBody>
          <a:bodyPr vert="horz" wrap="square" lIns="0" tIns="16510" rIns="0" bIns="0" rtlCol="0">
            <a:spAutoFit/>
          </a:bodyPr>
          <a:lstStyle/>
          <a:p>
            <a:pPr marL="12700">
              <a:lnSpc>
                <a:spcPct val="100000"/>
              </a:lnSpc>
              <a:spcBef>
                <a:spcPts val="130"/>
              </a:spcBef>
            </a:pPr>
            <a:r>
              <a:rPr sz="500" spc="80" dirty="0">
                <a:latin typeface="Times New Roman"/>
                <a:cs typeface="Times New Roman"/>
              </a:rPr>
              <a:t>3</a:t>
            </a:r>
            <a:endParaRPr sz="500">
              <a:latin typeface="Times New Roman"/>
              <a:cs typeface="Times New Roman"/>
            </a:endParaRPr>
          </a:p>
        </p:txBody>
      </p:sp>
      <p:sp>
        <p:nvSpPr>
          <p:cNvPr id="37" name="object 37"/>
          <p:cNvSpPr txBox="1"/>
          <p:nvPr/>
        </p:nvSpPr>
        <p:spPr>
          <a:xfrm>
            <a:off x="5336335" y="5998658"/>
            <a:ext cx="851535" cy="150495"/>
          </a:xfrm>
          <a:prstGeom prst="rect">
            <a:avLst/>
          </a:prstGeom>
        </p:spPr>
        <p:txBody>
          <a:bodyPr vert="horz" wrap="square" lIns="0" tIns="15240" rIns="0" bIns="0" rtlCol="0">
            <a:spAutoFit/>
          </a:bodyPr>
          <a:lstStyle/>
          <a:p>
            <a:pPr marL="12700">
              <a:lnSpc>
                <a:spcPct val="100000"/>
              </a:lnSpc>
              <a:spcBef>
                <a:spcPts val="120"/>
              </a:spcBef>
              <a:tabLst>
                <a:tab pos="455295" algn="l"/>
              </a:tabLst>
            </a:pPr>
            <a:r>
              <a:rPr sz="800" spc="135" dirty="0">
                <a:latin typeface="Symbol"/>
                <a:cs typeface="Symbol"/>
              </a:rPr>
              <a:t></a:t>
            </a:r>
            <a:r>
              <a:rPr sz="800" spc="135" dirty="0">
                <a:latin typeface="Times New Roman"/>
                <a:cs typeface="Times New Roman"/>
              </a:rPr>
              <a:t> </a:t>
            </a:r>
            <a:r>
              <a:rPr sz="800" spc="245" dirty="0">
                <a:latin typeface="Times New Roman"/>
                <a:cs typeface="Times New Roman"/>
              </a:rPr>
              <a:t> </a:t>
            </a:r>
            <a:r>
              <a:rPr sz="800" spc="120" dirty="0">
                <a:latin typeface="Symbol"/>
                <a:cs typeface="Symbol"/>
              </a:rPr>
              <a:t></a:t>
            </a:r>
            <a:r>
              <a:rPr sz="800" spc="120" dirty="0">
                <a:latin typeface="Times New Roman"/>
                <a:cs typeface="Times New Roman"/>
              </a:rPr>
              <a:t>	</a:t>
            </a:r>
            <a:r>
              <a:rPr sz="800" spc="120" dirty="0">
                <a:latin typeface="Symbol"/>
                <a:cs typeface="Symbol"/>
              </a:rPr>
              <a:t></a:t>
            </a:r>
            <a:r>
              <a:rPr sz="800" spc="-55" dirty="0">
                <a:latin typeface="Times New Roman"/>
                <a:cs typeface="Times New Roman"/>
              </a:rPr>
              <a:t> </a:t>
            </a:r>
            <a:r>
              <a:rPr sz="800" spc="85" dirty="0">
                <a:latin typeface="Times New Roman"/>
                <a:cs typeface="Times New Roman"/>
              </a:rPr>
              <a:t>0,220</a:t>
            </a:r>
            <a:endParaRPr sz="800">
              <a:latin typeface="Times New Roman"/>
              <a:cs typeface="Times New Roman"/>
            </a:endParaRPr>
          </a:p>
        </p:txBody>
      </p:sp>
      <p:sp>
        <p:nvSpPr>
          <p:cNvPr id="38" name="object 38"/>
          <p:cNvSpPr txBox="1"/>
          <p:nvPr/>
        </p:nvSpPr>
        <p:spPr>
          <a:xfrm>
            <a:off x="6191726" y="5893508"/>
            <a:ext cx="89535" cy="276225"/>
          </a:xfrm>
          <a:prstGeom prst="rect">
            <a:avLst/>
          </a:prstGeom>
        </p:spPr>
        <p:txBody>
          <a:bodyPr vert="horz" wrap="square" lIns="0" tIns="12065" rIns="0" bIns="0" rtlCol="0">
            <a:spAutoFit/>
          </a:bodyPr>
          <a:lstStyle/>
          <a:p>
            <a:pPr marL="12700">
              <a:lnSpc>
                <a:spcPct val="100000"/>
              </a:lnSpc>
              <a:spcBef>
                <a:spcPts val="95"/>
              </a:spcBef>
            </a:pPr>
            <a:r>
              <a:rPr sz="1650" spc="85" dirty="0">
                <a:latin typeface="Times New Roman"/>
                <a:cs typeface="Times New Roman"/>
              </a:rPr>
              <a:t>.</a:t>
            </a:r>
            <a:endParaRPr sz="1650">
              <a:latin typeface="Times New Roman"/>
              <a:cs typeface="Times New Roman"/>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1170" y="1565469"/>
            <a:ext cx="53975" cy="0"/>
          </a:xfrm>
          <a:custGeom>
            <a:avLst/>
            <a:gdLst/>
            <a:ahLst/>
            <a:cxnLst/>
            <a:rect l="l" t="t" r="r" b="b"/>
            <a:pathLst>
              <a:path w="53975">
                <a:moveTo>
                  <a:pt x="0" y="0"/>
                </a:moveTo>
                <a:lnTo>
                  <a:pt x="53480" y="0"/>
                </a:lnTo>
              </a:path>
            </a:pathLst>
          </a:custGeom>
          <a:ln w="6434">
            <a:solidFill>
              <a:srgbClr val="000000"/>
            </a:solidFill>
          </a:ln>
        </p:spPr>
        <p:txBody>
          <a:bodyPr wrap="square" lIns="0" tIns="0" rIns="0" bIns="0" rtlCol="0"/>
          <a:lstStyle/>
          <a:p>
            <a:endParaRPr/>
          </a:p>
        </p:txBody>
      </p:sp>
      <p:sp>
        <p:nvSpPr>
          <p:cNvPr id="3" name="object 3"/>
          <p:cNvSpPr/>
          <p:nvPr/>
        </p:nvSpPr>
        <p:spPr>
          <a:xfrm>
            <a:off x="4393813" y="1565932"/>
            <a:ext cx="53340" cy="0"/>
          </a:xfrm>
          <a:custGeom>
            <a:avLst/>
            <a:gdLst/>
            <a:ahLst/>
            <a:cxnLst/>
            <a:rect l="l" t="t" r="r" b="b"/>
            <a:pathLst>
              <a:path w="53339">
                <a:moveTo>
                  <a:pt x="0" y="0"/>
                </a:moveTo>
                <a:lnTo>
                  <a:pt x="53276" y="0"/>
                </a:lnTo>
              </a:path>
            </a:pathLst>
          </a:custGeom>
          <a:ln w="6544">
            <a:solidFill>
              <a:srgbClr val="000000"/>
            </a:solidFill>
          </a:ln>
        </p:spPr>
        <p:txBody>
          <a:bodyPr wrap="square" lIns="0" tIns="0" rIns="0" bIns="0" rtlCol="0"/>
          <a:lstStyle/>
          <a:p>
            <a:endParaRPr/>
          </a:p>
        </p:txBody>
      </p:sp>
      <p:sp>
        <p:nvSpPr>
          <p:cNvPr id="4" name="object 4"/>
          <p:cNvSpPr/>
          <p:nvPr/>
        </p:nvSpPr>
        <p:spPr>
          <a:xfrm>
            <a:off x="5317496" y="1565932"/>
            <a:ext cx="53340" cy="0"/>
          </a:xfrm>
          <a:custGeom>
            <a:avLst/>
            <a:gdLst/>
            <a:ahLst/>
            <a:cxnLst/>
            <a:rect l="l" t="t" r="r" b="b"/>
            <a:pathLst>
              <a:path w="53339">
                <a:moveTo>
                  <a:pt x="0" y="0"/>
                </a:moveTo>
                <a:lnTo>
                  <a:pt x="52854" y="0"/>
                </a:lnTo>
              </a:path>
            </a:pathLst>
          </a:custGeom>
          <a:ln w="6544">
            <a:solidFill>
              <a:srgbClr val="000000"/>
            </a:solidFill>
          </a:ln>
        </p:spPr>
        <p:txBody>
          <a:bodyPr wrap="square" lIns="0" tIns="0" rIns="0" bIns="0" rtlCol="0"/>
          <a:lstStyle/>
          <a:p>
            <a:endParaRPr/>
          </a:p>
        </p:txBody>
      </p:sp>
      <p:sp>
        <p:nvSpPr>
          <p:cNvPr id="5" name="object 5"/>
          <p:cNvSpPr/>
          <p:nvPr/>
        </p:nvSpPr>
        <p:spPr>
          <a:xfrm>
            <a:off x="7103026" y="1639156"/>
            <a:ext cx="55244" cy="0"/>
          </a:xfrm>
          <a:custGeom>
            <a:avLst/>
            <a:gdLst/>
            <a:ahLst/>
            <a:cxnLst/>
            <a:rect l="l" t="t" r="r" b="b"/>
            <a:pathLst>
              <a:path w="55245">
                <a:moveTo>
                  <a:pt x="0" y="0"/>
                </a:moveTo>
                <a:lnTo>
                  <a:pt x="54890" y="0"/>
                </a:lnTo>
              </a:path>
            </a:pathLst>
          </a:custGeom>
          <a:ln w="6562">
            <a:solidFill>
              <a:srgbClr val="000000"/>
            </a:solidFill>
          </a:ln>
        </p:spPr>
        <p:txBody>
          <a:bodyPr wrap="square" lIns="0" tIns="0" rIns="0" bIns="0" rtlCol="0"/>
          <a:lstStyle/>
          <a:p>
            <a:endParaRPr/>
          </a:p>
        </p:txBody>
      </p:sp>
      <p:sp>
        <p:nvSpPr>
          <p:cNvPr id="7" name="object 7"/>
          <p:cNvSpPr txBox="1"/>
          <p:nvPr/>
        </p:nvSpPr>
        <p:spPr>
          <a:xfrm>
            <a:off x="1363217" y="95503"/>
            <a:ext cx="6964045" cy="269240"/>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5E2D79"/>
                </a:solidFill>
                <a:latin typeface="Times New Roman"/>
                <a:cs typeface="Times New Roman"/>
              </a:rPr>
              <a:t>РОЗРАХУНОК ЗАГАЛЬНОЇ </a:t>
            </a:r>
            <a:r>
              <a:rPr sz="1600" b="1" spc="-45" dirty="0">
                <a:solidFill>
                  <a:srgbClr val="5E2D79"/>
                </a:solidFill>
                <a:latin typeface="Times New Roman"/>
                <a:cs typeface="Times New Roman"/>
              </a:rPr>
              <a:t>ТА </a:t>
            </a:r>
            <a:r>
              <a:rPr sz="1600" b="1" spc="-10" dirty="0">
                <a:solidFill>
                  <a:srgbClr val="5E2D79"/>
                </a:solidFill>
                <a:latin typeface="Times New Roman"/>
                <a:cs typeface="Times New Roman"/>
              </a:rPr>
              <a:t>ГРУПОВИХ </a:t>
            </a:r>
            <a:r>
              <a:rPr sz="1600" b="1" spc="-5" dirty="0">
                <a:solidFill>
                  <a:srgbClr val="5E2D79"/>
                </a:solidFill>
                <a:latin typeface="Times New Roman"/>
                <a:cs typeface="Times New Roman"/>
              </a:rPr>
              <a:t>ДИСПЕРСІЙ </a:t>
            </a:r>
            <a:r>
              <a:rPr sz="1600" b="1" spc="-15" dirty="0">
                <a:solidFill>
                  <a:srgbClr val="5E2D79"/>
                </a:solidFill>
                <a:latin typeface="Times New Roman"/>
                <a:cs typeface="Times New Roman"/>
              </a:rPr>
              <a:t>ЯКОСТІ</a:t>
            </a:r>
            <a:r>
              <a:rPr sz="1600" b="1" spc="245" dirty="0">
                <a:solidFill>
                  <a:srgbClr val="5E2D79"/>
                </a:solidFill>
                <a:latin typeface="Times New Roman"/>
                <a:cs typeface="Times New Roman"/>
              </a:rPr>
              <a:t> </a:t>
            </a:r>
            <a:r>
              <a:rPr sz="1600" b="1" spc="-20" dirty="0">
                <a:solidFill>
                  <a:srgbClr val="5E2D79"/>
                </a:solidFill>
                <a:latin typeface="Times New Roman"/>
                <a:cs typeface="Times New Roman"/>
              </a:rPr>
              <a:t>СИРУ</a:t>
            </a:r>
            <a:endParaRPr sz="1600">
              <a:latin typeface="Times New Roman"/>
              <a:cs typeface="Times New Roman"/>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49300"/>
            <a:ext cx="92202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0969" y="294513"/>
            <a:ext cx="6877050" cy="1550670"/>
          </a:xfrm>
          <a:prstGeom prst="rect">
            <a:avLst/>
          </a:prstGeom>
        </p:spPr>
        <p:txBody>
          <a:bodyPr vert="horz" wrap="square" lIns="0" tIns="12700" rIns="0" bIns="0" rtlCol="0">
            <a:spAutoFit/>
          </a:bodyPr>
          <a:lstStyle/>
          <a:p>
            <a:pPr marL="12700" marR="869315" indent="539115">
              <a:lnSpc>
                <a:spcPct val="100000"/>
              </a:lnSpc>
              <a:spcBef>
                <a:spcPts val="100"/>
              </a:spcBef>
            </a:pPr>
            <a:r>
              <a:rPr sz="2000" spc="-5" dirty="0">
                <a:latin typeface="Arial"/>
                <a:cs typeface="Arial"/>
              </a:rPr>
              <a:t>Значення групових </a:t>
            </a:r>
            <a:r>
              <a:rPr sz="2000" spc="-10" dirty="0">
                <a:latin typeface="Arial"/>
                <a:cs typeface="Arial"/>
              </a:rPr>
              <a:t>середніх підтверджують  </a:t>
            </a:r>
            <a:r>
              <a:rPr sz="2000" spc="-5" dirty="0">
                <a:latin typeface="Arial"/>
                <a:cs typeface="Arial"/>
              </a:rPr>
              <a:t>залежність </a:t>
            </a:r>
            <a:r>
              <a:rPr sz="2000" dirty="0">
                <a:latin typeface="Arial"/>
                <a:cs typeface="Arial"/>
              </a:rPr>
              <a:t>якості </a:t>
            </a:r>
            <a:r>
              <a:rPr sz="2000" spc="-10" dirty="0">
                <a:latin typeface="Arial"/>
                <a:cs typeface="Arial"/>
              </a:rPr>
              <a:t>сиру </a:t>
            </a:r>
            <a:r>
              <a:rPr sz="2000" spc="-5" dirty="0">
                <a:latin typeface="Arial"/>
                <a:cs typeface="Arial"/>
              </a:rPr>
              <a:t>від </a:t>
            </a:r>
            <a:r>
              <a:rPr sz="2000" spc="-10" dirty="0">
                <a:latin typeface="Arial"/>
                <a:cs typeface="Arial"/>
              </a:rPr>
              <a:t>терміну </a:t>
            </a:r>
            <a:r>
              <a:rPr sz="2000" spc="-15" dirty="0">
                <a:latin typeface="Arial"/>
                <a:cs typeface="Arial"/>
              </a:rPr>
              <a:t>його</a:t>
            </a:r>
            <a:r>
              <a:rPr sz="2000" spc="-75" dirty="0">
                <a:latin typeface="Arial"/>
                <a:cs typeface="Arial"/>
              </a:rPr>
              <a:t> </a:t>
            </a:r>
            <a:r>
              <a:rPr sz="2000" spc="-10" dirty="0">
                <a:latin typeface="Arial"/>
                <a:cs typeface="Arial"/>
              </a:rPr>
              <a:t>зберігання.</a:t>
            </a:r>
            <a:endParaRPr sz="2000">
              <a:latin typeface="Arial"/>
              <a:cs typeface="Arial"/>
            </a:endParaRPr>
          </a:p>
          <a:p>
            <a:pPr marL="12700" marR="5080" indent="539115">
              <a:lnSpc>
                <a:spcPct val="100000"/>
              </a:lnSpc>
              <a:spcBef>
                <a:spcPts val="5"/>
              </a:spcBef>
            </a:pPr>
            <a:r>
              <a:rPr sz="2000" dirty="0">
                <a:latin typeface="Arial"/>
                <a:cs typeface="Arial"/>
              </a:rPr>
              <a:t>У 1-й </a:t>
            </a:r>
            <a:r>
              <a:rPr sz="2000" spc="-10" dirty="0">
                <a:latin typeface="Arial"/>
                <a:cs typeface="Arial"/>
              </a:rPr>
              <a:t>групі середній </a:t>
            </a:r>
            <a:r>
              <a:rPr sz="2000" spc="-15" dirty="0">
                <a:latin typeface="Arial"/>
                <a:cs typeface="Arial"/>
              </a:rPr>
              <a:t>бал </a:t>
            </a:r>
            <a:r>
              <a:rPr sz="2000" dirty="0">
                <a:latin typeface="Arial"/>
                <a:cs typeface="Arial"/>
              </a:rPr>
              <a:t>якості </a:t>
            </a:r>
            <a:r>
              <a:rPr sz="2000" spc="-5" dirty="0">
                <a:latin typeface="Arial"/>
                <a:cs typeface="Arial"/>
              </a:rPr>
              <a:t>становить 8,7, </a:t>
            </a:r>
            <a:r>
              <a:rPr sz="2000" dirty="0">
                <a:latin typeface="Arial"/>
                <a:cs typeface="Arial"/>
              </a:rPr>
              <a:t>у </a:t>
            </a:r>
            <a:r>
              <a:rPr sz="2000" spc="5" dirty="0">
                <a:latin typeface="Arial"/>
                <a:cs typeface="Arial"/>
              </a:rPr>
              <a:t>2-й  </a:t>
            </a:r>
            <a:r>
              <a:rPr sz="2000" spc="-10" dirty="0">
                <a:latin typeface="Arial"/>
                <a:cs typeface="Arial"/>
              </a:rPr>
              <a:t>групі </a:t>
            </a:r>
            <a:r>
              <a:rPr sz="2000" spc="-5" dirty="0">
                <a:latin typeface="Arial"/>
                <a:cs typeface="Arial"/>
              </a:rPr>
              <a:t>якість сиру </a:t>
            </a:r>
            <a:r>
              <a:rPr sz="2000" dirty="0">
                <a:latin typeface="Arial"/>
                <a:cs typeface="Arial"/>
              </a:rPr>
              <a:t>знижується </a:t>
            </a:r>
            <a:r>
              <a:rPr sz="2000" spc="-5" dirty="0">
                <a:latin typeface="Arial"/>
                <a:cs typeface="Arial"/>
              </a:rPr>
              <a:t>на 1,5 </a:t>
            </a:r>
            <a:r>
              <a:rPr sz="2000" spc="-10" dirty="0">
                <a:latin typeface="Arial"/>
                <a:cs typeface="Arial"/>
              </a:rPr>
              <a:t>бала, </a:t>
            </a:r>
            <a:r>
              <a:rPr sz="2000" dirty="0">
                <a:latin typeface="Arial"/>
                <a:cs typeface="Arial"/>
              </a:rPr>
              <a:t>а в 3-й</a:t>
            </a:r>
            <a:r>
              <a:rPr sz="2000" spc="-135" dirty="0">
                <a:latin typeface="Arial"/>
                <a:cs typeface="Arial"/>
              </a:rPr>
              <a:t> </a:t>
            </a:r>
            <a:r>
              <a:rPr sz="2000" dirty="0">
                <a:latin typeface="Arial"/>
                <a:cs typeface="Arial"/>
              </a:rPr>
              <a:t>зниження  якості </a:t>
            </a:r>
            <a:r>
              <a:rPr sz="2000" spc="-5" dirty="0">
                <a:latin typeface="Arial"/>
                <a:cs typeface="Arial"/>
              </a:rPr>
              <a:t>порівняно </a:t>
            </a:r>
            <a:r>
              <a:rPr sz="2000" dirty="0">
                <a:latin typeface="Arial"/>
                <a:cs typeface="Arial"/>
              </a:rPr>
              <a:t>з </a:t>
            </a:r>
            <a:r>
              <a:rPr sz="2000" spc="-5" dirty="0">
                <a:latin typeface="Arial"/>
                <a:cs typeface="Arial"/>
              </a:rPr>
              <a:t>першою </a:t>
            </a:r>
            <a:r>
              <a:rPr sz="2000" spc="-10" dirty="0">
                <a:latin typeface="Arial"/>
                <a:cs typeface="Arial"/>
              </a:rPr>
              <a:t>групою </a:t>
            </a:r>
            <a:r>
              <a:rPr sz="2000" spc="-5" dirty="0">
                <a:latin typeface="Arial"/>
                <a:cs typeface="Arial"/>
              </a:rPr>
              <a:t>становить 2,8</a:t>
            </a:r>
            <a:r>
              <a:rPr sz="2000" spc="-114" dirty="0">
                <a:latin typeface="Arial"/>
                <a:cs typeface="Arial"/>
              </a:rPr>
              <a:t> </a:t>
            </a:r>
            <a:r>
              <a:rPr sz="2000" spc="-15" dirty="0">
                <a:latin typeface="Arial"/>
                <a:cs typeface="Arial"/>
              </a:rPr>
              <a:t>бала.</a:t>
            </a:r>
            <a:endParaRPr sz="2000">
              <a:latin typeface="Arial"/>
              <a:cs typeface="Arial"/>
            </a:endParaRPr>
          </a:p>
        </p:txBody>
      </p:sp>
      <p:sp>
        <p:nvSpPr>
          <p:cNvPr id="3" name="object 3"/>
          <p:cNvSpPr txBox="1"/>
          <p:nvPr/>
        </p:nvSpPr>
        <p:spPr>
          <a:xfrm>
            <a:off x="1410969" y="1818894"/>
            <a:ext cx="7005320" cy="1245870"/>
          </a:xfrm>
          <a:prstGeom prst="rect">
            <a:avLst/>
          </a:prstGeom>
        </p:spPr>
        <p:txBody>
          <a:bodyPr vert="horz" wrap="square" lIns="0" tIns="13335" rIns="0" bIns="0" rtlCol="0">
            <a:spAutoFit/>
          </a:bodyPr>
          <a:lstStyle/>
          <a:p>
            <a:pPr marL="551815">
              <a:lnSpc>
                <a:spcPct val="100000"/>
              </a:lnSpc>
              <a:spcBef>
                <a:spcPts val="105"/>
              </a:spcBef>
            </a:pPr>
            <a:r>
              <a:rPr sz="2000" spc="-15" dirty="0">
                <a:latin typeface="Arial"/>
                <a:cs typeface="Arial"/>
              </a:rPr>
              <a:t>Водночас </a:t>
            </a:r>
            <a:r>
              <a:rPr sz="2000" spc="-5" dirty="0">
                <a:latin typeface="Arial"/>
                <a:cs typeface="Arial"/>
              </a:rPr>
              <a:t>зростає варіація </a:t>
            </a:r>
            <a:r>
              <a:rPr sz="2000" spc="-15" dirty="0">
                <a:latin typeface="Arial"/>
                <a:cs typeface="Arial"/>
              </a:rPr>
              <a:t>балів </a:t>
            </a:r>
            <a:r>
              <a:rPr sz="2000" dirty="0">
                <a:latin typeface="Arial"/>
                <a:cs typeface="Arial"/>
              </a:rPr>
              <a:t>у </a:t>
            </a:r>
            <a:r>
              <a:rPr sz="2000" spc="-10" dirty="0">
                <a:latin typeface="Arial"/>
                <a:cs typeface="Arial"/>
              </a:rPr>
              <a:t>групах, </a:t>
            </a:r>
            <a:r>
              <a:rPr sz="2000" spc="-15" dirty="0">
                <a:latin typeface="Arial"/>
                <a:cs typeface="Arial"/>
              </a:rPr>
              <a:t>що</a:t>
            </a:r>
            <a:r>
              <a:rPr sz="2000" spc="-35" dirty="0">
                <a:latin typeface="Arial"/>
                <a:cs typeface="Arial"/>
              </a:rPr>
              <a:t> </a:t>
            </a:r>
            <a:r>
              <a:rPr sz="2000" spc="-10" dirty="0">
                <a:latin typeface="Arial"/>
                <a:cs typeface="Arial"/>
              </a:rPr>
              <a:t>відбиває</a:t>
            </a:r>
            <a:endParaRPr sz="2000">
              <a:latin typeface="Arial"/>
              <a:cs typeface="Arial"/>
            </a:endParaRPr>
          </a:p>
          <a:p>
            <a:pPr marL="12700">
              <a:lnSpc>
                <a:spcPct val="100000"/>
              </a:lnSpc>
            </a:pPr>
            <a:r>
              <a:rPr sz="2000" spc="-5" dirty="0">
                <a:latin typeface="Arial"/>
                <a:cs typeface="Arial"/>
              </a:rPr>
              <a:t>посилення </a:t>
            </a:r>
            <a:r>
              <a:rPr sz="2000" spc="-10" dirty="0">
                <a:latin typeface="Arial"/>
                <a:cs typeface="Arial"/>
              </a:rPr>
              <a:t>впливу </a:t>
            </a:r>
            <a:r>
              <a:rPr sz="2000" spc="-5" dirty="0">
                <a:latin typeface="Arial"/>
                <a:cs typeface="Arial"/>
              </a:rPr>
              <a:t>інших чинників </a:t>
            </a:r>
            <a:r>
              <a:rPr sz="2000" dirty="0">
                <a:latin typeface="Arial"/>
                <a:cs typeface="Arial"/>
              </a:rPr>
              <a:t>на якість</a:t>
            </a:r>
            <a:r>
              <a:rPr sz="2000" spc="-114" dirty="0">
                <a:latin typeface="Arial"/>
                <a:cs typeface="Arial"/>
              </a:rPr>
              <a:t> </a:t>
            </a:r>
            <a:r>
              <a:rPr sz="2000" spc="-45" dirty="0">
                <a:latin typeface="Arial"/>
                <a:cs typeface="Arial"/>
              </a:rPr>
              <a:t>сиру.</a:t>
            </a:r>
            <a:endParaRPr sz="2000">
              <a:latin typeface="Arial"/>
              <a:cs typeface="Arial"/>
            </a:endParaRPr>
          </a:p>
          <a:p>
            <a:pPr marL="12700" marR="819785" indent="539115">
              <a:lnSpc>
                <a:spcPct val="100000"/>
              </a:lnSpc>
            </a:pPr>
            <a:r>
              <a:rPr sz="2000" spc="-10" dirty="0">
                <a:latin typeface="Arial"/>
                <a:cs typeface="Arial"/>
              </a:rPr>
              <a:t>Необхідні </a:t>
            </a:r>
            <a:r>
              <a:rPr sz="2000" spc="-15" dirty="0">
                <a:latin typeface="Arial"/>
                <a:cs typeface="Arial"/>
              </a:rPr>
              <a:t>величини </a:t>
            </a:r>
            <a:r>
              <a:rPr sz="2000" spc="-5" dirty="0">
                <a:latin typeface="Arial"/>
                <a:cs typeface="Arial"/>
              </a:rPr>
              <a:t>для розрахунку середньої</a:t>
            </a:r>
            <a:r>
              <a:rPr sz="2000" spc="-145" dirty="0">
                <a:latin typeface="Arial"/>
                <a:cs typeface="Arial"/>
              </a:rPr>
              <a:t> </a:t>
            </a:r>
            <a:r>
              <a:rPr sz="2000" dirty="0">
                <a:latin typeface="Arial"/>
                <a:cs typeface="Arial"/>
              </a:rPr>
              <a:t>з  </a:t>
            </a:r>
            <a:r>
              <a:rPr sz="2000" spc="-5" dirty="0">
                <a:latin typeface="Arial"/>
                <a:cs typeface="Arial"/>
              </a:rPr>
              <a:t>групових </a:t>
            </a:r>
            <a:r>
              <a:rPr sz="2000" dirty="0">
                <a:latin typeface="Arial"/>
                <a:cs typeface="Arial"/>
              </a:rPr>
              <a:t>і </a:t>
            </a:r>
            <a:r>
              <a:rPr sz="2000" spc="-5" dirty="0">
                <a:latin typeface="Arial"/>
                <a:cs typeface="Arial"/>
              </a:rPr>
              <a:t>міжгрупової </a:t>
            </a:r>
            <a:r>
              <a:rPr sz="2000" dirty="0">
                <a:latin typeface="Arial"/>
                <a:cs typeface="Arial"/>
              </a:rPr>
              <a:t>дисперсій </a:t>
            </a:r>
            <a:r>
              <a:rPr sz="2000" spc="-15" dirty="0">
                <a:latin typeface="Arial"/>
                <a:cs typeface="Arial"/>
              </a:rPr>
              <a:t>наведено </a:t>
            </a:r>
            <a:r>
              <a:rPr sz="2000" dirty="0">
                <a:latin typeface="Arial"/>
                <a:cs typeface="Arial"/>
              </a:rPr>
              <a:t>в</a:t>
            </a:r>
            <a:r>
              <a:rPr sz="2000" spc="-145" dirty="0">
                <a:latin typeface="Arial"/>
                <a:cs typeface="Arial"/>
              </a:rPr>
              <a:t> </a:t>
            </a:r>
            <a:r>
              <a:rPr sz="2000" spc="-20" dirty="0">
                <a:latin typeface="Arial"/>
                <a:cs typeface="Arial"/>
              </a:rPr>
              <a:t>табл.5.</a:t>
            </a:r>
            <a:endParaRPr sz="2000">
              <a:latin typeface="Arial"/>
              <a:cs typeface="Arial"/>
            </a:endParaRPr>
          </a:p>
        </p:txBody>
      </p:sp>
      <p:sp>
        <p:nvSpPr>
          <p:cNvPr id="4" name="object 4"/>
          <p:cNvSpPr txBox="1"/>
          <p:nvPr/>
        </p:nvSpPr>
        <p:spPr>
          <a:xfrm>
            <a:off x="2215674" y="3554015"/>
            <a:ext cx="4582160" cy="205104"/>
          </a:xfrm>
          <a:prstGeom prst="rect">
            <a:avLst/>
          </a:prstGeom>
        </p:spPr>
        <p:txBody>
          <a:bodyPr vert="horz" wrap="square" lIns="0" tIns="15875" rIns="0" bIns="0" rtlCol="0">
            <a:spAutoFit/>
          </a:bodyPr>
          <a:lstStyle/>
          <a:p>
            <a:pPr marL="12700">
              <a:lnSpc>
                <a:spcPct val="100000"/>
              </a:lnSpc>
              <a:spcBef>
                <a:spcPts val="125"/>
              </a:spcBef>
            </a:pPr>
            <a:r>
              <a:rPr sz="1150" b="1" spc="-140" dirty="0">
                <a:latin typeface="Times New Roman"/>
                <a:cs typeface="Times New Roman"/>
              </a:rPr>
              <a:t>ДО РОЗРАХУНКУ МІЖГРУПОВОЇ </a:t>
            </a:r>
            <a:r>
              <a:rPr sz="1150" b="1" spc="-135" dirty="0">
                <a:latin typeface="Times New Roman"/>
                <a:cs typeface="Times New Roman"/>
              </a:rPr>
              <a:t>ТА </a:t>
            </a:r>
            <a:r>
              <a:rPr sz="1150" b="1" spc="-130" dirty="0">
                <a:latin typeface="Times New Roman"/>
                <a:cs typeface="Times New Roman"/>
              </a:rPr>
              <a:t>СЕРЕДНЬОЇ </a:t>
            </a:r>
            <a:r>
              <a:rPr sz="1150" b="1" spc="-105" dirty="0">
                <a:latin typeface="Times New Roman"/>
                <a:cs typeface="Times New Roman"/>
              </a:rPr>
              <a:t>З </a:t>
            </a:r>
            <a:r>
              <a:rPr sz="1150" b="1" spc="-145" dirty="0">
                <a:latin typeface="Times New Roman"/>
                <a:cs typeface="Times New Roman"/>
              </a:rPr>
              <a:t>ГРУПОВИХ</a:t>
            </a:r>
            <a:r>
              <a:rPr sz="1150" b="1" spc="-200" dirty="0">
                <a:latin typeface="Times New Roman"/>
                <a:cs typeface="Times New Roman"/>
              </a:rPr>
              <a:t> </a:t>
            </a:r>
            <a:r>
              <a:rPr sz="1150" b="1" spc="-135" dirty="0">
                <a:latin typeface="Times New Roman"/>
                <a:cs typeface="Times New Roman"/>
              </a:rPr>
              <a:t>ДИСПЕРСІЙ</a:t>
            </a:r>
            <a:endParaRPr sz="1150">
              <a:latin typeface="Times New Roman"/>
              <a:cs typeface="Times New Roman"/>
            </a:endParaRPr>
          </a:p>
        </p:txBody>
      </p:sp>
      <p:sp>
        <p:nvSpPr>
          <p:cNvPr id="5" name="object 5"/>
          <p:cNvSpPr/>
          <p:nvPr/>
        </p:nvSpPr>
        <p:spPr>
          <a:xfrm>
            <a:off x="3772787" y="4365037"/>
            <a:ext cx="54610" cy="0"/>
          </a:xfrm>
          <a:custGeom>
            <a:avLst/>
            <a:gdLst/>
            <a:ahLst/>
            <a:cxnLst/>
            <a:rect l="l" t="t" r="r" b="b"/>
            <a:pathLst>
              <a:path w="54610">
                <a:moveTo>
                  <a:pt x="0" y="0"/>
                </a:moveTo>
                <a:lnTo>
                  <a:pt x="54580" y="0"/>
                </a:lnTo>
              </a:path>
            </a:pathLst>
          </a:custGeom>
          <a:ln w="9559">
            <a:solidFill>
              <a:srgbClr val="000000"/>
            </a:solidFill>
          </a:ln>
        </p:spPr>
        <p:txBody>
          <a:bodyPr wrap="square" lIns="0" tIns="0" rIns="0" bIns="0" rtlCol="0"/>
          <a:lstStyle/>
          <a:p>
            <a:endParaRPr/>
          </a:p>
        </p:txBody>
      </p:sp>
      <p:sp>
        <p:nvSpPr>
          <p:cNvPr id="6" name="object 6"/>
          <p:cNvSpPr/>
          <p:nvPr/>
        </p:nvSpPr>
        <p:spPr>
          <a:xfrm>
            <a:off x="5713590" y="4382691"/>
            <a:ext cx="54610" cy="0"/>
          </a:xfrm>
          <a:custGeom>
            <a:avLst/>
            <a:gdLst/>
            <a:ahLst/>
            <a:cxnLst/>
            <a:rect l="l" t="t" r="r" b="b"/>
            <a:pathLst>
              <a:path w="54610">
                <a:moveTo>
                  <a:pt x="0" y="0"/>
                </a:moveTo>
                <a:lnTo>
                  <a:pt x="54011" y="0"/>
                </a:lnTo>
              </a:path>
            </a:pathLst>
          </a:custGeom>
          <a:ln w="9124">
            <a:solidFill>
              <a:srgbClr val="000000"/>
            </a:solidFill>
          </a:ln>
        </p:spPr>
        <p:txBody>
          <a:bodyPr wrap="square" lIns="0" tIns="0" rIns="0" bIns="0" rtlCol="0"/>
          <a:lstStyle/>
          <a:p>
            <a:endParaRPr/>
          </a:p>
        </p:txBody>
      </p:sp>
      <p:sp>
        <p:nvSpPr>
          <p:cNvPr id="7" name="object 7"/>
          <p:cNvSpPr/>
          <p:nvPr/>
        </p:nvSpPr>
        <p:spPr>
          <a:xfrm>
            <a:off x="5951606" y="4382691"/>
            <a:ext cx="54610" cy="0"/>
          </a:xfrm>
          <a:custGeom>
            <a:avLst/>
            <a:gdLst/>
            <a:ahLst/>
            <a:cxnLst/>
            <a:rect l="l" t="t" r="r" b="b"/>
            <a:pathLst>
              <a:path w="54610">
                <a:moveTo>
                  <a:pt x="0" y="0"/>
                </a:moveTo>
                <a:lnTo>
                  <a:pt x="54011" y="0"/>
                </a:lnTo>
              </a:path>
            </a:pathLst>
          </a:custGeom>
          <a:ln w="9124">
            <a:solidFill>
              <a:srgbClr val="000000"/>
            </a:solidFill>
          </a:ln>
        </p:spPr>
        <p:txBody>
          <a:bodyPr wrap="square" lIns="0" tIns="0" rIns="0" bIns="0" rtlCol="0"/>
          <a:lstStyle/>
          <a:p>
            <a:endParaRPr/>
          </a:p>
        </p:txBody>
      </p:sp>
      <p:sp>
        <p:nvSpPr>
          <p:cNvPr id="8" name="object 8"/>
          <p:cNvSpPr/>
          <p:nvPr/>
        </p:nvSpPr>
        <p:spPr>
          <a:xfrm>
            <a:off x="6313732" y="4401987"/>
            <a:ext cx="54610" cy="0"/>
          </a:xfrm>
          <a:custGeom>
            <a:avLst/>
            <a:gdLst/>
            <a:ahLst/>
            <a:cxnLst/>
            <a:rect l="l" t="t" r="r" b="b"/>
            <a:pathLst>
              <a:path w="54610">
                <a:moveTo>
                  <a:pt x="0" y="0"/>
                </a:moveTo>
                <a:lnTo>
                  <a:pt x="54419" y="0"/>
                </a:lnTo>
              </a:path>
            </a:pathLst>
          </a:custGeom>
          <a:ln w="8883">
            <a:solidFill>
              <a:srgbClr val="000000"/>
            </a:solidFill>
          </a:ln>
        </p:spPr>
        <p:txBody>
          <a:bodyPr wrap="square" lIns="0" tIns="0" rIns="0" bIns="0" rtlCol="0"/>
          <a:lstStyle/>
          <a:p>
            <a:endParaRPr/>
          </a:p>
        </p:txBody>
      </p:sp>
      <p:sp>
        <p:nvSpPr>
          <p:cNvPr id="9" name="object 9"/>
          <p:cNvSpPr/>
          <p:nvPr/>
        </p:nvSpPr>
        <p:spPr>
          <a:xfrm>
            <a:off x="6554370" y="4401987"/>
            <a:ext cx="55244" cy="0"/>
          </a:xfrm>
          <a:custGeom>
            <a:avLst/>
            <a:gdLst/>
            <a:ahLst/>
            <a:cxnLst/>
            <a:rect l="l" t="t" r="r" b="b"/>
            <a:pathLst>
              <a:path w="55245">
                <a:moveTo>
                  <a:pt x="0" y="0"/>
                </a:moveTo>
                <a:lnTo>
                  <a:pt x="54788" y="0"/>
                </a:lnTo>
              </a:path>
            </a:pathLst>
          </a:custGeom>
          <a:ln w="8883">
            <a:solidFill>
              <a:srgbClr val="000000"/>
            </a:solidFill>
          </a:ln>
        </p:spPr>
        <p:txBody>
          <a:bodyPr wrap="square" lIns="0" tIns="0" rIns="0" bIns="0" rtlCol="0"/>
          <a:lstStyle/>
          <a:p>
            <a:endParaRPr/>
          </a:p>
        </p:txBody>
      </p:sp>
      <p:graphicFrame>
        <p:nvGraphicFramePr>
          <p:cNvPr id="10" name="object 10"/>
          <p:cNvGraphicFramePr>
            <a:graphicFrameLocks noGrp="1"/>
          </p:cNvGraphicFramePr>
          <p:nvPr/>
        </p:nvGraphicFramePr>
        <p:xfrm>
          <a:off x="2073123" y="3758311"/>
          <a:ext cx="4855209" cy="2155904"/>
        </p:xfrm>
        <a:graphic>
          <a:graphicData uri="http://schemas.openxmlformats.org/drawingml/2006/table">
            <a:tbl>
              <a:tblPr firstRow="1" bandRow="1">
                <a:tableStyleId>{2D5ABB26-0587-4C30-8999-92F81FD0307C}</a:tableStyleId>
              </a:tblPr>
              <a:tblGrid>
                <a:gridCol w="775335"/>
                <a:gridCol w="643890"/>
                <a:gridCol w="645160"/>
                <a:gridCol w="725805"/>
                <a:gridCol w="687705"/>
                <a:gridCol w="601979"/>
                <a:gridCol w="775335"/>
              </a:tblGrid>
              <a:tr h="236754">
                <a:tc rowSpan="3">
                  <a:txBody>
                    <a:bodyPr/>
                    <a:lstStyle/>
                    <a:p>
                      <a:pPr marL="1270" algn="ctr">
                        <a:lnSpc>
                          <a:spcPts val="1280"/>
                        </a:lnSpc>
                        <a:spcBef>
                          <a:spcPts val="1030"/>
                        </a:spcBef>
                      </a:pPr>
                      <a:r>
                        <a:rPr sz="1150" spc="-110" dirty="0">
                          <a:latin typeface="Times New Roman"/>
                          <a:cs typeface="Times New Roman"/>
                        </a:rPr>
                        <a:t>Групи</a:t>
                      </a:r>
                      <a:endParaRPr sz="1150">
                        <a:latin typeface="Times New Roman"/>
                        <a:cs typeface="Times New Roman"/>
                      </a:endParaRPr>
                    </a:p>
                    <a:p>
                      <a:pPr marL="81915" marR="71755" algn="ctr">
                        <a:lnSpc>
                          <a:spcPct val="84600"/>
                        </a:lnSpc>
                        <a:spcBef>
                          <a:spcPts val="110"/>
                        </a:spcBef>
                      </a:pPr>
                      <a:r>
                        <a:rPr sz="1150" spc="-85" dirty="0">
                          <a:latin typeface="Times New Roman"/>
                          <a:cs typeface="Times New Roman"/>
                        </a:rPr>
                        <a:t>за</a:t>
                      </a:r>
                      <a:r>
                        <a:rPr sz="1150" spc="-125" dirty="0">
                          <a:latin typeface="Times New Roman"/>
                          <a:cs typeface="Times New Roman"/>
                        </a:rPr>
                        <a:t> </a:t>
                      </a:r>
                      <a:r>
                        <a:rPr sz="1150" spc="-100" dirty="0">
                          <a:latin typeface="Times New Roman"/>
                          <a:cs typeface="Times New Roman"/>
                        </a:rPr>
                        <a:t>терміном  </a:t>
                      </a:r>
                      <a:r>
                        <a:rPr sz="1150" spc="-90" dirty="0">
                          <a:latin typeface="Times New Roman"/>
                          <a:cs typeface="Times New Roman"/>
                        </a:rPr>
                        <a:t>зберігання,  </a:t>
                      </a:r>
                      <a:r>
                        <a:rPr sz="1150" spc="-80" dirty="0">
                          <a:latin typeface="Times New Roman"/>
                          <a:cs typeface="Times New Roman"/>
                        </a:rPr>
                        <a:t>міс.</a:t>
                      </a:r>
                      <a:endParaRPr sz="1150">
                        <a:latin typeface="Times New Roman"/>
                        <a:cs typeface="Times New Roman"/>
                      </a:endParaRPr>
                    </a:p>
                  </a:txBody>
                  <a:tcPr marL="0" marR="0" marT="130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3">
                  <a:txBody>
                    <a:bodyPr/>
                    <a:lstStyle/>
                    <a:p>
                      <a:pPr>
                        <a:lnSpc>
                          <a:spcPct val="100000"/>
                        </a:lnSpc>
                        <a:spcBef>
                          <a:spcPts val="30"/>
                        </a:spcBef>
                      </a:pPr>
                      <a:endParaRPr sz="1200">
                        <a:latin typeface="Times New Roman"/>
                        <a:cs typeface="Times New Roman"/>
                      </a:endParaRPr>
                    </a:p>
                    <a:p>
                      <a:pPr marL="154305" marR="149225" indent="3175" algn="ctr">
                        <a:lnSpc>
                          <a:spcPts val="1160"/>
                        </a:lnSpc>
                      </a:pPr>
                      <a:r>
                        <a:rPr sz="1150" spc="5" dirty="0">
                          <a:latin typeface="Times New Roman"/>
                          <a:cs typeface="Times New Roman"/>
                        </a:rPr>
                        <a:t>Ч</a:t>
                      </a:r>
                      <a:r>
                        <a:rPr sz="1150" spc="-5" dirty="0">
                          <a:latin typeface="Times New Roman"/>
                          <a:cs typeface="Times New Roman"/>
                        </a:rPr>
                        <a:t>и</a:t>
                      </a:r>
                      <a:r>
                        <a:rPr sz="1150" dirty="0">
                          <a:latin typeface="Times New Roman"/>
                          <a:cs typeface="Times New Roman"/>
                        </a:rPr>
                        <a:t>с</a:t>
                      </a:r>
                      <a:r>
                        <a:rPr sz="1150" spc="-10" dirty="0">
                          <a:latin typeface="Times New Roman"/>
                          <a:cs typeface="Times New Roman"/>
                        </a:rPr>
                        <a:t>л</a:t>
                      </a:r>
                      <a:r>
                        <a:rPr sz="1150" dirty="0">
                          <a:latin typeface="Times New Roman"/>
                          <a:cs typeface="Times New Roman"/>
                        </a:rPr>
                        <a:t>о  </a:t>
                      </a:r>
                      <a:r>
                        <a:rPr sz="1150" spc="-5" dirty="0">
                          <a:latin typeface="Times New Roman"/>
                          <a:cs typeface="Times New Roman"/>
                        </a:rPr>
                        <a:t>п</a:t>
                      </a:r>
                      <a:r>
                        <a:rPr sz="1150" dirty="0">
                          <a:latin typeface="Times New Roman"/>
                          <a:cs typeface="Times New Roman"/>
                        </a:rPr>
                        <a:t>а</a:t>
                      </a:r>
                      <a:r>
                        <a:rPr sz="1150" spc="5" dirty="0">
                          <a:latin typeface="Times New Roman"/>
                          <a:cs typeface="Times New Roman"/>
                        </a:rPr>
                        <a:t>р</a:t>
                      </a:r>
                      <a:r>
                        <a:rPr sz="1150" spc="-20" dirty="0">
                          <a:latin typeface="Times New Roman"/>
                          <a:cs typeface="Times New Roman"/>
                        </a:rPr>
                        <a:t>т</a:t>
                      </a:r>
                      <a:r>
                        <a:rPr sz="1150" spc="5" dirty="0">
                          <a:latin typeface="Times New Roman"/>
                          <a:cs typeface="Times New Roman"/>
                        </a:rPr>
                        <a:t>і</a:t>
                      </a:r>
                      <a:r>
                        <a:rPr sz="1150" dirty="0">
                          <a:latin typeface="Times New Roman"/>
                          <a:cs typeface="Times New Roman"/>
                        </a:rPr>
                        <a:t>й</a:t>
                      </a:r>
                      <a:endParaRPr sz="1150">
                        <a:latin typeface="Times New Roman"/>
                        <a:cs typeface="Times New Roman"/>
                      </a:endParaRPr>
                    </a:p>
                    <a:p>
                      <a:pPr marL="20320" algn="ctr">
                        <a:lnSpc>
                          <a:spcPct val="100000"/>
                        </a:lnSpc>
                        <a:spcBef>
                          <a:spcPts val="100"/>
                        </a:spcBef>
                      </a:pPr>
                      <a:r>
                        <a:rPr sz="1150" i="1" spc="-55" dirty="0">
                          <a:latin typeface="Times New Roman"/>
                          <a:cs typeface="Times New Roman"/>
                        </a:rPr>
                        <a:t>f</a:t>
                      </a:r>
                      <a:r>
                        <a:rPr sz="1150" i="1" spc="-90" dirty="0">
                          <a:latin typeface="Times New Roman"/>
                          <a:cs typeface="Times New Roman"/>
                        </a:rPr>
                        <a:t> </a:t>
                      </a:r>
                      <a:r>
                        <a:rPr sz="1275" i="1" spc="-60" baseline="-19607" dirty="0">
                          <a:latin typeface="Times New Roman"/>
                          <a:cs typeface="Times New Roman"/>
                        </a:rPr>
                        <a:t>j</a:t>
                      </a:r>
                      <a:endParaRPr sz="1275" baseline="-19607">
                        <a:latin typeface="Times New Roman"/>
                        <a:cs typeface="Times New Roman"/>
                      </a:endParaRPr>
                    </a:p>
                  </a:txBody>
                  <a:tcPr marL="0" marR="0" marT="3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3">
                  <a:txBody>
                    <a:bodyPr/>
                    <a:lstStyle/>
                    <a:p>
                      <a:pPr marL="85090" marR="76200" algn="ctr">
                        <a:lnSpc>
                          <a:spcPct val="83300"/>
                        </a:lnSpc>
                        <a:spcBef>
                          <a:spcPts val="840"/>
                        </a:spcBef>
                      </a:pPr>
                      <a:r>
                        <a:rPr sz="1150" dirty="0">
                          <a:latin typeface="Times New Roman"/>
                          <a:cs typeface="Times New Roman"/>
                        </a:rPr>
                        <a:t>С</a:t>
                      </a:r>
                      <a:r>
                        <a:rPr sz="1150" spc="-15" dirty="0">
                          <a:latin typeface="Times New Roman"/>
                          <a:cs typeface="Times New Roman"/>
                        </a:rPr>
                        <a:t>е</a:t>
                      </a:r>
                      <a:r>
                        <a:rPr sz="1150" spc="5" dirty="0">
                          <a:latin typeface="Times New Roman"/>
                          <a:cs typeface="Times New Roman"/>
                        </a:rPr>
                        <a:t>р</a:t>
                      </a:r>
                      <a:r>
                        <a:rPr sz="1150" spc="-15" dirty="0">
                          <a:latin typeface="Times New Roman"/>
                          <a:cs typeface="Times New Roman"/>
                        </a:rPr>
                        <a:t>е</a:t>
                      </a:r>
                      <a:r>
                        <a:rPr sz="1150" dirty="0">
                          <a:latin typeface="Times New Roman"/>
                          <a:cs typeface="Times New Roman"/>
                        </a:rPr>
                        <a:t>дн</a:t>
                      </a:r>
                      <a:r>
                        <a:rPr sz="1150" spc="5" dirty="0">
                          <a:latin typeface="Times New Roman"/>
                          <a:cs typeface="Times New Roman"/>
                        </a:rPr>
                        <a:t>і</a:t>
                      </a:r>
                      <a:r>
                        <a:rPr sz="1150" dirty="0">
                          <a:latin typeface="Times New Roman"/>
                          <a:cs typeface="Times New Roman"/>
                        </a:rPr>
                        <a:t>й  </a:t>
                      </a:r>
                      <a:r>
                        <a:rPr sz="1150" spc="-95" dirty="0">
                          <a:latin typeface="Times New Roman"/>
                          <a:cs typeface="Times New Roman"/>
                        </a:rPr>
                        <a:t>бал  </a:t>
                      </a:r>
                      <a:r>
                        <a:rPr sz="1150" spc="-85" dirty="0">
                          <a:latin typeface="Times New Roman"/>
                          <a:cs typeface="Times New Roman"/>
                        </a:rPr>
                        <a:t>якості</a:t>
                      </a:r>
                      <a:endParaRPr sz="1150">
                        <a:latin typeface="Times New Roman"/>
                        <a:cs typeface="Times New Roman"/>
                      </a:endParaRPr>
                    </a:p>
                    <a:p>
                      <a:pPr marL="635" algn="ctr">
                        <a:lnSpc>
                          <a:spcPct val="100000"/>
                        </a:lnSpc>
                        <a:spcBef>
                          <a:spcPts val="100"/>
                        </a:spcBef>
                      </a:pPr>
                      <a:r>
                        <a:rPr sz="1150" i="1" spc="-95" dirty="0">
                          <a:latin typeface="Times New Roman"/>
                          <a:cs typeface="Times New Roman"/>
                        </a:rPr>
                        <a:t>y</a:t>
                      </a:r>
                      <a:r>
                        <a:rPr sz="1150" i="1" spc="-125" dirty="0">
                          <a:latin typeface="Times New Roman"/>
                          <a:cs typeface="Times New Roman"/>
                        </a:rPr>
                        <a:t> </a:t>
                      </a:r>
                      <a:r>
                        <a:rPr sz="1275" i="1" spc="-60" baseline="-19607" dirty="0">
                          <a:latin typeface="Times New Roman"/>
                          <a:cs typeface="Times New Roman"/>
                        </a:rPr>
                        <a:t>j</a:t>
                      </a:r>
                      <a:endParaRPr sz="1275" baseline="-19607">
                        <a:latin typeface="Times New Roman"/>
                        <a:cs typeface="Times New Roman"/>
                      </a:endParaRPr>
                    </a:p>
                  </a:txBody>
                  <a:tcPr marL="0" marR="0" marT="10668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3">
                  <a:txBody>
                    <a:bodyPr/>
                    <a:lstStyle/>
                    <a:p>
                      <a:pPr>
                        <a:lnSpc>
                          <a:spcPct val="100000"/>
                        </a:lnSpc>
                        <a:spcBef>
                          <a:spcPts val="25"/>
                        </a:spcBef>
                      </a:pPr>
                      <a:endParaRPr sz="1050">
                        <a:latin typeface="Times New Roman"/>
                        <a:cs typeface="Times New Roman"/>
                      </a:endParaRPr>
                    </a:p>
                    <a:p>
                      <a:pPr marL="110489" marR="102235" indent="-3175" algn="ctr">
                        <a:lnSpc>
                          <a:spcPts val="1160"/>
                        </a:lnSpc>
                      </a:pPr>
                      <a:r>
                        <a:rPr sz="1150" spc="-105" dirty="0">
                          <a:latin typeface="Times New Roman"/>
                          <a:cs typeface="Times New Roman"/>
                        </a:rPr>
                        <a:t>Групова  </a:t>
                      </a:r>
                      <a:r>
                        <a:rPr sz="1150" dirty="0">
                          <a:latin typeface="Times New Roman"/>
                          <a:cs typeface="Times New Roman"/>
                        </a:rPr>
                        <a:t>дис</a:t>
                      </a:r>
                      <a:r>
                        <a:rPr sz="1150" spc="-5" dirty="0">
                          <a:latin typeface="Times New Roman"/>
                          <a:cs typeface="Times New Roman"/>
                        </a:rPr>
                        <a:t>п</a:t>
                      </a:r>
                      <a:r>
                        <a:rPr sz="1150" spc="-10" dirty="0">
                          <a:latin typeface="Times New Roman"/>
                          <a:cs typeface="Times New Roman"/>
                        </a:rPr>
                        <a:t>ер</a:t>
                      </a:r>
                      <a:r>
                        <a:rPr sz="1150" dirty="0">
                          <a:latin typeface="Times New Roman"/>
                          <a:cs typeface="Times New Roman"/>
                        </a:rPr>
                        <a:t>с</a:t>
                      </a:r>
                      <a:r>
                        <a:rPr sz="1150" spc="5" dirty="0">
                          <a:latin typeface="Times New Roman"/>
                          <a:cs typeface="Times New Roman"/>
                        </a:rPr>
                        <a:t>і</a:t>
                      </a:r>
                      <a:r>
                        <a:rPr sz="1150" dirty="0">
                          <a:latin typeface="Times New Roman"/>
                          <a:cs typeface="Times New Roman"/>
                        </a:rPr>
                        <a:t>я</a:t>
                      </a:r>
                      <a:endParaRPr sz="1150">
                        <a:latin typeface="Times New Roman"/>
                        <a:cs typeface="Times New Roman"/>
                      </a:endParaRPr>
                    </a:p>
                    <a:p>
                      <a:pPr algn="ctr">
                        <a:lnSpc>
                          <a:spcPts val="1100"/>
                        </a:lnSpc>
                      </a:pPr>
                      <a:r>
                        <a:rPr sz="1725" spc="-142" baseline="-26570" dirty="0">
                          <a:latin typeface="Symbol"/>
                          <a:cs typeface="Symbol"/>
                        </a:rPr>
                        <a:t></a:t>
                      </a:r>
                      <a:r>
                        <a:rPr sz="900" spc="-95" dirty="0">
                          <a:latin typeface="Times New Roman"/>
                          <a:cs typeface="Times New Roman"/>
                        </a:rPr>
                        <a:t>2</a:t>
                      </a:r>
                      <a:endParaRPr sz="900">
                        <a:latin typeface="Times New Roman"/>
                        <a:cs typeface="Times New Roman"/>
                      </a:endParaRPr>
                    </a:p>
                    <a:p>
                      <a:pPr marL="85090" algn="ctr">
                        <a:lnSpc>
                          <a:spcPts val="930"/>
                        </a:lnSpc>
                      </a:pPr>
                      <a:r>
                        <a:rPr sz="900" i="1" dirty="0">
                          <a:latin typeface="Times New Roman"/>
                          <a:cs typeface="Times New Roman"/>
                        </a:rPr>
                        <a:t>j</a:t>
                      </a:r>
                      <a:endParaRPr sz="900">
                        <a:latin typeface="Times New Roman"/>
                        <a:cs typeface="Times New Roman"/>
                      </a:endParaRPr>
                    </a:p>
                  </a:txBody>
                  <a:tcPr marL="0" marR="0" marT="31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3">
                  <a:txBody>
                    <a:bodyPr/>
                    <a:lstStyle/>
                    <a:p>
                      <a:pPr marL="461645">
                        <a:lnSpc>
                          <a:spcPct val="100000"/>
                        </a:lnSpc>
                        <a:spcBef>
                          <a:spcPts val="135"/>
                        </a:spcBef>
                      </a:pPr>
                      <a:r>
                        <a:rPr sz="1150" spc="-100" dirty="0">
                          <a:latin typeface="Times New Roman"/>
                          <a:cs typeface="Times New Roman"/>
                        </a:rPr>
                        <a:t>Розрахунок</a:t>
                      </a:r>
                      <a:r>
                        <a:rPr sz="1150" spc="-45" dirty="0">
                          <a:latin typeface="Times New Roman"/>
                          <a:cs typeface="Times New Roman"/>
                        </a:rPr>
                        <a:t> </a:t>
                      </a:r>
                      <a:r>
                        <a:rPr sz="1150" spc="-95" dirty="0">
                          <a:latin typeface="Times New Roman"/>
                          <a:cs typeface="Times New Roman"/>
                        </a:rPr>
                        <a:t>дисперсій</a:t>
                      </a:r>
                      <a:endParaRPr sz="1150">
                        <a:latin typeface="Times New Roman"/>
                        <a:cs typeface="Times New Roman"/>
                      </a:endParaRPr>
                    </a:p>
                  </a:txBody>
                  <a:tcPr marL="0" marR="0" marT="171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238612">
                <a:tc vMerge="1">
                  <a:txBody>
                    <a:bodyPr/>
                    <a:lstStyle/>
                    <a:p>
                      <a:endParaRPr/>
                    </a:p>
                  </a:txBody>
                  <a:tcPr marL="0" marR="0" marT="130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3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10668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31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marL="65405" marR="57785" indent="635" algn="ctr">
                        <a:lnSpc>
                          <a:spcPts val="1140"/>
                        </a:lnSpc>
                        <a:spcBef>
                          <a:spcPts val="335"/>
                        </a:spcBef>
                      </a:pPr>
                      <a:r>
                        <a:rPr sz="1150" spc="-95" dirty="0">
                          <a:latin typeface="Times New Roman"/>
                          <a:cs typeface="Times New Roman"/>
                        </a:rPr>
                        <a:t>середньої  </a:t>
                      </a:r>
                      <a:r>
                        <a:rPr sz="1150" spc="-80" dirty="0">
                          <a:latin typeface="Times New Roman"/>
                          <a:cs typeface="Times New Roman"/>
                        </a:rPr>
                        <a:t>з</a:t>
                      </a:r>
                      <a:r>
                        <a:rPr sz="1150" spc="-110" dirty="0">
                          <a:latin typeface="Times New Roman"/>
                          <a:cs typeface="Times New Roman"/>
                        </a:rPr>
                        <a:t> </a:t>
                      </a:r>
                      <a:r>
                        <a:rPr sz="1150" spc="-105" dirty="0">
                          <a:latin typeface="Times New Roman"/>
                          <a:cs typeface="Times New Roman"/>
                        </a:rPr>
                        <a:t>групових</a:t>
                      </a:r>
                      <a:endParaRPr sz="1150">
                        <a:latin typeface="Times New Roman"/>
                        <a:cs typeface="Times New Roman"/>
                      </a:endParaRPr>
                    </a:p>
                    <a:p>
                      <a:pPr marR="46355" algn="ctr">
                        <a:lnSpc>
                          <a:spcPts val="1019"/>
                        </a:lnSpc>
                        <a:spcBef>
                          <a:spcPts val="375"/>
                        </a:spcBef>
                      </a:pPr>
                      <a:r>
                        <a:rPr sz="1200" spc="-110" dirty="0">
                          <a:latin typeface="Symbol"/>
                          <a:cs typeface="Symbol"/>
                        </a:rPr>
                        <a:t></a:t>
                      </a:r>
                      <a:r>
                        <a:rPr sz="1350" spc="-165" baseline="33950" dirty="0">
                          <a:latin typeface="Times New Roman"/>
                          <a:cs typeface="Times New Roman"/>
                        </a:rPr>
                        <a:t>2</a:t>
                      </a:r>
                      <a:r>
                        <a:rPr sz="1350" spc="-97" baseline="33950" dirty="0">
                          <a:latin typeface="Times New Roman"/>
                          <a:cs typeface="Times New Roman"/>
                        </a:rPr>
                        <a:t> </a:t>
                      </a:r>
                      <a:r>
                        <a:rPr sz="1200" i="1" spc="-75" dirty="0">
                          <a:latin typeface="Times New Roman"/>
                          <a:cs typeface="Times New Roman"/>
                        </a:rPr>
                        <a:t>f</a:t>
                      </a:r>
                      <a:endParaRPr sz="1200">
                        <a:latin typeface="Times New Roman"/>
                        <a:cs typeface="Times New Roman"/>
                      </a:endParaRPr>
                    </a:p>
                    <a:p>
                      <a:pPr marL="315595">
                        <a:lnSpc>
                          <a:spcPts val="660"/>
                        </a:lnSpc>
                      </a:pPr>
                      <a:r>
                        <a:rPr sz="900" i="1" spc="-55" dirty="0">
                          <a:latin typeface="Times New Roman"/>
                          <a:cs typeface="Times New Roman"/>
                        </a:rPr>
                        <a:t>j  </a:t>
                      </a:r>
                      <a:r>
                        <a:rPr sz="900" i="1" spc="75" dirty="0">
                          <a:latin typeface="Times New Roman"/>
                          <a:cs typeface="Times New Roman"/>
                        </a:rPr>
                        <a:t> </a:t>
                      </a:r>
                      <a:r>
                        <a:rPr sz="900" i="1" spc="-55" dirty="0">
                          <a:latin typeface="Times New Roman"/>
                          <a:cs typeface="Times New Roman"/>
                        </a:rPr>
                        <a:t>j</a:t>
                      </a:r>
                      <a:endParaRPr sz="900">
                        <a:latin typeface="Times New Roman"/>
                        <a:cs typeface="Times New Roman"/>
                      </a:endParaRPr>
                    </a:p>
                  </a:txBody>
                  <a:tcPr marL="0" marR="0" marT="425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367030">
                        <a:lnSpc>
                          <a:spcPct val="100000"/>
                        </a:lnSpc>
                        <a:spcBef>
                          <a:spcPts val="150"/>
                        </a:spcBef>
                      </a:pPr>
                      <a:r>
                        <a:rPr sz="1150" spc="-100" dirty="0">
                          <a:latin typeface="Times New Roman"/>
                          <a:cs typeface="Times New Roman"/>
                        </a:rPr>
                        <a:t>міжгрупової</a:t>
                      </a:r>
                      <a:endParaRPr sz="1150">
                        <a:latin typeface="Times New Roman"/>
                        <a:cs typeface="Times New Roman"/>
                      </a:endParaRPr>
                    </a:p>
                  </a:txBody>
                  <a:tcPr marL="0" marR="0" marT="190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r>
              <a:tr h="437084">
                <a:tc vMerge="1">
                  <a:txBody>
                    <a:bodyPr/>
                    <a:lstStyle/>
                    <a:p>
                      <a:endParaRPr/>
                    </a:p>
                  </a:txBody>
                  <a:tcPr marL="0" marR="0" marT="130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381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10668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31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25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790"/>
                        </a:spcBef>
                      </a:pPr>
                      <a:r>
                        <a:rPr sz="1150" i="1" spc="-80" dirty="0">
                          <a:latin typeface="Times New Roman"/>
                          <a:cs typeface="Times New Roman"/>
                        </a:rPr>
                        <a:t>y </a:t>
                      </a:r>
                      <a:r>
                        <a:rPr sz="1275" i="1" spc="-52" baseline="-19607" dirty="0">
                          <a:latin typeface="Times New Roman"/>
                          <a:cs typeface="Times New Roman"/>
                        </a:rPr>
                        <a:t>j </a:t>
                      </a:r>
                      <a:r>
                        <a:rPr sz="1150" spc="-100" dirty="0">
                          <a:latin typeface="Symbol"/>
                          <a:cs typeface="Symbol"/>
                        </a:rPr>
                        <a:t></a:t>
                      </a:r>
                      <a:r>
                        <a:rPr sz="1150" spc="-190" dirty="0">
                          <a:latin typeface="Times New Roman"/>
                          <a:cs typeface="Times New Roman"/>
                        </a:rPr>
                        <a:t> </a:t>
                      </a:r>
                      <a:r>
                        <a:rPr sz="1150" i="1" spc="-80" dirty="0">
                          <a:latin typeface="Times New Roman"/>
                          <a:cs typeface="Times New Roman"/>
                        </a:rPr>
                        <a:t>y</a:t>
                      </a:r>
                      <a:endParaRPr sz="1150">
                        <a:latin typeface="Times New Roman"/>
                        <a:cs typeface="Times New Roman"/>
                      </a:endParaRPr>
                    </a:p>
                  </a:txBody>
                  <a:tcPr marL="0" marR="0" marT="10033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445" algn="ctr">
                        <a:lnSpc>
                          <a:spcPct val="100000"/>
                        </a:lnSpc>
                        <a:spcBef>
                          <a:spcPts val="950"/>
                        </a:spcBef>
                      </a:pPr>
                      <a:r>
                        <a:rPr sz="1150" spc="-55" dirty="0">
                          <a:latin typeface="Times New Roman"/>
                          <a:cs typeface="Times New Roman"/>
                        </a:rPr>
                        <a:t>( </a:t>
                      </a:r>
                      <a:r>
                        <a:rPr sz="1150" i="1" spc="-75" dirty="0">
                          <a:latin typeface="Times New Roman"/>
                          <a:cs typeface="Times New Roman"/>
                        </a:rPr>
                        <a:t>y </a:t>
                      </a:r>
                      <a:r>
                        <a:rPr sz="1350" i="1" spc="-67" baseline="-18518" dirty="0">
                          <a:latin typeface="Times New Roman"/>
                          <a:cs typeface="Times New Roman"/>
                        </a:rPr>
                        <a:t>j </a:t>
                      </a:r>
                      <a:r>
                        <a:rPr sz="1150" spc="-90" dirty="0">
                          <a:latin typeface="Symbol"/>
                          <a:cs typeface="Symbol"/>
                        </a:rPr>
                        <a:t></a:t>
                      </a:r>
                      <a:r>
                        <a:rPr sz="1150" spc="-90" dirty="0">
                          <a:latin typeface="Times New Roman"/>
                          <a:cs typeface="Times New Roman"/>
                        </a:rPr>
                        <a:t> </a:t>
                      </a:r>
                      <a:r>
                        <a:rPr sz="1150" i="1" spc="-45" dirty="0">
                          <a:latin typeface="Times New Roman"/>
                          <a:cs typeface="Times New Roman"/>
                        </a:rPr>
                        <a:t>y</a:t>
                      </a:r>
                      <a:r>
                        <a:rPr sz="1150" spc="-45" dirty="0">
                          <a:latin typeface="Times New Roman"/>
                          <a:cs typeface="Times New Roman"/>
                        </a:rPr>
                        <a:t>)</a:t>
                      </a:r>
                      <a:r>
                        <a:rPr sz="1350" spc="-67" baseline="33950" dirty="0">
                          <a:latin typeface="Times New Roman"/>
                          <a:cs typeface="Times New Roman"/>
                        </a:rPr>
                        <a:t>2 </a:t>
                      </a:r>
                      <a:r>
                        <a:rPr sz="1150" i="1" spc="-45" dirty="0">
                          <a:latin typeface="Times New Roman"/>
                          <a:cs typeface="Times New Roman"/>
                        </a:rPr>
                        <a:t>f</a:t>
                      </a:r>
                      <a:r>
                        <a:rPr sz="1150" i="1" spc="-235" dirty="0">
                          <a:latin typeface="Times New Roman"/>
                          <a:cs typeface="Times New Roman"/>
                        </a:rPr>
                        <a:t> </a:t>
                      </a:r>
                      <a:r>
                        <a:rPr sz="1350" i="1" spc="-67" baseline="-18518" dirty="0">
                          <a:latin typeface="Times New Roman"/>
                          <a:cs typeface="Times New Roman"/>
                        </a:rPr>
                        <a:t>j</a:t>
                      </a:r>
                      <a:endParaRPr sz="1350" baseline="-18518">
                        <a:latin typeface="Times New Roman"/>
                        <a:cs typeface="Times New Roman"/>
                      </a:endParaRPr>
                    </a:p>
                  </a:txBody>
                  <a:tcPr marL="0" marR="0" marT="1206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292579">
                <a:tc>
                  <a:txBody>
                    <a:bodyPr/>
                    <a:lstStyle/>
                    <a:p>
                      <a:pPr algn="ctr">
                        <a:lnSpc>
                          <a:spcPct val="100000"/>
                        </a:lnSpc>
                        <a:spcBef>
                          <a:spcPts val="250"/>
                        </a:spcBef>
                      </a:pPr>
                      <a:r>
                        <a:rPr sz="1300" dirty="0">
                          <a:latin typeface="Times New Roman"/>
                          <a:cs typeface="Times New Roman"/>
                        </a:rPr>
                        <a:t>1</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87020">
                        <a:lnSpc>
                          <a:spcPct val="100000"/>
                        </a:lnSpc>
                        <a:spcBef>
                          <a:spcPts val="250"/>
                        </a:spcBef>
                      </a:pPr>
                      <a:r>
                        <a:rPr sz="1300" dirty="0">
                          <a:latin typeface="Times New Roman"/>
                          <a:cs typeface="Times New Roman"/>
                        </a:rPr>
                        <a:t>7</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50"/>
                        </a:spcBef>
                      </a:pPr>
                      <a:r>
                        <a:rPr sz="1300" spc="-95" dirty="0">
                          <a:latin typeface="Times New Roman"/>
                          <a:cs typeface="Times New Roman"/>
                        </a:rPr>
                        <a:t>8,7</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50"/>
                        </a:spcBef>
                      </a:pPr>
                      <a:r>
                        <a:rPr sz="1300" spc="-105" dirty="0">
                          <a:latin typeface="Times New Roman"/>
                          <a:cs typeface="Times New Roman"/>
                        </a:rPr>
                        <a:t>0,051</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50"/>
                        </a:spcBef>
                      </a:pPr>
                      <a:r>
                        <a:rPr sz="1300" spc="-100" dirty="0">
                          <a:latin typeface="Times New Roman"/>
                          <a:cs typeface="Times New Roman"/>
                        </a:rPr>
                        <a:t>0,36</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50"/>
                        </a:spcBef>
                      </a:pPr>
                      <a:r>
                        <a:rPr sz="1300" spc="-95" dirty="0">
                          <a:latin typeface="Times New Roman"/>
                          <a:cs typeface="Times New Roman"/>
                        </a:rPr>
                        <a:t>1,3</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50"/>
                        </a:spcBef>
                      </a:pPr>
                      <a:r>
                        <a:rPr sz="1300" spc="-105" dirty="0">
                          <a:latin typeface="Times New Roman"/>
                          <a:cs typeface="Times New Roman"/>
                        </a:rPr>
                        <a:t>11,83</a:t>
                      </a:r>
                      <a:endParaRPr sz="1300">
                        <a:latin typeface="Times New Roman"/>
                        <a:cs typeface="Times New Roman"/>
                      </a:endParaRPr>
                    </a:p>
                  </a:txBody>
                  <a:tcPr marL="0" marR="0" marT="317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292133">
                <a:tc>
                  <a:txBody>
                    <a:bodyPr/>
                    <a:lstStyle/>
                    <a:p>
                      <a:pPr algn="ctr">
                        <a:lnSpc>
                          <a:spcPct val="100000"/>
                        </a:lnSpc>
                        <a:spcBef>
                          <a:spcPts val="245"/>
                        </a:spcBef>
                      </a:pPr>
                      <a:r>
                        <a:rPr sz="1300" dirty="0">
                          <a:latin typeface="Times New Roman"/>
                          <a:cs typeface="Times New Roman"/>
                        </a:rPr>
                        <a:t>2</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87020">
                        <a:lnSpc>
                          <a:spcPct val="100000"/>
                        </a:lnSpc>
                        <a:spcBef>
                          <a:spcPts val="245"/>
                        </a:spcBef>
                      </a:pPr>
                      <a:r>
                        <a:rPr sz="1300" dirty="0">
                          <a:latin typeface="Times New Roman"/>
                          <a:cs typeface="Times New Roman"/>
                        </a:rPr>
                        <a:t>8</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45"/>
                        </a:spcBef>
                      </a:pPr>
                      <a:r>
                        <a:rPr sz="1300" spc="-95" dirty="0">
                          <a:latin typeface="Times New Roman"/>
                          <a:cs typeface="Times New Roman"/>
                        </a:rPr>
                        <a:t>7,2</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45"/>
                        </a:spcBef>
                      </a:pPr>
                      <a:r>
                        <a:rPr sz="1300" spc="-105" dirty="0">
                          <a:latin typeface="Times New Roman"/>
                          <a:cs typeface="Times New Roman"/>
                        </a:rPr>
                        <a:t>0,175</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45"/>
                        </a:spcBef>
                      </a:pPr>
                      <a:r>
                        <a:rPr sz="1300" spc="-100" dirty="0">
                          <a:latin typeface="Times New Roman"/>
                          <a:cs typeface="Times New Roman"/>
                        </a:rPr>
                        <a:t>1,40</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45"/>
                        </a:spcBef>
                      </a:pPr>
                      <a:r>
                        <a:rPr sz="1300" spc="-114" dirty="0">
                          <a:latin typeface="Times New Roman"/>
                          <a:cs typeface="Times New Roman"/>
                        </a:rPr>
                        <a:t>–</a:t>
                      </a:r>
                      <a:r>
                        <a:rPr sz="1300" spc="-70" dirty="0">
                          <a:latin typeface="Times New Roman"/>
                          <a:cs typeface="Times New Roman"/>
                        </a:rPr>
                        <a:t> </a:t>
                      </a:r>
                      <a:r>
                        <a:rPr sz="1300" spc="-100" dirty="0">
                          <a:latin typeface="Times New Roman"/>
                          <a:cs typeface="Times New Roman"/>
                        </a:rPr>
                        <a:t>0,2</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45"/>
                        </a:spcBef>
                      </a:pPr>
                      <a:r>
                        <a:rPr sz="1300" spc="-100" dirty="0">
                          <a:latin typeface="Times New Roman"/>
                          <a:cs typeface="Times New Roman"/>
                        </a:rPr>
                        <a:t>0,32</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292133">
                <a:tc>
                  <a:txBody>
                    <a:bodyPr/>
                    <a:lstStyle/>
                    <a:p>
                      <a:pPr algn="ctr">
                        <a:lnSpc>
                          <a:spcPct val="100000"/>
                        </a:lnSpc>
                        <a:spcBef>
                          <a:spcPts val="245"/>
                        </a:spcBef>
                      </a:pPr>
                      <a:r>
                        <a:rPr sz="1300" dirty="0">
                          <a:latin typeface="Times New Roman"/>
                          <a:cs typeface="Times New Roman"/>
                        </a:rPr>
                        <a:t>3</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87020">
                        <a:lnSpc>
                          <a:spcPct val="100000"/>
                        </a:lnSpc>
                        <a:spcBef>
                          <a:spcPts val="245"/>
                        </a:spcBef>
                      </a:pPr>
                      <a:r>
                        <a:rPr sz="1300" dirty="0">
                          <a:latin typeface="Times New Roman"/>
                          <a:cs typeface="Times New Roman"/>
                        </a:rPr>
                        <a:t>5</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45"/>
                        </a:spcBef>
                      </a:pPr>
                      <a:r>
                        <a:rPr sz="1300" spc="-95" dirty="0">
                          <a:latin typeface="Times New Roman"/>
                          <a:cs typeface="Times New Roman"/>
                        </a:rPr>
                        <a:t>5,9</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45"/>
                        </a:spcBef>
                      </a:pPr>
                      <a:r>
                        <a:rPr sz="1300" spc="-105" dirty="0">
                          <a:latin typeface="Times New Roman"/>
                          <a:cs typeface="Times New Roman"/>
                        </a:rPr>
                        <a:t>0,220</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45"/>
                        </a:spcBef>
                      </a:pPr>
                      <a:r>
                        <a:rPr sz="1300" spc="-100" dirty="0">
                          <a:latin typeface="Times New Roman"/>
                          <a:cs typeface="Times New Roman"/>
                        </a:rPr>
                        <a:t>1,10</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45"/>
                        </a:spcBef>
                      </a:pPr>
                      <a:r>
                        <a:rPr sz="1300" spc="-114" dirty="0">
                          <a:latin typeface="Times New Roman"/>
                          <a:cs typeface="Times New Roman"/>
                        </a:rPr>
                        <a:t>–</a:t>
                      </a:r>
                      <a:r>
                        <a:rPr sz="1300" spc="-70" dirty="0">
                          <a:latin typeface="Times New Roman"/>
                          <a:cs typeface="Times New Roman"/>
                        </a:rPr>
                        <a:t> </a:t>
                      </a:r>
                      <a:r>
                        <a:rPr sz="1300" spc="-100" dirty="0">
                          <a:latin typeface="Times New Roman"/>
                          <a:cs typeface="Times New Roman"/>
                        </a:rPr>
                        <a:t>1,5</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45"/>
                        </a:spcBef>
                      </a:pPr>
                      <a:r>
                        <a:rPr sz="1300" spc="-105" dirty="0">
                          <a:latin typeface="Times New Roman"/>
                          <a:cs typeface="Times New Roman"/>
                        </a:rPr>
                        <a:t>11,25</a:t>
                      </a:r>
                      <a:endParaRPr sz="13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294809">
                <a:tc>
                  <a:txBody>
                    <a:bodyPr/>
                    <a:lstStyle/>
                    <a:p>
                      <a:pPr algn="ctr">
                        <a:lnSpc>
                          <a:spcPct val="100000"/>
                        </a:lnSpc>
                        <a:spcBef>
                          <a:spcPts val="260"/>
                        </a:spcBef>
                      </a:pPr>
                      <a:r>
                        <a:rPr sz="1300" b="1" spc="-125" dirty="0">
                          <a:latin typeface="Times New Roman"/>
                          <a:cs typeface="Times New Roman"/>
                        </a:rPr>
                        <a:t>Разом</a:t>
                      </a:r>
                      <a:endParaRPr sz="1300">
                        <a:latin typeface="Times New Roman"/>
                        <a:cs typeface="Times New Roman"/>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2729">
                        <a:lnSpc>
                          <a:spcPct val="100000"/>
                        </a:lnSpc>
                        <a:spcBef>
                          <a:spcPts val="260"/>
                        </a:spcBef>
                      </a:pPr>
                      <a:r>
                        <a:rPr sz="1300" spc="-110" dirty="0">
                          <a:latin typeface="Times New Roman"/>
                          <a:cs typeface="Times New Roman"/>
                        </a:rPr>
                        <a:t>20</a:t>
                      </a:r>
                      <a:endParaRPr sz="1300">
                        <a:latin typeface="Times New Roman"/>
                        <a:cs typeface="Times New Roman"/>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ct val="100000"/>
                        </a:lnSpc>
                        <a:spcBef>
                          <a:spcPts val="260"/>
                        </a:spcBef>
                      </a:pPr>
                      <a:r>
                        <a:rPr sz="1300" spc="-95" dirty="0">
                          <a:latin typeface="Times New Roman"/>
                          <a:cs typeface="Times New Roman"/>
                        </a:rPr>
                        <a:t>7,4</a:t>
                      </a:r>
                      <a:endParaRPr sz="1300">
                        <a:latin typeface="Times New Roman"/>
                        <a:cs typeface="Times New Roman"/>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60"/>
                        </a:spcBef>
                      </a:pPr>
                      <a:r>
                        <a:rPr sz="1300" dirty="0">
                          <a:latin typeface="Symbol"/>
                          <a:cs typeface="Symbol"/>
                        </a:rPr>
                        <a:t></a:t>
                      </a:r>
                      <a:endParaRPr sz="1300">
                        <a:latin typeface="Symbol"/>
                        <a:cs typeface="Symbol"/>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60"/>
                        </a:spcBef>
                      </a:pPr>
                      <a:r>
                        <a:rPr sz="1300" spc="-100" dirty="0">
                          <a:latin typeface="Times New Roman"/>
                          <a:cs typeface="Times New Roman"/>
                        </a:rPr>
                        <a:t>2,86</a:t>
                      </a:r>
                      <a:endParaRPr sz="1300">
                        <a:latin typeface="Times New Roman"/>
                        <a:cs typeface="Times New Roman"/>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60"/>
                        </a:spcBef>
                      </a:pPr>
                      <a:r>
                        <a:rPr sz="1300" dirty="0">
                          <a:latin typeface="Symbol"/>
                          <a:cs typeface="Symbol"/>
                        </a:rPr>
                        <a:t></a:t>
                      </a:r>
                      <a:endParaRPr sz="1300">
                        <a:latin typeface="Symbol"/>
                        <a:cs typeface="Symbol"/>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ct val="100000"/>
                        </a:lnSpc>
                        <a:spcBef>
                          <a:spcPts val="260"/>
                        </a:spcBef>
                      </a:pPr>
                      <a:r>
                        <a:rPr sz="1300" spc="-100" dirty="0">
                          <a:latin typeface="Times New Roman"/>
                          <a:cs typeface="Times New Roman"/>
                        </a:rPr>
                        <a:t>23,4</a:t>
                      </a:r>
                      <a:endParaRPr sz="1300">
                        <a:latin typeface="Times New Roman"/>
                        <a:cs typeface="Times New Roman"/>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4644" y="1835658"/>
            <a:ext cx="6250940" cy="756920"/>
          </a:xfrm>
          <a:prstGeom prst="rect">
            <a:avLst/>
          </a:prstGeom>
        </p:spPr>
        <p:txBody>
          <a:bodyPr vert="horz" wrap="square" lIns="0" tIns="12700" rIns="0" bIns="0" rtlCol="0">
            <a:spAutoFit/>
          </a:bodyPr>
          <a:lstStyle/>
          <a:p>
            <a:pPr marL="12700" marR="5080" indent="449580">
              <a:lnSpc>
                <a:spcPct val="100000"/>
              </a:lnSpc>
              <a:spcBef>
                <a:spcPts val="100"/>
              </a:spcBef>
            </a:pPr>
            <a:r>
              <a:rPr sz="2400" dirty="0">
                <a:latin typeface="Arial"/>
                <a:cs typeface="Arial"/>
              </a:rPr>
              <a:t>За </a:t>
            </a:r>
            <a:r>
              <a:rPr sz="2400" spc="-5" dirty="0">
                <a:latin typeface="Arial"/>
                <a:cs typeface="Arial"/>
              </a:rPr>
              <a:t>даними </a:t>
            </a:r>
            <a:r>
              <a:rPr sz="2400" spc="-25" dirty="0">
                <a:latin typeface="Arial"/>
                <a:cs typeface="Arial"/>
              </a:rPr>
              <a:t>таблиці </a:t>
            </a:r>
            <a:r>
              <a:rPr sz="2400" spc="-10" dirty="0">
                <a:latin typeface="Arial"/>
                <a:cs typeface="Arial"/>
              </a:rPr>
              <a:t>міжгрупова </a:t>
            </a:r>
            <a:r>
              <a:rPr sz="2400" spc="-5" dirty="0">
                <a:latin typeface="Arial"/>
                <a:cs typeface="Arial"/>
              </a:rPr>
              <a:t>дисперсія  </a:t>
            </a:r>
            <a:r>
              <a:rPr sz="2400" spc="-10" dirty="0">
                <a:latin typeface="Arial"/>
                <a:cs typeface="Arial"/>
              </a:rPr>
              <a:t>становить</a:t>
            </a:r>
            <a:endParaRPr sz="2400">
              <a:latin typeface="Arial"/>
              <a:cs typeface="Arial"/>
            </a:endParaRPr>
          </a:p>
        </p:txBody>
      </p:sp>
      <p:sp>
        <p:nvSpPr>
          <p:cNvPr id="3" name="object 3"/>
          <p:cNvSpPr txBox="1"/>
          <p:nvPr/>
        </p:nvSpPr>
        <p:spPr>
          <a:xfrm>
            <a:off x="1139748" y="4679442"/>
            <a:ext cx="422402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середня </a:t>
            </a:r>
            <a:r>
              <a:rPr sz="2400" dirty="0">
                <a:latin typeface="Arial"/>
                <a:cs typeface="Arial"/>
              </a:rPr>
              <a:t>з </a:t>
            </a:r>
            <a:r>
              <a:rPr sz="2400" spc="-10" dirty="0">
                <a:latin typeface="Arial"/>
                <a:cs typeface="Arial"/>
              </a:rPr>
              <a:t>групових</a:t>
            </a:r>
            <a:r>
              <a:rPr sz="2400" spc="-75" dirty="0">
                <a:latin typeface="Arial"/>
                <a:cs typeface="Arial"/>
              </a:rPr>
              <a:t> </a:t>
            </a:r>
            <a:r>
              <a:rPr sz="2400" spc="-5" dirty="0">
                <a:latin typeface="Arial"/>
                <a:cs typeface="Arial"/>
              </a:rPr>
              <a:t>дисперсій</a:t>
            </a:r>
            <a:endParaRPr sz="2400">
              <a:latin typeface="Arial"/>
              <a:cs typeface="Arial"/>
            </a:endParaRPr>
          </a:p>
        </p:txBody>
      </p:sp>
      <p:sp>
        <p:nvSpPr>
          <p:cNvPr id="4" name="object 4"/>
          <p:cNvSpPr/>
          <p:nvPr/>
        </p:nvSpPr>
        <p:spPr>
          <a:xfrm>
            <a:off x="1187450" y="2927350"/>
            <a:ext cx="6553200" cy="16541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19250" y="5114925"/>
            <a:ext cx="7056374" cy="10509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29964" rIns="0" bIns="0" rtlCol="0">
            <a:spAutoFit/>
          </a:bodyPr>
          <a:lstStyle/>
          <a:p>
            <a:pPr marL="226060" marR="41910" indent="449580">
              <a:lnSpc>
                <a:spcPct val="100000"/>
              </a:lnSpc>
              <a:spcBef>
                <a:spcPts val="100"/>
              </a:spcBef>
            </a:pPr>
            <a:r>
              <a:rPr sz="2400" spc="-10" dirty="0">
                <a:latin typeface="Arial"/>
                <a:cs typeface="Arial"/>
              </a:rPr>
              <a:t>Сума </a:t>
            </a:r>
            <a:r>
              <a:rPr sz="2400" spc="-15" dirty="0">
                <a:latin typeface="Arial"/>
                <a:cs typeface="Arial"/>
              </a:rPr>
              <a:t>їх </a:t>
            </a:r>
            <a:r>
              <a:rPr sz="2400" spc="-5" dirty="0">
                <a:latin typeface="Arial"/>
                <a:cs typeface="Arial"/>
              </a:rPr>
              <a:t>дорівнює </a:t>
            </a:r>
            <a:r>
              <a:rPr sz="2400" spc="-10" dirty="0">
                <a:latin typeface="Arial"/>
                <a:cs typeface="Arial"/>
              </a:rPr>
              <a:t>загальній </a:t>
            </a:r>
            <a:r>
              <a:rPr sz="2400" spc="-5" dirty="0">
                <a:latin typeface="Arial"/>
                <a:cs typeface="Arial"/>
              </a:rPr>
              <a:t>дисперсії: 0,143 </a:t>
            </a:r>
            <a:r>
              <a:rPr sz="2400" dirty="0">
                <a:latin typeface="Arial"/>
                <a:cs typeface="Arial"/>
              </a:rPr>
              <a:t>+ </a:t>
            </a:r>
            <a:r>
              <a:rPr sz="2400" spc="-5" dirty="0">
                <a:latin typeface="Arial"/>
                <a:cs typeface="Arial"/>
              </a:rPr>
              <a:t>1,170 </a:t>
            </a:r>
            <a:r>
              <a:rPr sz="2400" dirty="0">
                <a:latin typeface="Arial"/>
                <a:cs typeface="Arial"/>
              </a:rPr>
              <a:t>=  1,313.</a:t>
            </a:r>
            <a:endParaRPr sz="2400">
              <a:latin typeface="Arial"/>
              <a:cs typeface="Arial"/>
            </a:endParaRPr>
          </a:p>
          <a:p>
            <a:pPr marL="226060" marR="5080" indent="449580">
              <a:lnSpc>
                <a:spcPct val="100000"/>
              </a:lnSpc>
            </a:pPr>
            <a:r>
              <a:rPr sz="2400" spc="-10" dirty="0">
                <a:latin typeface="Arial"/>
                <a:cs typeface="Arial"/>
              </a:rPr>
              <a:t>Міжгрупова варіація </a:t>
            </a:r>
            <a:r>
              <a:rPr sz="2400" dirty="0">
                <a:latin typeface="Arial"/>
                <a:cs typeface="Arial"/>
              </a:rPr>
              <a:t>— </a:t>
            </a:r>
            <a:r>
              <a:rPr sz="2400" spc="-10" dirty="0">
                <a:latin typeface="Arial"/>
                <a:cs typeface="Arial"/>
              </a:rPr>
              <a:t>це </a:t>
            </a:r>
            <a:r>
              <a:rPr sz="2400" spc="-50" dirty="0">
                <a:latin typeface="Arial"/>
                <a:cs typeface="Arial"/>
              </a:rPr>
              <a:t>результат </a:t>
            </a:r>
            <a:r>
              <a:rPr sz="2400" spc="-15" dirty="0">
                <a:latin typeface="Arial"/>
                <a:cs typeface="Arial"/>
              </a:rPr>
              <a:t>впливу </a:t>
            </a:r>
            <a:r>
              <a:rPr sz="2400" spc="-5" dirty="0">
                <a:latin typeface="Arial"/>
                <a:cs typeface="Arial"/>
              </a:rPr>
              <a:t>фактора,  </a:t>
            </a:r>
            <a:r>
              <a:rPr sz="2400" dirty="0">
                <a:latin typeface="Arial"/>
                <a:cs typeface="Arial"/>
              </a:rPr>
              <a:t>який покладено в </a:t>
            </a:r>
            <a:r>
              <a:rPr sz="2400" spc="-15" dirty="0">
                <a:latin typeface="Arial"/>
                <a:cs typeface="Arial"/>
              </a:rPr>
              <a:t>основу </a:t>
            </a:r>
            <a:r>
              <a:rPr sz="2400" spc="-10" dirty="0">
                <a:latin typeface="Arial"/>
                <a:cs typeface="Arial"/>
              </a:rPr>
              <a:t>групування, внутрішньогрупова</a:t>
            </a:r>
            <a:endParaRPr sz="2400">
              <a:latin typeface="Arial"/>
              <a:cs typeface="Arial"/>
            </a:endParaRPr>
          </a:p>
        </p:txBody>
      </p:sp>
      <p:sp>
        <p:nvSpPr>
          <p:cNvPr id="3" name="object 3"/>
          <p:cNvSpPr txBox="1"/>
          <p:nvPr/>
        </p:nvSpPr>
        <p:spPr>
          <a:xfrm>
            <a:off x="618540" y="2253741"/>
            <a:ext cx="7896225" cy="1854835"/>
          </a:xfrm>
          <a:prstGeom prst="rect">
            <a:avLst/>
          </a:prstGeom>
        </p:spPr>
        <p:txBody>
          <a:bodyPr vert="horz" wrap="square" lIns="0" tIns="12700" rIns="0" bIns="0" rtlCol="0">
            <a:spAutoFit/>
          </a:bodyPr>
          <a:lstStyle/>
          <a:p>
            <a:pPr marL="12700" marR="5080">
              <a:lnSpc>
                <a:spcPct val="100000"/>
              </a:lnSpc>
              <a:spcBef>
                <a:spcPts val="100"/>
              </a:spcBef>
              <a:tabLst>
                <a:tab pos="7610475" algn="l"/>
              </a:tabLst>
            </a:pPr>
            <a:r>
              <a:rPr sz="2400" dirty="0">
                <a:latin typeface="Arial"/>
                <a:cs typeface="Arial"/>
              </a:rPr>
              <a:t>— </a:t>
            </a:r>
            <a:r>
              <a:rPr sz="2400" spc="-5" dirty="0">
                <a:latin typeface="Arial"/>
                <a:cs typeface="Arial"/>
              </a:rPr>
              <a:t>інших факторів, окрім </a:t>
            </a:r>
            <a:r>
              <a:rPr sz="2400" spc="-15" dirty="0">
                <a:latin typeface="Arial"/>
                <a:cs typeface="Arial"/>
              </a:rPr>
              <a:t>групувального. </a:t>
            </a:r>
            <a:r>
              <a:rPr sz="2400" spc="-10" dirty="0">
                <a:latin typeface="Arial"/>
                <a:cs typeface="Arial"/>
              </a:rPr>
              <a:t>Відношення  міжгрупової </a:t>
            </a:r>
            <a:r>
              <a:rPr sz="2400" spc="-5" dirty="0">
                <a:latin typeface="Arial"/>
                <a:cs typeface="Arial"/>
              </a:rPr>
              <a:t>дисперсії до </a:t>
            </a:r>
            <a:r>
              <a:rPr sz="2400" spc="-10" dirty="0">
                <a:latin typeface="Arial"/>
                <a:cs typeface="Arial"/>
              </a:rPr>
              <a:t>загальної характеризує </a:t>
            </a:r>
            <a:r>
              <a:rPr sz="2400" spc="5" dirty="0">
                <a:latin typeface="Arial"/>
                <a:cs typeface="Arial"/>
              </a:rPr>
              <a:t>частку  </a:t>
            </a:r>
            <a:r>
              <a:rPr sz="2400" spc="-10" dirty="0">
                <a:latin typeface="Arial"/>
                <a:cs typeface="Arial"/>
              </a:rPr>
              <a:t>варіації </a:t>
            </a:r>
            <a:r>
              <a:rPr sz="2400" spc="-35" dirty="0">
                <a:latin typeface="Arial"/>
                <a:cs typeface="Arial"/>
              </a:rPr>
              <a:t>результативної </a:t>
            </a:r>
            <a:r>
              <a:rPr sz="2400" spc="-10" dirty="0">
                <a:latin typeface="Arial"/>
                <a:cs typeface="Arial"/>
              </a:rPr>
              <a:t>ознаки </a:t>
            </a:r>
            <a:r>
              <a:rPr sz="2400" i="1" dirty="0">
                <a:latin typeface="Arial"/>
                <a:cs typeface="Arial"/>
              </a:rPr>
              <a:t>у</a:t>
            </a:r>
            <a:r>
              <a:rPr sz="2400" dirty="0">
                <a:latin typeface="Arial"/>
                <a:cs typeface="Arial"/>
              </a:rPr>
              <a:t>, </a:t>
            </a:r>
            <a:r>
              <a:rPr sz="2400" spc="15" dirty="0">
                <a:latin typeface="Arial"/>
                <a:cs typeface="Arial"/>
              </a:rPr>
              <a:t>яка </a:t>
            </a:r>
            <a:r>
              <a:rPr sz="2400" spc="-5" dirty="0">
                <a:latin typeface="Arial"/>
                <a:cs typeface="Arial"/>
              </a:rPr>
              <a:t>пов’язана </a:t>
            </a:r>
            <a:r>
              <a:rPr sz="2400" dirty="0">
                <a:latin typeface="Arial"/>
                <a:cs typeface="Arial"/>
              </a:rPr>
              <a:t>з  </a:t>
            </a:r>
            <a:r>
              <a:rPr sz="2400" spc="-10" dirty="0">
                <a:latin typeface="Arial"/>
                <a:cs typeface="Arial"/>
              </a:rPr>
              <a:t>варіацією групувальної ознаки. </a:t>
            </a:r>
            <a:r>
              <a:rPr sz="2400" dirty="0">
                <a:latin typeface="Arial"/>
                <a:cs typeface="Arial"/>
              </a:rPr>
              <a:t>Це </a:t>
            </a:r>
            <a:r>
              <a:rPr sz="2400" spc="-10" dirty="0">
                <a:latin typeface="Arial"/>
                <a:cs typeface="Arial"/>
              </a:rPr>
              <a:t>відношення  </a:t>
            </a:r>
            <a:r>
              <a:rPr sz="2400" spc="-15" dirty="0">
                <a:latin typeface="Arial"/>
                <a:cs typeface="Arial"/>
              </a:rPr>
              <a:t>називають </a:t>
            </a:r>
            <a:r>
              <a:rPr sz="2400" b="1" i="1" spc="-5" dirty="0">
                <a:latin typeface="Arial"/>
                <a:cs typeface="Arial"/>
              </a:rPr>
              <a:t>кореляційним </a:t>
            </a:r>
            <a:r>
              <a:rPr sz="2400" dirty="0">
                <a:latin typeface="Arial"/>
                <a:cs typeface="Arial"/>
              </a:rPr>
              <a:t>і</a:t>
            </a:r>
            <a:r>
              <a:rPr sz="2400" spc="15" dirty="0">
                <a:latin typeface="Arial"/>
                <a:cs typeface="Arial"/>
              </a:rPr>
              <a:t> </a:t>
            </a:r>
            <a:r>
              <a:rPr sz="2400" spc="-15" dirty="0">
                <a:latin typeface="Arial"/>
                <a:cs typeface="Arial"/>
              </a:rPr>
              <a:t>позначають</a:t>
            </a:r>
            <a:r>
              <a:rPr sz="2400" spc="15" dirty="0">
                <a:latin typeface="Arial"/>
                <a:cs typeface="Arial"/>
              </a:rPr>
              <a:t> </a:t>
            </a:r>
            <a:r>
              <a:rPr sz="2400" spc="-10" dirty="0">
                <a:latin typeface="Arial"/>
                <a:cs typeface="Arial"/>
              </a:rPr>
              <a:t>символом	</a:t>
            </a:r>
            <a:r>
              <a:rPr sz="2400" dirty="0">
                <a:latin typeface="Arial"/>
                <a:cs typeface="Arial"/>
              </a:rPr>
              <a:t>:</a:t>
            </a:r>
            <a:endParaRPr sz="2400">
              <a:latin typeface="Arial"/>
              <a:cs typeface="Arial"/>
            </a:endParaRPr>
          </a:p>
        </p:txBody>
      </p:sp>
      <p:sp>
        <p:nvSpPr>
          <p:cNvPr id="4" name="object 4"/>
          <p:cNvSpPr/>
          <p:nvPr/>
        </p:nvSpPr>
        <p:spPr>
          <a:xfrm>
            <a:off x="7772400" y="3564754"/>
            <a:ext cx="477837" cy="6223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33875" y="4508563"/>
            <a:ext cx="1462024" cy="82073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18540" y="5398414"/>
            <a:ext cx="8125459" cy="1245870"/>
          </a:xfrm>
          <a:prstGeom prst="rect">
            <a:avLst/>
          </a:prstGeom>
        </p:spPr>
        <p:txBody>
          <a:bodyPr vert="horz" wrap="square" lIns="0" tIns="13335" rIns="0" bIns="0" rtlCol="0">
            <a:spAutoFit/>
          </a:bodyPr>
          <a:lstStyle/>
          <a:p>
            <a:pPr marL="12700" marR="5080">
              <a:lnSpc>
                <a:spcPct val="100000"/>
              </a:lnSpc>
              <a:spcBef>
                <a:spcPts val="105"/>
              </a:spcBef>
              <a:tabLst>
                <a:tab pos="7831455" algn="l"/>
              </a:tabLst>
            </a:pPr>
            <a:r>
              <a:rPr sz="2000" dirty="0">
                <a:latin typeface="Times New Roman"/>
                <a:cs typeface="Times New Roman"/>
              </a:rPr>
              <a:t>У </a:t>
            </a:r>
            <a:r>
              <a:rPr sz="2000" spc="-15" dirty="0">
                <a:latin typeface="Times New Roman"/>
                <a:cs typeface="Times New Roman"/>
              </a:rPr>
              <a:t>розглянутому </a:t>
            </a:r>
            <a:r>
              <a:rPr sz="2000" spc="-5" dirty="0">
                <a:latin typeface="Times New Roman"/>
                <a:cs typeface="Times New Roman"/>
              </a:rPr>
              <a:t>прикладі </a:t>
            </a:r>
            <a:r>
              <a:rPr sz="2000" spc="-10" dirty="0">
                <a:latin typeface="Times New Roman"/>
                <a:cs typeface="Times New Roman"/>
              </a:rPr>
              <a:t>кореляційне</a:t>
            </a:r>
            <a:r>
              <a:rPr sz="2000" spc="35" dirty="0">
                <a:latin typeface="Times New Roman"/>
                <a:cs typeface="Times New Roman"/>
              </a:rPr>
              <a:t> </a:t>
            </a:r>
            <a:r>
              <a:rPr sz="2000" spc="-5" dirty="0">
                <a:latin typeface="Times New Roman"/>
                <a:cs typeface="Times New Roman"/>
              </a:rPr>
              <a:t>відношення</a:t>
            </a:r>
            <a:r>
              <a:rPr sz="2000" spc="30" dirty="0">
                <a:latin typeface="Times New Roman"/>
                <a:cs typeface="Times New Roman"/>
              </a:rPr>
              <a:t> </a:t>
            </a:r>
            <a:r>
              <a:rPr sz="2000" dirty="0">
                <a:latin typeface="Times New Roman"/>
                <a:cs typeface="Times New Roman"/>
              </a:rPr>
              <a:t>становить	,  </a:t>
            </a:r>
            <a:r>
              <a:rPr sz="2000" spc="-15" dirty="0">
                <a:latin typeface="Times New Roman"/>
                <a:cs typeface="Times New Roman"/>
              </a:rPr>
              <a:t>тобто </a:t>
            </a:r>
            <a:r>
              <a:rPr sz="2000" dirty="0">
                <a:latin typeface="Times New Roman"/>
                <a:cs typeface="Times New Roman"/>
              </a:rPr>
              <a:t>84,2% </a:t>
            </a:r>
            <a:r>
              <a:rPr sz="2000" spc="-5" dirty="0">
                <a:latin typeface="Times New Roman"/>
                <a:cs typeface="Times New Roman"/>
              </a:rPr>
              <a:t>варіації </a:t>
            </a:r>
            <a:r>
              <a:rPr sz="2000" spc="-10" dirty="0">
                <a:latin typeface="Times New Roman"/>
                <a:cs typeface="Times New Roman"/>
              </a:rPr>
              <a:t>якості </a:t>
            </a:r>
            <a:r>
              <a:rPr sz="2000" spc="-5" dirty="0">
                <a:latin typeface="Times New Roman"/>
                <a:cs typeface="Times New Roman"/>
              </a:rPr>
              <a:t>сиру пов’язані </a:t>
            </a:r>
            <a:r>
              <a:rPr sz="2000" dirty="0">
                <a:latin typeface="Times New Roman"/>
                <a:cs typeface="Times New Roman"/>
              </a:rPr>
              <a:t>з </a:t>
            </a:r>
            <a:r>
              <a:rPr sz="2000" spc="-15" dirty="0">
                <a:latin typeface="Times New Roman"/>
                <a:cs typeface="Times New Roman"/>
              </a:rPr>
              <a:t>терміном </a:t>
            </a:r>
            <a:r>
              <a:rPr sz="2000" spc="-10" dirty="0">
                <a:latin typeface="Times New Roman"/>
                <a:cs typeface="Times New Roman"/>
              </a:rPr>
              <a:t>зберігання. </a:t>
            </a:r>
            <a:r>
              <a:rPr sz="2000" dirty="0">
                <a:latin typeface="Times New Roman"/>
                <a:cs typeface="Times New Roman"/>
              </a:rPr>
              <a:t>На </a:t>
            </a:r>
            <a:r>
              <a:rPr sz="2000" spc="-5" dirty="0">
                <a:latin typeface="Times New Roman"/>
                <a:cs typeface="Times New Roman"/>
              </a:rPr>
              <a:t>інші  фактори припадає </a:t>
            </a:r>
            <a:r>
              <a:rPr sz="2000" dirty="0">
                <a:latin typeface="Times New Roman"/>
                <a:cs typeface="Times New Roman"/>
              </a:rPr>
              <a:t>100–84,2=15,8%</a:t>
            </a:r>
            <a:r>
              <a:rPr sz="2000" spc="-65" dirty="0">
                <a:latin typeface="Times New Roman"/>
                <a:cs typeface="Times New Roman"/>
              </a:rPr>
              <a:t> </a:t>
            </a:r>
            <a:r>
              <a:rPr sz="2000" spc="-5" dirty="0">
                <a:latin typeface="Times New Roman"/>
                <a:cs typeface="Times New Roman"/>
              </a:rPr>
              <a:t>варіації.</a:t>
            </a:r>
            <a:endParaRPr sz="2000">
              <a:latin typeface="Times New Roman"/>
              <a:cs typeface="Times New Roman"/>
            </a:endParaRPr>
          </a:p>
          <a:p>
            <a:pPr marL="12700">
              <a:lnSpc>
                <a:spcPct val="100000"/>
              </a:lnSpc>
            </a:pPr>
            <a:r>
              <a:rPr sz="2000" dirty="0">
                <a:latin typeface="Times New Roman"/>
                <a:cs typeface="Times New Roman"/>
              </a:rPr>
              <a:t>Правило </a:t>
            </a:r>
            <a:r>
              <a:rPr sz="2000" spc="-15" dirty="0">
                <a:latin typeface="Times New Roman"/>
                <a:cs typeface="Times New Roman"/>
              </a:rPr>
              <a:t>декомпозиції </a:t>
            </a:r>
            <a:r>
              <a:rPr sz="2000" spc="-5" dirty="0">
                <a:latin typeface="Times New Roman"/>
                <a:cs typeface="Times New Roman"/>
              </a:rPr>
              <a:t>варіації </a:t>
            </a:r>
            <a:r>
              <a:rPr sz="2000" dirty="0">
                <a:latin typeface="Times New Roman"/>
                <a:cs typeface="Times New Roman"/>
              </a:rPr>
              <a:t>є </a:t>
            </a:r>
            <a:r>
              <a:rPr sz="2000" spc="5" dirty="0">
                <a:latin typeface="Times New Roman"/>
                <a:cs typeface="Times New Roman"/>
              </a:rPr>
              <a:t>основою </a:t>
            </a:r>
            <a:r>
              <a:rPr sz="2000" spc="-5" dirty="0">
                <a:latin typeface="Times New Roman"/>
                <a:cs typeface="Times New Roman"/>
              </a:rPr>
              <a:t>вимірювання </a:t>
            </a:r>
            <a:r>
              <a:rPr sz="2000" spc="5" dirty="0">
                <a:latin typeface="Times New Roman"/>
                <a:cs typeface="Times New Roman"/>
              </a:rPr>
              <a:t>щільності</a:t>
            </a:r>
            <a:r>
              <a:rPr sz="2000" spc="-40" dirty="0">
                <a:latin typeface="Times New Roman"/>
                <a:cs typeface="Times New Roman"/>
              </a:rPr>
              <a:t> </a:t>
            </a:r>
            <a:r>
              <a:rPr sz="2000" spc="-30" dirty="0">
                <a:latin typeface="Times New Roman"/>
                <a:cs typeface="Times New Roman"/>
              </a:rPr>
              <a:t>зв’язку.</a:t>
            </a:r>
            <a:endParaRPr sz="2000">
              <a:latin typeface="Times New Roman"/>
              <a:cs typeface="Times New Roman"/>
            </a:endParaRPr>
          </a:p>
        </p:txBody>
      </p:sp>
      <p:sp>
        <p:nvSpPr>
          <p:cNvPr id="7" name="object 7"/>
          <p:cNvSpPr/>
          <p:nvPr/>
        </p:nvSpPr>
        <p:spPr>
          <a:xfrm>
            <a:off x="7151751" y="5413375"/>
            <a:ext cx="1884299" cy="33813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8735" y="277606"/>
            <a:ext cx="4841875" cy="197485"/>
          </a:xfrm>
          <a:prstGeom prst="rect">
            <a:avLst/>
          </a:prstGeom>
        </p:spPr>
        <p:txBody>
          <a:bodyPr vert="horz" wrap="square" lIns="0" tIns="0" rIns="0" bIns="0" rtlCol="0">
            <a:spAutoFit/>
          </a:bodyPr>
          <a:lstStyle/>
          <a:p>
            <a:pPr>
              <a:lnSpc>
                <a:spcPts val="1530"/>
              </a:lnSpc>
            </a:pPr>
            <a:r>
              <a:rPr sz="1400" b="1" spc="-10" dirty="0">
                <a:solidFill>
                  <a:srgbClr val="5E2D79"/>
                </a:solidFill>
                <a:latin typeface="Times New Roman"/>
                <a:cs typeface="Times New Roman"/>
              </a:rPr>
              <a:t>ПИТАННЯ </a:t>
            </a:r>
            <a:r>
              <a:rPr sz="1400" b="1" spc="-5" dirty="0">
                <a:solidFill>
                  <a:srgbClr val="5E2D79"/>
                </a:solidFill>
                <a:latin typeface="Times New Roman"/>
                <a:cs typeface="Times New Roman"/>
              </a:rPr>
              <a:t>ДО </a:t>
            </a:r>
            <a:r>
              <a:rPr sz="1400" b="1" spc="-10" dirty="0">
                <a:solidFill>
                  <a:srgbClr val="5E2D79"/>
                </a:solidFill>
                <a:latin typeface="Times New Roman"/>
                <a:cs typeface="Times New Roman"/>
              </a:rPr>
              <a:t>САМОСТІЙНОЇ </a:t>
            </a:r>
            <a:r>
              <a:rPr sz="1400" b="1" spc="-5" dirty="0">
                <a:solidFill>
                  <a:srgbClr val="5E2D79"/>
                </a:solidFill>
                <a:latin typeface="Times New Roman"/>
                <a:cs typeface="Times New Roman"/>
              </a:rPr>
              <a:t>РОБОТИ </a:t>
            </a:r>
            <a:r>
              <a:rPr sz="1400" b="1" dirty="0">
                <a:solidFill>
                  <a:srgbClr val="5E2D79"/>
                </a:solidFill>
                <a:latin typeface="Times New Roman"/>
                <a:cs typeface="Times New Roman"/>
              </a:rPr>
              <a:t>ЗА ТЕМОЮ №</a:t>
            </a:r>
            <a:r>
              <a:rPr sz="1400" b="1" spc="-25" dirty="0">
                <a:solidFill>
                  <a:srgbClr val="5E2D79"/>
                </a:solidFill>
                <a:latin typeface="Times New Roman"/>
                <a:cs typeface="Times New Roman"/>
              </a:rPr>
              <a:t> </a:t>
            </a:r>
            <a:r>
              <a:rPr sz="1400" b="1" dirty="0">
                <a:solidFill>
                  <a:srgbClr val="5E2D79"/>
                </a:solidFill>
                <a:latin typeface="Times New Roman"/>
                <a:cs typeface="Times New Roman"/>
              </a:rPr>
              <a:t>4</a:t>
            </a:r>
            <a:endParaRPr sz="1400">
              <a:latin typeface="Times New Roman"/>
              <a:cs typeface="Times New Roman"/>
            </a:endParaRPr>
          </a:p>
        </p:txBody>
      </p:sp>
      <p:sp>
        <p:nvSpPr>
          <p:cNvPr id="3" name="object 3"/>
          <p:cNvSpPr txBox="1"/>
          <p:nvPr/>
        </p:nvSpPr>
        <p:spPr>
          <a:xfrm>
            <a:off x="258267" y="885825"/>
            <a:ext cx="7900034" cy="3440429"/>
          </a:xfrm>
          <a:prstGeom prst="rect">
            <a:avLst/>
          </a:prstGeom>
        </p:spPr>
        <p:txBody>
          <a:bodyPr vert="horz" wrap="square" lIns="0" tIns="13335" rIns="0" bIns="0" rtlCol="0">
            <a:spAutoFit/>
          </a:bodyPr>
          <a:lstStyle/>
          <a:p>
            <a:pPr marL="355600" indent="-342900">
              <a:lnSpc>
                <a:spcPct val="100000"/>
              </a:lnSpc>
              <a:spcBef>
                <a:spcPts val="105"/>
              </a:spcBef>
              <a:buAutoNum type="arabicPeriod"/>
              <a:tabLst>
                <a:tab pos="354965" algn="l"/>
                <a:tab pos="355600" algn="l"/>
              </a:tabLst>
            </a:pPr>
            <a:r>
              <a:rPr sz="1400" spc="-5" dirty="0">
                <a:latin typeface="Times New Roman"/>
                <a:cs typeface="Times New Roman"/>
              </a:rPr>
              <a:t>Поняття варіації</a:t>
            </a:r>
            <a:r>
              <a:rPr sz="1400" spc="-30" dirty="0">
                <a:latin typeface="Times New Roman"/>
                <a:cs typeface="Times New Roman"/>
              </a:rPr>
              <a:t> </a:t>
            </a:r>
            <a:r>
              <a:rPr sz="1400" dirty="0">
                <a:latin typeface="Times New Roman"/>
                <a:cs typeface="Times New Roman"/>
              </a:rPr>
              <a:t>ознаки.</a:t>
            </a:r>
            <a:endParaRPr sz="1400">
              <a:latin typeface="Times New Roman"/>
              <a:cs typeface="Times New Roman"/>
            </a:endParaRPr>
          </a:p>
          <a:p>
            <a:pPr marL="398145" indent="-386080">
              <a:lnSpc>
                <a:spcPct val="100000"/>
              </a:lnSpc>
              <a:buAutoNum type="arabicPeriod"/>
              <a:tabLst>
                <a:tab pos="398145" algn="l"/>
                <a:tab pos="398780" algn="l"/>
              </a:tabLst>
            </a:pPr>
            <a:r>
              <a:rPr sz="1400" spc="-5" dirty="0">
                <a:latin typeface="Times New Roman"/>
                <a:cs typeface="Times New Roman"/>
              </a:rPr>
              <a:t>Необхідність вивчення варіації</a:t>
            </a:r>
            <a:r>
              <a:rPr sz="1400" spc="-75" dirty="0">
                <a:latin typeface="Times New Roman"/>
                <a:cs typeface="Times New Roman"/>
              </a:rPr>
              <a:t> </a:t>
            </a:r>
            <a:r>
              <a:rPr sz="1400" dirty="0">
                <a:latin typeface="Times New Roman"/>
                <a:cs typeface="Times New Roman"/>
              </a:rPr>
              <a:t>ознаки.</a:t>
            </a:r>
            <a:endParaRPr sz="1400">
              <a:latin typeface="Times New Roman"/>
              <a:cs typeface="Times New Roman"/>
            </a:endParaRPr>
          </a:p>
          <a:p>
            <a:pPr marL="355600" marR="5080" indent="-342900">
              <a:lnSpc>
                <a:spcPct val="100000"/>
              </a:lnSpc>
              <a:buAutoNum type="arabicPeriod"/>
              <a:tabLst>
                <a:tab pos="354965" algn="l"/>
                <a:tab pos="355600" algn="l"/>
              </a:tabLst>
            </a:pPr>
            <a:r>
              <a:rPr sz="1400" dirty="0">
                <a:latin typeface="Times New Roman"/>
                <a:cs typeface="Times New Roman"/>
              </a:rPr>
              <a:t>У </a:t>
            </a:r>
            <a:r>
              <a:rPr sz="1400" spc="-5" dirty="0">
                <a:latin typeface="Times New Roman"/>
                <a:cs typeface="Times New Roman"/>
              </a:rPr>
              <a:t>чому полягають </a:t>
            </a:r>
            <a:r>
              <a:rPr sz="1400" spc="5" dirty="0">
                <a:latin typeface="Times New Roman"/>
                <a:cs typeface="Times New Roman"/>
              </a:rPr>
              <a:t>відмінності </a:t>
            </a:r>
            <a:r>
              <a:rPr sz="1400" dirty="0">
                <a:latin typeface="Times New Roman"/>
                <a:cs typeface="Times New Roman"/>
              </a:rPr>
              <a:t>в </a:t>
            </a:r>
            <a:r>
              <a:rPr sz="1400" spc="-20" dirty="0">
                <a:latin typeface="Times New Roman"/>
                <a:cs typeface="Times New Roman"/>
              </a:rPr>
              <a:t>побудові </a:t>
            </a:r>
            <a:r>
              <a:rPr sz="1400" dirty="0">
                <a:latin typeface="Times New Roman"/>
                <a:cs typeface="Times New Roman"/>
              </a:rPr>
              <a:t>рядів </a:t>
            </a:r>
            <a:r>
              <a:rPr sz="1400" spc="-5" dirty="0">
                <a:latin typeface="Times New Roman"/>
                <a:cs typeface="Times New Roman"/>
              </a:rPr>
              <a:t>розподілу </a:t>
            </a:r>
            <a:r>
              <a:rPr sz="1400" dirty="0">
                <a:latin typeface="Times New Roman"/>
                <a:cs typeface="Times New Roman"/>
              </a:rPr>
              <a:t>з дискретним і безперервним</a:t>
            </a:r>
            <a:r>
              <a:rPr sz="1400" spc="-165" dirty="0">
                <a:latin typeface="Times New Roman"/>
                <a:cs typeface="Times New Roman"/>
              </a:rPr>
              <a:t> </a:t>
            </a:r>
            <a:r>
              <a:rPr sz="1400" spc="-5" dirty="0">
                <a:latin typeface="Times New Roman"/>
                <a:cs typeface="Times New Roman"/>
              </a:rPr>
              <a:t>характером  варіації</a:t>
            </a:r>
            <a:r>
              <a:rPr sz="1400" spc="-35" dirty="0">
                <a:latin typeface="Times New Roman"/>
                <a:cs typeface="Times New Roman"/>
              </a:rPr>
              <a:t> </a:t>
            </a:r>
            <a:r>
              <a:rPr sz="1400" dirty="0">
                <a:latin typeface="Times New Roman"/>
                <a:cs typeface="Times New Roman"/>
              </a:rPr>
              <a:t>ознаки?</a:t>
            </a:r>
            <a:endParaRPr sz="1400">
              <a:latin typeface="Times New Roman"/>
              <a:cs typeface="Times New Roman"/>
            </a:endParaRPr>
          </a:p>
          <a:p>
            <a:pPr marL="355600" indent="-342900">
              <a:lnSpc>
                <a:spcPct val="100000"/>
              </a:lnSpc>
              <a:buAutoNum type="arabicPeriod"/>
              <a:tabLst>
                <a:tab pos="354965" algn="l"/>
                <a:tab pos="355600" algn="l"/>
              </a:tabLst>
            </a:pPr>
            <a:r>
              <a:rPr sz="1400" dirty="0">
                <a:latin typeface="Times New Roman"/>
                <a:cs typeface="Times New Roman"/>
              </a:rPr>
              <a:t>Які системи показників </a:t>
            </a:r>
            <a:r>
              <a:rPr sz="1400" spc="-15" dirty="0">
                <a:latin typeface="Times New Roman"/>
                <a:cs typeface="Times New Roman"/>
              </a:rPr>
              <a:t>використовують </a:t>
            </a:r>
            <a:r>
              <a:rPr sz="1400" dirty="0">
                <a:latin typeface="Times New Roman"/>
                <a:cs typeface="Times New Roman"/>
              </a:rPr>
              <a:t>для характеристикиособливостей рядів</a:t>
            </a:r>
            <a:r>
              <a:rPr sz="1400" spc="-125" dirty="0">
                <a:latin typeface="Times New Roman"/>
                <a:cs typeface="Times New Roman"/>
              </a:rPr>
              <a:t> </a:t>
            </a:r>
            <a:r>
              <a:rPr sz="1400" spc="-5" dirty="0">
                <a:latin typeface="Times New Roman"/>
                <a:cs typeface="Times New Roman"/>
              </a:rPr>
              <a:t>розподілу?</a:t>
            </a:r>
            <a:endParaRPr sz="1400">
              <a:latin typeface="Times New Roman"/>
              <a:cs typeface="Times New Roman"/>
            </a:endParaRPr>
          </a:p>
          <a:p>
            <a:pPr marL="355600" indent="-342900">
              <a:lnSpc>
                <a:spcPct val="100000"/>
              </a:lnSpc>
              <a:buAutoNum type="arabicPeriod"/>
              <a:tabLst>
                <a:tab pos="354965" algn="l"/>
                <a:tab pos="355600" algn="l"/>
              </a:tabLst>
            </a:pPr>
            <a:r>
              <a:rPr sz="1400" dirty="0">
                <a:latin typeface="Times New Roman"/>
                <a:cs typeface="Times New Roman"/>
              </a:rPr>
              <a:t>В яких </a:t>
            </a:r>
            <a:r>
              <a:rPr sz="1400" spc="-5" dirty="0">
                <a:latin typeface="Times New Roman"/>
                <a:cs typeface="Times New Roman"/>
              </a:rPr>
              <a:t>випадках </a:t>
            </a:r>
            <a:r>
              <a:rPr sz="1400" spc="-15" dirty="0">
                <a:latin typeface="Times New Roman"/>
                <a:cs typeface="Times New Roman"/>
              </a:rPr>
              <a:t>використовується </a:t>
            </a:r>
            <a:r>
              <a:rPr sz="1400" dirty="0">
                <a:latin typeface="Times New Roman"/>
                <a:cs typeface="Times New Roman"/>
              </a:rPr>
              <a:t>щільність </a:t>
            </a:r>
            <a:r>
              <a:rPr sz="1400" spc="-5" dirty="0">
                <a:latin typeface="Times New Roman"/>
                <a:cs typeface="Times New Roman"/>
              </a:rPr>
              <a:t>розподілу </a:t>
            </a:r>
            <a:r>
              <a:rPr sz="1400" spc="-10" dirty="0">
                <a:latin typeface="Times New Roman"/>
                <a:cs typeface="Times New Roman"/>
              </a:rPr>
              <a:t>прирозрахунку </a:t>
            </a:r>
            <a:r>
              <a:rPr sz="1400" dirty="0">
                <a:latin typeface="Times New Roman"/>
                <a:cs typeface="Times New Roman"/>
              </a:rPr>
              <a:t>середньої</a:t>
            </a:r>
            <a:r>
              <a:rPr sz="1400" spc="-35" dirty="0">
                <a:latin typeface="Times New Roman"/>
                <a:cs typeface="Times New Roman"/>
              </a:rPr>
              <a:t> </a:t>
            </a:r>
            <a:r>
              <a:rPr sz="1400" dirty="0">
                <a:latin typeface="Times New Roman"/>
                <a:cs typeface="Times New Roman"/>
              </a:rPr>
              <a:t>арифметичної?</a:t>
            </a:r>
            <a:endParaRPr sz="1400">
              <a:latin typeface="Times New Roman"/>
              <a:cs typeface="Times New Roman"/>
            </a:endParaRPr>
          </a:p>
          <a:p>
            <a:pPr marL="355600" indent="-342900">
              <a:lnSpc>
                <a:spcPct val="100000"/>
              </a:lnSpc>
              <a:buAutoNum type="arabicPeriod"/>
              <a:tabLst>
                <a:tab pos="354965" algn="l"/>
                <a:tab pos="355600" algn="l"/>
              </a:tabLst>
            </a:pPr>
            <a:r>
              <a:rPr sz="1400" dirty="0">
                <a:latin typeface="Times New Roman"/>
                <a:cs typeface="Times New Roman"/>
              </a:rPr>
              <a:t>Що є </a:t>
            </a:r>
            <a:r>
              <a:rPr sz="1400" spc="-5" dirty="0">
                <a:latin typeface="Times New Roman"/>
                <a:cs typeface="Times New Roman"/>
              </a:rPr>
              <a:t>варіацією </a:t>
            </a:r>
            <a:r>
              <a:rPr sz="1400" dirty="0">
                <a:latin typeface="Times New Roman"/>
                <a:cs typeface="Times New Roman"/>
              </a:rPr>
              <a:t>ознаки і в </a:t>
            </a:r>
            <a:r>
              <a:rPr sz="1400" spc="-5" dirty="0">
                <a:latin typeface="Times New Roman"/>
                <a:cs typeface="Times New Roman"/>
              </a:rPr>
              <a:t>чому полягає значення </a:t>
            </a:r>
            <a:r>
              <a:rPr sz="1400" dirty="0">
                <a:latin typeface="Times New Roman"/>
                <a:cs typeface="Times New Roman"/>
              </a:rPr>
              <a:t>її</a:t>
            </a:r>
            <a:r>
              <a:rPr sz="1400" spc="-100" dirty="0">
                <a:latin typeface="Times New Roman"/>
                <a:cs typeface="Times New Roman"/>
              </a:rPr>
              <a:t> </a:t>
            </a:r>
            <a:r>
              <a:rPr sz="1400" spc="-5" dirty="0">
                <a:latin typeface="Times New Roman"/>
                <a:cs typeface="Times New Roman"/>
              </a:rPr>
              <a:t>вивчення?</a:t>
            </a:r>
            <a:endParaRPr sz="1400">
              <a:latin typeface="Times New Roman"/>
              <a:cs typeface="Times New Roman"/>
            </a:endParaRPr>
          </a:p>
          <a:p>
            <a:pPr marL="355600" indent="-342900">
              <a:lnSpc>
                <a:spcPct val="100000"/>
              </a:lnSpc>
              <a:buAutoNum type="arabicPeriod"/>
              <a:tabLst>
                <a:tab pos="354965" algn="l"/>
                <a:tab pos="355600" algn="l"/>
              </a:tabLst>
            </a:pPr>
            <a:r>
              <a:rPr sz="1400" spc="-10" dirty="0">
                <a:latin typeface="Times New Roman"/>
                <a:cs typeface="Times New Roman"/>
              </a:rPr>
              <a:t>Яку </a:t>
            </a:r>
            <a:r>
              <a:rPr sz="1400" spc="-5" dirty="0">
                <a:latin typeface="Times New Roman"/>
                <a:cs typeface="Times New Roman"/>
              </a:rPr>
              <a:t>варіацію </a:t>
            </a:r>
            <a:r>
              <a:rPr sz="1400" spc="-10" dirty="0">
                <a:latin typeface="Times New Roman"/>
                <a:cs typeface="Times New Roman"/>
              </a:rPr>
              <a:t>характеризують: </a:t>
            </a:r>
            <a:r>
              <a:rPr sz="1400" dirty="0">
                <a:latin typeface="Times New Roman"/>
                <a:cs typeface="Times New Roman"/>
              </a:rPr>
              <a:t>загальна дисперсія, </a:t>
            </a:r>
            <a:r>
              <a:rPr sz="1400" spc="-10" dirty="0">
                <a:latin typeface="Times New Roman"/>
                <a:cs typeface="Times New Roman"/>
              </a:rPr>
              <a:t>групова </a:t>
            </a:r>
            <a:r>
              <a:rPr sz="1400" dirty="0">
                <a:latin typeface="Times New Roman"/>
                <a:cs typeface="Times New Roman"/>
              </a:rPr>
              <a:t>дисперсіята </a:t>
            </a:r>
            <a:r>
              <a:rPr sz="1400" spc="-5" dirty="0">
                <a:latin typeface="Times New Roman"/>
                <a:cs typeface="Times New Roman"/>
              </a:rPr>
              <a:t>міжгрупова</a:t>
            </a:r>
            <a:r>
              <a:rPr sz="1400" spc="-15" dirty="0">
                <a:latin typeface="Times New Roman"/>
                <a:cs typeface="Times New Roman"/>
              </a:rPr>
              <a:t> </a:t>
            </a:r>
            <a:r>
              <a:rPr sz="1400" dirty="0">
                <a:latin typeface="Times New Roman"/>
                <a:cs typeface="Times New Roman"/>
              </a:rPr>
              <a:t>дисперсія?</a:t>
            </a:r>
            <a:endParaRPr sz="1400">
              <a:latin typeface="Times New Roman"/>
              <a:cs typeface="Times New Roman"/>
            </a:endParaRPr>
          </a:p>
          <a:p>
            <a:pPr marL="355600" indent="-342900">
              <a:lnSpc>
                <a:spcPct val="100000"/>
              </a:lnSpc>
              <a:buAutoNum type="arabicPeriod"/>
              <a:tabLst>
                <a:tab pos="354965" algn="l"/>
                <a:tab pos="355600" algn="l"/>
              </a:tabLst>
            </a:pPr>
            <a:r>
              <a:rPr sz="1400" spc="-5" dirty="0">
                <a:latin typeface="Times New Roman"/>
                <a:cs typeface="Times New Roman"/>
              </a:rPr>
              <a:t>Характеристика форм</a:t>
            </a:r>
            <a:r>
              <a:rPr sz="1400" spc="-50"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a:p>
            <a:pPr marL="355600" indent="-342900">
              <a:lnSpc>
                <a:spcPct val="100000"/>
              </a:lnSpc>
              <a:buAutoNum type="arabicPeriod"/>
              <a:tabLst>
                <a:tab pos="354965" algn="l"/>
                <a:tab pos="355600" algn="l"/>
              </a:tabLst>
            </a:pPr>
            <a:r>
              <a:rPr sz="1400" spc="-5" dirty="0">
                <a:latin typeface="Times New Roman"/>
                <a:cs typeface="Times New Roman"/>
              </a:rPr>
              <a:t>Одно- </a:t>
            </a:r>
            <a:r>
              <a:rPr sz="1400" dirty="0">
                <a:latin typeface="Times New Roman"/>
                <a:cs typeface="Times New Roman"/>
              </a:rPr>
              <a:t>і </a:t>
            </a:r>
            <a:r>
              <a:rPr sz="1400" spc="-5" dirty="0">
                <a:latin typeface="Times New Roman"/>
                <a:cs typeface="Times New Roman"/>
              </a:rPr>
              <a:t>багатовершинні</a:t>
            </a:r>
            <a:r>
              <a:rPr sz="1400" spc="-65" dirty="0">
                <a:latin typeface="Times New Roman"/>
                <a:cs typeface="Times New Roman"/>
              </a:rPr>
              <a:t> </a:t>
            </a:r>
            <a:r>
              <a:rPr sz="1400" dirty="0">
                <a:latin typeface="Times New Roman"/>
                <a:cs typeface="Times New Roman"/>
              </a:rPr>
              <a:t>криві.</a:t>
            </a:r>
            <a:endParaRPr sz="1400">
              <a:latin typeface="Times New Roman"/>
              <a:cs typeface="Times New Roman"/>
            </a:endParaRPr>
          </a:p>
          <a:p>
            <a:pPr marL="355600" indent="-342900">
              <a:lnSpc>
                <a:spcPct val="100000"/>
              </a:lnSpc>
              <a:buAutoNum type="arabicPeriod"/>
              <a:tabLst>
                <a:tab pos="355600" algn="l"/>
              </a:tabLst>
            </a:pPr>
            <a:r>
              <a:rPr sz="1400" dirty="0">
                <a:latin typeface="Times New Roman"/>
                <a:cs typeface="Times New Roman"/>
              </a:rPr>
              <a:t>Симетричні та асиметричні</a:t>
            </a:r>
            <a:r>
              <a:rPr sz="1400" spc="-55" dirty="0">
                <a:latin typeface="Times New Roman"/>
                <a:cs typeface="Times New Roman"/>
              </a:rPr>
              <a:t> </a:t>
            </a:r>
            <a:r>
              <a:rPr sz="1400" dirty="0">
                <a:latin typeface="Times New Roman"/>
                <a:cs typeface="Times New Roman"/>
              </a:rPr>
              <a:t>криві.</a:t>
            </a:r>
            <a:endParaRPr sz="1400">
              <a:latin typeface="Times New Roman"/>
              <a:cs typeface="Times New Roman"/>
            </a:endParaRPr>
          </a:p>
          <a:p>
            <a:pPr marL="355600" indent="-342900">
              <a:lnSpc>
                <a:spcPct val="100000"/>
              </a:lnSpc>
              <a:buAutoNum type="arabicPeriod"/>
              <a:tabLst>
                <a:tab pos="355600" algn="l"/>
              </a:tabLst>
            </a:pPr>
            <a:r>
              <a:rPr sz="1400" dirty="0">
                <a:latin typeface="Times New Roman"/>
                <a:cs typeface="Times New Roman"/>
              </a:rPr>
              <a:t>Властивості </a:t>
            </a:r>
            <a:r>
              <a:rPr sz="1400" spc="-5" dirty="0">
                <a:latin typeface="Times New Roman"/>
                <a:cs typeface="Times New Roman"/>
              </a:rPr>
              <a:t>форми</a:t>
            </a:r>
            <a:r>
              <a:rPr sz="1400" spc="-35"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a:p>
            <a:pPr marL="355600" indent="-342900">
              <a:lnSpc>
                <a:spcPct val="100000"/>
              </a:lnSpc>
              <a:buAutoNum type="arabicPeriod"/>
              <a:tabLst>
                <a:tab pos="355600" algn="l"/>
              </a:tabLst>
            </a:pPr>
            <a:r>
              <a:rPr sz="1400" spc="-5" dirty="0">
                <a:latin typeface="Times New Roman"/>
                <a:cs typeface="Times New Roman"/>
              </a:rPr>
              <a:t>Асиметрія </a:t>
            </a:r>
            <a:r>
              <a:rPr sz="1400" spc="5" dirty="0">
                <a:latin typeface="Times New Roman"/>
                <a:cs typeface="Times New Roman"/>
              </a:rPr>
              <a:t>та </a:t>
            </a:r>
            <a:r>
              <a:rPr sz="1400" dirty="0">
                <a:latin typeface="Times New Roman"/>
                <a:cs typeface="Times New Roman"/>
              </a:rPr>
              <a:t>її</a:t>
            </a:r>
            <a:r>
              <a:rPr sz="1400" spc="-25" dirty="0">
                <a:latin typeface="Times New Roman"/>
                <a:cs typeface="Times New Roman"/>
              </a:rPr>
              <a:t> </a:t>
            </a:r>
            <a:r>
              <a:rPr sz="1400" spc="-5" dirty="0">
                <a:latin typeface="Times New Roman"/>
                <a:cs typeface="Times New Roman"/>
              </a:rPr>
              <a:t>оцінювання.</a:t>
            </a:r>
            <a:endParaRPr sz="1400">
              <a:latin typeface="Times New Roman"/>
              <a:cs typeface="Times New Roman"/>
            </a:endParaRPr>
          </a:p>
          <a:p>
            <a:pPr marL="355600" indent="-342900">
              <a:lnSpc>
                <a:spcPct val="100000"/>
              </a:lnSpc>
              <a:buAutoNum type="arabicPeriod"/>
              <a:tabLst>
                <a:tab pos="355600" algn="l"/>
              </a:tabLst>
            </a:pPr>
            <a:r>
              <a:rPr sz="1400" dirty="0">
                <a:latin typeface="Times New Roman"/>
                <a:cs typeface="Times New Roman"/>
              </a:rPr>
              <a:t>Центральні </a:t>
            </a:r>
            <a:r>
              <a:rPr sz="1400" spc="-5" dirty="0">
                <a:latin typeface="Times New Roman"/>
                <a:cs typeface="Times New Roman"/>
              </a:rPr>
              <a:t>моменти</a:t>
            </a:r>
            <a:r>
              <a:rPr sz="1400" spc="-30"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a:p>
            <a:pPr marL="355600" indent="-342900">
              <a:lnSpc>
                <a:spcPct val="100000"/>
              </a:lnSpc>
              <a:buAutoNum type="arabicPeriod"/>
              <a:tabLst>
                <a:tab pos="355600" algn="l"/>
              </a:tabLst>
            </a:pPr>
            <a:r>
              <a:rPr sz="1400" dirty="0">
                <a:latin typeface="Times New Roman"/>
                <a:cs typeface="Times New Roman"/>
              </a:rPr>
              <a:t>Ексцес та </a:t>
            </a:r>
            <a:r>
              <a:rPr sz="1400" spc="-10" dirty="0">
                <a:latin typeface="Times New Roman"/>
                <a:cs typeface="Times New Roman"/>
              </a:rPr>
              <a:t>його</a:t>
            </a:r>
            <a:r>
              <a:rPr sz="1400" spc="-40" dirty="0">
                <a:latin typeface="Times New Roman"/>
                <a:cs typeface="Times New Roman"/>
              </a:rPr>
              <a:t> </a:t>
            </a:r>
            <a:r>
              <a:rPr sz="1400" spc="-5" dirty="0">
                <a:latin typeface="Times New Roman"/>
                <a:cs typeface="Times New Roman"/>
              </a:rPr>
              <a:t>вимірювання.</a:t>
            </a:r>
            <a:endParaRPr sz="1400">
              <a:latin typeface="Times New Roman"/>
              <a:cs typeface="Times New Roman"/>
            </a:endParaRPr>
          </a:p>
          <a:p>
            <a:pPr marL="355600" indent="-342900">
              <a:lnSpc>
                <a:spcPct val="100000"/>
              </a:lnSpc>
              <a:buAutoNum type="arabicPeriod"/>
              <a:tabLst>
                <a:tab pos="355600" algn="l"/>
              </a:tabLst>
            </a:pPr>
            <a:r>
              <a:rPr sz="1400" dirty="0">
                <a:latin typeface="Times New Roman"/>
                <a:cs typeface="Times New Roman"/>
              </a:rPr>
              <a:t>Як графічно </a:t>
            </a:r>
            <a:r>
              <a:rPr sz="1400" spc="-5" dirty="0">
                <a:latin typeface="Times New Roman"/>
                <a:cs typeface="Times New Roman"/>
              </a:rPr>
              <a:t>можна </a:t>
            </a:r>
            <a:r>
              <a:rPr sz="1400" dirty="0">
                <a:latin typeface="Times New Roman"/>
                <a:cs typeface="Times New Roman"/>
              </a:rPr>
              <a:t>зобразити дискретні та </a:t>
            </a:r>
            <a:r>
              <a:rPr sz="1400" spc="-5" dirty="0">
                <a:latin typeface="Times New Roman"/>
                <a:cs typeface="Times New Roman"/>
              </a:rPr>
              <a:t>інтервальні варіаційні </a:t>
            </a:r>
            <a:r>
              <a:rPr sz="1400" dirty="0">
                <a:latin typeface="Times New Roman"/>
                <a:cs typeface="Times New Roman"/>
              </a:rPr>
              <a:t>ряди</a:t>
            </a:r>
            <a:r>
              <a:rPr sz="1400" spc="-145"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p:txBody>
      </p:sp>
      <p:sp>
        <p:nvSpPr>
          <p:cNvPr id="4" name="object 4"/>
          <p:cNvSpPr/>
          <p:nvPr/>
        </p:nvSpPr>
        <p:spPr>
          <a:xfrm>
            <a:off x="684707" y="130911"/>
            <a:ext cx="7849234" cy="462280"/>
          </a:xfrm>
          <a:custGeom>
            <a:avLst/>
            <a:gdLst/>
            <a:ahLst/>
            <a:cxnLst/>
            <a:rect l="l" t="t" r="r" b="b"/>
            <a:pathLst>
              <a:path w="7849234" h="462280">
                <a:moveTo>
                  <a:pt x="0" y="461670"/>
                </a:moveTo>
                <a:lnTo>
                  <a:pt x="7848854" y="461670"/>
                </a:lnTo>
                <a:lnTo>
                  <a:pt x="7848854" y="0"/>
                </a:lnTo>
                <a:lnTo>
                  <a:pt x="0" y="0"/>
                </a:lnTo>
                <a:lnTo>
                  <a:pt x="0" y="461670"/>
                </a:lnTo>
                <a:close/>
              </a:path>
            </a:pathLst>
          </a:custGeom>
          <a:solidFill>
            <a:srgbClr val="8BDFA1"/>
          </a:solidFill>
        </p:spPr>
        <p:txBody>
          <a:bodyPr wrap="square" lIns="0" tIns="0" rIns="0" bIns="0" rtlCol="0"/>
          <a:lstStyle/>
          <a:p>
            <a:endParaRPr/>
          </a:p>
        </p:txBody>
      </p:sp>
      <p:sp>
        <p:nvSpPr>
          <p:cNvPr id="5" name="object 5"/>
          <p:cNvSpPr txBox="1">
            <a:spLocks noGrp="1"/>
          </p:cNvSpPr>
          <p:nvPr>
            <p:ph type="title"/>
          </p:nvPr>
        </p:nvSpPr>
        <p:spPr>
          <a:xfrm>
            <a:off x="1480819" y="153415"/>
            <a:ext cx="62566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0" dirty="0">
                <a:solidFill>
                  <a:srgbClr val="3E1F51"/>
                </a:solidFill>
                <a:latin typeface="Times New Roman"/>
                <a:cs typeface="Times New Roman"/>
              </a:rPr>
              <a:t> </a:t>
            </a:r>
            <a:r>
              <a:rPr sz="2400" b="1" dirty="0">
                <a:solidFill>
                  <a:srgbClr val="3E1F51"/>
                </a:solidFill>
                <a:latin typeface="Times New Roman"/>
                <a:cs typeface="Times New Roman"/>
              </a:rPr>
              <a:t>5</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455" y="166476"/>
            <a:ext cx="8215630" cy="5916295"/>
          </a:xfrm>
          <a:prstGeom prst="rect">
            <a:avLst/>
          </a:prstGeom>
        </p:spPr>
        <p:txBody>
          <a:bodyPr vert="horz" wrap="square" lIns="0" tIns="12700" rIns="0" bIns="0" rtlCol="0">
            <a:spAutoFit/>
          </a:bodyPr>
          <a:lstStyle/>
          <a:p>
            <a:pPr marL="561340" marR="149860" indent="46990">
              <a:lnSpc>
                <a:spcPct val="114999"/>
              </a:lnSpc>
              <a:spcBef>
                <a:spcPts val="100"/>
              </a:spcBef>
            </a:pPr>
            <a:r>
              <a:rPr sz="2800" spc="-150" dirty="0">
                <a:solidFill>
                  <a:srgbClr val="C00000"/>
                </a:solidFill>
                <a:latin typeface="Times New Roman"/>
                <a:cs typeface="Times New Roman"/>
              </a:rPr>
              <a:t>Концепція</a:t>
            </a:r>
            <a:r>
              <a:rPr sz="2800" spc="-360" dirty="0">
                <a:solidFill>
                  <a:srgbClr val="C00000"/>
                </a:solidFill>
                <a:latin typeface="Times New Roman"/>
                <a:cs typeface="Times New Roman"/>
              </a:rPr>
              <a:t> </a:t>
            </a:r>
            <a:r>
              <a:rPr sz="2800" spc="-135" dirty="0">
                <a:solidFill>
                  <a:srgbClr val="C00000"/>
                </a:solidFill>
                <a:latin typeface="Times New Roman"/>
                <a:cs typeface="Times New Roman"/>
              </a:rPr>
              <a:t>відображала</a:t>
            </a:r>
            <a:r>
              <a:rPr sz="2800" spc="-360" dirty="0">
                <a:solidFill>
                  <a:srgbClr val="C00000"/>
                </a:solidFill>
                <a:latin typeface="Times New Roman"/>
                <a:cs typeface="Times New Roman"/>
              </a:rPr>
              <a:t> </a:t>
            </a:r>
            <a:r>
              <a:rPr sz="2800" spc="-114" dirty="0">
                <a:solidFill>
                  <a:srgbClr val="C00000"/>
                </a:solidFill>
                <a:latin typeface="Times New Roman"/>
                <a:cs typeface="Times New Roman"/>
              </a:rPr>
              <a:t>лише</a:t>
            </a:r>
            <a:r>
              <a:rPr sz="2800" spc="-315" dirty="0">
                <a:solidFill>
                  <a:srgbClr val="C00000"/>
                </a:solidFill>
                <a:latin typeface="Times New Roman"/>
                <a:cs typeface="Times New Roman"/>
              </a:rPr>
              <a:t> </a:t>
            </a:r>
            <a:r>
              <a:rPr sz="2800" spc="-130" dirty="0">
                <a:solidFill>
                  <a:srgbClr val="C00000"/>
                </a:solidFill>
                <a:latin typeface="Times New Roman"/>
                <a:cs typeface="Times New Roman"/>
              </a:rPr>
              <a:t>одну</a:t>
            </a:r>
            <a:r>
              <a:rPr sz="2800" spc="-330" dirty="0">
                <a:solidFill>
                  <a:srgbClr val="C00000"/>
                </a:solidFill>
                <a:latin typeface="Times New Roman"/>
                <a:cs typeface="Times New Roman"/>
              </a:rPr>
              <a:t> </a:t>
            </a:r>
            <a:r>
              <a:rPr sz="2800" spc="-130" dirty="0">
                <a:solidFill>
                  <a:srgbClr val="C00000"/>
                </a:solidFill>
                <a:latin typeface="Times New Roman"/>
                <a:cs typeface="Times New Roman"/>
              </a:rPr>
              <a:t>сторону</a:t>
            </a:r>
            <a:r>
              <a:rPr sz="2800" spc="-355" dirty="0">
                <a:solidFill>
                  <a:srgbClr val="C00000"/>
                </a:solidFill>
                <a:latin typeface="Times New Roman"/>
                <a:cs typeface="Times New Roman"/>
              </a:rPr>
              <a:t> </a:t>
            </a:r>
            <a:r>
              <a:rPr sz="2800" spc="-140" dirty="0">
                <a:solidFill>
                  <a:srgbClr val="C00000"/>
                </a:solidFill>
                <a:latin typeface="Times New Roman"/>
                <a:cs typeface="Times New Roman"/>
              </a:rPr>
              <a:t>статистики,  </a:t>
            </a:r>
            <a:r>
              <a:rPr sz="2800" spc="-125" dirty="0">
                <a:solidFill>
                  <a:srgbClr val="C00000"/>
                </a:solidFill>
                <a:latin typeface="Times New Roman"/>
                <a:cs typeface="Times New Roman"/>
              </a:rPr>
              <a:t>оскільки</a:t>
            </a:r>
            <a:r>
              <a:rPr sz="2800" spc="-335" dirty="0">
                <a:solidFill>
                  <a:srgbClr val="C00000"/>
                </a:solidFill>
                <a:latin typeface="Times New Roman"/>
                <a:cs typeface="Times New Roman"/>
              </a:rPr>
              <a:t> </a:t>
            </a:r>
            <a:r>
              <a:rPr sz="2800" spc="-145" dirty="0">
                <a:solidFill>
                  <a:srgbClr val="C00000"/>
                </a:solidFill>
                <a:latin typeface="Times New Roman"/>
                <a:cs typeface="Times New Roman"/>
              </a:rPr>
              <a:t>статистика</a:t>
            </a:r>
            <a:r>
              <a:rPr sz="2800" spc="-345" dirty="0">
                <a:solidFill>
                  <a:srgbClr val="C00000"/>
                </a:solidFill>
                <a:latin typeface="Times New Roman"/>
                <a:cs typeface="Times New Roman"/>
              </a:rPr>
              <a:t> </a:t>
            </a:r>
            <a:r>
              <a:rPr sz="2800" spc="-150" dirty="0">
                <a:solidFill>
                  <a:srgbClr val="C00000"/>
                </a:solidFill>
                <a:latin typeface="Times New Roman"/>
                <a:cs typeface="Times New Roman"/>
              </a:rPr>
              <a:t>одночасно</a:t>
            </a:r>
            <a:r>
              <a:rPr sz="2800" spc="-340" dirty="0">
                <a:solidFill>
                  <a:srgbClr val="C00000"/>
                </a:solidFill>
                <a:latin typeface="Times New Roman"/>
                <a:cs typeface="Times New Roman"/>
              </a:rPr>
              <a:t> </a:t>
            </a:r>
            <a:r>
              <a:rPr sz="2800" spc="-5" dirty="0">
                <a:solidFill>
                  <a:srgbClr val="C00000"/>
                </a:solidFill>
                <a:latin typeface="Times New Roman"/>
                <a:cs typeface="Times New Roman"/>
              </a:rPr>
              <a:t>є</a:t>
            </a:r>
            <a:r>
              <a:rPr sz="2800" spc="-305" dirty="0">
                <a:solidFill>
                  <a:srgbClr val="C00000"/>
                </a:solidFill>
                <a:latin typeface="Times New Roman"/>
                <a:cs typeface="Times New Roman"/>
              </a:rPr>
              <a:t> </a:t>
            </a:r>
            <a:r>
              <a:rPr sz="2800" spc="-5" dirty="0">
                <a:solidFill>
                  <a:srgbClr val="C00000"/>
                </a:solidFill>
                <a:latin typeface="Times New Roman"/>
                <a:cs typeface="Times New Roman"/>
              </a:rPr>
              <a:t>і</a:t>
            </a:r>
            <a:r>
              <a:rPr sz="2800" spc="-305" dirty="0">
                <a:solidFill>
                  <a:srgbClr val="C00000"/>
                </a:solidFill>
                <a:latin typeface="Times New Roman"/>
                <a:cs typeface="Times New Roman"/>
              </a:rPr>
              <a:t> </a:t>
            </a:r>
            <a:r>
              <a:rPr sz="2800" spc="-170" dirty="0">
                <a:solidFill>
                  <a:srgbClr val="C00000"/>
                </a:solidFill>
                <a:latin typeface="Times New Roman"/>
                <a:cs typeface="Times New Roman"/>
              </a:rPr>
              <a:t>наукою,</a:t>
            </a:r>
            <a:r>
              <a:rPr sz="2800" spc="-335" dirty="0">
                <a:solidFill>
                  <a:srgbClr val="C00000"/>
                </a:solidFill>
                <a:latin typeface="Times New Roman"/>
                <a:cs typeface="Times New Roman"/>
              </a:rPr>
              <a:t> </a:t>
            </a:r>
            <a:r>
              <a:rPr sz="2800" spc="-5" dirty="0">
                <a:solidFill>
                  <a:srgbClr val="C00000"/>
                </a:solidFill>
                <a:latin typeface="Times New Roman"/>
                <a:cs typeface="Times New Roman"/>
              </a:rPr>
              <a:t>і</a:t>
            </a:r>
            <a:r>
              <a:rPr sz="2800" spc="-305" dirty="0">
                <a:solidFill>
                  <a:srgbClr val="C00000"/>
                </a:solidFill>
                <a:latin typeface="Times New Roman"/>
                <a:cs typeface="Times New Roman"/>
              </a:rPr>
              <a:t> </a:t>
            </a:r>
            <a:r>
              <a:rPr sz="2800" spc="-155" dirty="0">
                <a:solidFill>
                  <a:srgbClr val="C00000"/>
                </a:solidFill>
                <a:latin typeface="Times New Roman"/>
                <a:cs typeface="Times New Roman"/>
              </a:rPr>
              <a:t>методом.</a:t>
            </a:r>
            <a:endParaRPr sz="2800" dirty="0">
              <a:latin typeface="Times New Roman"/>
              <a:cs typeface="Times New Roman"/>
            </a:endParaRPr>
          </a:p>
          <a:p>
            <a:pPr marL="18415" marR="8890" algn="ctr">
              <a:lnSpc>
                <a:spcPts val="3870"/>
              </a:lnSpc>
              <a:spcBef>
                <a:spcPts val="210"/>
              </a:spcBef>
            </a:pPr>
            <a:r>
              <a:rPr sz="2800" spc="-145" dirty="0">
                <a:solidFill>
                  <a:srgbClr val="C00000"/>
                </a:solidFill>
                <a:latin typeface="Times New Roman"/>
                <a:cs typeface="Times New Roman"/>
              </a:rPr>
              <a:t>Експансія</a:t>
            </a:r>
            <a:r>
              <a:rPr sz="2800" spc="-350" dirty="0">
                <a:solidFill>
                  <a:srgbClr val="C00000"/>
                </a:solidFill>
                <a:latin typeface="Times New Roman"/>
                <a:cs typeface="Times New Roman"/>
              </a:rPr>
              <a:t> </a:t>
            </a:r>
            <a:r>
              <a:rPr sz="2800" spc="-140" dirty="0">
                <a:solidFill>
                  <a:srgbClr val="C00000"/>
                </a:solidFill>
                <a:latin typeface="Times New Roman"/>
                <a:cs typeface="Times New Roman"/>
              </a:rPr>
              <a:t>статистичних</a:t>
            </a:r>
            <a:r>
              <a:rPr sz="2800" spc="-350" dirty="0">
                <a:solidFill>
                  <a:srgbClr val="C00000"/>
                </a:solidFill>
                <a:latin typeface="Times New Roman"/>
                <a:cs typeface="Times New Roman"/>
              </a:rPr>
              <a:t> </a:t>
            </a:r>
            <a:r>
              <a:rPr sz="2800" spc="-145" dirty="0">
                <a:solidFill>
                  <a:srgbClr val="C00000"/>
                </a:solidFill>
                <a:latin typeface="Times New Roman"/>
                <a:cs typeface="Times New Roman"/>
              </a:rPr>
              <a:t>методів</a:t>
            </a:r>
            <a:r>
              <a:rPr sz="2800" spc="-330" dirty="0">
                <a:solidFill>
                  <a:srgbClr val="C00000"/>
                </a:solidFill>
                <a:latin typeface="Times New Roman"/>
                <a:cs typeface="Times New Roman"/>
              </a:rPr>
              <a:t> </a:t>
            </a:r>
            <a:r>
              <a:rPr sz="2800" spc="-5" dirty="0">
                <a:solidFill>
                  <a:srgbClr val="C00000"/>
                </a:solidFill>
                <a:latin typeface="Times New Roman"/>
                <a:cs typeface="Times New Roman"/>
              </a:rPr>
              <a:t>у</a:t>
            </a:r>
            <a:r>
              <a:rPr sz="2800" spc="-300" dirty="0">
                <a:solidFill>
                  <a:srgbClr val="C00000"/>
                </a:solidFill>
                <a:latin typeface="Times New Roman"/>
                <a:cs typeface="Times New Roman"/>
              </a:rPr>
              <a:t> </a:t>
            </a:r>
            <a:r>
              <a:rPr sz="2800" spc="-120" dirty="0">
                <a:solidFill>
                  <a:srgbClr val="C00000"/>
                </a:solidFill>
                <a:latin typeface="Times New Roman"/>
                <a:cs typeface="Times New Roman"/>
              </a:rPr>
              <a:t>різні</a:t>
            </a:r>
            <a:r>
              <a:rPr sz="2800" spc="-345" dirty="0">
                <a:solidFill>
                  <a:srgbClr val="C00000"/>
                </a:solidFill>
                <a:latin typeface="Times New Roman"/>
                <a:cs typeface="Times New Roman"/>
              </a:rPr>
              <a:t> </a:t>
            </a:r>
            <a:r>
              <a:rPr sz="2800" spc="-120" dirty="0">
                <a:solidFill>
                  <a:srgbClr val="C00000"/>
                </a:solidFill>
                <a:latin typeface="Times New Roman"/>
                <a:cs typeface="Times New Roman"/>
              </a:rPr>
              <a:t>галузі</a:t>
            </a:r>
            <a:r>
              <a:rPr sz="2800" spc="-340" dirty="0">
                <a:solidFill>
                  <a:srgbClr val="C00000"/>
                </a:solidFill>
                <a:latin typeface="Times New Roman"/>
                <a:cs typeface="Times New Roman"/>
              </a:rPr>
              <a:t> </a:t>
            </a:r>
            <a:r>
              <a:rPr sz="2800" spc="-120" dirty="0">
                <a:solidFill>
                  <a:srgbClr val="C00000"/>
                </a:solidFill>
                <a:latin typeface="Times New Roman"/>
                <a:cs typeface="Times New Roman"/>
              </a:rPr>
              <a:t>знань</a:t>
            </a:r>
            <a:r>
              <a:rPr sz="2800" spc="-335" dirty="0">
                <a:solidFill>
                  <a:srgbClr val="C00000"/>
                </a:solidFill>
                <a:latin typeface="Times New Roman"/>
                <a:cs typeface="Times New Roman"/>
              </a:rPr>
              <a:t> </a:t>
            </a:r>
            <a:r>
              <a:rPr sz="2800" spc="-135" dirty="0">
                <a:solidFill>
                  <a:srgbClr val="C00000"/>
                </a:solidFill>
                <a:latin typeface="Times New Roman"/>
                <a:cs typeface="Times New Roman"/>
              </a:rPr>
              <a:t>призвела  </a:t>
            </a:r>
            <a:r>
              <a:rPr sz="2800" spc="-75" dirty="0">
                <a:solidFill>
                  <a:srgbClr val="C00000"/>
                </a:solidFill>
                <a:latin typeface="Times New Roman"/>
                <a:cs typeface="Times New Roman"/>
              </a:rPr>
              <a:t>до</a:t>
            </a:r>
            <a:r>
              <a:rPr sz="2800" spc="-325" dirty="0">
                <a:solidFill>
                  <a:srgbClr val="C00000"/>
                </a:solidFill>
                <a:latin typeface="Times New Roman"/>
                <a:cs typeface="Times New Roman"/>
              </a:rPr>
              <a:t> </a:t>
            </a:r>
            <a:r>
              <a:rPr sz="2800" spc="-130" dirty="0">
                <a:solidFill>
                  <a:srgbClr val="C00000"/>
                </a:solidFill>
                <a:latin typeface="Times New Roman"/>
                <a:cs typeface="Times New Roman"/>
              </a:rPr>
              <a:t>тривалої</a:t>
            </a:r>
            <a:r>
              <a:rPr sz="2800" spc="-335" dirty="0">
                <a:solidFill>
                  <a:srgbClr val="C00000"/>
                </a:solidFill>
                <a:latin typeface="Times New Roman"/>
                <a:cs typeface="Times New Roman"/>
              </a:rPr>
              <a:t> </a:t>
            </a:r>
            <a:r>
              <a:rPr sz="2800" spc="-135" dirty="0">
                <a:solidFill>
                  <a:srgbClr val="C00000"/>
                </a:solidFill>
                <a:latin typeface="Times New Roman"/>
                <a:cs typeface="Times New Roman"/>
              </a:rPr>
              <a:t>дискусії</a:t>
            </a:r>
            <a:r>
              <a:rPr sz="2800" spc="-355" dirty="0">
                <a:solidFill>
                  <a:srgbClr val="C00000"/>
                </a:solidFill>
                <a:latin typeface="Times New Roman"/>
                <a:cs typeface="Times New Roman"/>
              </a:rPr>
              <a:t> </a:t>
            </a:r>
            <a:r>
              <a:rPr sz="2800" spc="-135" dirty="0">
                <a:solidFill>
                  <a:srgbClr val="C00000"/>
                </a:solidFill>
                <a:latin typeface="Times New Roman"/>
                <a:cs typeface="Times New Roman"/>
              </a:rPr>
              <a:t>щодо</a:t>
            </a:r>
            <a:r>
              <a:rPr sz="2800" spc="-325" dirty="0">
                <a:solidFill>
                  <a:srgbClr val="C00000"/>
                </a:solidFill>
                <a:latin typeface="Times New Roman"/>
                <a:cs typeface="Times New Roman"/>
              </a:rPr>
              <a:t> </a:t>
            </a:r>
            <a:r>
              <a:rPr sz="2800" spc="-135" dirty="0">
                <a:solidFill>
                  <a:srgbClr val="C00000"/>
                </a:solidFill>
                <a:latin typeface="Times New Roman"/>
                <a:cs typeface="Times New Roman"/>
              </a:rPr>
              <a:t>предмета</a:t>
            </a:r>
            <a:r>
              <a:rPr sz="2800" spc="-335" dirty="0">
                <a:solidFill>
                  <a:srgbClr val="C00000"/>
                </a:solidFill>
                <a:latin typeface="Times New Roman"/>
                <a:cs typeface="Times New Roman"/>
              </a:rPr>
              <a:t> </a:t>
            </a:r>
            <a:r>
              <a:rPr sz="2800" spc="-140" dirty="0">
                <a:solidFill>
                  <a:srgbClr val="C00000"/>
                </a:solidFill>
                <a:latin typeface="Times New Roman"/>
                <a:cs typeface="Times New Roman"/>
              </a:rPr>
              <a:t>статистики.</a:t>
            </a:r>
            <a:endParaRPr sz="2800" dirty="0">
              <a:latin typeface="Times New Roman"/>
              <a:cs typeface="Times New Roman"/>
            </a:endParaRPr>
          </a:p>
          <a:p>
            <a:pPr algn="ctr">
              <a:lnSpc>
                <a:spcPct val="100000"/>
              </a:lnSpc>
              <a:spcBef>
                <a:spcPts val="285"/>
              </a:spcBef>
            </a:pPr>
            <a:r>
              <a:rPr sz="2800" spc="-160" dirty="0">
                <a:solidFill>
                  <a:srgbClr val="C00000"/>
                </a:solidFill>
                <a:latin typeface="Times New Roman"/>
                <a:cs typeface="Times New Roman"/>
              </a:rPr>
              <a:t>Універсалісти</a:t>
            </a:r>
            <a:r>
              <a:rPr sz="2800" spc="-345" dirty="0">
                <a:solidFill>
                  <a:srgbClr val="C00000"/>
                </a:solidFill>
                <a:latin typeface="Times New Roman"/>
                <a:cs typeface="Times New Roman"/>
              </a:rPr>
              <a:t> </a:t>
            </a:r>
            <a:r>
              <a:rPr sz="2800" spc="-135" dirty="0">
                <a:solidFill>
                  <a:srgbClr val="C00000"/>
                </a:solidFill>
                <a:latin typeface="Times New Roman"/>
                <a:cs typeface="Times New Roman"/>
              </a:rPr>
              <a:t>вважали,</a:t>
            </a:r>
            <a:r>
              <a:rPr sz="2800" spc="-305" dirty="0">
                <a:solidFill>
                  <a:srgbClr val="C00000"/>
                </a:solidFill>
                <a:latin typeface="Times New Roman"/>
                <a:cs typeface="Times New Roman"/>
              </a:rPr>
              <a:t> </a:t>
            </a:r>
            <a:r>
              <a:rPr sz="2800" spc="-80" dirty="0">
                <a:solidFill>
                  <a:srgbClr val="C00000"/>
                </a:solidFill>
                <a:latin typeface="Times New Roman"/>
                <a:cs typeface="Times New Roman"/>
              </a:rPr>
              <a:t>що</a:t>
            </a:r>
            <a:r>
              <a:rPr sz="2800" spc="-305" dirty="0">
                <a:solidFill>
                  <a:srgbClr val="C00000"/>
                </a:solidFill>
                <a:latin typeface="Times New Roman"/>
                <a:cs typeface="Times New Roman"/>
              </a:rPr>
              <a:t> </a:t>
            </a:r>
            <a:r>
              <a:rPr sz="2800" spc="-145" dirty="0">
                <a:solidFill>
                  <a:srgbClr val="C00000"/>
                </a:solidFill>
                <a:latin typeface="Times New Roman"/>
                <a:cs typeface="Times New Roman"/>
              </a:rPr>
              <a:t>статистика</a:t>
            </a:r>
            <a:r>
              <a:rPr sz="2800" spc="-330" dirty="0">
                <a:solidFill>
                  <a:srgbClr val="C00000"/>
                </a:solidFill>
                <a:latin typeface="Times New Roman"/>
                <a:cs typeface="Times New Roman"/>
              </a:rPr>
              <a:t> </a:t>
            </a:r>
            <a:r>
              <a:rPr sz="2800" spc="-145" dirty="0">
                <a:solidFill>
                  <a:srgbClr val="C00000"/>
                </a:solidFill>
                <a:latin typeface="Times New Roman"/>
                <a:cs typeface="Times New Roman"/>
              </a:rPr>
              <a:t>вивчає</a:t>
            </a:r>
            <a:r>
              <a:rPr sz="2800" spc="-315" dirty="0">
                <a:solidFill>
                  <a:srgbClr val="C00000"/>
                </a:solidFill>
                <a:latin typeface="Times New Roman"/>
                <a:cs typeface="Times New Roman"/>
              </a:rPr>
              <a:t> </a:t>
            </a:r>
            <a:r>
              <a:rPr sz="2800" spc="-165" dirty="0">
                <a:solidFill>
                  <a:srgbClr val="C00000"/>
                </a:solidFill>
                <a:latin typeface="Times New Roman"/>
                <a:cs typeface="Times New Roman"/>
              </a:rPr>
              <a:t>будь-які</a:t>
            </a:r>
            <a:r>
              <a:rPr sz="2800" spc="-325" dirty="0">
                <a:solidFill>
                  <a:srgbClr val="C00000"/>
                </a:solidFill>
                <a:latin typeface="Times New Roman"/>
                <a:cs typeface="Times New Roman"/>
              </a:rPr>
              <a:t> </a:t>
            </a:r>
            <a:r>
              <a:rPr sz="2800" spc="-130" dirty="0">
                <a:solidFill>
                  <a:srgbClr val="C00000"/>
                </a:solidFill>
                <a:latin typeface="Times New Roman"/>
                <a:cs typeface="Times New Roman"/>
              </a:rPr>
              <a:t>масові</a:t>
            </a:r>
            <a:endParaRPr sz="2800" dirty="0">
              <a:latin typeface="Times New Roman"/>
              <a:cs typeface="Times New Roman"/>
            </a:endParaRPr>
          </a:p>
          <a:p>
            <a:pPr marL="1905" algn="ctr">
              <a:lnSpc>
                <a:spcPct val="100000"/>
              </a:lnSpc>
              <a:spcBef>
                <a:spcPts val="509"/>
              </a:spcBef>
            </a:pPr>
            <a:r>
              <a:rPr sz="2800" spc="-130" dirty="0">
                <a:solidFill>
                  <a:srgbClr val="C00000"/>
                </a:solidFill>
                <a:latin typeface="Times New Roman"/>
                <a:cs typeface="Times New Roman"/>
              </a:rPr>
              <a:t>явища.</a:t>
            </a:r>
            <a:endParaRPr sz="2800" dirty="0">
              <a:latin typeface="Times New Roman"/>
              <a:cs typeface="Times New Roman"/>
            </a:endParaRPr>
          </a:p>
          <a:p>
            <a:pPr>
              <a:lnSpc>
                <a:spcPct val="100000"/>
              </a:lnSpc>
              <a:spcBef>
                <a:spcPts val="5"/>
              </a:spcBef>
            </a:pPr>
            <a:endParaRPr sz="3350" dirty="0">
              <a:latin typeface="Times New Roman"/>
              <a:cs typeface="Times New Roman"/>
            </a:endParaRPr>
          </a:p>
          <a:p>
            <a:pPr marL="346075" marR="337185" algn="ctr">
              <a:lnSpc>
                <a:spcPct val="115100"/>
              </a:lnSpc>
            </a:pPr>
            <a:r>
              <a:rPr sz="2800" spc="-150" dirty="0">
                <a:solidFill>
                  <a:srgbClr val="C00000"/>
                </a:solidFill>
                <a:latin typeface="Times New Roman"/>
                <a:cs typeface="Times New Roman"/>
              </a:rPr>
              <a:t>Гуманітаристи</a:t>
            </a:r>
            <a:r>
              <a:rPr sz="2800" spc="-355" dirty="0">
                <a:solidFill>
                  <a:srgbClr val="C00000"/>
                </a:solidFill>
                <a:latin typeface="Times New Roman"/>
                <a:cs typeface="Times New Roman"/>
              </a:rPr>
              <a:t> </a:t>
            </a:r>
            <a:r>
              <a:rPr sz="2800" spc="-140" dirty="0">
                <a:solidFill>
                  <a:srgbClr val="C00000"/>
                </a:solidFill>
                <a:latin typeface="Times New Roman"/>
                <a:cs typeface="Times New Roman"/>
              </a:rPr>
              <a:t>обмежували</a:t>
            </a:r>
            <a:r>
              <a:rPr sz="2800" spc="-325" dirty="0">
                <a:solidFill>
                  <a:srgbClr val="C00000"/>
                </a:solidFill>
                <a:latin typeface="Times New Roman"/>
                <a:cs typeface="Times New Roman"/>
              </a:rPr>
              <a:t> </a:t>
            </a:r>
            <a:r>
              <a:rPr sz="2800" spc="-135" dirty="0">
                <a:solidFill>
                  <a:srgbClr val="C00000"/>
                </a:solidFill>
                <a:latin typeface="Times New Roman"/>
                <a:cs typeface="Times New Roman"/>
              </a:rPr>
              <a:t>предмет</a:t>
            </a:r>
            <a:r>
              <a:rPr sz="2800" spc="-330" dirty="0">
                <a:solidFill>
                  <a:srgbClr val="C00000"/>
                </a:solidFill>
                <a:latin typeface="Times New Roman"/>
                <a:cs typeface="Times New Roman"/>
              </a:rPr>
              <a:t> </a:t>
            </a:r>
            <a:r>
              <a:rPr sz="2800" spc="-145" dirty="0">
                <a:solidFill>
                  <a:srgbClr val="C00000"/>
                </a:solidFill>
                <a:latin typeface="Times New Roman"/>
                <a:cs typeface="Times New Roman"/>
              </a:rPr>
              <a:t>вивчення</a:t>
            </a:r>
            <a:r>
              <a:rPr sz="2800" spc="-320" dirty="0">
                <a:solidFill>
                  <a:srgbClr val="C00000"/>
                </a:solidFill>
                <a:latin typeface="Times New Roman"/>
                <a:cs typeface="Times New Roman"/>
              </a:rPr>
              <a:t> </a:t>
            </a:r>
            <a:r>
              <a:rPr sz="2800" spc="-135" dirty="0">
                <a:solidFill>
                  <a:srgbClr val="C00000"/>
                </a:solidFill>
                <a:latin typeface="Times New Roman"/>
                <a:cs typeface="Times New Roman"/>
              </a:rPr>
              <a:t>явищами  </a:t>
            </a:r>
            <a:r>
              <a:rPr sz="2800" spc="-150" dirty="0">
                <a:solidFill>
                  <a:srgbClr val="C00000"/>
                </a:solidFill>
                <a:latin typeface="Times New Roman"/>
                <a:cs typeface="Times New Roman"/>
              </a:rPr>
              <a:t>суспільного</a:t>
            </a:r>
            <a:r>
              <a:rPr sz="2800" spc="-350" dirty="0">
                <a:solidFill>
                  <a:srgbClr val="C00000"/>
                </a:solidFill>
                <a:latin typeface="Times New Roman"/>
                <a:cs typeface="Times New Roman"/>
              </a:rPr>
              <a:t> </a:t>
            </a:r>
            <a:r>
              <a:rPr sz="2800" spc="-130" dirty="0">
                <a:solidFill>
                  <a:srgbClr val="C00000"/>
                </a:solidFill>
                <a:latin typeface="Times New Roman"/>
                <a:cs typeface="Times New Roman"/>
              </a:rPr>
              <a:t>життя.</a:t>
            </a:r>
            <a:endParaRPr sz="2800" dirty="0">
              <a:latin typeface="Times New Roman"/>
              <a:cs typeface="Times New Roman"/>
            </a:endParaRPr>
          </a:p>
          <a:p>
            <a:pPr>
              <a:lnSpc>
                <a:spcPct val="100000"/>
              </a:lnSpc>
              <a:spcBef>
                <a:spcPts val="10"/>
              </a:spcBef>
            </a:pPr>
            <a:endParaRPr sz="3350" dirty="0">
              <a:latin typeface="Times New Roman"/>
              <a:cs typeface="Times New Roman"/>
            </a:endParaRPr>
          </a:p>
          <a:p>
            <a:pPr marL="256540" marR="245745" algn="ctr">
              <a:lnSpc>
                <a:spcPct val="115100"/>
              </a:lnSpc>
            </a:pPr>
            <a:r>
              <a:rPr sz="2800" spc="-135" dirty="0">
                <a:latin typeface="Times New Roman"/>
                <a:cs typeface="Times New Roman"/>
              </a:rPr>
              <a:t>Дискусія</a:t>
            </a:r>
            <a:r>
              <a:rPr sz="2800" spc="-365" dirty="0">
                <a:latin typeface="Times New Roman"/>
                <a:cs typeface="Times New Roman"/>
              </a:rPr>
              <a:t> </a:t>
            </a:r>
            <a:r>
              <a:rPr sz="2800" spc="-140" dirty="0">
                <a:latin typeface="Times New Roman"/>
                <a:cs typeface="Times New Roman"/>
              </a:rPr>
              <a:t>завершилась</a:t>
            </a:r>
            <a:r>
              <a:rPr sz="2800" spc="-345" dirty="0">
                <a:latin typeface="Times New Roman"/>
                <a:cs typeface="Times New Roman"/>
              </a:rPr>
              <a:t> </a:t>
            </a:r>
            <a:r>
              <a:rPr sz="2800" spc="-135" dirty="0">
                <a:latin typeface="Times New Roman"/>
                <a:cs typeface="Times New Roman"/>
              </a:rPr>
              <a:t>визнанням</a:t>
            </a:r>
            <a:r>
              <a:rPr sz="2800" spc="-350" dirty="0">
                <a:latin typeface="Times New Roman"/>
                <a:cs typeface="Times New Roman"/>
              </a:rPr>
              <a:t> </a:t>
            </a:r>
            <a:r>
              <a:rPr sz="2800" spc="-140" dirty="0">
                <a:latin typeface="Times New Roman"/>
                <a:cs typeface="Times New Roman"/>
              </a:rPr>
              <a:t>статистики</a:t>
            </a:r>
            <a:r>
              <a:rPr sz="2800" spc="-335" dirty="0">
                <a:latin typeface="Times New Roman"/>
                <a:cs typeface="Times New Roman"/>
              </a:rPr>
              <a:t> </a:t>
            </a:r>
            <a:r>
              <a:rPr sz="2800" spc="-140" dirty="0">
                <a:latin typeface="Times New Roman"/>
                <a:cs typeface="Times New Roman"/>
              </a:rPr>
              <a:t>суспільною  </a:t>
            </a:r>
            <a:r>
              <a:rPr sz="2800" spc="-170" dirty="0">
                <a:latin typeface="Times New Roman"/>
                <a:cs typeface="Times New Roman"/>
              </a:rPr>
              <a:t>наукою.</a:t>
            </a:r>
            <a:endParaRPr sz="2800" dirty="0">
              <a:latin typeface="Times New Roman"/>
              <a:cs typeface="Times New Roman"/>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730490" cy="2820670"/>
          </a:xfrm>
          <a:custGeom>
            <a:avLst/>
            <a:gdLst/>
            <a:ahLst/>
            <a:cxnLst/>
            <a:rect l="l" t="t" r="r" b="b"/>
            <a:pathLst>
              <a:path w="7730490" h="2820670">
                <a:moveTo>
                  <a:pt x="0" y="2820162"/>
                </a:moveTo>
                <a:lnTo>
                  <a:pt x="7730235" y="2820162"/>
                </a:lnTo>
                <a:lnTo>
                  <a:pt x="7730235" y="0"/>
                </a:lnTo>
                <a:lnTo>
                  <a:pt x="0" y="0"/>
                </a:lnTo>
                <a:lnTo>
                  <a:pt x="0" y="2820162"/>
                </a:lnTo>
                <a:close/>
              </a:path>
            </a:pathLst>
          </a:custGeom>
          <a:solidFill>
            <a:srgbClr val="DE7400"/>
          </a:solidFill>
        </p:spPr>
        <p:txBody>
          <a:bodyPr wrap="square" lIns="0" tIns="0" rIns="0" bIns="0" rtlCol="0"/>
          <a:lstStyle/>
          <a:p>
            <a:endParaRPr/>
          </a:p>
        </p:txBody>
      </p:sp>
      <p:sp>
        <p:nvSpPr>
          <p:cNvPr id="3" name="object 3"/>
          <p:cNvSpPr/>
          <p:nvPr/>
        </p:nvSpPr>
        <p:spPr>
          <a:xfrm>
            <a:off x="4055364" y="2793492"/>
            <a:ext cx="795655" cy="224154"/>
          </a:xfrm>
          <a:custGeom>
            <a:avLst/>
            <a:gdLst/>
            <a:ahLst/>
            <a:cxnLst/>
            <a:rect l="l" t="t" r="r" b="b"/>
            <a:pathLst>
              <a:path w="795654" h="224155">
                <a:moveTo>
                  <a:pt x="707644" y="0"/>
                </a:moveTo>
                <a:lnTo>
                  <a:pt x="690752" y="0"/>
                </a:lnTo>
                <a:lnTo>
                  <a:pt x="603631" y="220980"/>
                </a:lnTo>
                <a:lnTo>
                  <a:pt x="646938" y="220980"/>
                </a:lnTo>
                <a:lnTo>
                  <a:pt x="661797" y="176784"/>
                </a:lnTo>
                <a:lnTo>
                  <a:pt x="777748" y="176784"/>
                </a:lnTo>
                <a:lnTo>
                  <a:pt x="766013" y="147193"/>
                </a:lnTo>
                <a:lnTo>
                  <a:pt x="672846" y="147193"/>
                </a:lnTo>
                <a:lnTo>
                  <a:pt x="699008" y="66802"/>
                </a:lnTo>
                <a:lnTo>
                  <a:pt x="734134" y="66802"/>
                </a:lnTo>
                <a:lnTo>
                  <a:pt x="707644" y="0"/>
                </a:lnTo>
                <a:close/>
              </a:path>
              <a:path w="795654" h="224155">
                <a:moveTo>
                  <a:pt x="777748" y="176784"/>
                </a:moveTo>
                <a:lnTo>
                  <a:pt x="736473" y="176784"/>
                </a:lnTo>
                <a:lnTo>
                  <a:pt x="752728" y="220980"/>
                </a:lnTo>
                <a:lnTo>
                  <a:pt x="795274" y="220980"/>
                </a:lnTo>
                <a:lnTo>
                  <a:pt x="777748" y="176784"/>
                </a:lnTo>
                <a:close/>
              </a:path>
              <a:path w="795654" h="224155">
                <a:moveTo>
                  <a:pt x="734134" y="66802"/>
                </a:moveTo>
                <a:lnTo>
                  <a:pt x="699008" y="66802"/>
                </a:lnTo>
                <a:lnTo>
                  <a:pt x="725170" y="147193"/>
                </a:lnTo>
                <a:lnTo>
                  <a:pt x="766013" y="147193"/>
                </a:lnTo>
                <a:lnTo>
                  <a:pt x="734134" y="66802"/>
                </a:lnTo>
                <a:close/>
              </a:path>
              <a:path w="795654" h="224155">
                <a:moveTo>
                  <a:pt x="468712" y="103759"/>
                </a:moveTo>
                <a:lnTo>
                  <a:pt x="432688" y="103759"/>
                </a:lnTo>
                <a:lnTo>
                  <a:pt x="476885" y="223900"/>
                </a:lnTo>
                <a:lnTo>
                  <a:pt x="490600" y="223900"/>
                </a:lnTo>
                <a:lnTo>
                  <a:pt x="517556" y="149987"/>
                </a:lnTo>
                <a:lnTo>
                  <a:pt x="483615" y="149987"/>
                </a:lnTo>
                <a:lnTo>
                  <a:pt x="468712" y="103759"/>
                </a:lnTo>
                <a:close/>
              </a:path>
              <a:path w="795654" h="224155">
                <a:moveTo>
                  <a:pt x="436245" y="3048"/>
                </a:moveTo>
                <a:lnTo>
                  <a:pt x="415798" y="3048"/>
                </a:lnTo>
                <a:lnTo>
                  <a:pt x="371983" y="220980"/>
                </a:lnTo>
                <a:lnTo>
                  <a:pt x="409194" y="220980"/>
                </a:lnTo>
                <a:lnTo>
                  <a:pt x="432688" y="103759"/>
                </a:lnTo>
                <a:lnTo>
                  <a:pt x="468712" y="103759"/>
                </a:lnTo>
                <a:lnTo>
                  <a:pt x="436245" y="3048"/>
                </a:lnTo>
                <a:close/>
              </a:path>
              <a:path w="795654" h="224155">
                <a:moveTo>
                  <a:pt x="570509" y="103759"/>
                </a:moveTo>
                <a:lnTo>
                  <a:pt x="534415" y="103759"/>
                </a:lnTo>
                <a:lnTo>
                  <a:pt x="556895" y="220980"/>
                </a:lnTo>
                <a:lnTo>
                  <a:pt x="594487" y="220980"/>
                </a:lnTo>
                <a:lnTo>
                  <a:pt x="570509" y="103759"/>
                </a:lnTo>
                <a:close/>
              </a:path>
              <a:path w="795654" h="224155">
                <a:moveTo>
                  <a:pt x="549910" y="3048"/>
                </a:moveTo>
                <a:lnTo>
                  <a:pt x="529589" y="3048"/>
                </a:lnTo>
                <a:lnTo>
                  <a:pt x="483615" y="149987"/>
                </a:lnTo>
                <a:lnTo>
                  <a:pt x="517556" y="149987"/>
                </a:lnTo>
                <a:lnTo>
                  <a:pt x="534415" y="103759"/>
                </a:lnTo>
                <a:lnTo>
                  <a:pt x="570509" y="103759"/>
                </a:lnTo>
                <a:lnTo>
                  <a:pt x="549910" y="3048"/>
                </a:lnTo>
                <a:close/>
              </a:path>
              <a:path w="795654" h="224155">
                <a:moveTo>
                  <a:pt x="350900" y="3048"/>
                </a:moveTo>
                <a:lnTo>
                  <a:pt x="211709" y="3048"/>
                </a:lnTo>
                <a:lnTo>
                  <a:pt x="211709" y="220980"/>
                </a:lnTo>
                <a:lnTo>
                  <a:pt x="349123" y="220980"/>
                </a:lnTo>
                <a:lnTo>
                  <a:pt x="349123" y="186562"/>
                </a:lnTo>
                <a:lnTo>
                  <a:pt x="250444" y="186562"/>
                </a:lnTo>
                <a:lnTo>
                  <a:pt x="250444" y="121285"/>
                </a:lnTo>
                <a:lnTo>
                  <a:pt x="322580" y="121285"/>
                </a:lnTo>
                <a:lnTo>
                  <a:pt x="322580" y="88392"/>
                </a:lnTo>
                <a:lnTo>
                  <a:pt x="250444" y="88392"/>
                </a:lnTo>
                <a:lnTo>
                  <a:pt x="250444" y="37211"/>
                </a:lnTo>
                <a:lnTo>
                  <a:pt x="350900" y="37211"/>
                </a:lnTo>
                <a:lnTo>
                  <a:pt x="350900" y="3048"/>
                </a:lnTo>
                <a:close/>
              </a:path>
              <a:path w="795654" h="224155">
                <a:moveTo>
                  <a:pt x="107950" y="37211"/>
                </a:moveTo>
                <a:lnTo>
                  <a:pt x="69214" y="37211"/>
                </a:lnTo>
                <a:lnTo>
                  <a:pt x="69214" y="220980"/>
                </a:lnTo>
                <a:lnTo>
                  <a:pt x="107950" y="220980"/>
                </a:lnTo>
                <a:lnTo>
                  <a:pt x="107950" y="37211"/>
                </a:lnTo>
                <a:close/>
              </a:path>
              <a:path w="795654" h="224155">
                <a:moveTo>
                  <a:pt x="180594" y="3048"/>
                </a:moveTo>
                <a:lnTo>
                  <a:pt x="0" y="3048"/>
                </a:lnTo>
                <a:lnTo>
                  <a:pt x="0" y="37211"/>
                </a:lnTo>
                <a:lnTo>
                  <a:pt x="180594" y="37211"/>
                </a:lnTo>
                <a:lnTo>
                  <a:pt x="180594" y="3048"/>
                </a:lnTo>
                <a:close/>
              </a:path>
            </a:pathLst>
          </a:custGeom>
          <a:solidFill>
            <a:srgbClr val="5E2D79"/>
          </a:solidFill>
        </p:spPr>
        <p:txBody>
          <a:bodyPr wrap="square" lIns="0" tIns="0" rIns="0" bIns="0" rtlCol="0"/>
          <a:lstStyle/>
          <a:p>
            <a:endParaRPr/>
          </a:p>
        </p:txBody>
      </p:sp>
      <p:sp>
        <p:nvSpPr>
          <p:cNvPr id="4" name="object 4"/>
          <p:cNvSpPr/>
          <p:nvPr/>
        </p:nvSpPr>
        <p:spPr>
          <a:xfrm>
            <a:off x="4728209" y="2860294"/>
            <a:ext cx="52705" cy="80645"/>
          </a:xfrm>
          <a:custGeom>
            <a:avLst/>
            <a:gdLst/>
            <a:ahLst/>
            <a:cxnLst/>
            <a:rect l="l" t="t" r="r" b="b"/>
            <a:pathLst>
              <a:path w="52704" h="80644">
                <a:moveTo>
                  <a:pt x="26162" y="0"/>
                </a:moveTo>
                <a:lnTo>
                  <a:pt x="0" y="80390"/>
                </a:lnTo>
                <a:lnTo>
                  <a:pt x="52324" y="80390"/>
                </a:lnTo>
                <a:lnTo>
                  <a:pt x="26162" y="0"/>
                </a:lnTo>
                <a:close/>
              </a:path>
            </a:pathLst>
          </a:custGeom>
          <a:ln w="3175">
            <a:solidFill>
              <a:srgbClr val="58134A"/>
            </a:solidFill>
          </a:ln>
        </p:spPr>
        <p:txBody>
          <a:bodyPr wrap="square" lIns="0" tIns="0" rIns="0" bIns="0" rtlCol="0"/>
          <a:lstStyle/>
          <a:p>
            <a:endParaRPr/>
          </a:p>
        </p:txBody>
      </p:sp>
      <p:sp>
        <p:nvSpPr>
          <p:cNvPr id="5" name="object 5"/>
          <p:cNvSpPr/>
          <p:nvPr/>
        </p:nvSpPr>
        <p:spPr>
          <a:xfrm>
            <a:off x="4427346" y="2796539"/>
            <a:ext cx="222885" cy="220979"/>
          </a:xfrm>
          <a:custGeom>
            <a:avLst/>
            <a:gdLst/>
            <a:ahLst/>
            <a:cxnLst/>
            <a:rect l="l" t="t" r="r" b="b"/>
            <a:pathLst>
              <a:path w="222885" h="220980">
                <a:moveTo>
                  <a:pt x="43814" y="0"/>
                </a:moveTo>
                <a:lnTo>
                  <a:pt x="64262" y="0"/>
                </a:lnTo>
                <a:lnTo>
                  <a:pt x="111632" y="146938"/>
                </a:lnTo>
                <a:lnTo>
                  <a:pt x="157606" y="0"/>
                </a:lnTo>
                <a:lnTo>
                  <a:pt x="177926" y="0"/>
                </a:lnTo>
                <a:lnTo>
                  <a:pt x="222503" y="217932"/>
                </a:lnTo>
                <a:lnTo>
                  <a:pt x="184912" y="217932"/>
                </a:lnTo>
                <a:lnTo>
                  <a:pt x="162432" y="100711"/>
                </a:lnTo>
                <a:lnTo>
                  <a:pt x="118617" y="220852"/>
                </a:lnTo>
                <a:lnTo>
                  <a:pt x="104901" y="220852"/>
                </a:lnTo>
                <a:lnTo>
                  <a:pt x="60705" y="100711"/>
                </a:lnTo>
                <a:lnTo>
                  <a:pt x="37211" y="217932"/>
                </a:lnTo>
                <a:lnTo>
                  <a:pt x="0" y="217932"/>
                </a:lnTo>
                <a:lnTo>
                  <a:pt x="43814" y="0"/>
                </a:lnTo>
                <a:close/>
              </a:path>
            </a:pathLst>
          </a:custGeom>
          <a:ln w="3175">
            <a:solidFill>
              <a:srgbClr val="58134A"/>
            </a:solidFill>
          </a:ln>
        </p:spPr>
        <p:txBody>
          <a:bodyPr wrap="square" lIns="0" tIns="0" rIns="0" bIns="0" rtlCol="0"/>
          <a:lstStyle/>
          <a:p>
            <a:endParaRPr/>
          </a:p>
        </p:txBody>
      </p:sp>
      <p:sp>
        <p:nvSpPr>
          <p:cNvPr id="6" name="object 6"/>
          <p:cNvSpPr/>
          <p:nvPr/>
        </p:nvSpPr>
        <p:spPr>
          <a:xfrm>
            <a:off x="4267072" y="2796539"/>
            <a:ext cx="139700" cy="218440"/>
          </a:xfrm>
          <a:custGeom>
            <a:avLst/>
            <a:gdLst/>
            <a:ahLst/>
            <a:cxnLst/>
            <a:rect l="l" t="t" r="r" b="b"/>
            <a:pathLst>
              <a:path w="139700" h="218439">
                <a:moveTo>
                  <a:pt x="0" y="0"/>
                </a:moveTo>
                <a:lnTo>
                  <a:pt x="139191" y="0"/>
                </a:lnTo>
                <a:lnTo>
                  <a:pt x="139191" y="34162"/>
                </a:lnTo>
                <a:lnTo>
                  <a:pt x="38735" y="34162"/>
                </a:lnTo>
                <a:lnTo>
                  <a:pt x="38735" y="85344"/>
                </a:lnTo>
                <a:lnTo>
                  <a:pt x="110871" y="85344"/>
                </a:lnTo>
                <a:lnTo>
                  <a:pt x="110871" y="118237"/>
                </a:lnTo>
                <a:lnTo>
                  <a:pt x="38735" y="118237"/>
                </a:lnTo>
                <a:lnTo>
                  <a:pt x="38735" y="183514"/>
                </a:lnTo>
                <a:lnTo>
                  <a:pt x="137413" y="183514"/>
                </a:lnTo>
                <a:lnTo>
                  <a:pt x="137413" y="217932"/>
                </a:lnTo>
                <a:lnTo>
                  <a:pt x="0" y="21793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055364" y="2796539"/>
            <a:ext cx="180975" cy="218440"/>
          </a:xfrm>
          <a:custGeom>
            <a:avLst/>
            <a:gdLst/>
            <a:ahLst/>
            <a:cxnLst/>
            <a:rect l="l" t="t" r="r" b="b"/>
            <a:pathLst>
              <a:path w="180975" h="218439">
                <a:moveTo>
                  <a:pt x="0" y="0"/>
                </a:moveTo>
                <a:lnTo>
                  <a:pt x="180594" y="0"/>
                </a:lnTo>
                <a:lnTo>
                  <a:pt x="180594" y="34162"/>
                </a:lnTo>
                <a:lnTo>
                  <a:pt x="107950" y="34162"/>
                </a:lnTo>
                <a:lnTo>
                  <a:pt x="107950" y="217932"/>
                </a:lnTo>
                <a:lnTo>
                  <a:pt x="69214" y="217932"/>
                </a:lnTo>
                <a:lnTo>
                  <a:pt x="69214" y="34162"/>
                </a:lnTo>
                <a:lnTo>
                  <a:pt x="0" y="3416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658995" y="2793492"/>
            <a:ext cx="191770" cy="220979"/>
          </a:xfrm>
          <a:custGeom>
            <a:avLst/>
            <a:gdLst/>
            <a:ahLst/>
            <a:cxnLst/>
            <a:rect l="l" t="t" r="r" b="b"/>
            <a:pathLst>
              <a:path w="191770" h="220980">
                <a:moveTo>
                  <a:pt x="87121" y="0"/>
                </a:moveTo>
                <a:lnTo>
                  <a:pt x="104012" y="0"/>
                </a:lnTo>
                <a:lnTo>
                  <a:pt x="191642" y="220980"/>
                </a:lnTo>
                <a:lnTo>
                  <a:pt x="149097" y="220980"/>
                </a:lnTo>
                <a:lnTo>
                  <a:pt x="132841" y="176784"/>
                </a:lnTo>
                <a:lnTo>
                  <a:pt x="58165" y="176784"/>
                </a:lnTo>
                <a:lnTo>
                  <a:pt x="43306" y="220980"/>
                </a:lnTo>
                <a:lnTo>
                  <a:pt x="0" y="220980"/>
                </a:lnTo>
                <a:lnTo>
                  <a:pt x="87121"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963033" y="2791205"/>
            <a:ext cx="145414" cy="22707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148453" y="2968244"/>
            <a:ext cx="53975" cy="53975"/>
          </a:xfrm>
          <a:custGeom>
            <a:avLst/>
            <a:gdLst/>
            <a:ahLst/>
            <a:cxnLst/>
            <a:rect l="l" t="t" r="r" b="b"/>
            <a:pathLst>
              <a:path w="53975" h="53975">
                <a:moveTo>
                  <a:pt x="34289" y="0"/>
                </a:moveTo>
                <a:lnTo>
                  <a:pt x="19431" y="0"/>
                </a:lnTo>
                <a:lnTo>
                  <a:pt x="13081" y="2539"/>
                </a:lnTo>
                <a:lnTo>
                  <a:pt x="2667" y="12953"/>
                </a:lnTo>
                <a:lnTo>
                  <a:pt x="0" y="19303"/>
                </a:lnTo>
                <a:lnTo>
                  <a:pt x="0" y="34162"/>
                </a:lnTo>
                <a:lnTo>
                  <a:pt x="2667" y="40512"/>
                </a:lnTo>
                <a:lnTo>
                  <a:pt x="7874" y="45719"/>
                </a:lnTo>
                <a:lnTo>
                  <a:pt x="13081" y="51053"/>
                </a:lnTo>
                <a:lnTo>
                  <a:pt x="19431" y="53720"/>
                </a:lnTo>
                <a:lnTo>
                  <a:pt x="34289" y="53720"/>
                </a:lnTo>
                <a:lnTo>
                  <a:pt x="40639" y="51053"/>
                </a:lnTo>
                <a:lnTo>
                  <a:pt x="45847" y="45719"/>
                </a:lnTo>
                <a:lnTo>
                  <a:pt x="51054" y="40512"/>
                </a:lnTo>
                <a:lnTo>
                  <a:pt x="53594" y="34162"/>
                </a:lnTo>
                <a:lnTo>
                  <a:pt x="53594" y="19303"/>
                </a:lnTo>
                <a:lnTo>
                  <a:pt x="51054" y="12953"/>
                </a:lnTo>
                <a:lnTo>
                  <a:pt x="40639" y="2539"/>
                </a:lnTo>
                <a:lnTo>
                  <a:pt x="34289" y="0"/>
                </a:lnTo>
                <a:close/>
              </a:path>
            </a:pathLst>
          </a:custGeom>
          <a:solidFill>
            <a:srgbClr val="5E2D79"/>
          </a:solidFill>
        </p:spPr>
        <p:txBody>
          <a:bodyPr wrap="square" lIns="0" tIns="0" rIns="0" bIns="0" rtlCol="0"/>
          <a:lstStyle/>
          <a:p>
            <a:endParaRPr/>
          </a:p>
        </p:txBody>
      </p:sp>
      <p:sp>
        <p:nvSpPr>
          <p:cNvPr id="11" name="object 11"/>
          <p:cNvSpPr/>
          <p:nvPr/>
        </p:nvSpPr>
        <p:spPr>
          <a:xfrm>
            <a:off x="5148453" y="2968244"/>
            <a:ext cx="53975" cy="53975"/>
          </a:xfrm>
          <a:custGeom>
            <a:avLst/>
            <a:gdLst/>
            <a:ahLst/>
            <a:cxnLst/>
            <a:rect l="l" t="t" r="r" b="b"/>
            <a:pathLst>
              <a:path w="53975" h="53975">
                <a:moveTo>
                  <a:pt x="26797" y="0"/>
                </a:moveTo>
                <a:lnTo>
                  <a:pt x="34289" y="0"/>
                </a:lnTo>
                <a:lnTo>
                  <a:pt x="40639" y="2539"/>
                </a:lnTo>
                <a:lnTo>
                  <a:pt x="45847" y="7746"/>
                </a:lnTo>
                <a:lnTo>
                  <a:pt x="51054" y="12953"/>
                </a:lnTo>
                <a:lnTo>
                  <a:pt x="53594" y="19303"/>
                </a:lnTo>
                <a:lnTo>
                  <a:pt x="53594" y="26669"/>
                </a:lnTo>
                <a:lnTo>
                  <a:pt x="53594" y="34162"/>
                </a:lnTo>
                <a:lnTo>
                  <a:pt x="51054" y="40512"/>
                </a:lnTo>
                <a:lnTo>
                  <a:pt x="45847" y="45719"/>
                </a:lnTo>
                <a:lnTo>
                  <a:pt x="40639" y="51053"/>
                </a:lnTo>
                <a:lnTo>
                  <a:pt x="34289" y="53720"/>
                </a:lnTo>
                <a:lnTo>
                  <a:pt x="26797" y="53720"/>
                </a:lnTo>
                <a:lnTo>
                  <a:pt x="19431" y="53720"/>
                </a:lnTo>
                <a:lnTo>
                  <a:pt x="13081" y="51053"/>
                </a:lnTo>
                <a:lnTo>
                  <a:pt x="7874" y="45719"/>
                </a:lnTo>
                <a:lnTo>
                  <a:pt x="2667" y="40512"/>
                </a:lnTo>
                <a:lnTo>
                  <a:pt x="0" y="34162"/>
                </a:lnTo>
                <a:lnTo>
                  <a:pt x="0" y="26669"/>
                </a:lnTo>
                <a:lnTo>
                  <a:pt x="0" y="19303"/>
                </a:lnTo>
                <a:lnTo>
                  <a:pt x="2667" y="12953"/>
                </a:lnTo>
                <a:lnTo>
                  <a:pt x="7874" y="7746"/>
                </a:lnTo>
                <a:lnTo>
                  <a:pt x="13081" y="2539"/>
                </a:lnTo>
                <a:lnTo>
                  <a:pt x="19431" y="0"/>
                </a:lnTo>
                <a:lnTo>
                  <a:pt x="26797"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760982" y="3120898"/>
            <a:ext cx="5657850" cy="55651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92023" y="236220"/>
            <a:ext cx="8686800" cy="148437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50825" y="255650"/>
            <a:ext cx="8569325" cy="1368425"/>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16" name="object 16"/>
          <p:cNvGraphicFramePr>
            <a:graphicFrameLocks noGrp="1"/>
          </p:cNvGraphicFramePr>
          <p:nvPr/>
        </p:nvGraphicFramePr>
        <p:xfrm>
          <a:off x="821232" y="5294884"/>
          <a:ext cx="7560945" cy="926565"/>
        </p:xfrm>
        <a:graphic>
          <a:graphicData uri="http://schemas.openxmlformats.org/drawingml/2006/table">
            <a:tbl>
              <a:tblPr firstRow="1" bandRow="1">
                <a:tableStyleId>{2D5ABB26-0587-4C30-8999-92F81FD0307C}</a:tableStyleId>
              </a:tblPr>
              <a:tblGrid>
                <a:gridCol w="7140575"/>
                <a:gridCol w="420370"/>
              </a:tblGrid>
              <a:tr h="280416">
                <a:tc gridSpan="2">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80390">
                <a:tc>
                  <a:txBody>
                    <a:bodyPr/>
                    <a:lstStyle/>
                    <a:p>
                      <a:pPr marL="62865">
                        <a:lnSpc>
                          <a:spcPts val="1880"/>
                        </a:lnSpc>
                        <a:tabLst>
                          <a:tab pos="405765" algn="l"/>
                        </a:tabLst>
                      </a:pPr>
                      <a:r>
                        <a:rPr sz="1600" b="1" dirty="0">
                          <a:latin typeface="Times New Roman"/>
                          <a:cs typeface="Times New Roman"/>
                        </a:rPr>
                        <a:t>1.	</a:t>
                      </a:r>
                      <a:r>
                        <a:rPr sz="1600" b="1" spc="-15" dirty="0">
                          <a:latin typeface="Times New Roman"/>
                          <a:cs typeface="Times New Roman"/>
                        </a:rPr>
                        <a:t>Сутність </a:t>
                      </a:r>
                      <a:r>
                        <a:rPr sz="1600" b="1" spc="-10" dirty="0">
                          <a:latin typeface="Times New Roman"/>
                          <a:cs typeface="Times New Roman"/>
                        </a:rPr>
                        <a:t>регресійного</a:t>
                      </a:r>
                      <a:r>
                        <a:rPr sz="1600" b="1" spc="70" dirty="0">
                          <a:latin typeface="Times New Roman"/>
                          <a:cs typeface="Times New Roman"/>
                        </a:rPr>
                        <a:t> </a:t>
                      </a:r>
                      <a:r>
                        <a:rPr sz="1600" b="1" spc="-10" dirty="0">
                          <a:latin typeface="Times New Roman"/>
                          <a:cs typeface="Times New Roman"/>
                        </a:rPr>
                        <a:t>аналізу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365759">
                <a:tc>
                  <a:txBody>
                    <a:bodyPr/>
                    <a:lstStyle/>
                    <a:p>
                      <a:pPr marL="62865">
                        <a:lnSpc>
                          <a:spcPct val="100000"/>
                        </a:lnSpc>
                        <a:spcBef>
                          <a:spcPts val="570"/>
                        </a:spcBef>
                      </a:pPr>
                      <a:r>
                        <a:rPr sz="1600" b="1" dirty="0">
                          <a:latin typeface="Times New Roman"/>
                          <a:cs typeface="Times New Roman"/>
                        </a:rPr>
                        <a:t>2. </a:t>
                      </a:r>
                      <a:r>
                        <a:rPr sz="1600" b="1" spc="-10" dirty="0">
                          <a:latin typeface="Times New Roman"/>
                          <a:cs typeface="Times New Roman"/>
                        </a:rPr>
                        <a:t>Оцінка щільності </a:t>
                      </a:r>
                      <a:r>
                        <a:rPr sz="1600" b="1" dirty="0">
                          <a:latin typeface="Times New Roman"/>
                          <a:cs typeface="Times New Roman"/>
                        </a:rPr>
                        <a:t>та </a:t>
                      </a:r>
                      <a:r>
                        <a:rPr sz="1600" b="1" spc="-10" dirty="0">
                          <a:latin typeface="Times New Roman"/>
                          <a:cs typeface="Times New Roman"/>
                        </a:rPr>
                        <a:t>перевірка істотності кореляційного</a:t>
                      </a:r>
                      <a:r>
                        <a:rPr sz="1600" b="1" spc="150" dirty="0">
                          <a:latin typeface="Times New Roman"/>
                          <a:cs typeface="Times New Roman"/>
                        </a:rPr>
                        <a:t> </a:t>
                      </a:r>
                      <a:r>
                        <a:rPr sz="1600" b="1" spc="-10" dirty="0">
                          <a:latin typeface="Times New Roman"/>
                          <a:cs typeface="Times New Roman"/>
                        </a:rPr>
                        <a:t>зв’язку</a:t>
                      </a:r>
                      <a:endParaRPr sz="1600">
                        <a:latin typeface="Times New Roman"/>
                        <a:cs typeface="Times New Roman"/>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71775" y="4653153"/>
            <a:ext cx="2376297" cy="4320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03829" y="4973154"/>
            <a:ext cx="1944243" cy="76009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347846" y="5739726"/>
            <a:ext cx="2520315" cy="49758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68325" y="308228"/>
            <a:ext cx="8571230" cy="5755640"/>
          </a:xfrm>
          <a:prstGeom prst="rect">
            <a:avLst/>
          </a:prstGeom>
        </p:spPr>
        <p:txBody>
          <a:bodyPr vert="horz" wrap="square" lIns="0" tIns="12700" rIns="0" bIns="0" rtlCol="0">
            <a:spAutoFit/>
          </a:bodyPr>
          <a:lstStyle/>
          <a:p>
            <a:pPr marL="1393190">
              <a:lnSpc>
                <a:spcPct val="100000"/>
              </a:lnSpc>
              <a:spcBef>
                <a:spcPts val="100"/>
              </a:spcBef>
            </a:pPr>
            <a:r>
              <a:rPr sz="2400" b="1" dirty="0">
                <a:solidFill>
                  <a:srgbClr val="5E2D79"/>
                </a:solidFill>
                <a:latin typeface="Times New Roman"/>
                <a:cs typeface="Times New Roman"/>
              </a:rPr>
              <a:t>1. </a:t>
            </a:r>
            <a:r>
              <a:rPr sz="2400" b="1" spc="-10" dirty="0">
                <a:solidFill>
                  <a:srgbClr val="5E2D79"/>
                </a:solidFill>
                <a:latin typeface="Times New Roman"/>
                <a:cs typeface="Times New Roman"/>
              </a:rPr>
              <a:t>СУТНІСТЬ РЕГРЕСІЙНОГО</a:t>
            </a:r>
            <a:r>
              <a:rPr sz="2400" b="1" spc="-320" dirty="0">
                <a:solidFill>
                  <a:srgbClr val="5E2D79"/>
                </a:solidFill>
                <a:latin typeface="Times New Roman"/>
                <a:cs typeface="Times New Roman"/>
              </a:rPr>
              <a:t> </a:t>
            </a:r>
            <a:r>
              <a:rPr sz="2400" b="1" spc="-15" dirty="0">
                <a:solidFill>
                  <a:srgbClr val="5E2D79"/>
                </a:solidFill>
                <a:latin typeface="Times New Roman"/>
                <a:cs typeface="Times New Roman"/>
              </a:rPr>
              <a:t>АНАЛІЗУ</a:t>
            </a:r>
            <a:endParaRPr sz="2400">
              <a:latin typeface="Times New Roman"/>
              <a:cs typeface="Times New Roman"/>
            </a:endParaRPr>
          </a:p>
          <a:p>
            <a:pPr marL="485140" marR="83185" indent="450850" algn="just">
              <a:lnSpc>
                <a:spcPct val="114999"/>
              </a:lnSpc>
              <a:spcBef>
                <a:spcPts val="1560"/>
              </a:spcBef>
            </a:pPr>
            <a:r>
              <a:rPr sz="2400" b="1" i="1" spc="-5" dirty="0">
                <a:latin typeface="Times New Roman"/>
                <a:cs typeface="Times New Roman"/>
              </a:rPr>
              <a:t>Емпірична лінія </a:t>
            </a:r>
            <a:r>
              <a:rPr sz="2400" b="1" i="1" spc="-10" dirty="0">
                <a:latin typeface="Times New Roman"/>
                <a:cs typeface="Times New Roman"/>
              </a:rPr>
              <a:t>регресії </a:t>
            </a:r>
            <a:r>
              <a:rPr sz="2400" spc="-10" dirty="0">
                <a:latin typeface="Times New Roman"/>
                <a:cs typeface="Times New Roman"/>
              </a:rPr>
              <a:t>представлена груповими  </a:t>
            </a:r>
            <a:r>
              <a:rPr sz="2400" spc="-5" dirty="0">
                <a:latin typeface="Times New Roman"/>
                <a:cs typeface="Times New Roman"/>
              </a:rPr>
              <a:t>середніми </a:t>
            </a:r>
            <a:r>
              <a:rPr sz="2400" spc="-20" dirty="0">
                <a:latin typeface="Times New Roman"/>
                <a:cs typeface="Times New Roman"/>
              </a:rPr>
              <a:t>результативної </a:t>
            </a:r>
            <a:r>
              <a:rPr sz="2400" dirty="0">
                <a:latin typeface="Times New Roman"/>
                <a:cs typeface="Times New Roman"/>
              </a:rPr>
              <a:t>ознаки, </a:t>
            </a:r>
            <a:r>
              <a:rPr sz="2400" spc="-40" dirty="0">
                <a:latin typeface="Times New Roman"/>
                <a:cs typeface="Times New Roman"/>
              </a:rPr>
              <a:t>кожна </a:t>
            </a:r>
            <a:r>
              <a:rPr sz="2400" dirty="0">
                <a:latin typeface="Times New Roman"/>
                <a:cs typeface="Times New Roman"/>
              </a:rPr>
              <a:t>з </a:t>
            </a:r>
            <a:r>
              <a:rPr sz="2400" spc="-5" dirty="0">
                <a:latin typeface="Times New Roman"/>
                <a:cs typeface="Times New Roman"/>
              </a:rPr>
              <a:t>яких належить </a:t>
            </a:r>
            <a:r>
              <a:rPr sz="2400" dirty="0">
                <a:latin typeface="Times New Roman"/>
                <a:cs typeface="Times New Roman"/>
              </a:rPr>
              <a:t>до  </a:t>
            </a:r>
            <a:r>
              <a:rPr sz="2400" spc="-10" dirty="0">
                <a:latin typeface="Times New Roman"/>
                <a:cs typeface="Times New Roman"/>
              </a:rPr>
              <a:t>відповідного </a:t>
            </a:r>
            <a:r>
              <a:rPr sz="2400" spc="-5" dirty="0">
                <a:latin typeface="Times New Roman"/>
                <a:cs typeface="Times New Roman"/>
              </a:rPr>
              <a:t>інтервалу </a:t>
            </a:r>
            <a:r>
              <a:rPr sz="2400" spc="-15" dirty="0">
                <a:latin typeface="Times New Roman"/>
                <a:cs typeface="Times New Roman"/>
              </a:rPr>
              <a:t>значень </a:t>
            </a:r>
            <a:r>
              <a:rPr sz="2400" spc="-10" dirty="0">
                <a:latin typeface="Times New Roman"/>
                <a:cs typeface="Times New Roman"/>
              </a:rPr>
              <a:t>групувального </a:t>
            </a:r>
            <a:r>
              <a:rPr sz="2400" spc="-15" dirty="0">
                <a:latin typeface="Times New Roman"/>
                <a:cs typeface="Times New Roman"/>
              </a:rPr>
              <a:t>фактора</a:t>
            </a:r>
            <a:r>
              <a:rPr sz="2400" spc="45" dirty="0">
                <a:latin typeface="Times New Roman"/>
                <a:cs typeface="Times New Roman"/>
              </a:rPr>
              <a:t> </a:t>
            </a:r>
            <a:r>
              <a:rPr sz="2400" i="1" spc="-5" dirty="0">
                <a:latin typeface="Times New Roman"/>
                <a:cs typeface="Times New Roman"/>
              </a:rPr>
              <a:t>х</a:t>
            </a:r>
            <a:r>
              <a:rPr sz="2400" i="1" spc="-7" baseline="-20833" dirty="0">
                <a:latin typeface="Times New Roman"/>
                <a:cs typeface="Times New Roman"/>
              </a:rPr>
              <a:t>j</a:t>
            </a:r>
            <a:r>
              <a:rPr sz="2400" spc="-5" dirty="0">
                <a:latin typeface="Times New Roman"/>
                <a:cs typeface="Times New Roman"/>
              </a:rPr>
              <a:t>.</a:t>
            </a:r>
            <a:endParaRPr sz="2400">
              <a:latin typeface="Times New Roman"/>
              <a:cs typeface="Times New Roman"/>
            </a:endParaRPr>
          </a:p>
          <a:p>
            <a:pPr marL="485140" marR="81280" indent="450850" algn="just">
              <a:lnSpc>
                <a:spcPct val="114999"/>
              </a:lnSpc>
              <a:spcBef>
                <a:spcPts val="580"/>
              </a:spcBef>
            </a:pPr>
            <a:r>
              <a:rPr sz="2400" b="1" i="1" spc="-20" dirty="0">
                <a:latin typeface="Times New Roman"/>
                <a:cs typeface="Times New Roman"/>
              </a:rPr>
              <a:t>Теоретична </a:t>
            </a:r>
            <a:r>
              <a:rPr sz="2400" b="1" i="1" spc="-5" dirty="0">
                <a:latin typeface="Times New Roman"/>
                <a:cs typeface="Times New Roman"/>
              </a:rPr>
              <a:t>лінія </a:t>
            </a:r>
            <a:r>
              <a:rPr sz="2400" b="1" i="1" spc="-10" dirty="0">
                <a:latin typeface="Times New Roman"/>
                <a:cs typeface="Times New Roman"/>
              </a:rPr>
              <a:t>регресії </a:t>
            </a:r>
            <a:r>
              <a:rPr sz="2400" spc="-10" dirty="0">
                <a:latin typeface="Times New Roman"/>
                <a:cs typeface="Times New Roman"/>
              </a:rPr>
              <a:t>описується </a:t>
            </a:r>
            <a:r>
              <a:rPr sz="2400" spc="-5" dirty="0">
                <a:latin typeface="Times New Roman"/>
                <a:cs typeface="Times New Roman"/>
              </a:rPr>
              <a:t>певною </a:t>
            </a:r>
            <a:r>
              <a:rPr sz="2400" spc="-10" dirty="0">
                <a:latin typeface="Times New Roman"/>
                <a:cs typeface="Times New Roman"/>
              </a:rPr>
              <a:t>функцією  </a:t>
            </a:r>
            <a:r>
              <a:rPr sz="2400" spc="-20" dirty="0">
                <a:latin typeface="Times New Roman"/>
                <a:cs typeface="Times New Roman"/>
              </a:rPr>
              <a:t>яку </a:t>
            </a:r>
            <a:r>
              <a:rPr sz="2400" spc="-15" dirty="0">
                <a:latin typeface="Times New Roman"/>
                <a:cs typeface="Times New Roman"/>
              </a:rPr>
              <a:t>називають</a:t>
            </a:r>
            <a:r>
              <a:rPr sz="2400" spc="570" dirty="0">
                <a:latin typeface="Times New Roman"/>
                <a:cs typeface="Times New Roman"/>
              </a:rPr>
              <a:t> </a:t>
            </a:r>
            <a:r>
              <a:rPr sz="2400" b="1" i="1" dirty="0">
                <a:latin typeface="Times New Roman"/>
                <a:cs typeface="Times New Roman"/>
              </a:rPr>
              <a:t>рівнянням </a:t>
            </a:r>
            <a:r>
              <a:rPr sz="2400" b="1" i="1" spc="-5" dirty="0">
                <a:latin typeface="Times New Roman"/>
                <a:cs typeface="Times New Roman"/>
              </a:rPr>
              <a:t>регресії</a:t>
            </a:r>
            <a:r>
              <a:rPr sz="2400" spc="-5" dirty="0">
                <a:latin typeface="Times New Roman"/>
                <a:cs typeface="Times New Roman"/>
              </a:rPr>
              <a:t>, </a:t>
            </a:r>
            <a:r>
              <a:rPr sz="2400" dirty="0">
                <a:latin typeface="Times New Roman"/>
                <a:cs typeface="Times New Roman"/>
              </a:rPr>
              <a:t>а </a:t>
            </a:r>
            <a:r>
              <a:rPr sz="2400" i="1" spc="-5" dirty="0">
                <a:latin typeface="Times New Roman"/>
                <a:cs typeface="Times New Roman"/>
              </a:rPr>
              <a:t>Y </a:t>
            </a:r>
            <a:r>
              <a:rPr sz="2400" dirty="0">
                <a:latin typeface="Times New Roman"/>
                <a:cs typeface="Times New Roman"/>
              </a:rPr>
              <a:t>— </a:t>
            </a:r>
            <a:r>
              <a:rPr sz="2400" b="1" i="1" spc="-10" dirty="0">
                <a:latin typeface="Times New Roman"/>
                <a:cs typeface="Times New Roman"/>
              </a:rPr>
              <a:t>теоретичним  рівнем </a:t>
            </a:r>
            <a:r>
              <a:rPr sz="2400" b="1" i="1" spc="-15" dirty="0">
                <a:latin typeface="Times New Roman"/>
                <a:cs typeface="Times New Roman"/>
              </a:rPr>
              <a:t>результативної</a:t>
            </a:r>
            <a:r>
              <a:rPr sz="2400" b="1" i="1" spc="-5" dirty="0">
                <a:latin typeface="Times New Roman"/>
                <a:cs typeface="Times New Roman"/>
              </a:rPr>
              <a:t> </a:t>
            </a:r>
            <a:r>
              <a:rPr sz="2400" b="1" i="1" spc="-10" dirty="0">
                <a:latin typeface="Times New Roman"/>
                <a:cs typeface="Times New Roman"/>
              </a:rPr>
              <a:t>ознаки</a:t>
            </a:r>
            <a:r>
              <a:rPr sz="2400" spc="-10" dirty="0">
                <a:latin typeface="Times New Roman"/>
                <a:cs typeface="Times New Roman"/>
              </a:rPr>
              <a:t>.</a:t>
            </a:r>
            <a:endParaRPr sz="2400">
              <a:latin typeface="Times New Roman"/>
              <a:cs typeface="Times New Roman"/>
            </a:endParaRPr>
          </a:p>
          <a:p>
            <a:pPr marL="88900" algn="just">
              <a:lnSpc>
                <a:spcPct val="100000"/>
              </a:lnSpc>
              <a:spcBef>
                <a:spcPts val="550"/>
              </a:spcBef>
            </a:pPr>
            <a:r>
              <a:rPr sz="2400" spc="-5" dirty="0">
                <a:latin typeface="Times New Roman"/>
                <a:cs typeface="Times New Roman"/>
              </a:rPr>
              <a:t>лінійною </a:t>
            </a:r>
            <a:r>
              <a:rPr sz="2400" spc="-10" dirty="0">
                <a:latin typeface="Times New Roman"/>
                <a:cs typeface="Times New Roman"/>
              </a:rPr>
              <a:t>функцією </a:t>
            </a:r>
            <a:r>
              <a:rPr sz="2400" i="1" dirty="0">
                <a:latin typeface="Times New Roman"/>
                <a:cs typeface="Times New Roman"/>
              </a:rPr>
              <a:t>Y </a:t>
            </a:r>
            <a:r>
              <a:rPr sz="2400" dirty="0">
                <a:latin typeface="Times New Roman"/>
                <a:cs typeface="Times New Roman"/>
              </a:rPr>
              <a:t>= </a:t>
            </a:r>
            <a:r>
              <a:rPr sz="2400" i="1" dirty="0">
                <a:latin typeface="Times New Roman"/>
                <a:cs typeface="Times New Roman"/>
              </a:rPr>
              <a:t>a </a:t>
            </a:r>
            <a:r>
              <a:rPr sz="2400" dirty="0">
                <a:latin typeface="Times New Roman"/>
                <a:cs typeface="Times New Roman"/>
              </a:rPr>
              <a:t>+</a:t>
            </a:r>
            <a:r>
              <a:rPr sz="2400" spc="-80" dirty="0">
                <a:latin typeface="Times New Roman"/>
                <a:cs typeface="Times New Roman"/>
              </a:rPr>
              <a:t> </a:t>
            </a:r>
            <a:r>
              <a:rPr sz="2400" i="1" spc="-5" dirty="0">
                <a:latin typeface="Times New Roman"/>
                <a:cs typeface="Times New Roman"/>
              </a:rPr>
              <a:t>bx</a:t>
            </a:r>
            <a:r>
              <a:rPr sz="2400" spc="-5" dirty="0">
                <a:latin typeface="Times New Roman"/>
                <a:cs typeface="Times New Roman"/>
              </a:rPr>
              <a:t>.</a:t>
            </a:r>
            <a:endParaRPr sz="2400">
              <a:latin typeface="Times New Roman"/>
              <a:cs typeface="Times New Roman"/>
            </a:endParaRPr>
          </a:p>
          <a:p>
            <a:pPr marL="935990" algn="just">
              <a:lnSpc>
                <a:spcPct val="100000"/>
              </a:lnSpc>
              <a:spcBef>
                <a:spcPts val="745"/>
              </a:spcBef>
            </a:pPr>
            <a:r>
              <a:rPr sz="2400" spc="-5" dirty="0">
                <a:latin typeface="Times New Roman"/>
                <a:cs typeface="Times New Roman"/>
              </a:rPr>
              <a:t>Нелінійні</a:t>
            </a:r>
            <a:r>
              <a:rPr sz="2400" spc="-20" dirty="0">
                <a:latin typeface="Times New Roman"/>
                <a:cs typeface="Times New Roman"/>
              </a:rPr>
              <a:t> </a:t>
            </a:r>
            <a:r>
              <a:rPr sz="2400" spc="-10" dirty="0">
                <a:latin typeface="Times New Roman"/>
                <a:cs typeface="Times New Roman"/>
              </a:rPr>
              <a:t>функції:</a:t>
            </a:r>
            <a:endParaRPr sz="2400">
              <a:latin typeface="Times New Roman"/>
              <a:cs typeface="Times New Roman"/>
            </a:endParaRPr>
          </a:p>
          <a:p>
            <a:pPr marL="88900" algn="just">
              <a:lnSpc>
                <a:spcPct val="100000"/>
              </a:lnSpc>
              <a:spcBef>
                <a:spcPts val="1764"/>
              </a:spcBef>
              <a:tabLst>
                <a:tab pos="4735830" algn="l"/>
              </a:tabLst>
            </a:pPr>
            <a:r>
              <a:rPr sz="2400" spc="-15" dirty="0">
                <a:latin typeface="Times New Roman"/>
                <a:cs typeface="Times New Roman"/>
              </a:rPr>
              <a:t>Степеневу	</a:t>
            </a:r>
            <a:r>
              <a:rPr sz="2400" dirty="0">
                <a:latin typeface="Times New Roman"/>
                <a:cs typeface="Times New Roman"/>
              </a:rPr>
              <a:t>;</a:t>
            </a:r>
            <a:endParaRPr sz="2400">
              <a:latin typeface="Times New Roman"/>
              <a:cs typeface="Times New Roman"/>
            </a:endParaRPr>
          </a:p>
          <a:p>
            <a:pPr marL="88900">
              <a:lnSpc>
                <a:spcPct val="100000"/>
              </a:lnSpc>
              <a:spcBef>
                <a:spcPts val="2014"/>
              </a:spcBef>
              <a:tabLst>
                <a:tab pos="3897629" algn="l"/>
              </a:tabLst>
            </a:pPr>
            <a:r>
              <a:rPr sz="2400" spc="-5" dirty="0">
                <a:latin typeface="Times New Roman"/>
                <a:cs typeface="Times New Roman"/>
              </a:rPr>
              <a:t>гіперболічну	</a:t>
            </a:r>
            <a:r>
              <a:rPr sz="2400" dirty="0">
                <a:latin typeface="Times New Roman"/>
                <a:cs typeface="Times New Roman"/>
              </a:rPr>
              <a:t>;</a:t>
            </a:r>
            <a:endParaRPr sz="2400">
              <a:latin typeface="Times New Roman"/>
              <a:cs typeface="Times New Roman"/>
            </a:endParaRPr>
          </a:p>
          <a:p>
            <a:pPr marL="88900">
              <a:lnSpc>
                <a:spcPct val="100000"/>
              </a:lnSpc>
              <a:spcBef>
                <a:spcPts val="745"/>
              </a:spcBef>
            </a:pPr>
            <a:r>
              <a:rPr sz="2400" spc="-10" dirty="0">
                <a:latin typeface="Times New Roman"/>
                <a:cs typeface="Times New Roman"/>
              </a:rPr>
              <a:t>параболічну</a:t>
            </a:r>
            <a:endParaRPr sz="2400">
              <a:latin typeface="Times New Roman"/>
              <a:cs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765" y="674877"/>
            <a:ext cx="8094980" cy="4378960"/>
          </a:xfrm>
          <a:prstGeom prst="rect">
            <a:avLst/>
          </a:prstGeom>
        </p:spPr>
        <p:txBody>
          <a:bodyPr vert="horz" wrap="square" lIns="0" tIns="12700" rIns="0" bIns="0" rtlCol="0">
            <a:spAutoFit/>
          </a:bodyPr>
          <a:lstStyle/>
          <a:p>
            <a:pPr marL="12700" marR="5080" indent="450850" algn="just">
              <a:lnSpc>
                <a:spcPct val="114999"/>
              </a:lnSpc>
              <a:spcBef>
                <a:spcPts val="100"/>
              </a:spcBef>
            </a:pPr>
            <a:r>
              <a:rPr sz="2400" spc="-5" dirty="0">
                <a:latin typeface="Times New Roman"/>
                <a:cs typeface="Times New Roman"/>
              </a:rPr>
              <a:t>Параметр </a:t>
            </a:r>
            <a:r>
              <a:rPr sz="2400" i="1" dirty="0">
                <a:latin typeface="Times New Roman"/>
                <a:cs typeface="Times New Roman"/>
              </a:rPr>
              <a:t>b </a:t>
            </a:r>
            <a:r>
              <a:rPr sz="2400" spc="-20" dirty="0">
                <a:latin typeface="Times New Roman"/>
                <a:cs typeface="Times New Roman"/>
              </a:rPr>
              <a:t>(</a:t>
            </a:r>
            <a:r>
              <a:rPr sz="2400" b="1" i="1" spc="-20" dirty="0">
                <a:latin typeface="Times New Roman"/>
                <a:cs typeface="Times New Roman"/>
              </a:rPr>
              <a:t>коефіцієнт </a:t>
            </a:r>
            <a:r>
              <a:rPr sz="2400" b="1" i="1" spc="-10" dirty="0">
                <a:latin typeface="Times New Roman"/>
                <a:cs typeface="Times New Roman"/>
              </a:rPr>
              <a:t>регресії</a:t>
            </a:r>
            <a:r>
              <a:rPr sz="2400" spc="-10" dirty="0">
                <a:latin typeface="Times New Roman"/>
                <a:cs typeface="Times New Roman"/>
              </a:rPr>
              <a:t>) </a:t>
            </a:r>
            <a:r>
              <a:rPr sz="2400" dirty="0">
                <a:latin typeface="Times New Roman"/>
                <a:cs typeface="Times New Roman"/>
              </a:rPr>
              <a:t>— </a:t>
            </a:r>
            <a:r>
              <a:rPr sz="2400" spc="-5" dirty="0">
                <a:latin typeface="Times New Roman"/>
                <a:cs typeface="Times New Roman"/>
              </a:rPr>
              <a:t>величина іменована,  має </a:t>
            </a:r>
            <a:r>
              <a:rPr sz="2400" spc="-10" dirty="0">
                <a:latin typeface="Times New Roman"/>
                <a:cs typeface="Times New Roman"/>
              </a:rPr>
              <a:t>розмірність </a:t>
            </a:r>
            <a:r>
              <a:rPr sz="2400" spc="-20" dirty="0">
                <a:latin typeface="Times New Roman"/>
                <a:cs typeface="Times New Roman"/>
              </a:rPr>
              <a:t>результативної </a:t>
            </a:r>
            <a:r>
              <a:rPr sz="2400" dirty="0">
                <a:latin typeface="Times New Roman"/>
                <a:cs typeface="Times New Roman"/>
              </a:rPr>
              <a:t>ознаки і </a:t>
            </a:r>
            <a:r>
              <a:rPr sz="2400" spc="-15" dirty="0">
                <a:latin typeface="Times New Roman"/>
                <a:cs typeface="Times New Roman"/>
              </a:rPr>
              <a:t>розглядається</a:t>
            </a:r>
            <a:r>
              <a:rPr sz="2400" spc="570" dirty="0">
                <a:latin typeface="Times New Roman"/>
                <a:cs typeface="Times New Roman"/>
              </a:rPr>
              <a:t> </a:t>
            </a:r>
            <a:r>
              <a:rPr sz="2400" dirty="0">
                <a:latin typeface="Times New Roman"/>
                <a:cs typeface="Times New Roman"/>
              </a:rPr>
              <a:t>як  </a:t>
            </a:r>
            <a:r>
              <a:rPr sz="2400" b="1" i="1" spc="-25" dirty="0">
                <a:latin typeface="Times New Roman"/>
                <a:cs typeface="Times New Roman"/>
              </a:rPr>
              <a:t>ефект </a:t>
            </a:r>
            <a:r>
              <a:rPr sz="2400" b="1" i="1" spc="-5" dirty="0">
                <a:latin typeface="Times New Roman"/>
                <a:cs typeface="Times New Roman"/>
              </a:rPr>
              <a:t>впливу </a:t>
            </a:r>
            <a:r>
              <a:rPr sz="2400" i="1" dirty="0">
                <a:latin typeface="Times New Roman"/>
                <a:cs typeface="Times New Roman"/>
              </a:rPr>
              <a:t>x </a:t>
            </a:r>
            <a:r>
              <a:rPr sz="2400" spc="-5" dirty="0">
                <a:latin typeface="Times New Roman"/>
                <a:cs typeface="Times New Roman"/>
              </a:rPr>
              <a:t>на</a:t>
            </a:r>
            <a:r>
              <a:rPr sz="2400" spc="15" dirty="0">
                <a:latin typeface="Times New Roman"/>
                <a:cs typeface="Times New Roman"/>
              </a:rPr>
              <a:t> </a:t>
            </a:r>
            <a:r>
              <a:rPr sz="2400" i="1" dirty="0">
                <a:latin typeface="Times New Roman"/>
                <a:cs typeface="Times New Roman"/>
              </a:rPr>
              <a:t>y</a:t>
            </a:r>
            <a:r>
              <a:rPr sz="2400" dirty="0">
                <a:latin typeface="Times New Roman"/>
                <a:cs typeface="Times New Roman"/>
              </a:rPr>
              <a:t>.</a:t>
            </a:r>
            <a:endParaRPr sz="2400">
              <a:latin typeface="Times New Roman"/>
              <a:cs typeface="Times New Roman"/>
            </a:endParaRPr>
          </a:p>
          <a:p>
            <a:pPr marL="12700" marR="5715" indent="450850" algn="just">
              <a:lnSpc>
                <a:spcPct val="114999"/>
              </a:lnSpc>
              <a:spcBef>
                <a:spcPts val="575"/>
              </a:spcBef>
            </a:pPr>
            <a:r>
              <a:rPr sz="2400" spc="-5" dirty="0">
                <a:latin typeface="Times New Roman"/>
                <a:cs typeface="Times New Roman"/>
              </a:rPr>
              <a:t>Параметр </a:t>
            </a:r>
            <a:r>
              <a:rPr sz="2400" i="1" dirty="0">
                <a:latin typeface="Times New Roman"/>
                <a:cs typeface="Times New Roman"/>
              </a:rPr>
              <a:t>a </a:t>
            </a:r>
            <a:r>
              <a:rPr sz="2400" dirty="0">
                <a:latin typeface="Times New Roman"/>
                <a:cs typeface="Times New Roman"/>
              </a:rPr>
              <a:t>— </a:t>
            </a:r>
            <a:r>
              <a:rPr sz="2400" spc="-5" dirty="0">
                <a:latin typeface="Times New Roman"/>
                <a:cs typeface="Times New Roman"/>
              </a:rPr>
              <a:t>вільний </a:t>
            </a:r>
            <a:r>
              <a:rPr sz="2400" dirty="0">
                <a:latin typeface="Times New Roman"/>
                <a:cs typeface="Times New Roman"/>
              </a:rPr>
              <a:t>член рівняння </a:t>
            </a:r>
            <a:r>
              <a:rPr sz="2400" spc="5" dirty="0">
                <a:latin typeface="Times New Roman"/>
                <a:cs typeface="Times New Roman"/>
              </a:rPr>
              <a:t>регресії, </a:t>
            </a:r>
            <a:r>
              <a:rPr sz="2400" spc="-5" dirty="0">
                <a:latin typeface="Times New Roman"/>
                <a:cs typeface="Times New Roman"/>
              </a:rPr>
              <a:t>це  </a:t>
            </a:r>
            <a:r>
              <a:rPr sz="2400" spc="-15" dirty="0">
                <a:latin typeface="Times New Roman"/>
                <a:cs typeface="Times New Roman"/>
              </a:rPr>
              <a:t>значення </a:t>
            </a:r>
            <a:r>
              <a:rPr sz="2400" i="1" dirty="0">
                <a:latin typeface="Times New Roman"/>
                <a:cs typeface="Times New Roman"/>
              </a:rPr>
              <a:t>y </a:t>
            </a:r>
            <a:r>
              <a:rPr sz="2400" spc="-5" dirty="0">
                <a:latin typeface="Times New Roman"/>
                <a:cs typeface="Times New Roman"/>
              </a:rPr>
              <a:t>при </a:t>
            </a:r>
            <a:r>
              <a:rPr sz="2400" i="1" dirty="0">
                <a:latin typeface="Times New Roman"/>
                <a:cs typeface="Times New Roman"/>
              </a:rPr>
              <a:t>x </a:t>
            </a:r>
            <a:r>
              <a:rPr sz="2400" dirty="0">
                <a:latin typeface="Times New Roman"/>
                <a:cs typeface="Times New Roman"/>
              </a:rPr>
              <a:t>= 0. Якщо межі </a:t>
            </a:r>
            <a:r>
              <a:rPr sz="2400" spc="-5" dirty="0">
                <a:latin typeface="Times New Roman"/>
                <a:cs typeface="Times New Roman"/>
              </a:rPr>
              <a:t>варіації </a:t>
            </a:r>
            <a:r>
              <a:rPr sz="2400" i="1" dirty="0">
                <a:latin typeface="Times New Roman"/>
                <a:cs typeface="Times New Roman"/>
              </a:rPr>
              <a:t>x </a:t>
            </a:r>
            <a:r>
              <a:rPr sz="2400" spc="-5" dirty="0">
                <a:latin typeface="Times New Roman"/>
                <a:cs typeface="Times New Roman"/>
              </a:rPr>
              <a:t>не містять </a:t>
            </a:r>
            <a:r>
              <a:rPr sz="2400" spc="-20" dirty="0">
                <a:latin typeface="Times New Roman"/>
                <a:cs typeface="Times New Roman"/>
              </a:rPr>
              <a:t>нуля, </a:t>
            </a:r>
            <a:r>
              <a:rPr sz="2400" spc="-45" dirty="0">
                <a:latin typeface="Times New Roman"/>
                <a:cs typeface="Times New Roman"/>
              </a:rPr>
              <a:t>то  </a:t>
            </a:r>
            <a:r>
              <a:rPr sz="2400" spc="-5" dirty="0">
                <a:latin typeface="Times New Roman"/>
                <a:cs typeface="Times New Roman"/>
              </a:rPr>
              <a:t>цей </a:t>
            </a:r>
            <a:r>
              <a:rPr sz="2400" dirty="0">
                <a:latin typeface="Times New Roman"/>
                <a:cs typeface="Times New Roman"/>
              </a:rPr>
              <a:t>параметр </a:t>
            </a:r>
            <a:r>
              <a:rPr sz="2400" spc="-5" dirty="0">
                <a:latin typeface="Times New Roman"/>
                <a:cs typeface="Times New Roman"/>
              </a:rPr>
              <a:t>має лише </a:t>
            </a:r>
            <a:r>
              <a:rPr sz="2400" spc="-20" dirty="0">
                <a:latin typeface="Times New Roman"/>
                <a:cs typeface="Times New Roman"/>
              </a:rPr>
              <a:t>розрахункове</a:t>
            </a:r>
            <a:r>
              <a:rPr sz="2400" spc="-30" dirty="0">
                <a:latin typeface="Times New Roman"/>
                <a:cs typeface="Times New Roman"/>
              </a:rPr>
              <a:t> </a:t>
            </a:r>
            <a:r>
              <a:rPr sz="2400" spc="-10" dirty="0">
                <a:latin typeface="Times New Roman"/>
                <a:cs typeface="Times New Roman"/>
              </a:rPr>
              <a:t>значення.</a:t>
            </a:r>
            <a:endParaRPr sz="2400">
              <a:latin typeface="Times New Roman"/>
              <a:cs typeface="Times New Roman"/>
            </a:endParaRPr>
          </a:p>
          <a:p>
            <a:pPr marL="12700" marR="7620" indent="450850" algn="just">
              <a:lnSpc>
                <a:spcPct val="114999"/>
              </a:lnSpc>
              <a:spcBef>
                <a:spcPts val="580"/>
              </a:spcBef>
            </a:pPr>
            <a:r>
              <a:rPr sz="2400" spc="-5" dirty="0">
                <a:latin typeface="Times New Roman"/>
                <a:cs typeface="Times New Roman"/>
              </a:rPr>
              <a:t>Параметри </a:t>
            </a:r>
            <a:r>
              <a:rPr sz="2400" dirty="0">
                <a:latin typeface="Times New Roman"/>
                <a:cs typeface="Times New Roman"/>
              </a:rPr>
              <a:t>рівняння </a:t>
            </a:r>
            <a:r>
              <a:rPr sz="2400" spc="5" dirty="0">
                <a:latin typeface="Times New Roman"/>
                <a:cs typeface="Times New Roman"/>
              </a:rPr>
              <a:t>регресії </a:t>
            </a:r>
            <a:r>
              <a:rPr sz="2400" spc="-15" dirty="0">
                <a:latin typeface="Times New Roman"/>
                <a:cs typeface="Times New Roman"/>
              </a:rPr>
              <a:t>визначаються </a:t>
            </a:r>
            <a:r>
              <a:rPr sz="2400" spc="-25" dirty="0">
                <a:latin typeface="Times New Roman"/>
                <a:cs typeface="Times New Roman"/>
              </a:rPr>
              <a:t>методом  </a:t>
            </a:r>
            <a:r>
              <a:rPr sz="2400" spc="-5" dirty="0">
                <a:latin typeface="Times New Roman"/>
                <a:cs typeface="Times New Roman"/>
              </a:rPr>
              <a:t>найменших </a:t>
            </a:r>
            <a:r>
              <a:rPr sz="2400" spc="-10" dirty="0">
                <a:latin typeface="Times New Roman"/>
                <a:cs typeface="Times New Roman"/>
              </a:rPr>
              <a:t>квадратів, </a:t>
            </a:r>
            <a:r>
              <a:rPr sz="2400" spc="5" dirty="0">
                <a:latin typeface="Times New Roman"/>
                <a:cs typeface="Times New Roman"/>
              </a:rPr>
              <a:t>основна </a:t>
            </a:r>
            <a:r>
              <a:rPr sz="2400" spc="-15" dirty="0">
                <a:latin typeface="Times New Roman"/>
                <a:cs typeface="Times New Roman"/>
              </a:rPr>
              <a:t>умова </a:t>
            </a:r>
            <a:r>
              <a:rPr sz="2400" spc="-40" dirty="0">
                <a:latin typeface="Times New Roman"/>
                <a:cs typeface="Times New Roman"/>
              </a:rPr>
              <a:t>якого</a:t>
            </a:r>
            <a:r>
              <a:rPr sz="2400" spc="520" dirty="0">
                <a:latin typeface="Times New Roman"/>
                <a:cs typeface="Times New Roman"/>
              </a:rPr>
              <a:t> </a:t>
            </a:r>
            <a:r>
              <a:rPr sz="2400" dirty="0">
                <a:latin typeface="Times New Roman"/>
                <a:cs typeface="Times New Roman"/>
              </a:rPr>
              <a:t>— </a:t>
            </a:r>
            <a:r>
              <a:rPr sz="2400" spc="-5" dirty="0">
                <a:latin typeface="Times New Roman"/>
                <a:cs typeface="Times New Roman"/>
              </a:rPr>
              <a:t>мінімізація  </a:t>
            </a:r>
            <a:r>
              <a:rPr sz="2400" spc="-20" dirty="0">
                <a:latin typeface="Times New Roman"/>
                <a:cs typeface="Times New Roman"/>
              </a:rPr>
              <a:t>суми </a:t>
            </a:r>
            <a:r>
              <a:rPr sz="2400" spc="-15" dirty="0">
                <a:latin typeface="Times New Roman"/>
                <a:cs typeface="Times New Roman"/>
              </a:rPr>
              <a:t>квадратів </a:t>
            </a:r>
            <a:r>
              <a:rPr sz="2400" spc="-5" dirty="0">
                <a:latin typeface="Times New Roman"/>
                <a:cs typeface="Times New Roman"/>
              </a:rPr>
              <a:t>відхилень </a:t>
            </a:r>
            <a:r>
              <a:rPr sz="2400" dirty="0">
                <a:latin typeface="Times New Roman"/>
                <a:cs typeface="Times New Roman"/>
              </a:rPr>
              <a:t>емпіричних </a:t>
            </a:r>
            <a:r>
              <a:rPr sz="2400" spc="-15" dirty="0">
                <a:latin typeface="Times New Roman"/>
                <a:cs typeface="Times New Roman"/>
              </a:rPr>
              <a:t>значень </a:t>
            </a:r>
            <a:r>
              <a:rPr sz="2400" i="1" dirty="0">
                <a:latin typeface="Times New Roman"/>
                <a:cs typeface="Times New Roman"/>
              </a:rPr>
              <a:t>y </a:t>
            </a:r>
            <a:r>
              <a:rPr sz="2400" spc="-5" dirty="0">
                <a:latin typeface="Times New Roman"/>
                <a:cs typeface="Times New Roman"/>
              </a:rPr>
              <a:t>від  </a:t>
            </a:r>
            <a:r>
              <a:rPr sz="2400" b="1" i="1" spc="-10" dirty="0">
                <a:latin typeface="Times New Roman"/>
                <a:cs typeface="Times New Roman"/>
              </a:rPr>
              <a:t>теоретичних</a:t>
            </a:r>
            <a:r>
              <a:rPr sz="2400" b="1" i="1" spc="-20" dirty="0">
                <a:latin typeface="Times New Roman"/>
                <a:cs typeface="Times New Roman"/>
              </a:rPr>
              <a:t> </a:t>
            </a:r>
            <a:r>
              <a:rPr sz="2400" i="1" spc="-5" dirty="0">
                <a:latin typeface="Times New Roman"/>
                <a:cs typeface="Times New Roman"/>
              </a:rPr>
              <a:t>Y</a:t>
            </a:r>
            <a:r>
              <a:rPr sz="2400" spc="-5" dirty="0">
                <a:latin typeface="Times New Roman"/>
                <a:cs typeface="Times New Roman"/>
              </a:rPr>
              <a:t>:</a:t>
            </a:r>
            <a:endParaRPr sz="2400">
              <a:latin typeface="Times New Roman"/>
              <a:cs typeface="Times New Roman"/>
            </a:endParaRPr>
          </a:p>
        </p:txBody>
      </p:sp>
      <p:sp>
        <p:nvSpPr>
          <p:cNvPr id="3" name="object 3"/>
          <p:cNvSpPr/>
          <p:nvPr/>
        </p:nvSpPr>
        <p:spPr>
          <a:xfrm>
            <a:off x="2411729" y="5341594"/>
            <a:ext cx="2660269" cy="8237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922" y="674877"/>
            <a:ext cx="8227059" cy="1287780"/>
          </a:xfrm>
          <a:prstGeom prst="rect">
            <a:avLst/>
          </a:prstGeom>
        </p:spPr>
        <p:txBody>
          <a:bodyPr vert="horz" wrap="square" lIns="0" tIns="12700" rIns="0" bIns="0" rtlCol="0">
            <a:spAutoFit/>
          </a:bodyPr>
          <a:lstStyle/>
          <a:p>
            <a:pPr marL="12700" marR="5080" algn="just">
              <a:lnSpc>
                <a:spcPct val="114999"/>
              </a:lnSpc>
              <a:spcBef>
                <a:spcPts val="100"/>
              </a:spcBef>
            </a:pPr>
            <a:r>
              <a:rPr sz="2400" spc="-15" dirty="0"/>
              <a:t>Значення</a:t>
            </a:r>
            <a:r>
              <a:rPr sz="2400" spc="570" dirty="0"/>
              <a:t> </a:t>
            </a:r>
            <a:r>
              <a:rPr sz="2400" dirty="0"/>
              <a:t>параметрів </a:t>
            </a:r>
            <a:r>
              <a:rPr sz="2400" i="1" dirty="0">
                <a:latin typeface="Times New Roman"/>
                <a:cs typeface="Times New Roman"/>
              </a:rPr>
              <a:t>a </a:t>
            </a:r>
            <a:r>
              <a:rPr sz="2400" spc="5" dirty="0"/>
              <a:t>та </a:t>
            </a:r>
            <a:r>
              <a:rPr sz="2400" i="1" dirty="0">
                <a:latin typeface="Times New Roman"/>
                <a:cs typeface="Times New Roman"/>
              </a:rPr>
              <a:t>b</a:t>
            </a:r>
            <a:r>
              <a:rPr sz="2400" dirty="0"/>
              <a:t>, </a:t>
            </a:r>
            <a:r>
              <a:rPr sz="2400" spc="-5" dirty="0"/>
              <a:t>при </a:t>
            </a:r>
            <a:r>
              <a:rPr sz="2400" dirty="0"/>
              <a:t>яких </a:t>
            </a:r>
            <a:r>
              <a:rPr sz="2400" spc="-5" dirty="0"/>
              <a:t>мінімізується </a:t>
            </a:r>
            <a:r>
              <a:rPr sz="2400" spc="-25" dirty="0"/>
              <a:t>сума  </a:t>
            </a:r>
            <a:r>
              <a:rPr sz="2400" spc="-15" dirty="0"/>
              <a:t>квадратів </a:t>
            </a:r>
            <a:r>
              <a:rPr sz="2400" spc="-5" dirty="0"/>
              <a:t>відхилень, </a:t>
            </a:r>
            <a:r>
              <a:rPr sz="2400" spc="-15" dirty="0"/>
              <a:t>визначаються</a:t>
            </a:r>
            <a:r>
              <a:rPr sz="2400" spc="570" dirty="0"/>
              <a:t> </a:t>
            </a:r>
            <a:r>
              <a:rPr sz="2400" dirty="0"/>
              <a:t>із системи </a:t>
            </a:r>
            <a:r>
              <a:rPr sz="2400" spc="-10" dirty="0"/>
              <a:t>нормальних  </a:t>
            </a:r>
            <a:r>
              <a:rPr sz="2400" spc="-5" dirty="0"/>
              <a:t>рівнянь:</a:t>
            </a:r>
            <a:endParaRPr sz="2400">
              <a:latin typeface="Times New Roman"/>
              <a:cs typeface="Times New Roman"/>
            </a:endParaRPr>
          </a:p>
        </p:txBody>
      </p:sp>
      <p:sp>
        <p:nvSpPr>
          <p:cNvPr id="3" name="object 3"/>
          <p:cNvSpPr txBox="1"/>
          <p:nvPr/>
        </p:nvSpPr>
        <p:spPr>
          <a:xfrm>
            <a:off x="318922" y="3148965"/>
            <a:ext cx="813879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Розв’язавши </a:t>
            </a:r>
            <a:r>
              <a:rPr sz="2400" spc="-5" dirty="0">
                <a:latin typeface="Times New Roman"/>
                <a:cs typeface="Times New Roman"/>
              </a:rPr>
              <a:t>цю </a:t>
            </a:r>
            <a:r>
              <a:rPr sz="2400" spc="-30" dirty="0">
                <a:latin typeface="Times New Roman"/>
                <a:cs typeface="Times New Roman"/>
              </a:rPr>
              <a:t>систему, </a:t>
            </a:r>
            <a:r>
              <a:rPr sz="2400" spc="-20" dirty="0">
                <a:latin typeface="Times New Roman"/>
                <a:cs typeface="Times New Roman"/>
              </a:rPr>
              <a:t>знаходимо </a:t>
            </a:r>
            <a:r>
              <a:rPr sz="2400" dirty="0">
                <a:latin typeface="Times New Roman"/>
                <a:cs typeface="Times New Roman"/>
              </a:rPr>
              <a:t>такі </a:t>
            </a:r>
            <a:r>
              <a:rPr sz="2400" spc="-15" dirty="0">
                <a:latin typeface="Times New Roman"/>
                <a:cs typeface="Times New Roman"/>
              </a:rPr>
              <a:t>значення</a:t>
            </a:r>
            <a:r>
              <a:rPr sz="2400" spc="90" dirty="0">
                <a:latin typeface="Times New Roman"/>
                <a:cs typeface="Times New Roman"/>
              </a:rPr>
              <a:t> </a:t>
            </a:r>
            <a:r>
              <a:rPr sz="2400" dirty="0">
                <a:latin typeface="Times New Roman"/>
                <a:cs typeface="Times New Roman"/>
              </a:rPr>
              <a:t>параметрів:</a:t>
            </a:r>
            <a:endParaRPr sz="2400">
              <a:latin typeface="Times New Roman"/>
              <a:cs typeface="Times New Roman"/>
            </a:endParaRPr>
          </a:p>
        </p:txBody>
      </p:sp>
      <p:sp>
        <p:nvSpPr>
          <p:cNvPr id="4" name="object 4"/>
          <p:cNvSpPr/>
          <p:nvPr/>
        </p:nvSpPr>
        <p:spPr>
          <a:xfrm>
            <a:off x="4862703" y="1772805"/>
            <a:ext cx="2661666" cy="5040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60035" y="2276868"/>
            <a:ext cx="3168395" cy="86409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75838" y="3614546"/>
            <a:ext cx="3168395" cy="82257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47846" y="4509147"/>
            <a:ext cx="2160270" cy="50405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5408" y="468375"/>
            <a:ext cx="8273415" cy="974090"/>
          </a:xfrm>
          <a:prstGeom prst="rect">
            <a:avLst/>
          </a:prstGeom>
        </p:spPr>
        <p:txBody>
          <a:bodyPr vert="horz" wrap="square" lIns="0" tIns="88900" rIns="0" bIns="0" rtlCol="0">
            <a:spAutoFit/>
          </a:bodyPr>
          <a:lstStyle/>
          <a:p>
            <a:pPr marR="5080" algn="r">
              <a:lnSpc>
                <a:spcPct val="100000"/>
              </a:lnSpc>
              <a:spcBef>
                <a:spcPts val="700"/>
              </a:spcBef>
            </a:pPr>
            <a:r>
              <a:rPr sz="1800" i="1" spc="-20" dirty="0">
                <a:latin typeface="Times New Roman"/>
                <a:cs typeface="Times New Roman"/>
              </a:rPr>
              <a:t>Таблиця</a:t>
            </a:r>
            <a:r>
              <a:rPr sz="1800" i="1" spc="-105" dirty="0">
                <a:latin typeface="Times New Roman"/>
                <a:cs typeface="Times New Roman"/>
              </a:rPr>
              <a:t> </a:t>
            </a:r>
            <a:r>
              <a:rPr sz="1800" i="1" dirty="0">
                <a:latin typeface="Times New Roman"/>
                <a:cs typeface="Times New Roman"/>
              </a:rPr>
              <a:t>1</a:t>
            </a:r>
            <a:endParaRPr sz="1800">
              <a:latin typeface="Times New Roman"/>
              <a:cs typeface="Times New Roman"/>
            </a:endParaRPr>
          </a:p>
          <a:p>
            <a:pPr marL="1949450" marR="431165" indent="-1937385">
              <a:lnSpc>
                <a:spcPts val="1939"/>
              </a:lnSpc>
              <a:spcBef>
                <a:spcPts val="850"/>
              </a:spcBef>
            </a:pPr>
            <a:r>
              <a:rPr sz="1800" b="1" dirty="0">
                <a:latin typeface="Times New Roman"/>
                <a:cs typeface="Times New Roman"/>
              </a:rPr>
              <a:t>ДО </a:t>
            </a:r>
            <a:r>
              <a:rPr sz="1800" b="1" spc="-30" dirty="0">
                <a:latin typeface="Times New Roman"/>
                <a:cs typeface="Times New Roman"/>
              </a:rPr>
              <a:t>РОЗРАХУНКУ ПАРАМЕТРІВ </a:t>
            </a:r>
            <a:r>
              <a:rPr sz="1800" b="1" spc="-5" dirty="0">
                <a:latin typeface="Times New Roman"/>
                <a:cs typeface="Times New Roman"/>
              </a:rPr>
              <a:t>ЛІНІЙНОЇ РЕГРЕСІЇ, </a:t>
            </a:r>
            <a:r>
              <a:rPr sz="1800" b="1" dirty="0">
                <a:latin typeface="Times New Roman"/>
                <a:cs typeface="Times New Roman"/>
              </a:rPr>
              <a:t>ТЕОРЕТИЧНИХ  РІВНІВ І </a:t>
            </a:r>
            <a:r>
              <a:rPr sz="1800" b="1" spc="-5" dirty="0">
                <a:latin typeface="Times New Roman"/>
                <a:cs typeface="Times New Roman"/>
              </a:rPr>
              <a:t>ЗАЛИШКОВИХ</a:t>
            </a:r>
            <a:r>
              <a:rPr sz="1800" b="1" spc="-60" dirty="0">
                <a:latin typeface="Times New Roman"/>
                <a:cs typeface="Times New Roman"/>
              </a:rPr>
              <a:t> </a:t>
            </a:r>
            <a:r>
              <a:rPr sz="1800" b="1" spc="-5" dirty="0">
                <a:latin typeface="Times New Roman"/>
                <a:cs typeface="Times New Roman"/>
              </a:rPr>
              <a:t>ВЕЛИЧИН</a:t>
            </a:r>
            <a:endParaRPr sz="1800">
              <a:latin typeface="Times New Roman"/>
              <a:cs typeface="Times New Roman"/>
            </a:endParaRPr>
          </a:p>
        </p:txBody>
      </p:sp>
      <p:graphicFrame>
        <p:nvGraphicFramePr>
          <p:cNvPr id="3" name="object 3"/>
          <p:cNvGraphicFramePr>
            <a:graphicFrameLocks noGrp="1"/>
          </p:cNvGraphicFramePr>
          <p:nvPr/>
        </p:nvGraphicFramePr>
        <p:xfrm>
          <a:off x="461187" y="1744472"/>
          <a:ext cx="8355962" cy="5077791"/>
        </p:xfrm>
        <a:graphic>
          <a:graphicData uri="http://schemas.openxmlformats.org/drawingml/2006/table">
            <a:tbl>
              <a:tblPr firstRow="1" bandRow="1">
                <a:tableStyleId>{2D5ABB26-0587-4C30-8999-92F81FD0307C}</a:tableStyleId>
              </a:tblPr>
              <a:tblGrid>
                <a:gridCol w="815340"/>
                <a:gridCol w="1405255"/>
                <a:gridCol w="1659254"/>
                <a:gridCol w="894714"/>
                <a:gridCol w="765810"/>
                <a:gridCol w="894079"/>
                <a:gridCol w="894715"/>
                <a:gridCol w="1026795"/>
              </a:tblGrid>
              <a:tr h="891539">
                <a:tc>
                  <a:txBody>
                    <a:bodyPr/>
                    <a:lstStyle/>
                    <a:p>
                      <a:pPr>
                        <a:lnSpc>
                          <a:spcPct val="100000"/>
                        </a:lnSpc>
                      </a:pPr>
                      <a:endParaRPr sz="1400">
                        <a:latin typeface="Times New Roman"/>
                        <a:cs typeface="Times New Roman"/>
                      </a:endParaRPr>
                    </a:p>
                    <a:p>
                      <a:pPr marL="61594">
                        <a:lnSpc>
                          <a:spcPct val="100000"/>
                        </a:lnSpc>
                        <a:spcBef>
                          <a:spcPts val="1185"/>
                        </a:spcBef>
                      </a:pPr>
                      <a:r>
                        <a:rPr sz="1300" spc="-5" dirty="0">
                          <a:latin typeface="Times New Roman"/>
                          <a:cs typeface="Times New Roman"/>
                        </a:rPr>
                        <a:t>№</a:t>
                      </a:r>
                      <a:r>
                        <a:rPr sz="1300" spc="-25" dirty="0">
                          <a:latin typeface="Times New Roman"/>
                          <a:cs typeface="Times New Roman"/>
                        </a:rPr>
                        <a:t> </a:t>
                      </a:r>
                      <a:r>
                        <a:rPr sz="1300" spc="-5" dirty="0">
                          <a:latin typeface="Times New Roman"/>
                          <a:cs typeface="Times New Roman"/>
                        </a:rPr>
                        <a:t>п/п</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455"/>
                        </a:spcBef>
                      </a:pPr>
                      <a:r>
                        <a:rPr sz="1300" spc="-5" dirty="0">
                          <a:latin typeface="Times New Roman"/>
                          <a:cs typeface="Times New Roman"/>
                        </a:rPr>
                        <a:t>Кількість</a:t>
                      </a:r>
                      <a:endParaRPr sz="1300">
                        <a:latin typeface="Times New Roman"/>
                        <a:cs typeface="Times New Roman"/>
                      </a:endParaRPr>
                    </a:p>
                    <a:p>
                      <a:pPr marL="62230">
                        <a:lnSpc>
                          <a:spcPct val="100000"/>
                        </a:lnSpc>
                        <a:spcBef>
                          <a:spcPts val="780"/>
                        </a:spcBef>
                        <a:tabLst>
                          <a:tab pos="840740" algn="l"/>
                        </a:tabLst>
                      </a:pPr>
                      <a:r>
                        <a:rPr sz="1300" dirty="0">
                          <a:latin typeface="Times New Roman"/>
                          <a:cs typeface="Times New Roman"/>
                        </a:rPr>
                        <a:t>внесених	</a:t>
                      </a:r>
                      <a:r>
                        <a:rPr sz="1300" spc="-5" dirty="0">
                          <a:latin typeface="Times New Roman"/>
                          <a:cs typeface="Times New Roman"/>
                        </a:rPr>
                        <a:t>добрив</a:t>
                      </a:r>
                      <a:endParaRPr sz="1300">
                        <a:latin typeface="Times New Roman"/>
                        <a:cs typeface="Times New Roman"/>
                      </a:endParaRPr>
                    </a:p>
                    <a:p>
                      <a:pPr marL="62230">
                        <a:lnSpc>
                          <a:spcPct val="100000"/>
                        </a:lnSpc>
                        <a:spcBef>
                          <a:spcPts val="780"/>
                        </a:spcBef>
                      </a:pPr>
                      <a:r>
                        <a:rPr sz="1300" i="1" dirty="0">
                          <a:latin typeface="Times New Roman"/>
                          <a:cs typeface="Times New Roman"/>
                        </a:rPr>
                        <a:t>х</a:t>
                      </a:r>
                      <a:endParaRPr sz="1300">
                        <a:latin typeface="Times New Roman"/>
                        <a:cs typeface="Times New Roman"/>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1400">
                        <a:latin typeface="Times New Roman"/>
                        <a:cs typeface="Times New Roman"/>
                      </a:endParaRPr>
                    </a:p>
                    <a:p>
                      <a:pPr marL="62230">
                        <a:lnSpc>
                          <a:spcPct val="100000"/>
                        </a:lnSpc>
                      </a:pPr>
                      <a:r>
                        <a:rPr sz="1300" spc="-20" dirty="0">
                          <a:latin typeface="Times New Roman"/>
                          <a:cs typeface="Times New Roman"/>
                        </a:rPr>
                        <a:t>Урожайність</a:t>
                      </a:r>
                      <a:endParaRPr sz="1300">
                        <a:latin typeface="Times New Roman"/>
                        <a:cs typeface="Times New Roman"/>
                      </a:endParaRPr>
                    </a:p>
                    <a:p>
                      <a:pPr marL="62230">
                        <a:lnSpc>
                          <a:spcPct val="100000"/>
                        </a:lnSpc>
                        <a:spcBef>
                          <a:spcPts val="780"/>
                        </a:spcBef>
                      </a:pPr>
                      <a:r>
                        <a:rPr sz="1300" spc="-5" dirty="0">
                          <a:latin typeface="Times New Roman"/>
                          <a:cs typeface="Times New Roman"/>
                        </a:rPr>
                        <a:t>зернових </a:t>
                      </a:r>
                      <a:r>
                        <a:rPr sz="1300" i="1" spc="-5" dirty="0">
                          <a:latin typeface="Times New Roman"/>
                          <a:cs typeface="Times New Roman"/>
                        </a:rPr>
                        <a:t>у</a:t>
                      </a:r>
                      <a:r>
                        <a:rPr sz="1300" spc="-5" dirty="0">
                          <a:latin typeface="Times New Roman"/>
                          <a:cs typeface="Times New Roman"/>
                        </a:rPr>
                        <a:t>,</a:t>
                      </a:r>
                      <a:r>
                        <a:rPr sz="1300" spc="-10" dirty="0">
                          <a:latin typeface="Times New Roman"/>
                          <a:cs typeface="Times New Roman"/>
                        </a:rPr>
                        <a:t> </a:t>
                      </a:r>
                      <a:r>
                        <a:rPr sz="1300" spc="-5" dirty="0">
                          <a:latin typeface="Times New Roman"/>
                          <a:cs typeface="Times New Roman"/>
                        </a:rPr>
                        <a:t>ц/га</a:t>
                      </a:r>
                      <a:endParaRPr sz="130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p>
                      <a:pPr marL="62230">
                        <a:lnSpc>
                          <a:spcPct val="100000"/>
                        </a:lnSpc>
                      </a:pPr>
                      <a:r>
                        <a:rPr sz="2000" i="1" spc="-5" dirty="0">
                          <a:latin typeface="Times New Roman"/>
                          <a:cs typeface="Times New Roman"/>
                        </a:rPr>
                        <a:t>ху</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1810"/>
                        </a:spcBef>
                      </a:pPr>
                      <a:r>
                        <a:rPr sz="3000" i="1" spc="7" baseline="-16666" dirty="0">
                          <a:latin typeface="Times New Roman"/>
                          <a:cs typeface="Times New Roman"/>
                        </a:rPr>
                        <a:t>Х</a:t>
                      </a:r>
                      <a:r>
                        <a:rPr sz="1300" i="1" spc="5" dirty="0">
                          <a:latin typeface="Times New Roman"/>
                          <a:cs typeface="Times New Roman"/>
                        </a:rPr>
                        <a:t>2</a:t>
                      </a:r>
                      <a:endParaRPr sz="1300">
                        <a:latin typeface="Times New Roman"/>
                        <a:cs typeface="Times New Roman"/>
                      </a:endParaRPr>
                    </a:p>
                  </a:txBody>
                  <a:tcPr marL="0" marR="0" marT="2298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p>
                      <a:pPr marL="62865">
                        <a:lnSpc>
                          <a:spcPct val="100000"/>
                        </a:lnSpc>
                      </a:pPr>
                      <a:r>
                        <a:rPr sz="2000" i="1" dirty="0">
                          <a:latin typeface="Times New Roman"/>
                          <a:cs typeface="Times New Roman"/>
                        </a:rPr>
                        <a:t>Y</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p>
                      <a:pPr marL="62865">
                        <a:lnSpc>
                          <a:spcPct val="100000"/>
                        </a:lnSpc>
                      </a:pPr>
                      <a:r>
                        <a:rPr sz="2000" i="1" dirty="0">
                          <a:latin typeface="Times New Roman"/>
                          <a:cs typeface="Times New Roman"/>
                        </a:rPr>
                        <a:t>y –</a:t>
                      </a:r>
                      <a:r>
                        <a:rPr sz="2000" i="1" spc="-45" dirty="0">
                          <a:latin typeface="Times New Roman"/>
                          <a:cs typeface="Times New Roman"/>
                        </a:rPr>
                        <a:t> </a:t>
                      </a:r>
                      <a:r>
                        <a:rPr sz="2000" i="1" dirty="0">
                          <a:latin typeface="Times New Roman"/>
                          <a:cs typeface="Times New Roman"/>
                        </a:rPr>
                        <a:t>Y</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p>
                      <a:pPr marL="62865">
                        <a:lnSpc>
                          <a:spcPct val="100000"/>
                        </a:lnSpc>
                      </a:pPr>
                      <a:r>
                        <a:rPr sz="2000" dirty="0">
                          <a:latin typeface="Times New Roman"/>
                          <a:cs typeface="Times New Roman"/>
                        </a:rPr>
                        <a:t>(</a:t>
                      </a:r>
                      <a:r>
                        <a:rPr sz="2000" i="1" dirty="0">
                          <a:latin typeface="Times New Roman"/>
                          <a:cs typeface="Times New Roman"/>
                        </a:rPr>
                        <a:t>y –</a:t>
                      </a:r>
                      <a:r>
                        <a:rPr sz="2000" i="1" spc="-65" dirty="0">
                          <a:latin typeface="Times New Roman"/>
                          <a:cs typeface="Times New Roman"/>
                        </a:rPr>
                        <a:t> </a:t>
                      </a:r>
                      <a:r>
                        <a:rPr sz="2000" i="1" spc="-5" dirty="0">
                          <a:latin typeface="Times New Roman"/>
                          <a:cs typeface="Times New Roman"/>
                        </a:rPr>
                        <a:t>Y)</a:t>
                      </a:r>
                      <a:r>
                        <a:rPr sz="1950" i="1" spc="-7" baseline="25641" dirty="0">
                          <a:latin typeface="Times New Roman"/>
                          <a:cs typeface="Times New Roman"/>
                        </a:rPr>
                        <a:t>2</a:t>
                      </a:r>
                      <a:endParaRPr sz="1950" baseline="25641">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216">
                <a:tc>
                  <a:txBody>
                    <a:bodyPr/>
                    <a:lstStyle/>
                    <a:p>
                      <a:pPr marL="61594">
                        <a:lnSpc>
                          <a:spcPct val="100000"/>
                        </a:lnSpc>
                        <a:spcBef>
                          <a:spcPts val="705"/>
                        </a:spcBef>
                      </a:pPr>
                      <a:r>
                        <a:rPr sz="2000" dirty="0">
                          <a:latin typeface="Times New Roman"/>
                          <a:cs typeface="Times New Roman"/>
                        </a:rPr>
                        <a:t>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1,1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spc="5" dirty="0">
                          <a:latin typeface="Times New Roman"/>
                          <a:cs typeface="Times New Roman"/>
                        </a:rPr>
                        <a:t>23</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25,3</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1,21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24</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090">
                <a:tc>
                  <a:txBody>
                    <a:bodyPr/>
                    <a:lstStyle/>
                    <a:p>
                      <a:pPr marL="61594">
                        <a:lnSpc>
                          <a:spcPct val="100000"/>
                        </a:lnSpc>
                        <a:spcBef>
                          <a:spcPts val="705"/>
                        </a:spcBef>
                      </a:pPr>
                      <a:r>
                        <a:rPr sz="2000" dirty="0">
                          <a:latin typeface="Times New Roman"/>
                          <a:cs typeface="Times New Roman"/>
                        </a:rPr>
                        <a:t>2</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1,4</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spc="5" dirty="0">
                          <a:latin typeface="Times New Roman"/>
                          <a:cs typeface="Times New Roman"/>
                        </a:rPr>
                        <a:t>25</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35,0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1,96</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27</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–2</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4</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089">
                <a:tc>
                  <a:txBody>
                    <a:bodyPr/>
                    <a:lstStyle/>
                    <a:p>
                      <a:pPr marL="61594">
                        <a:lnSpc>
                          <a:spcPct val="100000"/>
                        </a:lnSpc>
                        <a:spcBef>
                          <a:spcPts val="705"/>
                        </a:spcBef>
                      </a:pPr>
                      <a:r>
                        <a:rPr sz="2000" dirty="0">
                          <a:latin typeface="Times New Roman"/>
                          <a:cs typeface="Times New Roman"/>
                        </a:rPr>
                        <a:t>3</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1,2</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spc="5" dirty="0">
                          <a:latin typeface="Times New Roman"/>
                          <a:cs typeface="Times New Roman"/>
                        </a:rPr>
                        <a:t>26</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31,2</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1,44</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25</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1</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090">
                <a:tc>
                  <a:txBody>
                    <a:bodyPr/>
                    <a:lstStyle/>
                    <a:p>
                      <a:pPr marL="61594">
                        <a:lnSpc>
                          <a:spcPct val="100000"/>
                        </a:lnSpc>
                        <a:spcBef>
                          <a:spcPts val="705"/>
                        </a:spcBef>
                      </a:pPr>
                      <a:r>
                        <a:rPr sz="2000" dirty="0">
                          <a:latin typeface="Times New Roman"/>
                          <a:cs typeface="Times New Roman"/>
                        </a:rPr>
                        <a:t>4</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2,0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spc="5" dirty="0">
                          <a:latin typeface="Times New Roman"/>
                          <a:cs typeface="Times New Roman"/>
                        </a:rPr>
                        <a:t>33</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05"/>
                        </a:spcBef>
                      </a:pPr>
                      <a:r>
                        <a:rPr sz="2000" dirty="0">
                          <a:latin typeface="Times New Roman"/>
                          <a:cs typeface="Times New Roman"/>
                        </a:rPr>
                        <a:t>66,0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4,00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spc="5" dirty="0">
                          <a:latin typeface="Times New Roman"/>
                          <a:cs typeface="Times New Roman"/>
                        </a:rPr>
                        <a:t>33</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05"/>
                        </a:spcBef>
                      </a:pPr>
                      <a:r>
                        <a:rPr sz="2000" dirty="0">
                          <a:latin typeface="Times New Roman"/>
                          <a:cs typeface="Times New Roman"/>
                        </a:rPr>
                        <a:t>0</a:t>
                      </a:r>
                      <a:endParaRPr sz="2000">
                        <a:latin typeface="Times New Roman"/>
                        <a:cs typeface="Times New Roman"/>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217">
                <a:tc>
                  <a:txBody>
                    <a:bodyPr/>
                    <a:lstStyle/>
                    <a:p>
                      <a:pPr marL="61594">
                        <a:lnSpc>
                          <a:spcPct val="100000"/>
                        </a:lnSpc>
                        <a:spcBef>
                          <a:spcPts val="710"/>
                        </a:spcBef>
                      </a:pPr>
                      <a:r>
                        <a:rPr sz="2000" dirty="0">
                          <a:latin typeface="Times New Roman"/>
                          <a:cs typeface="Times New Roman"/>
                        </a:rPr>
                        <a:t>5</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1,5</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spc="5" dirty="0">
                          <a:latin typeface="Times New Roman"/>
                          <a:cs typeface="Times New Roman"/>
                        </a:rPr>
                        <a:t>27</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40,5</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2,25</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28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089">
                <a:tc>
                  <a:txBody>
                    <a:bodyPr/>
                    <a:lstStyle/>
                    <a:p>
                      <a:pPr marL="61594">
                        <a:lnSpc>
                          <a:spcPct val="100000"/>
                        </a:lnSpc>
                        <a:spcBef>
                          <a:spcPts val="710"/>
                        </a:spcBef>
                      </a:pPr>
                      <a:r>
                        <a:rPr sz="2000" dirty="0">
                          <a:latin typeface="Times New Roman"/>
                          <a:cs typeface="Times New Roman"/>
                        </a:rPr>
                        <a:t>6</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1,3</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2,8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36,4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1,69</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26</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2</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128">
                <a:tc>
                  <a:txBody>
                    <a:bodyPr/>
                    <a:lstStyle/>
                    <a:p>
                      <a:pPr marL="61594">
                        <a:lnSpc>
                          <a:spcPct val="100000"/>
                        </a:lnSpc>
                        <a:spcBef>
                          <a:spcPts val="710"/>
                        </a:spcBef>
                      </a:pPr>
                      <a:r>
                        <a:rPr sz="2000" dirty="0">
                          <a:latin typeface="Times New Roman"/>
                          <a:cs typeface="Times New Roman"/>
                        </a:rPr>
                        <a:t>7</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1,8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spc="5" dirty="0">
                          <a:latin typeface="Times New Roman"/>
                          <a:cs typeface="Times New Roman"/>
                        </a:rPr>
                        <a:t>30</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54,0</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3,24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31</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6128">
                <a:tc>
                  <a:txBody>
                    <a:bodyPr/>
                    <a:lstStyle/>
                    <a:p>
                      <a:pPr marL="61594">
                        <a:lnSpc>
                          <a:spcPct val="100000"/>
                        </a:lnSpc>
                        <a:spcBef>
                          <a:spcPts val="710"/>
                        </a:spcBef>
                      </a:pPr>
                      <a:r>
                        <a:rPr sz="2000" dirty="0">
                          <a:latin typeface="Times New Roman"/>
                          <a:cs typeface="Times New Roman"/>
                        </a:rPr>
                        <a:t>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1,7</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spc="5" dirty="0">
                          <a:latin typeface="Times New Roman"/>
                          <a:cs typeface="Times New Roman"/>
                        </a:rPr>
                        <a:t>32</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54,4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2,89</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spc="5" dirty="0">
                          <a:latin typeface="Times New Roman"/>
                          <a:cs typeface="Times New Roman"/>
                        </a:rPr>
                        <a:t>30</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2</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5">
                <a:tc>
                  <a:txBody>
                    <a:bodyPr/>
                    <a:lstStyle/>
                    <a:p>
                      <a:pPr marL="61594">
                        <a:lnSpc>
                          <a:spcPct val="100000"/>
                        </a:lnSpc>
                        <a:spcBef>
                          <a:spcPts val="710"/>
                        </a:spcBef>
                      </a:pPr>
                      <a:r>
                        <a:rPr sz="2000" spc="-10" dirty="0">
                          <a:latin typeface="Times New Roman"/>
                          <a:cs typeface="Times New Roman"/>
                        </a:rPr>
                        <a:t>Разом</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12,0</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224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spcBef>
                          <a:spcPts val="710"/>
                        </a:spcBef>
                      </a:pPr>
                      <a:r>
                        <a:rPr sz="2000" dirty="0">
                          <a:latin typeface="Times New Roman"/>
                          <a:cs typeface="Times New Roman"/>
                        </a:rPr>
                        <a:t>342,8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18,68</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224</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Symbol"/>
                          <a:cs typeface="Symbol"/>
                        </a:rPr>
                        <a:t></a:t>
                      </a:r>
                      <a:endParaRPr sz="2000">
                        <a:latin typeface="Symbol"/>
                        <a:cs typeface="Symbol"/>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710"/>
                        </a:spcBef>
                      </a:pPr>
                      <a:r>
                        <a:rPr sz="2000" dirty="0">
                          <a:latin typeface="Times New Roman"/>
                          <a:cs typeface="Times New Roman"/>
                        </a:rPr>
                        <a:t>16</a:t>
                      </a:r>
                      <a:endParaRPr sz="2000">
                        <a:latin typeface="Times New Roman"/>
                        <a:cs typeface="Times New Roman"/>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189" y="0"/>
            <a:ext cx="7983220" cy="1101090"/>
          </a:xfrm>
          <a:prstGeom prst="rect">
            <a:avLst/>
          </a:prstGeom>
        </p:spPr>
        <p:txBody>
          <a:bodyPr vert="horz" wrap="square" lIns="0" tIns="635" rIns="0" bIns="0" rtlCol="0">
            <a:spAutoFit/>
          </a:bodyPr>
          <a:lstStyle/>
          <a:p>
            <a:pPr marL="12700" marR="5080" algn="just">
              <a:lnSpc>
                <a:spcPct val="104900"/>
              </a:lnSpc>
              <a:spcBef>
                <a:spcPts val="5"/>
              </a:spcBef>
            </a:pPr>
            <a:r>
              <a:rPr sz="1700" spc="-15" dirty="0">
                <a:latin typeface="Times New Roman"/>
                <a:cs typeface="Times New Roman"/>
              </a:rPr>
              <a:t>Розглянемо </a:t>
            </a:r>
            <a:r>
              <a:rPr sz="1700" spc="-5" dirty="0">
                <a:latin typeface="Times New Roman"/>
                <a:cs typeface="Times New Roman"/>
              </a:rPr>
              <a:t>порядок </a:t>
            </a:r>
            <a:r>
              <a:rPr sz="1700" spc="-10" dirty="0">
                <a:latin typeface="Times New Roman"/>
                <a:cs typeface="Times New Roman"/>
              </a:rPr>
              <a:t>обчислення </a:t>
            </a:r>
            <a:r>
              <a:rPr sz="1700" spc="-5" dirty="0">
                <a:latin typeface="Times New Roman"/>
                <a:cs typeface="Times New Roman"/>
              </a:rPr>
              <a:t>параметрів лінійної </a:t>
            </a:r>
            <a:r>
              <a:rPr sz="1700" dirty="0">
                <a:latin typeface="Times New Roman"/>
                <a:cs typeface="Times New Roman"/>
              </a:rPr>
              <a:t>регресії на прикладі </a:t>
            </a:r>
            <a:r>
              <a:rPr sz="1700" spc="-5" dirty="0">
                <a:latin typeface="Times New Roman"/>
                <a:cs typeface="Times New Roman"/>
              </a:rPr>
              <a:t>зв’язку </a:t>
            </a:r>
            <a:r>
              <a:rPr sz="1700" dirty="0">
                <a:latin typeface="Times New Roman"/>
                <a:cs typeface="Times New Roman"/>
              </a:rPr>
              <a:t>між  </a:t>
            </a:r>
            <a:r>
              <a:rPr sz="1700" spc="-5" dirty="0">
                <a:latin typeface="Times New Roman"/>
                <a:cs typeface="Times New Roman"/>
              </a:rPr>
              <a:t>урожайністю зернових </a:t>
            </a:r>
            <a:r>
              <a:rPr sz="1700" dirty="0">
                <a:latin typeface="Times New Roman"/>
                <a:cs typeface="Times New Roman"/>
              </a:rPr>
              <a:t>і </a:t>
            </a:r>
            <a:r>
              <a:rPr sz="1700" spc="-5" dirty="0">
                <a:latin typeface="Times New Roman"/>
                <a:cs typeface="Times New Roman"/>
              </a:rPr>
              <a:t>кількістю </a:t>
            </a:r>
            <a:r>
              <a:rPr sz="1700" dirty="0">
                <a:latin typeface="Times New Roman"/>
                <a:cs typeface="Times New Roman"/>
              </a:rPr>
              <a:t>внесених </a:t>
            </a:r>
            <a:r>
              <a:rPr sz="1700" spc="-5" dirty="0">
                <a:latin typeface="Times New Roman"/>
                <a:cs typeface="Times New Roman"/>
              </a:rPr>
              <a:t>добрив </a:t>
            </a:r>
            <a:r>
              <a:rPr sz="1700" spc="-10" dirty="0">
                <a:latin typeface="Times New Roman"/>
                <a:cs typeface="Times New Roman"/>
              </a:rPr>
              <a:t>(у </a:t>
            </a:r>
            <a:r>
              <a:rPr sz="1700" spc="-5" dirty="0">
                <a:latin typeface="Times New Roman"/>
                <a:cs typeface="Times New Roman"/>
              </a:rPr>
              <a:t>центнерах </a:t>
            </a:r>
            <a:r>
              <a:rPr sz="1700" spc="-15" dirty="0">
                <a:latin typeface="Times New Roman"/>
                <a:cs typeface="Times New Roman"/>
              </a:rPr>
              <a:t>діючої </a:t>
            </a:r>
            <a:r>
              <a:rPr sz="1700" spc="-10" dirty="0">
                <a:latin typeface="Times New Roman"/>
                <a:cs typeface="Times New Roman"/>
              </a:rPr>
              <a:t>поживної  речовини). Значення </a:t>
            </a:r>
            <a:r>
              <a:rPr sz="1700" spc="-5" dirty="0">
                <a:latin typeface="Times New Roman"/>
                <a:cs typeface="Times New Roman"/>
              </a:rPr>
              <a:t>взаємозв’язаних ознак </a:t>
            </a:r>
            <a:r>
              <a:rPr sz="1700" spc="5" dirty="0">
                <a:latin typeface="Times New Roman"/>
                <a:cs typeface="Times New Roman"/>
              </a:rPr>
              <a:t>та </a:t>
            </a:r>
            <a:r>
              <a:rPr sz="1700" spc="-10" dirty="0">
                <a:latin typeface="Times New Roman"/>
                <a:cs typeface="Times New Roman"/>
              </a:rPr>
              <a:t>необхідні </a:t>
            </a:r>
            <a:r>
              <a:rPr sz="1700" dirty="0">
                <a:latin typeface="Times New Roman"/>
                <a:cs typeface="Times New Roman"/>
              </a:rPr>
              <a:t>для </a:t>
            </a:r>
            <a:r>
              <a:rPr sz="1700" spc="-15" dirty="0">
                <a:latin typeface="Times New Roman"/>
                <a:cs typeface="Times New Roman"/>
              </a:rPr>
              <a:t>розрахунку </a:t>
            </a:r>
            <a:r>
              <a:rPr sz="1700" spc="-5" dirty="0">
                <a:latin typeface="Times New Roman"/>
                <a:cs typeface="Times New Roman"/>
              </a:rPr>
              <a:t>параметрів  </a:t>
            </a:r>
            <a:r>
              <a:rPr sz="1700" dirty="0">
                <a:latin typeface="Times New Roman"/>
                <a:cs typeface="Times New Roman"/>
              </a:rPr>
              <a:t>величини </a:t>
            </a:r>
            <a:r>
              <a:rPr sz="1700" spc="-5" dirty="0">
                <a:latin typeface="Times New Roman"/>
                <a:cs typeface="Times New Roman"/>
              </a:rPr>
              <a:t>наведено </a:t>
            </a:r>
            <a:r>
              <a:rPr sz="1700" dirty="0">
                <a:latin typeface="Times New Roman"/>
                <a:cs typeface="Times New Roman"/>
              </a:rPr>
              <a:t>в </a:t>
            </a:r>
            <a:r>
              <a:rPr sz="1700" spc="-10" dirty="0">
                <a:latin typeface="Times New Roman"/>
                <a:cs typeface="Times New Roman"/>
              </a:rPr>
              <a:t>табл.</a:t>
            </a:r>
            <a:r>
              <a:rPr sz="1700" spc="-80" dirty="0">
                <a:latin typeface="Times New Roman"/>
                <a:cs typeface="Times New Roman"/>
              </a:rPr>
              <a:t> </a:t>
            </a:r>
            <a:r>
              <a:rPr sz="1700" dirty="0">
                <a:latin typeface="Times New Roman"/>
                <a:cs typeface="Times New Roman"/>
              </a:rPr>
              <a:t>1.</a:t>
            </a:r>
            <a:endParaRPr sz="1700">
              <a:latin typeface="Times New Roman"/>
              <a:cs typeface="Times New Roman"/>
            </a:endParaRPr>
          </a:p>
        </p:txBody>
      </p:sp>
      <p:sp>
        <p:nvSpPr>
          <p:cNvPr id="3" name="object 3"/>
          <p:cNvSpPr txBox="1">
            <a:spLocks noGrp="1"/>
          </p:cNvSpPr>
          <p:nvPr>
            <p:ph type="title"/>
          </p:nvPr>
        </p:nvSpPr>
        <p:spPr>
          <a:xfrm>
            <a:off x="1342771" y="1228090"/>
            <a:ext cx="2213610" cy="391160"/>
          </a:xfrm>
          <a:prstGeom prst="rect">
            <a:avLst/>
          </a:prstGeom>
        </p:spPr>
        <p:txBody>
          <a:bodyPr vert="horz" wrap="square" lIns="0" tIns="12700" rIns="0" bIns="0" rtlCol="0">
            <a:spAutoFit/>
          </a:bodyPr>
          <a:lstStyle/>
          <a:p>
            <a:pPr marL="12700">
              <a:lnSpc>
                <a:spcPct val="100000"/>
              </a:lnSpc>
              <a:spcBef>
                <a:spcPts val="100"/>
              </a:spcBef>
              <a:tabLst>
                <a:tab pos="1411605" algn="l"/>
              </a:tabLst>
            </a:pPr>
            <a:r>
              <a:rPr sz="2400" dirty="0"/>
              <a:t>=</a:t>
            </a:r>
            <a:r>
              <a:rPr sz="2400" spc="-10" dirty="0"/>
              <a:t> </a:t>
            </a:r>
            <a:r>
              <a:rPr sz="2400" dirty="0"/>
              <a:t>12;	=</a:t>
            </a:r>
            <a:r>
              <a:rPr sz="2400" spc="-95" dirty="0"/>
              <a:t> </a:t>
            </a:r>
            <a:r>
              <a:rPr sz="2400" dirty="0"/>
              <a:t>224;</a:t>
            </a:r>
            <a:endParaRPr sz="2400"/>
          </a:p>
        </p:txBody>
      </p:sp>
      <p:sp>
        <p:nvSpPr>
          <p:cNvPr id="4" name="object 4"/>
          <p:cNvSpPr txBox="1"/>
          <p:nvPr/>
        </p:nvSpPr>
        <p:spPr>
          <a:xfrm>
            <a:off x="1418971" y="1813686"/>
            <a:ext cx="175641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 12 : 8 =</a:t>
            </a:r>
            <a:r>
              <a:rPr sz="2400" spc="-120" dirty="0">
                <a:latin typeface="Times New Roman"/>
                <a:cs typeface="Times New Roman"/>
              </a:rPr>
              <a:t> </a:t>
            </a:r>
            <a:r>
              <a:rPr sz="2400" dirty="0">
                <a:latin typeface="Times New Roman"/>
                <a:cs typeface="Times New Roman"/>
              </a:rPr>
              <a:t>1,5;</a:t>
            </a:r>
            <a:endParaRPr sz="2400">
              <a:latin typeface="Times New Roman"/>
              <a:cs typeface="Times New Roman"/>
            </a:endParaRPr>
          </a:p>
        </p:txBody>
      </p:sp>
      <p:sp>
        <p:nvSpPr>
          <p:cNvPr id="5" name="object 5"/>
          <p:cNvSpPr txBox="1"/>
          <p:nvPr/>
        </p:nvSpPr>
        <p:spPr>
          <a:xfrm>
            <a:off x="4139946" y="1228090"/>
            <a:ext cx="3587115" cy="977265"/>
          </a:xfrm>
          <a:prstGeom prst="rect">
            <a:avLst/>
          </a:prstGeom>
        </p:spPr>
        <p:txBody>
          <a:bodyPr vert="horz" wrap="square" lIns="0" tIns="12700" rIns="0" bIns="0" rtlCol="0">
            <a:spAutoFit/>
          </a:bodyPr>
          <a:lstStyle/>
          <a:p>
            <a:pPr marL="317500">
              <a:lnSpc>
                <a:spcPct val="100000"/>
              </a:lnSpc>
              <a:spcBef>
                <a:spcPts val="100"/>
              </a:spcBef>
              <a:tabLst>
                <a:tab pos="2554605" algn="l"/>
              </a:tabLst>
            </a:pPr>
            <a:r>
              <a:rPr sz="2400" dirty="0">
                <a:latin typeface="Times New Roman"/>
                <a:cs typeface="Times New Roman"/>
              </a:rPr>
              <a:t>= 342,8;	=</a:t>
            </a:r>
            <a:r>
              <a:rPr sz="2400" spc="-85" dirty="0">
                <a:latin typeface="Times New Roman"/>
                <a:cs typeface="Times New Roman"/>
              </a:rPr>
              <a:t> </a:t>
            </a:r>
            <a:r>
              <a:rPr sz="2400" dirty="0">
                <a:latin typeface="Times New Roman"/>
                <a:cs typeface="Times New Roman"/>
              </a:rPr>
              <a:t>18,68;</a:t>
            </a:r>
            <a:endParaRPr sz="2400">
              <a:latin typeface="Times New Roman"/>
              <a:cs typeface="Times New Roman"/>
            </a:endParaRPr>
          </a:p>
          <a:p>
            <a:pPr marL="12700">
              <a:lnSpc>
                <a:spcPct val="100000"/>
              </a:lnSpc>
              <a:spcBef>
                <a:spcPts val="1730"/>
              </a:spcBef>
            </a:pPr>
            <a:r>
              <a:rPr sz="2400" dirty="0">
                <a:latin typeface="Times New Roman"/>
                <a:cs typeface="Times New Roman"/>
              </a:rPr>
              <a:t>= 224 : 8 =</a:t>
            </a:r>
            <a:r>
              <a:rPr sz="2400" spc="-30" dirty="0">
                <a:latin typeface="Times New Roman"/>
                <a:cs typeface="Times New Roman"/>
              </a:rPr>
              <a:t> </a:t>
            </a:r>
            <a:r>
              <a:rPr sz="2400" dirty="0">
                <a:latin typeface="Times New Roman"/>
                <a:cs typeface="Times New Roman"/>
              </a:rPr>
              <a:t>28.</a:t>
            </a:r>
            <a:endParaRPr sz="2400">
              <a:latin typeface="Times New Roman"/>
              <a:cs typeface="Times New Roman"/>
            </a:endParaRPr>
          </a:p>
        </p:txBody>
      </p:sp>
      <p:sp>
        <p:nvSpPr>
          <p:cNvPr id="6" name="object 6"/>
          <p:cNvSpPr txBox="1"/>
          <p:nvPr/>
        </p:nvSpPr>
        <p:spPr>
          <a:xfrm>
            <a:off x="353669" y="5568188"/>
            <a:ext cx="8335009" cy="879475"/>
          </a:xfrm>
          <a:prstGeom prst="rect">
            <a:avLst/>
          </a:prstGeom>
        </p:spPr>
        <p:txBody>
          <a:bodyPr vert="horz" wrap="square" lIns="0" tIns="12700" rIns="0" bIns="0" rtlCol="0">
            <a:spAutoFit/>
          </a:bodyPr>
          <a:lstStyle/>
          <a:p>
            <a:pPr marL="12700" marR="5080">
              <a:lnSpc>
                <a:spcPct val="140100"/>
              </a:lnSpc>
              <a:spcBef>
                <a:spcPts val="100"/>
              </a:spcBef>
            </a:pPr>
            <a:r>
              <a:rPr sz="2000" dirty="0">
                <a:latin typeface="Times New Roman"/>
                <a:cs typeface="Times New Roman"/>
              </a:rPr>
              <a:t>За </a:t>
            </a:r>
            <a:r>
              <a:rPr sz="2000" spc="-5" dirty="0">
                <a:latin typeface="Times New Roman"/>
                <a:cs typeface="Times New Roman"/>
              </a:rPr>
              <a:t>цих </a:t>
            </a:r>
            <a:r>
              <a:rPr sz="2000" spc="-10" dirty="0">
                <a:latin typeface="Times New Roman"/>
                <a:cs typeface="Times New Roman"/>
              </a:rPr>
              <a:t>умов </a:t>
            </a:r>
            <a:r>
              <a:rPr sz="2000" spc="-15" dirty="0">
                <a:latin typeface="Times New Roman"/>
                <a:cs typeface="Times New Roman"/>
              </a:rPr>
              <a:t>очікувана </a:t>
            </a:r>
            <a:r>
              <a:rPr sz="2000" spc="-10" dirty="0">
                <a:latin typeface="Times New Roman"/>
                <a:cs typeface="Times New Roman"/>
              </a:rPr>
              <a:t>врожайність </a:t>
            </a:r>
            <a:r>
              <a:rPr sz="2000" dirty="0">
                <a:latin typeface="Times New Roman"/>
                <a:cs typeface="Times New Roman"/>
              </a:rPr>
              <a:t>зернових </a:t>
            </a:r>
            <a:r>
              <a:rPr sz="2000" spc="-5" dirty="0">
                <a:latin typeface="Times New Roman"/>
                <a:cs typeface="Times New Roman"/>
              </a:rPr>
              <a:t>при </a:t>
            </a:r>
            <a:r>
              <a:rPr sz="2000" spc="5" dirty="0">
                <a:latin typeface="Times New Roman"/>
                <a:cs typeface="Times New Roman"/>
              </a:rPr>
              <a:t>внесенні </a:t>
            </a:r>
            <a:r>
              <a:rPr sz="2000" dirty="0">
                <a:latin typeface="Times New Roman"/>
                <a:cs typeface="Times New Roman"/>
              </a:rPr>
              <a:t>добрив у обсязі  1,1 ц д. р. </a:t>
            </a:r>
            <a:r>
              <a:rPr sz="2000" spc="-5" dirty="0">
                <a:latin typeface="Times New Roman"/>
                <a:cs typeface="Times New Roman"/>
              </a:rPr>
              <a:t>на </a:t>
            </a:r>
            <a:r>
              <a:rPr sz="2000" dirty="0">
                <a:latin typeface="Times New Roman"/>
                <a:cs typeface="Times New Roman"/>
              </a:rPr>
              <a:t>1 </a:t>
            </a:r>
            <a:r>
              <a:rPr sz="2000" spc="-5" dirty="0">
                <a:latin typeface="Times New Roman"/>
                <a:cs typeface="Times New Roman"/>
              </a:rPr>
              <a:t>га </a:t>
            </a:r>
            <a:r>
              <a:rPr sz="2000" dirty="0">
                <a:latin typeface="Times New Roman"/>
                <a:cs typeface="Times New Roman"/>
              </a:rPr>
              <a:t>становить </a:t>
            </a:r>
            <a:r>
              <a:rPr sz="2000" i="1" dirty="0">
                <a:latin typeface="Times New Roman"/>
                <a:cs typeface="Times New Roman"/>
              </a:rPr>
              <a:t>Y </a:t>
            </a:r>
            <a:r>
              <a:rPr sz="2000" dirty="0">
                <a:latin typeface="Times New Roman"/>
                <a:cs typeface="Times New Roman"/>
              </a:rPr>
              <a:t>= 13 + 10 </a:t>
            </a:r>
            <a:r>
              <a:rPr sz="2000" dirty="0">
                <a:latin typeface="Symbol"/>
                <a:cs typeface="Symbol"/>
              </a:rPr>
              <a:t></a:t>
            </a:r>
            <a:r>
              <a:rPr sz="2000" dirty="0">
                <a:latin typeface="Times New Roman"/>
                <a:cs typeface="Times New Roman"/>
              </a:rPr>
              <a:t> 1,1 = 24</a:t>
            </a:r>
            <a:r>
              <a:rPr sz="2000" spc="-120" dirty="0">
                <a:latin typeface="Times New Roman"/>
                <a:cs typeface="Times New Roman"/>
              </a:rPr>
              <a:t> </a:t>
            </a:r>
            <a:r>
              <a:rPr sz="2000" dirty="0">
                <a:latin typeface="Times New Roman"/>
                <a:cs typeface="Times New Roman"/>
              </a:rPr>
              <a:t>(ц/га).</a:t>
            </a:r>
            <a:endParaRPr sz="2000">
              <a:latin typeface="Times New Roman"/>
              <a:cs typeface="Times New Roman"/>
            </a:endParaRPr>
          </a:p>
        </p:txBody>
      </p:sp>
      <p:sp>
        <p:nvSpPr>
          <p:cNvPr id="7" name="object 7"/>
          <p:cNvSpPr/>
          <p:nvPr/>
        </p:nvSpPr>
        <p:spPr>
          <a:xfrm>
            <a:off x="827582" y="1268730"/>
            <a:ext cx="506412" cy="3968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043609" y="1772792"/>
            <a:ext cx="420687" cy="5429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339720" y="1268730"/>
            <a:ext cx="476250" cy="38417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923919" y="1268793"/>
            <a:ext cx="573087" cy="40163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923919" y="1772856"/>
            <a:ext cx="360362" cy="48101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012179" y="1268730"/>
            <a:ext cx="792086" cy="36004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899591" y="3284994"/>
            <a:ext cx="5112512" cy="79208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971600" y="4221111"/>
            <a:ext cx="3744467" cy="50405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71600" y="5038699"/>
            <a:ext cx="4067175" cy="55054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103" y="674877"/>
            <a:ext cx="7551420" cy="2129155"/>
          </a:xfrm>
          <a:prstGeom prst="rect">
            <a:avLst/>
          </a:prstGeom>
        </p:spPr>
        <p:txBody>
          <a:bodyPr vert="horz" wrap="square" lIns="0" tIns="12700" rIns="0" bIns="0" rtlCol="0">
            <a:spAutoFit/>
          </a:bodyPr>
          <a:lstStyle/>
          <a:p>
            <a:pPr marL="12700" marR="5080" algn="just">
              <a:lnSpc>
                <a:spcPct val="114999"/>
              </a:lnSpc>
              <a:spcBef>
                <a:spcPts val="100"/>
              </a:spcBef>
            </a:pPr>
            <a:r>
              <a:rPr sz="2400" dirty="0"/>
              <a:t>Вплив інших окрім </a:t>
            </a:r>
            <a:r>
              <a:rPr sz="2400" i="1" dirty="0">
                <a:latin typeface="Times New Roman"/>
                <a:cs typeface="Times New Roman"/>
              </a:rPr>
              <a:t>х </a:t>
            </a:r>
            <a:r>
              <a:rPr sz="2400" spc="-15" dirty="0"/>
              <a:t>факторів</a:t>
            </a:r>
            <a:r>
              <a:rPr sz="2400" spc="570" dirty="0"/>
              <a:t> </a:t>
            </a:r>
            <a:r>
              <a:rPr sz="2400" spc="-15" dirty="0"/>
              <a:t>зумовлює</a:t>
            </a:r>
            <a:r>
              <a:rPr sz="2400" spc="570" dirty="0"/>
              <a:t> </a:t>
            </a:r>
            <a:r>
              <a:rPr sz="2400" spc="-5" dirty="0"/>
              <a:t>відхилення  емпіричних </a:t>
            </a:r>
            <a:r>
              <a:rPr sz="2400" spc="-15" dirty="0"/>
              <a:t>значень </a:t>
            </a:r>
            <a:r>
              <a:rPr sz="2400" i="1" dirty="0">
                <a:latin typeface="Times New Roman"/>
                <a:cs typeface="Times New Roman"/>
              </a:rPr>
              <a:t>у </a:t>
            </a:r>
            <a:r>
              <a:rPr sz="2400" spc="-5" dirty="0"/>
              <a:t>від </a:t>
            </a:r>
            <a:r>
              <a:rPr sz="2400" dirty="0"/>
              <a:t>теоретичних у </a:t>
            </a:r>
            <a:r>
              <a:rPr sz="2400" spc="-15" dirty="0"/>
              <a:t>той </a:t>
            </a:r>
            <a:r>
              <a:rPr sz="2400" dirty="0"/>
              <a:t>чи інший  бік. </a:t>
            </a:r>
            <a:r>
              <a:rPr sz="2400" spc="-5" dirty="0"/>
              <a:t>Відхилення </a:t>
            </a:r>
            <a:r>
              <a:rPr sz="2400" dirty="0"/>
              <a:t>(</a:t>
            </a:r>
            <a:r>
              <a:rPr sz="2400" i="1" dirty="0">
                <a:latin typeface="Times New Roman"/>
                <a:cs typeface="Times New Roman"/>
              </a:rPr>
              <a:t>y </a:t>
            </a:r>
            <a:r>
              <a:rPr sz="2400" dirty="0"/>
              <a:t>– </a:t>
            </a:r>
            <a:r>
              <a:rPr sz="2400" i="1" spc="-5" dirty="0">
                <a:latin typeface="Times New Roman"/>
                <a:cs typeface="Times New Roman"/>
              </a:rPr>
              <a:t>Y</a:t>
            </a:r>
            <a:r>
              <a:rPr sz="2400" spc="-5" dirty="0"/>
              <a:t>) </a:t>
            </a:r>
            <a:r>
              <a:rPr sz="2400" spc="-10" dirty="0"/>
              <a:t>називають </a:t>
            </a:r>
            <a:r>
              <a:rPr sz="2400" b="1" i="1" spc="-10" dirty="0">
                <a:latin typeface="Times New Roman"/>
                <a:cs typeface="Times New Roman"/>
              </a:rPr>
              <a:t>залишками </a:t>
            </a:r>
            <a:r>
              <a:rPr sz="2400" dirty="0"/>
              <a:t>і  </a:t>
            </a:r>
            <a:r>
              <a:rPr sz="2400" spc="-15" dirty="0"/>
              <a:t>позначають символом </a:t>
            </a:r>
            <a:r>
              <a:rPr sz="2400" i="1" dirty="0">
                <a:latin typeface="Times New Roman"/>
                <a:cs typeface="Times New Roman"/>
              </a:rPr>
              <a:t>е</a:t>
            </a:r>
            <a:r>
              <a:rPr sz="2400" dirty="0"/>
              <a:t>. </a:t>
            </a:r>
            <a:r>
              <a:rPr sz="2400" spc="-5" dirty="0"/>
              <a:t>Залишки, </a:t>
            </a:r>
            <a:r>
              <a:rPr sz="2400" dirty="0"/>
              <a:t>як </a:t>
            </a:r>
            <a:r>
              <a:rPr sz="2400" spc="-5" dirty="0"/>
              <a:t>правило, менші </a:t>
            </a:r>
            <a:r>
              <a:rPr sz="2400" spc="-15" dirty="0"/>
              <a:t>за  </a:t>
            </a:r>
            <a:r>
              <a:rPr sz="2400" spc="-5" dirty="0"/>
              <a:t>відхилення від</a:t>
            </a:r>
            <a:r>
              <a:rPr sz="2400" dirty="0"/>
              <a:t> </a:t>
            </a:r>
            <a:r>
              <a:rPr sz="2400" spc="-5" dirty="0"/>
              <a:t>середньої.</a:t>
            </a:r>
            <a:endParaRPr sz="2400">
              <a:latin typeface="Times New Roman"/>
              <a:cs typeface="Times New Roman"/>
            </a:endParaRPr>
          </a:p>
        </p:txBody>
      </p:sp>
      <p:sp>
        <p:nvSpPr>
          <p:cNvPr id="3" name="object 3"/>
          <p:cNvSpPr txBox="1"/>
          <p:nvPr/>
        </p:nvSpPr>
        <p:spPr>
          <a:xfrm>
            <a:off x="500583" y="3002407"/>
            <a:ext cx="6736715" cy="110426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У </a:t>
            </a:r>
            <a:r>
              <a:rPr sz="2400" spc="-15" dirty="0">
                <a:latin typeface="Times New Roman"/>
                <a:cs typeface="Times New Roman"/>
              </a:rPr>
              <a:t>нашому</a:t>
            </a:r>
            <a:r>
              <a:rPr sz="2400" spc="-10" dirty="0">
                <a:latin typeface="Times New Roman"/>
                <a:cs typeface="Times New Roman"/>
              </a:rPr>
              <a:t> </a:t>
            </a:r>
            <a:r>
              <a:rPr sz="2400" spc="-5" dirty="0">
                <a:latin typeface="Times New Roman"/>
                <a:cs typeface="Times New Roman"/>
              </a:rPr>
              <a:t>прикладі</a:t>
            </a:r>
            <a:endParaRPr sz="2400">
              <a:latin typeface="Times New Roman"/>
              <a:cs typeface="Times New Roman"/>
            </a:endParaRPr>
          </a:p>
          <a:p>
            <a:pPr marL="12700">
              <a:lnSpc>
                <a:spcPct val="100000"/>
              </a:lnSpc>
              <a:spcBef>
                <a:spcPts val="2250"/>
              </a:spcBef>
            </a:pPr>
            <a:r>
              <a:rPr sz="2800" spc="-5" dirty="0">
                <a:latin typeface="Times New Roman"/>
                <a:cs typeface="Times New Roman"/>
              </a:rPr>
              <a:t>Відповідно </a:t>
            </a:r>
            <a:r>
              <a:rPr sz="2800" b="1" i="1" spc="-5" dirty="0">
                <a:latin typeface="Times New Roman"/>
                <a:cs typeface="Times New Roman"/>
              </a:rPr>
              <a:t>загальна дисперсія</a:t>
            </a:r>
            <a:r>
              <a:rPr sz="2800" b="1" i="1" spc="-20" dirty="0">
                <a:latin typeface="Times New Roman"/>
                <a:cs typeface="Times New Roman"/>
              </a:rPr>
              <a:t> </a:t>
            </a:r>
            <a:r>
              <a:rPr sz="2800" spc="-5" dirty="0">
                <a:latin typeface="Times New Roman"/>
                <a:cs typeface="Times New Roman"/>
              </a:rPr>
              <a:t>врожайності</a:t>
            </a:r>
            <a:endParaRPr sz="2800">
              <a:latin typeface="Times New Roman"/>
              <a:cs typeface="Times New Roman"/>
            </a:endParaRPr>
          </a:p>
        </p:txBody>
      </p:sp>
      <p:sp>
        <p:nvSpPr>
          <p:cNvPr id="4" name="object 4"/>
          <p:cNvSpPr txBox="1"/>
          <p:nvPr/>
        </p:nvSpPr>
        <p:spPr>
          <a:xfrm>
            <a:off x="500583" y="5106161"/>
            <a:ext cx="3290570" cy="452120"/>
          </a:xfrm>
          <a:prstGeom prst="rect">
            <a:avLst/>
          </a:prstGeom>
        </p:spPr>
        <p:txBody>
          <a:bodyPr vert="horz" wrap="square" lIns="0" tIns="12065" rIns="0" bIns="0" rtlCol="0">
            <a:spAutoFit/>
          </a:bodyPr>
          <a:lstStyle/>
          <a:p>
            <a:pPr marL="12700">
              <a:lnSpc>
                <a:spcPct val="100000"/>
              </a:lnSpc>
              <a:spcBef>
                <a:spcPts val="95"/>
              </a:spcBef>
            </a:pPr>
            <a:r>
              <a:rPr sz="2800" b="1" i="1" spc="-20" dirty="0">
                <a:latin typeface="Times New Roman"/>
                <a:cs typeface="Times New Roman"/>
              </a:rPr>
              <a:t>залишкова</a:t>
            </a:r>
            <a:r>
              <a:rPr sz="2800" b="1" i="1" spc="-40" dirty="0">
                <a:latin typeface="Times New Roman"/>
                <a:cs typeface="Times New Roman"/>
              </a:rPr>
              <a:t> </a:t>
            </a:r>
            <a:r>
              <a:rPr sz="2800" b="1" i="1" spc="-5" dirty="0">
                <a:latin typeface="Times New Roman"/>
                <a:cs typeface="Times New Roman"/>
              </a:rPr>
              <a:t>дисперсія</a:t>
            </a:r>
            <a:endParaRPr sz="2800">
              <a:latin typeface="Times New Roman"/>
              <a:cs typeface="Times New Roman"/>
            </a:endParaRPr>
          </a:p>
        </p:txBody>
      </p:sp>
      <p:sp>
        <p:nvSpPr>
          <p:cNvPr id="5" name="object 5"/>
          <p:cNvSpPr/>
          <p:nvPr/>
        </p:nvSpPr>
        <p:spPr>
          <a:xfrm>
            <a:off x="4355972" y="2581275"/>
            <a:ext cx="1503426" cy="27165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426714" y="2924949"/>
            <a:ext cx="1649349" cy="7200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52490" y="3004566"/>
            <a:ext cx="1999868" cy="56845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611373" y="4365116"/>
            <a:ext cx="3976751" cy="57797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483739" y="5877280"/>
            <a:ext cx="3600450" cy="72007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547" y="275970"/>
            <a:ext cx="8333740" cy="4438650"/>
          </a:xfrm>
          <a:prstGeom prst="rect">
            <a:avLst/>
          </a:prstGeom>
        </p:spPr>
        <p:txBody>
          <a:bodyPr vert="horz" wrap="square" lIns="0" tIns="12700" rIns="0" bIns="0" rtlCol="0">
            <a:spAutoFit/>
          </a:bodyPr>
          <a:lstStyle/>
          <a:p>
            <a:pPr marL="362585" marR="5080" algn="just">
              <a:lnSpc>
                <a:spcPct val="114999"/>
              </a:lnSpc>
              <a:spcBef>
                <a:spcPts val="100"/>
              </a:spcBef>
            </a:pPr>
            <a:r>
              <a:rPr sz="2400" spc="-5" dirty="0">
                <a:latin typeface="Times New Roman"/>
                <a:cs typeface="Times New Roman"/>
              </a:rPr>
              <a:t>При </a:t>
            </a:r>
            <a:r>
              <a:rPr sz="2400" spc="-10" dirty="0">
                <a:latin typeface="Times New Roman"/>
                <a:cs typeface="Times New Roman"/>
              </a:rPr>
              <a:t>лінійному </a:t>
            </a:r>
            <a:r>
              <a:rPr sz="2400" spc="-40" dirty="0">
                <a:latin typeface="Times New Roman"/>
                <a:cs typeface="Times New Roman"/>
              </a:rPr>
              <a:t>зв’язку, </a:t>
            </a:r>
            <a:r>
              <a:rPr sz="2400" spc="-10" dirty="0">
                <a:latin typeface="Times New Roman"/>
                <a:cs typeface="Times New Roman"/>
              </a:rPr>
              <a:t>істотність коефіцієнта </a:t>
            </a:r>
            <a:r>
              <a:rPr sz="2400" spc="5" dirty="0">
                <a:latin typeface="Times New Roman"/>
                <a:cs typeface="Times New Roman"/>
              </a:rPr>
              <a:t>регресії  </a:t>
            </a:r>
            <a:r>
              <a:rPr sz="2400" spc="-10" dirty="0">
                <a:latin typeface="Times New Roman"/>
                <a:cs typeface="Times New Roman"/>
              </a:rPr>
              <a:t>перевіряють </a:t>
            </a:r>
            <a:r>
              <a:rPr sz="2400" dirty="0">
                <a:latin typeface="Times New Roman"/>
                <a:cs typeface="Times New Roman"/>
              </a:rPr>
              <a:t>за </a:t>
            </a:r>
            <a:r>
              <a:rPr sz="2400" spc="-15" dirty="0">
                <a:latin typeface="Times New Roman"/>
                <a:cs typeface="Times New Roman"/>
              </a:rPr>
              <a:t>допомогою </a:t>
            </a:r>
            <a:r>
              <a:rPr sz="2400" i="1" spc="-5" dirty="0">
                <a:latin typeface="Times New Roman"/>
                <a:cs typeface="Times New Roman"/>
              </a:rPr>
              <a:t>t</a:t>
            </a:r>
            <a:r>
              <a:rPr sz="2400" spc="-5" dirty="0">
                <a:latin typeface="Times New Roman"/>
                <a:cs typeface="Times New Roman"/>
              </a:rPr>
              <a:t>-критерію </a:t>
            </a:r>
            <a:r>
              <a:rPr sz="2400" spc="-15" dirty="0">
                <a:latin typeface="Times New Roman"/>
                <a:cs typeface="Times New Roman"/>
              </a:rPr>
              <a:t>(Стьюдента),  </a:t>
            </a:r>
            <a:r>
              <a:rPr sz="2400" spc="-10" dirty="0">
                <a:latin typeface="Times New Roman"/>
                <a:cs typeface="Times New Roman"/>
              </a:rPr>
              <a:t>статистична характеристика </a:t>
            </a:r>
            <a:r>
              <a:rPr sz="2400" spc="-40" dirty="0">
                <a:latin typeface="Times New Roman"/>
                <a:cs typeface="Times New Roman"/>
              </a:rPr>
              <a:t>якого</a:t>
            </a:r>
            <a:r>
              <a:rPr sz="2400" spc="20" dirty="0">
                <a:latin typeface="Times New Roman"/>
                <a:cs typeface="Times New Roman"/>
              </a:rPr>
              <a:t> </a:t>
            </a:r>
            <a:r>
              <a:rPr sz="2400" dirty="0">
                <a:latin typeface="Times New Roman"/>
                <a:cs typeface="Times New Roman"/>
              </a:rPr>
              <a:t>для</a:t>
            </a:r>
            <a:endParaRPr sz="2400">
              <a:latin typeface="Times New Roman"/>
              <a:cs typeface="Times New Roman"/>
            </a:endParaRPr>
          </a:p>
          <a:p>
            <a:pPr marL="362585" marR="6985" indent="76200" algn="just">
              <a:lnSpc>
                <a:spcPct val="114999"/>
              </a:lnSpc>
              <a:spcBef>
                <a:spcPts val="575"/>
              </a:spcBef>
              <a:tabLst>
                <a:tab pos="3097530" algn="l"/>
                <a:tab pos="6725284" algn="l"/>
              </a:tabLst>
            </a:pPr>
            <a:r>
              <a:rPr sz="2400" spc="-5" dirty="0">
                <a:latin typeface="Times New Roman"/>
                <a:cs typeface="Times New Roman"/>
              </a:rPr>
              <a:t>гіпотези	</a:t>
            </a:r>
            <a:r>
              <a:rPr sz="2400" spc="-10" dirty="0">
                <a:latin typeface="Times New Roman"/>
                <a:cs typeface="Times New Roman"/>
              </a:rPr>
              <a:t>визначається </a:t>
            </a:r>
            <a:r>
              <a:rPr sz="2400" spc="-5" dirty="0">
                <a:latin typeface="Times New Roman"/>
                <a:cs typeface="Times New Roman"/>
              </a:rPr>
              <a:t>відношенням </a:t>
            </a:r>
            <a:r>
              <a:rPr sz="2400" spc="-10" dirty="0">
                <a:latin typeface="Times New Roman"/>
                <a:cs typeface="Times New Roman"/>
              </a:rPr>
              <a:t>коефіцієнта  </a:t>
            </a:r>
            <a:r>
              <a:rPr sz="2400" spc="5" dirty="0">
                <a:latin typeface="Times New Roman"/>
                <a:cs typeface="Times New Roman"/>
              </a:rPr>
              <a:t>регресії </a:t>
            </a:r>
            <a:r>
              <a:rPr sz="2400" i="1" dirty="0">
                <a:latin typeface="Times New Roman"/>
                <a:cs typeface="Times New Roman"/>
              </a:rPr>
              <a:t>b </a:t>
            </a:r>
            <a:r>
              <a:rPr sz="2400" dirty="0">
                <a:latin typeface="Times New Roman"/>
                <a:cs typeface="Times New Roman"/>
              </a:rPr>
              <a:t>до </a:t>
            </a:r>
            <a:r>
              <a:rPr sz="2400" spc="-10" dirty="0">
                <a:latin typeface="Times New Roman"/>
                <a:cs typeface="Times New Roman"/>
              </a:rPr>
              <a:t>власної</a:t>
            </a:r>
            <a:r>
              <a:rPr sz="2400" dirty="0">
                <a:latin typeface="Times New Roman"/>
                <a:cs typeface="Times New Roman"/>
              </a:rPr>
              <a:t> </a:t>
            </a:r>
            <a:r>
              <a:rPr sz="2400" spc="-5" dirty="0">
                <a:latin typeface="Times New Roman"/>
                <a:cs typeface="Times New Roman"/>
              </a:rPr>
              <a:t>стандартної</a:t>
            </a:r>
            <a:r>
              <a:rPr sz="2400" spc="25" dirty="0">
                <a:latin typeface="Times New Roman"/>
                <a:cs typeface="Times New Roman"/>
              </a:rPr>
              <a:t> </a:t>
            </a:r>
            <a:r>
              <a:rPr sz="2400" spc="-10" dirty="0">
                <a:latin typeface="Times New Roman"/>
                <a:cs typeface="Times New Roman"/>
              </a:rPr>
              <a:t>похибки	</a:t>
            </a:r>
            <a:r>
              <a:rPr sz="2400" dirty="0">
                <a:latin typeface="Times New Roman"/>
                <a:cs typeface="Times New Roman"/>
              </a:rPr>
              <a:t>.</a:t>
            </a:r>
            <a:endParaRPr sz="2400">
              <a:latin typeface="Times New Roman"/>
              <a:cs typeface="Times New Roman"/>
            </a:endParaRPr>
          </a:p>
          <a:p>
            <a:pPr marL="12700" marR="5080" algn="just">
              <a:lnSpc>
                <a:spcPct val="150000"/>
              </a:lnSpc>
              <a:spcBef>
                <a:spcPts val="330"/>
              </a:spcBef>
              <a:tabLst>
                <a:tab pos="3123565" algn="l"/>
              </a:tabLst>
            </a:pPr>
            <a:r>
              <a:rPr sz="2400" spc="-5" dirty="0">
                <a:latin typeface="Times New Roman"/>
                <a:cs typeface="Times New Roman"/>
              </a:rPr>
              <a:t>Стандартна </a:t>
            </a:r>
            <a:r>
              <a:rPr sz="2400" spc="-20" dirty="0">
                <a:latin typeface="Times New Roman"/>
                <a:cs typeface="Times New Roman"/>
              </a:rPr>
              <a:t>похибка </a:t>
            </a:r>
            <a:r>
              <a:rPr sz="2400" spc="-10" dirty="0">
                <a:latin typeface="Times New Roman"/>
                <a:cs typeface="Times New Roman"/>
              </a:rPr>
              <a:t>коефіцієнта </a:t>
            </a:r>
            <a:r>
              <a:rPr sz="2400" spc="5" dirty="0">
                <a:latin typeface="Times New Roman"/>
                <a:cs typeface="Times New Roman"/>
              </a:rPr>
              <a:t>регресії </a:t>
            </a:r>
            <a:r>
              <a:rPr sz="2400" spc="-5" dirty="0">
                <a:latin typeface="Times New Roman"/>
                <a:cs typeface="Times New Roman"/>
              </a:rPr>
              <a:t>залежить від варіації  </a:t>
            </a:r>
            <a:r>
              <a:rPr sz="2400" spc="-10" dirty="0">
                <a:latin typeface="Times New Roman"/>
                <a:cs typeface="Times New Roman"/>
              </a:rPr>
              <a:t>факторної</a:t>
            </a:r>
            <a:r>
              <a:rPr sz="2400" spc="70" dirty="0">
                <a:latin typeface="Times New Roman"/>
                <a:cs typeface="Times New Roman"/>
              </a:rPr>
              <a:t> </a:t>
            </a:r>
            <a:r>
              <a:rPr sz="2400" spc="-5" dirty="0">
                <a:latin typeface="Times New Roman"/>
                <a:cs typeface="Times New Roman"/>
              </a:rPr>
              <a:t>ознаки	</a:t>
            </a:r>
            <a:r>
              <a:rPr sz="2400" spc="-15" dirty="0">
                <a:latin typeface="Times New Roman"/>
                <a:cs typeface="Times New Roman"/>
              </a:rPr>
              <a:t>залишкової </a:t>
            </a:r>
            <a:r>
              <a:rPr sz="2400" spc="-5" dirty="0">
                <a:latin typeface="Times New Roman"/>
                <a:cs typeface="Times New Roman"/>
              </a:rPr>
              <a:t>дисперсії </a:t>
            </a:r>
            <a:r>
              <a:rPr sz="2400" dirty="0">
                <a:latin typeface="Times New Roman"/>
                <a:cs typeface="Times New Roman"/>
              </a:rPr>
              <a:t>і числа </a:t>
            </a:r>
            <a:r>
              <a:rPr sz="2400" spc="-10" dirty="0">
                <a:latin typeface="Times New Roman"/>
                <a:cs typeface="Times New Roman"/>
              </a:rPr>
              <a:t>ступенів  </a:t>
            </a:r>
            <a:r>
              <a:rPr sz="2400" spc="-15" dirty="0">
                <a:latin typeface="Times New Roman"/>
                <a:cs typeface="Times New Roman"/>
              </a:rPr>
              <a:t>свободи </a:t>
            </a:r>
            <a:r>
              <a:rPr sz="2400" dirty="0">
                <a:latin typeface="Times New Roman"/>
                <a:cs typeface="Times New Roman"/>
              </a:rPr>
              <a:t>k = n-m , де </a:t>
            </a:r>
            <a:r>
              <a:rPr sz="2400" i="1" spc="-5" dirty="0">
                <a:latin typeface="Times New Roman"/>
                <a:cs typeface="Times New Roman"/>
              </a:rPr>
              <a:t>m </a:t>
            </a:r>
            <a:r>
              <a:rPr sz="2400" dirty="0">
                <a:latin typeface="Times New Roman"/>
                <a:cs typeface="Times New Roman"/>
              </a:rPr>
              <a:t>— </a:t>
            </a:r>
            <a:r>
              <a:rPr sz="2400" spc="-5" dirty="0">
                <a:latin typeface="Times New Roman"/>
                <a:cs typeface="Times New Roman"/>
              </a:rPr>
              <a:t>кількість </a:t>
            </a:r>
            <a:r>
              <a:rPr sz="2400" dirty="0">
                <a:latin typeface="Times New Roman"/>
                <a:cs typeface="Times New Roman"/>
              </a:rPr>
              <a:t>параметрів рівняння  </a:t>
            </a:r>
            <a:r>
              <a:rPr sz="2400" spc="5" dirty="0">
                <a:latin typeface="Times New Roman"/>
                <a:cs typeface="Times New Roman"/>
              </a:rPr>
              <a:t>регресії:</a:t>
            </a:r>
            <a:endParaRPr sz="2400">
              <a:latin typeface="Times New Roman"/>
              <a:cs typeface="Times New Roman"/>
            </a:endParaRPr>
          </a:p>
        </p:txBody>
      </p:sp>
      <p:sp>
        <p:nvSpPr>
          <p:cNvPr id="3" name="object 3"/>
          <p:cNvSpPr/>
          <p:nvPr/>
        </p:nvSpPr>
        <p:spPr>
          <a:xfrm>
            <a:off x="1691639" y="1641094"/>
            <a:ext cx="1296162" cy="4975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84189" y="1988820"/>
            <a:ext cx="579119" cy="5791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948296" y="2204847"/>
            <a:ext cx="1368171" cy="36309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99766" y="3068967"/>
            <a:ext cx="648068" cy="64806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39614" y="4124996"/>
            <a:ext cx="504050" cy="65526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347846" y="4330446"/>
            <a:ext cx="2304288" cy="82676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16" y="825753"/>
            <a:ext cx="6817359" cy="391160"/>
          </a:xfrm>
          <a:prstGeom prst="rect">
            <a:avLst/>
          </a:prstGeom>
        </p:spPr>
        <p:txBody>
          <a:bodyPr vert="horz" wrap="square" lIns="0" tIns="12700" rIns="0" bIns="0" rtlCol="0">
            <a:spAutoFit/>
          </a:bodyPr>
          <a:lstStyle/>
          <a:p>
            <a:pPr marL="12700">
              <a:lnSpc>
                <a:spcPct val="100000"/>
              </a:lnSpc>
              <a:spcBef>
                <a:spcPts val="100"/>
              </a:spcBef>
            </a:pPr>
            <a:r>
              <a:rPr sz="2400" spc="-5" dirty="0"/>
              <a:t>Для лінійної </a:t>
            </a:r>
            <a:r>
              <a:rPr sz="2400" spc="-10" dirty="0"/>
              <a:t>функції </a:t>
            </a:r>
            <a:r>
              <a:rPr sz="2400" i="1" spc="-5" dirty="0">
                <a:latin typeface="Times New Roman"/>
                <a:cs typeface="Times New Roman"/>
              </a:rPr>
              <a:t>m </a:t>
            </a:r>
            <a:r>
              <a:rPr sz="2400" dirty="0"/>
              <a:t>=2. За даними </a:t>
            </a:r>
            <a:r>
              <a:rPr sz="2400" spc="-10" dirty="0"/>
              <a:t>табл. </a:t>
            </a:r>
            <a:r>
              <a:rPr sz="2400" dirty="0"/>
              <a:t>2</a:t>
            </a:r>
            <a:r>
              <a:rPr sz="2400" spc="-70" dirty="0"/>
              <a:t> </a:t>
            </a:r>
            <a:r>
              <a:rPr sz="2400" dirty="0"/>
              <a:t>маємо:</a:t>
            </a:r>
            <a:endParaRPr sz="2400">
              <a:latin typeface="Times New Roman"/>
              <a:cs typeface="Times New Roman"/>
            </a:endParaRPr>
          </a:p>
        </p:txBody>
      </p:sp>
      <p:sp>
        <p:nvSpPr>
          <p:cNvPr id="3" name="object 3"/>
          <p:cNvSpPr txBox="1"/>
          <p:nvPr/>
        </p:nvSpPr>
        <p:spPr>
          <a:xfrm>
            <a:off x="572516" y="5238750"/>
            <a:ext cx="803402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що </a:t>
            </a:r>
            <a:r>
              <a:rPr sz="2400" dirty="0">
                <a:latin typeface="Times New Roman"/>
                <a:cs typeface="Times New Roman"/>
              </a:rPr>
              <a:t>перевищує критичне </a:t>
            </a:r>
            <a:r>
              <a:rPr sz="2400" spc="-15" dirty="0">
                <a:latin typeface="Times New Roman"/>
                <a:cs typeface="Times New Roman"/>
              </a:rPr>
              <a:t>значення </a:t>
            </a:r>
            <a:r>
              <a:rPr sz="2400" spc="-5" dirty="0">
                <a:latin typeface="Times New Roman"/>
                <a:cs typeface="Times New Roman"/>
              </a:rPr>
              <a:t>двостороннього</a:t>
            </a:r>
            <a:r>
              <a:rPr sz="2400" spc="-85" dirty="0">
                <a:latin typeface="Times New Roman"/>
                <a:cs typeface="Times New Roman"/>
              </a:rPr>
              <a:t> </a:t>
            </a:r>
            <a:r>
              <a:rPr sz="2400" i="1" dirty="0">
                <a:latin typeface="Times New Roman"/>
                <a:cs typeface="Times New Roman"/>
              </a:rPr>
              <a:t>t</a:t>
            </a:r>
            <a:r>
              <a:rPr sz="2400" dirty="0">
                <a:latin typeface="Times New Roman"/>
                <a:cs typeface="Times New Roman"/>
              </a:rPr>
              <a:t>-критерію</a:t>
            </a:r>
            <a:endParaRPr sz="2400">
              <a:latin typeface="Times New Roman"/>
              <a:cs typeface="Times New Roman"/>
            </a:endParaRPr>
          </a:p>
        </p:txBody>
      </p:sp>
      <p:sp>
        <p:nvSpPr>
          <p:cNvPr id="4" name="object 4"/>
          <p:cNvSpPr/>
          <p:nvPr/>
        </p:nvSpPr>
        <p:spPr>
          <a:xfrm>
            <a:off x="899591" y="1412760"/>
            <a:ext cx="3528441" cy="72007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43609" y="3485388"/>
            <a:ext cx="2376297" cy="7357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52134" y="3566921"/>
            <a:ext cx="2160269" cy="4381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096000" y="4114800"/>
            <a:ext cx="1584198" cy="43205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60654"/>
            <a:ext cx="8382000" cy="664845"/>
          </a:xfrm>
          <a:custGeom>
            <a:avLst/>
            <a:gdLst/>
            <a:ahLst/>
            <a:cxnLst/>
            <a:rect l="l" t="t" r="r" b="b"/>
            <a:pathLst>
              <a:path w="8382000" h="664844">
                <a:moveTo>
                  <a:pt x="0" y="664794"/>
                </a:moveTo>
                <a:lnTo>
                  <a:pt x="8382000" y="664794"/>
                </a:lnTo>
                <a:lnTo>
                  <a:pt x="8382000" y="0"/>
                </a:lnTo>
                <a:lnTo>
                  <a:pt x="0" y="0"/>
                </a:lnTo>
                <a:lnTo>
                  <a:pt x="0" y="664794"/>
                </a:lnTo>
                <a:close/>
              </a:path>
            </a:pathLst>
          </a:custGeom>
          <a:solidFill>
            <a:srgbClr val="FFD5A9"/>
          </a:solidFill>
        </p:spPr>
        <p:txBody>
          <a:bodyPr wrap="square" lIns="0" tIns="0" rIns="0" bIns="0" rtlCol="0"/>
          <a:lstStyle/>
          <a:p>
            <a:endParaRPr/>
          </a:p>
        </p:txBody>
      </p:sp>
      <p:sp>
        <p:nvSpPr>
          <p:cNvPr id="3" name="object 3"/>
          <p:cNvSpPr/>
          <p:nvPr/>
        </p:nvSpPr>
        <p:spPr>
          <a:xfrm>
            <a:off x="4519929" y="297815"/>
            <a:ext cx="1961514" cy="226060"/>
          </a:xfrm>
          <a:custGeom>
            <a:avLst/>
            <a:gdLst/>
            <a:ahLst/>
            <a:cxnLst/>
            <a:rect l="l" t="t" r="r" b="b"/>
            <a:pathLst>
              <a:path w="1961514" h="226059">
                <a:moveTo>
                  <a:pt x="477393" y="888"/>
                </a:moveTo>
                <a:lnTo>
                  <a:pt x="460502" y="888"/>
                </a:lnTo>
                <a:lnTo>
                  <a:pt x="373253" y="221868"/>
                </a:lnTo>
                <a:lnTo>
                  <a:pt x="416560" y="221868"/>
                </a:lnTo>
                <a:lnTo>
                  <a:pt x="431546" y="177672"/>
                </a:lnTo>
                <a:lnTo>
                  <a:pt x="547497" y="177672"/>
                </a:lnTo>
                <a:lnTo>
                  <a:pt x="535762" y="148081"/>
                </a:lnTo>
                <a:lnTo>
                  <a:pt x="442468" y="148081"/>
                </a:lnTo>
                <a:lnTo>
                  <a:pt x="468757" y="67690"/>
                </a:lnTo>
                <a:lnTo>
                  <a:pt x="503883" y="67690"/>
                </a:lnTo>
                <a:lnTo>
                  <a:pt x="477393" y="888"/>
                </a:lnTo>
                <a:close/>
              </a:path>
              <a:path w="1961514" h="226059">
                <a:moveTo>
                  <a:pt x="547497" y="177672"/>
                </a:moveTo>
                <a:lnTo>
                  <a:pt x="506222" y="177672"/>
                </a:lnTo>
                <a:lnTo>
                  <a:pt x="522478" y="221868"/>
                </a:lnTo>
                <a:lnTo>
                  <a:pt x="565023" y="221868"/>
                </a:lnTo>
                <a:lnTo>
                  <a:pt x="547497" y="177672"/>
                </a:lnTo>
                <a:close/>
              </a:path>
              <a:path w="1961514" h="226059">
                <a:moveTo>
                  <a:pt x="503883" y="67690"/>
                </a:moveTo>
                <a:lnTo>
                  <a:pt x="468757" y="67690"/>
                </a:lnTo>
                <a:lnTo>
                  <a:pt x="494919" y="148081"/>
                </a:lnTo>
                <a:lnTo>
                  <a:pt x="535762" y="148081"/>
                </a:lnTo>
                <a:lnTo>
                  <a:pt x="503883" y="67690"/>
                </a:lnTo>
                <a:close/>
              </a:path>
              <a:path w="1961514" h="226059">
                <a:moveTo>
                  <a:pt x="1279779" y="38100"/>
                </a:moveTo>
                <a:lnTo>
                  <a:pt x="1241044" y="38100"/>
                </a:lnTo>
                <a:lnTo>
                  <a:pt x="1241044" y="221868"/>
                </a:lnTo>
                <a:lnTo>
                  <a:pt x="1279779" y="221868"/>
                </a:lnTo>
                <a:lnTo>
                  <a:pt x="1279779" y="38100"/>
                </a:lnTo>
                <a:close/>
              </a:path>
              <a:path w="1961514" h="226059">
                <a:moveTo>
                  <a:pt x="1352423" y="4063"/>
                </a:moveTo>
                <a:lnTo>
                  <a:pt x="1171829" y="4063"/>
                </a:lnTo>
                <a:lnTo>
                  <a:pt x="1171829" y="38100"/>
                </a:lnTo>
                <a:lnTo>
                  <a:pt x="1352423" y="38100"/>
                </a:lnTo>
                <a:lnTo>
                  <a:pt x="1352423" y="4063"/>
                </a:lnTo>
                <a:close/>
              </a:path>
              <a:path w="1961514" h="226059">
                <a:moveTo>
                  <a:pt x="682371" y="38100"/>
                </a:moveTo>
                <a:lnTo>
                  <a:pt x="643636" y="38100"/>
                </a:lnTo>
                <a:lnTo>
                  <a:pt x="643636" y="221868"/>
                </a:lnTo>
                <a:lnTo>
                  <a:pt x="682371" y="221868"/>
                </a:lnTo>
                <a:lnTo>
                  <a:pt x="682371" y="38100"/>
                </a:lnTo>
                <a:close/>
              </a:path>
              <a:path w="1961514" h="226059">
                <a:moveTo>
                  <a:pt x="755015" y="4063"/>
                </a:moveTo>
                <a:lnTo>
                  <a:pt x="574421" y="4063"/>
                </a:lnTo>
                <a:lnTo>
                  <a:pt x="574421" y="38100"/>
                </a:lnTo>
                <a:lnTo>
                  <a:pt x="755015" y="38100"/>
                </a:lnTo>
                <a:lnTo>
                  <a:pt x="755015" y="4063"/>
                </a:lnTo>
                <a:close/>
              </a:path>
              <a:path w="1961514" h="226059">
                <a:moveTo>
                  <a:pt x="290703" y="38100"/>
                </a:moveTo>
                <a:lnTo>
                  <a:pt x="251968" y="38100"/>
                </a:lnTo>
                <a:lnTo>
                  <a:pt x="251968" y="221868"/>
                </a:lnTo>
                <a:lnTo>
                  <a:pt x="290703" y="221868"/>
                </a:lnTo>
                <a:lnTo>
                  <a:pt x="290703" y="38100"/>
                </a:lnTo>
                <a:close/>
              </a:path>
              <a:path w="1961514" h="226059">
                <a:moveTo>
                  <a:pt x="363347" y="4063"/>
                </a:moveTo>
                <a:lnTo>
                  <a:pt x="182753" y="4063"/>
                </a:lnTo>
                <a:lnTo>
                  <a:pt x="182753" y="38100"/>
                </a:lnTo>
                <a:lnTo>
                  <a:pt x="363347" y="38100"/>
                </a:lnTo>
                <a:lnTo>
                  <a:pt x="363347" y="4063"/>
                </a:lnTo>
                <a:close/>
              </a:path>
              <a:path w="1961514" h="226059">
                <a:moveTo>
                  <a:pt x="1711436" y="123062"/>
                </a:moveTo>
                <a:lnTo>
                  <a:pt x="1637030" y="123062"/>
                </a:lnTo>
                <a:lnTo>
                  <a:pt x="1649602" y="123920"/>
                </a:lnTo>
                <a:lnTo>
                  <a:pt x="1660652" y="126491"/>
                </a:lnTo>
                <a:lnTo>
                  <a:pt x="1690449" y="154876"/>
                </a:lnTo>
                <a:lnTo>
                  <a:pt x="1700649" y="192115"/>
                </a:lnTo>
                <a:lnTo>
                  <a:pt x="1703863" y="200945"/>
                </a:lnTo>
                <a:lnTo>
                  <a:pt x="1743456" y="223646"/>
                </a:lnTo>
                <a:lnTo>
                  <a:pt x="1749171" y="223646"/>
                </a:lnTo>
                <a:lnTo>
                  <a:pt x="1753362" y="223392"/>
                </a:lnTo>
                <a:lnTo>
                  <a:pt x="1756283" y="222757"/>
                </a:lnTo>
                <a:lnTo>
                  <a:pt x="1756283" y="188721"/>
                </a:lnTo>
                <a:lnTo>
                  <a:pt x="1745361" y="188721"/>
                </a:lnTo>
                <a:lnTo>
                  <a:pt x="1741805" y="187705"/>
                </a:lnTo>
                <a:lnTo>
                  <a:pt x="1737741" y="183387"/>
                </a:lnTo>
                <a:lnTo>
                  <a:pt x="1735836" y="177799"/>
                </a:lnTo>
                <a:lnTo>
                  <a:pt x="1733931" y="168909"/>
                </a:lnTo>
                <a:lnTo>
                  <a:pt x="1730863" y="156333"/>
                </a:lnTo>
                <a:lnTo>
                  <a:pt x="1726819" y="145256"/>
                </a:lnTo>
                <a:lnTo>
                  <a:pt x="1721822" y="135655"/>
                </a:lnTo>
                <a:lnTo>
                  <a:pt x="1715897" y="127507"/>
                </a:lnTo>
                <a:lnTo>
                  <a:pt x="1711436" y="123062"/>
                </a:lnTo>
                <a:close/>
              </a:path>
              <a:path w="1961514" h="226059">
                <a:moveTo>
                  <a:pt x="1635252" y="4063"/>
                </a:moveTo>
                <a:lnTo>
                  <a:pt x="1596898" y="4063"/>
                </a:lnTo>
                <a:lnTo>
                  <a:pt x="1596898" y="221868"/>
                </a:lnTo>
                <a:lnTo>
                  <a:pt x="1635252" y="221868"/>
                </a:lnTo>
                <a:lnTo>
                  <a:pt x="1635252" y="123062"/>
                </a:lnTo>
                <a:lnTo>
                  <a:pt x="1711436" y="123062"/>
                </a:lnTo>
                <a:lnTo>
                  <a:pt x="1708989" y="120624"/>
                </a:lnTo>
                <a:lnTo>
                  <a:pt x="1701022" y="114823"/>
                </a:lnTo>
                <a:lnTo>
                  <a:pt x="1691983" y="110095"/>
                </a:lnTo>
                <a:lnTo>
                  <a:pt x="1681861" y="106425"/>
                </a:lnTo>
                <a:lnTo>
                  <a:pt x="1691453" y="103548"/>
                </a:lnTo>
                <a:lnTo>
                  <a:pt x="1700212" y="99504"/>
                </a:lnTo>
                <a:lnTo>
                  <a:pt x="1708114" y="94317"/>
                </a:lnTo>
                <a:lnTo>
                  <a:pt x="1712731" y="90169"/>
                </a:lnTo>
                <a:lnTo>
                  <a:pt x="1635252" y="90169"/>
                </a:lnTo>
                <a:lnTo>
                  <a:pt x="1635252" y="4063"/>
                </a:lnTo>
                <a:close/>
              </a:path>
              <a:path w="1961514" h="226059">
                <a:moveTo>
                  <a:pt x="1756283" y="188086"/>
                </a:moveTo>
                <a:lnTo>
                  <a:pt x="1754505" y="188467"/>
                </a:lnTo>
                <a:lnTo>
                  <a:pt x="1752600" y="188721"/>
                </a:lnTo>
                <a:lnTo>
                  <a:pt x="1756283" y="188721"/>
                </a:lnTo>
                <a:lnTo>
                  <a:pt x="1756283" y="188086"/>
                </a:lnTo>
                <a:close/>
              </a:path>
              <a:path w="1961514" h="226059">
                <a:moveTo>
                  <a:pt x="1745234" y="2412"/>
                </a:moveTo>
                <a:lnTo>
                  <a:pt x="1739773" y="2412"/>
                </a:lnTo>
                <a:lnTo>
                  <a:pt x="1730367" y="3012"/>
                </a:lnTo>
                <a:lnTo>
                  <a:pt x="1699666" y="33462"/>
                </a:lnTo>
                <a:lnTo>
                  <a:pt x="1697355" y="43560"/>
                </a:lnTo>
                <a:lnTo>
                  <a:pt x="1694543" y="54703"/>
                </a:lnTo>
                <a:lnTo>
                  <a:pt x="1661287" y="87328"/>
                </a:lnTo>
                <a:lnTo>
                  <a:pt x="1638300" y="90169"/>
                </a:lnTo>
                <a:lnTo>
                  <a:pt x="1712731" y="90169"/>
                </a:lnTo>
                <a:lnTo>
                  <a:pt x="1732407" y="54990"/>
                </a:lnTo>
                <a:lnTo>
                  <a:pt x="1734058" y="47243"/>
                </a:lnTo>
                <a:lnTo>
                  <a:pt x="1735709" y="42417"/>
                </a:lnTo>
                <a:lnTo>
                  <a:pt x="1737614" y="40385"/>
                </a:lnTo>
                <a:lnTo>
                  <a:pt x="1739392" y="38226"/>
                </a:lnTo>
                <a:lnTo>
                  <a:pt x="1742567" y="37210"/>
                </a:lnTo>
                <a:lnTo>
                  <a:pt x="1753489" y="37210"/>
                </a:lnTo>
                <a:lnTo>
                  <a:pt x="1753489" y="3175"/>
                </a:lnTo>
                <a:lnTo>
                  <a:pt x="1749806" y="2666"/>
                </a:lnTo>
                <a:lnTo>
                  <a:pt x="1745234" y="2412"/>
                </a:lnTo>
                <a:close/>
              </a:path>
              <a:path w="1961514" h="226059">
                <a:moveTo>
                  <a:pt x="1753489" y="37210"/>
                </a:moveTo>
                <a:lnTo>
                  <a:pt x="1750314" y="37210"/>
                </a:lnTo>
                <a:lnTo>
                  <a:pt x="1752473" y="37337"/>
                </a:lnTo>
                <a:lnTo>
                  <a:pt x="1753489" y="37464"/>
                </a:lnTo>
                <a:lnTo>
                  <a:pt x="1753489" y="37210"/>
                </a:lnTo>
                <a:close/>
              </a:path>
              <a:path w="1961514" h="226059">
                <a:moveTo>
                  <a:pt x="1830578" y="4063"/>
                </a:moveTo>
                <a:lnTo>
                  <a:pt x="1791970" y="4063"/>
                </a:lnTo>
                <a:lnTo>
                  <a:pt x="1791970" y="225297"/>
                </a:lnTo>
                <a:lnTo>
                  <a:pt x="1808353" y="225297"/>
                </a:lnTo>
                <a:lnTo>
                  <a:pt x="1865071" y="150621"/>
                </a:lnTo>
                <a:lnTo>
                  <a:pt x="1830578" y="150621"/>
                </a:lnTo>
                <a:lnTo>
                  <a:pt x="1830578" y="4063"/>
                </a:lnTo>
                <a:close/>
              </a:path>
              <a:path w="1961514" h="226059">
                <a:moveTo>
                  <a:pt x="1961007" y="75310"/>
                </a:moveTo>
                <a:lnTo>
                  <a:pt x="1922272" y="75310"/>
                </a:lnTo>
                <a:lnTo>
                  <a:pt x="1922272" y="221868"/>
                </a:lnTo>
                <a:lnTo>
                  <a:pt x="1961007" y="221868"/>
                </a:lnTo>
                <a:lnTo>
                  <a:pt x="1961007" y="75310"/>
                </a:lnTo>
                <a:close/>
              </a:path>
              <a:path w="1961514" h="226059">
                <a:moveTo>
                  <a:pt x="1961007" y="634"/>
                </a:moveTo>
                <a:lnTo>
                  <a:pt x="1944624" y="634"/>
                </a:lnTo>
                <a:lnTo>
                  <a:pt x="1830578" y="150621"/>
                </a:lnTo>
                <a:lnTo>
                  <a:pt x="1865071" y="150621"/>
                </a:lnTo>
                <a:lnTo>
                  <a:pt x="1922272" y="75310"/>
                </a:lnTo>
                <a:lnTo>
                  <a:pt x="1961007" y="75310"/>
                </a:lnTo>
                <a:lnTo>
                  <a:pt x="1961007" y="634"/>
                </a:lnTo>
                <a:close/>
              </a:path>
              <a:path w="1961514" h="226059">
                <a:moveTo>
                  <a:pt x="1422146" y="4063"/>
                </a:moveTo>
                <a:lnTo>
                  <a:pt x="1383538" y="4063"/>
                </a:lnTo>
                <a:lnTo>
                  <a:pt x="1383538" y="225297"/>
                </a:lnTo>
                <a:lnTo>
                  <a:pt x="1399921" y="225297"/>
                </a:lnTo>
                <a:lnTo>
                  <a:pt x="1456639" y="150621"/>
                </a:lnTo>
                <a:lnTo>
                  <a:pt x="1422146" y="150621"/>
                </a:lnTo>
                <a:lnTo>
                  <a:pt x="1422146" y="4063"/>
                </a:lnTo>
                <a:close/>
              </a:path>
              <a:path w="1961514" h="226059">
                <a:moveTo>
                  <a:pt x="1552575" y="75310"/>
                </a:moveTo>
                <a:lnTo>
                  <a:pt x="1513840" y="75310"/>
                </a:lnTo>
                <a:lnTo>
                  <a:pt x="1513840" y="221868"/>
                </a:lnTo>
                <a:lnTo>
                  <a:pt x="1552575" y="221868"/>
                </a:lnTo>
                <a:lnTo>
                  <a:pt x="1552575" y="75310"/>
                </a:lnTo>
                <a:close/>
              </a:path>
              <a:path w="1961514" h="226059">
                <a:moveTo>
                  <a:pt x="1552575" y="634"/>
                </a:moveTo>
                <a:lnTo>
                  <a:pt x="1536192" y="634"/>
                </a:lnTo>
                <a:lnTo>
                  <a:pt x="1422146" y="150621"/>
                </a:lnTo>
                <a:lnTo>
                  <a:pt x="1456639" y="150621"/>
                </a:lnTo>
                <a:lnTo>
                  <a:pt x="1513840" y="75310"/>
                </a:lnTo>
                <a:lnTo>
                  <a:pt x="1552575" y="75310"/>
                </a:lnTo>
                <a:lnTo>
                  <a:pt x="1552575" y="634"/>
                </a:lnTo>
                <a:close/>
              </a:path>
              <a:path w="1961514" h="226059">
                <a:moveTo>
                  <a:pt x="824738" y="4063"/>
                </a:moveTo>
                <a:lnTo>
                  <a:pt x="786130" y="4063"/>
                </a:lnTo>
                <a:lnTo>
                  <a:pt x="786130" y="225297"/>
                </a:lnTo>
                <a:lnTo>
                  <a:pt x="802513" y="225297"/>
                </a:lnTo>
                <a:lnTo>
                  <a:pt x="859231" y="150621"/>
                </a:lnTo>
                <a:lnTo>
                  <a:pt x="824738" y="150621"/>
                </a:lnTo>
                <a:lnTo>
                  <a:pt x="824738" y="4063"/>
                </a:lnTo>
                <a:close/>
              </a:path>
              <a:path w="1961514" h="226059">
                <a:moveTo>
                  <a:pt x="955167" y="75310"/>
                </a:moveTo>
                <a:lnTo>
                  <a:pt x="916432" y="75310"/>
                </a:lnTo>
                <a:lnTo>
                  <a:pt x="916432" y="221868"/>
                </a:lnTo>
                <a:lnTo>
                  <a:pt x="955167" y="221868"/>
                </a:lnTo>
                <a:lnTo>
                  <a:pt x="955167" y="75310"/>
                </a:lnTo>
                <a:close/>
              </a:path>
              <a:path w="1961514" h="226059">
                <a:moveTo>
                  <a:pt x="955167" y="634"/>
                </a:moveTo>
                <a:lnTo>
                  <a:pt x="938784" y="634"/>
                </a:lnTo>
                <a:lnTo>
                  <a:pt x="824738" y="150621"/>
                </a:lnTo>
                <a:lnTo>
                  <a:pt x="859231" y="150621"/>
                </a:lnTo>
                <a:lnTo>
                  <a:pt x="916432" y="75310"/>
                </a:lnTo>
                <a:lnTo>
                  <a:pt x="955167" y="75310"/>
                </a:lnTo>
                <a:lnTo>
                  <a:pt x="955167" y="634"/>
                </a:lnTo>
                <a:close/>
              </a:path>
              <a:path w="1961514" h="226059">
                <a:moveTo>
                  <a:pt x="1089025" y="0"/>
                </a:moveTo>
                <a:lnTo>
                  <a:pt x="1048750" y="8207"/>
                </a:lnTo>
                <a:lnTo>
                  <a:pt x="1016762" y="32892"/>
                </a:lnTo>
                <a:lnTo>
                  <a:pt x="996013" y="69564"/>
                </a:lnTo>
                <a:lnTo>
                  <a:pt x="989076" y="113664"/>
                </a:lnTo>
                <a:lnTo>
                  <a:pt x="990647" y="138142"/>
                </a:lnTo>
                <a:lnTo>
                  <a:pt x="1003220" y="179048"/>
                </a:lnTo>
                <a:lnTo>
                  <a:pt x="1028102" y="208694"/>
                </a:lnTo>
                <a:lnTo>
                  <a:pt x="1063674" y="223795"/>
                </a:lnTo>
                <a:lnTo>
                  <a:pt x="1085342" y="225678"/>
                </a:lnTo>
                <a:lnTo>
                  <a:pt x="1106822" y="224109"/>
                </a:lnTo>
                <a:lnTo>
                  <a:pt x="1125553" y="219408"/>
                </a:lnTo>
                <a:lnTo>
                  <a:pt x="1141545" y="211587"/>
                </a:lnTo>
                <a:lnTo>
                  <a:pt x="1154811" y="200659"/>
                </a:lnTo>
                <a:lnTo>
                  <a:pt x="1149257" y="191134"/>
                </a:lnTo>
                <a:lnTo>
                  <a:pt x="1088517" y="191134"/>
                </a:lnTo>
                <a:lnTo>
                  <a:pt x="1075279" y="189803"/>
                </a:lnTo>
                <a:lnTo>
                  <a:pt x="1037994" y="158515"/>
                </a:lnTo>
                <a:lnTo>
                  <a:pt x="1029208" y="115188"/>
                </a:lnTo>
                <a:lnTo>
                  <a:pt x="1030257" y="99044"/>
                </a:lnTo>
                <a:lnTo>
                  <a:pt x="1046099" y="58038"/>
                </a:lnTo>
                <a:lnTo>
                  <a:pt x="1077888" y="35893"/>
                </a:lnTo>
                <a:lnTo>
                  <a:pt x="1091438" y="34416"/>
                </a:lnTo>
                <a:lnTo>
                  <a:pt x="1139466" y="34416"/>
                </a:lnTo>
                <a:lnTo>
                  <a:pt x="1148715" y="15620"/>
                </a:lnTo>
                <a:lnTo>
                  <a:pt x="1136477" y="8786"/>
                </a:lnTo>
                <a:lnTo>
                  <a:pt x="1122441" y="3905"/>
                </a:lnTo>
                <a:lnTo>
                  <a:pt x="1106620" y="976"/>
                </a:lnTo>
                <a:lnTo>
                  <a:pt x="1089025" y="0"/>
                </a:lnTo>
                <a:close/>
              </a:path>
              <a:path w="1961514" h="226059">
                <a:moveTo>
                  <a:pt x="1136523" y="169290"/>
                </a:moveTo>
                <a:lnTo>
                  <a:pt x="1127021" y="178812"/>
                </a:lnTo>
                <a:lnTo>
                  <a:pt x="1115853" y="185642"/>
                </a:lnTo>
                <a:lnTo>
                  <a:pt x="1103018" y="189757"/>
                </a:lnTo>
                <a:lnTo>
                  <a:pt x="1088517" y="191134"/>
                </a:lnTo>
                <a:lnTo>
                  <a:pt x="1149257" y="191134"/>
                </a:lnTo>
                <a:lnTo>
                  <a:pt x="1136523" y="169290"/>
                </a:lnTo>
                <a:close/>
              </a:path>
              <a:path w="1961514" h="226059">
                <a:moveTo>
                  <a:pt x="1139466" y="34416"/>
                </a:moveTo>
                <a:lnTo>
                  <a:pt x="1091438" y="34416"/>
                </a:lnTo>
                <a:lnTo>
                  <a:pt x="1104677" y="35248"/>
                </a:lnTo>
                <a:lnTo>
                  <a:pt x="1116012" y="37734"/>
                </a:lnTo>
                <a:lnTo>
                  <a:pt x="1125442" y="41864"/>
                </a:lnTo>
                <a:lnTo>
                  <a:pt x="1132967" y="47625"/>
                </a:lnTo>
                <a:lnTo>
                  <a:pt x="1139466" y="34416"/>
                </a:lnTo>
                <a:close/>
              </a:path>
              <a:path w="1961514" h="226059">
                <a:moveTo>
                  <a:pt x="99949" y="0"/>
                </a:moveTo>
                <a:lnTo>
                  <a:pt x="59674" y="8207"/>
                </a:lnTo>
                <a:lnTo>
                  <a:pt x="27686" y="32892"/>
                </a:lnTo>
                <a:lnTo>
                  <a:pt x="6937" y="69564"/>
                </a:lnTo>
                <a:lnTo>
                  <a:pt x="0" y="113664"/>
                </a:lnTo>
                <a:lnTo>
                  <a:pt x="1571" y="138142"/>
                </a:lnTo>
                <a:lnTo>
                  <a:pt x="14144" y="179048"/>
                </a:lnTo>
                <a:lnTo>
                  <a:pt x="39026" y="208694"/>
                </a:lnTo>
                <a:lnTo>
                  <a:pt x="74598" y="223795"/>
                </a:lnTo>
                <a:lnTo>
                  <a:pt x="96266" y="225678"/>
                </a:lnTo>
                <a:lnTo>
                  <a:pt x="117746" y="224109"/>
                </a:lnTo>
                <a:lnTo>
                  <a:pt x="136477" y="219408"/>
                </a:lnTo>
                <a:lnTo>
                  <a:pt x="152469" y="211587"/>
                </a:lnTo>
                <a:lnTo>
                  <a:pt x="165735" y="200659"/>
                </a:lnTo>
                <a:lnTo>
                  <a:pt x="160181" y="191134"/>
                </a:lnTo>
                <a:lnTo>
                  <a:pt x="99441" y="191134"/>
                </a:lnTo>
                <a:lnTo>
                  <a:pt x="86203" y="189803"/>
                </a:lnTo>
                <a:lnTo>
                  <a:pt x="48918" y="158515"/>
                </a:lnTo>
                <a:lnTo>
                  <a:pt x="40132" y="115188"/>
                </a:lnTo>
                <a:lnTo>
                  <a:pt x="41181" y="99044"/>
                </a:lnTo>
                <a:lnTo>
                  <a:pt x="57023" y="58038"/>
                </a:lnTo>
                <a:lnTo>
                  <a:pt x="88812" y="35893"/>
                </a:lnTo>
                <a:lnTo>
                  <a:pt x="102362" y="34416"/>
                </a:lnTo>
                <a:lnTo>
                  <a:pt x="150390" y="34416"/>
                </a:lnTo>
                <a:lnTo>
                  <a:pt x="159639" y="15620"/>
                </a:lnTo>
                <a:lnTo>
                  <a:pt x="147401" y="8786"/>
                </a:lnTo>
                <a:lnTo>
                  <a:pt x="133365" y="3905"/>
                </a:lnTo>
                <a:lnTo>
                  <a:pt x="117544" y="976"/>
                </a:lnTo>
                <a:lnTo>
                  <a:pt x="99949" y="0"/>
                </a:lnTo>
                <a:close/>
              </a:path>
              <a:path w="1961514" h="226059">
                <a:moveTo>
                  <a:pt x="147447" y="169290"/>
                </a:moveTo>
                <a:lnTo>
                  <a:pt x="137945" y="178812"/>
                </a:lnTo>
                <a:lnTo>
                  <a:pt x="126777" y="185642"/>
                </a:lnTo>
                <a:lnTo>
                  <a:pt x="113942" y="189757"/>
                </a:lnTo>
                <a:lnTo>
                  <a:pt x="99441" y="191134"/>
                </a:lnTo>
                <a:lnTo>
                  <a:pt x="160181" y="191134"/>
                </a:lnTo>
                <a:lnTo>
                  <a:pt x="147447" y="169290"/>
                </a:lnTo>
                <a:close/>
              </a:path>
              <a:path w="1961514" h="226059">
                <a:moveTo>
                  <a:pt x="150390" y="34416"/>
                </a:moveTo>
                <a:lnTo>
                  <a:pt x="102362" y="34416"/>
                </a:lnTo>
                <a:lnTo>
                  <a:pt x="115601" y="35248"/>
                </a:lnTo>
                <a:lnTo>
                  <a:pt x="126936" y="37734"/>
                </a:lnTo>
                <a:lnTo>
                  <a:pt x="136366" y="41864"/>
                </a:lnTo>
                <a:lnTo>
                  <a:pt x="143891" y="47625"/>
                </a:lnTo>
                <a:lnTo>
                  <a:pt x="150390" y="34416"/>
                </a:lnTo>
                <a:close/>
              </a:path>
            </a:pathLst>
          </a:custGeom>
          <a:solidFill>
            <a:srgbClr val="5E2D79"/>
          </a:solidFill>
        </p:spPr>
        <p:txBody>
          <a:bodyPr wrap="square" lIns="0" tIns="0" rIns="0" bIns="0" rtlCol="0"/>
          <a:lstStyle/>
          <a:p>
            <a:endParaRPr/>
          </a:p>
        </p:txBody>
      </p:sp>
      <p:sp>
        <p:nvSpPr>
          <p:cNvPr id="4" name="object 4"/>
          <p:cNvSpPr/>
          <p:nvPr/>
        </p:nvSpPr>
        <p:spPr>
          <a:xfrm>
            <a:off x="2660904" y="296925"/>
            <a:ext cx="1787906" cy="5566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62397" y="365506"/>
            <a:ext cx="52705" cy="80645"/>
          </a:xfrm>
          <a:custGeom>
            <a:avLst/>
            <a:gdLst/>
            <a:ahLst/>
            <a:cxnLst/>
            <a:rect l="l" t="t" r="r" b="b"/>
            <a:pathLst>
              <a:path w="52704" h="80645">
                <a:moveTo>
                  <a:pt x="26288" y="0"/>
                </a:moveTo>
                <a:lnTo>
                  <a:pt x="0" y="80391"/>
                </a:lnTo>
                <a:lnTo>
                  <a:pt x="52450" y="80391"/>
                </a:lnTo>
                <a:lnTo>
                  <a:pt x="26288" y="0"/>
                </a:lnTo>
                <a:close/>
              </a:path>
            </a:pathLst>
          </a:custGeom>
          <a:ln w="3175">
            <a:solidFill>
              <a:srgbClr val="58134A"/>
            </a:solidFill>
          </a:ln>
        </p:spPr>
        <p:txBody>
          <a:bodyPr wrap="square" lIns="0" tIns="0" rIns="0" bIns="0" rtlCol="0"/>
          <a:lstStyle/>
          <a:p>
            <a:endParaRPr/>
          </a:p>
        </p:txBody>
      </p:sp>
      <p:sp>
        <p:nvSpPr>
          <p:cNvPr id="6" name="object 6"/>
          <p:cNvSpPr/>
          <p:nvPr/>
        </p:nvSpPr>
        <p:spPr>
          <a:xfrm>
            <a:off x="5691759" y="301879"/>
            <a:ext cx="180975" cy="217804"/>
          </a:xfrm>
          <a:custGeom>
            <a:avLst/>
            <a:gdLst/>
            <a:ahLst/>
            <a:cxnLst/>
            <a:rect l="l" t="t" r="r" b="b"/>
            <a:pathLst>
              <a:path w="180975" h="217804">
                <a:moveTo>
                  <a:pt x="0" y="0"/>
                </a:moveTo>
                <a:lnTo>
                  <a:pt x="180593" y="0"/>
                </a:lnTo>
                <a:lnTo>
                  <a:pt x="180593" y="34036"/>
                </a:lnTo>
                <a:lnTo>
                  <a:pt x="107950" y="34036"/>
                </a:lnTo>
                <a:lnTo>
                  <a:pt x="107950" y="217805"/>
                </a:lnTo>
                <a:lnTo>
                  <a:pt x="69214" y="217805"/>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5094351" y="301879"/>
            <a:ext cx="180975" cy="217804"/>
          </a:xfrm>
          <a:custGeom>
            <a:avLst/>
            <a:gdLst/>
            <a:ahLst/>
            <a:cxnLst/>
            <a:rect l="l" t="t" r="r" b="b"/>
            <a:pathLst>
              <a:path w="180975" h="217804">
                <a:moveTo>
                  <a:pt x="0" y="0"/>
                </a:moveTo>
                <a:lnTo>
                  <a:pt x="180594" y="0"/>
                </a:lnTo>
                <a:lnTo>
                  <a:pt x="180594" y="34036"/>
                </a:lnTo>
                <a:lnTo>
                  <a:pt x="107950" y="34036"/>
                </a:lnTo>
                <a:lnTo>
                  <a:pt x="107950" y="217805"/>
                </a:lnTo>
                <a:lnTo>
                  <a:pt x="69214" y="217805"/>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702683" y="301879"/>
            <a:ext cx="180975" cy="217804"/>
          </a:xfrm>
          <a:custGeom>
            <a:avLst/>
            <a:gdLst/>
            <a:ahLst/>
            <a:cxnLst/>
            <a:rect l="l" t="t" r="r" b="b"/>
            <a:pathLst>
              <a:path w="180975" h="217804">
                <a:moveTo>
                  <a:pt x="0" y="0"/>
                </a:moveTo>
                <a:lnTo>
                  <a:pt x="180593" y="0"/>
                </a:lnTo>
                <a:lnTo>
                  <a:pt x="180593" y="34036"/>
                </a:lnTo>
                <a:lnTo>
                  <a:pt x="107950" y="34036"/>
                </a:lnTo>
                <a:lnTo>
                  <a:pt x="107950" y="217805"/>
                </a:lnTo>
                <a:lnTo>
                  <a:pt x="69214" y="217805"/>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6115939" y="299338"/>
            <a:ext cx="161162" cy="22301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893183" y="298704"/>
            <a:ext cx="191770" cy="220979"/>
          </a:xfrm>
          <a:custGeom>
            <a:avLst/>
            <a:gdLst/>
            <a:ahLst/>
            <a:cxnLst/>
            <a:rect l="l" t="t" r="r" b="b"/>
            <a:pathLst>
              <a:path w="191770" h="220979">
                <a:moveTo>
                  <a:pt x="87249" y="0"/>
                </a:moveTo>
                <a:lnTo>
                  <a:pt x="104139" y="0"/>
                </a:lnTo>
                <a:lnTo>
                  <a:pt x="191769" y="220980"/>
                </a:lnTo>
                <a:lnTo>
                  <a:pt x="149225" y="220980"/>
                </a:lnTo>
                <a:lnTo>
                  <a:pt x="132968" y="176784"/>
                </a:lnTo>
                <a:lnTo>
                  <a:pt x="58292" y="176784"/>
                </a:lnTo>
                <a:lnTo>
                  <a:pt x="43306" y="220980"/>
                </a:lnTo>
                <a:lnTo>
                  <a:pt x="0" y="220980"/>
                </a:lnTo>
                <a:lnTo>
                  <a:pt x="87249"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311010" y="297561"/>
            <a:ext cx="170814" cy="22644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902578" y="297561"/>
            <a:ext cx="170814" cy="22644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305171" y="297561"/>
            <a:ext cx="170814" cy="22644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509005" y="297815"/>
            <a:ext cx="165735" cy="226060"/>
          </a:xfrm>
          <a:custGeom>
            <a:avLst/>
            <a:gdLst/>
            <a:ahLst/>
            <a:cxnLst/>
            <a:rect l="l" t="t" r="r" b="b"/>
            <a:pathLst>
              <a:path w="165735" h="226059">
                <a:moveTo>
                  <a:pt x="99949" y="0"/>
                </a:moveTo>
                <a:lnTo>
                  <a:pt x="117544" y="976"/>
                </a:lnTo>
                <a:lnTo>
                  <a:pt x="133365" y="3905"/>
                </a:lnTo>
                <a:lnTo>
                  <a:pt x="147401" y="8786"/>
                </a:lnTo>
                <a:lnTo>
                  <a:pt x="159639" y="15620"/>
                </a:lnTo>
                <a:lnTo>
                  <a:pt x="143891" y="47625"/>
                </a:lnTo>
                <a:lnTo>
                  <a:pt x="136366" y="41864"/>
                </a:lnTo>
                <a:lnTo>
                  <a:pt x="126936" y="37734"/>
                </a:lnTo>
                <a:lnTo>
                  <a:pt x="115601" y="35248"/>
                </a:lnTo>
                <a:lnTo>
                  <a:pt x="102362" y="34416"/>
                </a:lnTo>
                <a:lnTo>
                  <a:pt x="88812" y="35893"/>
                </a:lnTo>
                <a:lnTo>
                  <a:pt x="57023" y="58038"/>
                </a:lnTo>
                <a:lnTo>
                  <a:pt x="41181" y="99044"/>
                </a:lnTo>
                <a:lnTo>
                  <a:pt x="40132" y="115188"/>
                </a:lnTo>
                <a:lnTo>
                  <a:pt x="41108" y="131171"/>
                </a:lnTo>
                <a:lnTo>
                  <a:pt x="55753" y="169925"/>
                </a:lnTo>
                <a:lnTo>
                  <a:pt x="99441" y="191134"/>
                </a:lnTo>
                <a:lnTo>
                  <a:pt x="113942" y="189757"/>
                </a:lnTo>
                <a:lnTo>
                  <a:pt x="126777" y="185642"/>
                </a:lnTo>
                <a:lnTo>
                  <a:pt x="137945" y="178812"/>
                </a:lnTo>
                <a:lnTo>
                  <a:pt x="147447" y="169290"/>
                </a:lnTo>
                <a:lnTo>
                  <a:pt x="165735" y="200659"/>
                </a:lnTo>
                <a:lnTo>
                  <a:pt x="152469" y="211587"/>
                </a:lnTo>
                <a:lnTo>
                  <a:pt x="136477" y="219408"/>
                </a:lnTo>
                <a:lnTo>
                  <a:pt x="117746" y="224109"/>
                </a:lnTo>
                <a:lnTo>
                  <a:pt x="96266" y="225678"/>
                </a:lnTo>
                <a:lnTo>
                  <a:pt x="74598" y="223795"/>
                </a:lnTo>
                <a:lnTo>
                  <a:pt x="39026" y="208694"/>
                </a:lnTo>
                <a:lnTo>
                  <a:pt x="14144" y="179048"/>
                </a:lnTo>
                <a:lnTo>
                  <a:pt x="1571" y="138142"/>
                </a:lnTo>
                <a:lnTo>
                  <a:pt x="0" y="113664"/>
                </a:lnTo>
                <a:lnTo>
                  <a:pt x="1736" y="90685"/>
                </a:lnTo>
                <a:lnTo>
                  <a:pt x="15591" y="50299"/>
                </a:lnTo>
                <a:lnTo>
                  <a:pt x="42638" y="18484"/>
                </a:lnTo>
                <a:lnTo>
                  <a:pt x="78781" y="2049"/>
                </a:lnTo>
                <a:lnTo>
                  <a:pt x="99949"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519929" y="297815"/>
            <a:ext cx="165735" cy="226060"/>
          </a:xfrm>
          <a:custGeom>
            <a:avLst/>
            <a:gdLst/>
            <a:ahLst/>
            <a:cxnLst/>
            <a:rect l="l" t="t" r="r" b="b"/>
            <a:pathLst>
              <a:path w="165735" h="226059">
                <a:moveTo>
                  <a:pt x="99949" y="0"/>
                </a:moveTo>
                <a:lnTo>
                  <a:pt x="117544" y="976"/>
                </a:lnTo>
                <a:lnTo>
                  <a:pt x="133365" y="3905"/>
                </a:lnTo>
                <a:lnTo>
                  <a:pt x="147401" y="8786"/>
                </a:lnTo>
                <a:lnTo>
                  <a:pt x="159639" y="15620"/>
                </a:lnTo>
                <a:lnTo>
                  <a:pt x="143891" y="47625"/>
                </a:lnTo>
                <a:lnTo>
                  <a:pt x="136366" y="41864"/>
                </a:lnTo>
                <a:lnTo>
                  <a:pt x="126936" y="37734"/>
                </a:lnTo>
                <a:lnTo>
                  <a:pt x="115601" y="35248"/>
                </a:lnTo>
                <a:lnTo>
                  <a:pt x="102362" y="34416"/>
                </a:lnTo>
                <a:lnTo>
                  <a:pt x="88812" y="35893"/>
                </a:lnTo>
                <a:lnTo>
                  <a:pt x="57023" y="58038"/>
                </a:lnTo>
                <a:lnTo>
                  <a:pt x="41181" y="99044"/>
                </a:lnTo>
                <a:lnTo>
                  <a:pt x="40132" y="115188"/>
                </a:lnTo>
                <a:lnTo>
                  <a:pt x="41108" y="131171"/>
                </a:lnTo>
                <a:lnTo>
                  <a:pt x="55753" y="169925"/>
                </a:lnTo>
                <a:lnTo>
                  <a:pt x="99441" y="191134"/>
                </a:lnTo>
                <a:lnTo>
                  <a:pt x="113942" y="189757"/>
                </a:lnTo>
                <a:lnTo>
                  <a:pt x="126777" y="185642"/>
                </a:lnTo>
                <a:lnTo>
                  <a:pt x="137945" y="178812"/>
                </a:lnTo>
                <a:lnTo>
                  <a:pt x="147447" y="169290"/>
                </a:lnTo>
                <a:lnTo>
                  <a:pt x="165735" y="200659"/>
                </a:lnTo>
                <a:lnTo>
                  <a:pt x="152469" y="211587"/>
                </a:lnTo>
                <a:lnTo>
                  <a:pt x="136477" y="219408"/>
                </a:lnTo>
                <a:lnTo>
                  <a:pt x="117746" y="224109"/>
                </a:lnTo>
                <a:lnTo>
                  <a:pt x="96266" y="225678"/>
                </a:lnTo>
                <a:lnTo>
                  <a:pt x="74598" y="223795"/>
                </a:lnTo>
                <a:lnTo>
                  <a:pt x="39026" y="208694"/>
                </a:lnTo>
                <a:lnTo>
                  <a:pt x="14144" y="179048"/>
                </a:lnTo>
                <a:lnTo>
                  <a:pt x="1571" y="138142"/>
                </a:lnTo>
                <a:lnTo>
                  <a:pt x="0" y="113664"/>
                </a:lnTo>
                <a:lnTo>
                  <a:pt x="1736" y="90685"/>
                </a:lnTo>
                <a:lnTo>
                  <a:pt x="15591" y="50299"/>
                </a:lnTo>
                <a:lnTo>
                  <a:pt x="42638" y="18484"/>
                </a:lnTo>
                <a:lnTo>
                  <a:pt x="78781" y="2049"/>
                </a:lnTo>
                <a:lnTo>
                  <a:pt x="99949"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580635" y="626998"/>
            <a:ext cx="1367790" cy="226060"/>
          </a:xfrm>
          <a:custGeom>
            <a:avLst/>
            <a:gdLst/>
            <a:ahLst/>
            <a:cxnLst/>
            <a:rect l="l" t="t" r="r" b="b"/>
            <a:pathLst>
              <a:path w="1367789" h="226059">
                <a:moveTo>
                  <a:pt x="286130" y="0"/>
                </a:moveTo>
                <a:lnTo>
                  <a:pt x="247634" y="8080"/>
                </a:lnTo>
                <a:lnTo>
                  <a:pt x="217804" y="32258"/>
                </a:lnTo>
                <a:lnTo>
                  <a:pt x="198659" y="68151"/>
                </a:lnTo>
                <a:lnTo>
                  <a:pt x="192277" y="110998"/>
                </a:lnTo>
                <a:lnTo>
                  <a:pt x="193730" y="136076"/>
                </a:lnTo>
                <a:lnTo>
                  <a:pt x="205351" y="177899"/>
                </a:lnTo>
                <a:lnTo>
                  <a:pt x="228397" y="208266"/>
                </a:lnTo>
                <a:lnTo>
                  <a:pt x="283083" y="225678"/>
                </a:lnTo>
                <a:lnTo>
                  <a:pt x="305553" y="223748"/>
                </a:lnTo>
                <a:lnTo>
                  <a:pt x="325294" y="217979"/>
                </a:lnTo>
                <a:lnTo>
                  <a:pt x="342358" y="208373"/>
                </a:lnTo>
                <a:lnTo>
                  <a:pt x="356742" y="194945"/>
                </a:lnTo>
                <a:lnTo>
                  <a:pt x="359326" y="191135"/>
                </a:lnTo>
                <a:lnTo>
                  <a:pt x="283083" y="191135"/>
                </a:lnTo>
                <a:lnTo>
                  <a:pt x="271524" y="189870"/>
                </a:lnTo>
                <a:lnTo>
                  <a:pt x="239803" y="159629"/>
                </a:lnTo>
                <a:lnTo>
                  <a:pt x="232410" y="110998"/>
                </a:lnTo>
                <a:lnTo>
                  <a:pt x="233269" y="94283"/>
                </a:lnTo>
                <a:lnTo>
                  <a:pt x="246252" y="55117"/>
                </a:lnTo>
                <a:lnTo>
                  <a:pt x="286130" y="34416"/>
                </a:lnTo>
                <a:lnTo>
                  <a:pt x="361493" y="34416"/>
                </a:lnTo>
                <a:lnTo>
                  <a:pt x="357759" y="28955"/>
                </a:lnTo>
                <a:lnTo>
                  <a:pt x="343923" y="16287"/>
                </a:lnTo>
                <a:lnTo>
                  <a:pt x="327374" y="7238"/>
                </a:lnTo>
                <a:lnTo>
                  <a:pt x="308109" y="1809"/>
                </a:lnTo>
                <a:lnTo>
                  <a:pt x="286130" y="0"/>
                </a:lnTo>
                <a:close/>
              </a:path>
              <a:path w="1367789" h="226059">
                <a:moveTo>
                  <a:pt x="361493" y="34416"/>
                </a:moveTo>
                <a:lnTo>
                  <a:pt x="286130" y="34416"/>
                </a:lnTo>
                <a:lnTo>
                  <a:pt x="310800" y="39203"/>
                </a:lnTo>
                <a:lnTo>
                  <a:pt x="328422" y="53562"/>
                </a:lnTo>
                <a:lnTo>
                  <a:pt x="338994" y="77493"/>
                </a:lnTo>
                <a:lnTo>
                  <a:pt x="342518" y="110998"/>
                </a:lnTo>
                <a:lnTo>
                  <a:pt x="341553" y="129668"/>
                </a:lnTo>
                <a:lnTo>
                  <a:pt x="327278" y="170814"/>
                </a:lnTo>
                <a:lnTo>
                  <a:pt x="283083" y="191135"/>
                </a:lnTo>
                <a:lnTo>
                  <a:pt x="359326" y="191135"/>
                </a:lnTo>
                <a:lnTo>
                  <a:pt x="368097" y="178202"/>
                </a:lnTo>
                <a:lnTo>
                  <a:pt x="376237" y="158638"/>
                </a:lnTo>
                <a:lnTo>
                  <a:pt x="381138" y="136241"/>
                </a:lnTo>
                <a:lnTo>
                  <a:pt x="382777" y="110998"/>
                </a:lnTo>
                <a:lnTo>
                  <a:pt x="381208" y="85945"/>
                </a:lnTo>
                <a:lnTo>
                  <a:pt x="376507" y="63928"/>
                </a:lnTo>
                <a:lnTo>
                  <a:pt x="368686" y="44936"/>
                </a:lnTo>
                <a:lnTo>
                  <a:pt x="361493" y="34416"/>
                </a:lnTo>
                <a:close/>
              </a:path>
              <a:path w="1367789" h="226059">
                <a:moveTo>
                  <a:pt x="1206627" y="188467"/>
                </a:moveTo>
                <a:lnTo>
                  <a:pt x="1206627" y="222758"/>
                </a:lnTo>
                <a:lnTo>
                  <a:pt x="1209293" y="223392"/>
                </a:lnTo>
                <a:lnTo>
                  <a:pt x="1213739" y="223647"/>
                </a:lnTo>
                <a:lnTo>
                  <a:pt x="1219708" y="223647"/>
                </a:lnTo>
                <a:lnTo>
                  <a:pt x="1256014" y="201549"/>
                </a:lnTo>
                <a:lnTo>
                  <a:pt x="1260219" y="188975"/>
                </a:lnTo>
                <a:lnTo>
                  <a:pt x="1210310" y="188975"/>
                </a:lnTo>
                <a:lnTo>
                  <a:pt x="1208404" y="188849"/>
                </a:lnTo>
                <a:lnTo>
                  <a:pt x="1206627" y="188467"/>
                </a:lnTo>
                <a:close/>
              </a:path>
              <a:path w="1367789" h="226059">
                <a:moveTo>
                  <a:pt x="1367789" y="131445"/>
                </a:moveTo>
                <a:lnTo>
                  <a:pt x="1329436" y="131445"/>
                </a:lnTo>
                <a:lnTo>
                  <a:pt x="1329436" y="221868"/>
                </a:lnTo>
                <a:lnTo>
                  <a:pt x="1367789" y="221868"/>
                </a:lnTo>
                <a:lnTo>
                  <a:pt x="1367789" y="131445"/>
                </a:lnTo>
                <a:close/>
              </a:path>
              <a:path w="1367789" h="226059">
                <a:moveTo>
                  <a:pt x="1304671" y="1524"/>
                </a:moveTo>
                <a:lnTo>
                  <a:pt x="1253414" y="11918"/>
                </a:lnTo>
                <a:lnTo>
                  <a:pt x="1225835" y="40655"/>
                </a:lnTo>
                <a:lnTo>
                  <a:pt x="1220597" y="65531"/>
                </a:lnTo>
                <a:lnTo>
                  <a:pt x="1221265" y="74741"/>
                </a:lnTo>
                <a:lnTo>
                  <a:pt x="1246536" y="110220"/>
                </a:lnTo>
                <a:lnTo>
                  <a:pt x="1270635" y="118617"/>
                </a:lnTo>
                <a:lnTo>
                  <a:pt x="1254823" y="127192"/>
                </a:lnTo>
                <a:lnTo>
                  <a:pt x="1242440" y="138636"/>
                </a:lnTo>
                <a:lnTo>
                  <a:pt x="1233487" y="152961"/>
                </a:lnTo>
                <a:lnTo>
                  <a:pt x="1227963" y="170179"/>
                </a:lnTo>
                <a:lnTo>
                  <a:pt x="1226565" y="176656"/>
                </a:lnTo>
                <a:lnTo>
                  <a:pt x="1224788" y="181483"/>
                </a:lnTo>
                <a:lnTo>
                  <a:pt x="1222755" y="184530"/>
                </a:lnTo>
                <a:lnTo>
                  <a:pt x="1220724" y="187451"/>
                </a:lnTo>
                <a:lnTo>
                  <a:pt x="1217294" y="188975"/>
                </a:lnTo>
                <a:lnTo>
                  <a:pt x="1260219" y="188975"/>
                </a:lnTo>
                <a:lnTo>
                  <a:pt x="1274621" y="150965"/>
                </a:lnTo>
                <a:lnTo>
                  <a:pt x="1308391" y="132210"/>
                </a:lnTo>
                <a:lnTo>
                  <a:pt x="1320291" y="131445"/>
                </a:lnTo>
                <a:lnTo>
                  <a:pt x="1367789" y="131445"/>
                </a:lnTo>
                <a:lnTo>
                  <a:pt x="1367789" y="100329"/>
                </a:lnTo>
                <a:lnTo>
                  <a:pt x="1329689" y="100329"/>
                </a:lnTo>
                <a:lnTo>
                  <a:pt x="1308480" y="100075"/>
                </a:lnTo>
                <a:lnTo>
                  <a:pt x="1286831" y="97579"/>
                </a:lnTo>
                <a:lnTo>
                  <a:pt x="1271397" y="90868"/>
                </a:lnTo>
                <a:lnTo>
                  <a:pt x="1262153" y="79966"/>
                </a:lnTo>
                <a:lnTo>
                  <a:pt x="1259077" y="64897"/>
                </a:lnTo>
                <a:lnTo>
                  <a:pt x="1259816" y="57542"/>
                </a:lnTo>
                <a:lnTo>
                  <a:pt x="1292302" y="33414"/>
                </a:lnTo>
                <a:lnTo>
                  <a:pt x="1301114" y="32892"/>
                </a:lnTo>
                <a:lnTo>
                  <a:pt x="1367789" y="32892"/>
                </a:lnTo>
                <a:lnTo>
                  <a:pt x="1367789" y="4317"/>
                </a:lnTo>
                <a:lnTo>
                  <a:pt x="1350694" y="3077"/>
                </a:lnTo>
                <a:lnTo>
                  <a:pt x="1334468" y="2206"/>
                </a:lnTo>
                <a:lnTo>
                  <a:pt x="1319123" y="1692"/>
                </a:lnTo>
                <a:lnTo>
                  <a:pt x="1304671" y="1524"/>
                </a:lnTo>
                <a:close/>
              </a:path>
              <a:path w="1367789" h="226059">
                <a:moveTo>
                  <a:pt x="1367789" y="32892"/>
                </a:moveTo>
                <a:lnTo>
                  <a:pt x="1301114" y="32892"/>
                </a:lnTo>
                <a:lnTo>
                  <a:pt x="1309187" y="32988"/>
                </a:lnTo>
                <a:lnTo>
                  <a:pt x="1316640" y="33273"/>
                </a:lnTo>
                <a:lnTo>
                  <a:pt x="1323474" y="33750"/>
                </a:lnTo>
                <a:lnTo>
                  <a:pt x="1329689" y="34416"/>
                </a:lnTo>
                <a:lnTo>
                  <a:pt x="1329689" y="100329"/>
                </a:lnTo>
                <a:lnTo>
                  <a:pt x="1367789" y="100329"/>
                </a:lnTo>
                <a:lnTo>
                  <a:pt x="1367789" y="32892"/>
                </a:lnTo>
                <a:close/>
              </a:path>
              <a:path w="1367789" h="226059">
                <a:moveTo>
                  <a:pt x="615314" y="188467"/>
                </a:moveTo>
                <a:lnTo>
                  <a:pt x="615314" y="222758"/>
                </a:lnTo>
                <a:lnTo>
                  <a:pt x="617981" y="223392"/>
                </a:lnTo>
                <a:lnTo>
                  <a:pt x="622426" y="223647"/>
                </a:lnTo>
                <a:lnTo>
                  <a:pt x="628396" y="223647"/>
                </a:lnTo>
                <a:lnTo>
                  <a:pt x="664702" y="201549"/>
                </a:lnTo>
                <a:lnTo>
                  <a:pt x="668907" y="188975"/>
                </a:lnTo>
                <a:lnTo>
                  <a:pt x="618998" y="188975"/>
                </a:lnTo>
                <a:lnTo>
                  <a:pt x="617092" y="188849"/>
                </a:lnTo>
                <a:lnTo>
                  <a:pt x="615314" y="188467"/>
                </a:lnTo>
                <a:close/>
              </a:path>
              <a:path w="1367789" h="226059">
                <a:moveTo>
                  <a:pt x="776477" y="131445"/>
                </a:moveTo>
                <a:lnTo>
                  <a:pt x="738124" y="131445"/>
                </a:lnTo>
                <a:lnTo>
                  <a:pt x="738124" y="221868"/>
                </a:lnTo>
                <a:lnTo>
                  <a:pt x="776477" y="221868"/>
                </a:lnTo>
                <a:lnTo>
                  <a:pt x="776477" y="131445"/>
                </a:lnTo>
                <a:close/>
              </a:path>
              <a:path w="1367789" h="226059">
                <a:moveTo>
                  <a:pt x="713359" y="1524"/>
                </a:moveTo>
                <a:lnTo>
                  <a:pt x="662102" y="11918"/>
                </a:lnTo>
                <a:lnTo>
                  <a:pt x="634523" y="40655"/>
                </a:lnTo>
                <a:lnTo>
                  <a:pt x="629285" y="65531"/>
                </a:lnTo>
                <a:lnTo>
                  <a:pt x="629953" y="74741"/>
                </a:lnTo>
                <a:lnTo>
                  <a:pt x="655224" y="110220"/>
                </a:lnTo>
                <a:lnTo>
                  <a:pt x="679323" y="118617"/>
                </a:lnTo>
                <a:lnTo>
                  <a:pt x="663511" y="127192"/>
                </a:lnTo>
                <a:lnTo>
                  <a:pt x="651128" y="138636"/>
                </a:lnTo>
                <a:lnTo>
                  <a:pt x="642175" y="152961"/>
                </a:lnTo>
                <a:lnTo>
                  <a:pt x="636651" y="170179"/>
                </a:lnTo>
                <a:lnTo>
                  <a:pt x="635253" y="176656"/>
                </a:lnTo>
                <a:lnTo>
                  <a:pt x="633476" y="181483"/>
                </a:lnTo>
                <a:lnTo>
                  <a:pt x="631443" y="184530"/>
                </a:lnTo>
                <a:lnTo>
                  <a:pt x="629412" y="187451"/>
                </a:lnTo>
                <a:lnTo>
                  <a:pt x="625983" y="188975"/>
                </a:lnTo>
                <a:lnTo>
                  <a:pt x="668907" y="188975"/>
                </a:lnTo>
                <a:lnTo>
                  <a:pt x="683309" y="150965"/>
                </a:lnTo>
                <a:lnTo>
                  <a:pt x="717079" y="132210"/>
                </a:lnTo>
                <a:lnTo>
                  <a:pt x="728979" y="131445"/>
                </a:lnTo>
                <a:lnTo>
                  <a:pt x="776477" y="131445"/>
                </a:lnTo>
                <a:lnTo>
                  <a:pt x="776477" y="100329"/>
                </a:lnTo>
                <a:lnTo>
                  <a:pt x="738377" y="100329"/>
                </a:lnTo>
                <a:lnTo>
                  <a:pt x="717168" y="100075"/>
                </a:lnTo>
                <a:lnTo>
                  <a:pt x="695519" y="97579"/>
                </a:lnTo>
                <a:lnTo>
                  <a:pt x="680085" y="90868"/>
                </a:lnTo>
                <a:lnTo>
                  <a:pt x="670841" y="79966"/>
                </a:lnTo>
                <a:lnTo>
                  <a:pt x="667765" y="64897"/>
                </a:lnTo>
                <a:lnTo>
                  <a:pt x="668504" y="57542"/>
                </a:lnTo>
                <a:lnTo>
                  <a:pt x="700990" y="33414"/>
                </a:lnTo>
                <a:lnTo>
                  <a:pt x="709802" y="32892"/>
                </a:lnTo>
                <a:lnTo>
                  <a:pt x="776477" y="32892"/>
                </a:lnTo>
                <a:lnTo>
                  <a:pt x="776477" y="4317"/>
                </a:lnTo>
                <a:lnTo>
                  <a:pt x="759382" y="3077"/>
                </a:lnTo>
                <a:lnTo>
                  <a:pt x="743156" y="2206"/>
                </a:lnTo>
                <a:lnTo>
                  <a:pt x="727811" y="1692"/>
                </a:lnTo>
                <a:lnTo>
                  <a:pt x="713359" y="1524"/>
                </a:lnTo>
                <a:close/>
              </a:path>
              <a:path w="1367789" h="226059">
                <a:moveTo>
                  <a:pt x="776477" y="32892"/>
                </a:moveTo>
                <a:lnTo>
                  <a:pt x="709802" y="32892"/>
                </a:lnTo>
                <a:lnTo>
                  <a:pt x="717875" y="32988"/>
                </a:lnTo>
                <a:lnTo>
                  <a:pt x="725328" y="33273"/>
                </a:lnTo>
                <a:lnTo>
                  <a:pt x="732162" y="33750"/>
                </a:lnTo>
                <a:lnTo>
                  <a:pt x="738377" y="34416"/>
                </a:lnTo>
                <a:lnTo>
                  <a:pt x="738377" y="100329"/>
                </a:lnTo>
                <a:lnTo>
                  <a:pt x="776477" y="100329"/>
                </a:lnTo>
                <a:lnTo>
                  <a:pt x="776477" y="32892"/>
                </a:lnTo>
                <a:close/>
              </a:path>
              <a:path w="1367789" h="226059">
                <a:moveTo>
                  <a:pt x="1113916" y="38100"/>
                </a:moveTo>
                <a:lnTo>
                  <a:pt x="1075181" y="38100"/>
                </a:lnTo>
                <a:lnTo>
                  <a:pt x="1075181" y="221868"/>
                </a:lnTo>
                <a:lnTo>
                  <a:pt x="1113916" y="221868"/>
                </a:lnTo>
                <a:lnTo>
                  <a:pt x="1113916" y="38100"/>
                </a:lnTo>
                <a:close/>
              </a:path>
              <a:path w="1367789" h="226059">
                <a:moveTo>
                  <a:pt x="1186561" y="4063"/>
                </a:moveTo>
                <a:lnTo>
                  <a:pt x="1005966" y="4063"/>
                </a:lnTo>
                <a:lnTo>
                  <a:pt x="1005966" y="38100"/>
                </a:lnTo>
                <a:lnTo>
                  <a:pt x="1186561" y="38100"/>
                </a:lnTo>
                <a:lnTo>
                  <a:pt x="1186561" y="4063"/>
                </a:lnTo>
                <a:close/>
              </a:path>
              <a:path w="1367789" h="226059">
                <a:moveTo>
                  <a:pt x="915797" y="38100"/>
                </a:moveTo>
                <a:lnTo>
                  <a:pt x="877062" y="38100"/>
                </a:lnTo>
                <a:lnTo>
                  <a:pt x="877062" y="221868"/>
                </a:lnTo>
                <a:lnTo>
                  <a:pt x="915797" y="221868"/>
                </a:lnTo>
                <a:lnTo>
                  <a:pt x="915797" y="38100"/>
                </a:lnTo>
                <a:close/>
              </a:path>
              <a:path w="1367789" h="226059">
                <a:moveTo>
                  <a:pt x="988440" y="4063"/>
                </a:moveTo>
                <a:lnTo>
                  <a:pt x="807847" y="4063"/>
                </a:lnTo>
                <a:lnTo>
                  <a:pt x="807847" y="38100"/>
                </a:lnTo>
                <a:lnTo>
                  <a:pt x="988440" y="38100"/>
                </a:lnTo>
                <a:lnTo>
                  <a:pt x="988440" y="4063"/>
                </a:lnTo>
                <a:close/>
              </a:path>
              <a:path w="1367789" h="226059">
                <a:moveTo>
                  <a:pt x="456184" y="4063"/>
                </a:moveTo>
                <a:lnTo>
                  <a:pt x="417575" y="4063"/>
                </a:lnTo>
                <a:lnTo>
                  <a:pt x="417575" y="221868"/>
                </a:lnTo>
                <a:lnTo>
                  <a:pt x="456184" y="221868"/>
                </a:lnTo>
                <a:lnTo>
                  <a:pt x="456184" y="123825"/>
                </a:lnTo>
                <a:lnTo>
                  <a:pt x="581151" y="123825"/>
                </a:lnTo>
                <a:lnTo>
                  <a:pt x="581151" y="89280"/>
                </a:lnTo>
                <a:lnTo>
                  <a:pt x="456184" y="89280"/>
                </a:lnTo>
                <a:lnTo>
                  <a:pt x="456184" y="4063"/>
                </a:lnTo>
                <a:close/>
              </a:path>
              <a:path w="1367789" h="226059">
                <a:moveTo>
                  <a:pt x="581151" y="123825"/>
                </a:moveTo>
                <a:lnTo>
                  <a:pt x="543051" y="123825"/>
                </a:lnTo>
                <a:lnTo>
                  <a:pt x="543051" y="221868"/>
                </a:lnTo>
                <a:lnTo>
                  <a:pt x="581151" y="221868"/>
                </a:lnTo>
                <a:lnTo>
                  <a:pt x="581151" y="123825"/>
                </a:lnTo>
                <a:close/>
              </a:path>
              <a:path w="1367789" h="226059">
                <a:moveTo>
                  <a:pt x="581151" y="4063"/>
                </a:moveTo>
                <a:lnTo>
                  <a:pt x="543051" y="4063"/>
                </a:lnTo>
                <a:lnTo>
                  <a:pt x="543051" y="89280"/>
                </a:lnTo>
                <a:lnTo>
                  <a:pt x="581151" y="89280"/>
                </a:lnTo>
                <a:lnTo>
                  <a:pt x="581151" y="4063"/>
                </a:lnTo>
                <a:close/>
              </a:path>
              <a:path w="1367789" h="226059">
                <a:moveTo>
                  <a:pt x="157734" y="4063"/>
                </a:moveTo>
                <a:lnTo>
                  <a:pt x="0" y="4063"/>
                </a:lnTo>
                <a:lnTo>
                  <a:pt x="0" y="221868"/>
                </a:lnTo>
                <a:lnTo>
                  <a:pt x="38608" y="221868"/>
                </a:lnTo>
                <a:lnTo>
                  <a:pt x="38608" y="38100"/>
                </a:lnTo>
                <a:lnTo>
                  <a:pt x="157734" y="38100"/>
                </a:lnTo>
                <a:lnTo>
                  <a:pt x="157734" y="4063"/>
                </a:lnTo>
                <a:close/>
              </a:path>
              <a:path w="1367789" h="226059">
                <a:moveTo>
                  <a:pt x="157734" y="38100"/>
                </a:moveTo>
                <a:lnTo>
                  <a:pt x="118999" y="38100"/>
                </a:lnTo>
                <a:lnTo>
                  <a:pt x="118999" y="221868"/>
                </a:lnTo>
                <a:lnTo>
                  <a:pt x="157734" y="221868"/>
                </a:lnTo>
                <a:lnTo>
                  <a:pt x="157734" y="38100"/>
                </a:lnTo>
                <a:close/>
              </a:path>
            </a:pathLst>
          </a:custGeom>
          <a:solidFill>
            <a:srgbClr val="5E2D79"/>
          </a:solidFill>
        </p:spPr>
        <p:txBody>
          <a:bodyPr wrap="square" lIns="0" tIns="0" rIns="0" bIns="0" rtlCol="0"/>
          <a:lstStyle/>
          <a:p>
            <a:endParaRPr/>
          </a:p>
        </p:txBody>
      </p:sp>
      <p:sp>
        <p:nvSpPr>
          <p:cNvPr id="17" name="object 17"/>
          <p:cNvSpPr/>
          <p:nvPr/>
        </p:nvSpPr>
        <p:spPr>
          <a:xfrm>
            <a:off x="4813046" y="661416"/>
            <a:ext cx="110489" cy="156845"/>
          </a:xfrm>
          <a:custGeom>
            <a:avLst/>
            <a:gdLst/>
            <a:ahLst/>
            <a:cxnLst/>
            <a:rect l="l" t="t" r="r" b="b"/>
            <a:pathLst>
              <a:path w="110489" h="156844">
                <a:moveTo>
                  <a:pt x="53720" y="0"/>
                </a:moveTo>
                <a:lnTo>
                  <a:pt x="13842" y="20700"/>
                </a:lnTo>
                <a:lnTo>
                  <a:pt x="859" y="59866"/>
                </a:lnTo>
                <a:lnTo>
                  <a:pt x="0" y="76581"/>
                </a:lnTo>
                <a:lnTo>
                  <a:pt x="829" y="95251"/>
                </a:lnTo>
                <a:lnTo>
                  <a:pt x="13080" y="136525"/>
                </a:lnTo>
                <a:lnTo>
                  <a:pt x="50673" y="156718"/>
                </a:lnTo>
                <a:lnTo>
                  <a:pt x="64293" y="155453"/>
                </a:lnTo>
                <a:lnTo>
                  <a:pt x="101536" y="125087"/>
                </a:lnTo>
                <a:lnTo>
                  <a:pt x="110108" y="76581"/>
                </a:lnTo>
                <a:lnTo>
                  <a:pt x="106584" y="43076"/>
                </a:lnTo>
                <a:lnTo>
                  <a:pt x="96012" y="19145"/>
                </a:lnTo>
                <a:lnTo>
                  <a:pt x="78390" y="4786"/>
                </a:lnTo>
                <a:lnTo>
                  <a:pt x="5372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839714" y="659891"/>
            <a:ext cx="71120" cy="67945"/>
          </a:xfrm>
          <a:custGeom>
            <a:avLst/>
            <a:gdLst/>
            <a:ahLst/>
            <a:cxnLst/>
            <a:rect l="l" t="t" r="r" b="b"/>
            <a:pathLst>
              <a:path w="71120" h="67945">
                <a:moveTo>
                  <a:pt x="42037" y="0"/>
                </a:moveTo>
                <a:lnTo>
                  <a:pt x="2952" y="18224"/>
                </a:lnTo>
                <a:lnTo>
                  <a:pt x="0" y="32004"/>
                </a:lnTo>
                <a:lnTo>
                  <a:pt x="3075" y="47073"/>
                </a:lnTo>
                <a:lnTo>
                  <a:pt x="12319" y="57975"/>
                </a:lnTo>
                <a:lnTo>
                  <a:pt x="27753" y="64686"/>
                </a:lnTo>
                <a:lnTo>
                  <a:pt x="49402" y="67183"/>
                </a:lnTo>
                <a:lnTo>
                  <a:pt x="70612" y="67437"/>
                </a:lnTo>
                <a:lnTo>
                  <a:pt x="70612" y="1524"/>
                </a:lnTo>
                <a:lnTo>
                  <a:pt x="64396" y="857"/>
                </a:lnTo>
                <a:lnTo>
                  <a:pt x="57562" y="380"/>
                </a:lnTo>
                <a:lnTo>
                  <a:pt x="50109" y="95"/>
                </a:lnTo>
                <a:lnTo>
                  <a:pt x="42037"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248402" y="659891"/>
            <a:ext cx="71120" cy="67945"/>
          </a:xfrm>
          <a:custGeom>
            <a:avLst/>
            <a:gdLst/>
            <a:ahLst/>
            <a:cxnLst/>
            <a:rect l="l" t="t" r="r" b="b"/>
            <a:pathLst>
              <a:path w="71120" h="67945">
                <a:moveTo>
                  <a:pt x="42037" y="0"/>
                </a:moveTo>
                <a:lnTo>
                  <a:pt x="2952" y="18224"/>
                </a:lnTo>
                <a:lnTo>
                  <a:pt x="0" y="32004"/>
                </a:lnTo>
                <a:lnTo>
                  <a:pt x="3075" y="47073"/>
                </a:lnTo>
                <a:lnTo>
                  <a:pt x="12319" y="57975"/>
                </a:lnTo>
                <a:lnTo>
                  <a:pt x="27753" y="64686"/>
                </a:lnTo>
                <a:lnTo>
                  <a:pt x="49402" y="67183"/>
                </a:lnTo>
                <a:lnTo>
                  <a:pt x="70612" y="67437"/>
                </a:lnTo>
                <a:lnTo>
                  <a:pt x="70612" y="1524"/>
                </a:lnTo>
                <a:lnTo>
                  <a:pt x="64396" y="857"/>
                </a:lnTo>
                <a:lnTo>
                  <a:pt x="57562" y="380"/>
                </a:lnTo>
                <a:lnTo>
                  <a:pt x="50109" y="95"/>
                </a:lnTo>
                <a:lnTo>
                  <a:pt x="42037"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5586603" y="631062"/>
            <a:ext cx="180975" cy="217804"/>
          </a:xfrm>
          <a:custGeom>
            <a:avLst/>
            <a:gdLst/>
            <a:ahLst/>
            <a:cxnLst/>
            <a:rect l="l" t="t" r="r" b="b"/>
            <a:pathLst>
              <a:path w="180975" h="217805">
                <a:moveTo>
                  <a:pt x="0" y="0"/>
                </a:moveTo>
                <a:lnTo>
                  <a:pt x="180594" y="0"/>
                </a:lnTo>
                <a:lnTo>
                  <a:pt x="180594" y="34036"/>
                </a:lnTo>
                <a:lnTo>
                  <a:pt x="107950" y="34036"/>
                </a:lnTo>
                <a:lnTo>
                  <a:pt x="107950" y="217804"/>
                </a:lnTo>
                <a:lnTo>
                  <a:pt x="69214" y="217804"/>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5388483" y="631062"/>
            <a:ext cx="180975" cy="217804"/>
          </a:xfrm>
          <a:custGeom>
            <a:avLst/>
            <a:gdLst/>
            <a:ahLst/>
            <a:cxnLst/>
            <a:rect l="l" t="t" r="r" b="b"/>
            <a:pathLst>
              <a:path w="180975" h="217805">
                <a:moveTo>
                  <a:pt x="0" y="0"/>
                </a:moveTo>
                <a:lnTo>
                  <a:pt x="180593" y="0"/>
                </a:lnTo>
                <a:lnTo>
                  <a:pt x="180593" y="34036"/>
                </a:lnTo>
                <a:lnTo>
                  <a:pt x="107950" y="34036"/>
                </a:lnTo>
                <a:lnTo>
                  <a:pt x="107950" y="217804"/>
                </a:lnTo>
                <a:lnTo>
                  <a:pt x="69214" y="217804"/>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998211" y="631062"/>
            <a:ext cx="163830" cy="217804"/>
          </a:xfrm>
          <a:custGeom>
            <a:avLst/>
            <a:gdLst/>
            <a:ahLst/>
            <a:cxnLst/>
            <a:rect l="l" t="t" r="r" b="b"/>
            <a:pathLst>
              <a:path w="163829" h="217805">
                <a:moveTo>
                  <a:pt x="0" y="0"/>
                </a:moveTo>
                <a:lnTo>
                  <a:pt x="38608" y="0"/>
                </a:lnTo>
                <a:lnTo>
                  <a:pt x="38608" y="85216"/>
                </a:lnTo>
                <a:lnTo>
                  <a:pt x="125475" y="85216"/>
                </a:lnTo>
                <a:lnTo>
                  <a:pt x="125475" y="0"/>
                </a:lnTo>
                <a:lnTo>
                  <a:pt x="163575" y="0"/>
                </a:lnTo>
                <a:lnTo>
                  <a:pt x="163575" y="217804"/>
                </a:lnTo>
                <a:lnTo>
                  <a:pt x="125475" y="217804"/>
                </a:lnTo>
                <a:lnTo>
                  <a:pt x="125475" y="119761"/>
                </a:lnTo>
                <a:lnTo>
                  <a:pt x="38608" y="119761"/>
                </a:lnTo>
                <a:lnTo>
                  <a:pt x="38608" y="217804"/>
                </a:lnTo>
                <a:lnTo>
                  <a:pt x="0" y="217804"/>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4580635" y="631062"/>
            <a:ext cx="158115" cy="217804"/>
          </a:xfrm>
          <a:custGeom>
            <a:avLst/>
            <a:gdLst/>
            <a:ahLst/>
            <a:cxnLst/>
            <a:rect l="l" t="t" r="r" b="b"/>
            <a:pathLst>
              <a:path w="158114" h="217805">
                <a:moveTo>
                  <a:pt x="0" y="0"/>
                </a:moveTo>
                <a:lnTo>
                  <a:pt x="157734" y="0"/>
                </a:lnTo>
                <a:lnTo>
                  <a:pt x="157734" y="217804"/>
                </a:lnTo>
                <a:lnTo>
                  <a:pt x="118999" y="217804"/>
                </a:lnTo>
                <a:lnTo>
                  <a:pt x="118999" y="34036"/>
                </a:lnTo>
                <a:lnTo>
                  <a:pt x="38608" y="34036"/>
                </a:lnTo>
                <a:lnTo>
                  <a:pt x="38608" y="217804"/>
                </a:lnTo>
                <a:lnTo>
                  <a:pt x="0" y="217804"/>
                </a:lnTo>
                <a:lnTo>
                  <a:pt x="0"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5787263" y="628523"/>
            <a:ext cx="161290" cy="222250"/>
          </a:xfrm>
          <a:custGeom>
            <a:avLst/>
            <a:gdLst/>
            <a:ahLst/>
            <a:cxnLst/>
            <a:rect l="l" t="t" r="r" b="b"/>
            <a:pathLst>
              <a:path w="161289" h="222250">
                <a:moveTo>
                  <a:pt x="98044" y="0"/>
                </a:moveTo>
                <a:lnTo>
                  <a:pt x="112496" y="168"/>
                </a:lnTo>
                <a:lnTo>
                  <a:pt x="127841" y="682"/>
                </a:lnTo>
                <a:lnTo>
                  <a:pt x="144067" y="1553"/>
                </a:lnTo>
                <a:lnTo>
                  <a:pt x="161162" y="2793"/>
                </a:lnTo>
                <a:lnTo>
                  <a:pt x="161162" y="220344"/>
                </a:lnTo>
                <a:lnTo>
                  <a:pt x="122809" y="220344"/>
                </a:lnTo>
                <a:lnTo>
                  <a:pt x="122809" y="129921"/>
                </a:lnTo>
                <a:lnTo>
                  <a:pt x="113664" y="129921"/>
                </a:lnTo>
                <a:lnTo>
                  <a:pt x="74422" y="142366"/>
                </a:lnTo>
                <a:lnTo>
                  <a:pt x="55117" y="181355"/>
                </a:lnTo>
                <a:lnTo>
                  <a:pt x="52591" y="191452"/>
                </a:lnTo>
                <a:lnTo>
                  <a:pt x="49387" y="200025"/>
                </a:lnTo>
                <a:lnTo>
                  <a:pt x="13081" y="222123"/>
                </a:lnTo>
                <a:lnTo>
                  <a:pt x="7112" y="222123"/>
                </a:lnTo>
                <a:lnTo>
                  <a:pt x="2666" y="221868"/>
                </a:lnTo>
                <a:lnTo>
                  <a:pt x="0" y="221234"/>
                </a:lnTo>
                <a:lnTo>
                  <a:pt x="0" y="186943"/>
                </a:lnTo>
                <a:lnTo>
                  <a:pt x="1777" y="187325"/>
                </a:lnTo>
                <a:lnTo>
                  <a:pt x="3683" y="187451"/>
                </a:lnTo>
                <a:lnTo>
                  <a:pt x="5841" y="187451"/>
                </a:lnTo>
                <a:lnTo>
                  <a:pt x="10667" y="187451"/>
                </a:lnTo>
                <a:lnTo>
                  <a:pt x="14097" y="185927"/>
                </a:lnTo>
                <a:lnTo>
                  <a:pt x="16128" y="183006"/>
                </a:lnTo>
                <a:lnTo>
                  <a:pt x="18161" y="179959"/>
                </a:lnTo>
                <a:lnTo>
                  <a:pt x="19938" y="175132"/>
                </a:lnTo>
                <a:lnTo>
                  <a:pt x="21336" y="168655"/>
                </a:lnTo>
                <a:lnTo>
                  <a:pt x="26860" y="151437"/>
                </a:lnTo>
                <a:lnTo>
                  <a:pt x="35813" y="137112"/>
                </a:lnTo>
                <a:lnTo>
                  <a:pt x="48196" y="125668"/>
                </a:lnTo>
                <a:lnTo>
                  <a:pt x="64008" y="117093"/>
                </a:lnTo>
                <a:lnTo>
                  <a:pt x="50839" y="113329"/>
                </a:lnTo>
                <a:lnTo>
                  <a:pt x="20024" y="89636"/>
                </a:lnTo>
                <a:lnTo>
                  <a:pt x="13970" y="64007"/>
                </a:lnTo>
                <a:lnTo>
                  <a:pt x="15279" y="51028"/>
                </a:lnTo>
                <a:lnTo>
                  <a:pt x="46787" y="10394"/>
                </a:lnTo>
                <a:lnTo>
                  <a:pt x="78323" y="1146"/>
                </a:lnTo>
                <a:lnTo>
                  <a:pt x="98044"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5195951" y="628523"/>
            <a:ext cx="161290" cy="222250"/>
          </a:xfrm>
          <a:custGeom>
            <a:avLst/>
            <a:gdLst/>
            <a:ahLst/>
            <a:cxnLst/>
            <a:rect l="l" t="t" r="r" b="b"/>
            <a:pathLst>
              <a:path w="161289" h="222250">
                <a:moveTo>
                  <a:pt x="98044" y="0"/>
                </a:moveTo>
                <a:lnTo>
                  <a:pt x="112496" y="168"/>
                </a:lnTo>
                <a:lnTo>
                  <a:pt x="127841" y="682"/>
                </a:lnTo>
                <a:lnTo>
                  <a:pt x="144067" y="1553"/>
                </a:lnTo>
                <a:lnTo>
                  <a:pt x="161162" y="2793"/>
                </a:lnTo>
                <a:lnTo>
                  <a:pt x="161162" y="220344"/>
                </a:lnTo>
                <a:lnTo>
                  <a:pt x="122809" y="220344"/>
                </a:lnTo>
                <a:lnTo>
                  <a:pt x="122809" y="129921"/>
                </a:lnTo>
                <a:lnTo>
                  <a:pt x="113664" y="129921"/>
                </a:lnTo>
                <a:lnTo>
                  <a:pt x="74422" y="142366"/>
                </a:lnTo>
                <a:lnTo>
                  <a:pt x="55118" y="181355"/>
                </a:lnTo>
                <a:lnTo>
                  <a:pt x="52591" y="191452"/>
                </a:lnTo>
                <a:lnTo>
                  <a:pt x="49387" y="200025"/>
                </a:lnTo>
                <a:lnTo>
                  <a:pt x="13081" y="222123"/>
                </a:lnTo>
                <a:lnTo>
                  <a:pt x="7112" y="222123"/>
                </a:lnTo>
                <a:lnTo>
                  <a:pt x="2666" y="221868"/>
                </a:lnTo>
                <a:lnTo>
                  <a:pt x="0" y="221234"/>
                </a:lnTo>
                <a:lnTo>
                  <a:pt x="0" y="186943"/>
                </a:lnTo>
                <a:lnTo>
                  <a:pt x="1777" y="187325"/>
                </a:lnTo>
                <a:lnTo>
                  <a:pt x="3683" y="187451"/>
                </a:lnTo>
                <a:lnTo>
                  <a:pt x="5841" y="187451"/>
                </a:lnTo>
                <a:lnTo>
                  <a:pt x="10668" y="187451"/>
                </a:lnTo>
                <a:lnTo>
                  <a:pt x="14097" y="185927"/>
                </a:lnTo>
                <a:lnTo>
                  <a:pt x="16128" y="183006"/>
                </a:lnTo>
                <a:lnTo>
                  <a:pt x="18161" y="179959"/>
                </a:lnTo>
                <a:lnTo>
                  <a:pt x="19938" y="175132"/>
                </a:lnTo>
                <a:lnTo>
                  <a:pt x="21336" y="168655"/>
                </a:lnTo>
                <a:lnTo>
                  <a:pt x="26860" y="151437"/>
                </a:lnTo>
                <a:lnTo>
                  <a:pt x="35813" y="137112"/>
                </a:lnTo>
                <a:lnTo>
                  <a:pt x="48196" y="125668"/>
                </a:lnTo>
                <a:lnTo>
                  <a:pt x="64008" y="117093"/>
                </a:lnTo>
                <a:lnTo>
                  <a:pt x="50839" y="113329"/>
                </a:lnTo>
                <a:lnTo>
                  <a:pt x="20024" y="89636"/>
                </a:lnTo>
                <a:lnTo>
                  <a:pt x="13970" y="64007"/>
                </a:lnTo>
                <a:lnTo>
                  <a:pt x="15279" y="51028"/>
                </a:lnTo>
                <a:lnTo>
                  <a:pt x="46787" y="10394"/>
                </a:lnTo>
                <a:lnTo>
                  <a:pt x="78323" y="1146"/>
                </a:lnTo>
                <a:lnTo>
                  <a:pt x="98044" y="0"/>
                </a:lnTo>
                <a:close/>
              </a:path>
            </a:pathLst>
          </a:custGeom>
          <a:ln w="3175">
            <a:solidFill>
              <a:srgbClr val="58134A"/>
            </a:solidFill>
          </a:ln>
        </p:spPr>
        <p:txBody>
          <a:bodyPr wrap="square" lIns="0" tIns="0" rIns="0" bIns="0" rtlCol="0"/>
          <a:lstStyle/>
          <a:p>
            <a:endParaRPr/>
          </a:p>
        </p:txBody>
      </p:sp>
      <p:sp>
        <p:nvSpPr>
          <p:cNvPr id="26" name="object 26"/>
          <p:cNvSpPr/>
          <p:nvPr/>
        </p:nvSpPr>
        <p:spPr>
          <a:xfrm>
            <a:off x="4772914" y="626998"/>
            <a:ext cx="190500" cy="226060"/>
          </a:xfrm>
          <a:custGeom>
            <a:avLst/>
            <a:gdLst/>
            <a:ahLst/>
            <a:cxnLst/>
            <a:rect l="l" t="t" r="r" b="b"/>
            <a:pathLst>
              <a:path w="190500" h="226059">
                <a:moveTo>
                  <a:pt x="93852" y="0"/>
                </a:moveTo>
                <a:lnTo>
                  <a:pt x="135096" y="7238"/>
                </a:lnTo>
                <a:lnTo>
                  <a:pt x="176408" y="44936"/>
                </a:lnTo>
                <a:lnTo>
                  <a:pt x="188930" y="85945"/>
                </a:lnTo>
                <a:lnTo>
                  <a:pt x="190500" y="110998"/>
                </a:lnTo>
                <a:lnTo>
                  <a:pt x="188860" y="136241"/>
                </a:lnTo>
                <a:lnTo>
                  <a:pt x="175819" y="178202"/>
                </a:lnTo>
                <a:lnTo>
                  <a:pt x="150080" y="208373"/>
                </a:lnTo>
                <a:lnTo>
                  <a:pt x="113262" y="223752"/>
                </a:lnTo>
                <a:lnTo>
                  <a:pt x="90805" y="225678"/>
                </a:lnTo>
                <a:lnTo>
                  <a:pt x="69925" y="223748"/>
                </a:lnTo>
                <a:lnTo>
                  <a:pt x="23240" y="194690"/>
                </a:lnTo>
                <a:lnTo>
                  <a:pt x="5810" y="158369"/>
                </a:lnTo>
                <a:lnTo>
                  <a:pt x="0" y="110998"/>
                </a:lnTo>
                <a:lnTo>
                  <a:pt x="1595" y="88711"/>
                </a:lnTo>
                <a:lnTo>
                  <a:pt x="14358" y="49329"/>
                </a:lnTo>
                <a:lnTo>
                  <a:pt x="39364" y="18162"/>
                </a:lnTo>
                <a:lnTo>
                  <a:pt x="93852" y="0"/>
                </a:lnTo>
                <a:close/>
              </a:path>
            </a:pathLst>
          </a:custGeom>
          <a:ln w="3175">
            <a:solidFill>
              <a:srgbClr val="58134A"/>
            </a:solidFill>
          </a:ln>
        </p:spPr>
        <p:txBody>
          <a:bodyPr wrap="square" lIns="0" tIns="0" rIns="0" bIns="0" rtlCol="0"/>
          <a:lstStyle/>
          <a:p>
            <a:endParaRPr/>
          </a:p>
        </p:txBody>
      </p:sp>
      <p:sp>
        <p:nvSpPr>
          <p:cNvPr id="27" name="object 27"/>
          <p:cNvSpPr txBox="1"/>
          <p:nvPr/>
        </p:nvSpPr>
        <p:spPr>
          <a:xfrm>
            <a:off x="439013" y="980395"/>
            <a:ext cx="8339455" cy="5554469"/>
          </a:xfrm>
          <a:prstGeom prst="rect">
            <a:avLst/>
          </a:prstGeom>
        </p:spPr>
        <p:txBody>
          <a:bodyPr vert="horz" wrap="square" lIns="0" tIns="53975" rIns="0" bIns="0" rtlCol="0">
            <a:spAutoFit/>
          </a:bodyPr>
          <a:lstStyle/>
          <a:p>
            <a:pPr marL="462280" algn="just">
              <a:lnSpc>
                <a:spcPct val="100000"/>
              </a:lnSpc>
              <a:spcBef>
                <a:spcPts val="425"/>
              </a:spcBef>
            </a:pPr>
            <a:r>
              <a:rPr sz="1800" b="1" spc="-10" dirty="0">
                <a:latin typeface="Times New Roman"/>
                <a:cs typeface="Times New Roman"/>
              </a:rPr>
              <a:t>Предметом статистики </a:t>
            </a:r>
            <a:r>
              <a:rPr sz="1800" dirty="0">
                <a:latin typeface="Times New Roman"/>
                <a:cs typeface="Times New Roman"/>
              </a:rPr>
              <a:t>є </a:t>
            </a:r>
            <a:r>
              <a:rPr sz="1800" spc="-5" dirty="0">
                <a:latin typeface="Times New Roman"/>
                <a:cs typeface="Times New Roman"/>
              </a:rPr>
              <a:t>розміри </a:t>
            </a:r>
            <a:r>
              <a:rPr sz="1800" dirty="0">
                <a:latin typeface="Times New Roman"/>
                <a:cs typeface="Times New Roman"/>
              </a:rPr>
              <a:t>і кількісні </a:t>
            </a:r>
            <a:r>
              <a:rPr sz="1800" spc="-5" dirty="0">
                <a:latin typeface="Times New Roman"/>
                <a:cs typeface="Times New Roman"/>
              </a:rPr>
              <a:t>співвідношення </a:t>
            </a:r>
            <a:r>
              <a:rPr sz="1800" spc="-5" dirty="0" err="1">
                <a:latin typeface="Times New Roman"/>
                <a:cs typeface="Times New Roman"/>
              </a:rPr>
              <a:t>масових</a:t>
            </a:r>
            <a:r>
              <a:rPr sz="1800" spc="290" dirty="0">
                <a:latin typeface="Times New Roman"/>
                <a:cs typeface="Times New Roman"/>
              </a:rPr>
              <a:t> </a:t>
            </a:r>
            <a:r>
              <a:rPr sz="1800" spc="-10" dirty="0" err="1" smtClean="0">
                <a:latin typeface="Times New Roman"/>
                <a:cs typeface="Times New Roman"/>
              </a:rPr>
              <a:t>суспільних</a:t>
            </a:r>
            <a:r>
              <a:rPr lang="uk-UA" sz="1800" spc="-10" dirty="0" smtClean="0">
                <a:latin typeface="Times New Roman"/>
                <a:cs typeface="Times New Roman"/>
              </a:rPr>
              <a:t> </a:t>
            </a:r>
            <a:r>
              <a:rPr sz="1800" dirty="0" err="1" smtClean="0">
                <a:latin typeface="Times New Roman"/>
                <a:cs typeface="Times New Roman"/>
              </a:rPr>
              <a:t>явищ</a:t>
            </a:r>
            <a:r>
              <a:rPr sz="1800" dirty="0">
                <a:latin typeface="Times New Roman"/>
                <a:cs typeface="Times New Roman"/>
              </a:rPr>
              <a:t>, </a:t>
            </a:r>
            <a:r>
              <a:rPr sz="1800" spc="-10" dirty="0">
                <a:latin typeface="Times New Roman"/>
                <a:cs typeface="Times New Roman"/>
              </a:rPr>
              <a:t>закономірності </a:t>
            </a:r>
            <a:r>
              <a:rPr sz="1800" dirty="0">
                <a:latin typeface="Times New Roman"/>
                <a:cs typeface="Times New Roman"/>
              </a:rPr>
              <a:t>їх </a:t>
            </a:r>
            <a:r>
              <a:rPr sz="1800" spc="-5" dirty="0">
                <a:latin typeface="Times New Roman"/>
                <a:cs typeface="Times New Roman"/>
              </a:rPr>
              <a:t>формування </a:t>
            </a:r>
            <a:r>
              <a:rPr sz="1800" dirty="0">
                <a:latin typeface="Times New Roman"/>
                <a:cs typeface="Times New Roman"/>
              </a:rPr>
              <a:t>і</a:t>
            </a:r>
            <a:r>
              <a:rPr sz="1800" spc="-55" dirty="0">
                <a:latin typeface="Times New Roman"/>
                <a:cs typeface="Times New Roman"/>
              </a:rPr>
              <a:t> </a:t>
            </a:r>
            <a:r>
              <a:rPr sz="1800" spc="-25" dirty="0">
                <a:latin typeface="Times New Roman"/>
                <a:cs typeface="Times New Roman"/>
              </a:rPr>
              <a:t>розвитку.</a:t>
            </a:r>
            <a:endParaRPr sz="1800" dirty="0">
              <a:latin typeface="Times New Roman"/>
              <a:cs typeface="Times New Roman"/>
            </a:endParaRPr>
          </a:p>
          <a:p>
            <a:pPr marL="12700" marR="5715" indent="507365" algn="just">
              <a:lnSpc>
                <a:spcPct val="114999"/>
              </a:lnSpc>
            </a:pPr>
            <a:r>
              <a:rPr sz="1800" spc="-10" dirty="0">
                <a:latin typeface="Times New Roman"/>
                <a:cs typeface="Times New Roman"/>
              </a:rPr>
              <a:t>Статистика </a:t>
            </a:r>
            <a:r>
              <a:rPr sz="1800" spc="-20" dirty="0">
                <a:latin typeface="Times New Roman"/>
                <a:cs typeface="Times New Roman"/>
              </a:rPr>
              <a:t>вивчає </a:t>
            </a:r>
            <a:r>
              <a:rPr sz="1800" spc="-5" dirty="0">
                <a:latin typeface="Times New Roman"/>
                <a:cs typeface="Times New Roman"/>
              </a:rPr>
              <a:t>кількісну сторону масових суспільних </a:t>
            </a:r>
            <a:r>
              <a:rPr sz="1800" dirty="0">
                <a:latin typeface="Times New Roman"/>
                <a:cs typeface="Times New Roman"/>
              </a:rPr>
              <a:t>явищ і процесів в  </a:t>
            </a:r>
            <a:r>
              <a:rPr sz="1800" spc="-10" dirty="0">
                <a:latin typeface="Times New Roman"/>
                <a:cs typeface="Times New Roman"/>
              </a:rPr>
              <a:t>нерозривному </a:t>
            </a:r>
            <a:r>
              <a:rPr sz="1800" spc="-5" dirty="0">
                <a:latin typeface="Times New Roman"/>
                <a:cs typeface="Times New Roman"/>
              </a:rPr>
              <a:t>зв’язку </a:t>
            </a:r>
            <a:r>
              <a:rPr sz="1800" dirty="0">
                <a:latin typeface="Times New Roman"/>
                <a:cs typeface="Times New Roman"/>
              </a:rPr>
              <a:t>з їх </a:t>
            </a:r>
            <a:r>
              <a:rPr sz="1800" spc="-5" dirty="0">
                <a:latin typeface="Times New Roman"/>
                <a:cs typeface="Times New Roman"/>
              </a:rPr>
              <a:t>якісною стороною </a:t>
            </a:r>
            <a:r>
              <a:rPr sz="1800" dirty="0">
                <a:latin typeface="Times New Roman"/>
                <a:cs typeface="Times New Roman"/>
              </a:rPr>
              <a:t>в </a:t>
            </a:r>
            <a:r>
              <a:rPr sz="1800" spc="-15" dirty="0">
                <a:latin typeface="Times New Roman"/>
                <a:cs typeface="Times New Roman"/>
              </a:rPr>
              <a:t>конкретних </a:t>
            </a:r>
            <a:r>
              <a:rPr sz="1800" spc="-5" dirty="0">
                <a:latin typeface="Times New Roman"/>
                <a:cs typeface="Times New Roman"/>
              </a:rPr>
              <a:t>умовах простору </a:t>
            </a:r>
            <a:r>
              <a:rPr sz="1800" dirty="0">
                <a:latin typeface="Times New Roman"/>
                <a:cs typeface="Times New Roman"/>
              </a:rPr>
              <a:t>і</a:t>
            </a:r>
            <a:r>
              <a:rPr sz="1800" spc="45" dirty="0">
                <a:latin typeface="Times New Roman"/>
                <a:cs typeface="Times New Roman"/>
              </a:rPr>
              <a:t> </a:t>
            </a:r>
            <a:r>
              <a:rPr sz="1800" spc="-40" dirty="0">
                <a:latin typeface="Times New Roman"/>
                <a:cs typeface="Times New Roman"/>
              </a:rPr>
              <a:t>часу.</a:t>
            </a:r>
            <a:endParaRPr sz="1800" dirty="0">
              <a:latin typeface="Times New Roman"/>
              <a:cs typeface="Times New Roman"/>
            </a:endParaRPr>
          </a:p>
          <a:p>
            <a:pPr marL="462280" marR="1000125" algn="just">
              <a:lnSpc>
                <a:spcPts val="2490"/>
              </a:lnSpc>
              <a:spcBef>
                <a:spcPts val="130"/>
              </a:spcBef>
            </a:pPr>
            <a:r>
              <a:rPr sz="1800" b="1" spc="-10" dirty="0">
                <a:latin typeface="Times New Roman"/>
                <a:cs typeface="Times New Roman"/>
              </a:rPr>
              <a:t>Статистика</a:t>
            </a:r>
            <a:r>
              <a:rPr sz="1800" spc="-10" dirty="0">
                <a:latin typeface="Times New Roman"/>
                <a:cs typeface="Times New Roman"/>
              </a:rPr>
              <a:t> </a:t>
            </a:r>
            <a:r>
              <a:rPr sz="1800" dirty="0">
                <a:latin typeface="Times New Roman"/>
                <a:cs typeface="Times New Roman"/>
              </a:rPr>
              <a:t>- </a:t>
            </a:r>
            <a:r>
              <a:rPr sz="1800" spc="-5" dirty="0">
                <a:latin typeface="Times New Roman"/>
                <a:cs typeface="Times New Roman"/>
              </a:rPr>
              <a:t>багатогалузева </a:t>
            </a:r>
            <a:r>
              <a:rPr sz="1800" spc="-20" dirty="0">
                <a:latin typeface="Times New Roman"/>
                <a:cs typeface="Times New Roman"/>
              </a:rPr>
              <a:t>наука, </a:t>
            </a:r>
            <a:r>
              <a:rPr sz="1800" dirty="0">
                <a:latin typeface="Times New Roman"/>
                <a:cs typeface="Times New Roman"/>
              </a:rPr>
              <a:t>що складається з </a:t>
            </a:r>
            <a:r>
              <a:rPr sz="1800" dirty="0" err="1">
                <a:latin typeface="Times New Roman"/>
                <a:cs typeface="Times New Roman"/>
              </a:rPr>
              <a:t>окремих</a:t>
            </a:r>
            <a:r>
              <a:rPr sz="1800" spc="-85" dirty="0">
                <a:latin typeface="Times New Roman"/>
                <a:cs typeface="Times New Roman"/>
              </a:rPr>
              <a:t> </a:t>
            </a:r>
            <a:r>
              <a:rPr lang="uk-UA" sz="1800" spc="-85" dirty="0" smtClean="0">
                <a:latin typeface="Times New Roman"/>
                <a:cs typeface="Times New Roman"/>
              </a:rPr>
              <a:t>р</a:t>
            </a:r>
            <a:r>
              <a:rPr sz="1800" spc="-5" dirty="0" err="1" smtClean="0">
                <a:latin typeface="Times New Roman"/>
                <a:cs typeface="Times New Roman"/>
              </a:rPr>
              <a:t>озділів</a:t>
            </a:r>
            <a:r>
              <a:rPr sz="1800" spc="-5" dirty="0">
                <a:latin typeface="Times New Roman"/>
                <a:cs typeface="Times New Roman"/>
              </a:rPr>
              <a:t>.  </a:t>
            </a:r>
            <a:r>
              <a:rPr sz="1800" dirty="0">
                <a:solidFill>
                  <a:srgbClr val="C00000"/>
                </a:solidFill>
                <a:latin typeface="Times New Roman"/>
                <a:cs typeface="Times New Roman"/>
              </a:rPr>
              <a:t>Складові</a:t>
            </a:r>
            <a:r>
              <a:rPr sz="1800" spc="-20" dirty="0">
                <a:solidFill>
                  <a:srgbClr val="C00000"/>
                </a:solidFill>
                <a:latin typeface="Times New Roman"/>
                <a:cs typeface="Times New Roman"/>
              </a:rPr>
              <a:t> </a:t>
            </a:r>
            <a:r>
              <a:rPr sz="1800" spc="-5" dirty="0">
                <a:solidFill>
                  <a:srgbClr val="C00000"/>
                </a:solidFill>
                <a:latin typeface="Times New Roman"/>
                <a:cs typeface="Times New Roman"/>
              </a:rPr>
              <a:t>частини:</a:t>
            </a:r>
            <a:endParaRPr sz="1800" dirty="0">
              <a:latin typeface="Times New Roman"/>
              <a:cs typeface="Times New Roman"/>
            </a:endParaRPr>
          </a:p>
          <a:p>
            <a:pPr marL="600710" indent="-139065" algn="just">
              <a:lnSpc>
                <a:spcPct val="100000"/>
              </a:lnSpc>
              <a:spcBef>
                <a:spcPts val="185"/>
              </a:spcBef>
              <a:buChar char="-"/>
              <a:tabLst>
                <a:tab pos="601345" algn="l"/>
              </a:tabLst>
            </a:pPr>
            <a:r>
              <a:rPr sz="1800" spc="-5" dirty="0">
                <a:latin typeface="Times New Roman"/>
                <a:cs typeface="Times New Roman"/>
              </a:rPr>
              <a:t>теорія </a:t>
            </a:r>
            <a:r>
              <a:rPr sz="1800" spc="-10" dirty="0">
                <a:latin typeface="Times New Roman"/>
                <a:cs typeface="Times New Roman"/>
              </a:rPr>
              <a:t>статистики, </a:t>
            </a:r>
            <a:r>
              <a:rPr sz="1800" spc="-5" dirty="0">
                <a:latin typeface="Times New Roman"/>
                <a:cs typeface="Times New Roman"/>
              </a:rPr>
              <a:t>де </a:t>
            </a:r>
            <a:r>
              <a:rPr sz="1800" spc="-10" dirty="0">
                <a:latin typeface="Times New Roman"/>
                <a:cs typeface="Times New Roman"/>
              </a:rPr>
              <a:t>розглядаються </a:t>
            </a:r>
            <a:r>
              <a:rPr sz="1800" spc="-15" dirty="0">
                <a:latin typeface="Times New Roman"/>
                <a:cs typeface="Times New Roman"/>
              </a:rPr>
              <a:t>категорії </a:t>
            </a:r>
            <a:r>
              <a:rPr sz="1800" spc="5" dirty="0">
                <a:latin typeface="Times New Roman"/>
                <a:cs typeface="Times New Roman"/>
              </a:rPr>
              <a:t>та </a:t>
            </a:r>
            <a:r>
              <a:rPr sz="1800" spc="-10" dirty="0">
                <a:latin typeface="Times New Roman"/>
                <a:cs typeface="Times New Roman"/>
              </a:rPr>
              <a:t>поняття </a:t>
            </a:r>
            <a:r>
              <a:rPr sz="1800" spc="-5" dirty="0">
                <a:latin typeface="Times New Roman"/>
                <a:cs typeface="Times New Roman"/>
              </a:rPr>
              <a:t>статистичної </a:t>
            </a:r>
            <a:r>
              <a:rPr sz="1800" spc="-25" dirty="0">
                <a:latin typeface="Times New Roman"/>
                <a:cs typeface="Times New Roman"/>
              </a:rPr>
              <a:t>науки,</a:t>
            </a:r>
            <a:r>
              <a:rPr sz="1800" spc="55" dirty="0">
                <a:latin typeface="Times New Roman"/>
                <a:cs typeface="Times New Roman"/>
              </a:rPr>
              <a:t> </a:t>
            </a:r>
            <a:r>
              <a:rPr sz="1800" dirty="0">
                <a:latin typeface="Times New Roman"/>
                <a:cs typeface="Times New Roman"/>
              </a:rPr>
              <a:t>а</a:t>
            </a:r>
          </a:p>
          <a:p>
            <a:pPr marL="12700">
              <a:lnSpc>
                <a:spcPct val="100000"/>
              </a:lnSpc>
              <a:spcBef>
                <a:spcPts val="320"/>
              </a:spcBef>
            </a:pPr>
            <a:r>
              <a:rPr sz="1800" spc="-25" dirty="0">
                <a:latin typeface="Times New Roman"/>
                <a:cs typeface="Times New Roman"/>
              </a:rPr>
              <a:t>також </a:t>
            </a:r>
            <a:r>
              <a:rPr sz="1800" spc="-15" dirty="0">
                <a:latin typeface="Times New Roman"/>
                <a:cs typeface="Times New Roman"/>
              </a:rPr>
              <a:t>методи </a:t>
            </a:r>
            <a:r>
              <a:rPr sz="1800" dirty="0">
                <a:latin typeface="Times New Roman"/>
                <a:cs typeface="Times New Roman"/>
              </a:rPr>
              <a:t>і засоби </a:t>
            </a:r>
            <a:r>
              <a:rPr sz="1800" spc="-5" dirty="0">
                <a:latin typeface="Times New Roman"/>
                <a:cs typeface="Times New Roman"/>
              </a:rPr>
              <a:t>аналізу масових</a:t>
            </a:r>
            <a:r>
              <a:rPr sz="1800" spc="-25" dirty="0">
                <a:latin typeface="Times New Roman"/>
                <a:cs typeface="Times New Roman"/>
              </a:rPr>
              <a:t> </a:t>
            </a:r>
            <a:r>
              <a:rPr sz="1800" dirty="0">
                <a:latin typeface="Times New Roman"/>
                <a:cs typeface="Times New Roman"/>
              </a:rPr>
              <a:t>явищ;</a:t>
            </a:r>
          </a:p>
          <a:p>
            <a:pPr marL="12700" marR="5715" indent="449580">
              <a:lnSpc>
                <a:spcPts val="2490"/>
              </a:lnSpc>
              <a:spcBef>
                <a:spcPts val="135"/>
              </a:spcBef>
              <a:buChar char="-"/>
              <a:tabLst>
                <a:tab pos="678180" algn="l"/>
                <a:tab pos="678815" algn="l"/>
                <a:tab pos="1911350" algn="l"/>
                <a:tab pos="3164205" algn="l"/>
                <a:tab pos="3616960" algn="l"/>
                <a:tab pos="4400550" algn="l"/>
                <a:tab pos="5153660" algn="l"/>
                <a:tab pos="5357495" algn="l"/>
                <a:tab pos="6357620" algn="l"/>
                <a:tab pos="6787515" algn="l"/>
                <a:tab pos="7545070" algn="l"/>
                <a:tab pos="8216900" algn="l"/>
              </a:tabLst>
            </a:pPr>
            <a:r>
              <a:rPr sz="1800" dirty="0">
                <a:latin typeface="Times New Roman"/>
                <a:cs typeface="Times New Roman"/>
              </a:rPr>
              <a:t>е</a:t>
            </a:r>
            <a:r>
              <a:rPr sz="1800" spc="-90" dirty="0">
                <a:latin typeface="Times New Roman"/>
                <a:cs typeface="Times New Roman"/>
              </a:rPr>
              <a:t>к</a:t>
            </a:r>
            <a:r>
              <a:rPr sz="1800" dirty="0">
                <a:latin typeface="Times New Roman"/>
                <a:cs typeface="Times New Roman"/>
              </a:rPr>
              <a:t>он</a:t>
            </a:r>
            <a:r>
              <a:rPr sz="1800" spc="-40" dirty="0">
                <a:latin typeface="Times New Roman"/>
                <a:cs typeface="Times New Roman"/>
              </a:rPr>
              <a:t>о</a:t>
            </a:r>
            <a:r>
              <a:rPr sz="1800" dirty="0">
                <a:latin typeface="Times New Roman"/>
                <a:cs typeface="Times New Roman"/>
              </a:rPr>
              <a:t>мічна	</a:t>
            </a:r>
            <a:r>
              <a:rPr sz="1800" spc="-10" dirty="0">
                <a:latin typeface="Times New Roman"/>
                <a:cs typeface="Times New Roman"/>
              </a:rPr>
              <a:t>с</a:t>
            </a:r>
            <a:r>
              <a:rPr sz="1800" spc="25" dirty="0">
                <a:latin typeface="Times New Roman"/>
                <a:cs typeface="Times New Roman"/>
              </a:rPr>
              <a:t>т</a:t>
            </a:r>
            <a:r>
              <a:rPr sz="1800" spc="-45" dirty="0">
                <a:latin typeface="Times New Roman"/>
                <a:cs typeface="Times New Roman"/>
              </a:rPr>
              <a:t>а</a:t>
            </a:r>
            <a:r>
              <a:rPr sz="1800" dirty="0">
                <a:latin typeface="Times New Roman"/>
                <a:cs typeface="Times New Roman"/>
              </a:rPr>
              <a:t>тисти</a:t>
            </a:r>
            <a:r>
              <a:rPr sz="1800" spc="-30" dirty="0">
                <a:latin typeface="Times New Roman"/>
                <a:cs typeface="Times New Roman"/>
              </a:rPr>
              <a:t>к</a:t>
            </a:r>
            <a:r>
              <a:rPr sz="1800" spc="-10" dirty="0">
                <a:latin typeface="Times New Roman"/>
                <a:cs typeface="Times New Roman"/>
              </a:rPr>
              <a:t>а</a:t>
            </a:r>
            <a:r>
              <a:rPr sz="1800" dirty="0">
                <a:latin typeface="Times New Roman"/>
                <a:cs typeface="Times New Roman"/>
              </a:rPr>
              <a:t>,	</a:t>
            </a:r>
            <a:r>
              <a:rPr sz="1800" spc="-15" dirty="0">
                <a:latin typeface="Times New Roman"/>
                <a:cs typeface="Times New Roman"/>
              </a:rPr>
              <a:t>я</a:t>
            </a:r>
            <a:r>
              <a:rPr sz="1800" spc="-25" dirty="0">
                <a:latin typeface="Times New Roman"/>
                <a:cs typeface="Times New Roman"/>
              </a:rPr>
              <a:t>к</a:t>
            </a:r>
            <a:r>
              <a:rPr sz="1800" dirty="0">
                <a:latin typeface="Times New Roman"/>
                <a:cs typeface="Times New Roman"/>
              </a:rPr>
              <a:t>а	</a:t>
            </a:r>
            <a:r>
              <a:rPr sz="1800" spc="-5" dirty="0">
                <a:latin typeface="Times New Roman"/>
                <a:cs typeface="Times New Roman"/>
              </a:rPr>
              <a:t>ви</a:t>
            </a:r>
            <a:r>
              <a:rPr sz="1800" spc="-75" dirty="0">
                <a:latin typeface="Times New Roman"/>
                <a:cs typeface="Times New Roman"/>
              </a:rPr>
              <a:t>в</a:t>
            </a:r>
            <a:r>
              <a:rPr sz="1800" spc="-10" dirty="0">
                <a:latin typeface="Times New Roman"/>
                <a:cs typeface="Times New Roman"/>
              </a:rPr>
              <a:t>ч</a:t>
            </a:r>
            <a:r>
              <a:rPr sz="1800" dirty="0">
                <a:latin typeface="Times New Roman"/>
                <a:cs typeface="Times New Roman"/>
              </a:rPr>
              <a:t>ає	явища	і	</a:t>
            </a:r>
            <a:r>
              <a:rPr sz="1800" spc="-5" dirty="0">
                <a:latin typeface="Times New Roman"/>
                <a:cs typeface="Times New Roman"/>
              </a:rPr>
              <a:t>про</a:t>
            </a:r>
            <a:r>
              <a:rPr sz="1800" spc="-10" dirty="0">
                <a:latin typeface="Times New Roman"/>
                <a:cs typeface="Times New Roman"/>
              </a:rPr>
              <a:t>ц</a:t>
            </a:r>
            <a:r>
              <a:rPr sz="1800" spc="35" dirty="0">
                <a:latin typeface="Times New Roman"/>
                <a:cs typeface="Times New Roman"/>
              </a:rPr>
              <a:t>е</a:t>
            </a:r>
            <a:r>
              <a:rPr sz="1800" dirty="0">
                <a:latin typeface="Times New Roman"/>
                <a:cs typeface="Times New Roman"/>
              </a:rPr>
              <a:t>си,	</a:t>
            </a:r>
            <a:r>
              <a:rPr sz="1800" spc="-10" dirty="0">
                <a:latin typeface="Times New Roman"/>
                <a:cs typeface="Times New Roman"/>
              </a:rPr>
              <a:t>щ</a:t>
            </a:r>
            <a:r>
              <a:rPr sz="1800" dirty="0">
                <a:latin typeface="Times New Roman"/>
                <a:cs typeface="Times New Roman"/>
              </a:rPr>
              <a:t>о	</a:t>
            </a:r>
            <a:r>
              <a:rPr sz="1800" spc="-15" dirty="0">
                <a:latin typeface="Times New Roman"/>
                <a:cs typeface="Times New Roman"/>
              </a:rPr>
              <a:t>м</a:t>
            </a:r>
            <a:r>
              <a:rPr sz="1800" dirty="0">
                <a:latin typeface="Times New Roman"/>
                <a:cs typeface="Times New Roman"/>
              </a:rPr>
              <a:t>а</a:t>
            </a:r>
            <a:r>
              <a:rPr sz="1800" spc="-20" dirty="0">
                <a:latin typeface="Times New Roman"/>
                <a:cs typeface="Times New Roman"/>
              </a:rPr>
              <a:t>ю</a:t>
            </a:r>
            <a:r>
              <a:rPr sz="1800" dirty="0">
                <a:latin typeface="Times New Roman"/>
                <a:cs typeface="Times New Roman"/>
              </a:rPr>
              <a:t>ть	мі</a:t>
            </a:r>
            <a:r>
              <a:rPr sz="1800" spc="5" dirty="0">
                <a:latin typeface="Times New Roman"/>
                <a:cs typeface="Times New Roman"/>
              </a:rPr>
              <a:t>с</a:t>
            </a:r>
            <a:r>
              <a:rPr sz="1800" spc="-15" dirty="0">
                <a:latin typeface="Times New Roman"/>
                <a:cs typeface="Times New Roman"/>
              </a:rPr>
              <a:t>ц</a:t>
            </a:r>
            <a:r>
              <a:rPr sz="1800" dirty="0">
                <a:latin typeface="Times New Roman"/>
                <a:cs typeface="Times New Roman"/>
              </a:rPr>
              <a:t>е	в  </a:t>
            </a:r>
            <a:r>
              <a:rPr sz="1800" spc="-15" dirty="0">
                <a:latin typeface="Times New Roman"/>
                <a:cs typeface="Times New Roman"/>
              </a:rPr>
              <a:t>економіці;</a:t>
            </a:r>
            <a:endParaRPr sz="1800" dirty="0">
              <a:latin typeface="Times New Roman"/>
              <a:cs typeface="Times New Roman"/>
            </a:endParaRPr>
          </a:p>
          <a:p>
            <a:pPr marL="678180" indent="-216535">
              <a:lnSpc>
                <a:spcPct val="100000"/>
              </a:lnSpc>
              <a:spcBef>
                <a:spcPts val="180"/>
              </a:spcBef>
              <a:buChar char="-"/>
              <a:tabLst>
                <a:tab pos="678180" algn="l"/>
                <a:tab pos="678815" algn="l"/>
                <a:tab pos="1608455" algn="l"/>
                <a:tab pos="2827655" algn="l"/>
                <a:tab pos="4536440" algn="l"/>
                <a:tab pos="5680710" algn="l"/>
                <a:tab pos="7158990" algn="l"/>
              </a:tabLst>
            </a:pPr>
            <a:r>
              <a:rPr sz="1800" dirty="0">
                <a:latin typeface="Times New Roman"/>
                <a:cs typeface="Times New Roman"/>
              </a:rPr>
              <a:t>галузеві	</a:t>
            </a:r>
            <a:r>
              <a:rPr sz="1800" spc="-10" dirty="0">
                <a:latin typeface="Times New Roman"/>
                <a:cs typeface="Times New Roman"/>
              </a:rPr>
              <a:t>статистики	</a:t>
            </a:r>
            <a:r>
              <a:rPr sz="1800" spc="-5" dirty="0">
                <a:latin typeface="Times New Roman"/>
                <a:cs typeface="Times New Roman"/>
              </a:rPr>
              <a:t>(промисловості,	</a:t>
            </a:r>
            <a:r>
              <a:rPr sz="1800" spc="-20" dirty="0">
                <a:latin typeface="Times New Roman"/>
                <a:cs typeface="Times New Roman"/>
              </a:rPr>
              <a:t>сільського	</a:t>
            </a:r>
            <a:r>
              <a:rPr sz="1800" spc="-10" dirty="0">
                <a:latin typeface="Times New Roman"/>
                <a:cs typeface="Times New Roman"/>
              </a:rPr>
              <a:t>господарства,	</a:t>
            </a:r>
            <a:r>
              <a:rPr sz="1800" spc="-25" dirty="0">
                <a:latin typeface="Times New Roman"/>
                <a:cs typeface="Times New Roman"/>
              </a:rPr>
              <a:t>будівництва</a:t>
            </a:r>
            <a:endParaRPr sz="1800" dirty="0">
              <a:latin typeface="Times New Roman"/>
              <a:cs typeface="Times New Roman"/>
            </a:endParaRPr>
          </a:p>
          <a:p>
            <a:pPr marL="12700">
              <a:lnSpc>
                <a:spcPct val="100000"/>
              </a:lnSpc>
              <a:spcBef>
                <a:spcPts val="325"/>
              </a:spcBef>
            </a:pPr>
            <a:r>
              <a:rPr sz="1800" spc="-5" dirty="0">
                <a:latin typeface="Times New Roman"/>
                <a:cs typeface="Times New Roman"/>
              </a:rPr>
              <a:t>тощо);</a:t>
            </a:r>
            <a:endParaRPr sz="1800" dirty="0">
              <a:latin typeface="Times New Roman"/>
              <a:cs typeface="Times New Roman"/>
            </a:endParaRPr>
          </a:p>
          <a:p>
            <a:pPr marL="609600" indent="-147955">
              <a:lnSpc>
                <a:spcPct val="100000"/>
              </a:lnSpc>
              <a:spcBef>
                <a:spcPts val="325"/>
              </a:spcBef>
              <a:buChar char="-"/>
              <a:tabLst>
                <a:tab pos="610235" algn="l"/>
              </a:tabLst>
            </a:pPr>
            <a:r>
              <a:rPr sz="1800" dirty="0">
                <a:latin typeface="Times New Roman"/>
                <a:cs typeface="Times New Roman"/>
              </a:rPr>
              <a:t>соціальна </a:t>
            </a:r>
            <a:r>
              <a:rPr sz="1800" spc="-5" dirty="0">
                <a:latin typeface="Times New Roman"/>
                <a:cs typeface="Times New Roman"/>
              </a:rPr>
              <a:t>статистика, </a:t>
            </a:r>
            <a:r>
              <a:rPr sz="1800" spc="-15" dirty="0">
                <a:latin typeface="Times New Roman"/>
                <a:cs typeface="Times New Roman"/>
              </a:rPr>
              <a:t>предметом </a:t>
            </a:r>
            <a:r>
              <a:rPr sz="1800" spc="-25" dirty="0">
                <a:latin typeface="Times New Roman"/>
                <a:cs typeface="Times New Roman"/>
              </a:rPr>
              <a:t>якої </a:t>
            </a:r>
            <a:r>
              <a:rPr sz="1800" dirty="0">
                <a:latin typeface="Times New Roman"/>
                <a:cs typeface="Times New Roman"/>
              </a:rPr>
              <a:t>є </a:t>
            </a:r>
            <a:r>
              <a:rPr sz="1800" spc="-15" dirty="0">
                <a:latin typeface="Times New Roman"/>
                <a:cs typeface="Times New Roman"/>
              </a:rPr>
              <a:t>вивчення </a:t>
            </a:r>
            <a:r>
              <a:rPr sz="1800" dirty="0">
                <a:latin typeface="Times New Roman"/>
                <a:cs typeface="Times New Roman"/>
              </a:rPr>
              <a:t>соціальних умов і</a:t>
            </a:r>
            <a:r>
              <a:rPr sz="1800" spc="160" dirty="0">
                <a:latin typeface="Times New Roman"/>
                <a:cs typeface="Times New Roman"/>
              </a:rPr>
              <a:t> </a:t>
            </a:r>
            <a:r>
              <a:rPr sz="1800" spc="-15" dirty="0">
                <a:latin typeface="Times New Roman"/>
                <a:cs typeface="Times New Roman"/>
              </a:rPr>
              <a:t>характеру</a:t>
            </a:r>
            <a:endParaRPr sz="1800" dirty="0">
              <a:latin typeface="Times New Roman"/>
              <a:cs typeface="Times New Roman"/>
            </a:endParaRPr>
          </a:p>
          <a:p>
            <a:pPr marL="12700">
              <a:lnSpc>
                <a:spcPct val="100000"/>
              </a:lnSpc>
              <a:spcBef>
                <a:spcPts val="325"/>
              </a:spcBef>
            </a:pPr>
            <a:r>
              <a:rPr sz="1800" spc="-5" dirty="0">
                <a:latin typeface="Times New Roman"/>
                <a:cs typeface="Times New Roman"/>
              </a:rPr>
              <a:t>праці, </a:t>
            </a:r>
            <a:r>
              <a:rPr sz="1800" dirty="0">
                <a:latin typeface="Times New Roman"/>
                <a:cs typeface="Times New Roman"/>
              </a:rPr>
              <a:t>рівня </a:t>
            </a:r>
            <a:r>
              <a:rPr sz="1800" spc="-5" dirty="0">
                <a:latin typeface="Times New Roman"/>
                <a:cs typeface="Times New Roman"/>
              </a:rPr>
              <a:t>життя, </a:t>
            </a:r>
            <a:r>
              <a:rPr sz="1800" spc="-10" dirty="0">
                <a:latin typeface="Times New Roman"/>
                <a:cs typeface="Times New Roman"/>
              </a:rPr>
              <a:t>прибутків</a:t>
            </a:r>
            <a:r>
              <a:rPr sz="1800" spc="-75" dirty="0">
                <a:latin typeface="Times New Roman"/>
                <a:cs typeface="Times New Roman"/>
              </a:rPr>
              <a:t> </a:t>
            </a:r>
            <a:r>
              <a:rPr sz="1800" dirty="0">
                <a:latin typeface="Times New Roman"/>
                <a:cs typeface="Times New Roman"/>
              </a:rPr>
              <a:t>населення.</a:t>
            </a:r>
          </a:p>
          <a:p>
            <a:pPr marL="190500" marR="185420" algn="ctr">
              <a:lnSpc>
                <a:spcPct val="100000"/>
              </a:lnSpc>
              <a:spcBef>
                <a:spcPts val="204"/>
              </a:spcBef>
            </a:pPr>
            <a:r>
              <a:rPr sz="1800" dirty="0">
                <a:solidFill>
                  <a:srgbClr val="C00000"/>
                </a:solidFill>
                <a:latin typeface="Times New Roman"/>
                <a:cs typeface="Times New Roman"/>
              </a:rPr>
              <a:t>За </a:t>
            </a:r>
            <a:r>
              <a:rPr sz="1800" spc="-5" dirty="0">
                <a:solidFill>
                  <a:srgbClr val="C00000"/>
                </a:solidFill>
                <a:latin typeface="Times New Roman"/>
                <a:cs typeface="Times New Roman"/>
              </a:rPr>
              <a:t>словами </a:t>
            </a:r>
            <a:r>
              <a:rPr sz="1800" spc="-10" dirty="0">
                <a:solidFill>
                  <a:srgbClr val="C00000"/>
                </a:solidFill>
                <a:latin typeface="Times New Roman"/>
                <a:cs typeface="Times New Roman"/>
              </a:rPr>
              <a:t>англійських </a:t>
            </a:r>
            <a:r>
              <a:rPr sz="1800" spc="-5" dirty="0">
                <a:solidFill>
                  <a:srgbClr val="C00000"/>
                </a:solidFill>
                <a:latin typeface="Times New Roman"/>
                <a:cs typeface="Times New Roman"/>
              </a:rPr>
              <a:t>статистиків </a:t>
            </a:r>
            <a:r>
              <a:rPr sz="1800" spc="-10" dirty="0">
                <a:solidFill>
                  <a:srgbClr val="C00000"/>
                </a:solidFill>
                <a:latin typeface="Times New Roman"/>
                <a:cs typeface="Times New Roman"/>
              </a:rPr>
              <a:t>Кендала </a:t>
            </a:r>
            <a:r>
              <a:rPr sz="1800" dirty="0">
                <a:solidFill>
                  <a:srgbClr val="C00000"/>
                </a:solidFill>
                <a:latin typeface="Times New Roman"/>
                <a:cs typeface="Times New Roman"/>
              </a:rPr>
              <a:t>і </a:t>
            </a:r>
            <a:r>
              <a:rPr sz="1800" spc="-10" dirty="0">
                <a:solidFill>
                  <a:srgbClr val="C00000"/>
                </a:solidFill>
                <a:latin typeface="Times New Roman"/>
                <a:cs typeface="Times New Roman"/>
              </a:rPr>
              <a:t>Юла, </a:t>
            </a:r>
            <a:r>
              <a:rPr sz="1800" dirty="0">
                <a:solidFill>
                  <a:srgbClr val="C00000"/>
                </a:solidFill>
                <a:latin typeface="Times New Roman"/>
                <a:cs typeface="Times New Roman"/>
              </a:rPr>
              <a:t>в якій б </a:t>
            </a:r>
            <a:r>
              <a:rPr sz="1800" spc="5" dirty="0">
                <a:solidFill>
                  <a:srgbClr val="C00000"/>
                </a:solidFill>
                <a:latin typeface="Times New Roman"/>
                <a:cs typeface="Times New Roman"/>
              </a:rPr>
              <a:t>галузі </a:t>
            </a:r>
            <a:r>
              <a:rPr sz="1800" spc="-5" dirty="0">
                <a:solidFill>
                  <a:srgbClr val="C00000"/>
                </a:solidFill>
                <a:latin typeface="Times New Roman"/>
                <a:cs typeface="Times New Roman"/>
              </a:rPr>
              <a:t>не отримані  числові </a:t>
            </a:r>
            <a:r>
              <a:rPr sz="1800" dirty="0">
                <a:solidFill>
                  <a:srgbClr val="C00000"/>
                </a:solidFill>
                <a:latin typeface="Times New Roman"/>
                <a:cs typeface="Times New Roman"/>
              </a:rPr>
              <a:t>дані, </a:t>
            </a:r>
            <a:r>
              <a:rPr sz="1800" spc="-5" dirty="0">
                <a:solidFill>
                  <a:srgbClr val="C00000"/>
                </a:solidFill>
                <a:latin typeface="Times New Roman"/>
                <a:cs typeface="Times New Roman"/>
              </a:rPr>
              <a:t>всі вони </a:t>
            </a:r>
            <a:r>
              <a:rPr sz="1800" spc="-10" dirty="0">
                <a:solidFill>
                  <a:srgbClr val="C00000"/>
                </a:solidFill>
                <a:latin typeface="Times New Roman"/>
                <a:cs typeface="Times New Roman"/>
              </a:rPr>
              <a:t>мають </a:t>
            </a:r>
            <a:r>
              <a:rPr sz="1800" spc="-5" dirty="0">
                <a:solidFill>
                  <a:srgbClr val="C00000"/>
                </a:solidFill>
                <a:latin typeface="Times New Roman"/>
                <a:cs typeface="Times New Roman"/>
              </a:rPr>
              <a:t>певні </a:t>
            </a:r>
            <a:r>
              <a:rPr sz="1800" dirty="0">
                <a:solidFill>
                  <a:srgbClr val="C00000"/>
                </a:solidFill>
                <a:latin typeface="Times New Roman"/>
                <a:cs typeface="Times New Roman"/>
              </a:rPr>
              <a:t>властивості, </a:t>
            </a:r>
            <a:r>
              <a:rPr sz="1800" spc="-10" dirty="0">
                <a:solidFill>
                  <a:srgbClr val="C00000"/>
                </a:solidFill>
                <a:latin typeface="Times New Roman"/>
                <a:cs typeface="Times New Roman"/>
              </a:rPr>
              <a:t>виявлення </a:t>
            </a:r>
            <a:r>
              <a:rPr sz="1800" dirty="0">
                <a:solidFill>
                  <a:srgbClr val="C00000"/>
                </a:solidFill>
                <a:latin typeface="Times New Roman"/>
                <a:cs typeface="Times New Roman"/>
              </a:rPr>
              <a:t>яких </a:t>
            </a:r>
            <a:r>
              <a:rPr sz="1800" spc="-10" dirty="0">
                <a:solidFill>
                  <a:srgbClr val="C00000"/>
                </a:solidFill>
                <a:latin typeface="Times New Roman"/>
                <a:cs typeface="Times New Roman"/>
              </a:rPr>
              <a:t>можливо </a:t>
            </a:r>
            <a:r>
              <a:rPr sz="1800" spc="-5" dirty="0">
                <a:solidFill>
                  <a:srgbClr val="C00000"/>
                </a:solidFill>
                <a:latin typeface="Times New Roman"/>
                <a:cs typeface="Times New Roman"/>
              </a:rPr>
              <a:t>за  </a:t>
            </a:r>
            <a:r>
              <a:rPr sz="1800" spc="-15" dirty="0">
                <a:solidFill>
                  <a:srgbClr val="C00000"/>
                </a:solidFill>
                <a:latin typeface="Times New Roman"/>
                <a:cs typeface="Times New Roman"/>
              </a:rPr>
              <a:t>допомогою </a:t>
            </a:r>
            <a:r>
              <a:rPr sz="1800" spc="-5" dirty="0">
                <a:solidFill>
                  <a:srgbClr val="C00000"/>
                </a:solidFill>
                <a:latin typeface="Times New Roman"/>
                <a:cs typeface="Times New Roman"/>
              </a:rPr>
              <a:t>спеціального </a:t>
            </a:r>
            <a:r>
              <a:rPr sz="1800" spc="-30" dirty="0">
                <a:solidFill>
                  <a:srgbClr val="C00000"/>
                </a:solidFill>
                <a:latin typeface="Times New Roman"/>
                <a:cs typeface="Times New Roman"/>
              </a:rPr>
              <a:t>наукового </a:t>
            </a:r>
            <a:r>
              <a:rPr sz="1800" spc="-15" dirty="0">
                <a:solidFill>
                  <a:srgbClr val="C00000"/>
                </a:solidFill>
                <a:latin typeface="Times New Roman"/>
                <a:cs typeface="Times New Roman"/>
              </a:rPr>
              <a:t>методу </a:t>
            </a:r>
            <a:r>
              <a:rPr sz="1800" spc="-5" dirty="0">
                <a:solidFill>
                  <a:srgbClr val="C00000"/>
                </a:solidFill>
                <a:latin typeface="Times New Roman"/>
                <a:cs typeface="Times New Roman"/>
              </a:rPr>
              <a:t>обробки, </a:t>
            </a:r>
            <a:r>
              <a:rPr sz="1800" dirty="0">
                <a:solidFill>
                  <a:srgbClr val="C00000"/>
                </a:solidFill>
                <a:latin typeface="Times New Roman"/>
                <a:cs typeface="Times New Roman"/>
              </a:rPr>
              <a:t>що </a:t>
            </a:r>
            <a:r>
              <a:rPr sz="1800" spc="-10" dirty="0">
                <a:solidFill>
                  <a:srgbClr val="C00000"/>
                </a:solidFill>
                <a:latin typeface="Times New Roman"/>
                <a:cs typeface="Times New Roman"/>
              </a:rPr>
              <a:t>відомий </a:t>
            </a:r>
            <a:r>
              <a:rPr sz="1800" dirty="0">
                <a:solidFill>
                  <a:srgbClr val="C00000"/>
                </a:solidFill>
                <a:latin typeface="Times New Roman"/>
                <a:cs typeface="Times New Roman"/>
              </a:rPr>
              <a:t>як </a:t>
            </a:r>
            <a:r>
              <a:rPr sz="1800" spc="-5" dirty="0">
                <a:solidFill>
                  <a:srgbClr val="C00000"/>
                </a:solidFill>
                <a:latin typeface="Times New Roman"/>
                <a:cs typeface="Times New Roman"/>
              </a:rPr>
              <a:t>статистичний  </a:t>
            </a:r>
            <a:r>
              <a:rPr sz="1800" spc="-15" dirty="0">
                <a:solidFill>
                  <a:srgbClr val="C00000"/>
                </a:solidFill>
                <a:latin typeface="Times New Roman"/>
                <a:cs typeface="Times New Roman"/>
              </a:rPr>
              <a:t>метод </a:t>
            </a:r>
            <a:r>
              <a:rPr sz="1800" dirty="0">
                <a:solidFill>
                  <a:srgbClr val="C00000"/>
                </a:solidFill>
                <a:latin typeface="Times New Roman"/>
                <a:cs typeface="Times New Roman"/>
              </a:rPr>
              <a:t>або просто</a:t>
            </a:r>
            <a:r>
              <a:rPr sz="1800" spc="-40" dirty="0">
                <a:solidFill>
                  <a:srgbClr val="C00000"/>
                </a:solidFill>
                <a:latin typeface="Times New Roman"/>
                <a:cs typeface="Times New Roman"/>
              </a:rPr>
              <a:t> </a:t>
            </a:r>
            <a:r>
              <a:rPr sz="1800" spc="-5" dirty="0">
                <a:solidFill>
                  <a:srgbClr val="C00000"/>
                </a:solidFill>
                <a:latin typeface="Times New Roman"/>
                <a:cs typeface="Times New Roman"/>
              </a:rPr>
              <a:t>статистика.</a:t>
            </a:r>
            <a:endParaRPr sz="1800" dirty="0">
              <a:latin typeface="Times New Roman"/>
              <a:cs typeface="Times New Roman"/>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4753" y="649884"/>
            <a:ext cx="7970520" cy="1031240"/>
          </a:xfrm>
          <a:prstGeom prst="rect">
            <a:avLst/>
          </a:prstGeom>
        </p:spPr>
        <p:txBody>
          <a:bodyPr vert="horz" wrap="square" lIns="0" tIns="12700" rIns="0" bIns="0" rtlCol="0">
            <a:spAutoFit/>
          </a:bodyPr>
          <a:lstStyle/>
          <a:p>
            <a:pPr marL="12700" marR="5080">
              <a:lnSpc>
                <a:spcPct val="150000"/>
              </a:lnSpc>
              <a:spcBef>
                <a:spcPts val="100"/>
              </a:spcBef>
              <a:tabLst>
                <a:tab pos="631190" algn="l"/>
                <a:tab pos="2190115" algn="l"/>
                <a:tab pos="3350260" algn="l"/>
                <a:tab pos="3774440" algn="l"/>
                <a:tab pos="4013200" algn="l"/>
                <a:tab pos="4584700" algn="l"/>
                <a:tab pos="4881880" algn="l"/>
                <a:tab pos="5830570" algn="l"/>
                <a:tab pos="6651625" algn="l"/>
              </a:tabLst>
            </a:pPr>
            <a:r>
              <a:rPr sz="2200" spc="-10" dirty="0">
                <a:latin typeface="Times New Roman"/>
                <a:cs typeface="Times New Roman"/>
              </a:rPr>
              <a:t>Дл</a:t>
            </a:r>
            <a:r>
              <a:rPr sz="2200" spc="-5" dirty="0">
                <a:latin typeface="Times New Roman"/>
                <a:cs typeface="Times New Roman"/>
              </a:rPr>
              <a:t>я</a:t>
            </a:r>
            <a:r>
              <a:rPr sz="2200" dirty="0">
                <a:latin typeface="Times New Roman"/>
                <a:cs typeface="Times New Roman"/>
              </a:rPr>
              <a:t>	</a:t>
            </a:r>
            <a:r>
              <a:rPr sz="2200" spc="-114" dirty="0">
                <a:latin typeface="Times New Roman"/>
                <a:cs typeface="Times New Roman"/>
              </a:rPr>
              <a:t>к</a:t>
            </a:r>
            <a:r>
              <a:rPr sz="2200" spc="20" dirty="0">
                <a:latin typeface="Times New Roman"/>
                <a:cs typeface="Times New Roman"/>
              </a:rPr>
              <a:t>о</a:t>
            </a:r>
            <a:r>
              <a:rPr sz="2200" spc="15" dirty="0">
                <a:latin typeface="Times New Roman"/>
                <a:cs typeface="Times New Roman"/>
              </a:rPr>
              <a:t>е</a:t>
            </a:r>
            <a:r>
              <a:rPr sz="2200" spc="-5" dirty="0">
                <a:latin typeface="Times New Roman"/>
                <a:cs typeface="Times New Roman"/>
              </a:rPr>
              <a:t>фіц</a:t>
            </a:r>
            <a:r>
              <a:rPr sz="2200" spc="5" dirty="0">
                <a:latin typeface="Times New Roman"/>
                <a:cs typeface="Times New Roman"/>
              </a:rPr>
              <a:t>і</a:t>
            </a:r>
            <a:r>
              <a:rPr sz="2200" spc="-10" dirty="0">
                <a:latin typeface="Times New Roman"/>
                <a:cs typeface="Times New Roman"/>
              </a:rPr>
              <a:t>є</a:t>
            </a:r>
            <a:r>
              <a:rPr sz="2200" spc="-5" dirty="0">
                <a:latin typeface="Times New Roman"/>
                <a:cs typeface="Times New Roman"/>
              </a:rPr>
              <a:t>н</a:t>
            </a:r>
            <a:r>
              <a:rPr sz="2200" spc="15" dirty="0">
                <a:latin typeface="Times New Roman"/>
                <a:cs typeface="Times New Roman"/>
              </a:rPr>
              <a:t>т</a:t>
            </a:r>
            <a:r>
              <a:rPr sz="2200" spc="-5" dirty="0">
                <a:latin typeface="Times New Roman"/>
                <a:cs typeface="Times New Roman"/>
              </a:rPr>
              <a:t>а</a:t>
            </a:r>
            <a:r>
              <a:rPr sz="2200" dirty="0">
                <a:latin typeface="Times New Roman"/>
                <a:cs typeface="Times New Roman"/>
              </a:rPr>
              <a:t>	</a:t>
            </a:r>
            <a:r>
              <a:rPr sz="2200" spc="-5" dirty="0">
                <a:latin typeface="Times New Roman"/>
                <a:cs typeface="Times New Roman"/>
              </a:rPr>
              <a:t>рег</a:t>
            </a:r>
            <a:r>
              <a:rPr sz="2200" dirty="0">
                <a:latin typeface="Times New Roman"/>
                <a:cs typeface="Times New Roman"/>
              </a:rPr>
              <a:t>р</a:t>
            </a:r>
            <a:r>
              <a:rPr sz="2200" spc="50" dirty="0">
                <a:latin typeface="Times New Roman"/>
                <a:cs typeface="Times New Roman"/>
              </a:rPr>
              <a:t>е</a:t>
            </a:r>
            <a:r>
              <a:rPr sz="2200" spc="-5" dirty="0">
                <a:latin typeface="Times New Roman"/>
                <a:cs typeface="Times New Roman"/>
              </a:rPr>
              <a:t>сії,</a:t>
            </a:r>
            <a:r>
              <a:rPr sz="2200" dirty="0">
                <a:latin typeface="Times New Roman"/>
                <a:cs typeface="Times New Roman"/>
              </a:rPr>
              <a:t>	</a:t>
            </a:r>
            <a:r>
              <a:rPr sz="2200" spc="-10" dirty="0">
                <a:latin typeface="Times New Roman"/>
                <a:cs typeface="Times New Roman"/>
              </a:rPr>
              <a:t>я</a:t>
            </a:r>
            <a:r>
              <a:rPr sz="2200" spc="-5" dirty="0">
                <a:latin typeface="Times New Roman"/>
                <a:cs typeface="Times New Roman"/>
              </a:rPr>
              <a:t>к</a:t>
            </a:r>
            <a:r>
              <a:rPr sz="2200" dirty="0">
                <a:latin typeface="Times New Roman"/>
                <a:cs typeface="Times New Roman"/>
              </a:rPr>
              <a:t>	</a:t>
            </a:r>
            <a:r>
              <a:rPr sz="2200" spc="-5" dirty="0">
                <a:latin typeface="Times New Roman"/>
                <a:cs typeface="Times New Roman"/>
              </a:rPr>
              <a:t>і</a:t>
            </a:r>
            <a:r>
              <a:rPr sz="2200" dirty="0">
                <a:latin typeface="Times New Roman"/>
                <a:cs typeface="Times New Roman"/>
              </a:rPr>
              <a:t>	</a:t>
            </a:r>
            <a:r>
              <a:rPr sz="2200" spc="-5" dirty="0">
                <a:latin typeface="Times New Roman"/>
                <a:cs typeface="Times New Roman"/>
              </a:rPr>
              <a:t>для</a:t>
            </a:r>
            <a:r>
              <a:rPr sz="2200" dirty="0">
                <a:latin typeface="Times New Roman"/>
                <a:cs typeface="Times New Roman"/>
              </a:rPr>
              <a:t>	</a:t>
            </a:r>
            <a:r>
              <a:rPr sz="2200" spc="-95" dirty="0">
                <a:latin typeface="Times New Roman"/>
                <a:cs typeface="Times New Roman"/>
              </a:rPr>
              <a:t>б</a:t>
            </a:r>
            <a:r>
              <a:rPr sz="2200" spc="-135" dirty="0">
                <a:latin typeface="Times New Roman"/>
                <a:cs typeface="Times New Roman"/>
              </a:rPr>
              <a:t>у</a:t>
            </a:r>
            <a:r>
              <a:rPr sz="2200" spc="-5" dirty="0">
                <a:latin typeface="Times New Roman"/>
                <a:cs typeface="Times New Roman"/>
              </a:rPr>
              <a:t>д</a:t>
            </a:r>
            <a:r>
              <a:rPr sz="2200" spc="-15" dirty="0">
                <a:latin typeface="Times New Roman"/>
                <a:cs typeface="Times New Roman"/>
              </a:rPr>
              <a:t>ь</a:t>
            </a:r>
            <a:r>
              <a:rPr sz="2200" spc="5" dirty="0">
                <a:latin typeface="Times New Roman"/>
                <a:cs typeface="Times New Roman"/>
              </a:rPr>
              <a:t>-</a:t>
            </a:r>
            <a:r>
              <a:rPr sz="2200" spc="-5" dirty="0">
                <a:latin typeface="Times New Roman"/>
                <a:cs typeface="Times New Roman"/>
              </a:rPr>
              <a:t>я</a:t>
            </a:r>
            <a:r>
              <a:rPr sz="2200" spc="-114" dirty="0">
                <a:latin typeface="Times New Roman"/>
                <a:cs typeface="Times New Roman"/>
              </a:rPr>
              <a:t>к</a:t>
            </a:r>
            <a:r>
              <a:rPr sz="2200" spc="-5" dirty="0">
                <a:latin typeface="Times New Roman"/>
                <a:cs typeface="Times New Roman"/>
              </a:rPr>
              <a:t>ої</a:t>
            </a:r>
            <a:r>
              <a:rPr sz="2200" dirty="0">
                <a:latin typeface="Times New Roman"/>
                <a:cs typeface="Times New Roman"/>
              </a:rPr>
              <a:t>	</a:t>
            </a:r>
            <a:r>
              <a:rPr sz="2200" spc="-5" dirty="0">
                <a:latin typeface="Times New Roman"/>
                <a:cs typeface="Times New Roman"/>
              </a:rPr>
              <a:t>і</a:t>
            </a:r>
            <a:r>
              <a:rPr sz="2200" spc="5" dirty="0">
                <a:latin typeface="Times New Roman"/>
                <a:cs typeface="Times New Roman"/>
              </a:rPr>
              <a:t>н</a:t>
            </a:r>
            <a:r>
              <a:rPr sz="2200" spc="-5" dirty="0">
                <a:latin typeface="Times New Roman"/>
                <a:cs typeface="Times New Roman"/>
              </a:rPr>
              <a:t>шої</a:t>
            </a:r>
            <a:r>
              <a:rPr sz="2200" dirty="0">
                <a:latin typeface="Times New Roman"/>
                <a:cs typeface="Times New Roman"/>
              </a:rPr>
              <a:t>	</a:t>
            </a:r>
            <a:r>
              <a:rPr sz="2200" spc="-10" dirty="0">
                <a:latin typeface="Times New Roman"/>
                <a:cs typeface="Times New Roman"/>
              </a:rPr>
              <a:t>вип</a:t>
            </a:r>
            <a:r>
              <a:rPr sz="2200" spc="-5" dirty="0">
                <a:latin typeface="Times New Roman"/>
                <a:cs typeface="Times New Roman"/>
              </a:rPr>
              <a:t>ад</a:t>
            </a:r>
            <a:r>
              <a:rPr sz="2200" spc="-114" dirty="0">
                <a:latin typeface="Times New Roman"/>
                <a:cs typeface="Times New Roman"/>
              </a:rPr>
              <a:t>к</a:t>
            </a:r>
            <a:r>
              <a:rPr sz="2200" spc="10" dirty="0">
                <a:latin typeface="Times New Roman"/>
                <a:cs typeface="Times New Roman"/>
              </a:rPr>
              <a:t>о</a:t>
            </a:r>
            <a:r>
              <a:rPr sz="2200" spc="-25" dirty="0">
                <a:latin typeface="Times New Roman"/>
                <a:cs typeface="Times New Roman"/>
              </a:rPr>
              <a:t>в</a:t>
            </a:r>
            <a:r>
              <a:rPr sz="2200" spc="-5" dirty="0">
                <a:latin typeface="Times New Roman"/>
                <a:cs typeface="Times New Roman"/>
              </a:rPr>
              <a:t>ої  </a:t>
            </a:r>
            <a:r>
              <a:rPr sz="2200" spc="-10" dirty="0">
                <a:latin typeface="Times New Roman"/>
                <a:cs typeface="Times New Roman"/>
              </a:rPr>
              <a:t>величини, </a:t>
            </a:r>
            <a:r>
              <a:rPr sz="2200" spc="-15" dirty="0">
                <a:latin typeface="Times New Roman"/>
                <a:cs typeface="Times New Roman"/>
              </a:rPr>
              <a:t>визначаються</a:t>
            </a:r>
            <a:r>
              <a:rPr sz="2200" spc="60" dirty="0">
                <a:latin typeface="Times New Roman"/>
                <a:cs typeface="Times New Roman"/>
              </a:rPr>
              <a:t> </a:t>
            </a:r>
            <a:r>
              <a:rPr sz="2200" spc="-10" dirty="0">
                <a:latin typeface="Times New Roman"/>
                <a:cs typeface="Times New Roman"/>
              </a:rPr>
              <a:t>довірчі</a:t>
            </a:r>
            <a:r>
              <a:rPr sz="2200" spc="30" dirty="0">
                <a:latin typeface="Times New Roman"/>
                <a:cs typeface="Times New Roman"/>
              </a:rPr>
              <a:t> </a:t>
            </a:r>
            <a:r>
              <a:rPr sz="2200" spc="-5" dirty="0">
                <a:latin typeface="Times New Roman"/>
                <a:cs typeface="Times New Roman"/>
              </a:rPr>
              <a:t>межі		.</a:t>
            </a:r>
            <a:endParaRPr sz="2200">
              <a:latin typeface="Times New Roman"/>
              <a:cs typeface="Times New Roman"/>
            </a:endParaRPr>
          </a:p>
        </p:txBody>
      </p:sp>
      <p:sp>
        <p:nvSpPr>
          <p:cNvPr id="3" name="object 3"/>
          <p:cNvSpPr txBox="1">
            <a:spLocks noGrp="1"/>
          </p:cNvSpPr>
          <p:nvPr>
            <p:ph type="title"/>
          </p:nvPr>
        </p:nvSpPr>
        <p:spPr>
          <a:xfrm>
            <a:off x="644753" y="1891106"/>
            <a:ext cx="6562090" cy="360680"/>
          </a:xfrm>
          <a:prstGeom prst="rect">
            <a:avLst/>
          </a:prstGeom>
        </p:spPr>
        <p:txBody>
          <a:bodyPr vert="horz" wrap="square" lIns="0" tIns="12065" rIns="0" bIns="0" rtlCol="0">
            <a:spAutoFit/>
          </a:bodyPr>
          <a:lstStyle/>
          <a:p>
            <a:pPr marL="12700">
              <a:lnSpc>
                <a:spcPct val="100000"/>
              </a:lnSpc>
              <a:spcBef>
                <a:spcPts val="95"/>
              </a:spcBef>
            </a:pPr>
            <a:r>
              <a:rPr sz="2200" spc="-5" dirty="0"/>
              <a:t>У </a:t>
            </a:r>
            <a:r>
              <a:rPr sz="2200" spc="-15" dirty="0"/>
              <a:t>нашому </a:t>
            </a:r>
            <a:r>
              <a:rPr sz="2200" spc="-10" dirty="0"/>
              <a:t>прикладі довірчі </a:t>
            </a:r>
            <a:r>
              <a:rPr sz="2200" spc="-5" dirty="0"/>
              <a:t>межі </a:t>
            </a:r>
            <a:r>
              <a:rPr sz="2200" spc="-10" dirty="0"/>
              <a:t>коефіцієнта </a:t>
            </a:r>
            <a:r>
              <a:rPr sz="2200" spc="5" dirty="0"/>
              <a:t>регресії</a:t>
            </a:r>
            <a:r>
              <a:rPr sz="2200" spc="150" dirty="0"/>
              <a:t> </a:t>
            </a:r>
            <a:r>
              <a:rPr sz="2200" spc="-5" dirty="0"/>
              <a:t>з</a:t>
            </a:r>
            <a:endParaRPr sz="2200"/>
          </a:p>
        </p:txBody>
      </p:sp>
      <p:sp>
        <p:nvSpPr>
          <p:cNvPr id="4" name="object 4"/>
          <p:cNvSpPr txBox="1"/>
          <p:nvPr/>
        </p:nvSpPr>
        <p:spPr>
          <a:xfrm>
            <a:off x="644753" y="2461386"/>
            <a:ext cx="7974330" cy="3557270"/>
          </a:xfrm>
          <a:prstGeom prst="rect">
            <a:avLst/>
          </a:prstGeom>
        </p:spPr>
        <p:txBody>
          <a:bodyPr vert="horz" wrap="square" lIns="0" tIns="12065" rIns="0" bIns="0" rtlCol="0">
            <a:spAutoFit/>
          </a:bodyPr>
          <a:lstStyle/>
          <a:p>
            <a:pPr marL="12700" algn="just">
              <a:lnSpc>
                <a:spcPct val="100000"/>
              </a:lnSpc>
              <a:spcBef>
                <a:spcPts val="95"/>
              </a:spcBef>
            </a:pPr>
            <a:r>
              <a:rPr sz="2200" spc="-5" dirty="0">
                <a:latin typeface="Times New Roman"/>
                <a:cs typeface="Times New Roman"/>
              </a:rPr>
              <a:t>імовірністю </a:t>
            </a:r>
            <a:r>
              <a:rPr sz="2200" dirty="0">
                <a:latin typeface="Times New Roman"/>
                <a:cs typeface="Times New Roman"/>
              </a:rPr>
              <a:t>0,95 </a:t>
            </a:r>
            <a:r>
              <a:rPr sz="2200" spc="-5" dirty="0">
                <a:latin typeface="Times New Roman"/>
                <a:cs typeface="Times New Roman"/>
              </a:rPr>
              <a:t>(</a:t>
            </a:r>
            <a:r>
              <a:rPr sz="2200" i="1" spc="-5" dirty="0">
                <a:latin typeface="Times New Roman"/>
                <a:cs typeface="Times New Roman"/>
              </a:rPr>
              <a:t>t </a:t>
            </a:r>
            <a:r>
              <a:rPr sz="2200" spc="-5" dirty="0">
                <a:latin typeface="Times New Roman"/>
                <a:cs typeface="Times New Roman"/>
              </a:rPr>
              <a:t>= </a:t>
            </a:r>
            <a:r>
              <a:rPr sz="2200" dirty="0">
                <a:latin typeface="Times New Roman"/>
                <a:cs typeface="Times New Roman"/>
              </a:rPr>
              <a:t>2,45) </a:t>
            </a:r>
            <a:r>
              <a:rPr sz="2200" spc="-5" dirty="0">
                <a:latin typeface="Times New Roman"/>
                <a:cs typeface="Times New Roman"/>
              </a:rPr>
              <a:t>становлять</a:t>
            </a:r>
            <a:r>
              <a:rPr sz="2200" spc="-10" dirty="0">
                <a:latin typeface="Times New Roman"/>
                <a:cs typeface="Times New Roman"/>
              </a:rPr>
              <a:t> </a:t>
            </a:r>
            <a:r>
              <a:rPr sz="2200" spc="-5" dirty="0">
                <a:latin typeface="Times New Roman"/>
                <a:cs typeface="Times New Roman"/>
              </a:rPr>
              <a:t>.</a:t>
            </a:r>
            <a:endParaRPr sz="2200">
              <a:latin typeface="Times New Roman"/>
              <a:cs typeface="Times New Roman"/>
            </a:endParaRPr>
          </a:p>
          <a:p>
            <a:pPr marL="12700" marR="7620" algn="just">
              <a:lnSpc>
                <a:spcPct val="150000"/>
              </a:lnSpc>
              <a:spcBef>
                <a:spcPts val="530"/>
              </a:spcBef>
            </a:pPr>
            <a:r>
              <a:rPr sz="2200" spc="-5" dirty="0">
                <a:latin typeface="Times New Roman"/>
                <a:cs typeface="Times New Roman"/>
              </a:rPr>
              <a:t>Важливою </a:t>
            </a:r>
            <a:r>
              <a:rPr sz="2200" spc="-15" dirty="0">
                <a:latin typeface="Times New Roman"/>
                <a:cs typeface="Times New Roman"/>
              </a:rPr>
              <a:t>характеристикою </a:t>
            </a:r>
            <a:r>
              <a:rPr sz="2200" dirty="0">
                <a:latin typeface="Times New Roman"/>
                <a:cs typeface="Times New Roman"/>
              </a:rPr>
              <a:t>регресійної </a:t>
            </a:r>
            <a:r>
              <a:rPr sz="2200" spc="-20" dirty="0">
                <a:latin typeface="Times New Roman"/>
                <a:cs typeface="Times New Roman"/>
              </a:rPr>
              <a:t>моделі </a:t>
            </a:r>
            <a:r>
              <a:rPr sz="2200" spc="-5" dirty="0">
                <a:latin typeface="Times New Roman"/>
                <a:cs typeface="Times New Roman"/>
              </a:rPr>
              <a:t>є </a:t>
            </a:r>
            <a:r>
              <a:rPr sz="2200" dirty="0">
                <a:latin typeface="Times New Roman"/>
                <a:cs typeface="Times New Roman"/>
              </a:rPr>
              <a:t>відносний </a:t>
            </a:r>
            <a:r>
              <a:rPr sz="2200" spc="-5" dirty="0">
                <a:latin typeface="Times New Roman"/>
                <a:cs typeface="Times New Roman"/>
              </a:rPr>
              <a:t>ефект  </a:t>
            </a:r>
            <a:r>
              <a:rPr sz="2200" spc="-20" dirty="0">
                <a:latin typeface="Times New Roman"/>
                <a:cs typeface="Times New Roman"/>
              </a:rPr>
              <a:t>впливу </a:t>
            </a:r>
            <a:r>
              <a:rPr sz="2200" spc="-10" dirty="0">
                <a:latin typeface="Times New Roman"/>
                <a:cs typeface="Times New Roman"/>
              </a:rPr>
              <a:t>фактора </a:t>
            </a:r>
            <a:r>
              <a:rPr sz="2200" i="1" spc="-5" dirty="0">
                <a:latin typeface="Times New Roman"/>
                <a:cs typeface="Times New Roman"/>
              </a:rPr>
              <a:t>х </a:t>
            </a:r>
            <a:r>
              <a:rPr sz="2200" spc="-5" dirty="0">
                <a:latin typeface="Times New Roman"/>
                <a:cs typeface="Times New Roman"/>
              </a:rPr>
              <a:t>на </a:t>
            </a:r>
            <a:r>
              <a:rPr sz="2200" spc="-35" dirty="0">
                <a:latin typeface="Times New Roman"/>
                <a:cs typeface="Times New Roman"/>
              </a:rPr>
              <a:t>результат </a:t>
            </a:r>
            <a:r>
              <a:rPr sz="2200" i="1" spc="-5" dirty="0">
                <a:latin typeface="Times New Roman"/>
                <a:cs typeface="Times New Roman"/>
              </a:rPr>
              <a:t>у </a:t>
            </a:r>
            <a:r>
              <a:rPr sz="2200" spc="-5" dirty="0">
                <a:latin typeface="Times New Roman"/>
                <a:cs typeface="Times New Roman"/>
              </a:rPr>
              <a:t>— </a:t>
            </a:r>
            <a:r>
              <a:rPr sz="2200" b="1" i="1" spc="-20" dirty="0">
                <a:latin typeface="Times New Roman"/>
                <a:cs typeface="Times New Roman"/>
              </a:rPr>
              <a:t>коефіцієнт</a:t>
            </a:r>
            <a:r>
              <a:rPr sz="2200" b="1" i="1" spc="120" dirty="0">
                <a:latin typeface="Times New Roman"/>
                <a:cs typeface="Times New Roman"/>
              </a:rPr>
              <a:t> </a:t>
            </a:r>
            <a:r>
              <a:rPr sz="2200" b="1" i="1" spc="-10" dirty="0">
                <a:latin typeface="Times New Roman"/>
                <a:cs typeface="Times New Roman"/>
              </a:rPr>
              <a:t>еластичності</a:t>
            </a:r>
            <a:r>
              <a:rPr sz="2200" spc="-10" dirty="0">
                <a:latin typeface="Times New Roman"/>
                <a:cs typeface="Times New Roman"/>
              </a:rPr>
              <a:t>:</a:t>
            </a:r>
            <a:endParaRPr sz="2200">
              <a:latin typeface="Times New Roman"/>
              <a:cs typeface="Times New Roman"/>
            </a:endParaRPr>
          </a:p>
          <a:p>
            <a:pPr marL="12700" marR="5080" algn="just">
              <a:lnSpc>
                <a:spcPct val="150000"/>
              </a:lnSpc>
              <a:spcBef>
                <a:spcPts val="520"/>
              </a:spcBef>
            </a:pPr>
            <a:r>
              <a:rPr sz="3000" spc="-10" dirty="0">
                <a:latin typeface="Times New Roman"/>
                <a:cs typeface="Times New Roman"/>
              </a:rPr>
              <a:t>Коефіцієнт </a:t>
            </a:r>
            <a:r>
              <a:rPr sz="3000" spc="5" dirty="0">
                <a:latin typeface="Times New Roman"/>
                <a:cs typeface="Times New Roman"/>
              </a:rPr>
              <a:t>еластичності </a:t>
            </a:r>
            <a:r>
              <a:rPr sz="3000" spc="-20" dirty="0">
                <a:latin typeface="Times New Roman"/>
                <a:cs typeface="Times New Roman"/>
              </a:rPr>
              <a:t>визначає </a:t>
            </a:r>
            <a:r>
              <a:rPr sz="3000" dirty="0">
                <a:latin typeface="Times New Roman"/>
                <a:cs typeface="Times New Roman"/>
              </a:rPr>
              <a:t>на </a:t>
            </a:r>
            <a:r>
              <a:rPr sz="3000" spc="-5" dirty="0">
                <a:latin typeface="Times New Roman"/>
                <a:cs typeface="Times New Roman"/>
              </a:rPr>
              <a:t>скільки  </a:t>
            </a:r>
            <a:r>
              <a:rPr sz="3000" spc="-10" dirty="0">
                <a:latin typeface="Times New Roman"/>
                <a:cs typeface="Times New Roman"/>
              </a:rPr>
              <a:t>відсотків </a:t>
            </a:r>
            <a:r>
              <a:rPr sz="3000" dirty="0">
                <a:latin typeface="Times New Roman"/>
                <a:cs typeface="Times New Roman"/>
              </a:rPr>
              <a:t>у </a:t>
            </a:r>
            <a:r>
              <a:rPr sz="3000" spc="-10" dirty="0">
                <a:latin typeface="Times New Roman"/>
                <a:cs typeface="Times New Roman"/>
              </a:rPr>
              <a:t>середньому </a:t>
            </a:r>
            <a:r>
              <a:rPr sz="3000" spc="-5" dirty="0">
                <a:latin typeface="Times New Roman"/>
                <a:cs typeface="Times New Roman"/>
              </a:rPr>
              <a:t>змінюється </a:t>
            </a:r>
            <a:r>
              <a:rPr sz="3000" spc="-40" dirty="0">
                <a:latin typeface="Times New Roman"/>
                <a:cs typeface="Times New Roman"/>
              </a:rPr>
              <a:t>результат </a:t>
            </a:r>
            <a:r>
              <a:rPr sz="3000" i="1" dirty="0">
                <a:latin typeface="Times New Roman"/>
                <a:cs typeface="Times New Roman"/>
              </a:rPr>
              <a:t>у </a:t>
            </a:r>
            <a:r>
              <a:rPr sz="3000" dirty="0">
                <a:latin typeface="Times New Roman"/>
                <a:cs typeface="Times New Roman"/>
              </a:rPr>
              <a:t>зі  </a:t>
            </a:r>
            <a:r>
              <a:rPr sz="3000" spc="-15" dirty="0">
                <a:latin typeface="Times New Roman"/>
                <a:cs typeface="Times New Roman"/>
              </a:rPr>
              <a:t>зміною фактора </a:t>
            </a:r>
            <a:r>
              <a:rPr sz="3000" i="1" dirty="0">
                <a:latin typeface="Times New Roman"/>
                <a:cs typeface="Times New Roman"/>
              </a:rPr>
              <a:t>х </a:t>
            </a:r>
            <a:r>
              <a:rPr sz="3000" dirty="0">
                <a:latin typeface="Times New Roman"/>
                <a:cs typeface="Times New Roman"/>
              </a:rPr>
              <a:t>на</a:t>
            </a:r>
            <a:r>
              <a:rPr sz="3000" spc="55" dirty="0">
                <a:latin typeface="Times New Roman"/>
                <a:cs typeface="Times New Roman"/>
              </a:rPr>
              <a:t> </a:t>
            </a:r>
            <a:r>
              <a:rPr sz="3000" spc="-5" dirty="0">
                <a:latin typeface="Times New Roman"/>
                <a:cs typeface="Times New Roman"/>
              </a:rPr>
              <a:t>1%.</a:t>
            </a:r>
            <a:endParaRPr sz="3000">
              <a:latin typeface="Times New Roman"/>
              <a:cs typeface="Times New Roman"/>
            </a:endParaRPr>
          </a:p>
        </p:txBody>
      </p:sp>
      <p:sp>
        <p:nvSpPr>
          <p:cNvPr id="5" name="object 5"/>
          <p:cNvSpPr/>
          <p:nvPr/>
        </p:nvSpPr>
        <p:spPr>
          <a:xfrm>
            <a:off x="5643626" y="1214386"/>
            <a:ext cx="1230236" cy="57605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15000" y="2357437"/>
            <a:ext cx="2279650" cy="47491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357498" y="3714750"/>
            <a:ext cx="1138491" cy="73571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930" y="1918842"/>
            <a:ext cx="8307070" cy="1376045"/>
          </a:xfrm>
          <a:prstGeom prst="rect">
            <a:avLst/>
          </a:prstGeom>
        </p:spPr>
        <p:txBody>
          <a:bodyPr vert="horz" wrap="square" lIns="0" tIns="48260" rIns="0" bIns="0" rtlCol="0">
            <a:spAutoFit/>
          </a:bodyPr>
          <a:lstStyle/>
          <a:p>
            <a:pPr marL="12700" marR="5080">
              <a:lnSpc>
                <a:spcPts val="1900"/>
              </a:lnSpc>
              <a:spcBef>
                <a:spcPts val="380"/>
              </a:spcBef>
            </a:pPr>
            <a:r>
              <a:rPr sz="1800" spc="-5" dirty="0">
                <a:latin typeface="Times New Roman"/>
                <a:cs typeface="Times New Roman"/>
              </a:rPr>
              <a:t>Збільшення </a:t>
            </a:r>
            <a:r>
              <a:rPr sz="1800" spc="-10" dirty="0">
                <a:latin typeface="Times New Roman"/>
                <a:cs typeface="Times New Roman"/>
              </a:rPr>
              <a:t>кількості </a:t>
            </a:r>
            <a:r>
              <a:rPr sz="1800" spc="5" dirty="0">
                <a:latin typeface="Times New Roman"/>
                <a:cs typeface="Times New Roman"/>
              </a:rPr>
              <a:t>внесених </a:t>
            </a:r>
            <a:r>
              <a:rPr sz="1800" spc="-5" dirty="0">
                <a:latin typeface="Times New Roman"/>
                <a:cs typeface="Times New Roman"/>
              </a:rPr>
              <a:t>добрив на </a:t>
            </a:r>
            <a:r>
              <a:rPr sz="1800" spc="-10" dirty="0">
                <a:latin typeface="Times New Roman"/>
                <a:cs typeface="Times New Roman"/>
              </a:rPr>
              <a:t>1% призводить </a:t>
            </a:r>
            <a:r>
              <a:rPr sz="1800" spc="-5" dirty="0">
                <a:latin typeface="Times New Roman"/>
                <a:cs typeface="Times New Roman"/>
              </a:rPr>
              <a:t>до приріст урожайності  </a:t>
            </a:r>
            <a:r>
              <a:rPr sz="1800" dirty="0">
                <a:latin typeface="Times New Roman"/>
                <a:cs typeface="Times New Roman"/>
              </a:rPr>
              <a:t>зернових у </a:t>
            </a:r>
            <a:r>
              <a:rPr sz="1800" spc="-5" dirty="0">
                <a:latin typeface="Times New Roman"/>
                <a:cs typeface="Times New Roman"/>
              </a:rPr>
              <a:t>середньому на</a:t>
            </a:r>
            <a:r>
              <a:rPr sz="1800" spc="-15" dirty="0">
                <a:latin typeface="Times New Roman"/>
                <a:cs typeface="Times New Roman"/>
              </a:rPr>
              <a:t> </a:t>
            </a:r>
            <a:r>
              <a:rPr sz="1800" dirty="0">
                <a:latin typeface="Times New Roman"/>
                <a:cs typeface="Times New Roman"/>
              </a:rPr>
              <a:t>0,8%.</a:t>
            </a:r>
            <a:endParaRPr sz="1800">
              <a:latin typeface="Times New Roman"/>
              <a:cs typeface="Times New Roman"/>
            </a:endParaRPr>
          </a:p>
          <a:p>
            <a:pPr marL="3693160" marR="100330" indent="-3545840">
              <a:lnSpc>
                <a:spcPct val="150000"/>
              </a:lnSpc>
              <a:spcBef>
                <a:spcPts val="70"/>
              </a:spcBef>
            </a:pPr>
            <a:r>
              <a:rPr sz="1800" b="1" spc="-5" dirty="0">
                <a:solidFill>
                  <a:srgbClr val="5E2D79"/>
                </a:solidFill>
                <a:latin typeface="Times New Roman"/>
                <a:cs typeface="Times New Roman"/>
              </a:rPr>
              <a:t>2.ОЦІНКА ЩІЛЬНОСТІ </a:t>
            </a:r>
            <a:r>
              <a:rPr sz="1800" b="1" spc="-45" dirty="0">
                <a:solidFill>
                  <a:srgbClr val="5E2D79"/>
                </a:solidFill>
                <a:latin typeface="Times New Roman"/>
                <a:cs typeface="Times New Roman"/>
              </a:rPr>
              <a:t>ТА </a:t>
            </a:r>
            <a:r>
              <a:rPr sz="1800" b="1" dirty="0">
                <a:solidFill>
                  <a:srgbClr val="5E2D79"/>
                </a:solidFill>
                <a:latin typeface="Times New Roman"/>
                <a:cs typeface="Times New Roman"/>
              </a:rPr>
              <a:t>ПЕРЕВІРКА </a:t>
            </a:r>
            <a:r>
              <a:rPr sz="1800" b="1" spc="-5" dirty="0">
                <a:solidFill>
                  <a:srgbClr val="5E2D79"/>
                </a:solidFill>
                <a:latin typeface="Times New Roman"/>
                <a:cs typeface="Times New Roman"/>
              </a:rPr>
              <a:t>ІСТОТНОСТІ </a:t>
            </a:r>
            <a:r>
              <a:rPr sz="1800" b="1" spc="-15" dirty="0">
                <a:solidFill>
                  <a:srgbClr val="5E2D79"/>
                </a:solidFill>
                <a:latin typeface="Times New Roman"/>
                <a:cs typeface="Times New Roman"/>
              </a:rPr>
              <a:t>КОРЕЛЯЦІЙНОГО  </a:t>
            </a:r>
            <a:r>
              <a:rPr sz="1800" b="1" spc="-10" dirty="0">
                <a:solidFill>
                  <a:srgbClr val="5E2D79"/>
                </a:solidFill>
                <a:latin typeface="Times New Roman"/>
                <a:cs typeface="Times New Roman"/>
              </a:rPr>
              <a:t>ЗВ’ЯЗКУ</a:t>
            </a:r>
            <a:endParaRPr sz="1800">
              <a:latin typeface="Times New Roman"/>
              <a:cs typeface="Times New Roman"/>
            </a:endParaRPr>
          </a:p>
        </p:txBody>
      </p:sp>
      <p:sp>
        <p:nvSpPr>
          <p:cNvPr id="3" name="object 3"/>
          <p:cNvSpPr txBox="1"/>
          <p:nvPr/>
        </p:nvSpPr>
        <p:spPr>
          <a:xfrm>
            <a:off x="390550" y="3505580"/>
            <a:ext cx="5686425" cy="1562100"/>
          </a:xfrm>
          <a:prstGeom prst="rect">
            <a:avLst/>
          </a:prstGeom>
        </p:spPr>
        <p:txBody>
          <a:bodyPr vert="horz" wrap="square" lIns="0" tIns="12700" rIns="0" bIns="0" rtlCol="0">
            <a:spAutoFit/>
          </a:bodyPr>
          <a:lstStyle/>
          <a:p>
            <a:pPr marL="50800">
              <a:lnSpc>
                <a:spcPct val="100000"/>
              </a:lnSpc>
              <a:spcBef>
                <a:spcPts val="100"/>
              </a:spcBef>
            </a:pPr>
            <a:r>
              <a:rPr sz="2400" b="1" i="1" spc="-20" dirty="0">
                <a:latin typeface="Times New Roman"/>
                <a:cs typeface="Times New Roman"/>
              </a:rPr>
              <a:t>коефіцієнт </a:t>
            </a:r>
            <a:r>
              <a:rPr sz="2400" b="1" i="1" spc="-25" dirty="0">
                <a:latin typeface="Times New Roman"/>
                <a:cs typeface="Times New Roman"/>
              </a:rPr>
              <a:t>кореляції </a:t>
            </a:r>
            <a:r>
              <a:rPr sz="2400" spc="-5" dirty="0">
                <a:latin typeface="Times New Roman"/>
                <a:cs typeface="Times New Roman"/>
              </a:rPr>
              <a:t>Пірсона</a:t>
            </a:r>
            <a:r>
              <a:rPr sz="2400" spc="20" dirty="0">
                <a:latin typeface="Times New Roman"/>
                <a:cs typeface="Times New Roman"/>
              </a:rPr>
              <a:t> </a:t>
            </a:r>
            <a:r>
              <a:rPr sz="2400" dirty="0">
                <a:latin typeface="Times New Roman"/>
                <a:cs typeface="Times New Roman"/>
              </a:rPr>
              <a:t>r</a:t>
            </a:r>
            <a:endParaRPr sz="2400">
              <a:latin typeface="Times New Roman"/>
              <a:cs typeface="Times New Roman"/>
            </a:endParaRPr>
          </a:p>
          <a:p>
            <a:pPr marL="50800" marR="43180">
              <a:lnSpc>
                <a:spcPct val="150100"/>
              </a:lnSpc>
              <a:spcBef>
                <a:spcPts val="570"/>
              </a:spcBef>
              <a:tabLst>
                <a:tab pos="699770" algn="l"/>
                <a:tab pos="2035175" algn="l"/>
                <a:tab pos="2216150" algn="l"/>
                <a:tab pos="3545840" algn="l"/>
              </a:tabLst>
            </a:pPr>
            <a:r>
              <a:rPr sz="2400" spc="-5" dirty="0">
                <a:latin typeface="Times New Roman"/>
                <a:cs typeface="Times New Roman"/>
              </a:rPr>
              <a:t>-За	</a:t>
            </a:r>
            <a:r>
              <a:rPr sz="2400" dirty="0">
                <a:latin typeface="Times New Roman"/>
                <a:cs typeface="Times New Roman"/>
              </a:rPr>
              <a:t>наявності		</a:t>
            </a:r>
            <a:r>
              <a:rPr sz="2400" spc="-15" dirty="0">
                <a:latin typeface="Times New Roman"/>
                <a:cs typeface="Times New Roman"/>
              </a:rPr>
              <a:t>прямого	</a:t>
            </a:r>
            <a:r>
              <a:rPr sz="2400" spc="-20" dirty="0">
                <a:latin typeface="Times New Roman"/>
                <a:cs typeface="Times New Roman"/>
              </a:rPr>
              <a:t>кореляційного  </a:t>
            </a:r>
            <a:r>
              <a:rPr sz="2400" spc="-15" dirty="0">
                <a:latin typeface="Times New Roman"/>
                <a:cs typeface="Times New Roman"/>
              </a:rPr>
              <a:t>значенню </a:t>
            </a:r>
            <a:r>
              <a:rPr sz="2400" i="1" dirty="0">
                <a:latin typeface="Times New Roman"/>
                <a:cs typeface="Times New Roman"/>
              </a:rPr>
              <a:t>х</a:t>
            </a:r>
            <a:r>
              <a:rPr sz="2400" i="1" baseline="-20833" dirty="0">
                <a:latin typeface="Times New Roman"/>
                <a:cs typeface="Times New Roman"/>
              </a:rPr>
              <a:t>і</a:t>
            </a:r>
            <a:r>
              <a:rPr sz="2400" i="1" spc="22" baseline="-20833" dirty="0">
                <a:latin typeface="Times New Roman"/>
                <a:cs typeface="Times New Roman"/>
              </a:rPr>
              <a:t> </a:t>
            </a:r>
            <a:r>
              <a:rPr sz="2400" i="1" spc="-360" dirty="0">
                <a:latin typeface="Times New Roman"/>
                <a:cs typeface="Times New Roman"/>
              </a:rPr>
              <a:t>&gt;x̅	</a:t>
            </a:r>
            <a:r>
              <a:rPr sz="2400" spc="-5" dirty="0">
                <a:latin typeface="Times New Roman"/>
                <a:cs typeface="Times New Roman"/>
              </a:rPr>
              <a:t>відповідає </a:t>
            </a:r>
            <a:r>
              <a:rPr sz="2400" spc="-15" dirty="0">
                <a:latin typeface="Times New Roman"/>
                <a:cs typeface="Times New Roman"/>
              </a:rPr>
              <a:t>значення </a:t>
            </a:r>
            <a:r>
              <a:rPr sz="2400" dirty="0">
                <a:latin typeface="Times New Roman"/>
                <a:cs typeface="Times New Roman"/>
              </a:rPr>
              <a:t>y </a:t>
            </a:r>
            <a:r>
              <a:rPr sz="2400" i="1" dirty="0">
                <a:latin typeface="Times New Roman"/>
                <a:cs typeface="Times New Roman"/>
              </a:rPr>
              <a:t>&gt;̅y </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а</a:t>
            </a:r>
            <a:endParaRPr sz="2400">
              <a:latin typeface="Times New Roman"/>
              <a:cs typeface="Times New Roman"/>
            </a:endParaRPr>
          </a:p>
        </p:txBody>
      </p:sp>
      <p:sp>
        <p:nvSpPr>
          <p:cNvPr id="4" name="object 4"/>
          <p:cNvSpPr txBox="1"/>
          <p:nvPr/>
        </p:nvSpPr>
        <p:spPr>
          <a:xfrm>
            <a:off x="6042405" y="3944599"/>
            <a:ext cx="2646045" cy="1123315"/>
          </a:xfrm>
          <a:prstGeom prst="rect">
            <a:avLst/>
          </a:prstGeom>
        </p:spPr>
        <p:txBody>
          <a:bodyPr vert="horz" wrap="square" lIns="0" tIns="195580" rIns="0" bIns="0" rtlCol="0">
            <a:spAutoFit/>
          </a:bodyPr>
          <a:lstStyle/>
          <a:p>
            <a:pPr marR="5080" algn="r">
              <a:lnSpc>
                <a:spcPct val="100000"/>
              </a:lnSpc>
              <a:spcBef>
                <a:spcPts val="1540"/>
              </a:spcBef>
              <a:tabLst>
                <a:tab pos="1183640" algn="l"/>
              </a:tabLst>
            </a:pPr>
            <a:r>
              <a:rPr sz="2400" dirty="0">
                <a:latin typeface="Times New Roman"/>
                <a:cs typeface="Times New Roman"/>
              </a:rPr>
              <a:t>зв’</a:t>
            </a:r>
            <a:r>
              <a:rPr sz="2400" spc="5" dirty="0">
                <a:latin typeface="Times New Roman"/>
                <a:cs typeface="Times New Roman"/>
              </a:rPr>
              <a:t>я</a:t>
            </a:r>
            <a:r>
              <a:rPr sz="2400" dirty="0">
                <a:latin typeface="Times New Roman"/>
                <a:cs typeface="Times New Roman"/>
              </a:rPr>
              <a:t>з</a:t>
            </a:r>
            <a:r>
              <a:rPr sz="2400" spc="-55" dirty="0">
                <a:latin typeface="Times New Roman"/>
                <a:cs typeface="Times New Roman"/>
              </a:rPr>
              <a:t>к</a:t>
            </a:r>
            <a:r>
              <a:rPr sz="2400" dirty="0">
                <a:latin typeface="Times New Roman"/>
                <a:cs typeface="Times New Roman"/>
              </a:rPr>
              <a:t>у	</a:t>
            </a:r>
            <a:r>
              <a:rPr sz="2400" spc="-110" dirty="0">
                <a:latin typeface="Times New Roman"/>
                <a:cs typeface="Times New Roman"/>
              </a:rPr>
              <a:t>б</a:t>
            </a:r>
            <a:r>
              <a:rPr sz="2400" spc="-135" dirty="0">
                <a:latin typeface="Times New Roman"/>
                <a:cs typeface="Times New Roman"/>
              </a:rPr>
              <a:t>у</a:t>
            </a:r>
            <a:r>
              <a:rPr sz="2400" dirty="0">
                <a:latin typeface="Times New Roman"/>
                <a:cs typeface="Times New Roman"/>
              </a:rPr>
              <a:t>дь-</a:t>
            </a:r>
            <a:r>
              <a:rPr sz="2400" spc="-15" dirty="0">
                <a:latin typeface="Times New Roman"/>
                <a:cs typeface="Times New Roman"/>
              </a:rPr>
              <a:t>я</a:t>
            </a:r>
            <a:r>
              <a:rPr sz="2400" spc="-125" dirty="0">
                <a:latin typeface="Times New Roman"/>
                <a:cs typeface="Times New Roman"/>
              </a:rPr>
              <a:t>к</a:t>
            </a:r>
            <a:r>
              <a:rPr sz="2400" spc="-50" dirty="0">
                <a:latin typeface="Times New Roman"/>
                <a:cs typeface="Times New Roman"/>
              </a:rPr>
              <a:t>о</a:t>
            </a:r>
            <a:r>
              <a:rPr sz="2400" spc="-10" dirty="0">
                <a:latin typeface="Times New Roman"/>
                <a:cs typeface="Times New Roman"/>
              </a:rPr>
              <a:t>м</a:t>
            </a:r>
            <a:r>
              <a:rPr sz="2400" dirty="0">
                <a:latin typeface="Times New Roman"/>
                <a:cs typeface="Times New Roman"/>
              </a:rPr>
              <a:t>у</a:t>
            </a:r>
            <a:endParaRPr sz="2400">
              <a:latin typeface="Times New Roman"/>
              <a:cs typeface="Times New Roman"/>
            </a:endParaRPr>
          </a:p>
          <a:p>
            <a:pPr marR="85725" algn="r">
              <a:lnSpc>
                <a:spcPct val="100000"/>
              </a:lnSpc>
              <a:spcBef>
                <a:spcPts val="1440"/>
              </a:spcBef>
              <a:tabLst>
                <a:tab pos="1654810" algn="l"/>
              </a:tabLst>
            </a:pPr>
            <a:r>
              <a:rPr sz="2400" spc="-5" dirty="0">
                <a:latin typeface="Times New Roman"/>
                <a:cs typeface="Times New Roman"/>
              </a:rPr>
              <a:t>відпо</a:t>
            </a:r>
            <a:r>
              <a:rPr sz="2400" spc="-10" dirty="0">
                <a:latin typeface="Times New Roman"/>
                <a:cs typeface="Times New Roman"/>
              </a:rPr>
              <a:t>в</a:t>
            </a:r>
            <a:r>
              <a:rPr sz="2400" dirty="0">
                <a:latin typeface="Times New Roman"/>
                <a:cs typeface="Times New Roman"/>
              </a:rPr>
              <a:t>ідає	.</a:t>
            </a:r>
            <a:endParaRPr sz="2400">
              <a:latin typeface="Times New Roman"/>
              <a:cs typeface="Times New Roman"/>
            </a:endParaRPr>
          </a:p>
        </p:txBody>
      </p:sp>
      <p:sp>
        <p:nvSpPr>
          <p:cNvPr id="5" name="object 5"/>
          <p:cNvSpPr/>
          <p:nvPr/>
        </p:nvSpPr>
        <p:spPr>
          <a:xfrm>
            <a:off x="2913126" y="908748"/>
            <a:ext cx="3316224" cy="6461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394703" y="5229199"/>
            <a:ext cx="697610" cy="43205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55573" y="5661240"/>
            <a:ext cx="864095" cy="36004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753" y="664209"/>
            <a:ext cx="6294120" cy="391160"/>
          </a:xfrm>
          <a:prstGeom prst="rect">
            <a:avLst/>
          </a:prstGeom>
        </p:spPr>
        <p:txBody>
          <a:bodyPr vert="horz" wrap="square" lIns="0" tIns="12700" rIns="0" bIns="0" rtlCol="0">
            <a:spAutoFit/>
          </a:bodyPr>
          <a:lstStyle/>
          <a:p>
            <a:pPr marL="12700">
              <a:lnSpc>
                <a:spcPct val="100000"/>
              </a:lnSpc>
              <a:spcBef>
                <a:spcPts val="100"/>
              </a:spcBef>
            </a:pPr>
            <a:r>
              <a:rPr sz="2400" spc="-10" dirty="0"/>
              <a:t>Коефіцієнт </a:t>
            </a:r>
            <a:r>
              <a:rPr sz="2400" spc="-15" dirty="0"/>
              <a:t>кореляції визначається</a:t>
            </a:r>
            <a:r>
              <a:rPr sz="2400" spc="-50" dirty="0"/>
              <a:t> </a:t>
            </a:r>
            <a:r>
              <a:rPr sz="2400" spc="-5" dirty="0"/>
              <a:t>відношенням</a:t>
            </a:r>
            <a:endParaRPr sz="2400"/>
          </a:p>
        </p:txBody>
      </p:sp>
      <p:sp>
        <p:nvSpPr>
          <p:cNvPr id="3" name="object 3"/>
          <p:cNvSpPr/>
          <p:nvPr/>
        </p:nvSpPr>
        <p:spPr>
          <a:xfrm>
            <a:off x="4093845" y="1196721"/>
            <a:ext cx="3934587" cy="14401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93845" y="3124200"/>
            <a:ext cx="4006596" cy="15289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9630" y="908735"/>
            <a:ext cx="1296162" cy="712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63873" y="980706"/>
            <a:ext cx="457200" cy="5760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99990" y="836688"/>
            <a:ext cx="992886" cy="72007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915025" y="996696"/>
            <a:ext cx="457200" cy="4880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804279" y="836688"/>
            <a:ext cx="1152131" cy="64806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627757" y="1988832"/>
            <a:ext cx="3744468" cy="72007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907667" y="2924949"/>
            <a:ext cx="1656207" cy="73265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996434" y="2924886"/>
            <a:ext cx="1231747" cy="889812"/>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915792" y="4077093"/>
            <a:ext cx="2332482" cy="864095"/>
          </a:xfrm>
          <a:prstGeom prst="rect">
            <a:avLst/>
          </a:prstGeom>
          <a:blipFill>
            <a:blip r:embed="rId10" cstate="print"/>
            <a:stretch>
              <a:fillRect/>
            </a:stretch>
          </a:blipFill>
        </p:spPr>
        <p:txBody>
          <a:bodyPr wrap="square" lIns="0" tIns="0" rIns="0" bIns="0" rtlCol="0"/>
          <a:lstStyle/>
          <a:p>
            <a:endParaRPr/>
          </a:p>
        </p:txBody>
      </p:sp>
      <p:sp>
        <p:nvSpPr>
          <p:cNvPr id="11" name="object 11"/>
          <p:cNvSpPr txBox="1"/>
          <p:nvPr/>
        </p:nvSpPr>
        <p:spPr>
          <a:xfrm>
            <a:off x="1194612" y="4897373"/>
            <a:ext cx="6864984" cy="568325"/>
          </a:xfrm>
          <a:prstGeom prst="rect">
            <a:avLst/>
          </a:prstGeom>
        </p:spPr>
        <p:txBody>
          <a:bodyPr vert="horz" wrap="square" lIns="0" tIns="26670" rIns="0" bIns="0" rtlCol="0">
            <a:spAutoFit/>
          </a:bodyPr>
          <a:lstStyle/>
          <a:p>
            <a:pPr marL="12700" marR="5080">
              <a:lnSpc>
                <a:spcPts val="2110"/>
              </a:lnSpc>
              <a:spcBef>
                <a:spcPts val="210"/>
              </a:spcBef>
            </a:pPr>
            <a:r>
              <a:rPr sz="1800" spc="-5" dirty="0">
                <a:latin typeface="Times New Roman"/>
                <a:cs typeface="Times New Roman"/>
              </a:rPr>
              <a:t>Взаємозв’язок </a:t>
            </a:r>
            <a:r>
              <a:rPr sz="1800" spc="-10" dirty="0">
                <a:latin typeface="Times New Roman"/>
                <a:cs typeface="Times New Roman"/>
              </a:rPr>
              <a:t>факторної </a:t>
            </a:r>
            <a:r>
              <a:rPr sz="1800" spc="10" dirty="0">
                <a:latin typeface="Times New Roman"/>
                <a:cs typeface="Times New Roman"/>
              </a:rPr>
              <a:t>та </a:t>
            </a:r>
            <a:r>
              <a:rPr sz="1800" spc="-10" dirty="0">
                <a:latin typeface="Times New Roman"/>
                <a:cs typeface="Times New Roman"/>
              </a:rPr>
              <a:t>залишкової </a:t>
            </a:r>
            <a:r>
              <a:rPr sz="1800" spc="-5" dirty="0">
                <a:latin typeface="Times New Roman"/>
                <a:cs typeface="Times New Roman"/>
              </a:rPr>
              <a:t>варіацій описується </a:t>
            </a:r>
            <a:r>
              <a:rPr sz="1800" spc="-10" dirty="0">
                <a:latin typeface="Times New Roman"/>
                <a:cs typeface="Times New Roman"/>
              </a:rPr>
              <a:t>правилом  </a:t>
            </a:r>
            <a:r>
              <a:rPr sz="1800" spc="-15" dirty="0">
                <a:latin typeface="Times New Roman"/>
                <a:cs typeface="Times New Roman"/>
              </a:rPr>
              <a:t>декомпозиції</a:t>
            </a:r>
            <a:r>
              <a:rPr sz="1800" spc="-5" dirty="0">
                <a:latin typeface="Times New Roman"/>
                <a:cs typeface="Times New Roman"/>
              </a:rPr>
              <a:t> варіації:</a:t>
            </a:r>
            <a:endParaRPr sz="1800">
              <a:latin typeface="Times New Roman"/>
              <a:cs typeface="Times New Roman"/>
            </a:endParaRPr>
          </a:p>
        </p:txBody>
      </p:sp>
      <p:sp>
        <p:nvSpPr>
          <p:cNvPr id="12" name="object 12"/>
          <p:cNvSpPr/>
          <p:nvPr/>
        </p:nvSpPr>
        <p:spPr>
          <a:xfrm>
            <a:off x="4181475" y="5194058"/>
            <a:ext cx="3054857" cy="68320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4753" y="825753"/>
            <a:ext cx="31686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де</a:t>
            </a:r>
            <a:endParaRPr sz="2400">
              <a:latin typeface="Times New Roman"/>
              <a:cs typeface="Times New Roman"/>
            </a:endParaRPr>
          </a:p>
        </p:txBody>
      </p:sp>
      <p:sp>
        <p:nvSpPr>
          <p:cNvPr id="3" name="object 3"/>
          <p:cNvSpPr txBox="1"/>
          <p:nvPr/>
        </p:nvSpPr>
        <p:spPr>
          <a:xfrm>
            <a:off x="4059173" y="825753"/>
            <a:ext cx="4352290" cy="10134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 загальна дисперсія ознаки</a:t>
            </a:r>
            <a:r>
              <a:rPr sz="2400" spc="-70" dirty="0">
                <a:latin typeface="Times New Roman"/>
                <a:cs typeface="Times New Roman"/>
              </a:rPr>
              <a:t> </a:t>
            </a:r>
            <a:r>
              <a:rPr sz="2400" i="1" dirty="0">
                <a:latin typeface="Times New Roman"/>
                <a:cs typeface="Times New Roman"/>
              </a:rPr>
              <a:t>y</a:t>
            </a:r>
            <a:r>
              <a:rPr sz="2400" dirty="0">
                <a:latin typeface="Times New Roman"/>
                <a:cs typeface="Times New Roman"/>
              </a:rPr>
              <a:t>;</a:t>
            </a:r>
            <a:endParaRPr sz="2400">
              <a:latin typeface="Times New Roman"/>
              <a:cs typeface="Times New Roman"/>
            </a:endParaRPr>
          </a:p>
          <a:p>
            <a:pPr marL="1016635">
              <a:lnSpc>
                <a:spcPct val="100000"/>
              </a:lnSpc>
              <a:spcBef>
                <a:spcPts val="2014"/>
              </a:spcBef>
              <a:tabLst>
                <a:tab pos="1702435" algn="l"/>
              </a:tabLst>
            </a:pPr>
            <a:r>
              <a:rPr sz="2400" dirty="0">
                <a:latin typeface="Times New Roman"/>
                <a:cs typeface="Times New Roman"/>
              </a:rPr>
              <a:t>—	</a:t>
            </a:r>
            <a:r>
              <a:rPr sz="2400" spc="-15" dirty="0">
                <a:latin typeface="Times New Roman"/>
                <a:cs typeface="Times New Roman"/>
              </a:rPr>
              <a:t>факторна</a:t>
            </a:r>
            <a:r>
              <a:rPr sz="2400" spc="-45" dirty="0">
                <a:latin typeface="Times New Roman"/>
                <a:cs typeface="Times New Roman"/>
              </a:rPr>
              <a:t> </a:t>
            </a:r>
            <a:r>
              <a:rPr sz="2400" dirty="0">
                <a:latin typeface="Times New Roman"/>
                <a:cs typeface="Times New Roman"/>
              </a:rPr>
              <a:t>дисперсія;</a:t>
            </a:r>
            <a:endParaRPr sz="2400">
              <a:latin typeface="Times New Roman"/>
              <a:cs typeface="Times New Roman"/>
            </a:endParaRPr>
          </a:p>
        </p:txBody>
      </p:sp>
      <p:sp>
        <p:nvSpPr>
          <p:cNvPr id="4" name="object 4"/>
          <p:cNvSpPr txBox="1"/>
          <p:nvPr/>
        </p:nvSpPr>
        <p:spPr>
          <a:xfrm>
            <a:off x="644753" y="2691510"/>
            <a:ext cx="7971155" cy="1920239"/>
          </a:xfrm>
          <a:prstGeom prst="rect">
            <a:avLst/>
          </a:prstGeom>
        </p:spPr>
        <p:txBody>
          <a:bodyPr vert="horz" wrap="square" lIns="0" tIns="12700" rIns="0" bIns="0" rtlCol="0">
            <a:spAutoFit/>
          </a:bodyPr>
          <a:lstStyle/>
          <a:p>
            <a:pPr marL="3135630">
              <a:lnSpc>
                <a:spcPct val="100000"/>
              </a:lnSpc>
              <a:spcBef>
                <a:spcPts val="100"/>
              </a:spcBef>
            </a:pPr>
            <a:r>
              <a:rPr sz="2400" dirty="0">
                <a:latin typeface="Times New Roman"/>
                <a:cs typeface="Times New Roman"/>
              </a:rPr>
              <a:t>— </a:t>
            </a:r>
            <a:r>
              <a:rPr sz="2400" spc="-20" dirty="0">
                <a:latin typeface="Times New Roman"/>
                <a:cs typeface="Times New Roman"/>
              </a:rPr>
              <a:t>залишкова</a:t>
            </a:r>
            <a:r>
              <a:rPr sz="2400" spc="-5" dirty="0">
                <a:latin typeface="Times New Roman"/>
                <a:cs typeface="Times New Roman"/>
              </a:rPr>
              <a:t> </a:t>
            </a:r>
            <a:r>
              <a:rPr sz="2400" dirty="0">
                <a:latin typeface="Times New Roman"/>
                <a:cs typeface="Times New Roman"/>
              </a:rPr>
              <a:t>дисперсія.</a:t>
            </a:r>
            <a:endParaRPr sz="2400">
              <a:latin typeface="Times New Roman"/>
              <a:cs typeface="Times New Roman"/>
            </a:endParaRPr>
          </a:p>
          <a:p>
            <a:pPr>
              <a:lnSpc>
                <a:spcPct val="100000"/>
              </a:lnSpc>
              <a:spcBef>
                <a:spcPts val="45"/>
              </a:spcBef>
            </a:pPr>
            <a:endParaRPr sz="3700">
              <a:latin typeface="Times New Roman"/>
              <a:cs typeface="Times New Roman"/>
            </a:endParaRPr>
          </a:p>
          <a:p>
            <a:pPr marL="12700" marR="5080" algn="just">
              <a:lnSpc>
                <a:spcPts val="2590"/>
              </a:lnSpc>
            </a:pPr>
            <a:r>
              <a:rPr sz="2400" dirty="0">
                <a:latin typeface="Times New Roman"/>
                <a:cs typeface="Times New Roman"/>
              </a:rPr>
              <a:t>Відношення </a:t>
            </a:r>
            <a:r>
              <a:rPr sz="2400" spc="-15" dirty="0">
                <a:latin typeface="Times New Roman"/>
                <a:cs typeface="Times New Roman"/>
              </a:rPr>
              <a:t>факторної </a:t>
            </a:r>
            <a:r>
              <a:rPr sz="2400" spc="-5" dirty="0">
                <a:latin typeface="Times New Roman"/>
                <a:cs typeface="Times New Roman"/>
              </a:rPr>
              <a:t>дисперсії </a:t>
            </a:r>
            <a:r>
              <a:rPr sz="2400" dirty="0">
                <a:latin typeface="Times New Roman"/>
                <a:cs typeface="Times New Roman"/>
              </a:rPr>
              <a:t>до загальної </a:t>
            </a:r>
            <a:r>
              <a:rPr sz="2400" spc="-15" dirty="0">
                <a:latin typeface="Times New Roman"/>
                <a:cs typeface="Times New Roman"/>
              </a:rPr>
              <a:t>розглядається  </a:t>
            </a:r>
            <a:r>
              <a:rPr sz="2400" dirty="0">
                <a:latin typeface="Times New Roman"/>
                <a:cs typeface="Times New Roman"/>
              </a:rPr>
              <a:t>як міра </a:t>
            </a:r>
            <a:r>
              <a:rPr sz="2400" spc="5" dirty="0">
                <a:latin typeface="Times New Roman"/>
                <a:cs typeface="Times New Roman"/>
              </a:rPr>
              <a:t>щільності </a:t>
            </a:r>
            <a:r>
              <a:rPr sz="2400" spc="-20" dirty="0">
                <a:latin typeface="Times New Roman"/>
                <a:cs typeface="Times New Roman"/>
              </a:rPr>
              <a:t>кореляційного </a:t>
            </a:r>
            <a:r>
              <a:rPr sz="2400" spc="-10" dirty="0">
                <a:latin typeface="Times New Roman"/>
                <a:cs typeface="Times New Roman"/>
              </a:rPr>
              <a:t>зв’язку </a:t>
            </a:r>
            <a:r>
              <a:rPr sz="2400" dirty="0">
                <a:latin typeface="Times New Roman"/>
                <a:cs typeface="Times New Roman"/>
              </a:rPr>
              <a:t>і </a:t>
            </a:r>
            <a:r>
              <a:rPr sz="2400" spc="-5" dirty="0">
                <a:latin typeface="Times New Roman"/>
                <a:cs typeface="Times New Roman"/>
              </a:rPr>
              <a:t>називається  </a:t>
            </a:r>
            <a:r>
              <a:rPr sz="2400" b="1" i="1" spc="-25" dirty="0">
                <a:latin typeface="Times New Roman"/>
                <a:cs typeface="Times New Roman"/>
              </a:rPr>
              <a:t>коефіцієнтом</a:t>
            </a:r>
            <a:r>
              <a:rPr sz="2400" b="1" i="1" spc="-20" dirty="0">
                <a:latin typeface="Times New Roman"/>
                <a:cs typeface="Times New Roman"/>
              </a:rPr>
              <a:t> детермінації</a:t>
            </a:r>
            <a:r>
              <a:rPr sz="2400" spc="-20" dirty="0">
                <a:latin typeface="Times New Roman"/>
                <a:cs typeface="Times New Roman"/>
              </a:rPr>
              <a:t>:</a:t>
            </a:r>
            <a:endParaRPr sz="2400">
              <a:latin typeface="Times New Roman"/>
              <a:cs typeface="Times New Roman"/>
            </a:endParaRPr>
          </a:p>
        </p:txBody>
      </p:sp>
      <p:sp>
        <p:nvSpPr>
          <p:cNvPr id="5" name="object 5"/>
          <p:cNvSpPr/>
          <p:nvPr/>
        </p:nvSpPr>
        <p:spPr>
          <a:xfrm>
            <a:off x="1691639" y="548640"/>
            <a:ext cx="1800225" cy="81305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31964" y="1556778"/>
            <a:ext cx="1839849" cy="8640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71775" y="1484769"/>
            <a:ext cx="2304288" cy="8640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31594" y="2636913"/>
            <a:ext cx="2592324" cy="98258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7846" y="5229199"/>
            <a:ext cx="2160270" cy="72007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3603" y="836714"/>
            <a:ext cx="1584198" cy="56422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63873" y="764679"/>
            <a:ext cx="1152131" cy="5760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06009" y="764679"/>
            <a:ext cx="1974341" cy="648068"/>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34339" y="1599057"/>
            <a:ext cx="4587240" cy="299720"/>
          </a:xfrm>
          <a:prstGeom prst="rect">
            <a:avLst/>
          </a:prstGeom>
        </p:spPr>
        <p:txBody>
          <a:bodyPr vert="horz" wrap="square" lIns="0" tIns="12700" rIns="0" bIns="0" rtlCol="0">
            <a:spAutoFit/>
          </a:bodyPr>
          <a:lstStyle/>
          <a:p>
            <a:pPr marL="12700">
              <a:lnSpc>
                <a:spcPct val="100000"/>
              </a:lnSpc>
              <a:spcBef>
                <a:spcPts val="100"/>
              </a:spcBef>
            </a:pPr>
            <a:r>
              <a:rPr sz="1800" spc="-5" dirty="0"/>
              <a:t>Аналогічний </a:t>
            </a:r>
            <a:r>
              <a:rPr sz="1800" spc="-20" dirty="0"/>
              <a:t>результат </a:t>
            </a:r>
            <a:r>
              <a:rPr sz="1800" spc="-5" dirty="0"/>
              <a:t>дають </a:t>
            </a:r>
            <a:r>
              <a:rPr sz="1800" spc="5" dirty="0"/>
              <a:t>такі</a:t>
            </a:r>
            <a:r>
              <a:rPr sz="1800" spc="10" dirty="0"/>
              <a:t> </a:t>
            </a:r>
            <a:r>
              <a:rPr sz="1800" spc="-15" dirty="0"/>
              <a:t>обчислення:</a:t>
            </a:r>
            <a:endParaRPr sz="1800"/>
          </a:p>
        </p:txBody>
      </p:sp>
      <p:sp>
        <p:nvSpPr>
          <p:cNvPr id="6" name="object 6"/>
          <p:cNvSpPr txBox="1"/>
          <p:nvPr/>
        </p:nvSpPr>
        <p:spPr>
          <a:xfrm>
            <a:off x="834339" y="3390138"/>
            <a:ext cx="7910830" cy="2617470"/>
          </a:xfrm>
          <a:prstGeom prst="rect">
            <a:avLst/>
          </a:prstGeom>
        </p:spPr>
        <p:txBody>
          <a:bodyPr vert="horz" wrap="square" lIns="0" tIns="13335" rIns="0" bIns="0" rtlCol="0">
            <a:spAutoFit/>
          </a:bodyPr>
          <a:lstStyle/>
          <a:p>
            <a:pPr marL="12700">
              <a:lnSpc>
                <a:spcPct val="100000"/>
              </a:lnSpc>
              <a:spcBef>
                <a:spcPts val="105"/>
              </a:spcBef>
            </a:pPr>
            <a:r>
              <a:rPr sz="2000" spc="-10" dirty="0">
                <a:latin typeface="Times New Roman"/>
                <a:cs typeface="Times New Roman"/>
              </a:rPr>
              <a:t>Коефіцієнт </a:t>
            </a:r>
            <a:r>
              <a:rPr sz="2000" spc="-5" dirty="0">
                <a:latin typeface="Times New Roman"/>
                <a:cs typeface="Times New Roman"/>
              </a:rPr>
              <a:t>детермінації</a:t>
            </a:r>
            <a:r>
              <a:rPr sz="2000" spc="-10" dirty="0">
                <a:latin typeface="Times New Roman"/>
                <a:cs typeface="Times New Roman"/>
              </a:rPr>
              <a:t> </a:t>
            </a:r>
            <a:r>
              <a:rPr sz="2000" dirty="0">
                <a:latin typeface="Times New Roman"/>
                <a:cs typeface="Times New Roman"/>
              </a:rPr>
              <a:t>становить</a:t>
            </a:r>
            <a:endParaRPr sz="2000">
              <a:latin typeface="Times New Roman"/>
              <a:cs typeface="Times New Roman"/>
            </a:endParaRPr>
          </a:p>
          <a:p>
            <a:pPr>
              <a:lnSpc>
                <a:spcPct val="100000"/>
              </a:lnSpc>
              <a:spcBef>
                <a:spcPts val="35"/>
              </a:spcBef>
            </a:pPr>
            <a:endParaRPr sz="3100">
              <a:latin typeface="Times New Roman"/>
              <a:cs typeface="Times New Roman"/>
            </a:endParaRPr>
          </a:p>
          <a:p>
            <a:pPr marL="12700" marR="5080">
              <a:lnSpc>
                <a:spcPct val="150000"/>
              </a:lnSpc>
            </a:pPr>
            <a:r>
              <a:rPr sz="2000" spc="-15" dirty="0">
                <a:latin typeface="Times New Roman"/>
                <a:cs typeface="Times New Roman"/>
              </a:rPr>
              <a:t>тобто </a:t>
            </a:r>
            <a:r>
              <a:rPr sz="2000" dirty="0">
                <a:latin typeface="Times New Roman"/>
                <a:cs typeface="Times New Roman"/>
              </a:rPr>
              <a:t>81% </a:t>
            </a:r>
            <a:r>
              <a:rPr sz="2000" spc="-10" dirty="0">
                <a:latin typeface="Times New Roman"/>
                <a:cs typeface="Times New Roman"/>
              </a:rPr>
              <a:t>варіації </a:t>
            </a:r>
            <a:r>
              <a:rPr sz="2000" spc="-5" dirty="0">
                <a:latin typeface="Times New Roman"/>
                <a:cs typeface="Times New Roman"/>
              </a:rPr>
              <a:t>врожайності </a:t>
            </a:r>
            <a:r>
              <a:rPr sz="2000" dirty="0">
                <a:latin typeface="Times New Roman"/>
                <a:cs typeface="Times New Roman"/>
              </a:rPr>
              <a:t>зернових залежить </a:t>
            </a:r>
            <a:r>
              <a:rPr sz="2000" spc="-5" dirty="0">
                <a:latin typeface="Times New Roman"/>
                <a:cs typeface="Times New Roman"/>
              </a:rPr>
              <a:t>від варіації </a:t>
            </a:r>
            <a:r>
              <a:rPr sz="2000" spc="-10" dirty="0">
                <a:latin typeface="Times New Roman"/>
                <a:cs typeface="Times New Roman"/>
              </a:rPr>
              <a:t>кількості  </a:t>
            </a:r>
            <a:r>
              <a:rPr sz="2000" spc="5" dirty="0">
                <a:latin typeface="Times New Roman"/>
                <a:cs typeface="Times New Roman"/>
              </a:rPr>
              <a:t>внесених </a:t>
            </a:r>
            <a:r>
              <a:rPr sz="2000" dirty="0">
                <a:latin typeface="Times New Roman"/>
                <a:cs typeface="Times New Roman"/>
              </a:rPr>
              <a:t>добрив, а </a:t>
            </a:r>
            <a:r>
              <a:rPr sz="2000" spc="5" dirty="0">
                <a:latin typeface="Times New Roman"/>
                <a:cs typeface="Times New Roman"/>
              </a:rPr>
              <a:t>19% </a:t>
            </a:r>
            <a:r>
              <a:rPr sz="2000" spc="-5" dirty="0">
                <a:latin typeface="Times New Roman"/>
                <a:cs typeface="Times New Roman"/>
              </a:rPr>
              <a:t>припадає на інші</a:t>
            </a:r>
            <a:r>
              <a:rPr sz="2000" spc="-50" dirty="0">
                <a:latin typeface="Times New Roman"/>
                <a:cs typeface="Times New Roman"/>
              </a:rPr>
              <a:t> </a:t>
            </a:r>
            <a:r>
              <a:rPr sz="2000" spc="-5" dirty="0">
                <a:latin typeface="Times New Roman"/>
                <a:cs typeface="Times New Roman"/>
              </a:rPr>
              <a:t>фактори.</a:t>
            </a:r>
            <a:endParaRPr sz="2000">
              <a:latin typeface="Times New Roman"/>
              <a:cs typeface="Times New Roman"/>
            </a:endParaRPr>
          </a:p>
          <a:p>
            <a:pPr marL="12700" marR="5080">
              <a:lnSpc>
                <a:spcPts val="3600"/>
              </a:lnSpc>
              <a:spcBef>
                <a:spcPts val="320"/>
              </a:spcBef>
              <a:tabLst>
                <a:tab pos="931544" algn="l"/>
                <a:tab pos="2348865" algn="l"/>
                <a:tab pos="2633980" algn="l"/>
                <a:tab pos="4088129" algn="l"/>
                <a:tab pos="5618480" algn="l"/>
                <a:tab pos="6931025" algn="l"/>
              </a:tabLst>
            </a:pPr>
            <a:r>
              <a:rPr sz="2000" spc="-105" dirty="0">
                <a:latin typeface="Times New Roman"/>
                <a:cs typeface="Times New Roman"/>
              </a:rPr>
              <a:t>К</a:t>
            </a:r>
            <a:r>
              <a:rPr sz="2000" dirty="0">
                <a:latin typeface="Times New Roman"/>
                <a:cs typeface="Times New Roman"/>
              </a:rPr>
              <a:t>о</a:t>
            </a:r>
            <a:r>
              <a:rPr sz="2000" spc="10" dirty="0">
                <a:latin typeface="Times New Roman"/>
                <a:cs typeface="Times New Roman"/>
              </a:rPr>
              <a:t>р</a:t>
            </a:r>
            <a:r>
              <a:rPr sz="2000" dirty="0">
                <a:latin typeface="Times New Roman"/>
                <a:cs typeface="Times New Roman"/>
              </a:rPr>
              <a:t>і</a:t>
            </a:r>
            <a:r>
              <a:rPr sz="2000" spc="-10" dirty="0">
                <a:latin typeface="Times New Roman"/>
                <a:cs typeface="Times New Roman"/>
              </a:rPr>
              <a:t>н</a:t>
            </a:r>
            <a:r>
              <a:rPr sz="2000" dirty="0">
                <a:latin typeface="Times New Roman"/>
                <a:cs typeface="Times New Roman"/>
              </a:rPr>
              <a:t>ь	к</a:t>
            </a:r>
            <a:r>
              <a:rPr sz="2000" spc="-25" dirty="0">
                <a:latin typeface="Times New Roman"/>
                <a:cs typeface="Times New Roman"/>
              </a:rPr>
              <a:t>в</a:t>
            </a:r>
            <a:r>
              <a:rPr sz="2000" spc="-15" dirty="0">
                <a:latin typeface="Times New Roman"/>
                <a:cs typeface="Times New Roman"/>
              </a:rPr>
              <a:t>а</a:t>
            </a:r>
            <a:r>
              <a:rPr sz="2000" dirty="0">
                <a:latin typeface="Times New Roman"/>
                <a:cs typeface="Times New Roman"/>
              </a:rPr>
              <a:t>д</a:t>
            </a:r>
            <a:r>
              <a:rPr sz="2000" spc="-10" dirty="0">
                <a:latin typeface="Times New Roman"/>
                <a:cs typeface="Times New Roman"/>
              </a:rPr>
              <a:t>р</a:t>
            </a:r>
            <a:r>
              <a:rPr sz="2000" spc="-50" dirty="0">
                <a:latin typeface="Times New Roman"/>
                <a:cs typeface="Times New Roman"/>
              </a:rPr>
              <a:t>а</a:t>
            </a:r>
            <a:r>
              <a:rPr sz="2000" dirty="0">
                <a:latin typeface="Times New Roman"/>
                <a:cs typeface="Times New Roman"/>
              </a:rPr>
              <a:t>тн</a:t>
            </a:r>
            <a:r>
              <a:rPr sz="2000" spc="-10" dirty="0">
                <a:latin typeface="Times New Roman"/>
                <a:cs typeface="Times New Roman"/>
              </a:rPr>
              <a:t>и</a:t>
            </a:r>
            <a:r>
              <a:rPr sz="2000" dirty="0">
                <a:latin typeface="Times New Roman"/>
                <a:cs typeface="Times New Roman"/>
              </a:rPr>
              <a:t>й	з	</a:t>
            </a:r>
            <a:r>
              <a:rPr sz="2000" spc="-100" dirty="0">
                <a:latin typeface="Times New Roman"/>
                <a:cs typeface="Times New Roman"/>
              </a:rPr>
              <a:t>к</a:t>
            </a:r>
            <a:r>
              <a:rPr sz="2000" spc="25" dirty="0">
                <a:latin typeface="Times New Roman"/>
                <a:cs typeface="Times New Roman"/>
              </a:rPr>
              <a:t>о</a:t>
            </a:r>
            <a:r>
              <a:rPr sz="2000" spc="5" dirty="0">
                <a:latin typeface="Times New Roman"/>
                <a:cs typeface="Times New Roman"/>
              </a:rPr>
              <a:t>е</a:t>
            </a:r>
            <a:r>
              <a:rPr sz="2000" dirty="0">
                <a:latin typeface="Times New Roman"/>
                <a:cs typeface="Times New Roman"/>
              </a:rPr>
              <a:t>ф</a:t>
            </a:r>
            <a:r>
              <a:rPr sz="2000" spc="-10" dirty="0">
                <a:latin typeface="Times New Roman"/>
                <a:cs typeface="Times New Roman"/>
              </a:rPr>
              <a:t>і</a:t>
            </a:r>
            <a:r>
              <a:rPr sz="2000" spc="-5" dirty="0">
                <a:latin typeface="Times New Roman"/>
                <a:cs typeface="Times New Roman"/>
              </a:rPr>
              <a:t>ц</a:t>
            </a:r>
            <a:r>
              <a:rPr sz="2000" spc="-15" dirty="0">
                <a:latin typeface="Times New Roman"/>
                <a:cs typeface="Times New Roman"/>
              </a:rPr>
              <a:t>і</a:t>
            </a:r>
            <a:r>
              <a:rPr sz="2000" spc="-5" dirty="0">
                <a:latin typeface="Times New Roman"/>
                <a:cs typeface="Times New Roman"/>
              </a:rPr>
              <a:t>єн</a:t>
            </a:r>
            <a:r>
              <a:rPr sz="2000" spc="20" dirty="0">
                <a:latin typeface="Times New Roman"/>
                <a:cs typeface="Times New Roman"/>
              </a:rPr>
              <a:t>т</a:t>
            </a:r>
            <a:r>
              <a:rPr sz="2000" dirty="0">
                <a:latin typeface="Times New Roman"/>
                <a:cs typeface="Times New Roman"/>
              </a:rPr>
              <a:t>а	дете</a:t>
            </a:r>
            <a:r>
              <a:rPr sz="2000" spc="-35" dirty="0">
                <a:latin typeface="Times New Roman"/>
                <a:cs typeface="Times New Roman"/>
              </a:rPr>
              <a:t>р</a:t>
            </a:r>
            <a:r>
              <a:rPr sz="2000" dirty="0">
                <a:latin typeface="Times New Roman"/>
                <a:cs typeface="Times New Roman"/>
              </a:rPr>
              <a:t>мін</a:t>
            </a:r>
            <a:r>
              <a:rPr sz="2000" spc="-10" dirty="0">
                <a:latin typeface="Times New Roman"/>
                <a:cs typeface="Times New Roman"/>
              </a:rPr>
              <a:t>а</a:t>
            </a:r>
            <a:r>
              <a:rPr sz="2000" spc="-5" dirty="0">
                <a:latin typeface="Times New Roman"/>
                <a:cs typeface="Times New Roman"/>
              </a:rPr>
              <a:t>ц</a:t>
            </a:r>
            <a:r>
              <a:rPr sz="2000" spc="-15" dirty="0">
                <a:latin typeface="Times New Roman"/>
                <a:cs typeface="Times New Roman"/>
              </a:rPr>
              <a:t>і</a:t>
            </a:r>
            <a:r>
              <a:rPr sz="2000" dirty="0">
                <a:latin typeface="Times New Roman"/>
                <a:cs typeface="Times New Roman"/>
              </a:rPr>
              <a:t>ї	</a:t>
            </a:r>
            <a:r>
              <a:rPr sz="2000" spc="-5" dirty="0">
                <a:latin typeface="Times New Roman"/>
                <a:cs typeface="Times New Roman"/>
              </a:rPr>
              <a:t>на</a:t>
            </a:r>
            <a:r>
              <a:rPr sz="2000" spc="-20" dirty="0">
                <a:latin typeface="Times New Roman"/>
                <a:cs typeface="Times New Roman"/>
              </a:rPr>
              <a:t>з</a:t>
            </a:r>
            <a:r>
              <a:rPr sz="2000" spc="-5" dirty="0">
                <a:latin typeface="Times New Roman"/>
                <a:cs typeface="Times New Roman"/>
              </a:rPr>
              <a:t>и</a:t>
            </a:r>
            <a:r>
              <a:rPr sz="2000" spc="-30" dirty="0">
                <a:latin typeface="Times New Roman"/>
                <a:cs typeface="Times New Roman"/>
              </a:rPr>
              <a:t>в</a:t>
            </a:r>
            <a:r>
              <a:rPr sz="2000" dirty="0">
                <a:latin typeface="Times New Roman"/>
                <a:cs typeface="Times New Roman"/>
              </a:rPr>
              <a:t>а</a:t>
            </a:r>
            <a:r>
              <a:rPr sz="2000" spc="-25" dirty="0">
                <a:latin typeface="Times New Roman"/>
                <a:cs typeface="Times New Roman"/>
              </a:rPr>
              <a:t>ю</a:t>
            </a:r>
            <a:r>
              <a:rPr sz="2000" dirty="0">
                <a:latin typeface="Times New Roman"/>
                <a:cs typeface="Times New Roman"/>
              </a:rPr>
              <a:t>ть	</a:t>
            </a:r>
            <a:r>
              <a:rPr sz="2000" b="1" i="1" dirty="0">
                <a:latin typeface="Times New Roman"/>
                <a:cs typeface="Times New Roman"/>
              </a:rPr>
              <a:t>і</a:t>
            </a:r>
            <a:r>
              <a:rPr sz="2000" b="1" i="1" spc="-15" dirty="0">
                <a:latin typeface="Times New Roman"/>
                <a:cs typeface="Times New Roman"/>
              </a:rPr>
              <a:t>н</a:t>
            </a:r>
            <a:r>
              <a:rPr sz="2000" b="1" i="1" spc="-5" dirty="0">
                <a:latin typeface="Times New Roman"/>
                <a:cs typeface="Times New Roman"/>
              </a:rPr>
              <a:t>д</a:t>
            </a:r>
            <a:r>
              <a:rPr sz="2000" b="1" i="1" spc="-15" dirty="0">
                <a:latin typeface="Times New Roman"/>
                <a:cs typeface="Times New Roman"/>
              </a:rPr>
              <a:t>е</a:t>
            </a:r>
            <a:r>
              <a:rPr sz="2000" b="1" i="1" spc="-80" dirty="0">
                <a:latin typeface="Times New Roman"/>
                <a:cs typeface="Times New Roman"/>
              </a:rPr>
              <a:t>к</a:t>
            </a:r>
            <a:r>
              <a:rPr sz="2000" b="1" i="1" spc="-50" dirty="0">
                <a:latin typeface="Times New Roman"/>
                <a:cs typeface="Times New Roman"/>
              </a:rPr>
              <a:t>с</a:t>
            </a:r>
            <a:r>
              <a:rPr sz="2000" b="1" i="1" spc="-70" dirty="0">
                <a:latin typeface="Times New Roman"/>
                <a:cs typeface="Times New Roman"/>
              </a:rPr>
              <a:t>о</a:t>
            </a:r>
            <a:r>
              <a:rPr sz="2000" b="1" i="1" dirty="0">
                <a:latin typeface="Times New Roman"/>
                <a:cs typeface="Times New Roman"/>
              </a:rPr>
              <a:t>м  </a:t>
            </a:r>
            <a:r>
              <a:rPr sz="2000" b="1" i="1" spc="-15" dirty="0">
                <a:latin typeface="Times New Roman"/>
                <a:cs typeface="Times New Roman"/>
              </a:rPr>
              <a:t>кореляції</a:t>
            </a:r>
            <a:r>
              <a:rPr sz="2000" b="1" i="1" spc="440" dirty="0">
                <a:latin typeface="Times New Roman"/>
                <a:cs typeface="Times New Roman"/>
              </a:rPr>
              <a:t> </a:t>
            </a:r>
            <a:r>
              <a:rPr sz="2000" i="1" spc="-5" dirty="0">
                <a:latin typeface="Times New Roman"/>
                <a:cs typeface="Times New Roman"/>
              </a:rPr>
              <a:t>R.</a:t>
            </a:r>
            <a:endParaRPr sz="2000">
              <a:latin typeface="Times New Roman"/>
              <a:cs typeface="Times New Roman"/>
            </a:endParaRPr>
          </a:p>
        </p:txBody>
      </p:sp>
      <p:sp>
        <p:nvSpPr>
          <p:cNvPr id="7" name="object 7"/>
          <p:cNvSpPr/>
          <p:nvPr/>
        </p:nvSpPr>
        <p:spPr>
          <a:xfrm>
            <a:off x="1619630" y="2132850"/>
            <a:ext cx="6048629" cy="86409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716017" y="3389033"/>
            <a:ext cx="2808351" cy="91194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97636" y="904645"/>
          <a:ext cx="8154669" cy="1435347"/>
        </p:xfrm>
        <a:graphic>
          <a:graphicData uri="http://schemas.openxmlformats.org/drawingml/2006/table">
            <a:tbl>
              <a:tblPr firstRow="1" bandRow="1">
                <a:tableStyleId>{2D5ABB26-0587-4C30-8999-92F81FD0307C}</a:tableStyleId>
              </a:tblPr>
              <a:tblGrid>
                <a:gridCol w="1719580"/>
                <a:gridCol w="1522730"/>
                <a:gridCol w="1372869"/>
                <a:gridCol w="1699895"/>
                <a:gridCol w="1839595"/>
              </a:tblGrid>
              <a:tr h="443395">
                <a:tc>
                  <a:txBody>
                    <a:bodyPr/>
                    <a:lstStyle/>
                    <a:p>
                      <a:pPr marL="31750">
                        <a:lnSpc>
                          <a:spcPts val="2620"/>
                        </a:lnSpc>
                      </a:pPr>
                      <a:r>
                        <a:rPr sz="2400" spc="-5" dirty="0">
                          <a:latin typeface="Times New Roman"/>
                          <a:cs typeface="Times New Roman"/>
                        </a:rPr>
                        <a:t>Оцінювання</a:t>
                      </a:r>
                      <a:endParaRPr sz="2400">
                        <a:latin typeface="Times New Roman"/>
                        <a:cs typeface="Times New Roman"/>
                      </a:endParaRPr>
                    </a:p>
                  </a:txBody>
                  <a:tcPr marL="0" marR="0" marT="0" marB="0"/>
                </a:tc>
                <a:tc>
                  <a:txBody>
                    <a:bodyPr/>
                    <a:lstStyle/>
                    <a:p>
                      <a:pPr marL="182245">
                        <a:lnSpc>
                          <a:spcPts val="2620"/>
                        </a:lnSpc>
                      </a:pPr>
                      <a:r>
                        <a:rPr sz="2400" spc="5" dirty="0">
                          <a:latin typeface="Times New Roman"/>
                          <a:cs typeface="Times New Roman"/>
                        </a:rPr>
                        <a:t>щільності</a:t>
                      </a:r>
                      <a:endParaRPr sz="2400">
                        <a:latin typeface="Times New Roman"/>
                        <a:cs typeface="Times New Roman"/>
                      </a:endParaRPr>
                    </a:p>
                  </a:txBody>
                  <a:tcPr marL="0" marR="0" marT="0" marB="0"/>
                </a:tc>
                <a:tc>
                  <a:txBody>
                    <a:bodyPr/>
                    <a:lstStyle/>
                    <a:p>
                      <a:pPr marR="15875" algn="ctr">
                        <a:lnSpc>
                          <a:spcPts val="2620"/>
                        </a:lnSpc>
                      </a:pPr>
                      <a:r>
                        <a:rPr sz="2400" spc="-10" dirty="0">
                          <a:latin typeface="Times New Roman"/>
                          <a:cs typeface="Times New Roman"/>
                        </a:rPr>
                        <a:t>зв’язку</a:t>
                      </a:r>
                      <a:endParaRPr sz="2400">
                        <a:latin typeface="Times New Roman"/>
                        <a:cs typeface="Times New Roman"/>
                      </a:endParaRPr>
                    </a:p>
                  </a:txBody>
                  <a:tcPr marL="0" marR="0" marT="0" marB="0"/>
                </a:tc>
                <a:tc>
                  <a:txBody>
                    <a:bodyPr/>
                    <a:lstStyle/>
                    <a:p>
                      <a:pPr marL="31115">
                        <a:lnSpc>
                          <a:spcPts val="2620"/>
                        </a:lnSpc>
                        <a:tabLst>
                          <a:tab pos="555625" algn="l"/>
                        </a:tabLst>
                      </a:pPr>
                      <a:r>
                        <a:rPr sz="2400" spc="-5" dirty="0">
                          <a:latin typeface="Times New Roman"/>
                          <a:cs typeface="Times New Roman"/>
                        </a:rPr>
                        <a:t>за	</a:t>
                      </a:r>
                      <a:r>
                        <a:rPr sz="2400" dirty="0">
                          <a:latin typeface="Times New Roman"/>
                          <a:cs typeface="Times New Roman"/>
                        </a:rPr>
                        <a:t>даними</a:t>
                      </a:r>
                      <a:endParaRPr sz="2400">
                        <a:latin typeface="Times New Roman"/>
                        <a:cs typeface="Times New Roman"/>
                      </a:endParaRPr>
                    </a:p>
                  </a:txBody>
                  <a:tcPr marL="0" marR="0" marT="0" marB="0"/>
                </a:tc>
                <a:tc>
                  <a:txBody>
                    <a:bodyPr/>
                    <a:lstStyle/>
                    <a:p>
                      <a:pPr marR="24130" algn="r">
                        <a:lnSpc>
                          <a:spcPts val="2620"/>
                        </a:lnSpc>
                      </a:pPr>
                      <a:r>
                        <a:rPr sz="2400" dirty="0">
                          <a:latin typeface="Times New Roman"/>
                          <a:cs typeface="Times New Roman"/>
                        </a:rPr>
                        <a:t>ан</a:t>
                      </a:r>
                      <a:r>
                        <a:rPr sz="2400" spc="20" dirty="0">
                          <a:latin typeface="Times New Roman"/>
                          <a:cs typeface="Times New Roman"/>
                        </a:rPr>
                        <a:t>а</a:t>
                      </a:r>
                      <a:r>
                        <a:rPr sz="2400" spc="-10" dirty="0">
                          <a:latin typeface="Times New Roman"/>
                          <a:cs typeface="Times New Roman"/>
                        </a:rPr>
                        <a:t>л</a:t>
                      </a:r>
                      <a:r>
                        <a:rPr sz="2400" dirty="0">
                          <a:latin typeface="Times New Roman"/>
                          <a:cs typeface="Times New Roman"/>
                        </a:rPr>
                        <a:t>ітично</a:t>
                      </a:r>
                      <a:r>
                        <a:rPr sz="2400" spc="-65" dirty="0">
                          <a:latin typeface="Times New Roman"/>
                          <a:cs typeface="Times New Roman"/>
                        </a:rPr>
                        <a:t>г</a:t>
                      </a:r>
                      <a:r>
                        <a:rPr sz="2400" dirty="0">
                          <a:latin typeface="Times New Roman"/>
                          <a:cs typeface="Times New Roman"/>
                        </a:rPr>
                        <a:t>о</a:t>
                      </a:r>
                      <a:endParaRPr sz="2400">
                        <a:latin typeface="Times New Roman"/>
                        <a:cs typeface="Times New Roman"/>
                      </a:endParaRPr>
                    </a:p>
                  </a:txBody>
                  <a:tcPr marL="0" marR="0" marT="0" marB="0"/>
                </a:tc>
              </a:tr>
              <a:tr h="548734">
                <a:tc>
                  <a:txBody>
                    <a:bodyPr/>
                    <a:lstStyle/>
                    <a:p>
                      <a:pPr marL="31750">
                        <a:lnSpc>
                          <a:spcPct val="100000"/>
                        </a:lnSpc>
                        <a:spcBef>
                          <a:spcPts val="570"/>
                        </a:spcBef>
                      </a:pPr>
                      <a:r>
                        <a:rPr sz="2400" spc="-10" dirty="0">
                          <a:latin typeface="Times New Roman"/>
                          <a:cs typeface="Times New Roman"/>
                        </a:rPr>
                        <a:t>групування</a:t>
                      </a:r>
                      <a:endParaRPr sz="2400">
                        <a:latin typeface="Times New Roman"/>
                        <a:cs typeface="Times New Roman"/>
                      </a:endParaRPr>
                    </a:p>
                  </a:txBody>
                  <a:tcPr marL="0" marR="0" marT="72390" marB="0"/>
                </a:tc>
                <a:tc>
                  <a:txBody>
                    <a:bodyPr/>
                    <a:lstStyle/>
                    <a:p>
                      <a:pPr marL="86360">
                        <a:lnSpc>
                          <a:spcPct val="100000"/>
                        </a:lnSpc>
                        <a:spcBef>
                          <a:spcPts val="570"/>
                        </a:spcBef>
                        <a:tabLst>
                          <a:tab pos="477520" algn="l"/>
                        </a:tabLst>
                      </a:pPr>
                      <a:r>
                        <a:rPr sz="2400" dirty="0">
                          <a:latin typeface="Times New Roman"/>
                          <a:cs typeface="Times New Roman"/>
                        </a:rPr>
                        <a:t>-	мірою</a:t>
                      </a:r>
                      <a:endParaRPr sz="2400">
                        <a:latin typeface="Times New Roman"/>
                        <a:cs typeface="Times New Roman"/>
                      </a:endParaRPr>
                    </a:p>
                  </a:txBody>
                  <a:tcPr marL="0" marR="0" marT="72390" marB="0"/>
                </a:tc>
                <a:tc>
                  <a:txBody>
                    <a:bodyPr/>
                    <a:lstStyle/>
                    <a:p>
                      <a:pPr marL="22225" algn="ctr">
                        <a:lnSpc>
                          <a:spcPct val="100000"/>
                        </a:lnSpc>
                        <a:spcBef>
                          <a:spcPts val="570"/>
                        </a:spcBef>
                      </a:pPr>
                      <a:r>
                        <a:rPr sz="2400" spc="5" dirty="0">
                          <a:latin typeface="Times New Roman"/>
                          <a:cs typeface="Times New Roman"/>
                        </a:rPr>
                        <a:t>щільності</a:t>
                      </a:r>
                      <a:endParaRPr sz="2400">
                        <a:latin typeface="Times New Roman"/>
                        <a:cs typeface="Times New Roman"/>
                      </a:endParaRPr>
                    </a:p>
                  </a:txBody>
                  <a:tcPr marL="0" marR="0" marT="72390" marB="0"/>
                </a:tc>
                <a:tc>
                  <a:txBody>
                    <a:bodyPr/>
                    <a:lstStyle/>
                    <a:p>
                      <a:pPr marL="258445">
                        <a:lnSpc>
                          <a:spcPct val="100000"/>
                        </a:lnSpc>
                        <a:spcBef>
                          <a:spcPts val="570"/>
                        </a:spcBef>
                        <a:tabLst>
                          <a:tab pos="1470025" algn="l"/>
                        </a:tabLst>
                      </a:pPr>
                      <a:r>
                        <a:rPr sz="2400" spc="-10" dirty="0">
                          <a:latin typeface="Times New Roman"/>
                          <a:cs typeface="Times New Roman"/>
                        </a:rPr>
                        <a:t>зв’язку	</a:t>
                      </a:r>
                      <a:r>
                        <a:rPr sz="2400" dirty="0">
                          <a:latin typeface="Times New Roman"/>
                          <a:cs typeface="Times New Roman"/>
                        </a:rPr>
                        <a:t>є</a:t>
                      </a:r>
                      <a:endParaRPr sz="2400">
                        <a:latin typeface="Times New Roman"/>
                        <a:cs typeface="Times New Roman"/>
                      </a:endParaRPr>
                    </a:p>
                  </a:txBody>
                  <a:tcPr marL="0" marR="0" marT="72390" marB="0"/>
                </a:tc>
                <a:tc>
                  <a:txBody>
                    <a:bodyPr/>
                    <a:lstStyle/>
                    <a:p>
                      <a:pPr marR="24765" algn="r">
                        <a:lnSpc>
                          <a:spcPct val="100000"/>
                        </a:lnSpc>
                        <a:spcBef>
                          <a:spcPts val="570"/>
                        </a:spcBef>
                      </a:pPr>
                      <a:r>
                        <a:rPr sz="2400" b="1" i="1" spc="-105" dirty="0">
                          <a:latin typeface="Times New Roman"/>
                          <a:cs typeface="Times New Roman"/>
                        </a:rPr>
                        <a:t>к</a:t>
                      </a:r>
                      <a:r>
                        <a:rPr sz="2400" b="1" i="1" dirty="0">
                          <a:latin typeface="Times New Roman"/>
                          <a:cs typeface="Times New Roman"/>
                        </a:rPr>
                        <a:t>ор</a:t>
                      </a:r>
                      <a:r>
                        <a:rPr sz="2400" b="1" i="1" spc="-60" dirty="0">
                          <a:latin typeface="Times New Roman"/>
                          <a:cs typeface="Times New Roman"/>
                        </a:rPr>
                        <a:t>е</a:t>
                      </a:r>
                      <a:r>
                        <a:rPr sz="2400" b="1" i="1" spc="-10" dirty="0">
                          <a:latin typeface="Times New Roman"/>
                          <a:cs typeface="Times New Roman"/>
                        </a:rPr>
                        <a:t>л</a:t>
                      </a:r>
                      <a:r>
                        <a:rPr sz="2400" b="1" i="1" spc="-5" dirty="0">
                          <a:latin typeface="Times New Roman"/>
                          <a:cs typeface="Times New Roman"/>
                        </a:rPr>
                        <a:t>яційне</a:t>
                      </a:r>
                      <a:endParaRPr sz="2400">
                        <a:latin typeface="Times New Roman"/>
                        <a:cs typeface="Times New Roman"/>
                      </a:endParaRPr>
                    </a:p>
                  </a:txBody>
                  <a:tcPr marL="0" marR="0" marT="72390" marB="0"/>
                </a:tc>
              </a:tr>
              <a:tr h="443218">
                <a:tc>
                  <a:txBody>
                    <a:bodyPr/>
                    <a:lstStyle/>
                    <a:p>
                      <a:pPr marL="31750">
                        <a:lnSpc>
                          <a:spcPts val="2820"/>
                        </a:lnSpc>
                        <a:spcBef>
                          <a:spcPts val="570"/>
                        </a:spcBef>
                      </a:pPr>
                      <a:r>
                        <a:rPr sz="2400" b="1" i="1" dirty="0">
                          <a:latin typeface="Times New Roman"/>
                          <a:cs typeface="Times New Roman"/>
                        </a:rPr>
                        <a:t>відношення</a:t>
                      </a:r>
                      <a:endParaRPr sz="2400">
                        <a:latin typeface="Times New Roman"/>
                        <a:cs typeface="Times New Roman"/>
                      </a:endParaRPr>
                    </a:p>
                  </a:txBody>
                  <a:tcPr marL="0" marR="0" marT="72390"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r>
            </a:tbl>
          </a:graphicData>
        </a:graphic>
      </p:graphicFrame>
      <p:sp>
        <p:nvSpPr>
          <p:cNvPr id="3" name="object 3"/>
          <p:cNvSpPr txBox="1"/>
          <p:nvPr/>
        </p:nvSpPr>
        <p:spPr>
          <a:xfrm>
            <a:off x="691286" y="3017037"/>
            <a:ext cx="8168005" cy="2031364"/>
          </a:xfrm>
          <a:prstGeom prst="rect">
            <a:avLst/>
          </a:prstGeom>
        </p:spPr>
        <p:txBody>
          <a:bodyPr vert="horz" wrap="square" lIns="0" tIns="12700" rIns="0" bIns="0" rtlCol="0">
            <a:spAutoFit/>
          </a:bodyPr>
          <a:lstStyle/>
          <a:p>
            <a:pPr marL="38100" marR="30480">
              <a:lnSpc>
                <a:spcPct val="150000"/>
              </a:lnSpc>
              <a:spcBef>
                <a:spcPts val="100"/>
              </a:spcBef>
            </a:pPr>
            <a:r>
              <a:rPr sz="2800" dirty="0">
                <a:latin typeface="Times New Roman"/>
                <a:cs typeface="Times New Roman"/>
              </a:rPr>
              <a:t>де </a:t>
            </a:r>
            <a:r>
              <a:rPr sz="2800" spc="-5" dirty="0">
                <a:latin typeface="Symbol"/>
                <a:cs typeface="Symbol"/>
              </a:rPr>
              <a:t></a:t>
            </a:r>
            <a:r>
              <a:rPr sz="2775" spc="-7" baseline="25525" dirty="0">
                <a:latin typeface="Times New Roman"/>
                <a:cs typeface="Times New Roman"/>
              </a:rPr>
              <a:t>2 </a:t>
            </a:r>
            <a:r>
              <a:rPr sz="2800" spc="-5" dirty="0">
                <a:latin typeface="Times New Roman"/>
                <a:cs typeface="Times New Roman"/>
              </a:rPr>
              <a:t>— </a:t>
            </a:r>
            <a:r>
              <a:rPr sz="2800" spc="-10" dirty="0">
                <a:latin typeface="Times New Roman"/>
                <a:cs typeface="Times New Roman"/>
              </a:rPr>
              <a:t>міжгрупова </a:t>
            </a:r>
            <a:r>
              <a:rPr sz="2800" spc="-5" dirty="0">
                <a:latin typeface="Times New Roman"/>
                <a:cs typeface="Times New Roman"/>
              </a:rPr>
              <a:t>дисперсія, </a:t>
            </a:r>
            <a:r>
              <a:rPr sz="2800" spc="-20" dirty="0">
                <a:latin typeface="Times New Roman"/>
                <a:cs typeface="Times New Roman"/>
              </a:rPr>
              <a:t>яка </a:t>
            </a:r>
            <a:r>
              <a:rPr sz="2800" spc="-5" dirty="0">
                <a:latin typeface="Times New Roman"/>
                <a:cs typeface="Times New Roman"/>
              </a:rPr>
              <a:t>вимірює </a:t>
            </a:r>
            <a:r>
              <a:rPr sz="2800" spc="-10" dirty="0">
                <a:latin typeface="Times New Roman"/>
                <a:cs typeface="Times New Roman"/>
              </a:rPr>
              <a:t>варіацію  </a:t>
            </a:r>
            <a:r>
              <a:rPr sz="2800" spc="-5" dirty="0">
                <a:latin typeface="Times New Roman"/>
                <a:cs typeface="Times New Roman"/>
              </a:rPr>
              <a:t>ознаки </a:t>
            </a:r>
            <a:r>
              <a:rPr sz="2800" i="1" spc="-5" dirty="0">
                <a:latin typeface="Times New Roman"/>
                <a:cs typeface="Times New Roman"/>
              </a:rPr>
              <a:t>у </a:t>
            </a:r>
            <a:r>
              <a:rPr sz="2800" spc="-10" dirty="0">
                <a:latin typeface="Times New Roman"/>
                <a:cs typeface="Times New Roman"/>
              </a:rPr>
              <a:t>під </a:t>
            </a:r>
            <a:r>
              <a:rPr sz="2800" spc="-15" dirty="0">
                <a:latin typeface="Times New Roman"/>
                <a:cs typeface="Times New Roman"/>
              </a:rPr>
              <a:t>впливом фактора</a:t>
            </a:r>
            <a:r>
              <a:rPr sz="2800" spc="35" dirty="0">
                <a:latin typeface="Times New Roman"/>
                <a:cs typeface="Times New Roman"/>
              </a:rPr>
              <a:t> </a:t>
            </a:r>
            <a:r>
              <a:rPr sz="2800" i="1" spc="-5" dirty="0">
                <a:latin typeface="Times New Roman"/>
                <a:cs typeface="Times New Roman"/>
              </a:rPr>
              <a:t>х</a:t>
            </a:r>
            <a:r>
              <a:rPr sz="2800" spc="-5" dirty="0">
                <a:latin typeface="Times New Roman"/>
                <a:cs typeface="Times New Roman"/>
              </a:rPr>
              <a:t>;</a:t>
            </a:r>
            <a:endParaRPr sz="2800">
              <a:latin typeface="Times New Roman"/>
              <a:cs typeface="Times New Roman"/>
            </a:endParaRPr>
          </a:p>
          <a:p>
            <a:pPr marL="38100">
              <a:lnSpc>
                <a:spcPct val="100000"/>
              </a:lnSpc>
              <a:spcBef>
                <a:spcPts val="2355"/>
              </a:spcBef>
            </a:pPr>
            <a:r>
              <a:rPr sz="2800" spc="5" dirty="0">
                <a:latin typeface="Symbol"/>
                <a:cs typeface="Symbol"/>
              </a:rPr>
              <a:t></a:t>
            </a:r>
            <a:r>
              <a:rPr sz="2775" spc="7" baseline="25525" dirty="0">
                <a:latin typeface="Times New Roman"/>
                <a:cs typeface="Times New Roman"/>
              </a:rPr>
              <a:t>2 </a:t>
            </a:r>
            <a:r>
              <a:rPr sz="2800" spc="-5" dirty="0">
                <a:latin typeface="Times New Roman"/>
                <a:cs typeface="Times New Roman"/>
              </a:rPr>
              <a:t>— загальна</a:t>
            </a:r>
            <a:r>
              <a:rPr sz="2800" spc="-245" dirty="0">
                <a:latin typeface="Times New Roman"/>
                <a:cs typeface="Times New Roman"/>
              </a:rPr>
              <a:t> </a:t>
            </a:r>
            <a:r>
              <a:rPr sz="2800" spc="-5" dirty="0">
                <a:latin typeface="Times New Roman"/>
                <a:cs typeface="Times New Roman"/>
              </a:rPr>
              <a:t>дисперсія.</a:t>
            </a:r>
            <a:endParaRPr sz="2800">
              <a:latin typeface="Times New Roman"/>
              <a:cs typeface="Times New Roman"/>
            </a:endParaRPr>
          </a:p>
        </p:txBody>
      </p:sp>
      <p:sp>
        <p:nvSpPr>
          <p:cNvPr id="4" name="object 4"/>
          <p:cNvSpPr/>
          <p:nvPr/>
        </p:nvSpPr>
        <p:spPr>
          <a:xfrm>
            <a:off x="6156197" y="1916823"/>
            <a:ext cx="1656206" cy="7920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1632585"/>
            <a:ext cx="5582285" cy="1733550"/>
          </a:xfrm>
          <a:prstGeom prst="rect">
            <a:avLst/>
          </a:prstGeom>
        </p:spPr>
        <p:txBody>
          <a:bodyPr vert="horz" wrap="square" lIns="0" tIns="13335" rIns="0" bIns="0" rtlCol="0">
            <a:spAutoFit/>
          </a:bodyPr>
          <a:lstStyle/>
          <a:p>
            <a:pPr marL="12700" marR="121285">
              <a:lnSpc>
                <a:spcPct val="100000"/>
              </a:lnSpc>
              <a:spcBef>
                <a:spcPts val="105"/>
              </a:spcBef>
              <a:buAutoNum type="arabicPeriod"/>
              <a:tabLst>
                <a:tab pos="189865" algn="l"/>
              </a:tabLst>
            </a:pPr>
            <a:r>
              <a:rPr sz="1400" spc="-5" dirty="0">
                <a:latin typeface="Times New Roman"/>
                <a:cs typeface="Times New Roman"/>
              </a:rPr>
              <a:t>Висвітліть сутність аналізу </a:t>
            </a:r>
            <a:r>
              <a:rPr sz="1400" dirty="0">
                <a:latin typeface="Times New Roman"/>
                <a:cs typeface="Times New Roman"/>
              </a:rPr>
              <a:t>взаємозв’язків між </a:t>
            </a:r>
            <a:r>
              <a:rPr sz="1400" spc="-5" dirty="0">
                <a:latin typeface="Times New Roman"/>
                <a:cs typeface="Times New Roman"/>
              </a:rPr>
              <a:t>суспільними </a:t>
            </a:r>
            <a:r>
              <a:rPr sz="1400" dirty="0">
                <a:latin typeface="Times New Roman"/>
                <a:cs typeface="Times New Roman"/>
              </a:rPr>
              <a:t>явищами  як </a:t>
            </a:r>
            <a:r>
              <a:rPr sz="1400" spc="-5" dirty="0">
                <a:latin typeface="Times New Roman"/>
                <a:cs typeface="Times New Roman"/>
              </a:rPr>
              <a:t>передумови </a:t>
            </a:r>
            <a:r>
              <a:rPr sz="1400" dirty="0">
                <a:latin typeface="Times New Roman"/>
                <a:cs typeface="Times New Roman"/>
              </a:rPr>
              <a:t>ефективності</a:t>
            </a:r>
            <a:r>
              <a:rPr sz="1400" spc="-30" dirty="0">
                <a:latin typeface="Times New Roman"/>
                <a:cs typeface="Times New Roman"/>
              </a:rPr>
              <a:t> </a:t>
            </a:r>
            <a:r>
              <a:rPr sz="1400" spc="-5" dirty="0">
                <a:latin typeface="Times New Roman"/>
                <a:cs typeface="Times New Roman"/>
              </a:rPr>
              <a:t>управління.</a:t>
            </a:r>
            <a:endParaRPr sz="1400" dirty="0">
              <a:latin typeface="Times New Roman"/>
              <a:cs typeface="Times New Roman"/>
            </a:endParaRPr>
          </a:p>
          <a:p>
            <a:pPr marL="188595" indent="-176530">
              <a:lnSpc>
                <a:spcPct val="100000"/>
              </a:lnSpc>
              <a:buAutoNum type="arabicPeriod"/>
              <a:tabLst>
                <a:tab pos="189230" algn="l"/>
              </a:tabLst>
            </a:pPr>
            <a:r>
              <a:rPr sz="1400" spc="-5" dirty="0">
                <a:latin typeface="Times New Roman"/>
                <a:cs typeface="Times New Roman"/>
              </a:rPr>
              <a:t>Дайте </a:t>
            </a:r>
            <a:r>
              <a:rPr sz="1400" dirty="0">
                <a:latin typeface="Times New Roman"/>
                <a:cs typeface="Times New Roman"/>
              </a:rPr>
              <a:t>перелік </a:t>
            </a:r>
            <a:r>
              <a:rPr sz="1400" spc="5" dirty="0">
                <a:latin typeface="Times New Roman"/>
                <a:cs typeface="Times New Roman"/>
              </a:rPr>
              <a:t>основних </a:t>
            </a:r>
            <a:r>
              <a:rPr sz="1400" dirty="0">
                <a:latin typeface="Times New Roman"/>
                <a:cs typeface="Times New Roman"/>
              </a:rPr>
              <a:t>видів </a:t>
            </a:r>
            <a:r>
              <a:rPr sz="1400" spc="-5" dirty="0">
                <a:latin typeface="Times New Roman"/>
                <a:cs typeface="Times New Roman"/>
              </a:rPr>
              <a:t>взаємозв’язків </a:t>
            </a:r>
            <a:r>
              <a:rPr sz="1400" dirty="0">
                <a:latin typeface="Times New Roman"/>
                <a:cs typeface="Times New Roman"/>
              </a:rPr>
              <a:t>між</a:t>
            </a:r>
            <a:r>
              <a:rPr sz="1400" spc="-110" dirty="0">
                <a:latin typeface="Times New Roman"/>
                <a:cs typeface="Times New Roman"/>
              </a:rPr>
              <a:t> </a:t>
            </a:r>
            <a:r>
              <a:rPr sz="1400" spc="-5" dirty="0">
                <a:latin typeface="Times New Roman"/>
                <a:cs typeface="Times New Roman"/>
              </a:rPr>
              <a:t>суспільними</a:t>
            </a:r>
            <a:endParaRPr sz="1400" dirty="0">
              <a:latin typeface="Times New Roman"/>
              <a:cs typeface="Times New Roman"/>
            </a:endParaRPr>
          </a:p>
          <a:p>
            <a:pPr marL="12700">
              <a:lnSpc>
                <a:spcPct val="100000"/>
              </a:lnSpc>
            </a:pPr>
            <a:r>
              <a:rPr sz="1400" dirty="0">
                <a:latin typeface="Times New Roman"/>
                <a:cs typeface="Times New Roman"/>
              </a:rPr>
              <a:t>явищами.</a:t>
            </a:r>
          </a:p>
          <a:p>
            <a:pPr marL="189230" indent="-176530">
              <a:lnSpc>
                <a:spcPct val="100000"/>
              </a:lnSpc>
              <a:buAutoNum type="arabicPeriod" startAt="3"/>
              <a:tabLst>
                <a:tab pos="189230" algn="l"/>
              </a:tabLst>
            </a:pPr>
            <a:r>
              <a:rPr sz="1400" spc="-5" dirty="0">
                <a:latin typeface="Times New Roman"/>
                <a:cs typeface="Times New Roman"/>
              </a:rPr>
              <a:t>Охарактеризуйте </a:t>
            </a:r>
            <a:r>
              <a:rPr sz="1400" dirty="0">
                <a:latin typeface="Times New Roman"/>
                <a:cs typeface="Times New Roman"/>
              </a:rPr>
              <a:t>послідовність </a:t>
            </a:r>
            <a:r>
              <a:rPr sz="1400" spc="-5" dirty="0">
                <a:latin typeface="Times New Roman"/>
                <a:cs typeface="Times New Roman"/>
              </a:rPr>
              <a:t>вивчення </a:t>
            </a:r>
            <a:r>
              <a:rPr sz="1400" dirty="0">
                <a:latin typeface="Times New Roman"/>
                <a:cs typeface="Times New Roman"/>
              </a:rPr>
              <a:t>взаємозв’язків між</a:t>
            </a:r>
            <a:r>
              <a:rPr sz="1400" spc="-110" dirty="0">
                <a:latin typeface="Times New Roman"/>
                <a:cs typeface="Times New Roman"/>
              </a:rPr>
              <a:t> </a:t>
            </a:r>
            <a:r>
              <a:rPr sz="1400" dirty="0">
                <a:latin typeface="Times New Roman"/>
                <a:cs typeface="Times New Roman"/>
              </a:rPr>
              <a:t>явищами.</a:t>
            </a:r>
          </a:p>
          <a:p>
            <a:pPr marL="12700" marR="231775">
              <a:lnSpc>
                <a:spcPct val="100000"/>
              </a:lnSpc>
              <a:buAutoNum type="arabicPeriod" startAt="3"/>
              <a:tabLst>
                <a:tab pos="189230" algn="l"/>
              </a:tabLst>
            </a:pPr>
            <a:r>
              <a:rPr sz="1400" spc="-5" dirty="0">
                <a:latin typeface="Times New Roman"/>
                <a:cs typeface="Times New Roman"/>
              </a:rPr>
              <a:t>Охарактеризуйте функціональні, стохастичні </a:t>
            </a:r>
            <a:r>
              <a:rPr sz="1400" dirty="0">
                <a:latin typeface="Times New Roman"/>
                <a:cs typeface="Times New Roman"/>
              </a:rPr>
              <a:t>та </a:t>
            </a:r>
            <a:r>
              <a:rPr sz="1400" spc="-5" dirty="0">
                <a:latin typeface="Times New Roman"/>
                <a:cs typeface="Times New Roman"/>
              </a:rPr>
              <a:t>кореляційні зв’язки  </a:t>
            </a:r>
            <a:r>
              <a:rPr sz="1400" dirty="0">
                <a:latin typeface="Times New Roman"/>
                <a:cs typeface="Times New Roman"/>
              </a:rPr>
              <a:t>між </a:t>
            </a:r>
            <a:r>
              <a:rPr sz="1400" spc="-5" dirty="0">
                <a:latin typeface="Times New Roman"/>
                <a:cs typeface="Times New Roman"/>
              </a:rPr>
              <a:t>суспільними</a:t>
            </a:r>
            <a:r>
              <a:rPr sz="1400" spc="-35" dirty="0">
                <a:latin typeface="Times New Roman"/>
                <a:cs typeface="Times New Roman"/>
              </a:rPr>
              <a:t> </a:t>
            </a:r>
            <a:r>
              <a:rPr sz="1400" dirty="0">
                <a:latin typeface="Times New Roman"/>
                <a:cs typeface="Times New Roman"/>
              </a:rPr>
              <a:t>явищами.</a:t>
            </a:r>
          </a:p>
          <a:p>
            <a:pPr marL="189230" indent="-177165">
              <a:lnSpc>
                <a:spcPct val="100000"/>
              </a:lnSpc>
              <a:buAutoNum type="arabicPeriod" startAt="3"/>
              <a:tabLst>
                <a:tab pos="189865" algn="l"/>
              </a:tabLst>
            </a:pPr>
            <a:r>
              <a:rPr sz="1400" spc="-5" dirty="0">
                <a:latin typeface="Times New Roman"/>
                <a:cs typeface="Times New Roman"/>
              </a:rPr>
              <a:t>Висвітліть сутність </a:t>
            </a:r>
            <a:r>
              <a:rPr sz="1400" dirty="0">
                <a:latin typeface="Times New Roman"/>
                <a:cs typeface="Times New Roman"/>
              </a:rPr>
              <a:t>оцінки </a:t>
            </a:r>
            <a:r>
              <a:rPr sz="1400" spc="5" dirty="0">
                <a:latin typeface="Times New Roman"/>
                <a:cs typeface="Times New Roman"/>
              </a:rPr>
              <a:t>щільності </a:t>
            </a:r>
            <a:r>
              <a:rPr sz="1400" spc="-10" dirty="0">
                <a:latin typeface="Times New Roman"/>
                <a:cs typeface="Times New Roman"/>
              </a:rPr>
              <a:t>зв’язку </a:t>
            </a:r>
            <a:r>
              <a:rPr sz="1400" dirty="0">
                <a:latin typeface="Times New Roman"/>
                <a:cs typeface="Times New Roman"/>
              </a:rPr>
              <a:t>між</a:t>
            </a:r>
            <a:r>
              <a:rPr sz="1400" spc="-65" dirty="0">
                <a:latin typeface="Times New Roman"/>
                <a:cs typeface="Times New Roman"/>
              </a:rPr>
              <a:t> </a:t>
            </a:r>
            <a:r>
              <a:rPr sz="1400" dirty="0">
                <a:latin typeface="Times New Roman"/>
                <a:cs typeface="Times New Roman"/>
              </a:rPr>
              <a:t>явищами.</a:t>
            </a:r>
          </a:p>
        </p:txBody>
      </p:sp>
      <p:sp>
        <p:nvSpPr>
          <p:cNvPr id="3" name="object 3"/>
          <p:cNvSpPr/>
          <p:nvPr/>
        </p:nvSpPr>
        <p:spPr>
          <a:xfrm>
            <a:off x="684707" y="130911"/>
            <a:ext cx="7849234" cy="462280"/>
          </a:xfrm>
          <a:custGeom>
            <a:avLst/>
            <a:gdLst/>
            <a:ahLst/>
            <a:cxnLst/>
            <a:rect l="l" t="t" r="r" b="b"/>
            <a:pathLst>
              <a:path w="7849234" h="462280">
                <a:moveTo>
                  <a:pt x="0" y="461670"/>
                </a:moveTo>
                <a:lnTo>
                  <a:pt x="7848854" y="461670"/>
                </a:lnTo>
                <a:lnTo>
                  <a:pt x="7848854" y="0"/>
                </a:lnTo>
                <a:lnTo>
                  <a:pt x="0" y="0"/>
                </a:lnTo>
                <a:lnTo>
                  <a:pt x="0" y="461670"/>
                </a:lnTo>
                <a:close/>
              </a:path>
            </a:pathLst>
          </a:custGeom>
          <a:solidFill>
            <a:srgbClr val="8BDFA1"/>
          </a:solidFill>
        </p:spPr>
        <p:txBody>
          <a:bodyPr wrap="square" lIns="0" tIns="0" rIns="0" bIns="0" rtlCol="0"/>
          <a:lstStyle/>
          <a:p>
            <a:endParaRPr/>
          </a:p>
        </p:txBody>
      </p:sp>
      <p:sp>
        <p:nvSpPr>
          <p:cNvPr id="4" name="object 4"/>
          <p:cNvSpPr txBox="1">
            <a:spLocks noGrp="1"/>
          </p:cNvSpPr>
          <p:nvPr>
            <p:ph type="title"/>
          </p:nvPr>
        </p:nvSpPr>
        <p:spPr>
          <a:xfrm>
            <a:off x="1480819" y="153415"/>
            <a:ext cx="62566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0" dirty="0">
                <a:solidFill>
                  <a:srgbClr val="3E1F51"/>
                </a:solidFill>
                <a:latin typeface="Times New Roman"/>
                <a:cs typeface="Times New Roman"/>
              </a:rPr>
              <a:t> </a:t>
            </a:r>
            <a:r>
              <a:rPr sz="2400" b="1" dirty="0">
                <a:solidFill>
                  <a:srgbClr val="3E1F51"/>
                </a:solidFill>
                <a:latin typeface="Times New Roman"/>
                <a:cs typeface="Times New Roman"/>
              </a:rPr>
              <a:t>6</a:t>
            </a:r>
            <a:endParaRPr sz="2400">
              <a:latin typeface="Times New Roman"/>
              <a:cs typeface="Times New Roman"/>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730490" cy="2820670"/>
          </a:xfrm>
          <a:custGeom>
            <a:avLst/>
            <a:gdLst/>
            <a:ahLst/>
            <a:cxnLst/>
            <a:rect l="l" t="t" r="r" b="b"/>
            <a:pathLst>
              <a:path w="7730490" h="2820670">
                <a:moveTo>
                  <a:pt x="0" y="2820162"/>
                </a:moveTo>
                <a:lnTo>
                  <a:pt x="7730235" y="2820162"/>
                </a:lnTo>
                <a:lnTo>
                  <a:pt x="7730235" y="0"/>
                </a:lnTo>
                <a:lnTo>
                  <a:pt x="0" y="0"/>
                </a:lnTo>
                <a:lnTo>
                  <a:pt x="0" y="2820162"/>
                </a:lnTo>
                <a:close/>
              </a:path>
            </a:pathLst>
          </a:custGeom>
          <a:solidFill>
            <a:srgbClr val="FFD966"/>
          </a:solidFill>
        </p:spPr>
        <p:txBody>
          <a:bodyPr wrap="square" lIns="0" tIns="0" rIns="0" bIns="0" rtlCol="0"/>
          <a:lstStyle/>
          <a:p>
            <a:endParaRPr/>
          </a:p>
        </p:txBody>
      </p:sp>
      <p:sp>
        <p:nvSpPr>
          <p:cNvPr id="3" name="object 3"/>
          <p:cNvSpPr/>
          <p:nvPr/>
        </p:nvSpPr>
        <p:spPr>
          <a:xfrm>
            <a:off x="4011167" y="2601467"/>
            <a:ext cx="795655" cy="224154"/>
          </a:xfrm>
          <a:custGeom>
            <a:avLst/>
            <a:gdLst/>
            <a:ahLst/>
            <a:cxnLst/>
            <a:rect l="l" t="t" r="r" b="b"/>
            <a:pathLst>
              <a:path w="795654" h="224155">
                <a:moveTo>
                  <a:pt x="707644" y="0"/>
                </a:moveTo>
                <a:lnTo>
                  <a:pt x="690753" y="0"/>
                </a:lnTo>
                <a:lnTo>
                  <a:pt x="603631" y="220980"/>
                </a:lnTo>
                <a:lnTo>
                  <a:pt x="646938" y="220980"/>
                </a:lnTo>
                <a:lnTo>
                  <a:pt x="661797" y="176784"/>
                </a:lnTo>
                <a:lnTo>
                  <a:pt x="777748" y="176784"/>
                </a:lnTo>
                <a:lnTo>
                  <a:pt x="766013" y="147193"/>
                </a:lnTo>
                <a:lnTo>
                  <a:pt x="672846" y="147193"/>
                </a:lnTo>
                <a:lnTo>
                  <a:pt x="699008" y="66802"/>
                </a:lnTo>
                <a:lnTo>
                  <a:pt x="734134" y="66802"/>
                </a:lnTo>
                <a:lnTo>
                  <a:pt x="707644" y="0"/>
                </a:lnTo>
                <a:close/>
              </a:path>
              <a:path w="795654" h="224155">
                <a:moveTo>
                  <a:pt x="777748" y="176784"/>
                </a:moveTo>
                <a:lnTo>
                  <a:pt x="736473" y="176784"/>
                </a:lnTo>
                <a:lnTo>
                  <a:pt x="752729" y="220980"/>
                </a:lnTo>
                <a:lnTo>
                  <a:pt x="795274" y="220980"/>
                </a:lnTo>
                <a:lnTo>
                  <a:pt x="777748" y="176784"/>
                </a:lnTo>
                <a:close/>
              </a:path>
              <a:path w="795654" h="224155">
                <a:moveTo>
                  <a:pt x="734134" y="66802"/>
                </a:moveTo>
                <a:lnTo>
                  <a:pt x="699008" y="66802"/>
                </a:lnTo>
                <a:lnTo>
                  <a:pt x="725170" y="147193"/>
                </a:lnTo>
                <a:lnTo>
                  <a:pt x="766013" y="147193"/>
                </a:lnTo>
                <a:lnTo>
                  <a:pt x="734134" y="66802"/>
                </a:lnTo>
                <a:close/>
              </a:path>
              <a:path w="795654" h="224155">
                <a:moveTo>
                  <a:pt x="468712" y="103759"/>
                </a:moveTo>
                <a:lnTo>
                  <a:pt x="432689" y="103759"/>
                </a:lnTo>
                <a:lnTo>
                  <a:pt x="476885" y="223901"/>
                </a:lnTo>
                <a:lnTo>
                  <a:pt x="490601" y="223901"/>
                </a:lnTo>
                <a:lnTo>
                  <a:pt x="517556" y="149987"/>
                </a:lnTo>
                <a:lnTo>
                  <a:pt x="483616" y="149987"/>
                </a:lnTo>
                <a:lnTo>
                  <a:pt x="468712" y="103759"/>
                </a:lnTo>
                <a:close/>
              </a:path>
              <a:path w="795654" h="224155">
                <a:moveTo>
                  <a:pt x="436245" y="3048"/>
                </a:moveTo>
                <a:lnTo>
                  <a:pt x="415798" y="3048"/>
                </a:lnTo>
                <a:lnTo>
                  <a:pt x="371983" y="220980"/>
                </a:lnTo>
                <a:lnTo>
                  <a:pt x="409194" y="220980"/>
                </a:lnTo>
                <a:lnTo>
                  <a:pt x="432689" y="103759"/>
                </a:lnTo>
                <a:lnTo>
                  <a:pt x="468712" y="103759"/>
                </a:lnTo>
                <a:lnTo>
                  <a:pt x="436245" y="3048"/>
                </a:lnTo>
                <a:close/>
              </a:path>
              <a:path w="795654" h="224155">
                <a:moveTo>
                  <a:pt x="570509" y="103759"/>
                </a:moveTo>
                <a:lnTo>
                  <a:pt x="534416" y="103759"/>
                </a:lnTo>
                <a:lnTo>
                  <a:pt x="556895" y="220980"/>
                </a:lnTo>
                <a:lnTo>
                  <a:pt x="594487" y="220980"/>
                </a:lnTo>
                <a:lnTo>
                  <a:pt x="570509" y="103759"/>
                </a:lnTo>
                <a:close/>
              </a:path>
              <a:path w="795654" h="224155">
                <a:moveTo>
                  <a:pt x="549910" y="3048"/>
                </a:moveTo>
                <a:lnTo>
                  <a:pt x="529590" y="3048"/>
                </a:lnTo>
                <a:lnTo>
                  <a:pt x="483616" y="149987"/>
                </a:lnTo>
                <a:lnTo>
                  <a:pt x="517556" y="149987"/>
                </a:lnTo>
                <a:lnTo>
                  <a:pt x="534416" y="103759"/>
                </a:lnTo>
                <a:lnTo>
                  <a:pt x="570509" y="103759"/>
                </a:lnTo>
                <a:lnTo>
                  <a:pt x="549910" y="3048"/>
                </a:lnTo>
                <a:close/>
              </a:path>
              <a:path w="795654" h="224155">
                <a:moveTo>
                  <a:pt x="350901" y="3048"/>
                </a:moveTo>
                <a:lnTo>
                  <a:pt x="211709" y="3048"/>
                </a:lnTo>
                <a:lnTo>
                  <a:pt x="211709" y="220980"/>
                </a:lnTo>
                <a:lnTo>
                  <a:pt x="349123" y="220980"/>
                </a:lnTo>
                <a:lnTo>
                  <a:pt x="349123" y="186562"/>
                </a:lnTo>
                <a:lnTo>
                  <a:pt x="250444" y="186562"/>
                </a:lnTo>
                <a:lnTo>
                  <a:pt x="250444" y="121285"/>
                </a:lnTo>
                <a:lnTo>
                  <a:pt x="322580" y="121285"/>
                </a:lnTo>
                <a:lnTo>
                  <a:pt x="322580" y="88392"/>
                </a:lnTo>
                <a:lnTo>
                  <a:pt x="250444" y="88392"/>
                </a:lnTo>
                <a:lnTo>
                  <a:pt x="250444" y="37211"/>
                </a:lnTo>
                <a:lnTo>
                  <a:pt x="350901" y="37211"/>
                </a:lnTo>
                <a:lnTo>
                  <a:pt x="350901" y="3048"/>
                </a:lnTo>
                <a:close/>
              </a:path>
              <a:path w="795654" h="224155">
                <a:moveTo>
                  <a:pt x="107950" y="37211"/>
                </a:moveTo>
                <a:lnTo>
                  <a:pt x="69215" y="37211"/>
                </a:lnTo>
                <a:lnTo>
                  <a:pt x="69215" y="220980"/>
                </a:lnTo>
                <a:lnTo>
                  <a:pt x="107950" y="220980"/>
                </a:lnTo>
                <a:lnTo>
                  <a:pt x="107950" y="37211"/>
                </a:lnTo>
                <a:close/>
              </a:path>
              <a:path w="795654" h="224155">
                <a:moveTo>
                  <a:pt x="180594" y="3048"/>
                </a:moveTo>
                <a:lnTo>
                  <a:pt x="0" y="3048"/>
                </a:lnTo>
                <a:lnTo>
                  <a:pt x="0" y="37211"/>
                </a:lnTo>
                <a:lnTo>
                  <a:pt x="180594" y="37211"/>
                </a:lnTo>
                <a:lnTo>
                  <a:pt x="180594" y="3048"/>
                </a:lnTo>
                <a:close/>
              </a:path>
            </a:pathLst>
          </a:custGeom>
          <a:solidFill>
            <a:srgbClr val="5E2D79"/>
          </a:solidFill>
        </p:spPr>
        <p:txBody>
          <a:bodyPr wrap="square" lIns="0" tIns="0" rIns="0" bIns="0" rtlCol="0"/>
          <a:lstStyle/>
          <a:p>
            <a:endParaRPr/>
          </a:p>
        </p:txBody>
      </p:sp>
      <p:sp>
        <p:nvSpPr>
          <p:cNvPr id="4" name="object 4"/>
          <p:cNvSpPr/>
          <p:nvPr/>
        </p:nvSpPr>
        <p:spPr>
          <a:xfrm>
            <a:off x="4684014" y="2668270"/>
            <a:ext cx="52705" cy="80645"/>
          </a:xfrm>
          <a:custGeom>
            <a:avLst/>
            <a:gdLst/>
            <a:ahLst/>
            <a:cxnLst/>
            <a:rect l="l" t="t" r="r" b="b"/>
            <a:pathLst>
              <a:path w="52704" h="80644">
                <a:moveTo>
                  <a:pt x="26162" y="0"/>
                </a:moveTo>
                <a:lnTo>
                  <a:pt x="0" y="80390"/>
                </a:lnTo>
                <a:lnTo>
                  <a:pt x="52324" y="80390"/>
                </a:lnTo>
                <a:lnTo>
                  <a:pt x="26162" y="0"/>
                </a:lnTo>
                <a:close/>
              </a:path>
            </a:pathLst>
          </a:custGeom>
          <a:ln w="3175">
            <a:solidFill>
              <a:srgbClr val="58134A"/>
            </a:solidFill>
          </a:ln>
        </p:spPr>
        <p:txBody>
          <a:bodyPr wrap="square" lIns="0" tIns="0" rIns="0" bIns="0" rtlCol="0"/>
          <a:lstStyle/>
          <a:p>
            <a:endParaRPr/>
          </a:p>
        </p:txBody>
      </p:sp>
      <p:sp>
        <p:nvSpPr>
          <p:cNvPr id="5" name="object 5"/>
          <p:cNvSpPr/>
          <p:nvPr/>
        </p:nvSpPr>
        <p:spPr>
          <a:xfrm>
            <a:off x="4383151" y="2604516"/>
            <a:ext cx="222885" cy="220979"/>
          </a:xfrm>
          <a:custGeom>
            <a:avLst/>
            <a:gdLst/>
            <a:ahLst/>
            <a:cxnLst/>
            <a:rect l="l" t="t" r="r" b="b"/>
            <a:pathLst>
              <a:path w="222885" h="220980">
                <a:moveTo>
                  <a:pt x="43814" y="0"/>
                </a:moveTo>
                <a:lnTo>
                  <a:pt x="64262" y="0"/>
                </a:lnTo>
                <a:lnTo>
                  <a:pt x="111633" y="146938"/>
                </a:lnTo>
                <a:lnTo>
                  <a:pt x="157607" y="0"/>
                </a:lnTo>
                <a:lnTo>
                  <a:pt x="177926" y="0"/>
                </a:lnTo>
                <a:lnTo>
                  <a:pt x="222503" y="217932"/>
                </a:lnTo>
                <a:lnTo>
                  <a:pt x="184912" y="217932"/>
                </a:lnTo>
                <a:lnTo>
                  <a:pt x="162433" y="100711"/>
                </a:lnTo>
                <a:lnTo>
                  <a:pt x="118618" y="220853"/>
                </a:lnTo>
                <a:lnTo>
                  <a:pt x="104901" y="220853"/>
                </a:lnTo>
                <a:lnTo>
                  <a:pt x="60706" y="100711"/>
                </a:lnTo>
                <a:lnTo>
                  <a:pt x="37211" y="217932"/>
                </a:lnTo>
                <a:lnTo>
                  <a:pt x="0" y="217932"/>
                </a:lnTo>
                <a:lnTo>
                  <a:pt x="43814" y="0"/>
                </a:lnTo>
                <a:close/>
              </a:path>
            </a:pathLst>
          </a:custGeom>
          <a:ln w="3175">
            <a:solidFill>
              <a:srgbClr val="58134A"/>
            </a:solidFill>
          </a:ln>
        </p:spPr>
        <p:txBody>
          <a:bodyPr wrap="square" lIns="0" tIns="0" rIns="0" bIns="0" rtlCol="0"/>
          <a:lstStyle/>
          <a:p>
            <a:endParaRPr/>
          </a:p>
        </p:txBody>
      </p:sp>
      <p:sp>
        <p:nvSpPr>
          <p:cNvPr id="6" name="object 6"/>
          <p:cNvSpPr/>
          <p:nvPr/>
        </p:nvSpPr>
        <p:spPr>
          <a:xfrm>
            <a:off x="4222877" y="2604516"/>
            <a:ext cx="139700" cy="218440"/>
          </a:xfrm>
          <a:custGeom>
            <a:avLst/>
            <a:gdLst/>
            <a:ahLst/>
            <a:cxnLst/>
            <a:rect l="l" t="t" r="r" b="b"/>
            <a:pathLst>
              <a:path w="139700" h="218439">
                <a:moveTo>
                  <a:pt x="0" y="0"/>
                </a:moveTo>
                <a:lnTo>
                  <a:pt x="139192" y="0"/>
                </a:lnTo>
                <a:lnTo>
                  <a:pt x="139192" y="34162"/>
                </a:lnTo>
                <a:lnTo>
                  <a:pt x="38735" y="34162"/>
                </a:lnTo>
                <a:lnTo>
                  <a:pt x="38735" y="85344"/>
                </a:lnTo>
                <a:lnTo>
                  <a:pt x="110871" y="85344"/>
                </a:lnTo>
                <a:lnTo>
                  <a:pt x="110871" y="118237"/>
                </a:lnTo>
                <a:lnTo>
                  <a:pt x="38735" y="118237"/>
                </a:lnTo>
                <a:lnTo>
                  <a:pt x="38735" y="183514"/>
                </a:lnTo>
                <a:lnTo>
                  <a:pt x="137413" y="183514"/>
                </a:lnTo>
                <a:lnTo>
                  <a:pt x="137413" y="217932"/>
                </a:lnTo>
                <a:lnTo>
                  <a:pt x="0" y="21793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4011167" y="2604516"/>
            <a:ext cx="180975" cy="218440"/>
          </a:xfrm>
          <a:custGeom>
            <a:avLst/>
            <a:gdLst/>
            <a:ahLst/>
            <a:cxnLst/>
            <a:rect l="l" t="t" r="r" b="b"/>
            <a:pathLst>
              <a:path w="180975" h="218439">
                <a:moveTo>
                  <a:pt x="0" y="0"/>
                </a:moveTo>
                <a:lnTo>
                  <a:pt x="180594" y="0"/>
                </a:lnTo>
                <a:lnTo>
                  <a:pt x="180594" y="34162"/>
                </a:lnTo>
                <a:lnTo>
                  <a:pt x="107950" y="34162"/>
                </a:lnTo>
                <a:lnTo>
                  <a:pt x="107950" y="217932"/>
                </a:lnTo>
                <a:lnTo>
                  <a:pt x="69215" y="217932"/>
                </a:lnTo>
                <a:lnTo>
                  <a:pt x="69215" y="34162"/>
                </a:lnTo>
                <a:lnTo>
                  <a:pt x="0" y="3416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614798" y="2601467"/>
            <a:ext cx="191770" cy="220979"/>
          </a:xfrm>
          <a:custGeom>
            <a:avLst/>
            <a:gdLst/>
            <a:ahLst/>
            <a:cxnLst/>
            <a:rect l="l" t="t" r="r" b="b"/>
            <a:pathLst>
              <a:path w="191770" h="220980">
                <a:moveTo>
                  <a:pt x="87122" y="0"/>
                </a:moveTo>
                <a:lnTo>
                  <a:pt x="104012" y="0"/>
                </a:lnTo>
                <a:lnTo>
                  <a:pt x="191642" y="220980"/>
                </a:lnTo>
                <a:lnTo>
                  <a:pt x="149098" y="220980"/>
                </a:lnTo>
                <a:lnTo>
                  <a:pt x="132841" y="176784"/>
                </a:lnTo>
                <a:lnTo>
                  <a:pt x="58165" y="176784"/>
                </a:lnTo>
                <a:lnTo>
                  <a:pt x="43306" y="220980"/>
                </a:lnTo>
                <a:lnTo>
                  <a:pt x="0" y="220980"/>
                </a:lnTo>
                <a:lnTo>
                  <a:pt x="87122"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918709" y="2602610"/>
            <a:ext cx="152018" cy="22072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102733" y="2776220"/>
            <a:ext cx="53975" cy="53975"/>
          </a:xfrm>
          <a:custGeom>
            <a:avLst/>
            <a:gdLst/>
            <a:ahLst/>
            <a:cxnLst/>
            <a:rect l="l" t="t" r="r" b="b"/>
            <a:pathLst>
              <a:path w="53975" h="53975">
                <a:moveTo>
                  <a:pt x="34289" y="0"/>
                </a:moveTo>
                <a:lnTo>
                  <a:pt x="19430" y="0"/>
                </a:lnTo>
                <a:lnTo>
                  <a:pt x="13080" y="2539"/>
                </a:lnTo>
                <a:lnTo>
                  <a:pt x="2666" y="12953"/>
                </a:lnTo>
                <a:lnTo>
                  <a:pt x="0" y="19303"/>
                </a:lnTo>
                <a:lnTo>
                  <a:pt x="0" y="34162"/>
                </a:lnTo>
                <a:lnTo>
                  <a:pt x="2666" y="40512"/>
                </a:lnTo>
                <a:lnTo>
                  <a:pt x="7874" y="45719"/>
                </a:lnTo>
                <a:lnTo>
                  <a:pt x="13080" y="51053"/>
                </a:lnTo>
                <a:lnTo>
                  <a:pt x="19430" y="53720"/>
                </a:lnTo>
                <a:lnTo>
                  <a:pt x="34289" y="53720"/>
                </a:lnTo>
                <a:lnTo>
                  <a:pt x="40639" y="51053"/>
                </a:lnTo>
                <a:lnTo>
                  <a:pt x="45846" y="45719"/>
                </a:lnTo>
                <a:lnTo>
                  <a:pt x="51053" y="40512"/>
                </a:lnTo>
                <a:lnTo>
                  <a:pt x="53593" y="34162"/>
                </a:lnTo>
                <a:lnTo>
                  <a:pt x="53593" y="19303"/>
                </a:lnTo>
                <a:lnTo>
                  <a:pt x="51053" y="12953"/>
                </a:lnTo>
                <a:lnTo>
                  <a:pt x="40639" y="2539"/>
                </a:lnTo>
                <a:lnTo>
                  <a:pt x="34289" y="0"/>
                </a:lnTo>
                <a:close/>
              </a:path>
            </a:pathLst>
          </a:custGeom>
          <a:solidFill>
            <a:srgbClr val="5E2D79"/>
          </a:solidFill>
        </p:spPr>
        <p:txBody>
          <a:bodyPr wrap="square" lIns="0" tIns="0" rIns="0" bIns="0" rtlCol="0"/>
          <a:lstStyle/>
          <a:p>
            <a:endParaRPr/>
          </a:p>
        </p:txBody>
      </p:sp>
      <p:sp>
        <p:nvSpPr>
          <p:cNvPr id="11" name="object 11"/>
          <p:cNvSpPr/>
          <p:nvPr/>
        </p:nvSpPr>
        <p:spPr>
          <a:xfrm>
            <a:off x="5102733" y="2776220"/>
            <a:ext cx="53975" cy="53975"/>
          </a:xfrm>
          <a:custGeom>
            <a:avLst/>
            <a:gdLst/>
            <a:ahLst/>
            <a:cxnLst/>
            <a:rect l="l" t="t" r="r" b="b"/>
            <a:pathLst>
              <a:path w="53975" h="53975">
                <a:moveTo>
                  <a:pt x="26796" y="0"/>
                </a:moveTo>
                <a:lnTo>
                  <a:pt x="34289" y="0"/>
                </a:lnTo>
                <a:lnTo>
                  <a:pt x="40639" y="2539"/>
                </a:lnTo>
                <a:lnTo>
                  <a:pt x="45846" y="7746"/>
                </a:lnTo>
                <a:lnTo>
                  <a:pt x="51053" y="12953"/>
                </a:lnTo>
                <a:lnTo>
                  <a:pt x="53593" y="19303"/>
                </a:lnTo>
                <a:lnTo>
                  <a:pt x="53593" y="26669"/>
                </a:lnTo>
                <a:lnTo>
                  <a:pt x="53593" y="34162"/>
                </a:lnTo>
                <a:lnTo>
                  <a:pt x="51053" y="40512"/>
                </a:lnTo>
                <a:lnTo>
                  <a:pt x="45846" y="45719"/>
                </a:lnTo>
                <a:lnTo>
                  <a:pt x="40639" y="51053"/>
                </a:lnTo>
                <a:lnTo>
                  <a:pt x="34289" y="53720"/>
                </a:lnTo>
                <a:lnTo>
                  <a:pt x="26796" y="53720"/>
                </a:lnTo>
                <a:lnTo>
                  <a:pt x="19430" y="53720"/>
                </a:lnTo>
                <a:lnTo>
                  <a:pt x="13080" y="51053"/>
                </a:lnTo>
                <a:lnTo>
                  <a:pt x="7874" y="45719"/>
                </a:lnTo>
                <a:lnTo>
                  <a:pt x="2666" y="40512"/>
                </a:lnTo>
                <a:lnTo>
                  <a:pt x="0" y="34162"/>
                </a:lnTo>
                <a:lnTo>
                  <a:pt x="0" y="26669"/>
                </a:lnTo>
                <a:lnTo>
                  <a:pt x="0" y="19303"/>
                </a:lnTo>
                <a:lnTo>
                  <a:pt x="2666" y="12953"/>
                </a:lnTo>
                <a:lnTo>
                  <a:pt x="7874" y="7746"/>
                </a:lnTo>
                <a:lnTo>
                  <a:pt x="13080" y="2539"/>
                </a:lnTo>
                <a:lnTo>
                  <a:pt x="19430" y="0"/>
                </a:lnTo>
                <a:lnTo>
                  <a:pt x="2679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867026" y="2929763"/>
            <a:ext cx="2138680" cy="226060"/>
          </a:xfrm>
          <a:custGeom>
            <a:avLst/>
            <a:gdLst/>
            <a:ahLst/>
            <a:cxnLst/>
            <a:rect l="l" t="t" r="r" b="b"/>
            <a:pathLst>
              <a:path w="2138679" h="226060">
                <a:moveTo>
                  <a:pt x="477393" y="888"/>
                </a:moveTo>
                <a:lnTo>
                  <a:pt x="460502" y="888"/>
                </a:lnTo>
                <a:lnTo>
                  <a:pt x="373380" y="221869"/>
                </a:lnTo>
                <a:lnTo>
                  <a:pt x="416687" y="221869"/>
                </a:lnTo>
                <a:lnTo>
                  <a:pt x="431546" y="177673"/>
                </a:lnTo>
                <a:lnTo>
                  <a:pt x="547497" y="177673"/>
                </a:lnTo>
                <a:lnTo>
                  <a:pt x="535762" y="148082"/>
                </a:lnTo>
                <a:lnTo>
                  <a:pt x="442595" y="148082"/>
                </a:lnTo>
                <a:lnTo>
                  <a:pt x="468756" y="67690"/>
                </a:lnTo>
                <a:lnTo>
                  <a:pt x="503883" y="67690"/>
                </a:lnTo>
                <a:lnTo>
                  <a:pt x="477393" y="888"/>
                </a:lnTo>
                <a:close/>
              </a:path>
              <a:path w="2138679" h="226060">
                <a:moveTo>
                  <a:pt x="547497" y="177673"/>
                </a:moveTo>
                <a:lnTo>
                  <a:pt x="506222" y="177673"/>
                </a:lnTo>
                <a:lnTo>
                  <a:pt x="522478" y="221869"/>
                </a:lnTo>
                <a:lnTo>
                  <a:pt x="565023" y="221869"/>
                </a:lnTo>
                <a:lnTo>
                  <a:pt x="547497" y="177673"/>
                </a:lnTo>
                <a:close/>
              </a:path>
              <a:path w="2138679" h="226060">
                <a:moveTo>
                  <a:pt x="503883" y="67690"/>
                </a:moveTo>
                <a:lnTo>
                  <a:pt x="468756" y="67690"/>
                </a:lnTo>
                <a:lnTo>
                  <a:pt x="494919" y="148082"/>
                </a:lnTo>
                <a:lnTo>
                  <a:pt x="535762" y="148082"/>
                </a:lnTo>
                <a:lnTo>
                  <a:pt x="503883" y="67690"/>
                </a:lnTo>
                <a:close/>
              </a:path>
              <a:path w="2138679" h="226060">
                <a:moveTo>
                  <a:pt x="2138426" y="3937"/>
                </a:moveTo>
                <a:lnTo>
                  <a:pt x="1999234" y="3937"/>
                </a:lnTo>
                <a:lnTo>
                  <a:pt x="1999234" y="221869"/>
                </a:lnTo>
                <a:lnTo>
                  <a:pt x="2136648" y="221869"/>
                </a:lnTo>
                <a:lnTo>
                  <a:pt x="2136648" y="187451"/>
                </a:lnTo>
                <a:lnTo>
                  <a:pt x="2037969" y="187451"/>
                </a:lnTo>
                <a:lnTo>
                  <a:pt x="2037969" y="122174"/>
                </a:lnTo>
                <a:lnTo>
                  <a:pt x="2110105" y="122174"/>
                </a:lnTo>
                <a:lnTo>
                  <a:pt x="2110105" y="89281"/>
                </a:lnTo>
                <a:lnTo>
                  <a:pt x="2037969" y="89281"/>
                </a:lnTo>
                <a:lnTo>
                  <a:pt x="2037969" y="38100"/>
                </a:lnTo>
                <a:lnTo>
                  <a:pt x="2138426" y="38100"/>
                </a:lnTo>
                <a:lnTo>
                  <a:pt x="2138426" y="3937"/>
                </a:lnTo>
                <a:close/>
              </a:path>
              <a:path w="2138679" h="226060">
                <a:moveTo>
                  <a:pt x="1829181" y="3937"/>
                </a:moveTo>
                <a:lnTo>
                  <a:pt x="1790446" y="3937"/>
                </a:lnTo>
                <a:lnTo>
                  <a:pt x="1790446" y="221869"/>
                </a:lnTo>
                <a:lnTo>
                  <a:pt x="1829181" y="221869"/>
                </a:lnTo>
                <a:lnTo>
                  <a:pt x="1829181" y="123825"/>
                </a:lnTo>
                <a:lnTo>
                  <a:pt x="1954022" y="123825"/>
                </a:lnTo>
                <a:lnTo>
                  <a:pt x="1954022" y="89281"/>
                </a:lnTo>
                <a:lnTo>
                  <a:pt x="1829181" y="89281"/>
                </a:lnTo>
                <a:lnTo>
                  <a:pt x="1829181" y="3937"/>
                </a:lnTo>
                <a:close/>
              </a:path>
              <a:path w="2138679" h="226060">
                <a:moveTo>
                  <a:pt x="1954022" y="123825"/>
                </a:moveTo>
                <a:lnTo>
                  <a:pt x="1915922" y="123825"/>
                </a:lnTo>
                <a:lnTo>
                  <a:pt x="1915922" y="221869"/>
                </a:lnTo>
                <a:lnTo>
                  <a:pt x="1954022" y="221869"/>
                </a:lnTo>
                <a:lnTo>
                  <a:pt x="1954022" y="123825"/>
                </a:lnTo>
                <a:close/>
              </a:path>
              <a:path w="2138679" h="226060">
                <a:moveTo>
                  <a:pt x="1954022" y="3937"/>
                </a:moveTo>
                <a:lnTo>
                  <a:pt x="1915922" y="3937"/>
                </a:lnTo>
                <a:lnTo>
                  <a:pt x="1915922" y="89281"/>
                </a:lnTo>
                <a:lnTo>
                  <a:pt x="1954022" y="89281"/>
                </a:lnTo>
                <a:lnTo>
                  <a:pt x="1954022" y="3937"/>
                </a:lnTo>
                <a:close/>
              </a:path>
              <a:path w="2138679" h="226060">
                <a:moveTo>
                  <a:pt x="1744980" y="135254"/>
                </a:moveTo>
                <a:lnTo>
                  <a:pt x="1706245" y="135254"/>
                </a:lnTo>
                <a:lnTo>
                  <a:pt x="1706245" y="221869"/>
                </a:lnTo>
                <a:lnTo>
                  <a:pt x="1744980" y="221869"/>
                </a:lnTo>
                <a:lnTo>
                  <a:pt x="1744980" y="135254"/>
                </a:lnTo>
                <a:close/>
              </a:path>
              <a:path w="2138679" h="226060">
                <a:moveTo>
                  <a:pt x="1633093" y="3937"/>
                </a:moveTo>
                <a:lnTo>
                  <a:pt x="1592834" y="3937"/>
                </a:lnTo>
                <a:lnTo>
                  <a:pt x="1592834" y="71247"/>
                </a:lnTo>
                <a:lnTo>
                  <a:pt x="1603978" y="111984"/>
                </a:lnTo>
                <a:lnTo>
                  <a:pt x="1636363" y="135112"/>
                </a:lnTo>
                <a:lnTo>
                  <a:pt x="1667890" y="139573"/>
                </a:lnTo>
                <a:lnTo>
                  <a:pt x="1677437" y="139309"/>
                </a:lnTo>
                <a:lnTo>
                  <a:pt x="1687020" y="138509"/>
                </a:lnTo>
                <a:lnTo>
                  <a:pt x="1696626" y="137161"/>
                </a:lnTo>
                <a:lnTo>
                  <a:pt x="1706245" y="135254"/>
                </a:lnTo>
                <a:lnTo>
                  <a:pt x="1744980" y="135254"/>
                </a:lnTo>
                <a:lnTo>
                  <a:pt x="1744980" y="107823"/>
                </a:lnTo>
                <a:lnTo>
                  <a:pt x="1673098" y="107823"/>
                </a:lnTo>
                <a:lnTo>
                  <a:pt x="1664025" y="107203"/>
                </a:lnTo>
                <a:lnTo>
                  <a:pt x="1633735" y="77789"/>
                </a:lnTo>
                <a:lnTo>
                  <a:pt x="1633093" y="68834"/>
                </a:lnTo>
                <a:lnTo>
                  <a:pt x="1633093" y="3937"/>
                </a:lnTo>
                <a:close/>
              </a:path>
              <a:path w="2138679" h="226060">
                <a:moveTo>
                  <a:pt x="1744980" y="3937"/>
                </a:moveTo>
                <a:lnTo>
                  <a:pt x="1706245" y="3937"/>
                </a:lnTo>
                <a:lnTo>
                  <a:pt x="1706245" y="103504"/>
                </a:lnTo>
                <a:lnTo>
                  <a:pt x="1697743" y="105411"/>
                </a:lnTo>
                <a:lnTo>
                  <a:pt x="1689385" y="106759"/>
                </a:lnTo>
                <a:lnTo>
                  <a:pt x="1681170" y="107559"/>
                </a:lnTo>
                <a:lnTo>
                  <a:pt x="1673098" y="107823"/>
                </a:lnTo>
                <a:lnTo>
                  <a:pt x="1744980" y="107823"/>
                </a:lnTo>
                <a:lnTo>
                  <a:pt x="1744980" y="3937"/>
                </a:lnTo>
                <a:close/>
              </a:path>
              <a:path w="2138679" h="226060">
                <a:moveTo>
                  <a:pt x="1279779" y="38100"/>
                </a:moveTo>
                <a:lnTo>
                  <a:pt x="1241044" y="38100"/>
                </a:lnTo>
                <a:lnTo>
                  <a:pt x="1241044" y="221869"/>
                </a:lnTo>
                <a:lnTo>
                  <a:pt x="1279779" y="221869"/>
                </a:lnTo>
                <a:lnTo>
                  <a:pt x="1279779" y="38100"/>
                </a:lnTo>
                <a:close/>
              </a:path>
              <a:path w="2138679" h="226060">
                <a:moveTo>
                  <a:pt x="1352423" y="3937"/>
                </a:moveTo>
                <a:lnTo>
                  <a:pt x="1171829" y="3937"/>
                </a:lnTo>
                <a:lnTo>
                  <a:pt x="1171829" y="38100"/>
                </a:lnTo>
                <a:lnTo>
                  <a:pt x="1352423" y="38100"/>
                </a:lnTo>
                <a:lnTo>
                  <a:pt x="1352423" y="3937"/>
                </a:lnTo>
                <a:close/>
              </a:path>
              <a:path w="2138679" h="226060">
                <a:moveTo>
                  <a:pt x="682371" y="38100"/>
                </a:moveTo>
                <a:lnTo>
                  <a:pt x="643636" y="38100"/>
                </a:lnTo>
                <a:lnTo>
                  <a:pt x="643636" y="221869"/>
                </a:lnTo>
                <a:lnTo>
                  <a:pt x="682371" y="221869"/>
                </a:lnTo>
                <a:lnTo>
                  <a:pt x="682371" y="38100"/>
                </a:lnTo>
                <a:close/>
              </a:path>
              <a:path w="2138679" h="226060">
                <a:moveTo>
                  <a:pt x="755015" y="3937"/>
                </a:moveTo>
                <a:lnTo>
                  <a:pt x="574421" y="3937"/>
                </a:lnTo>
                <a:lnTo>
                  <a:pt x="574421" y="38100"/>
                </a:lnTo>
                <a:lnTo>
                  <a:pt x="755015" y="38100"/>
                </a:lnTo>
                <a:lnTo>
                  <a:pt x="755015" y="3937"/>
                </a:lnTo>
                <a:close/>
              </a:path>
              <a:path w="2138679" h="226060">
                <a:moveTo>
                  <a:pt x="290703" y="38100"/>
                </a:moveTo>
                <a:lnTo>
                  <a:pt x="251968" y="38100"/>
                </a:lnTo>
                <a:lnTo>
                  <a:pt x="251968" y="221869"/>
                </a:lnTo>
                <a:lnTo>
                  <a:pt x="290703" y="221869"/>
                </a:lnTo>
                <a:lnTo>
                  <a:pt x="290703" y="38100"/>
                </a:lnTo>
                <a:close/>
              </a:path>
              <a:path w="2138679" h="226060">
                <a:moveTo>
                  <a:pt x="363347" y="3937"/>
                </a:moveTo>
                <a:lnTo>
                  <a:pt x="182753" y="3937"/>
                </a:lnTo>
                <a:lnTo>
                  <a:pt x="182753" y="38100"/>
                </a:lnTo>
                <a:lnTo>
                  <a:pt x="363347" y="38100"/>
                </a:lnTo>
                <a:lnTo>
                  <a:pt x="363347" y="3937"/>
                </a:lnTo>
                <a:close/>
              </a:path>
              <a:path w="2138679" h="226060">
                <a:moveTo>
                  <a:pt x="1422273" y="3937"/>
                </a:moveTo>
                <a:lnTo>
                  <a:pt x="1383538" y="3937"/>
                </a:lnTo>
                <a:lnTo>
                  <a:pt x="1383538" y="225298"/>
                </a:lnTo>
                <a:lnTo>
                  <a:pt x="1399921" y="225298"/>
                </a:lnTo>
                <a:lnTo>
                  <a:pt x="1456702" y="150622"/>
                </a:lnTo>
                <a:lnTo>
                  <a:pt x="1422273" y="150622"/>
                </a:lnTo>
                <a:lnTo>
                  <a:pt x="1422273" y="3937"/>
                </a:lnTo>
                <a:close/>
              </a:path>
              <a:path w="2138679" h="226060">
                <a:moveTo>
                  <a:pt x="1552575" y="75311"/>
                </a:moveTo>
                <a:lnTo>
                  <a:pt x="1513967" y="75311"/>
                </a:lnTo>
                <a:lnTo>
                  <a:pt x="1513967" y="221869"/>
                </a:lnTo>
                <a:lnTo>
                  <a:pt x="1552575" y="221869"/>
                </a:lnTo>
                <a:lnTo>
                  <a:pt x="1552575" y="75311"/>
                </a:lnTo>
                <a:close/>
              </a:path>
              <a:path w="2138679" h="226060">
                <a:moveTo>
                  <a:pt x="1552575" y="508"/>
                </a:moveTo>
                <a:lnTo>
                  <a:pt x="1536192" y="508"/>
                </a:lnTo>
                <a:lnTo>
                  <a:pt x="1422273" y="150622"/>
                </a:lnTo>
                <a:lnTo>
                  <a:pt x="1456702" y="150622"/>
                </a:lnTo>
                <a:lnTo>
                  <a:pt x="1513967" y="75311"/>
                </a:lnTo>
                <a:lnTo>
                  <a:pt x="1552575" y="75311"/>
                </a:lnTo>
                <a:lnTo>
                  <a:pt x="1552575" y="508"/>
                </a:lnTo>
                <a:close/>
              </a:path>
              <a:path w="2138679" h="226060">
                <a:moveTo>
                  <a:pt x="824865" y="3937"/>
                </a:moveTo>
                <a:lnTo>
                  <a:pt x="786130" y="3937"/>
                </a:lnTo>
                <a:lnTo>
                  <a:pt x="786130" y="225298"/>
                </a:lnTo>
                <a:lnTo>
                  <a:pt x="802513" y="225298"/>
                </a:lnTo>
                <a:lnTo>
                  <a:pt x="859294" y="150622"/>
                </a:lnTo>
                <a:lnTo>
                  <a:pt x="824865" y="150622"/>
                </a:lnTo>
                <a:lnTo>
                  <a:pt x="824865" y="3937"/>
                </a:lnTo>
                <a:close/>
              </a:path>
              <a:path w="2138679" h="226060">
                <a:moveTo>
                  <a:pt x="955167" y="75311"/>
                </a:moveTo>
                <a:lnTo>
                  <a:pt x="916559" y="75311"/>
                </a:lnTo>
                <a:lnTo>
                  <a:pt x="916559" y="221869"/>
                </a:lnTo>
                <a:lnTo>
                  <a:pt x="955167" y="221869"/>
                </a:lnTo>
                <a:lnTo>
                  <a:pt x="955167" y="75311"/>
                </a:lnTo>
                <a:close/>
              </a:path>
              <a:path w="2138679" h="226060">
                <a:moveTo>
                  <a:pt x="955167" y="508"/>
                </a:moveTo>
                <a:lnTo>
                  <a:pt x="938784" y="508"/>
                </a:lnTo>
                <a:lnTo>
                  <a:pt x="824865" y="150622"/>
                </a:lnTo>
                <a:lnTo>
                  <a:pt x="859294" y="150622"/>
                </a:lnTo>
                <a:lnTo>
                  <a:pt x="916559" y="75311"/>
                </a:lnTo>
                <a:lnTo>
                  <a:pt x="955167" y="75311"/>
                </a:lnTo>
                <a:lnTo>
                  <a:pt x="955167" y="508"/>
                </a:lnTo>
                <a:close/>
              </a:path>
              <a:path w="2138679" h="226060">
                <a:moveTo>
                  <a:pt x="1089152" y="0"/>
                </a:moveTo>
                <a:lnTo>
                  <a:pt x="1048781" y="8207"/>
                </a:lnTo>
                <a:lnTo>
                  <a:pt x="1016889" y="32892"/>
                </a:lnTo>
                <a:lnTo>
                  <a:pt x="996029" y="69468"/>
                </a:lnTo>
                <a:lnTo>
                  <a:pt x="989076" y="113664"/>
                </a:lnTo>
                <a:lnTo>
                  <a:pt x="990647" y="138142"/>
                </a:lnTo>
                <a:lnTo>
                  <a:pt x="1003220" y="179048"/>
                </a:lnTo>
                <a:lnTo>
                  <a:pt x="1028102" y="208621"/>
                </a:lnTo>
                <a:lnTo>
                  <a:pt x="1063674" y="223670"/>
                </a:lnTo>
                <a:lnTo>
                  <a:pt x="1085342" y="225551"/>
                </a:lnTo>
                <a:lnTo>
                  <a:pt x="1106842" y="224000"/>
                </a:lnTo>
                <a:lnTo>
                  <a:pt x="1125616" y="219329"/>
                </a:lnTo>
                <a:lnTo>
                  <a:pt x="1141652" y="211514"/>
                </a:lnTo>
                <a:lnTo>
                  <a:pt x="1154938" y="200533"/>
                </a:lnTo>
                <a:lnTo>
                  <a:pt x="1149346" y="191008"/>
                </a:lnTo>
                <a:lnTo>
                  <a:pt x="1088517" y="191008"/>
                </a:lnTo>
                <a:lnTo>
                  <a:pt x="1075297" y="189694"/>
                </a:lnTo>
                <a:lnTo>
                  <a:pt x="1037994" y="158462"/>
                </a:lnTo>
                <a:lnTo>
                  <a:pt x="1029208" y="115188"/>
                </a:lnTo>
                <a:lnTo>
                  <a:pt x="1030275" y="99044"/>
                </a:lnTo>
                <a:lnTo>
                  <a:pt x="1046099" y="58038"/>
                </a:lnTo>
                <a:lnTo>
                  <a:pt x="1077888" y="35786"/>
                </a:lnTo>
                <a:lnTo>
                  <a:pt x="1091438" y="34289"/>
                </a:lnTo>
                <a:lnTo>
                  <a:pt x="1139528" y="34289"/>
                </a:lnTo>
                <a:lnTo>
                  <a:pt x="1148715" y="15621"/>
                </a:lnTo>
                <a:lnTo>
                  <a:pt x="1136479" y="8786"/>
                </a:lnTo>
                <a:lnTo>
                  <a:pt x="1122457" y="3905"/>
                </a:lnTo>
                <a:lnTo>
                  <a:pt x="1106674" y="976"/>
                </a:lnTo>
                <a:lnTo>
                  <a:pt x="1089152" y="0"/>
                </a:lnTo>
                <a:close/>
              </a:path>
              <a:path w="2138679" h="226060">
                <a:moveTo>
                  <a:pt x="1136523" y="169163"/>
                </a:moveTo>
                <a:lnTo>
                  <a:pt x="1127093" y="178738"/>
                </a:lnTo>
                <a:lnTo>
                  <a:pt x="1115949" y="185562"/>
                </a:lnTo>
                <a:lnTo>
                  <a:pt x="1103090" y="189648"/>
                </a:lnTo>
                <a:lnTo>
                  <a:pt x="1088517" y="191008"/>
                </a:lnTo>
                <a:lnTo>
                  <a:pt x="1149346" y="191008"/>
                </a:lnTo>
                <a:lnTo>
                  <a:pt x="1136523" y="169163"/>
                </a:lnTo>
                <a:close/>
              </a:path>
              <a:path w="2138679" h="226060">
                <a:moveTo>
                  <a:pt x="1139528" y="34289"/>
                </a:moveTo>
                <a:lnTo>
                  <a:pt x="1091438" y="34289"/>
                </a:lnTo>
                <a:lnTo>
                  <a:pt x="1104731" y="35123"/>
                </a:lnTo>
                <a:lnTo>
                  <a:pt x="1116060" y="37623"/>
                </a:lnTo>
                <a:lnTo>
                  <a:pt x="1125460" y="41790"/>
                </a:lnTo>
                <a:lnTo>
                  <a:pt x="1132967" y="47625"/>
                </a:lnTo>
                <a:lnTo>
                  <a:pt x="1139528" y="34289"/>
                </a:lnTo>
                <a:close/>
              </a:path>
              <a:path w="2138679" h="226060">
                <a:moveTo>
                  <a:pt x="100075" y="0"/>
                </a:moveTo>
                <a:lnTo>
                  <a:pt x="59705" y="8207"/>
                </a:lnTo>
                <a:lnTo>
                  <a:pt x="27812" y="32892"/>
                </a:lnTo>
                <a:lnTo>
                  <a:pt x="6953" y="69468"/>
                </a:lnTo>
                <a:lnTo>
                  <a:pt x="0" y="113664"/>
                </a:lnTo>
                <a:lnTo>
                  <a:pt x="1571" y="138142"/>
                </a:lnTo>
                <a:lnTo>
                  <a:pt x="14144" y="179048"/>
                </a:lnTo>
                <a:lnTo>
                  <a:pt x="39026" y="208621"/>
                </a:lnTo>
                <a:lnTo>
                  <a:pt x="74598" y="223670"/>
                </a:lnTo>
                <a:lnTo>
                  <a:pt x="96266" y="225551"/>
                </a:lnTo>
                <a:lnTo>
                  <a:pt x="117766" y="224000"/>
                </a:lnTo>
                <a:lnTo>
                  <a:pt x="136540" y="219329"/>
                </a:lnTo>
                <a:lnTo>
                  <a:pt x="152576" y="211514"/>
                </a:lnTo>
                <a:lnTo>
                  <a:pt x="165862" y="200533"/>
                </a:lnTo>
                <a:lnTo>
                  <a:pt x="160270" y="191008"/>
                </a:lnTo>
                <a:lnTo>
                  <a:pt x="99441" y="191008"/>
                </a:lnTo>
                <a:lnTo>
                  <a:pt x="86221" y="189694"/>
                </a:lnTo>
                <a:lnTo>
                  <a:pt x="48918" y="158462"/>
                </a:lnTo>
                <a:lnTo>
                  <a:pt x="40131" y="115188"/>
                </a:lnTo>
                <a:lnTo>
                  <a:pt x="41199" y="99044"/>
                </a:lnTo>
                <a:lnTo>
                  <a:pt x="57023" y="58038"/>
                </a:lnTo>
                <a:lnTo>
                  <a:pt x="88812" y="35786"/>
                </a:lnTo>
                <a:lnTo>
                  <a:pt x="102362" y="34289"/>
                </a:lnTo>
                <a:lnTo>
                  <a:pt x="150452" y="34289"/>
                </a:lnTo>
                <a:lnTo>
                  <a:pt x="159639" y="15621"/>
                </a:lnTo>
                <a:lnTo>
                  <a:pt x="147403" y="8786"/>
                </a:lnTo>
                <a:lnTo>
                  <a:pt x="133381" y="3905"/>
                </a:lnTo>
                <a:lnTo>
                  <a:pt x="117598" y="976"/>
                </a:lnTo>
                <a:lnTo>
                  <a:pt x="100075" y="0"/>
                </a:lnTo>
                <a:close/>
              </a:path>
              <a:path w="2138679" h="226060">
                <a:moveTo>
                  <a:pt x="147447" y="169163"/>
                </a:moveTo>
                <a:lnTo>
                  <a:pt x="138017" y="178738"/>
                </a:lnTo>
                <a:lnTo>
                  <a:pt x="126873" y="185562"/>
                </a:lnTo>
                <a:lnTo>
                  <a:pt x="114014" y="189648"/>
                </a:lnTo>
                <a:lnTo>
                  <a:pt x="99441" y="191008"/>
                </a:lnTo>
                <a:lnTo>
                  <a:pt x="160270" y="191008"/>
                </a:lnTo>
                <a:lnTo>
                  <a:pt x="147447" y="169163"/>
                </a:lnTo>
                <a:close/>
              </a:path>
              <a:path w="2138679" h="226060">
                <a:moveTo>
                  <a:pt x="150452" y="34289"/>
                </a:moveTo>
                <a:lnTo>
                  <a:pt x="102362" y="34289"/>
                </a:lnTo>
                <a:lnTo>
                  <a:pt x="115655" y="35123"/>
                </a:lnTo>
                <a:lnTo>
                  <a:pt x="126984" y="37623"/>
                </a:lnTo>
                <a:lnTo>
                  <a:pt x="136384" y="41790"/>
                </a:lnTo>
                <a:lnTo>
                  <a:pt x="143891" y="47625"/>
                </a:lnTo>
                <a:lnTo>
                  <a:pt x="150452" y="34289"/>
                </a:lnTo>
                <a:close/>
              </a:path>
            </a:pathLst>
          </a:custGeom>
          <a:solidFill>
            <a:srgbClr val="5E2D79"/>
          </a:solidFill>
        </p:spPr>
        <p:txBody>
          <a:bodyPr wrap="square" lIns="0" tIns="0" rIns="0" bIns="0" rtlCol="0"/>
          <a:lstStyle/>
          <a:p>
            <a:endParaRPr/>
          </a:p>
        </p:txBody>
      </p:sp>
      <p:sp>
        <p:nvSpPr>
          <p:cNvPr id="13" name="object 13"/>
          <p:cNvSpPr/>
          <p:nvPr/>
        </p:nvSpPr>
        <p:spPr>
          <a:xfrm>
            <a:off x="2309622" y="2997454"/>
            <a:ext cx="52705" cy="80645"/>
          </a:xfrm>
          <a:custGeom>
            <a:avLst/>
            <a:gdLst/>
            <a:ahLst/>
            <a:cxnLst/>
            <a:rect l="l" t="t" r="r" b="b"/>
            <a:pathLst>
              <a:path w="52705" h="80644">
                <a:moveTo>
                  <a:pt x="26161" y="0"/>
                </a:moveTo>
                <a:lnTo>
                  <a:pt x="0" y="80391"/>
                </a:lnTo>
                <a:lnTo>
                  <a:pt x="52323" y="80391"/>
                </a:lnTo>
                <a:lnTo>
                  <a:pt x="26161"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3866260" y="2933700"/>
            <a:ext cx="139700" cy="218440"/>
          </a:xfrm>
          <a:custGeom>
            <a:avLst/>
            <a:gdLst/>
            <a:ahLst/>
            <a:cxnLst/>
            <a:rect l="l" t="t" r="r" b="b"/>
            <a:pathLst>
              <a:path w="139700" h="218439">
                <a:moveTo>
                  <a:pt x="0" y="0"/>
                </a:moveTo>
                <a:lnTo>
                  <a:pt x="139191" y="0"/>
                </a:lnTo>
                <a:lnTo>
                  <a:pt x="139191" y="34162"/>
                </a:lnTo>
                <a:lnTo>
                  <a:pt x="38735" y="34162"/>
                </a:lnTo>
                <a:lnTo>
                  <a:pt x="38735" y="85344"/>
                </a:lnTo>
                <a:lnTo>
                  <a:pt x="110871" y="85344"/>
                </a:lnTo>
                <a:lnTo>
                  <a:pt x="110871" y="118237"/>
                </a:lnTo>
                <a:lnTo>
                  <a:pt x="38735" y="118237"/>
                </a:lnTo>
                <a:lnTo>
                  <a:pt x="38735" y="183514"/>
                </a:lnTo>
                <a:lnTo>
                  <a:pt x="137413" y="183514"/>
                </a:lnTo>
                <a:lnTo>
                  <a:pt x="137413" y="217932"/>
                </a:lnTo>
                <a:lnTo>
                  <a:pt x="0" y="21793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3657472" y="2933700"/>
            <a:ext cx="163830" cy="218440"/>
          </a:xfrm>
          <a:custGeom>
            <a:avLst/>
            <a:gdLst/>
            <a:ahLst/>
            <a:cxnLst/>
            <a:rect l="l" t="t" r="r" b="b"/>
            <a:pathLst>
              <a:path w="163829" h="218439">
                <a:moveTo>
                  <a:pt x="0" y="0"/>
                </a:moveTo>
                <a:lnTo>
                  <a:pt x="38735" y="0"/>
                </a:lnTo>
                <a:lnTo>
                  <a:pt x="38735" y="85344"/>
                </a:lnTo>
                <a:lnTo>
                  <a:pt x="125475" y="85344"/>
                </a:lnTo>
                <a:lnTo>
                  <a:pt x="125475" y="0"/>
                </a:lnTo>
                <a:lnTo>
                  <a:pt x="163575" y="0"/>
                </a:lnTo>
                <a:lnTo>
                  <a:pt x="163575" y="217932"/>
                </a:lnTo>
                <a:lnTo>
                  <a:pt x="125475" y="217932"/>
                </a:lnTo>
                <a:lnTo>
                  <a:pt x="125475" y="119887"/>
                </a:lnTo>
                <a:lnTo>
                  <a:pt x="38735" y="119887"/>
                </a:lnTo>
                <a:lnTo>
                  <a:pt x="38735" y="217932"/>
                </a:lnTo>
                <a:lnTo>
                  <a:pt x="0" y="21793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3458971" y="2932810"/>
            <a:ext cx="153924" cy="219710"/>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038855" y="2933700"/>
            <a:ext cx="180975" cy="218440"/>
          </a:xfrm>
          <a:custGeom>
            <a:avLst/>
            <a:gdLst/>
            <a:ahLst/>
            <a:cxnLst/>
            <a:rect l="l" t="t" r="r" b="b"/>
            <a:pathLst>
              <a:path w="180975" h="218439">
                <a:moveTo>
                  <a:pt x="0" y="0"/>
                </a:moveTo>
                <a:lnTo>
                  <a:pt x="180594" y="0"/>
                </a:lnTo>
                <a:lnTo>
                  <a:pt x="180594" y="34162"/>
                </a:lnTo>
                <a:lnTo>
                  <a:pt x="107950" y="34162"/>
                </a:lnTo>
                <a:lnTo>
                  <a:pt x="107950" y="217932"/>
                </a:lnTo>
                <a:lnTo>
                  <a:pt x="69214" y="217932"/>
                </a:lnTo>
                <a:lnTo>
                  <a:pt x="69214" y="34162"/>
                </a:lnTo>
                <a:lnTo>
                  <a:pt x="0" y="34162"/>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441448" y="2933700"/>
            <a:ext cx="180975" cy="218440"/>
          </a:xfrm>
          <a:custGeom>
            <a:avLst/>
            <a:gdLst/>
            <a:ahLst/>
            <a:cxnLst/>
            <a:rect l="l" t="t" r="r" b="b"/>
            <a:pathLst>
              <a:path w="180975" h="218439">
                <a:moveTo>
                  <a:pt x="0" y="0"/>
                </a:moveTo>
                <a:lnTo>
                  <a:pt x="180594" y="0"/>
                </a:lnTo>
                <a:lnTo>
                  <a:pt x="180594" y="34162"/>
                </a:lnTo>
                <a:lnTo>
                  <a:pt x="107950" y="34162"/>
                </a:lnTo>
                <a:lnTo>
                  <a:pt x="107950" y="217932"/>
                </a:lnTo>
                <a:lnTo>
                  <a:pt x="69214" y="217932"/>
                </a:lnTo>
                <a:lnTo>
                  <a:pt x="69214" y="34162"/>
                </a:lnTo>
                <a:lnTo>
                  <a:pt x="0" y="34162"/>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2049779" y="2933700"/>
            <a:ext cx="180975" cy="218440"/>
          </a:xfrm>
          <a:custGeom>
            <a:avLst/>
            <a:gdLst/>
            <a:ahLst/>
            <a:cxnLst/>
            <a:rect l="l" t="t" r="r" b="b"/>
            <a:pathLst>
              <a:path w="180975" h="218439">
                <a:moveTo>
                  <a:pt x="0" y="0"/>
                </a:moveTo>
                <a:lnTo>
                  <a:pt x="180594" y="0"/>
                </a:lnTo>
                <a:lnTo>
                  <a:pt x="180594" y="34162"/>
                </a:lnTo>
                <a:lnTo>
                  <a:pt x="107950" y="34162"/>
                </a:lnTo>
                <a:lnTo>
                  <a:pt x="107950" y="217932"/>
                </a:lnTo>
                <a:lnTo>
                  <a:pt x="69214" y="217932"/>
                </a:lnTo>
                <a:lnTo>
                  <a:pt x="69214" y="34162"/>
                </a:lnTo>
                <a:lnTo>
                  <a:pt x="0" y="34162"/>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2240407" y="2930651"/>
            <a:ext cx="191770" cy="220979"/>
          </a:xfrm>
          <a:custGeom>
            <a:avLst/>
            <a:gdLst/>
            <a:ahLst/>
            <a:cxnLst/>
            <a:rect l="l" t="t" r="r" b="b"/>
            <a:pathLst>
              <a:path w="191769" h="220980">
                <a:moveTo>
                  <a:pt x="87122" y="0"/>
                </a:moveTo>
                <a:lnTo>
                  <a:pt x="104012" y="0"/>
                </a:lnTo>
                <a:lnTo>
                  <a:pt x="191643" y="220980"/>
                </a:lnTo>
                <a:lnTo>
                  <a:pt x="149098" y="220980"/>
                </a:lnTo>
                <a:lnTo>
                  <a:pt x="132842" y="176784"/>
                </a:lnTo>
                <a:lnTo>
                  <a:pt x="58166" y="176784"/>
                </a:lnTo>
                <a:lnTo>
                  <a:pt x="43306" y="220980"/>
                </a:lnTo>
                <a:lnTo>
                  <a:pt x="0" y="220980"/>
                </a:lnTo>
                <a:lnTo>
                  <a:pt x="87122" y="0"/>
                </a:lnTo>
                <a:close/>
              </a:path>
            </a:pathLst>
          </a:custGeom>
          <a:ln w="3175">
            <a:solidFill>
              <a:srgbClr val="58134A"/>
            </a:solidFill>
          </a:ln>
        </p:spPr>
        <p:txBody>
          <a:bodyPr wrap="square" lIns="0" tIns="0" rIns="0" bIns="0" rtlCol="0"/>
          <a:lstStyle/>
          <a:p>
            <a:endParaRPr/>
          </a:p>
        </p:txBody>
      </p:sp>
      <p:sp>
        <p:nvSpPr>
          <p:cNvPr id="21" name="object 21"/>
          <p:cNvSpPr/>
          <p:nvPr/>
        </p:nvSpPr>
        <p:spPr>
          <a:xfrm>
            <a:off x="3249676" y="2929382"/>
            <a:ext cx="170814" cy="226567"/>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2652267" y="2929382"/>
            <a:ext cx="170814" cy="226567"/>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856102" y="2929763"/>
            <a:ext cx="166370" cy="226060"/>
          </a:xfrm>
          <a:custGeom>
            <a:avLst/>
            <a:gdLst/>
            <a:ahLst/>
            <a:cxnLst/>
            <a:rect l="l" t="t" r="r" b="b"/>
            <a:pathLst>
              <a:path w="166369" h="226060">
                <a:moveTo>
                  <a:pt x="100076" y="0"/>
                </a:moveTo>
                <a:lnTo>
                  <a:pt x="117598" y="976"/>
                </a:lnTo>
                <a:lnTo>
                  <a:pt x="133381" y="3905"/>
                </a:lnTo>
                <a:lnTo>
                  <a:pt x="147403" y="8786"/>
                </a:lnTo>
                <a:lnTo>
                  <a:pt x="159639" y="15621"/>
                </a:lnTo>
                <a:lnTo>
                  <a:pt x="143891" y="47625"/>
                </a:lnTo>
                <a:lnTo>
                  <a:pt x="136384" y="41790"/>
                </a:lnTo>
                <a:lnTo>
                  <a:pt x="126984" y="37623"/>
                </a:lnTo>
                <a:lnTo>
                  <a:pt x="115655" y="35123"/>
                </a:lnTo>
                <a:lnTo>
                  <a:pt x="102362" y="34289"/>
                </a:lnTo>
                <a:lnTo>
                  <a:pt x="88812" y="35786"/>
                </a:lnTo>
                <a:lnTo>
                  <a:pt x="57023" y="58038"/>
                </a:lnTo>
                <a:lnTo>
                  <a:pt x="41199" y="99044"/>
                </a:lnTo>
                <a:lnTo>
                  <a:pt x="40132" y="115188"/>
                </a:lnTo>
                <a:lnTo>
                  <a:pt x="41108" y="131169"/>
                </a:lnTo>
                <a:lnTo>
                  <a:pt x="55753" y="169799"/>
                </a:lnTo>
                <a:lnTo>
                  <a:pt x="99441" y="191008"/>
                </a:lnTo>
                <a:lnTo>
                  <a:pt x="114014" y="189648"/>
                </a:lnTo>
                <a:lnTo>
                  <a:pt x="126873" y="185562"/>
                </a:lnTo>
                <a:lnTo>
                  <a:pt x="138017" y="178738"/>
                </a:lnTo>
                <a:lnTo>
                  <a:pt x="147447" y="169163"/>
                </a:lnTo>
                <a:lnTo>
                  <a:pt x="165862" y="200533"/>
                </a:lnTo>
                <a:lnTo>
                  <a:pt x="152576" y="211514"/>
                </a:lnTo>
                <a:lnTo>
                  <a:pt x="136540" y="219329"/>
                </a:lnTo>
                <a:lnTo>
                  <a:pt x="117766" y="224000"/>
                </a:lnTo>
                <a:lnTo>
                  <a:pt x="96266" y="225551"/>
                </a:lnTo>
                <a:lnTo>
                  <a:pt x="74598" y="223670"/>
                </a:lnTo>
                <a:lnTo>
                  <a:pt x="39026" y="208621"/>
                </a:lnTo>
                <a:lnTo>
                  <a:pt x="14144" y="179048"/>
                </a:lnTo>
                <a:lnTo>
                  <a:pt x="1571" y="138142"/>
                </a:lnTo>
                <a:lnTo>
                  <a:pt x="0" y="113664"/>
                </a:lnTo>
                <a:lnTo>
                  <a:pt x="1738" y="90614"/>
                </a:lnTo>
                <a:lnTo>
                  <a:pt x="15644" y="50228"/>
                </a:lnTo>
                <a:lnTo>
                  <a:pt x="42693" y="18484"/>
                </a:lnTo>
                <a:lnTo>
                  <a:pt x="78837" y="2049"/>
                </a:lnTo>
                <a:lnTo>
                  <a:pt x="100076" y="0"/>
                </a:lnTo>
                <a:close/>
              </a:path>
            </a:pathLst>
          </a:custGeom>
          <a:ln w="3175">
            <a:solidFill>
              <a:srgbClr val="58134A"/>
            </a:solidFill>
          </a:ln>
        </p:spPr>
        <p:txBody>
          <a:bodyPr wrap="square" lIns="0" tIns="0" rIns="0" bIns="0" rtlCol="0"/>
          <a:lstStyle/>
          <a:p>
            <a:endParaRPr/>
          </a:p>
        </p:txBody>
      </p:sp>
      <p:sp>
        <p:nvSpPr>
          <p:cNvPr id="24" name="object 24"/>
          <p:cNvSpPr/>
          <p:nvPr/>
        </p:nvSpPr>
        <p:spPr>
          <a:xfrm>
            <a:off x="1867026" y="2929763"/>
            <a:ext cx="166370" cy="226060"/>
          </a:xfrm>
          <a:custGeom>
            <a:avLst/>
            <a:gdLst/>
            <a:ahLst/>
            <a:cxnLst/>
            <a:rect l="l" t="t" r="r" b="b"/>
            <a:pathLst>
              <a:path w="166369" h="226060">
                <a:moveTo>
                  <a:pt x="100075" y="0"/>
                </a:moveTo>
                <a:lnTo>
                  <a:pt x="117598" y="976"/>
                </a:lnTo>
                <a:lnTo>
                  <a:pt x="133381" y="3905"/>
                </a:lnTo>
                <a:lnTo>
                  <a:pt x="147403" y="8786"/>
                </a:lnTo>
                <a:lnTo>
                  <a:pt x="159639" y="15621"/>
                </a:lnTo>
                <a:lnTo>
                  <a:pt x="143891" y="47625"/>
                </a:lnTo>
                <a:lnTo>
                  <a:pt x="136384" y="41790"/>
                </a:lnTo>
                <a:lnTo>
                  <a:pt x="126984" y="37623"/>
                </a:lnTo>
                <a:lnTo>
                  <a:pt x="115655" y="35123"/>
                </a:lnTo>
                <a:lnTo>
                  <a:pt x="102362" y="34289"/>
                </a:lnTo>
                <a:lnTo>
                  <a:pt x="88812" y="35786"/>
                </a:lnTo>
                <a:lnTo>
                  <a:pt x="57023" y="58038"/>
                </a:lnTo>
                <a:lnTo>
                  <a:pt x="41199" y="99044"/>
                </a:lnTo>
                <a:lnTo>
                  <a:pt x="40131" y="115188"/>
                </a:lnTo>
                <a:lnTo>
                  <a:pt x="41108" y="131169"/>
                </a:lnTo>
                <a:lnTo>
                  <a:pt x="55753" y="169799"/>
                </a:lnTo>
                <a:lnTo>
                  <a:pt x="99441" y="191008"/>
                </a:lnTo>
                <a:lnTo>
                  <a:pt x="114014" y="189648"/>
                </a:lnTo>
                <a:lnTo>
                  <a:pt x="126873" y="185562"/>
                </a:lnTo>
                <a:lnTo>
                  <a:pt x="138017" y="178738"/>
                </a:lnTo>
                <a:lnTo>
                  <a:pt x="147447" y="169163"/>
                </a:lnTo>
                <a:lnTo>
                  <a:pt x="165862" y="200533"/>
                </a:lnTo>
                <a:lnTo>
                  <a:pt x="152576" y="211514"/>
                </a:lnTo>
                <a:lnTo>
                  <a:pt x="136540" y="219329"/>
                </a:lnTo>
                <a:lnTo>
                  <a:pt x="117766" y="224000"/>
                </a:lnTo>
                <a:lnTo>
                  <a:pt x="96266" y="225551"/>
                </a:lnTo>
                <a:lnTo>
                  <a:pt x="74598" y="223670"/>
                </a:lnTo>
                <a:lnTo>
                  <a:pt x="39026" y="208621"/>
                </a:lnTo>
                <a:lnTo>
                  <a:pt x="14144" y="179048"/>
                </a:lnTo>
                <a:lnTo>
                  <a:pt x="1571" y="138142"/>
                </a:lnTo>
                <a:lnTo>
                  <a:pt x="0" y="113664"/>
                </a:lnTo>
                <a:lnTo>
                  <a:pt x="1738" y="90614"/>
                </a:lnTo>
                <a:lnTo>
                  <a:pt x="15644" y="50228"/>
                </a:lnTo>
                <a:lnTo>
                  <a:pt x="42693" y="18484"/>
                </a:lnTo>
                <a:lnTo>
                  <a:pt x="78837" y="2049"/>
                </a:lnTo>
                <a:lnTo>
                  <a:pt x="100075" y="0"/>
                </a:lnTo>
                <a:close/>
              </a:path>
            </a:pathLst>
          </a:custGeom>
          <a:ln w="3175">
            <a:solidFill>
              <a:srgbClr val="58134A"/>
            </a:solidFill>
          </a:ln>
        </p:spPr>
        <p:txBody>
          <a:bodyPr wrap="square" lIns="0" tIns="0" rIns="0" bIns="0" rtlCol="0"/>
          <a:lstStyle/>
          <a:p>
            <a:endParaRPr/>
          </a:p>
        </p:txBody>
      </p:sp>
      <p:sp>
        <p:nvSpPr>
          <p:cNvPr id="25" name="object 25"/>
          <p:cNvSpPr/>
          <p:nvPr/>
        </p:nvSpPr>
        <p:spPr>
          <a:xfrm>
            <a:off x="4133596" y="2929382"/>
            <a:ext cx="1514347" cy="226567"/>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770371" y="2930270"/>
            <a:ext cx="1543050" cy="283845"/>
          </a:xfrm>
          <a:custGeom>
            <a:avLst/>
            <a:gdLst/>
            <a:ahLst/>
            <a:cxnLst/>
            <a:rect l="l" t="t" r="r" b="b"/>
            <a:pathLst>
              <a:path w="1543050" h="283844">
                <a:moveTo>
                  <a:pt x="745235" y="380"/>
                </a:moveTo>
                <a:lnTo>
                  <a:pt x="728344" y="380"/>
                </a:lnTo>
                <a:lnTo>
                  <a:pt x="641223" y="221361"/>
                </a:lnTo>
                <a:lnTo>
                  <a:pt x="684529" y="221361"/>
                </a:lnTo>
                <a:lnTo>
                  <a:pt x="699388" y="177164"/>
                </a:lnTo>
                <a:lnTo>
                  <a:pt x="815340" y="177164"/>
                </a:lnTo>
                <a:lnTo>
                  <a:pt x="803605" y="147574"/>
                </a:lnTo>
                <a:lnTo>
                  <a:pt x="710438" y="147574"/>
                </a:lnTo>
                <a:lnTo>
                  <a:pt x="736600" y="67182"/>
                </a:lnTo>
                <a:lnTo>
                  <a:pt x="771726" y="67182"/>
                </a:lnTo>
                <a:lnTo>
                  <a:pt x="745235" y="380"/>
                </a:lnTo>
                <a:close/>
              </a:path>
              <a:path w="1543050" h="283844">
                <a:moveTo>
                  <a:pt x="815340" y="177164"/>
                </a:moveTo>
                <a:lnTo>
                  <a:pt x="774064" y="177164"/>
                </a:lnTo>
                <a:lnTo>
                  <a:pt x="790321" y="221361"/>
                </a:lnTo>
                <a:lnTo>
                  <a:pt x="832866" y="221361"/>
                </a:lnTo>
                <a:lnTo>
                  <a:pt x="815340" y="177164"/>
                </a:lnTo>
                <a:close/>
              </a:path>
              <a:path w="1543050" h="283844">
                <a:moveTo>
                  <a:pt x="771726" y="67182"/>
                </a:moveTo>
                <a:lnTo>
                  <a:pt x="736600" y="67182"/>
                </a:lnTo>
                <a:lnTo>
                  <a:pt x="762761" y="147574"/>
                </a:lnTo>
                <a:lnTo>
                  <a:pt x="803605" y="147574"/>
                </a:lnTo>
                <a:lnTo>
                  <a:pt x="771726" y="67182"/>
                </a:lnTo>
                <a:close/>
              </a:path>
              <a:path w="1543050" h="283844">
                <a:moveTo>
                  <a:pt x="210819" y="189356"/>
                </a:moveTo>
                <a:lnTo>
                  <a:pt x="0" y="189356"/>
                </a:lnTo>
                <a:lnTo>
                  <a:pt x="0" y="283844"/>
                </a:lnTo>
                <a:lnTo>
                  <a:pt x="34036" y="283844"/>
                </a:lnTo>
                <a:lnTo>
                  <a:pt x="34036" y="221361"/>
                </a:lnTo>
                <a:lnTo>
                  <a:pt x="210819" y="221361"/>
                </a:lnTo>
                <a:lnTo>
                  <a:pt x="210819" y="189356"/>
                </a:lnTo>
                <a:close/>
              </a:path>
              <a:path w="1543050" h="283844">
                <a:moveTo>
                  <a:pt x="210819" y="221361"/>
                </a:moveTo>
                <a:lnTo>
                  <a:pt x="176783" y="221361"/>
                </a:lnTo>
                <a:lnTo>
                  <a:pt x="176783" y="283844"/>
                </a:lnTo>
                <a:lnTo>
                  <a:pt x="210819" y="283844"/>
                </a:lnTo>
                <a:lnTo>
                  <a:pt x="210819" y="221361"/>
                </a:lnTo>
                <a:close/>
              </a:path>
              <a:path w="1543050" h="283844">
                <a:moveTo>
                  <a:pt x="186436" y="3428"/>
                </a:moveTo>
                <a:lnTo>
                  <a:pt x="85216" y="3428"/>
                </a:lnTo>
                <a:lnTo>
                  <a:pt x="77146" y="41100"/>
                </a:lnTo>
                <a:lnTo>
                  <a:pt x="68754" y="73913"/>
                </a:lnTo>
                <a:lnTo>
                  <a:pt x="51053" y="124967"/>
                </a:lnTo>
                <a:lnTo>
                  <a:pt x="32813" y="161734"/>
                </a:lnTo>
                <a:lnTo>
                  <a:pt x="14858" y="189356"/>
                </a:lnTo>
                <a:lnTo>
                  <a:pt x="56006" y="189356"/>
                </a:lnTo>
                <a:lnTo>
                  <a:pt x="81492" y="143101"/>
                </a:lnTo>
                <a:lnTo>
                  <a:pt x="96415" y="101869"/>
                </a:lnTo>
                <a:lnTo>
                  <a:pt x="107729" y="58040"/>
                </a:lnTo>
                <a:lnTo>
                  <a:pt x="112013" y="35178"/>
                </a:lnTo>
                <a:lnTo>
                  <a:pt x="186436" y="35178"/>
                </a:lnTo>
                <a:lnTo>
                  <a:pt x="186436" y="3428"/>
                </a:lnTo>
                <a:close/>
              </a:path>
              <a:path w="1543050" h="283844">
                <a:moveTo>
                  <a:pt x="186436" y="35178"/>
                </a:moveTo>
                <a:lnTo>
                  <a:pt x="149225" y="35178"/>
                </a:lnTo>
                <a:lnTo>
                  <a:pt x="149225" y="189356"/>
                </a:lnTo>
                <a:lnTo>
                  <a:pt x="186436" y="189356"/>
                </a:lnTo>
                <a:lnTo>
                  <a:pt x="186436" y="35178"/>
                </a:lnTo>
                <a:close/>
              </a:path>
              <a:path w="1543050" h="283844">
                <a:moveTo>
                  <a:pt x="1133221" y="3428"/>
                </a:moveTo>
                <a:lnTo>
                  <a:pt x="1094485" y="3428"/>
                </a:lnTo>
                <a:lnTo>
                  <a:pt x="1094485" y="221361"/>
                </a:lnTo>
                <a:lnTo>
                  <a:pt x="1133221" y="221361"/>
                </a:lnTo>
                <a:lnTo>
                  <a:pt x="1133221" y="3428"/>
                </a:lnTo>
                <a:close/>
              </a:path>
              <a:path w="1543050" h="283844">
                <a:moveTo>
                  <a:pt x="937596" y="104139"/>
                </a:moveTo>
                <a:lnTo>
                  <a:pt x="901573" y="104139"/>
                </a:lnTo>
                <a:lnTo>
                  <a:pt x="945769" y="224281"/>
                </a:lnTo>
                <a:lnTo>
                  <a:pt x="959484" y="224281"/>
                </a:lnTo>
                <a:lnTo>
                  <a:pt x="986440" y="150367"/>
                </a:lnTo>
                <a:lnTo>
                  <a:pt x="952500" y="150367"/>
                </a:lnTo>
                <a:lnTo>
                  <a:pt x="937596" y="104139"/>
                </a:lnTo>
                <a:close/>
              </a:path>
              <a:path w="1543050" h="283844">
                <a:moveTo>
                  <a:pt x="905128" y="3428"/>
                </a:moveTo>
                <a:lnTo>
                  <a:pt x="884681" y="3428"/>
                </a:lnTo>
                <a:lnTo>
                  <a:pt x="840867" y="221361"/>
                </a:lnTo>
                <a:lnTo>
                  <a:pt x="878077" y="221361"/>
                </a:lnTo>
                <a:lnTo>
                  <a:pt x="901573" y="104139"/>
                </a:lnTo>
                <a:lnTo>
                  <a:pt x="937596" y="104139"/>
                </a:lnTo>
                <a:lnTo>
                  <a:pt x="905128" y="3428"/>
                </a:lnTo>
                <a:close/>
              </a:path>
              <a:path w="1543050" h="283844">
                <a:moveTo>
                  <a:pt x="1039393" y="104139"/>
                </a:moveTo>
                <a:lnTo>
                  <a:pt x="1003300" y="104139"/>
                </a:lnTo>
                <a:lnTo>
                  <a:pt x="1025778" y="221361"/>
                </a:lnTo>
                <a:lnTo>
                  <a:pt x="1063371" y="221361"/>
                </a:lnTo>
                <a:lnTo>
                  <a:pt x="1039393" y="104139"/>
                </a:lnTo>
                <a:close/>
              </a:path>
              <a:path w="1543050" h="283844">
                <a:moveTo>
                  <a:pt x="1018794" y="3428"/>
                </a:moveTo>
                <a:lnTo>
                  <a:pt x="998474" y="3428"/>
                </a:lnTo>
                <a:lnTo>
                  <a:pt x="952500" y="150367"/>
                </a:lnTo>
                <a:lnTo>
                  <a:pt x="986440" y="150367"/>
                </a:lnTo>
                <a:lnTo>
                  <a:pt x="1003300" y="104139"/>
                </a:lnTo>
                <a:lnTo>
                  <a:pt x="1039393" y="104139"/>
                </a:lnTo>
                <a:lnTo>
                  <a:pt x="1018794" y="3428"/>
                </a:lnTo>
                <a:close/>
              </a:path>
              <a:path w="1543050" h="283844">
                <a:moveTo>
                  <a:pt x="492251" y="3428"/>
                </a:moveTo>
                <a:lnTo>
                  <a:pt x="453516" y="3428"/>
                </a:lnTo>
                <a:lnTo>
                  <a:pt x="453516" y="221361"/>
                </a:lnTo>
                <a:lnTo>
                  <a:pt x="492251" y="221361"/>
                </a:lnTo>
                <a:lnTo>
                  <a:pt x="492251" y="123316"/>
                </a:lnTo>
                <a:lnTo>
                  <a:pt x="617092" y="123316"/>
                </a:lnTo>
                <a:lnTo>
                  <a:pt x="617092" y="88773"/>
                </a:lnTo>
                <a:lnTo>
                  <a:pt x="492251" y="88773"/>
                </a:lnTo>
                <a:lnTo>
                  <a:pt x="492251" y="3428"/>
                </a:lnTo>
                <a:close/>
              </a:path>
              <a:path w="1543050" h="283844">
                <a:moveTo>
                  <a:pt x="617092" y="123316"/>
                </a:moveTo>
                <a:lnTo>
                  <a:pt x="578992" y="123316"/>
                </a:lnTo>
                <a:lnTo>
                  <a:pt x="578992" y="221361"/>
                </a:lnTo>
                <a:lnTo>
                  <a:pt x="617092" y="221361"/>
                </a:lnTo>
                <a:lnTo>
                  <a:pt x="617092" y="123316"/>
                </a:lnTo>
                <a:close/>
              </a:path>
              <a:path w="1543050" h="283844">
                <a:moveTo>
                  <a:pt x="617092" y="3428"/>
                </a:moveTo>
                <a:lnTo>
                  <a:pt x="578992" y="3428"/>
                </a:lnTo>
                <a:lnTo>
                  <a:pt x="578992" y="88773"/>
                </a:lnTo>
                <a:lnTo>
                  <a:pt x="617092" y="88773"/>
                </a:lnTo>
                <a:lnTo>
                  <a:pt x="617092" y="3428"/>
                </a:lnTo>
                <a:close/>
              </a:path>
              <a:path w="1543050" h="283844">
                <a:moveTo>
                  <a:pt x="1293652" y="122554"/>
                </a:moveTo>
                <a:lnTo>
                  <a:pt x="1219073" y="122554"/>
                </a:lnTo>
                <a:lnTo>
                  <a:pt x="1231646" y="123412"/>
                </a:lnTo>
                <a:lnTo>
                  <a:pt x="1242695" y="125984"/>
                </a:lnTo>
                <a:lnTo>
                  <a:pt x="1272540" y="154368"/>
                </a:lnTo>
                <a:lnTo>
                  <a:pt x="1280286" y="181228"/>
                </a:lnTo>
                <a:lnTo>
                  <a:pt x="1282692" y="191589"/>
                </a:lnTo>
                <a:lnTo>
                  <a:pt x="1307607" y="220678"/>
                </a:lnTo>
                <a:lnTo>
                  <a:pt x="1325499" y="223138"/>
                </a:lnTo>
                <a:lnTo>
                  <a:pt x="1331213" y="223138"/>
                </a:lnTo>
                <a:lnTo>
                  <a:pt x="1335404" y="222884"/>
                </a:lnTo>
                <a:lnTo>
                  <a:pt x="1338326" y="222250"/>
                </a:lnTo>
                <a:lnTo>
                  <a:pt x="1338326" y="188213"/>
                </a:lnTo>
                <a:lnTo>
                  <a:pt x="1327530" y="188213"/>
                </a:lnTo>
                <a:lnTo>
                  <a:pt x="1323975" y="187070"/>
                </a:lnTo>
                <a:lnTo>
                  <a:pt x="1321943" y="184912"/>
                </a:lnTo>
                <a:lnTo>
                  <a:pt x="1319910" y="182879"/>
                </a:lnTo>
                <a:lnTo>
                  <a:pt x="1317878" y="177291"/>
                </a:lnTo>
                <a:lnTo>
                  <a:pt x="1303972" y="135040"/>
                </a:lnTo>
                <a:lnTo>
                  <a:pt x="1298067" y="126873"/>
                </a:lnTo>
                <a:lnTo>
                  <a:pt x="1293652" y="122554"/>
                </a:lnTo>
                <a:close/>
              </a:path>
              <a:path w="1543050" h="283844">
                <a:moveTo>
                  <a:pt x="1217295" y="3428"/>
                </a:moveTo>
                <a:lnTo>
                  <a:pt x="1178941" y="3428"/>
                </a:lnTo>
                <a:lnTo>
                  <a:pt x="1178941" y="221361"/>
                </a:lnTo>
                <a:lnTo>
                  <a:pt x="1217295" y="221361"/>
                </a:lnTo>
                <a:lnTo>
                  <a:pt x="1217295" y="122554"/>
                </a:lnTo>
                <a:lnTo>
                  <a:pt x="1293652" y="122554"/>
                </a:lnTo>
                <a:lnTo>
                  <a:pt x="1291085" y="120044"/>
                </a:lnTo>
                <a:lnTo>
                  <a:pt x="1283080" y="114252"/>
                </a:lnTo>
                <a:lnTo>
                  <a:pt x="1274028" y="109531"/>
                </a:lnTo>
                <a:lnTo>
                  <a:pt x="1263903" y="105917"/>
                </a:lnTo>
                <a:lnTo>
                  <a:pt x="1273552" y="102985"/>
                </a:lnTo>
                <a:lnTo>
                  <a:pt x="1282318" y="98932"/>
                </a:lnTo>
                <a:lnTo>
                  <a:pt x="1290228" y="93737"/>
                </a:lnTo>
                <a:lnTo>
                  <a:pt x="1294762" y="89662"/>
                </a:lnTo>
                <a:lnTo>
                  <a:pt x="1217295" y="89662"/>
                </a:lnTo>
                <a:lnTo>
                  <a:pt x="1217295" y="3428"/>
                </a:lnTo>
                <a:close/>
              </a:path>
              <a:path w="1543050" h="283844">
                <a:moveTo>
                  <a:pt x="1338326" y="187578"/>
                </a:moveTo>
                <a:lnTo>
                  <a:pt x="1336548" y="187959"/>
                </a:lnTo>
                <a:lnTo>
                  <a:pt x="1334643" y="188213"/>
                </a:lnTo>
                <a:lnTo>
                  <a:pt x="1338326" y="188213"/>
                </a:lnTo>
                <a:lnTo>
                  <a:pt x="1338326" y="187578"/>
                </a:lnTo>
                <a:close/>
              </a:path>
              <a:path w="1543050" h="283844">
                <a:moveTo>
                  <a:pt x="1327277" y="1777"/>
                </a:moveTo>
                <a:lnTo>
                  <a:pt x="1321816" y="1777"/>
                </a:lnTo>
                <a:lnTo>
                  <a:pt x="1312410" y="2395"/>
                </a:lnTo>
                <a:lnTo>
                  <a:pt x="1281727" y="32934"/>
                </a:lnTo>
                <a:lnTo>
                  <a:pt x="1279398" y="43052"/>
                </a:lnTo>
                <a:lnTo>
                  <a:pt x="1276586" y="54175"/>
                </a:lnTo>
                <a:lnTo>
                  <a:pt x="1243377" y="86804"/>
                </a:lnTo>
                <a:lnTo>
                  <a:pt x="1220343" y="89662"/>
                </a:lnTo>
                <a:lnTo>
                  <a:pt x="1294762" y="89662"/>
                </a:lnTo>
                <a:lnTo>
                  <a:pt x="1314577" y="54355"/>
                </a:lnTo>
                <a:lnTo>
                  <a:pt x="1316101" y="46736"/>
                </a:lnTo>
                <a:lnTo>
                  <a:pt x="1317878" y="41909"/>
                </a:lnTo>
                <a:lnTo>
                  <a:pt x="1319656" y="39750"/>
                </a:lnTo>
                <a:lnTo>
                  <a:pt x="1321561" y="37718"/>
                </a:lnTo>
                <a:lnTo>
                  <a:pt x="1324609" y="36702"/>
                </a:lnTo>
                <a:lnTo>
                  <a:pt x="1335531" y="36702"/>
                </a:lnTo>
                <a:lnTo>
                  <a:pt x="1335531" y="2539"/>
                </a:lnTo>
                <a:lnTo>
                  <a:pt x="1331849" y="2031"/>
                </a:lnTo>
                <a:lnTo>
                  <a:pt x="1327277" y="1777"/>
                </a:lnTo>
                <a:close/>
              </a:path>
              <a:path w="1543050" h="283844">
                <a:moveTo>
                  <a:pt x="1335531" y="36702"/>
                </a:moveTo>
                <a:lnTo>
                  <a:pt x="1334516" y="36702"/>
                </a:lnTo>
                <a:lnTo>
                  <a:pt x="1335531" y="36956"/>
                </a:lnTo>
                <a:lnTo>
                  <a:pt x="1335531" y="36702"/>
                </a:lnTo>
                <a:close/>
              </a:path>
              <a:path w="1543050" h="283844">
                <a:moveTo>
                  <a:pt x="1412748" y="3428"/>
                </a:moveTo>
                <a:lnTo>
                  <a:pt x="1374012" y="3428"/>
                </a:lnTo>
                <a:lnTo>
                  <a:pt x="1374012" y="224789"/>
                </a:lnTo>
                <a:lnTo>
                  <a:pt x="1390396" y="224789"/>
                </a:lnTo>
                <a:lnTo>
                  <a:pt x="1447177" y="150113"/>
                </a:lnTo>
                <a:lnTo>
                  <a:pt x="1412748" y="150113"/>
                </a:lnTo>
                <a:lnTo>
                  <a:pt x="1412748" y="3428"/>
                </a:lnTo>
                <a:close/>
              </a:path>
              <a:path w="1543050" h="283844">
                <a:moveTo>
                  <a:pt x="1543050" y="74802"/>
                </a:moveTo>
                <a:lnTo>
                  <a:pt x="1504442" y="74802"/>
                </a:lnTo>
                <a:lnTo>
                  <a:pt x="1504442" y="221361"/>
                </a:lnTo>
                <a:lnTo>
                  <a:pt x="1543050" y="221361"/>
                </a:lnTo>
                <a:lnTo>
                  <a:pt x="1543050" y="74802"/>
                </a:lnTo>
                <a:close/>
              </a:path>
              <a:path w="1543050" h="283844">
                <a:moveTo>
                  <a:pt x="1543050" y="0"/>
                </a:moveTo>
                <a:lnTo>
                  <a:pt x="1526667" y="0"/>
                </a:lnTo>
                <a:lnTo>
                  <a:pt x="1412748" y="150113"/>
                </a:lnTo>
                <a:lnTo>
                  <a:pt x="1447177" y="150113"/>
                </a:lnTo>
                <a:lnTo>
                  <a:pt x="1504442" y="74802"/>
                </a:lnTo>
                <a:lnTo>
                  <a:pt x="1543050" y="74802"/>
                </a:lnTo>
                <a:lnTo>
                  <a:pt x="1543050" y="0"/>
                </a:lnTo>
                <a:close/>
              </a:path>
              <a:path w="1543050" h="283844">
                <a:moveTo>
                  <a:pt x="278891" y="3428"/>
                </a:moveTo>
                <a:lnTo>
                  <a:pt x="240156" y="3428"/>
                </a:lnTo>
                <a:lnTo>
                  <a:pt x="240156" y="224789"/>
                </a:lnTo>
                <a:lnTo>
                  <a:pt x="256539" y="224789"/>
                </a:lnTo>
                <a:lnTo>
                  <a:pt x="313321" y="150113"/>
                </a:lnTo>
                <a:lnTo>
                  <a:pt x="278891" y="150113"/>
                </a:lnTo>
                <a:lnTo>
                  <a:pt x="278891" y="3428"/>
                </a:lnTo>
                <a:close/>
              </a:path>
              <a:path w="1543050" h="283844">
                <a:moveTo>
                  <a:pt x="409193" y="74802"/>
                </a:moveTo>
                <a:lnTo>
                  <a:pt x="370586" y="74802"/>
                </a:lnTo>
                <a:lnTo>
                  <a:pt x="370586" y="221361"/>
                </a:lnTo>
                <a:lnTo>
                  <a:pt x="409193" y="221361"/>
                </a:lnTo>
                <a:lnTo>
                  <a:pt x="409193" y="74802"/>
                </a:lnTo>
                <a:close/>
              </a:path>
              <a:path w="1543050" h="283844">
                <a:moveTo>
                  <a:pt x="409193" y="0"/>
                </a:moveTo>
                <a:lnTo>
                  <a:pt x="392811" y="0"/>
                </a:lnTo>
                <a:lnTo>
                  <a:pt x="278891" y="150113"/>
                </a:lnTo>
                <a:lnTo>
                  <a:pt x="313321" y="150113"/>
                </a:lnTo>
                <a:lnTo>
                  <a:pt x="370586" y="74802"/>
                </a:lnTo>
                <a:lnTo>
                  <a:pt x="409193" y="74802"/>
                </a:lnTo>
                <a:lnTo>
                  <a:pt x="409193" y="0"/>
                </a:lnTo>
                <a:close/>
              </a:path>
            </a:pathLst>
          </a:custGeom>
          <a:solidFill>
            <a:srgbClr val="5E2D79"/>
          </a:solidFill>
        </p:spPr>
        <p:txBody>
          <a:bodyPr wrap="square" lIns="0" tIns="0" rIns="0" bIns="0" rtlCol="0"/>
          <a:lstStyle/>
          <a:p>
            <a:endParaRPr/>
          </a:p>
        </p:txBody>
      </p:sp>
      <p:sp>
        <p:nvSpPr>
          <p:cNvPr id="27" name="object 27"/>
          <p:cNvSpPr/>
          <p:nvPr/>
        </p:nvSpPr>
        <p:spPr>
          <a:xfrm>
            <a:off x="6480809" y="2997454"/>
            <a:ext cx="52705" cy="80645"/>
          </a:xfrm>
          <a:custGeom>
            <a:avLst/>
            <a:gdLst/>
            <a:ahLst/>
            <a:cxnLst/>
            <a:rect l="l" t="t" r="r" b="b"/>
            <a:pathLst>
              <a:path w="52704" h="80644">
                <a:moveTo>
                  <a:pt x="26162" y="0"/>
                </a:moveTo>
                <a:lnTo>
                  <a:pt x="0" y="80391"/>
                </a:lnTo>
                <a:lnTo>
                  <a:pt x="52323" y="80391"/>
                </a:lnTo>
                <a:lnTo>
                  <a:pt x="26162" y="0"/>
                </a:lnTo>
                <a:close/>
              </a:path>
            </a:pathLst>
          </a:custGeom>
          <a:ln w="3175">
            <a:solidFill>
              <a:srgbClr val="58134A"/>
            </a:solidFill>
          </a:ln>
        </p:spPr>
        <p:txBody>
          <a:bodyPr wrap="square" lIns="0" tIns="0" rIns="0" bIns="0" rtlCol="0"/>
          <a:lstStyle/>
          <a:p>
            <a:endParaRPr/>
          </a:p>
        </p:txBody>
      </p:sp>
      <p:sp>
        <p:nvSpPr>
          <p:cNvPr id="28" name="object 28"/>
          <p:cNvSpPr/>
          <p:nvPr/>
        </p:nvSpPr>
        <p:spPr>
          <a:xfrm>
            <a:off x="5825490" y="2964560"/>
            <a:ext cx="94996" cy="155955"/>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6864857" y="2933700"/>
            <a:ext cx="38735" cy="218440"/>
          </a:xfrm>
          <a:custGeom>
            <a:avLst/>
            <a:gdLst/>
            <a:ahLst/>
            <a:cxnLst/>
            <a:rect l="l" t="t" r="r" b="b"/>
            <a:pathLst>
              <a:path w="38734" h="218439">
                <a:moveTo>
                  <a:pt x="0" y="0"/>
                </a:moveTo>
                <a:lnTo>
                  <a:pt x="38735" y="0"/>
                </a:lnTo>
                <a:lnTo>
                  <a:pt x="38735" y="217932"/>
                </a:lnTo>
                <a:lnTo>
                  <a:pt x="0" y="217932"/>
                </a:lnTo>
                <a:lnTo>
                  <a:pt x="0" y="0"/>
                </a:lnTo>
                <a:close/>
              </a:path>
            </a:pathLst>
          </a:custGeom>
          <a:ln w="3175">
            <a:solidFill>
              <a:srgbClr val="58134A"/>
            </a:solidFill>
          </a:ln>
        </p:spPr>
        <p:txBody>
          <a:bodyPr wrap="square" lIns="0" tIns="0" rIns="0" bIns="0" rtlCol="0"/>
          <a:lstStyle/>
          <a:p>
            <a:endParaRPr/>
          </a:p>
        </p:txBody>
      </p:sp>
      <p:sp>
        <p:nvSpPr>
          <p:cNvPr id="30" name="object 30"/>
          <p:cNvSpPr/>
          <p:nvPr/>
        </p:nvSpPr>
        <p:spPr>
          <a:xfrm>
            <a:off x="6610350" y="2932810"/>
            <a:ext cx="224282" cy="222630"/>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6223889" y="2933700"/>
            <a:ext cx="163830" cy="218440"/>
          </a:xfrm>
          <a:custGeom>
            <a:avLst/>
            <a:gdLst/>
            <a:ahLst/>
            <a:cxnLst/>
            <a:rect l="l" t="t" r="r" b="b"/>
            <a:pathLst>
              <a:path w="163829" h="218439">
                <a:moveTo>
                  <a:pt x="0" y="0"/>
                </a:moveTo>
                <a:lnTo>
                  <a:pt x="38735" y="0"/>
                </a:lnTo>
                <a:lnTo>
                  <a:pt x="38735" y="85344"/>
                </a:lnTo>
                <a:lnTo>
                  <a:pt x="125475" y="85344"/>
                </a:lnTo>
                <a:lnTo>
                  <a:pt x="125475" y="0"/>
                </a:lnTo>
                <a:lnTo>
                  <a:pt x="163575" y="0"/>
                </a:lnTo>
                <a:lnTo>
                  <a:pt x="163575" y="217932"/>
                </a:lnTo>
                <a:lnTo>
                  <a:pt x="125475" y="217932"/>
                </a:lnTo>
                <a:lnTo>
                  <a:pt x="125475" y="119887"/>
                </a:lnTo>
                <a:lnTo>
                  <a:pt x="38735" y="119887"/>
                </a:lnTo>
                <a:lnTo>
                  <a:pt x="38735" y="217932"/>
                </a:lnTo>
                <a:lnTo>
                  <a:pt x="0" y="217932"/>
                </a:lnTo>
                <a:lnTo>
                  <a:pt x="0" y="0"/>
                </a:lnTo>
                <a:close/>
              </a:path>
            </a:pathLst>
          </a:custGeom>
          <a:ln w="3175">
            <a:solidFill>
              <a:srgbClr val="58134A"/>
            </a:solidFill>
          </a:ln>
        </p:spPr>
        <p:txBody>
          <a:bodyPr wrap="square" lIns="0" tIns="0" rIns="0" bIns="0" rtlCol="0"/>
          <a:lstStyle/>
          <a:p>
            <a:endParaRPr/>
          </a:p>
        </p:txBody>
      </p:sp>
      <p:sp>
        <p:nvSpPr>
          <p:cNvPr id="32" name="object 32"/>
          <p:cNvSpPr/>
          <p:nvPr/>
        </p:nvSpPr>
        <p:spPr>
          <a:xfrm>
            <a:off x="5770371" y="2933700"/>
            <a:ext cx="210820" cy="280670"/>
          </a:xfrm>
          <a:custGeom>
            <a:avLst/>
            <a:gdLst/>
            <a:ahLst/>
            <a:cxnLst/>
            <a:rect l="l" t="t" r="r" b="b"/>
            <a:pathLst>
              <a:path w="210820" h="280669">
                <a:moveTo>
                  <a:pt x="85216" y="0"/>
                </a:moveTo>
                <a:lnTo>
                  <a:pt x="186436" y="0"/>
                </a:lnTo>
                <a:lnTo>
                  <a:pt x="186436" y="185927"/>
                </a:lnTo>
                <a:lnTo>
                  <a:pt x="210819" y="185927"/>
                </a:lnTo>
                <a:lnTo>
                  <a:pt x="210819" y="280415"/>
                </a:lnTo>
                <a:lnTo>
                  <a:pt x="176783" y="280415"/>
                </a:lnTo>
                <a:lnTo>
                  <a:pt x="176783" y="217932"/>
                </a:lnTo>
                <a:lnTo>
                  <a:pt x="34036" y="217932"/>
                </a:lnTo>
                <a:lnTo>
                  <a:pt x="34036" y="280415"/>
                </a:lnTo>
                <a:lnTo>
                  <a:pt x="0" y="280415"/>
                </a:lnTo>
                <a:lnTo>
                  <a:pt x="0" y="185927"/>
                </a:lnTo>
                <a:lnTo>
                  <a:pt x="14858" y="185927"/>
                </a:lnTo>
                <a:lnTo>
                  <a:pt x="23818" y="173259"/>
                </a:lnTo>
                <a:lnTo>
                  <a:pt x="51053" y="121538"/>
                </a:lnTo>
                <a:lnTo>
                  <a:pt x="68754" y="70484"/>
                </a:lnTo>
                <a:lnTo>
                  <a:pt x="77146" y="37671"/>
                </a:lnTo>
                <a:lnTo>
                  <a:pt x="85216"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6948423" y="2931160"/>
            <a:ext cx="161163" cy="223138"/>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6410705" y="2929763"/>
            <a:ext cx="193421" cy="222758"/>
          </a:xfrm>
          <a:prstGeom prst="rect">
            <a:avLst/>
          </a:prstGeom>
          <a:blipFill>
            <a:blip r:embed="rId9" cstate="print"/>
            <a:stretch>
              <a:fillRect/>
            </a:stretch>
          </a:blipFill>
        </p:spPr>
        <p:txBody>
          <a:bodyPr wrap="square" lIns="0" tIns="0" rIns="0" bIns="0" rtlCol="0"/>
          <a:lstStyle/>
          <a:p>
            <a:endParaRPr/>
          </a:p>
        </p:txBody>
      </p:sp>
      <p:sp>
        <p:nvSpPr>
          <p:cNvPr id="35" name="object 35"/>
          <p:cNvSpPr/>
          <p:nvPr/>
        </p:nvSpPr>
        <p:spPr>
          <a:xfrm>
            <a:off x="7143495" y="2929382"/>
            <a:ext cx="170815" cy="226567"/>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6009640" y="2929382"/>
            <a:ext cx="170814" cy="226567"/>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192023" y="236220"/>
            <a:ext cx="8686800" cy="1484376"/>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250825" y="255650"/>
            <a:ext cx="8569325" cy="1368425"/>
          </a:xfrm>
          <a:prstGeom prst="rect">
            <a:avLst/>
          </a:prstGeom>
          <a:blipFill>
            <a:blip r:embed="rId11" cstate="print"/>
            <a:stretch>
              <a:fillRect/>
            </a:stretch>
          </a:blipFill>
        </p:spPr>
        <p:txBody>
          <a:bodyPr wrap="square" lIns="0" tIns="0" rIns="0" bIns="0" rtlCol="0"/>
          <a:lstStyle/>
          <a:p>
            <a:endParaRPr/>
          </a:p>
        </p:txBody>
      </p:sp>
      <p:sp>
        <p:nvSpPr>
          <p:cNvPr id="39" name="object 39"/>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40" name="object 40"/>
          <p:cNvGraphicFramePr>
            <a:graphicFrameLocks noGrp="1"/>
          </p:cNvGraphicFramePr>
          <p:nvPr/>
        </p:nvGraphicFramePr>
        <p:xfrm>
          <a:off x="821232" y="5222875"/>
          <a:ext cx="7560945" cy="1011909"/>
        </p:xfrm>
        <a:graphic>
          <a:graphicData uri="http://schemas.openxmlformats.org/drawingml/2006/table">
            <a:tbl>
              <a:tblPr firstRow="1" bandRow="1">
                <a:tableStyleId>{2D5ABB26-0587-4C30-8999-92F81FD0307C}</a:tableStyleId>
              </a:tblPr>
              <a:tblGrid>
                <a:gridCol w="7140575"/>
                <a:gridCol w="420370"/>
              </a:tblGrid>
              <a:tr h="280416">
                <a:tc gridSpan="2">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43814">
                <a:tc>
                  <a:txBody>
                    <a:bodyPr/>
                    <a:lstStyle/>
                    <a:p>
                      <a:pPr marL="62865">
                        <a:lnSpc>
                          <a:spcPts val="1820"/>
                        </a:lnSpc>
                        <a:tabLst>
                          <a:tab pos="455295" algn="l"/>
                        </a:tabLst>
                      </a:pPr>
                      <a:r>
                        <a:rPr sz="1600" b="1" dirty="0">
                          <a:latin typeface="Times New Roman"/>
                          <a:cs typeface="Times New Roman"/>
                        </a:rPr>
                        <a:t>1.	</a:t>
                      </a:r>
                      <a:r>
                        <a:rPr sz="1600" b="1" spc="-15" dirty="0">
                          <a:latin typeface="Times New Roman"/>
                          <a:cs typeface="Times New Roman"/>
                        </a:rPr>
                        <a:t>Поняття </a:t>
                      </a:r>
                      <a:r>
                        <a:rPr sz="1600" b="1" spc="-5" dirty="0">
                          <a:latin typeface="Times New Roman"/>
                          <a:cs typeface="Times New Roman"/>
                        </a:rPr>
                        <a:t>про </a:t>
                      </a:r>
                      <a:r>
                        <a:rPr sz="1600" b="1" spc="-10" dirty="0">
                          <a:latin typeface="Times New Roman"/>
                          <a:cs typeface="Times New Roman"/>
                        </a:rPr>
                        <a:t>ряди</a:t>
                      </a:r>
                      <a:r>
                        <a:rPr sz="1600" b="1" spc="75" dirty="0">
                          <a:latin typeface="Times New Roman"/>
                          <a:cs typeface="Times New Roman"/>
                        </a:rPr>
                        <a:t> </a:t>
                      </a:r>
                      <a:r>
                        <a:rPr sz="1600" b="1" spc="-5" dirty="0">
                          <a:latin typeface="Times New Roman"/>
                          <a:cs typeface="Times New Roman"/>
                        </a:rPr>
                        <a:t>динаміки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487679">
                <a:tc>
                  <a:txBody>
                    <a:bodyPr/>
                    <a:lstStyle/>
                    <a:p>
                      <a:pPr marL="62865">
                        <a:lnSpc>
                          <a:spcPts val="1880"/>
                        </a:lnSpc>
                      </a:pPr>
                      <a:r>
                        <a:rPr sz="1600" b="1" spc="-5" dirty="0">
                          <a:latin typeface="Times New Roman"/>
                          <a:cs typeface="Times New Roman"/>
                        </a:rPr>
                        <a:t>2. </a:t>
                      </a:r>
                      <a:r>
                        <a:rPr sz="1600" b="1" spc="-10" dirty="0">
                          <a:latin typeface="Times New Roman"/>
                          <a:cs typeface="Times New Roman"/>
                        </a:rPr>
                        <a:t>Характеристики основних </a:t>
                      </a:r>
                      <a:r>
                        <a:rPr sz="1600" b="1" spc="-5" dirty="0">
                          <a:latin typeface="Times New Roman"/>
                          <a:cs typeface="Times New Roman"/>
                        </a:rPr>
                        <a:t>тенденцій</a:t>
                      </a:r>
                      <a:r>
                        <a:rPr sz="1600" b="1" spc="105" dirty="0">
                          <a:latin typeface="Times New Roman"/>
                          <a:cs typeface="Times New Roman"/>
                        </a:rPr>
                        <a:t> </a:t>
                      </a:r>
                      <a:r>
                        <a:rPr sz="1600" b="1" spc="-10" dirty="0">
                          <a:latin typeface="Times New Roman"/>
                          <a:cs typeface="Times New Roman"/>
                        </a:rPr>
                        <a:t>розвитку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013" y="188214"/>
            <a:ext cx="8340090" cy="6021070"/>
          </a:xfrm>
          <a:prstGeom prst="rect">
            <a:avLst/>
          </a:prstGeom>
        </p:spPr>
        <p:txBody>
          <a:bodyPr vert="horz" wrap="square" lIns="0" tIns="12700" rIns="0" bIns="0" rtlCol="0">
            <a:spAutoFit/>
          </a:bodyPr>
          <a:lstStyle/>
          <a:p>
            <a:pPr marL="3319779" marR="352425" indent="-2999740">
              <a:lnSpc>
                <a:spcPct val="114999"/>
              </a:lnSpc>
              <a:spcBef>
                <a:spcPts val="100"/>
              </a:spcBef>
            </a:pPr>
            <a:r>
              <a:rPr sz="1800" b="1" spc="-10" dirty="0">
                <a:solidFill>
                  <a:srgbClr val="3E1F51"/>
                </a:solidFill>
                <a:latin typeface="Times New Roman"/>
                <a:cs typeface="Times New Roman"/>
              </a:rPr>
              <a:t>ПОНЯТТЯ </a:t>
            </a:r>
            <a:r>
              <a:rPr sz="1800" b="1" spc="-25" dirty="0">
                <a:solidFill>
                  <a:srgbClr val="3E1F51"/>
                </a:solidFill>
                <a:latin typeface="Times New Roman"/>
                <a:cs typeface="Times New Roman"/>
              </a:rPr>
              <a:t>СТАТИСТИЧНОЇ </a:t>
            </a:r>
            <a:r>
              <a:rPr sz="1800" b="1" spc="-5" dirty="0">
                <a:solidFill>
                  <a:srgbClr val="3E1F51"/>
                </a:solidFill>
                <a:latin typeface="Times New Roman"/>
                <a:cs typeface="Times New Roman"/>
              </a:rPr>
              <a:t>ЗАКОНОМІРНОСТІ </a:t>
            </a:r>
            <a:r>
              <a:rPr sz="1800" b="1" spc="-45" dirty="0">
                <a:solidFill>
                  <a:srgbClr val="3E1F51"/>
                </a:solidFill>
                <a:latin typeface="Times New Roman"/>
                <a:cs typeface="Times New Roman"/>
              </a:rPr>
              <a:t>ТА </a:t>
            </a:r>
            <a:r>
              <a:rPr sz="1800" b="1" spc="-25" dirty="0">
                <a:solidFill>
                  <a:srgbClr val="3E1F51"/>
                </a:solidFill>
                <a:latin typeface="Times New Roman"/>
                <a:cs typeface="Times New Roman"/>
              </a:rPr>
              <a:t>СТАТИСТИЧНОЇ  </a:t>
            </a:r>
            <a:r>
              <a:rPr sz="1800" b="1" spc="-5" dirty="0">
                <a:solidFill>
                  <a:srgbClr val="3E1F51"/>
                </a:solidFill>
                <a:latin typeface="Times New Roman"/>
                <a:cs typeface="Times New Roman"/>
              </a:rPr>
              <a:t>СУКУПНОСТІ</a:t>
            </a:r>
            <a:r>
              <a:rPr sz="1800" b="1" spc="-5" dirty="0">
                <a:latin typeface="Times New Roman"/>
                <a:cs typeface="Times New Roman"/>
              </a:rPr>
              <a:t>.</a:t>
            </a:r>
            <a:endParaRPr sz="1800">
              <a:latin typeface="Times New Roman"/>
              <a:cs typeface="Times New Roman"/>
            </a:endParaRPr>
          </a:p>
          <a:p>
            <a:pPr marL="12700" marR="6350" indent="507365" algn="just">
              <a:lnSpc>
                <a:spcPct val="114999"/>
              </a:lnSpc>
            </a:pPr>
            <a:r>
              <a:rPr sz="1800" b="1" spc="-10" dirty="0">
                <a:latin typeface="Times New Roman"/>
                <a:cs typeface="Times New Roman"/>
              </a:rPr>
              <a:t>Статистична закономірність </a:t>
            </a:r>
            <a:r>
              <a:rPr sz="1800" dirty="0">
                <a:latin typeface="Times New Roman"/>
                <a:cs typeface="Times New Roman"/>
              </a:rPr>
              <a:t>– </a:t>
            </a:r>
            <a:r>
              <a:rPr sz="1800" spc="-10" dirty="0">
                <a:latin typeface="Times New Roman"/>
                <a:cs typeface="Times New Roman"/>
              </a:rPr>
              <a:t>це повторюваність, </a:t>
            </a:r>
            <a:r>
              <a:rPr sz="1800" dirty="0">
                <a:latin typeface="Times New Roman"/>
                <a:cs typeface="Times New Roman"/>
              </a:rPr>
              <a:t>послідовність і </a:t>
            </a:r>
            <a:r>
              <a:rPr sz="1800" spc="-10" dirty="0">
                <a:latin typeface="Times New Roman"/>
                <a:cs typeface="Times New Roman"/>
              </a:rPr>
              <a:t>порядок </a:t>
            </a:r>
            <a:r>
              <a:rPr sz="1800" dirty="0">
                <a:latin typeface="Times New Roman"/>
                <a:cs typeface="Times New Roman"/>
              </a:rPr>
              <a:t>в  явищах.</a:t>
            </a:r>
            <a:endParaRPr sz="1800">
              <a:latin typeface="Times New Roman"/>
              <a:cs typeface="Times New Roman"/>
            </a:endParaRPr>
          </a:p>
          <a:p>
            <a:pPr marL="12700" marR="5080" indent="449580" algn="just">
              <a:lnSpc>
                <a:spcPct val="114999"/>
              </a:lnSpc>
            </a:pPr>
            <a:r>
              <a:rPr sz="1800" spc="-5" dirty="0">
                <a:latin typeface="Times New Roman"/>
                <a:cs typeface="Times New Roman"/>
              </a:rPr>
              <a:t>Згідно </a:t>
            </a:r>
            <a:r>
              <a:rPr sz="1800" spc="-20" dirty="0">
                <a:latin typeface="Times New Roman"/>
                <a:cs typeface="Times New Roman"/>
              </a:rPr>
              <a:t>закону </a:t>
            </a:r>
            <a:r>
              <a:rPr sz="1800" spc="-5" dirty="0">
                <a:latin typeface="Times New Roman"/>
                <a:cs typeface="Times New Roman"/>
              </a:rPr>
              <a:t>великих </a:t>
            </a:r>
            <a:r>
              <a:rPr sz="1800" dirty="0">
                <a:latin typeface="Times New Roman"/>
                <a:cs typeface="Times New Roman"/>
              </a:rPr>
              <a:t>чисел в </a:t>
            </a:r>
            <a:r>
              <a:rPr sz="1800" spc="-30" dirty="0">
                <a:latin typeface="Times New Roman"/>
                <a:cs typeface="Times New Roman"/>
              </a:rPr>
              <a:t>кожному </a:t>
            </a:r>
            <a:r>
              <a:rPr sz="1800" spc="-10" dirty="0">
                <a:latin typeface="Times New Roman"/>
                <a:cs typeface="Times New Roman"/>
              </a:rPr>
              <a:t>окремому </a:t>
            </a:r>
            <a:r>
              <a:rPr sz="1800" spc="-5" dirty="0">
                <a:latin typeface="Times New Roman"/>
                <a:cs typeface="Times New Roman"/>
              </a:rPr>
              <a:t>явищі </a:t>
            </a:r>
            <a:r>
              <a:rPr sz="1800" spc="-10" dirty="0">
                <a:latin typeface="Times New Roman"/>
                <a:cs typeface="Times New Roman"/>
              </a:rPr>
              <a:t>необхідне </a:t>
            </a:r>
            <a:r>
              <a:rPr sz="1800" dirty="0">
                <a:latin typeface="Times New Roman"/>
                <a:cs typeface="Times New Roman"/>
              </a:rPr>
              <a:t>- те, </a:t>
            </a:r>
            <a:r>
              <a:rPr sz="1800" spc="-10" dirty="0">
                <a:latin typeface="Times New Roman"/>
                <a:cs typeface="Times New Roman"/>
              </a:rPr>
              <a:t>що  </a:t>
            </a:r>
            <a:r>
              <a:rPr sz="1800" spc="-5" dirty="0">
                <a:latin typeface="Times New Roman"/>
                <a:cs typeface="Times New Roman"/>
              </a:rPr>
              <a:t>притаманне всім </a:t>
            </a:r>
            <a:r>
              <a:rPr sz="1800" dirty="0">
                <a:latin typeface="Times New Roman"/>
                <a:cs typeface="Times New Roman"/>
              </a:rPr>
              <a:t>явищам </a:t>
            </a:r>
            <a:r>
              <a:rPr sz="1800" spc="-10" dirty="0">
                <a:latin typeface="Times New Roman"/>
                <a:cs typeface="Times New Roman"/>
              </a:rPr>
              <a:t>даного </a:t>
            </a:r>
            <a:r>
              <a:rPr sz="1800" spc="-40" dirty="0">
                <a:latin typeface="Times New Roman"/>
                <a:cs typeface="Times New Roman"/>
              </a:rPr>
              <a:t>виду, </a:t>
            </a:r>
            <a:r>
              <a:rPr sz="1800" spc="-10" dirty="0">
                <a:latin typeface="Times New Roman"/>
                <a:cs typeface="Times New Roman"/>
              </a:rPr>
              <a:t>проявляється </a:t>
            </a:r>
            <a:r>
              <a:rPr sz="1800" dirty="0">
                <a:latin typeface="Times New Roman"/>
                <a:cs typeface="Times New Roman"/>
              </a:rPr>
              <a:t>в єдності з</a:t>
            </a:r>
            <a:r>
              <a:rPr sz="1800" spc="40" dirty="0">
                <a:latin typeface="Times New Roman"/>
                <a:cs typeface="Times New Roman"/>
              </a:rPr>
              <a:t> </a:t>
            </a:r>
            <a:r>
              <a:rPr sz="1800" spc="-15" dirty="0">
                <a:latin typeface="Times New Roman"/>
                <a:cs typeface="Times New Roman"/>
              </a:rPr>
              <a:t>випадковим.</a:t>
            </a:r>
            <a:endParaRPr sz="1800">
              <a:latin typeface="Times New Roman"/>
              <a:cs typeface="Times New Roman"/>
            </a:endParaRPr>
          </a:p>
          <a:p>
            <a:pPr marL="12700" marR="5080" indent="449580" algn="just">
              <a:lnSpc>
                <a:spcPct val="114999"/>
              </a:lnSpc>
              <a:spcBef>
                <a:spcPts val="5"/>
              </a:spcBef>
            </a:pPr>
            <a:r>
              <a:rPr sz="1800" spc="-10" dirty="0">
                <a:latin typeface="Times New Roman"/>
                <a:cs typeface="Times New Roman"/>
              </a:rPr>
              <a:t>Статистичні закономірності </a:t>
            </a:r>
            <a:r>
              <a:rPr sz="1800" spc="-5" dirty="0">
                <a:latin typeface="Times New Roman"/>
                <a:cs typeface="Times New Roman"/>
              </a:rPr>
              <a:t>масових </a:t>
            </a:r>
            <a:r>
              <a:rPr sz="1800" spc="-10" dirty="0">
                <a:latin typeface="Times New Roman"/>
                <a:cs typeface="Times New Roman"/>
              </a:rPr>
              <a:t>соціально-економічних </a:t>
            </a:r>
            <a:r>
              <a:rPr sz="1800" dirty="0">
                <a:latin typeface="Times New Roman"/>
                <a:cs typeface="Times New Roman"/>
              </a:rPr>
              <a:t>явищ  </a:t>
            </a:r>
            <a:r>
              <a:rPr sz="1800" spc="-5" dirty="0">
                <a:latin typeface="Times New Roman"/>
                <a:cs typeface="Times New Roman"/>
              </a:rPr>
              <a:t>відображають характер </a:t>
            </a:r>
            <a:r>
              <a:rPr sz="1800" spc="-10" dirty="0">
                <a:latin typeface="Times New Roman"/>
                <a:cs typeface="Times New Roman"/>
              </a:rPr>
              <a:t>дії </a:t>
            </a:r>
            <a:r>
              <a:rPr sz="1800" spc="-5" dirty="0">
                <a:latin typeface="Times New Roman"/>
                <a:cs typeface="Times New Roman"/>
              </a:rPr>
              <a:t>об’єктивних </a:t>
            </a:r>
            <a:r>
              <a:rPr sz="1800" spc="-15" dirty="0">
                <a:latin typeface="Times New Roman"/>
                <a:cs typeface="Times New Roman"/>
              </a:rPr>
              <a:t>законів </a:t>
            </a:r>
            <a:r>
              <a:rPr sz="1800" spc="-5" dirty="0">
                <a:latin typeface="Times New Roman"/>
                <a:cs typeface="Times New Roman"/>
              </a:rPr>
              <a:t>розвитку </a:t>
            </a:r>
            <a:r>
              <a:rPr sz="1800" spc="-10" dirty="0">
                <a:latin typeface="Times New Roman"/>
                <a:cs typeface="Times New Roman"/>
              </a:rPr>
              <a:t>суспільства </a:t>
            </a:r>
            <a:r>
              <a:rPr sz="1800" dirty="0">
                <a:latin typeface="Times New Roman"/>
                <a:cs typeface="Times New Roman"/>
              </a:rPr>
              <a:t>в </a:t>
            </a:r>
            <a:r>
              <a:rPr sz="1800" spc="-15" dirty="0">
                <a:latin typeface="Times New Roman"/>
                <a:cs typeface="Times New Roman"/>
              </a:rPr>
              <a:t>конкретних  </a:t>
            </a:r>
            <a:r>
              <a:rPr sz="1800" spc="-5" dirty="0">
                <a:latin typeface="Times New Roman"/>
                <a:cs typeface="Times New Roman"/>
              </a:rPr>
              <a:t>умовах простору</a:t>
            </a:r>
            <a:r>
              <a:rPr sz="1800" spc="-45" dirty="0">
                <a:latin typeface="Times New Roman"/>
                <a:cs typeface="Times New Roman"/>
              </a:rPr>
              <a:t> </a:t>
            </a:r>
            <a:r>
              <a:rPr sz="1800" spc="-40" dirty="0">
                <a:latin typeface="Times New Roman"/>
                <a:cs typeface="Times New Roman"/>
              </a:rPr>
              <a:t>часу.</a:t>
            </a:r>
            <a:endParaRPr sz="1800">
              <a:latin typeface="Times New Roman"/>
              <a:cs typeface="Times New Roman"/>
            </a:endParaRPr>
          </a:p>
          <a:p>
            <a:pPr marL="462280">
              <a:lnSpc>
                <a:spcPct val="100000"/>
              </a:lnSpc>
              <a:spcBef>
                <a:spcPts val="320"/>
              </a:spcBef>
            </a:pPr>
            <a:r>
              <a:rPr sz="1800" b="1" spc="-10" dirty="0">
                <a:latin typeface="Times New Roman"/>
                <a:cs typeface="Times New Roman"/>
              </a:rPr>
              <a:t>Закономірності:</a:t>
            </a:r>
            <a:endParaRPr sz="1800">
              <a:latin typeface="Times New Roman"/>
              <a:cs typeface="Times New Roman"/>
            </a:endParaRPr>
          </a:p>
          <a:p>
            <a:pPr marL="257810" indent="-245745">
              <a:lnSpc>
                <a:spcPct val="100000"/>
              </a:lnSpc>
              <a:spcBef>
                <a:spcPts val="330"/>
              </a:spcBef>
              <a:buAutoNum type="arabicParenR"/>
              <a:tabLst>
                <a:tab pos="258445" algn="l"/>
              </a:tabLst>
            </a:pPr>
            <a:r>
              <a:rPr sz="1800" spc="-10" dirty="0">
                <a:latin typeface="Times New Roman"/>
                <a:cs typeface="Times New Roman"/>
              </a:rPr>
              <a:t>розвитку </a:t>
            </a:r>
            <a:r>
              <a:rPr sz="1800" spc="-5" dirty="0">
                <a:latin typeface="Times New Roman"/>
                <a:cs typeface="Times New Roman"/>
              </a:rPr>
              <a:t>(динаміки) </a:t>
            </a:r>
            <a:r>
              <a:rPr sz="1800" dirty="0">
                <a:latin typeface="Times New Roman"/>
                <a:cs typeface="Times New Roman"/>
              </a:rPr>
              <a:t>явищ </a:t>
            </a:r>
            <a:r>
              <a:rPr sz="1800" spc="-10" dirty="0">
                <a:latin typeface="Times New Roman"/>
                <a:cs typeface="Times New Roman"/>
              </a:rPr>
              <a:t>(закономірність </a:t>
            </a:r>
            <a:r>
              <a:rPr sz="1800" spc="-5" dirty="0">
                <a:latin typeface="Times New Roman"/>
                <a:cs typeface="Times New Roman"/>
              </a:rPr>
              <a:t>збільшення</a:t>
            </a:r>
            <a:r>
              <a:rPr sz="1800" spc="10" dirty="0">
                <a:latin typeface="Times New Roman"/>
                <a:cs typeface="Times New Roman"/>
              </a:rPr>
              <a:t> </a:t>
            </a:r>
            <a:r>
              <a:rPr sz="1800" spc="5" dirty="0">
                <a:latin typeface="Times New Roman"/>
                <a:cs typeface="Times New Roman"/>
              </a:rPr>
              <a:t>чисельності</a:t>
            </a:r>
            <a:endParaRPr sz="1800">
              <a:latin typeface="Times New Roman"/>
              <a:cs typeface="Times New Roman"/>
            </a:endParaRPr>
          </a:p>
          <a:p>
            <a:pPr marL="12700">
              <a:lnSpc>
                <a:spcPct val="100000"/>
              </a:lnSpc>
              <a:spcBef>
                <a:spcPts val="325"/>
              </a:spcBef>
            </a:pPr>
            <a:r>
              <a:rPr sz="1800" dirty="0">
                <a:latin typeface="Times New Roman"/>
                <a:cs typeface="Times New Roman"/>
              </a:rPr>
              <a:t>населення</a:t>
            </a:r>
            <a:r>
              <a:rPr sz="1800" spc="-35" dirty="0">
                <a:latin typeface="Times New Roman"/>
                <a:cs typeface="Times New Roman"/>
              </a:rPr>
              <a:t> </a:t>
            </a:r>
            <a:r>
              <a:rPr sz="1800" dirty="0">
                <a:latin typeface="Times New Roman"/>
                <a:cs typeface="Times New Roman"/>
              </a:rPr>
              <a:t>світу);</a:t>
            </a:r>
            <a:endParaRPr sz="1800">
              <a:latin typeface="Times New Roman"/>
              <a:cs typeface="Times New Roman"/>
            </a:endParaRPr>
          </a:p>
          <a:p>
            <a:pPr marL="12700" marR="1617345">
              <a:lnSpc>
                <a:spcPct val="114999"/>
              </a:lnSpc>
              <a:buAutoNum type="arabicParenR" startAt="2"/>
              <a:tabLst>
                <a:tab pos="258445" algn="l"/>
              </a:tabLst>
            </a:pPr>
            <a:r>
              <a:rPr sz="1800" spc="-5" dirty="0">
                <a:latin typeface="Times New Roman"/>
                <a:cs typeface="Times New Roman"/>
              </a:rPr>
              <a:t>структурних зрушень </a:t>
            </a:r>
            <a:r>
              <a:rPr sz="1800" spc="-10" dirty="0">
                <a:latin typeface="Times New Roman"/>
                <a:cs typeface="Times New Roman"/>
              </a:rPr>
              <a:t>(закономірність </a:t>
            </a:r>
            <a:r>
              <a:rPr sz="1800" spc="-5" dirty="0">
                <a:latin typeface="Times New Roman"/>
                <a:cs typeface="Times New Roman"/>
              </a:rPr>
              <a:t>збільшення </a:t>
            </a:r>
            <a:r>
              <a:rPr sz="1800" dirty="0">
                <a:latin typeface="Times New Roman"/>
                <a:cs typeface="Times New Roman"/>
              </a:rPr>
              <a:t>частки </a:t>
            </a:r>
            <a:r>
              <a:rPr sz="1800" spc="-20" dirty="0">
                <a:latin typeface="Times New Roman"/>
                <a:cs typeface="Times New Roman"/>
              </a:rPr>
              <a:t>міського  </a:t>
            </a:r>
            <a:r>
              <a:rPr sz="1800" dirty="0">
                <a:latin typeface="Times New Roman"/>
                <a:cs typeface="Times New Roman"/>
              </a:rPr>
              <a:t>населення в розвинутих</a:t>
            </a:r>
            <a:r>
              <a:rPr sz="1800" spc="-45" dirty="0">
                <a:latin typeface="Times New Roman"/>
                <a:cs typeface="Times New Roman"/>
              </a:rPr>
              <a:t> </a:t>
            </a:r>
            <a:r>
              <a:rPr sz="1800" dirty="0">
                <a:latin typeface="Times New Roman"/>
                <a:cs typeface="Times New Roman"/>
              </a:rPr>
              <a:t>країнах);</a:t>
            </a:r>
            <a:endParaRPr sz="1800">
              <a:latin typeface="Times New Roman"/>
              <a:cs typeface="Times New Roman"/>
            </a:endParaRPr>
          </a:p>
          <a:p>
            <a:pPr marL="257810" indent="-245745">
              <a:lnSpc>
                <a:spcPct val="100000"/>
              </a:lnSpc>
              <a:spcBef>
                <a:spcPts val="325"/>
              </a:spcBef>
              <a:buAutoNum type="arabicParenR" startAt="2"/>
              <a:tabLst>
                <a:tab pos="258445" algn="l"/>
              </a:tabLst>
            </a:pPr>
            <a:r>
              <a:rPr sz="1800" spc="-10" dirty="0">
                <a:latin typeface="Times New Roman"/>
                <a:cs typeface="Times New Roman"/>
              </a:rPr>
              <a:t>розподілу </a:t>
            </a:r>
            <a:r>
              <a:rPr sz="1800" dirty="0">
                <a:latin typeface="Times New Roman"/>
                <a:cs typeface="Times New Roman"/>
              </a:rPr>
              <a:t>елементів сукупності </a:t>
            </a:r>
            <a:r>
              <a:rPr sz="1800" spc="-5" dirty="0">
                <a:latin typeface="Times New Roman"/>
                <a:cs typeface="Times New Roman"/>
              </a:rPr>
              <a:t>(співвідношення </a:t>
            </a:r>
            <a:r>
              <a:rPr sz="1800" dirty="0">
                <a:latin typeface="Times New Roman"/>
                <a:cs typeface="Times New Roman"/>
              </a:rPr>
              <a:t>між </a:t>
            </a:r>
            <a:r>
              <a:rPr sz="1800" spc="-10" dirty="0">
                <a:latin typeface="Times New Roman"/>
                <a:cs typeface="Times New Roman"/>
              </a:rPr>
              <a:t>народженими</a:t>
            </a:r>
            <a:r>
              <a:rPr sz="1800" spc="-5" dirty="0">
                <a:latin typeface="Times New Roman"/>
                <a:cs typeface="Times New Roman"/>
              </a:rPr>
              <a:t> немовлятами);</a:t>
            </a:r>
            <a:endParaRPr sz="1800">
              <a:latin typeface="Times New Roman"/>
              <a:cs typeface="Times New Roman"/>
            </a:endParaRPr>
          </a:p>
          <a:p>
            <a:pPr marL="12700" marR="5080">
              <a:lnSpc>
                <a:spcPct val="114999"/>
              </a:lnSpc>
              <a:buAutoNum type="arabicParenR" startAt="2"/>
              <a:tabLst>
                <a:tab pos="273685" algn="l"/>
              </a:tabLst>
            </a:pPr>
            <a:r>
              <a:rPr sz="1800" spc="-10" dirty="0">
                <a:latin typeface="Times New Roman"/>
                <a:cs typeface="Times New Roman"/>
              </a:rPr>
              <a:t>зв’язку </a:t>
            </a:r>
            <a:r>
              <a:rPr sz="1800" spc="-5" dirty="0">
                <a:latin typeface="Times New Roman"/>
                <a:cs typeface="Times New Roman"/>
              </a:rPr>
              <a:t>між </a:t>
            </a:r>
            <a:r>
              <a:rPr sz="1800" dirty="0">
                <a:latin typeface="Times New Roman"/>
                <a:cs typeface="Times New Roman"/>
              </a:rPr>
              <a:t>явищами (при </a:t>
            </a:r>
            <a:r>
              <a:rPr sz="1800" spc="-5" dirty="0">
                <a:latin typeface="Times New Roman"/>
                <a:cs typeface="Times New Roman"/>
              </a:rPr>
              <a:t>збільшення </a:t>
            </a:r>
            <a:r>
              <a:rPr sz="1800" spc="-35" dirty="0">
                <a:latin typeface="Times New Roman"/>
                <a:cs typeface="Times New Roman"/>
              </a:rPr>
              <a:t>доходу </a:t>
            </a:r>
            <a:r>
              <a:rPr sz="1800" spc="-5" dirty="0">
                <a:latin typeface="Times New Roman"/>
                <a:cs typeface="Times New Roman"/>
              </a:rPr>
              <a:t>сім’ї зменшується </a:t>
            </a:r>
            <a:r>
              <a:rPr sz="1800" spc="-10" dirty="0">
                <a:latin typeface="Times New Roman"/>
                <a:cs typeface="Times New Roman"/>
              </a:rPr>
              <a:t>частка витрат </a:t>
            </a:r>
            <a:r>
              <a:rPr sz="1800" spc="-5" dirty="0">
                <a:latin typeface="Times New Roman"/>
                <a:cs typeface="Times New Roman"/>
              </a:rPr>
              <a:t>на  </a:t>
            </a:r>
            <a:r>
              <a:rPr sz="1800" spc="-10" dirty="0">
                <a:latin typeface="Times New Roman"/>
                <a:cs typeface="Times New Roman"/>
              </a:rPr>
              <a:t>харчування).</a:t>
            </a:r>
            <a:endParaRPr sz="1800">
              <a:latin typeface="Times New Roman"/>
              <a:cs typeface="Times New Roman"/>
            </a:endParaRPr>
          </a:p>
          <a:p>
            <a:pPr marL="12700" marR="7620" indent="507365">
              <a:lnSpc>
                <a:spcPct val="114999"/>
              </a:lnSpc>
            </a:pPr>
            <a:r>
              <a:rPr sz="1800" spc="-5" dirty="0">
                <a:latin typeface="Times New Roman"/>
                <a:cs typeface="Times New Roman"/>
              </a:rPr>
              <a:t>Протилежно: динамічна </a:t>
            </a:r>
            <a:r>
              <a:rPr sz="1800" spc="-15" dirty="0">
                <a:latin typeface="Times New Roman"/>
                <a:cs typeface="Times New Roman"/>
              </a:rPr>
              <a:t>закономірність </a:t>
            </a:r>
            <a:r>
              <a:rPr sz="1800" dirty="0">
                <a:latin typeface="Times New Roman"/>
                <a:cs typeface="Times New Roman"/>
              </a:rPr>
              <a:t>– </a:t>
            </a:r>
            <a:r>
              <a:rPr sz="1800" spc="-10" dirty="0">
                <a:latin typeface="Times New Roman"/>
                <a:cs typeface="Times New Roman"/>
              </a:rPr>
              <a:t>проявляється </a:t>
            </a:r>
            <a:r>
              <a:rPr sz="1800" dirty="0">
                <a:latin typeface="Times New Roman"/>
                <a:cs typeface="Times New Roman"/>
              </a:rPr>
              <a:t>в </a:t>
            </a:r>
            <a:r>
              <a:rPr sz="1800" spc="-30" dirty="0">
                <a:latin typeface="Times New Roman"/>
                <a:cs typeface="Times New Roman"/>
              </a:rPr>
              <a:t>кожному </a:t>
            </a:r>
            <a:r>
              <a:rPr sz="1800" spc="-10" dirty="0">
                <a:latin typeface="Times New Roman"/>
                <a:cs typeface="Times New Roman"/>
              </a:rPr>
              <a:t>окремому  </a:t>
            </a:r>
            <a:r>
              <a:rPr sz="1800" dirty="0">
                <a:latin typeface="Times New Roman"/>
                <a:cs typeface="Times New Roman"/>
              </a:rPr>
              <a:t>явищі. </a:t>
            </a:r>
            <a:r>
              <a:rPr sz="1800" spc="-15" dirty="0">
                <a:latin typeface="Times New Roman"/>
                <a:cs typeface="Times New Roman"/>
              </a:rPr>
              <a:t>Так, </a:t>
            </a:r>
            <a:r>
              <a:rPr sz="1800" spc="-5" dirty="0">
                <a:latin typeface="Times New Roman"/>
                <a:cs typeface="Times New Roman"/>
              </a:rPr>
              <a:t>площа </a:t>
            </a:r>
            <a:r>
              <a:rPr sz="1800" spc="-35" dirty="0">
                <a:latin typeface="Times New Roman"/>
                <a:cs typeface="Times New Roman"/>
              </a:rPr>
              <a:t>кола </a:t>
            </a:r>
            <a:r>
              <a:rPr sz="1800" spc="-5" dirty="0">
                <a:latin typeface="Times New Roman"/>
                <a:cs typeface="Times New Roman"/>
              </a:rPr>
              <a:t>змінюється зі зміною </a:t>
            </a:r>
            <a:r>
              <a:rPr sz="1800" spc="5" dirty="0">
                <a:latin typeface="Times New Roman"/>
                <a:cs typeface="Times New Roman"/>
              </a:rPr>
              <a:t>радіуса </a:t>
            </a:r>
            <a:r>
              <a:rPr sz="1800" spc="10" dirty="0">
                <a:latin typeface="Times New Roman"/>
                <a:cs typeface="Times New Roman"/>
              </a:rPr>
              <a:t>та </a:t>
            </a:r>
            <a:r>
              <a:rPr sz="1800" spc="-10" dirty="0">
                <a:latin typeface="Times New Roman"/>
                <a:cs typeface="Times New Roman"/>
              </a:rPr>
              <a:t>завжди </a:t>
            </a:r>
            <a:r>
              <a:rPr sz="1800" dirty="0">
                <a:latin typeface="Times New Roman"/>
                <a:cs typeface="Times New Roman"/>
              </a:rPr>
              <a:t>дорівнює </a:t>
            </a:r>
            <a:r>
              <a:rPr sz="1800" spc="-5" dirty="0">
                <a:latin typeface="Times New Roman"/>
                <a:cs typeface="Times New Roman"/>
              </a:rPr>
              <a:t>S= </a:t>
            </a:r>
            <a:r>
              <a:rPr sz="1800" dirty="0">
                <a:latin typeface="Times New Roman"/>
                <a:cs typeface="Times New Roman"/>
              </a:rPr>
              <a:t>2 π r</a:t>
            </a:r>
            <a:r>
              <a:rPr sz="1800" spc="-5" dirty="0">
                <a:latin typeface="Times New Roman"/>
                <a:cs typeface="Times New Roman"/>
              </a:rPr>
              <a:t> </a:t>
            </a:r>
            <a:r>
              <a:rPr sz="1800" dirty="0">
                <a:latin typeface="Times New Roman"/>
                <a:cs typeface="Times New Roman"/>
              </a:rPr>
              <a:t>.</a:t>
            </a:r>
            <a:endParaRPr sz="1800">
              <a:latin typeface="Times New Roman"/>
              <a:cs typeface="Times New Roman"/>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930" y="1809115"/>
            <a:ext cx="8162925" cy="391160"/>
          </a:xfrm>
          <a:prstGeom prst="rect">
            <a:avLst/>
          </a:prstGeom>
        </p:spPr>
        <p:txBody>
          <a:bodyPr vert="horz" wrap="square" lIns="0" tIns="12700" rIns="0" bIns="0" rtlCol="0">
            <a:spAutoFit/>
          </a:bodyPr>
          <a:lstStyle/>
          <a:p>
            <a:pPr marL="12700">
              <a:lnSpc>
                <a:spcPct val="100000"/>
              </a:lnSpc>
              <a:spcBef>
                <a:spcPts val="100"/>
              </a:spcBef>
              <a:tabLst>
                <a:tab pos="1997075" algn="l"/>
                <a:tab pos="4260215" algn="l"/>
                <a:tab pos="5493385" algn="l"/>
                <a:tab pos="7170420" algn="l"/>
              </a:tabLst>
            </a:pPr>
            <a:r>
              <a:rPr sz="2400" dirty="0">
                <a:latin typeface="Times New Roman"/>
                <a:cs typeface="Times New Roman"/>
              </a:rPr>
              <a:t>заг</a:t>
            </a:r>
            <a:r>
              <a:rPr sz="2400" spc="25" dirty="0">
                <a:latin typeface="Times New Roman"/>
                <a:cs typeface="Times New Roman"/>
              </a:rPr>
              <a:t>а</a:t>
            </a:r>
            <a:r>
              <a:rPr sz="2400" spc="-5" dirty="0">
                <a:latin typeface="Times New Roman"/>
                <a:cs typeface="Times New Roman"/>
              </a:rPr>
              <a:t>льним</a:t>
            </a:r>
            <a:r>
              <a:rPr sz="2400" dirty="0">
                <a:latin typeface="Times New Roman"/>
                <a:cs typeface="Times New Roman"/>
              </a:rPr>
              <a:t>и	</a:t>
            </a:r>
            <a:r>
              <a:rPr sz="2400" spc="-5" dirty="0">
                <a:latin typeface="Times New Roman"/>
                <a:cs typeface="Times New Roman"/>
              </a:rPr>
              <a:t>п</a:t>
            </a:r>
            <a:r>
              <a:rPr sz="2400" spc="-40" dirty="0">
                <a:latin typeface="Times New Roman"/>
                <a:cs typeface="Times New Roman"/>
              </a:rPr>
              <a:t>о</a:t>
            </a:r>
            <a:r>
              <a:rPr sz="2400" spc="-5" dirty="0">
                <a:latin typeface="Times New Roman"/>
                <a:cs typeface="Times New Roman"/>
              </a:rPr>
              <a:t>л</a:t>
            </a:r>
            <a:r>
              <a:rPr sz="2400" spc="-60" dirty="0">
                <a:latin typeface="Times New Roman"/>
                <a:cs typeface="Times New Roman"/>
              </a:rPr>
              <a:t>о</a:t>
            </a:r>
            <a:r>
              <a:rPr sz="2400" spc="-40" dirty="0">
                <a:latin typeface="Times New Roman"/>
                <a:cs typeface="Times New Roman"/>
              </a:rPr>
              <a:t>ж</a:t>
            </a:r>
            <a:r>
              <a:rPr sz="2400" spc="10" dirty="0">
                <a:latin typeface="Times New Roman"/>
                <a:cs typeface="Times New Roman"/>
              </a:rPr>
              <a:t>е</a:t>
            </a:r>
            <a:r>
              <a:rPr sz="2400" spc="-5" dirty="0">
                <a:latin typeface="Times New Roman"/>
                <a:cs typeface="Times New Roman"/>
              </a:rPr>
              <a:t>нням</a:t>
            </a:r>
            <a:r>
              <a:rPr sz="2400" dirty="0">
                <a:latin typeface="Times New Roman"/>
                <a:cs typeface="Times New Roman"/>
              </a:rPr>
              <a:t>и	теорії	</a:t>
            </a:r>
            <a:r>
              <a:rPr sz="2400" spc="10" dirty="0">
                <a:latin typeface="Times New Roman"/>
                <a:cs typeface="Times New Roman"/>
              </a:rPr>
              <a:t>с</a:t>
            </a:r>
            <a:r>
              <a:rPr sz="2400" dirty="0">
                <a:latin typeface="Times New Roman"/>
                <a:cs typeface="Times New Roman"/>
              </a:rPr>
              <a:t>е</a:t>
            </a:r>
            <a:r>
              <a:rPr sz="2400" spc="-10" dirty="0">
                <a:latin typeface="Times New Roman"/>
                <a:cs typeface="Times New Roman"/>
              </a:rPr>
              <a:t>р</a:t>
            </a:r>
            <a:r>
              <a:rPr sz="2400" spc="-35" dirty="0">
                <a:latin typeface="Times New Roman"/>
                <a:cs typeface="Times New Roman"/>
              </a:rPr>
              <a:t>е</a:t>
            </a:r>
            <a:r>
              <a:rPr sz="2400" dirty="0">
                <a:latin typeface="Times New Roman"/>
                <a:cs typeface="Times New Roman"/>
              </a:rPr>
              <a:t>дні</a:t>
            </a:r>
            <a:r>
              <a:rPr sz="2400" spc="5" dirty="0">
                <a:latin typeface="Times New Roman"/>
                <a:cs typeface="Times New Roman"/>
              </a:rPr>
              <a:t>х</a:t>
            </a:r>
            <a:r>
              <a:rPr sz="2400" dirty="0">
                <a:latin typeface="Times New Roman"/>
                <a:cs typeface="Times New Roman"/>
              </a:rPr>
              <a:t>.	</a:t>
            </a:r>
            <a:r>
              <a:rPr sz="2400" spc="-75" dirty="0">
                <a:latin typeface="Times New Roman"/>
                <a:cs typeface="Times New Roman"/>
              </a:rPr>
              <a:t>Т</a:t>
            </a:r>
            <a:r>
              <a:rPr sz="2400" dirty="0">
                <a:latin typeface="Times New Roman"/>
                <a:cs typeface="Times New Roman"/>
              </a:rPr>
              <a:t>акими</a:t>
            </a:r>
            <a:endParaRPr sz="2400">
              <a:latin typeface="Times New Roman"/>
              <a:cs typeface="Times New Roman"/>
            </a:endParaRPr>
          </a:p>
        </p:txBody>
      </p:sp>
      <p:sp>
        <p:nvSpPr>
          <p:cNvPr id="3" name="object 3"/>
          <p:cNvSpPr txBox="1"/>
          <p:nvPr/>
        </p:nvSpPr>
        <p:spPr>
          <a:xfrm>
            <a:off x="382930" y="2065146"/>
            <a:ext cx="199263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показниками</a:t>
            </a:r>
            <a:r>
              <a:rPr sz="2400" spc="-75" dirty="0">
                <a:latin typeface="Times New Roman"/>
                <a:cs typeface="Times New Roman"/>
              </a:rPr>
              <a:t> </a:t>
            </a:r>
            <a:r>
              <a:rPr sz="2400" dirty="0">
                <a:latin typeface="Times New Roman"/>
                <a:cs typeface="Times New Roman"/>
              </a:rPr>
              <a:t>є:</a:t>
            </a:r>
            <a:endParaRPr sz="2400">
              <a:latin typeface="Times New Roman"/>
              <a:cs typeface="Times New Roman"/>
            </a:endParaRPr>
          </a:p>
        </p:txBody>
      </p:sp>
      <p:sp>
        <p:nvSpPr>
          <p:cNvPr id="4" name="object 4"/>
          <p:cNvSpPr/>
          <p:nvPr/>
        </p:nvSpPr>
        <p:spPr>
          <a:xfrm>
            <a:off x="913701" y="2499360"/>
            <a:ext cx="190500" cy="19507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97305" y="2398902"/>
            <a:ext cx="7249159" cy="594995"/>
          </a:xfrm>
          <a:prstGeom prst="rect">
            <a:avLst/>
          </a:prstGeom>
        </p:spPr>
        <p:txBody>
          <a:bodyPr vert="horz" wrap="square" lIns="0" tIns="112395" rIns="0" bIns="0" rtlCol="0">
            <a:spAutoFit/>
          </a:bodyPr>
          <a:lstStyle/>
          <a:p>
            <a:pPr marL="12700" marR="5080">
              <a:lnSpc>
                <a:spcPct val="70000"/>
              </a:lnSpc>
              <a:spcBef>
                <a:spcPts val="885"/>
              </a:spcBef>
            </a:pPr>
            <a:r>
              <a:rPr sz="2200" b="1" spc="-5" dirty="0">
                <a:latin typeface="Times New Roman"/>
                <a:cs typeface="Times New Roman"/>
              </a:rPr>
              <a:t>середні рівні </a:t>
            </a:r>
            <a:r>
              <a:rPr sz="2200" b="1" spc="-10" dirty="0">
                <a:latin typeface="Times New Roman"/>
                <a:cs typeface="Times New Roman"/>
              </a:rPr>
              <a:t>ряду </a:t>
            </a:r>
            <a:r>
              <a:rPr sz="2200" b="1" spc="-5" dirty="0">
                <a:latin typeface="Times New Roman"/>
                <a:cs typeface="Times New Roman"/>
              </a:rPr>
              <a:t>(</a:t>
            </a:r>
            <a:r>
              <a:rPr sz="2200" b="1" i="1" spc="-5" dirty="0">
                <a:latin typeface="Times New Roman"/>
                <a:cs typeface="Times New Roman"/>
              </a:rPr>
              <a:t>у</a:t>
            </a:r>
            <a:r>
              <a:rPr sz="1100" b="1" spc="-5" dirty="0">
                <a:latin typeface="Times New Roman"/>
                <a:cs typeface="Times New Roman"/>
              </a:rPr>
              <a:t>сер</a:t>
            </a:r>
            <a:r>
              <a:rPr sz="2200" b="1" spc="-5" dirty="0">
                <a:latin typeface="Times New Roman"/>
                <a:cs typeface="Times New Roman"/>
              </a:rPr>
              <a:t>) </a:t>
            </a:r>
            <a:r>
              <a:rPr sz="2200" spc="-5" dirty="0">
                <a:latin typeface="Times New Roman"/>
                <a:cs typeface="Times New Roman"/>
              </a:rPr>
              <a:t>– </a:t>
            </a:r>
            <a:r>
              <a:rPr sz="2200" spc="-15" dirty="0">
                <a:latin typeface="Times New Roman"/>
                <a:cs typeface="Times New Roman"/>
              </a:rPr>
              <a:t>обчислюють </a:t>
            </a:r>
            <a:r>
              <a:rPr sz="2200" spc="-5" dirty="0">
                <a:latin typeface="Times New Roman"/>
                <a:cs typeface="Times New Roman"/>
              </a:rPr>
              <a:t>відповідно до </a:t>
            </a:r>
            <a:r>
              <a:rPr sz="2200" spc="-10" dirty="0">
                <a:latin typeface="Times New Roman"/>
                <a:cs typeface="Times New Roman"/>
              </a:rPr>
              <a:t>виду  </a:t>
            </a:r>
            <a:r>
              <a:rPr sz="2200" spc="-15" dirty="0">
                <a:latin typeface="Times New Roman"/>
                <a:cs typeface="Times New Roman"/>
              </a:rPr>
              <a:t>часового</a:t>
            </a:r>
            <a:r>
              <a:rPr sz="2200" spc="5" dirty="0">
                <a:latin typeface="Times New Roman"/>
                <a:cs typeface="Times New Roman"/>
              </a:rPr>
              <a:t> </a:t>
            </a:r>
            <a:r>
              <a:rPr sz="2200" dirty="0">
                <a:latin typeface="Times New Roman"/>
                <a:cs typeface="Times New Roman"/>
              </a:rPr>
              <a:t>ряду;</a:t>
            </a:r>
            <a:endParaRPr sz="2200">
              <a:latin typeface="Times New Roman"/>
              <a:cs typeface="Times New Roman"/>
            </a:endParaRPr>
          </a:p>
        </p:txBody>
      </p:sp>
      <p:sp>
        <p:nvSpPr>
          <p:cNvPr id="6" name="object 6"/>
          <p:cNvSpPr/>
          <p:nvPr/>
        </p:nvSpPr>
        <p:spPr>
          <a:xfrm>
            <a:off x="913701" y="3035807"/>
            <a:ext cx="190500" cy="19507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297305" y="2935300"/>
            <a:ext cx="5330190" cy="360680"/>
          </a:xfrm>
          <a:prstGeom prst="rect">
            <a:avLst/>
          </a:prstGeom>
        </p:spPr>
        <p:txBody>
          <a:bodyPr vert="horz" wrap="square" lIns="0" tIns="12065" rIns="0" bIns="0" rtlCol="0">
            <a:spAutoFit/>
          </a:bodyPr>
          <a:lstStyle/>
          <a:p>
            <a:pPr marL="12700">
              <a:lnSpc>
                <a:spcPct val="100000"/>
              </a:lnSpc>
              <a:spcBef>
                <a:spcPts val="95"/>
              </a:spcBef>
              <a:tabLst>
                <a:tab pos="785495" algn="l"/>
                <a:tab pos="2917825" algn="l"/>
                <a:tab pos="3827779" algn="l"/>
                <a:tab pos="4262120" algn="l"/>
              </a:tabLst>
            </a:pPr>
            <a:r>
              <a:rPr sz="2200" b="1" spc="-5" dirty="0">
                <a:latin typeface="Times New Roman"/>
                <a:cs typeface="Times New Roman"/>
              </a:rPr>
              <a:t>для	</a:t>
            </a:r>
            <a:r>
              <a:rPr sz="2200" b="1" spc="-10" dirty="0">
                <a:latin typeface="Times New Roman"/>
                <a:cs typeface="Times New Roman"/>
              </a:rPr>
              <a:t>інтервального	ряду	</a:t>
            </a:r>
            <a:r>
              <a:rPr sz="2200" b="1" spc="-5" dirty="0">
                <a:latin typeface="Times New Roman"/>
                <a:cs typeface="Times New Roman"/>
              </a:rPr>
              <a:t>з	</a:t>
            </a:r>
            <a:r>
              <a:rPr sz="2200" b="1" spc="-10" dirty="0">
                <a:latin typeface="Times New Roman"/>
                <a:cs typeface="Times New Roman"/>
              </a:rPr>
              <a:t>рівними</a:t>
            </a:r>
            <a:endParaRPr sz="2200">
              <a:latin typeface="Times New Roman"/>
              <a:cs typeface="Times New Roman"/>
            </a:endParaRPr>
          </a:p>
        </p:txBody>
      </p:sp>
      <p:sp>
        <p:nvSpPr>
          <p:cNvPr id="8" name="object 8"/>
          <p:cNvSpPr txBox="1"/>
          <p:nvPr/>
        </p:nvSpPr>
        <p:spPr>
          <a:xfrm>
            <a:off x="1297305" y="2935300"/>
            <a:ext cx="7247255" cy="595630"/>
          </a:xfrm>
          <a:prstGeom prst="rect">
            <a:avLst/>
          </a:prstGeom>
        </p:spPr>
        <p:txBody>
          <a:bodyPr vert="horz" wrap="square" lIns="0" tIns="12065" rIns="0" bIns="0" rtlCol="0">
            <a:spAutoFit/>
          </a:bodyPr>
          <a:lstStyle/>
          <a:p>
            <a:pPr marR="5080" algn="r">
              <a:lnSpc>
                <a:spcPts val="2245"/>
              </a:lnSpc>
              <a:spcBef>
                <a:spcPts val="95"/>
              </a:spcBef>
            </a:pPr>
            <a:r>
              <a:rPr sz="2200" b="1" spc="-5" dirty="0">
                <a:latin typeface="Times New Roman"/>
                <a:cs typeface="Times New Roman"/>
              </a:rPr>
              <a:t>інт</a:t>
            </a:r>
            <a:r>
              <a:rPr sz="2200" b="1" spc="-15" dirty="0">
                <a:latin typeface="Times New Roman"/>
                <a:cs typeface="Times New Roman"/>
              </a:rPr>
              <a:t>е</a:t>
            </a:r>
            <a:r>
              <a:rPr sz="2200" b="1" spc="-10" dirty="0">
                <a:latin typeface="Times New Roman"/>
                <a:cs typeface="Times New Roman"/>
              </a:rPr>
              <a:t>рв</a:t>
            </a:r>
            <a:r>
              <a:rPr sz="2200" b="1" spc="20" dirty="0">
                <a:latin typeface="Times New Roman"/>
                <a:cs typeface="Times New Roman"/>
              </a:rPr>
              <a:t>а</a:t>
            </a:r>
            <a:r>
              <a:rPr sz="2200" b="1" spc="-10" dirty="0">
                <a:latin typeface="Times New Roman"/>
                <a:cs typeface="Times New Roman"/>
              </a:rPr>
              <a:t>л</a:t>
            </a:r>
            <a:r>
              <a:rPr sz="2200" b="1" spc="-5" dirty="0">
                <a:latin typeface="Times New Roman"/>
                <a:cs typeface="Times New Roman"/>
              </a:rPr>
              <a:t>а</a:t>
            </a:r>
            <a:r>
              <a:rPr sz="2200" b="1" spc="-10" dirty="0">
                <a:latin typeface="Times New Roman"/>
                <a:cs typeface="Times New Roman"/>
              </a:rPr>
              <a:t>ми</a:t>
            </a:r>
            <a:endParaRPr sz="2200">
              <a:latin typeface="Times New Roman"/>
              <a:cs typeface="Times New Roman"/>
            </a:endParaRPr>
          </a:p>
          <a:p>
            <a:pPr marR="5715" algn="r">
              <a:lnSpc>
                <a:spcPts val="2245"/>
              </a:lnSpc>
              <a:tabLst>
                <a:tab pos="2352040" algn="l"/>
                <a:tab pos="3811904" algn="l"/>
                <a:tab pos="5427345" algn="l"/>
              </a:tabLst>
            </a:pPr>
            <a:r>
              <a:rPr sz="2200" spc="-10" dirty="0">
                <a:latin typeface="Times New Roman"/>
                <a:cs typeface="Times New Roman"/>
              </a:rPr>
              <a:t>ви</a:t>
            </a:r>
            <a:r>
              <a:rPr sz="2200" spc="-120" dirty="0">
                <a:latin typeface="Times New Roman"/>
                <a:cs typeface="Times New Roman"/>
              </a:rPr>
              <a:t>к</a:t>
            </a:r>
            <a:r>
              <a:rPr sz="2200" spc="-5" dirty="0">
                <a:latin typeface="Times New Roman"/>
                <a:cs typeface="Times New Roman"/>
              </a:rPr>
              <a:t>о</a:t>
            </a:r>
            <a:r>
              <a:rPr sz="2200" dirty="0">
                <a:latin typeface="Times New Roman"/>
                <a:cs typeface="Times New Roman"/>
              </a:rPr>
              <a:t>р</a:t>
            </a:r>
            <a:r>
              <a:rPr sz="2200" spc="-10" dirty="0">
                <a:latin typeface="Times New Roman"/>
                <a:cs typeface="Times New Roman"/>
              </a:rPr>
              <a:t>ис</a:t>
            </a:r>
            <a:r>
              <a:rPr sz="2200" spc="-35" dirty="0">
                <a:latin typeface="Times New Roman"/>
                <a:cs typeface="Times New Roman"/>
              </a:rPr>
              <a:t>т</a:t>
            </a:r>
            <a:r>
              <a:rPr sz="2200" spc="-5" dirty="0">
                <a:latin typeface="Times New Roman"/>
                <a:cs typeface="Times New Roman"/>
              </a:rPr>
              <a:t>о</a:t>
            </a:r>
            <a:r>
              <a:rPr sz="2200" spc="-90" dirty="0">
                <a:latin typeface="Times New Roman"/>
                <a:cs typeface="Times New Roman"/>
              </a:rPr>
              <a:t>в</a:t>
            </a:r>
            <a:r>
              <a:rPr sz="2200" spc="-5" dirty="0">
                <a:latin typeface="Times New Roman"/>
                <a:cs typeface="Times New Roman"/>
              </a:rPr>
              <a:t>у</a:t>
            </a:r>
            <a:r>
              <a:rPr sz="2200" spc="-25" dirty="0">
                <a:latin typeface="Times New Roman"/>
                <a:cs typeface="Times New Roman"/>
              </a:rPr>
              <a:t>ю</a:t>
            </a:r>
            <a:r>
              <a:rPr sz="2200" spc="-5" dirty="0">
                <a:latin typeface="Times New Roman"/>
                <a:cs typeface="Times New Roman"/>
              </a:rPr>
              <a:t>ть</a:t>
            </a:r>
            <a:r>
              <a:rPr sz="2200" dirty="0">
                <a:latin typeface="Times New Roman"/>
                <a:cs typeface="Times New Roman"/>
              </a:rPr>
              <a:t>	</a:t>
            </a:r>
            <a:r>
              <a:rPr sz="2200" spc="-15" dirty="0">
                <a:latin typeface="Times New Roman"/>
                <a:cs typeface="Times New Roman"/>
              </a:rPr>
              <a:t>ф</a:t>
            </a:r>
            <a:r>
              <a:rPr sz="2200" spc="-5" dirty="0">
                <a:latin typeface="Times New Roman"/>
                <a:cs typeface="Times New Roman"/>
              </a:rPr>
              <a:t>о</a:t>
            </a:r>
            <a:r>
              <a:rPr sz="2200" spc="-30" dirty="0">
                <a:latin typeface="Times New Roman"/>
                <a:cs typeface="Times New Roman"/>
              </a:rPr>
              <a:t>р</a:t>
            </a:r>
            <a:r>
              <a:rPr sz="2200" spc="-20" dirty="0">
                <a:latin typeface="Times New Roman"/>
                <a:cs typeface="Times New Roman"/>
              </a:rPr>
              <a:t>м</a:t>
            </a:r>
            <a:r>
              <a:rPr sz="2200" spc="-85" dirty="0">
                <a:latin typeface="Times New Roman"/>
                <a:cs typeface="Times New Roman"/>
              </a:rPr>
              <a:t>у</a:t>
            </a:r>
            <a:r>
              <a:rPr sz="2200" spc="-25" dirty="0">
                <a:latin typeface="Times New Roman"/>
                <a:cs typeface="Times New Roman"/>
              </a:rPr>
              <a:t>л</a:t>
            </a:r>
            <a:r>
              <a:rPr sz="2200" spc="-5" dirty="0">
                <a:latin typeface="Times New Roman"/>
                <a:cs typeface="Times New Roman"/>
              </a:rPr>
              <a:t>у</a:t>
            </a:r>
            <a:r>
              <a:rPr sz="2200" dirty="0">
                <a:latin typeface="Times New Roman"/>
                <a:cs typeface="Times New Roman"/>
              </a:rPr>
              <a:t>	</a:t>
            </a:r>
            <a:r>
              <a:rPr sz="2200" b="1" spc="15" dirty="0">
                <a:latin typeface="Times New Roman"/>
                <a:cs typeface="Times New Roman"/>
              </a:rPr>
              <a:t>с</a:t>
            </a:r>
            <a:r>
              <a:rPr sz="2200" b="1" spc="-5" dirty="0">
                <a:latin typeface="Times New Roman"/>
                <a:cs typeface="Times New Roman"/>
              </a:rPr>
              <a:t>ер</a:t>
            </a:r>
            <a:r>
              <a:rPr sz="2200" b="1" spc="-35" dirty="0">
                <a:latin typeface="Times New Roman"/>
                <a:cs typeface="Times New Roman"/>
              </a:rPr>
              <a:t>е</a:t>
            </a:r>
            <a:r>
              <a:rPr sz="2200" b="1" spc="-5" dirty="0">
                <a:latin typeface="Times New Roman"/>
                <a:cs typeface="Times New Roman"/>
              </a:rPr>
              <a:t>днь</a:t>
            </a:r>
            <a:r>
              <a:rPr sz="2200" b="1" dirty="0">
                <a:latin typeface="Times New Roman"/>
                <a:cs typeface="Times New Roman"/>
              </a:rPr>
              <a:t>о</a:t>
            </a:r>
            <a:r>
              <a:rPr sz="2200" b="1" spc="-5" dirty="0">
                <a:latin typeface="Times New Roman"/>
                <a:cs typeface="Times New Roman"/>
              </a:rPr>
              <a:t>ї</a:t>
            </a:r>
            <a:r>
              <a:rPr sz="2200" b="1" dirty="0">
                <a:latin typeface="Times New Roman"/>
                <a:cs typeface="Times New Roman"/>
              </a:rPr>
              <a:t>	</a:t>
            </a:r>
            <a:r>
              <a:rPr sz="2200" b="1" spc="-5" dirty="0">
                <a:latin typeface="Times New Roman"/>
                <a:cs typeface="Times New Roman"/>
              </a:rPr>
              <a:t>а</a:t>
            </a:r>
            <a:r>
              <a:rPr sz="2200" b="1" dirty="0">
                <a:latin typeface="Times New Roman"/>
                <a:cs typeface="Times New Roman"/>
              </a:rPr>
              <a:t>р</a:t>
            </a:r>
            <a:r>
              <a:rPr sz="2200" b="1" spc="-25" dirty="0">
                <a:latin typeface="Times New Roman"/>
                <a:cs typeface="Times New Roman"/>
              </a:rPr>
              <a:t>и</a:t>
            </a:r>
            <a:r>
              <a:rPr sz="2200" b="1" spc="-15" dirty="0">
                <a:latin typeface="Times New Roman"/>
                <a:cs typeface="Times New Roman"/>
              </a:rPr>
              <a:t>ф</a:t>
            </a:r>
            <a:r>
              <a:rPr sz="2200" b="1" spc="-10" dirty="0">
                <a:latin typeface="Times New Roman"/>
                <a:cs typeface="Times New Roman"/>
              </a:rPr>
              <a:t>м</a:t>
            </a:r>
            <a:r>
              <a:rPr sz="2200" b="1" spc="5" dirty="0">
                <a:latin typeface="Times New Roman"/>
                <a:cs typeface="Times New Roman"/>
              </a:rPr>
              <a:t>е</a:t>
            </a:r>
            <a:r>
              <a:rPr sz="2200" b="1" spc="-20" dirty="0">
                <a:latin typeface="Times New Roman"/>
                <a:cs typeface="Times New Roman"/>
              </a:rPr>
              <a:t>т</a:t>
            </a:r>
            <a:r>
              <a:rPr sz="2200" b="1" spc="-10" dirty="0">
                <a:latin typeface="Times New Roman"/>
                <a:cs typeface="Times New Roman"/>
              </a:rPr>
              <a:t>и</a:t>
            </a:r>
            <a:r>
              <a:rPr sz="2200" b="1" spc="-15" dirty="0">
                <a:latin typeface="Times New Roman"/>
                <a:cs typeface="Times New Roman"/>
              </a:rPr>
              <a:t>ч</a:t>
            </a:r>
            <a:r>
              <a:rPr sz="2200" b="1" spc="-10" dirty="0">
                <a:latin typeface="Times New Roman"/>
                <a:cs typeface="Times New Roman"/>
              </a:rPr>
              <a:t>н</a:t>
            </a:r>
            <a:r>
              <a:rPr sz="2200" b="1" spc="5" dirty="0">
                <a:latin typeface="Times New Roman"/>
                <a:cs typeface="Times New Roman"/>
              </a:rPr>
              <a:t>о</a:t>
            </a:r>
            <a:r>
              <a:rPr sz="2200" b="1" spc="-5" dirty="0">
                <a:latin typeface="Times New Roman"/>
                <a:cs typeface="Times New Roman"/>
              </a:rPr>
              <a:t>ї</a:t>
            </a:r>
            <a:endParaRPr sz="2200">
              <a:latin typeface="Times New Roman"/>
              <a:cs typeface="Times New Roman"/>
            </a:endParaRPr>
          </a:p>
        </p:txBody>
      </p:sp>
      <p:sp>
        <p:nvSpPr>
          <p:cNvPr id="9" name="object 9"/>
          <p:cNvSpPr/>
          <p:nvPr/>
        </p:nvSpPr>
        <p:spPr>
          <a:xfrm>
            <a:off x="913701" y="3806952"/>
            <a:ext cx="190500" cy="19507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297305" y="3404997"/>
            <a:ext cx="3726179" cy="662305"/>
          </a:xfrm>
          <a:prstGeom prst="rect">
            <a:avLst/>
          </a:prstGeom>
        </p:spPr>
        <p:txBody>
          <a:bodyPr vert="horz" wrap="square" lIns="0" tIns="12065" rIns="0" bIns="0" rtlCol="0">
            <a:spAutoFit/>
          </a:bodyPr>
          <a:lstStyle/>
          <a:p>
            <a:pPr marL="12700">
              <a:lnSpc>
                <a:spcPts val="2510"/>
              </a:lnSpc>
              <a:spcBef>
                <a:spcPts val="95"/>
              </a:spcBef>
            </a:pPr>
            <a:r>
              <a:rPr sz="2200" b="1" spc="-10" dirty="0">
                <a:latin typeface="Times New Roman"/>
                <a:cs typeface="Times New Roman"/>
              </a:rPr>
              <a:t>простої;</a:t>
            </a:r>
            <a:endParaRPr sz="2200">
              <a:latin typeface="Times New Roman"/>
              <a:cs typeface="Times New Roman"/>
            </a:endParaRPr>
          </a:p>
          <a:p>
            <a:pPr marL="12700">
              <a:lnSpc>
                <a:spcPts val="2510"/>
              </a:lnSpc>
              <a:tabLst>
                <a:tab pos="660400" algn="l"/>
                <a:tab pos="2347595" algn="l"/>
                <a:tab pos="2658745" algn="l"/>
              </a:tabLst>
            </a:pPr>
            <a:r>
              <a:rPr sz="2200" b="1" dirty="0">
                <a:latin typeface="Times New Roman"/>
                <a:cs typeface="Times New Roman"/>
              </a:rPr>
              <a:t>для	</a:t>
            </a:r>
            <a:r>
              <a:rPr sz="2200" b="1" spc="-25" dirty="0">
                <a:latin typeface="Times New Roman"/>
                <a:cs typeface="Times New Roman"/>
              </a:rPr>
              <a:t>моментного	</a:t>
            </a:r>
            <a:r>
              <a:rPr sz="2200" b="1" spc="-5" dirty="0">
                <a:latin typeface="Times New Roman"/>
                <a:cs typeface="Times New Roman"/>
              </a:rPr>
              <a:t>з	</a:t>
            </a:r>
            <a:r>
              <a:rPr sz="2200" b="1" spc="-10" dirty="0">
                <a:latin typeface="Times New Roman"/>
                <a:cs typeface="Times New Roman"/>
              </a:rPr>
              <a:t>рівними</a:t>
            </a:r>
            <a:endParaRPr sz="2200">
              <a:latin typeface="Times New Roman"/>
              <a:cs typeface="Times New Roman"/>
            </a:endParaRPr>
          </a:p>
        </p:txBody>
      </p:sp>
      <p:sp>
        <p:nvSpPr>
          <p:cNvPr id="11" name="object 11"/>
          <p:cNvSpPr txBox="1"/>
          <p:nvPr/>
        </p:nvSpPr>
        <p:spPr>
          <a:xfrm>
            <a:off x="1297305" y="3941445"/>
            <a:ext cx="1864995"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Times New Roman"/>
                <a:cs typeface="Times New Roman"/>
              </a:rPr>
              <a:t>хронологічної,</a:t>
            </a:r>
            <a:endParaRPr sz="2200">
              <a:latin typeface="Times New Roman"/>
              <a:cs typeface="Times New Roman"/>
            </a:endParaRPr>
          </a:p>
        </p:txBody>
      </p:sp>
      <p:sp>
        <p:nvSpPr>
          <p:cNvPr id="12" name="object 12"/>
          <p:cNvSpPr/>
          <p:nvPr/>
        </p:nvSpPr>
        <p:spPr>
          <a:xfrm>
            <a:off x="913701" y="4343400"/>
            <a:ext cx="190500" cy="195072"/>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1367408" y="3706748"/>
            <a:ext cx="7177405" cy="896619"/>
          </a:xfrm>
          <a:prstGeom prst="rect">
            <a:avLst/>
          </a:prstGeom>
        </p:spPr>
        <p:txBody>
          <a:bodyPr vert="horz" wrap="square" lIns="0" tIns="12065" rIns="0" bIns="0" rtlCol="0">
            <a:spAutoFit/>
          </a:bodyPr>
          <a:lstStyle/>
          <a:p>
            <a:pPr marR="5080" algn="r">
              <a:lnSpc>
                <a:spcPct val="100000"/>
              </a:lnSpc>
              <a:spcBef>
                <a:spcPts val="95"/>
              </a:spcBef>
              <a:tabLst>
                <a:tab pos="1791970" algn="l"/>
                <a:tab pos="2129155" algn="l"/>
              </a:tabLst>
            </a:pPr>
            <a:r>
              <a:rPr sz="2200" b="1" spc="-5" dirty="0">
                <a:latin typeface="Times New Roman"/>
                <a:cs typeface="Times New Roman"/>
              </a:rPr>
              <a:t>ін</a:t>
            </a:r>
            <a:r>
              <a:rPr sz="2200" b="1" spc="-20" dirty="0">
                <a:latin typeface="Times New Roman"/>
                <a:cs typeface="Times New Roman"/>
              </a:rPr>
              <a:t>т</a:t>
            </a:r>
            <a:r>
              <a:rPr sz="2200" b="1" dirty="0">
                <a:latin typeface="Times New Roman"/>
                <a:cs typeface="Times New Roman"/>
              </a:rPr>
              <a:t>е</a:t>
            </a:r>
            <a:r>
              <a:rPr sz="2200" b="1" spc="-10" dirty="0">
                <a:latin typeface="Times New Roman"/>
                <a:cs typeface="Times New Roman"/>
              </a:rPr>
              <a:t>рв</a:t>
            </a:r>
            <a:r>
              <a:rPr sz="2200" b="1" spc="25" dirty="0">
                <a:latin typeface="Times New Roman"/>
                <a:cs typeface="Times New Roman"/>
              </a:rPr>
              <a:t>а</a:t>
            </a:r>
            <a:r>
              <a:rPr sz="2200" b="1" spc="-10" dirty="0">
                <a:latin typeface="Times New Roman"/>
                <a:cs typeface="Times New Roman"/>
              </a:rPr>
              <a:t>л</a:t>
            </a:r>
            <a:r>
              <a:rPr sz="2200" b="1" dirty="0">
                <a:latin typeface="Times New Roman"/>
                <a:cs typeface="Times New Roman"/>
              </a:rPr>
              <a:t>а</a:t>
            </a:r>
            <a:r>
              <a:rPr sz="2200" b="1" spc="-10" dirty="0">
                <a:latin typeface="Times New Roman"/>
                <a:cs typeface="Times New Roman"/>
              </a:rPr>
              <a:t>м</a:t>
            </a:r>
            <a:r>
              <a:rPr sz="2200" b="1" spc="-5" dirty="0">
                <a:latin typeface="Times New Roman"/>
                <a:cs typeface="Times New Roman"/>
              </a:rPr>
              <a:t>и</a:t>
            </a:r>
            <a:r>
              <a:rPr sz="2200" b="1" dirty="0">
                <a:latin typeface="Times New Roman"/>
                <a:cs typeface="Times New Roman"/>
              </a:rPr>
              <a:t>	</a:t>
            </a:r>
            <a:r>
              <a:rPr sz="2200" b="1" spc="-5" dirty="0">
                <a:latin typeface="Times New Roman"/>
                <a:cs typeface="Times New Roman"/>
              </a:rPr>
              <a:t>–</a:t>
            </a:r>
            <a:r>
              <a:rPr sz="2200" b="1" dirty="0">
                <a:latin typeface="Times New Roman"/>
                <a:cs typeface="Times New Roman"/>
              </a:rPr>
              <a:t>	</a:t>
            </a:r>
            <a:r>
              <a:rPr sz="2200" b="1" spc="15" dirty="0">
                <a:latin typeface="Times New Roman"/>
                <a:cs typeface="Times New Roman"/>
              </a:rPr>
              <a:t>с</a:t>
            </a:r>
            <a:r>
              <a:rPr sz="2200" b="1" spc="-5" dirty="0">
                <a:latin typeface="Times New Roman"/>
                <a:cs typeface="Times New Roman"/>
              </a:rPr>
              <a:t>ер</a:t>
            </a:r>
            <a:r>
              <a:rPr sz="2200" b="1" spc="-35" dirty="0">
                <a:latin typeface="Times New Roman"/>
                <a:cs typeface="Times New Roman"/>
              </a:rPr>
              <a:t>е</a:t>
            </a:r>
            <a:r>
              <a:rPr sz="2200" b="1" spc="-5" dirty="0">
                <a:latin typeface="Times New Roman"/>
                <a:cs typeface="Times New Roman"/>
              </a:rPr>
              <a:t>днь</a:t>
            </a:r>
            <a:r>
              <a:rPr sz="2200" b="1" dirty="0">
                <a:latin typeface="Times New Roman"/>
                <a:cs typeface="Times New Roman"/>
              </a:rPr>
              <a:t>о</a:t>
            </a:r>
            <a:r>
              <a:rPr sz="2200" b="1" spc="-5" dirty="0">
                <a:latin typeface="Times New Roman"/>
                <a:cs typeface="Times New Roman"/>
              </a:rPr>
              <a:t>ї</a:t>
            </a:r>
            <a:endParaRPr sz="2200">
              <a:latin typeface="Times New Roman"/>
              <a:cs typeface="Times New Roman"/>
            </a:endParaRPr>
          </a:p>
          <a:p>
            <a:pPr marR="5080" algn="r">
              <a:lnSpc>
                <a:spcPct val="100000"/>
              </a:lnSpc>
              <a:spcBef>
                <a:spcPts val="1585"/>
              </a:spcBef>
              <a:tabLst>
                <a:tab pos="307975" algn="l"/>
                <a:tab pos="1842770" algn="l"/>
                <a:tab pos="3633470" algn="l"/>
                <a:tab pos="3968750" algn="l"/>
                <a:tab pos="5357495" algn="l"/>
              </a:tabLst>
            </a:pPr>
            <a:r>
              <a:rPr sz="2200" b="1" spc="-5" dirty="0">
                <a:latin typeface="Times New Roman"/>
                <a:cs typeface="Times New Roman"/>
              </a:rPr>
              <a:t>з	</a:t>
            </a:r>
            <a:r>
              <a:rPr sz="2200" b="1" spc="-10" dirty="0">
                <a:latin typeface="Times New Roman"/>
                <a:cs typeface="Times New Roman"/>
              </a:rPr>
              <a:t>н</a:t>
            </a:r>
            <a:r>
              <a:rPr sz="2200" b="1" spc="-20" dirty="0">
                <a:latin typeface="Times New Roman"/>
                <a:cs typeface="Times New Roman"/>
              </a:rPr>
              <a:t>е</a:t>
            </a:r>
            <a:r>
              <a:rPr sz="2200" b="1" spc="-10" dirty="0">
                <a:latin typeface="Times New Roman"/>
                <a:cs typeface="Times New Roman"/>
              </a:rPr>
              <a:t>рівн</a:t>
            </a:r>
            <a:r>
              <a:rPr sz="2200" b="1" spc="-15" dirty="0">
                <a:latin typeface="Times New Roman"/>
                <a:cs typeface="Times New Roman"/>
              </a:rPr>
              <a:t>и</a:t>
            </a:r>
            <a:r>
              <a:rPr sz="2200" b="1" spc="5" dirty="0">
                <a:latin typeface="Times New Roman"/>
                <a:cs typeface="Times New Roman"/>
              </a:rPr>
              <a:t>м</a:t>
            </a:r>
            <a:r>
              <a:rPr sz="2200" b="1" spc="-5" dirty="0">
                <a:latin typeface="Times New Roman"/>
                <a:cs typeface="Times New Roman"/>
              </a:rPr>
              <a:t>и</a:t>
            </a:r>
            <a:r>
              <a:rPr sz="2200" b="1" dirty="0">
                <a:latin typeface="Times New Roman"/>
                <a:cs typeface="Times New Roman"/>
              </a:rPr>
              <a:t>	</a:t>
            </a:r>
            <a:r>
              <a:rPr sz="2200" b="1" spc="-5" dirty="0">
                <a:latin typeface="Times New Roman"/>
                <a:cs typeface="Times New Roman"/>
              </a:rPr>
              <a:t>ін</a:t>
            </a:r>
            <a:r>
              <a:rPr sz="2200" b="1" spc="-25" dirty="0">
                <a:latin typeface="Times New Roman"/>
                <a:cs typeface="Times New Roman"/>
              </a:rPr>
              <a:t>т</a:t>
            </a:r>
            <a:r>
              <a:rPr sz="2200" b="1" spc="-5" dirty="0">
                <a:latin typeface="Times New Roman"/>
                <a:cs typeface="Times New Roman"/>
              </a:rPr>
              <a:t>ерв</a:t>
            </a:r>
            <a:r>
              <a:rPr sz="2200" b="1" spc="15" dirty="0">
                <a:latin typeface="Times New Roman"/>
                <a:cs typeface="Times New Roman"/>
              </a:rPr>
              <a:t>а</a:t>
            </a:r>
            <a:r>
              <a:rPr sz="2200" b="1" spc="5" dirty="0">
                <a:latin typeface="Times New Roman"/>
                <a:cs typeface="Times New Roman"/>
              </a:rPr>
              <a:t>л</a:t>
            </a:r>
            <a:r>
              <a:rPr sz="2200" b="1" spc="-5" dirty="0">
                <a:latin typeface="Times New Roman"/>
                <a:cs typeface="Times New Roman"/>
              </a:rPr>
              <a:t>ами</a:t>
            </a:r>
            <a:r>
              <a:rPr sz="2200" b="1" dirty="0">
                <a:latin typeface="Times New Roman"/>
                <a:cs typeface="Times New Roman"/>
              </a:rPr>
              <a:t>	</a:t>
            </a:r>
            <a:r>
              <a:rPr sz="2200" b="1" spc="-5" dirty="0">
                <a:latin typeface="Times New Roman"/>
                <a:cs typeface="Times New Roman"/>
              </a:rPr>
              <a:t>–</a:t>
            </a:r>
            <a:r>
              <a:rPr sz="2200" b="1" dirty="0">
                <a:latin typeface="Times New Roman"/>
                <a:cs typeface="Times New Roman"/>
              </a:rPr>
              <a:t>	</a:t>
            </a:r>
            <a:r>
              <a:rPr sz="2200" b="1" spc="10" dirty="0">
                <a:latin typeface="Times New Roman"/>
                <a:cs typeface="Times New Roman"/>
              </a:rPr>
              <a:t>с</a:t>
            </a:r>
            <a:r>
              <a:rPr sz="2200" b="1" spc="-5" dirty="0">
                <a:latin typeface="Times New Roman"/>
                <a:cs typeface="Times New Roman"/>
              </a:rPr>
              <a:t>ер</a:t>
            </a:r>
            <a:r>
              <a:rPr sz="2200" b="1" spc="-40" dirty="0">
                <a:latin typeface="Times New Roman"/>
                <a:cs typeface="Times New Roman"/>
              </a:rPr>
              <a:t>е</a:t>
            </a:r>
            <a:r>
              <a:rPr sz="2200" b="1" spc="-5" dirty="0">
                <a:latin typeface="Times New Roman"/>
                <a:cs typeface="Times New Roman"/>
              </a:rPr>
              <a:t>дньої</a:t>
            </a:r>
            <a:r>
              <a:rPr sz="2200" b="1" dirty="0">
                <a:latin typeface="Times New Roman"/>
                <a:cs typeface="Times New Roman"/>
              </a:rPr>
              <a:t>	</a:t>
            </a:r>
            <a:r>
              <a:rPr sz="2200" b="1" spc="-5" dirty="0">
                <a:latin typeface="Times New Roman"/>
                <a:cs typeface="Times New Roman"/>
              </a:rPr>
              <a:t>арифме</a:t>
            </a:r>
            <a:r>
              <a:rPr sz="2200" b="1" spc="-15" dirty="0">
                <a:latin typeface="Times New Roman"/>
                <a:cs typeface="Times New Roman"/>
              </a:rPr>
              <a:t>т</a:t>
            </a:r>
            <a:r>
              <a:rPr sz="2200" b="1" spc="-10" dirty="0">
                <a:latin typeface="Times New Roman"/>
                <a:cs typeface="Times New Roman"/>
              </a:rPr>
              <a:t>и</a:t>
            </a:r>
            <a:r>
              <a:rPr sz="2200" b="1" spc="-20" dirty="0">
                <a:latin typeface="Times New Roman"/>
                <a:cs typeface="Times New Roman"/>
              </a:rPr>
              <a:t>ч</a:t>
            </a:r>
            <a:r>
              <a:rPr sz="2200" b="1" spc="-10" dirty="0">
                <a:latin typeface="Times New Roman"/>
                <a:cs typeface="Times New Roman"/>
              </a:rPr>
              <a:t>ної</a:t>
            </a:r>
            <a:endParaRPr sz="2200">
              <a:latin typeface="Times New Roman"/>
              <a:cs typeface="Times New Roman"/>
            </a:endParaRPr>
          </a:p>
        </p:txBody>
      </p:sp>
      <p:sp>
        <p:nvSpPr>
          <p:cNvPr id="14" name="object 14"/>
          <p:cNvSpPr txBox="1"/>
          <p:nvPr/>
        </p:nvSpPr>
        <p:spPr>
          <a:xfrm>
            <a:off x="1297305" y="4478273"/>
            <a:ext cx="1223645"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Times New Roman"/>
                <a:cs typeface="Times New Roman"/>
              </a:rPr>
              <a:t>зва</a:t>
            </a:r>
            <a:r>
              <a:rPr sz="2200" b="1" spc="-20" dirty="0">
                <a:latin typeface="Times New Roman"/>
                <a:cs typeface="Times New Roman"/>
              </a:rPr>
              <a:t>ж</a:t>
            </a:r>
            <a:r>
              <a:rPr sz="2200" b="1" spc="-5" dirty="0">
                <a:latin typeface="Times New Roman"/>
                <a:cs typeface="Times New Roman"/>
              </a:rPr>
              <a:t>е</a:t>
            </a:r>
            <a:r>
              <a:rPr sz="2200" b="1" spc="-15" dirty="0">
                <a:latin typeface="Times New Roman"/>
                <a:cs typeface="Times New Roman"/>
              </a:rPr>
              <a:t>н</a:t>
            </a:r>
            <a:r>
              <a:rPr sz="2200" b="1" spc="-5" dirty="0">
                <a:latin typeface="Times New Roman"/>
                <a:cs typeface="Times New Roman"/>
              </a:rPr>
              <a:t>о</a:t>
            </a:r>
            <a:r>
              <a:rPr sz="2200" b="1" spc="5" dirty="0">
                <a:latin typeface="Times New Roman"/>
                <a:cs typeface="Times New Roman"/>
              </a:rPr>
              <a:t>ї</a:t>
            </a:r>
            <a:r>
              <a:rPr sz="2200" b="1" spc="-5" dirty="0">
                <a:latin typeface="Times New Roman"/>
                <a:cs typeface="Times New Roman"/>
              </a:rPr>
              <a:t>;</a:t>
            </a:r>
            <a:endParaRPr sz="2200">
              <a:latin typeface="Times New Roman"/>
              <a:cs typeface="Times New Roman"/>
            </a:endParaRPr>
          </a:p>
        </p:txBody>
      </p:sp>
      <p:sp>
        <p:nvSpPr>
          <p:cNvPr id="15" name="object 15"/>
          <p:cNvSpPr txBox="1"/>
          <p:nvPr/>
        </p:nvSpPr>
        <p:spPr>
          <a:xfrm>
            <a:off x="382930" y="4766309"/>
            <a:ext cx="8164195" cy="482600"/>
          </a:xfrm>
          <a:prstGeom prst="rect">
            <a:avLst/>
          </a:prstGeom>
        </p:spPr>
        <p:txBody>
          <a:bodyPr vert="horz" wrap="square" lIns="0" tIns="12700" rIns="0" bIns="0" rtlCol="0">
            <a:spAutoFit/>
          </a:bodyPr>
          <a:lstStyle/>
          <a:p>
            <a:pPr marL="12700">
              <a:lnSpc>
                <a:spcPct val="100000"/>
              </a:lnSpc>
              <a:spcBef>
                <a:spcPts val="100"/>
              </a:spcBef>
            </a:pPr>
            <a:r>
              <a:rPr sz="3000" spc="-35" dirty="0">
                <a:latin typeface="Times New Roman"/>
                <a:cs typeface="Times New Roman"/>
              </a:rPr>
              <a:t>Метод </a:t>
            </a:r>
            <a:r>
              <a:rPr sz="3000" spc="-15" dirty="0">
                <a:latin typeface="Times New Roman"/>
                <a:cs typeface="Times New Roman"/>
              </a:rPr>
              <a:t>обчислення </a:t>
            </a:r>
            <a:r>
              <a:rPr sz="3000" spc="-10" dirty="0">
                <a:latin typeface="Times New Roman"/>
                <a:cs typeface="Times New Roman"/>
              </a:rPr>
              <a:t>середнього </a:t>
            </a:r>
            <a:r>
              <a:rPr sz="3000" spc="-5" dirty="0">
                <a:latin typeface="Times New Roman"/>
                <a:cs typeface="Times New Roman"/>
              </a:rPr>
              <a:t>рівня</a:t>
            </a:r>
            <a:r>
              <a:rPr sz="3000" spc="525" dirty="0">
                <a:latin typeface="Times New Roman"/>
                <a:cs typeface="Times New Roman"/>
              </a:rPr>
              <a:t> </a:t>
            </a:r>
            <a:r>
              <a:rPr sz="3000" spc="-15" dirty="0">
                <a:latin typeface="Times New Roman"/>
                <a:cs typeface="Times New Roman"/>
              </a:rPr>
              <a:t>динамічного</a:t>
            </a:r>
            <a:endParaRPr sz="3000">
              <a:latin typeface="Times New Roman"/>
              <a:cs typeface="Times New Roman"/>
            </a:endParaRPr>
          </a:p>
        </p:txBody>
      </p:sp>
      <p:sp>
        <p:nvSpPr>
          <p:cNvPr id="16" name="object 16"/>
          <p:cNvSpPr txBox="1"/>
          <p:nvPr/>
        </p:nvSpPr>
        <p:spPr>
          <a:xfrm>
            <a:off x="382930" y="5086350"/>
            <a:ext cx="8162290" cy="482600"/>
          </a:xfrm>
          <a:prstGeom prst="rect">
            <a:avLst/>
          </a:prstGeom>
        </p:spPr>
        <p:txBody>
          <a:bodyPr vert="horz" wrap="square" lIns="0" tIns="12700" rIns="0" bIns="0" rtlCol="0">
            <a:spAutoFit/>
          </a:bodyPr>
          <a:lstStyle/>
          <a:p>
            <a:pPr marL="12700">
              <a:lnSpc>
                <a:spcPct val="100000"/>
              </a:lnSpc>
              <a:spcBef>
                <a:spcPts val="100"/>
              </a:spcBef>
              <a:tabLst>
                <a:tab pos="1179830" algn="l"/>
                <a:tab pos="3088005" algn="l"/>
                <a:tab pos="3984625" algn="l"/>
                <a:tab pos="6505575" algn="l"/>
              </a:tabLst>
            </a:pPr>
            <a:r>
              <a:rPr sz="3000" dirty="0">
                <a:latin typeface="Times New Roman"/>
                <a:cs typeface="Times New Roman"/>
              </a:rPr>
              <a:t>ряду	</a:t>
            </a:r>
            <a:r>
              <a:rPr sz="3000" spc="-5" dirty="0">
                <a:latin typeface="Times New Roman"/>
                <a:cs typeface="Times New Roman"/>
              </a:rPr>
              <a:t>з</a:t>
            </a:r>
            <a:r>
              <a:rPr sz="3000" spc="20" dirty="0">
                <a:latin typeface="Times New Roman"/>
                <a:cs typeface="Times New Roman"/>
              </a:rPr>
              <a:t>а</a:t>
            </a:r>
            <a:r>
              <a:rPr sz="3000" spc="-5" dirty="0">
                <a:latin typeface="Times New Roman"/>
                <a:cs typeface="Times New Roman"/>
              </a:rPr>
              <a:t>лежит</a:t>
            </a:r>
            <a:r>
              <a:rPr sz="3000" dirty="0">
                <a:latin typeface="Times New Roman"/>
                <a:cs typeface="Times New Roman"/>
              </a:rPr>
              <a:t>ь	</a:t>
            </a:r>
            <a:r>
              <a:rPr sz="3000" spc="-5" dirty="0">
                <a:latin typeface="Times New Roman"/>
                <a:cs typeface="Times New Roman"/>
              </a:rPr>
              <a:t>ві</a:t>
            </a:r>
            <a:r>
              <a:rPr sz="3000" dirty="0">
                <a:latin typeface="Times New Roman"/>
                <a:cs typeface="Times New Roman"/>
              </a:rPr>
              <a:t>д	</a:t>
            </a:r>
            <a:r>
              <a:rPr sz="3000" spc="5" dirty="0">
                <a:latin typeface="Times New Roman"/>
                <a:cs typeface="Times New Roman"/>
              </a:rPr>
              <a:t>с</a:t>
            </a:r>
            <a:r>
              <a:rPr sz="3000" spc="30" dirty="0">
                <a:latin typeface="Times New Roman"/>
                <a:cs typeface="Times New Roman"/>
              </a:rPr>
              <a:t>т</a:t>
            </a:r>
            <a:r>
              <a:rPr sz="3000" spc="-75" dirty="0">
                <a:latin typeface="Times New Roman"/>
                <a:cs typeface="Times New Roman"/>
              </a:rPr>
              <a:t>а</a:t>
            </a:r>
            <a:r>
              <a:rPr sz="3000" dirty="0">
                <a:latin typeface="Times New Roman"/>
                <a:cs typeface="Times New Roman"/>
              </a:rPr>
              <a:t>тистичної	с</a:t>
            </a:r>
            <a:r>
              <a:rPr sz="3000" spc="30" dirty="0">
                <a:latin typeface="Times New Roman"/>
                <a:cs typeface="Times New Roman"/>
              </a:rPr>
              <a:t>т</a:t>
            </a:r>
            <a:r>
              <a:rPr sz="3000" spc="-25" dirty="0">
                <a:latin typeface="Times New Roman"/>
                <a:cs typeface="Times New Roman"/>
              </a:rPr>
              <a:t>р</a:t>
            </a:r>
            <a:r>
              <a:rPr sz="3000" dirty="0">
                <a:latin typeface="Times New Roman"/>
                <a:cs typeface="Times New Roman"/>
              </a:rPr>
              <a:t>у</a:t>
            </a:r>
            <a:r>
              <a:rPr sz="3000" spc="-45" dirty="0">
                <a:latin typeface="Times New Roman"/>
                <a:cs typeface="Times New Roman"/>
              </a:rPr>
              <a:t>к</a:t>
            </a:r>
            <a:r>
              <a:rPr sz="3000" spc="-40" dirty="0">
                <a:latin typeface="Times New Roman"/>
                <a:cs typeface="Times New Roman"/>
              </a:rPr>
              <a:t>т</a:t>
            </a:r>
            <a:r>
              <a:rPr sz="3000" dirty="0">
                <a:latin typeface="Times New Roman"/>
                <a:cs typeface="Times New Roman"/>
              </a:rPr>
              <a:t>ури</a:t>
            </a:r>
            <a:endParaRPr sz="3000">
              <a:latin typeface="Times New Roman"/>
              <a:cs typeface="Times New Roman"/>
            </a:endParaRPr>
          </a:p>
        </p:txBody>
      </p:sp>
      <p:sp>
        <p:nvSpPr>
          <p:cNvPr id="17" name="object 17"/>
          <p:cNvSpPr txBox="1"/>
          <p:nvPr/>
        </p:nvSpPr>
        <p:spPr>
          <a:xfrm>
            <a:off x="382930" y="5406034"/>
            <a:ext cx="1770380" cy="483234"/>
          </a:xfrm>
          <a:prstGeom prst="rect">
            <a:avLst/>
          </a:prstGeom>
        </p:spPr>
        <p:txBody>
          <a:bodyPr vert="horz" wrap="square" lIns="0" tIns="12700" rIns="0" bIns="0" rtlCol="0">
            <a:spAutoFit/>
          </a:bodyPr>
          <a:lstStyle/>
          <a:p>
            <a:pPr marL="12700">
              <a:lnSpc>
                <a:spcPct val="100000"/>
              </a:lnSpc>
              <a:spcBef>
                <a:spcPts val="100"/>
              </a:spcBef>
            </a:pPr>
            <a:r>
              <a:rPr sz="3000" spc="-15" dirty="0">
                <a:latin typeface="Times New Roman"/>
                <a:cs typeface="Times New Roman"/>
              </a:rPr>
              <a:t>показника.</a:t>
            </a:r>
            <a:endParaRPr sz="3000">
              <a:latin typeface="Times New Roman"/>
              <a:cs typeface="Times New Roman"/>
            </a:endParaRPr>
          </a:p>
        </p:txBody>
      </p:sp>
      <p:sp>
        <p:nvSpPr>
          <p:cNvPr id="18" name="object 18"/>
          <p:cNvSpPr txBox="1"/>
          <p:nvPr/>
        </p:nvSpPr>
        <p:spPr>
          <a:xfrm>
            <a:off x="382930" y="76454"/>
            <a:ext cx="8162290" cy="1868170"/>
          </a:xfrm>
          <a:prstGeom prst="rect">
            <a:avLst/>
          </a:prstGeom>
        </p:spPr>
        <p:txBody>
          <a:bodyPr vert="horz" wrap="square" lIns="0" tIns="147320" rIns="0" bIns="0" rtlCol="0">
            <a:spAutoFit/>
          </a:bodyPr>
          <a:lstStyle/>
          <a:p>
            <a:pPr marL="1624965">
              <a:lnSpc>
                <a:spcPct val="100000"/>
              </a:lnSpc>
              <a:spcBef>
                <a:spcPts val="1160"/>
              </a:spcBef>
            </a:pPr>
            <a:r>
              <a:rPr sz="2400" b="1" dirty="0">
                <a:solidFill>
                  <a:srgbClr val="5E2D79"/>
                </a:solidFill>
                <a:latin typeface="Times New Roman"/>
                <a:cs typeface="Times New Roman"/>
              </a:rPr>
              <a:t>1. </a:t>
            </a:r>
            <a:r>
              <a:rPr sz="2400" b="1" spc="-15" dirty="0">
                <a:solidFill>
                  <a:srgbClr val="5E2D79"/>
                </a:solidFill>
                <a:latin typeface="Times New Roman"/>
                <a:cs typeface="Times New Roman"/>
              </a:rPr>
              <a:t>ПОНЯТТЯ </a:t>
            </a:r>
            <a:r>
              <a:rPr sz="2400" b="1" spc="-5" dirty="0">
                <a:solidFill>
                  <a:srgbClr val="5E2D79"/>
                </a:solidFill>
                <a:latin typeface="Times New Roman"/>
                <a:cs typeface="Times New Roman"/>
              </a:rPr>
              <a:t>ПРО </a:t>
            </a:r>
            <a:r>
              <a:rPr sz="2400" b="1" spc="-35" dirty="0">
                <a:solidFill>
                  <a:srgbClr val="5E2D79"/>
                </a:solidFill>
                <a:latin typeface="Times New Roman"/>
                <a:cs typeface="Times New Roman"/>
              </a:rPr>
              <a:t>РЯДИ</a:t>
            </a:r>
            <a:r>
              <a:rPr sz="2400" b="1" spc="-40" dirty="0">
                <a:solidFill>
                  <a:srgbClr val="5E2D79"/>
                </a:solidFill>
                <a:latin typeface="Times New Roman"/>
                <a:cs typeface="Times New Roman"/>
              </a:rPr>
              <a:t> </a:t>
            </a:r>
            <a:r>
              <a:rPr sz="2400" b="1" spc="-5" dirty="0">
                <a:solidFill>
                  <a:srgbClr val="5E2D79"/>
                </a:solidFill>
                <a:latin typeface="Times New Roman"/>
                <a:cs typeface="Times New Roman"/>
              </a:rPr>
              <a:t>ДИНАМІКИ</a:t>
            </a:r>
            <a:endParaRPr sz="2400">
              <a:latin typeface="Times New Roman"/>
              <a:cs typeface="Times New Roman"/>
            </a:endParaRPr>
          </a:p>
          <a:p>
            <a:pPr marL="12700">
              <a:lnSpc>
                <a:spcPts val="2450"/>
              </a:lnSpc>
              <a:spcBef>
                <a:spcPts val="1060"/>
              </a:spcBef>
              <a:tabLst>
                <a:tab pos="1242695" algn="l"/>
                <a:tab pos="3639820" algn="l"/>
                <a:tab pos="5533390" algn="l"/>
                <a:tab pos="6328410" algn="l"/>
              </a:tabLst>
            </a:pPr>
            <a:r>
              <a:rPr sz="2400" b="1" spc="-5" dirty="0">
                <a:latin typeface="Times New Roman"/>
                <a:cs typeface="Times New Roman"/>
              </a:rPr>
              <a:t>Середні	</a:t>
            </a:r>
            <a:r>
              <a:rPr sz="2400" b="1" spc="-10" dirty="0">
                <a:latin typeface="Times New Roman"/>
                <a:cs typeface="Times New Roman"/>
              </a:rPr>
              <a:t>характеристики	динамічного	</a:t>
            </a:r>
            <a:r>
              <a:rPr sz="2400" b="1" spc="-5" dirty="0">
                <a:latin typeface="Times New Roman"/>
                <a:cs typeface="Times New Roman"/>
              </a:rPr>
              <a:t>ряду	</a:t>
            </a:r>
            <a:r>
              <a:rPr sz="2400" spc="-10" dirty="0">
                <a:latin typeface="Times New Roman"/>
                <a:cs typeface="Times New Roman"/>
              </a:rPr>
              <a:t>відображають</a:t>
            </a:r>
            <a:endParaRPr sz="2400">
              <a:latin typeface="Times New Roman"/>
              <a:cs typeface="Times New Roman"/>
            </a:endParaRPr>
          </a:p>
          <a:p>
            <a:pPr marL="12700" marR="5080">
              <a:lnSpc>
                <a:spcPct val="70000"/>
              </a:lnSpc>
              <a:spcBef>
                <a:spcPts val="430"/>
              </a:spcBef>
            </a:pPr>
            <a:r>
              <a:rPr sz="2400" spc="-5" dirty="0">
                <a:latin typeface="Times New Roman"/>
                <a:cs typeface="Times New Roman"/>
              </a:rPr>
              <a:t>узагальнені, типові </a:t>
            </a:r>
            <a:r>
              <a:rPr sz="2400" dirty="0">
                <a:latin typeface="Times New Roman"/>
                <a:cs typeface="Times New Roman"/>
              </a:rPr>
              <a:t>тенденції </a:t>
            </a:r>
            <a:r>
              <a:rPr sz="2400" spc="-10" dirty="0">
                <a:latin typeface="Times New Roman"/>
                <a:cs typeface="Times New Roman"/>
              </a:rPr>
              <a:t>розвитку </a:t>
            </a:r>
            <a:r>
              <a:rPr sz="2400" spc="-5" dirty="0">
                <a:latin typeface="Times New Roman"/>
                <a:cs typeface="Times New Roman"/>
              </a:rPr>
              <a:t>досліджуваного </a:t>
            </a:r>
            <a:r>
              <a:rPr sz="2400" dirty="0">
                <a:latin typeface="Times New Roman"/>
                <a:cs typeface="Times New Roman"/>
              </a:rPr>
              <a:t>явища  за ряд</a:t>
            </a:r>
            <a:r>
              <a:rPr sz="2400" spc="-25" dirty="0">
                <a:latin typeface="Times New Roman"/>
                <a:cs typeface="Times New Roman"/>
              </a:rPr>
              <a:t> </a:t>
            </a:r>
            <a:r>
              <a:rPr sz="2400" spc="-10" dirty="0">
                <a:latin typeface="Times New Roman"/>
                <a:cs typeface="Times New Roman"/>
              </a:rPr>
              <a:t>періодів.</a:t>
            </a:r>
            <a:endParaRPr sz="2400">
              <a:latin typeface="Times New Roman"/>
              <a:cs typeface="Times New Roman"/>
            </a:endParaRPr>
          </a:p>
          <a:p>
            <a:pPr marL="12700">
              <a:lnSpc>
                <a:spcPts val="2595"/>
              </a:lnSpc>
            </a:pPr>
            <a:r>
              <a:rPr sz="2400" spc="-5" dirty="0">
                <a:latin typeface="Times New Roman"/>
                <a:cs typeface="Times New Roman"/>
              </a:rPr>
              <a:t>Для</a:t>
            </a:r>
            <a:r>
              <a:rPr sz="2400" spc="345" dirty="0">
                <a:latin typeface="Times New Roman"/>
                <a:cs typeface="Times New Roman"/>
              </a:rPr>
              <a:t> </a:t>
            </a:r>
            <a:r>
              <a:rPr sz="2400" spc="-10" dirty="0">
                <a:latin typeface="Times New Roman"/>
                <a:cs typeface="Times New Roman"/>
              </a:rPr>
              <a:t>обчислення</a:t>
            </a:r>
            <a:r>
              <a:rPr sz="2400" spc="360" dirty="0">
                <a:latin typeface="Times New Roman"/>
                <a:cs typeface="Times New Roman"/>
              </a:rPr>
              <a:t> </a:t>
            </a:r>
            <a:r>
              <a:rPr sz="2400" spc="-5" dirty="0">
                <a:latin typeface="Times New Roman"/>
                <a:cs typeface="Times New Roman"/>
              </a:rPr>
              <a:t>середніх</a:t>
            </a:r>
            <a:r>
              <a:rPr sz="2400" spc="365" dirty="0">
                <a:latin typeface="Times New Roman"/>
                <a:cs typeface="Times New Roman"/>
              </a:rPr>
              <a:t> </a:t>
            </a:r>
            <a:r>
              <a:rPr sz="2400" spc="-10" dirty="0">
                <a:latin typeface="Times New Roman"/>
                <a:cs typeface="Times New Roman"/>
              </a:rPr>
              <a:t>показників</a:t>
            </a:r>
            <a:r>
              <a:rPr sz="2400" spc="350" dirty="0">
                <a:latin typeface="Times New Roman"/>
                <a:cs typeface="Times New Roman"/>
              </a:rPr>
              <a:t> </a:t>
            </a:r>
            <a:r>
              <a:rPr sz="2400" dirty="0">
                <a:latin typeface="Times New Roman"/>
                <a:cs typeface="Times New Roman"/>
              </a:rPr>
              <a:t>динаміки</a:t>
            </a:r>
            <a:r>
              <a:rPr sz="2400" spc="355" dirty="0">
                <a:latin typeface="Times New Roman"/>
                <a:cs typeface="Times New Roman"/>
              </a:rPr>
              <a:t> </a:t>
            </a:r>
            <a:r>
              <a:rPr sz="2400" spc="-20" dirty="0">
                <a:latin typeface="Times New Roman"/>
                <a:cs typeface="Times New Roman"/>
              </a:rPr>
              <a:t>користуються</a:t>
            </a:r>
            <a:endParaRPr sz="2400">
              <a:latin typeface="Times New Roman"/>
              <a:cs typeface="Times New Roman"/>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541" y="528447"/>
            <a:ext cx="278892" cy="2849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83838" rIns="0" bIns="0" rtlCol="0">
            <a:spAutoFit/>
          </a:bodyPr>
          <a:lstStyle/>
          <a:p>
            <a:pPr marL="386715" marR="5080">
              <a:lnSpc>
                <a:spcPts val="3460"/>
              </a:lnSpc>
              <a:spcBef>
                <a:spcPts val="535"/>
              </a:spcBef>
            </a:pPr>
            <a:r>
              <a:rPr sz="3200" i="1" dirty="0">
                <a:latin typeface="Calibri"/>
                <a:cs typeface="Calibri"/>
              </a:rPr>
              <a:t>Інтервальний </a:t>
            </a:r>
            <a:r>
              <a:rPr sz="3200" i="1" spc="-5" dirty="0">
                <a:latin typeface="Calibri"/>
                <a:cs typeface="Calibri"/>
              </a:rPr>
              <a:t>ряд </a:t>
            </a:r>
            <a:r>
              <a:rPr sz="3200" spc="-10" dirty="0">
                <a:latin typeface="Calibri"/>
                <a:cs typeface="Calibri"/>
              </a:rPr>
              <a:t>абсолютних величин, </a:t>
            </a:r>
            <a:r>
              <a:rPr sz="3200" spc="-5" dirty="0">
                <a:latin typeface="Calibri"/>
                <a:cs typeface="Calibri"/>
              </a:rPr>
              <a:t>рівні  </a:t>
            </a:r>
            <a:r>
              <a:rPr sz="3200" spc="-20" dirty="0">
                <a:latin typeface="Calibri"/>
                <a:cs typeface="Calibri"/>
              </a:rPr>
              <a:t>якого </a:t>
            </a:r>
            <a:r>
              <a:rPr sz="3200" spc="-5" dirty="0">
                <a:latin typeface="Calibri"/>
                <a:cs typeface="Calibri"/>
              </a:rPr>
              <a:t>динамічно </a:t>
            </a:r>
            <a:r>
              <a:rPr sz="3200" dirty="0">
                <a:latin typeface="Calibri"/>
                <a:cs typeface="Calibri"/>
              </a:rPr>
              <a:t>адитивні, </a:t>
            </a:r>
            <a:r>
              <a:rPr sz="3200" spc="-10" dirty="0">
                <a:latin typeface="Calibri"/>
                <a:cs typeface="Calibri"/>
              </a:rPr>
              <a:t>використовується  середня </a:t>
            </a:r>
            <a:r>
              <a:rPr sz="3200" spc="-5" dirty="0">
                <a:latin typeface="Calibri"/>
                <a:cs typeface="Calibri"/>
              </a:rPr>
              <a:t>арифметична</a:t>
            </a:r>
            <a:r>
              <a:rPr sz="3200" spc="-35" dirty="0">
                <a:latin typeface="Calibri"/>
                <a:cs typeface="Calibri"/>
              </a:rPr>
              <a:t> </a:t>
            </a:r>
            <a:r>
              <a:rPr sz="3200" dirty="0">
                <a:latin typeface="Calibri"/>
                <a:cs typeface="Calibri"/>
              </a:rPr>
              <a:t>проста:</a:t>
            </a:r>
            <a:endParaRPr sz="3200">
              <a:latin typeface="Calibri"/>
              <a:cs typeface="Calibri"/>
            </a:endParaRPr>
          </a:p>
        </p:txBody>
      </p:sp>
      <p:sp>
        <p:nvSpPr>
          <p:cNvPr id="4" name="object 4"/>
          <p:cNvSpPr txBox="1"/>
          <p:nvPr/>
        </p:nvSpPr>
        <p:spPr>
          <a:xfrm>
            <a:off x="382930" y="2307063"/>
            <a:ext cx="8103234" cy="3712210"/>
          </a:xfrm>
          <a:prstGeom prst="rect">
            <a:avLst/>
          </a:prstGeom>
        </p:spPr>
        <p:txBody>
          <a:bodyPr vert="horz" wrap="square" lIns="0" tIns="37465" rIns="0" bIns="0" rtlCol="0">
            <a:spAutoFit/>
          </a:bodyPr>
          <a:lstStyle/>
          <a:p>
            <a:pPr marL="4584700">
              <a:lnSpc>
                <a:spcPct val="100000"/>
              </a:lnSpc>
              <a:spcBef>
                <a:spcPts val="295"/>
              </a:spcBef>
            </a:pPr>
            <a:r>
              <a:rPr sz="2000" spc="-15" dirty="0">
                <a:latin typeface="Calibri"/>
                <a:cs typeface="Calibri"/>
              </a:rPr>
              <a:t>де </a:t>
            </a:r>
            <a:r>
              <a:rPr sz="2000" i="1" dirty="0">
                <a:latin typeface="Calibri"/>
                <a:cs typeface="Calibri"/>
              </a:rPr>
              <a:t>n </a:t>
            </a:r>
            <a:r>
              <a:rPr sz="2000" dirty="0">
                <a:latin typeface="Calibri"/>
                <a:cs typeface="Calibri"/>
              </a:rPr>
              <a:t>— число </a:t>
            </a:r>
            <a:r>
              <a:rPr sz="2000" spc="-5" dirty="0">
                <a:latin typeface="Calibri"/>
                <a:cs typeface="Calibri"/>
              </a:rPr>
              <a:t>рівнів</a:t>
            </a:r>
            <a:r>
              <a:rPr sz="2000" spc="-15" dirty="0">
                <a:latin typeface="Calibri"/>
                <a:cs typeface="Calibri"/>
              </a:rPr>
              <a:t> ряду.</a:t>
            </a:r>
            <a:endParaRPr sz="2000">
              <a:latin typeface="Calibri"/>
              <a:cs typeface="Calibri"/>
            </a:endParaRPr>
          </a:p>
          <a:p>
            <a:pPr marL="12700">
              <a:lnSpc>
                <a:spcPts val="3650"/>
              </a:lnSpc>
              <a:spcBef>
                <a:spcPts val="310"/>
              </a:spcBef>
            </a:pPr>
            <a:r>
              <a:rPr sz="3200" dirty="0">
                <a:latin typeface="Calibri"/>
                <a:cs typeface="Calibri"/>
              </a:rPr>
              <a:t>Моментний </a:t>
            </a:r>
            <a:r>
              <a:rPr sz="3200" spc="-5" dirty="0">
                <a:latin typeface="Calibri"/>
                <a:cs typeface="Calibri"/>
              </a:rPr>
              <a:t>ряд</a:t>
            </a:r>
            <a:r>
              <a:rPr sz="3200" i="1" spc="-5" dirty="0">
                <a:latin typeface="Calibri"/>
                <a:cs typeface="Calibri"/>
              </a:rPr>
              <a:t>, </a:t>
            </a:r>
            <a:r>
              <a:rPr sz="3200" dirty="0">
                <a:latin typeface="Calibri"/>
                <a:cs typeface="Calibri"/>
              </a:rPr>
              <a:t>при </a:t>
            </a:r>
            <a:r>
              <a:rPr sz="3200" spc="-5" dirty="0">
                <a:latin typeface="Calibri"/>
                <a:cs typeface="Calibri"/>
              </a:rPr>
              <a:t>рівномірної</a:t>
            </a:r>
            <a:r>
              <a:rPr sz="3200" spc="-60" dirty="0">
                <a:latin typeface="Calibri"/>
                <a:cs typeface="Calibri"/>
              </a:rPr>
              <a:t> </a:t>
            </a:r>
            <a:r>
              <a:rPr sz="3200" dirty="0">
                <a:latin typeface="Calibri"/>
                <a:cs typeface="Calibri"/>
              </a:rPr>
              <a:t>зміні</a:t>
            </a:r>
            <a:endParaRPr sz="3200">
              <a:latin typeface="Calibri"/>
              <a:cs typeface="Calibri"/>
            </a:endParaRPr>
          </a:p>
          <a:p>
            <a:pPr marL="12700" marR="40005">
              <a:lnSpc>
                <a:spcPts val="3460"/>
              </a:lnSpc>
              <a:spcBef>
                <a:spcPts val="244"/>
              </a:spcBef>
            </a:pPr>
            <a:r>
              <a:rPr sz="3200" spc="-10" dirty="0">
                <a:latin typeface="Calibri"/>
                <a:cs typeface="Calibri"/>
              </a:rPr>
              <a:t>показника, середня розраховується </a:t>
            </a:r>
            <a:r>
              <a:rPr sz="3200" dirty="0">
                <a:latin typeface="Calibri"/>
                <a:cs typeface="Calibri"/>
              </a:rPr>
              <a:t>як </a:t>
            </a:r>
            <a:r>
              <a:rPr sz="3200" spc="-5" dirty="0">
                <a:latin typeface="Calibri"/>
                <a:cs typeface="Calibri"/>
              </a:rPr>
              <a:t>півсума  </a:t>
            </a:r>
            <a:r>
              <a:rPr sz="3200" dirty="0">
                <a:latin typeface="Calibri"/>
                <a:cs typeface="Calibri"/>
              </a:rPr>
              <a:t>значень на </a:t>
            </a:r>
            <a:r>
              <a:rPr sz="3200" spc="-10" dirty="0">
                <a:latin typeface="Calibri"/>
                <a:cs typeface="Calibri"/>
              </a:rPr>
              <a:t>початок </a:t>
            </a:r>
            <a:r>
              <a:rPr sz="3200" dirty="0">
                <a:latin typeface="Calibri"/>
                <a:cs typeface="Calibri"/>
              </a:rPr>
              <a:t>і кінець</a:t>
            </a:r>
            <a:r>
              <a:rPr sz="3200" spc="-55" dirty="0">
                <a:latin typeface="Calibri"/>
                <a:cs typeface="Calibri"/>
              </a:rPr>
              <a:t> </a:t>
            </a:r>
            <a:r>
              <a:rPr sz="3200" spc="-15" dirty="0">
                <a:latin typeface="Calibri"/>
                <a:cs typeface="Calibri"/>
              </a:rPr>
              <a:t>періоду:</a:t>
            </a:r>
            <a:endParaRPr sz="3200">
              <a:latin typeface="Calibri"/>
              <a:cs typeface="Calibri"/>
            </a:endParaRPr>
          </a:p>
          <a:p>
            <a:pPr>
              <a:lnSpc>
                <a:spcPct val="100000"/>
              </a:lnSpc>
              <a:spcBef>
                <a:spcPts val="40"/>
              </a:spcBef>
            </a:pPr>
            <a:endParaRPr sz="4300">
              <a:latin typeface="Times New Roman"/>
              <a:cs typeface="Times New Roman"/>
            </a:endParaRPr>
          </a:p>
          <a:p>
            <a:pPr marL="12700" marR="5080">
              <a:lnSpc>
                <a:spcPts val="3460"/>
              </a:lnSpc>
            </a:pPr>
            <a:r>
              <a:rPr sz="3200" spc="-15" dirty="0">
                <a:latin typeface="Calibri"/>
                <a:cs typeface="Calibri"/>
              </a:rPr>
              <a:t>Якщо </a:t>
            </a:r>
            <a:r>
              <a:rPr sz="3200" dirty="0">
                <a:latin typeface="Calibri"/>
                <a:cs typeface="Calibri"/>
              </a:rPr>
              <a:t>в моментному </a:t>
            </a:r>
            <a:r>
              <a:rPr sz="3200" spc="-5" dirty="0">
                <a:latin typeface="Calibri"/>
                <a:cs typeface="Calibri"/>
              </a:rPr>
              <a:t>ряді </a:t>
            </a:r>
            <a:r>
              <a:rPr sz="3200" i="1" dirty="0">
                <a:latin typeface="Calibri"/>
                <a:cs typeface="Calibri"/>
              </a:rPr>
              <a:t>n </a:t>
            </a:r>
            <a:r>
              <a:rPr sz="3200" dirty="0">
                <a:latin typeface="Calibri"/>
                <a:cs typeface="Calibri"/>
              </a:rPr>
              <a:t>&gt; 2 і </a:t>
            </a:r>
            <a:r>
              <a:rPr sz="3200" spc="5" dirty="0">
                <a:latin typeface="Calibri"/>
                <a:cs typeface="Calibri"/>
              </a:rPr>
              <a:t>між </a:t>
            </a:r>
            <a:r>
              <a:rPr sz="3200" spc="-5" dirty="0">
                <a:latin typeface="Calibri"/>
                <a:cs typeface="Calibri"/>
              </a:rPr>
              <a:t>суміжнимі  датами </a:t>
            </a:r>
            <a:r>
              <a:rPr sz="3200" spc="-20" dirty="0">
                <a:latin typeface="Calibri"/>
                <a:cs typeface="Calibri"/>
              </a:rPr>
              <a:t>однакові </a:t>
            </a:r>
            <a:r>
              <a:rPr sz="3200" spc="-5" dirty="0">
                <a:latin typeface="Calibri"/>
                <a:cs typeface="Calibri"/>
              </a:rPr>
              <a:t>інтервали, </a:t>
            </a:r>
            <a:r>
              <a:rPr sz="3200" spc="-10" dirty="0">
                <a:latin typeface="Calibri"/>
                <a:cs typeface="Calibri"/>
              </a:rPr>
              <a:t>використовується  </a:t>
            </a:r>
            <a:r>
              <a:rPr sz="3200" b="1" i="1" dirty="0">
                <a:latin typeface="Calibri"/>
                <a:cs typeface="Calibri"/>
              </a:rPr>
              <a:t>середня</a:t>
            </a:r>
            <a:r>
              <a:rPr sz="3200" b="1" i="1" spc="-30" dirty="0">
                <a:latin typeface="Calibri"/>
                <a:cs typeface="Calibri"/>
              </a:rPr>
              <a:t> </a:t>
            </a:r>
            <a:r>
              <a:rPr sz="3200" b="1" i="1" spc="-5" dirty="0">
                <a:latin typeface="Calibri"/>
                <a:cs typeface="Calibri"/>
              </a:rPr>
              <a:t>хронологічна</a:t>
            </a:r>
            <a:r>
              <a:rPr sz="3200" spc="-5" dirty="0">
                <a:latin typeface="Calibri"/>
                <a:cs typeface="Calibri"/>
              </a:rPr>
              <a:t>:</a:t>
            </a:r>
            <a:endParaRPr sz="3200">
              <a:latin typeface="Calibri"/>
              <a:cs typeface="Calibri"/>
            </a:endParaRPr>
          </a:p>
        </p:txBody>
      </p:sp>
      <p:sp>
        <p:nvSpPr>
          <p:cNvPr id="5" name="object 5"/>
          <p:cNvSpPr/>
          <p:nvPr/>
        </p:nvSpPr>
        <p:spPr>
          <a:xfrm>
            <a:off x="2267711" y="2060778"/>
            <a:ext cx="2277999" cy="6759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07667" y="4005021"/>
            <a:ext cx="2749423" cy="6844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788027" y="5589244"/>
            <a:ext cx="3479292" cy="109993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541" y="384429"/>
            <a:ext cx="278892" cy="2849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9170" y="245490"/>
            <a:ext cx="7681595" cy="1391920"/>
          </a:xfrm>
          <a:prstGeom prst="rect">
            <a:avLst/>
          </a:prstGeom>
        </p:spPr>
        <p:txBody>
          <a:bodyPr vert="horz" wrap="square" lIns="0" tIns="12700" rIns="0" bIns="0" rtlCol="0">
            <a:spAutoFit/>
          </a:bodyPr>
          <a:lstStyle/>
          <a:p>
            <a:pPr marL="12700">
              <a:lnSpc>
                <a:spcPts val="3650"/>
              </a:lnSpc>
              <a:spcBef>
                <a:spcPts val="100"/>
              </a:spcBef>
            </a:pPr>
            <a:r>
              <a:rPr sz="3200" dirty="0">
                <a:latin typeface="Calibri"/>
                <a:cs typeface="Calibri"/>
              </a:rPr>
              <a:t>У </a:t>
            </a:r>
            <a:r>
              <a:rPr sz="3200" i="1" dirty="0">
                <a:latin typeface="Calibri"/>
                <a:cs typeface="Calibri"/>
              </a:rPr>
              <a:t>моментних </a:t>
            </a:r>
            <a:r>
              <a:rPr sz="3200" i="1" spc="-5" dirty="0">
                <a:latin typeface="Calibri"/>
                <a:cs typeface="Calibri"/>
              </a:rPr>
              <a:t>рядах </a:t>
            </a:r>
            <a:r>
              <a:rPr sz="3200" i="1" dirty="0">
                <a:latin typeface="Calibri"/>
                <a:cs typeface="Calibri"/>
              </a:rPr>
              <a:t>з </a:t>
            </a:r>
            <a:r>
              <a:rPr sz="3200" i="1" spc="-5" dirty="0">
                <a:latin typeface="Calibri"/>
                <a:cs typeface="Calibri"/>
              </a:rPr>
              <a:t>різними</a:t>
            </a:r>
            <a:r>
              <a:rPr sz="3200" i="1" spc="-75" dirty="0">
                <a:latin typeface="Calibri"/>
                <a:cs typeface="Calibri"/>
              </a:rPr>
              <a:t> </a:t>
            </a:r>
            <a:r>
              <a:rPr sz="3200" i="1" dirty="0">
                <a:latin typeface="Calibri"/>
                <a:cs typeface="Calibri"/>
              </a:rPr>
              <a:t>інтервалами</a:t>
            </a:r>
            <a:endParaRPr sz="3200">
              <a:latin typeface="Calibri"/>
              <a:cs typeface="Calibri"/>
            </a:endParaRPr>
          </a:p>
          <a:p>
            <a:pPr marL="12700" marR="556260">
              <a:lnSpc>
                <a:spcPts val="3460"/>
              </a:lnSpc>
              <a:spcBef>
                <a:spcPts val="240"/>
              </a:spcBef>
            </a:pPr>
            <a:r>
              <a:rPr sz="3200" spc="-10" dirty="0">
                <a:latin typeface="Calibri"/>
                <a:cs typeface="Calibri"/>
              </a:rPr>
              <a:t>використовується </a:t>
            </a:r>
            <a:r>
              <a:rPr sz="3200" b="1" spc="-15" dirty="0">
                <a:latin typeface="Calibri"/>
                <a:cs typeface="Calibri"/>
              </a:rPr>
              <a:t>середня </a:t>
            </a:r>
            <a:r>
              <a:rPr sz="3200" b="1" spc="-5" dirty="0">
                <a:latin typeface="Calibri"/>
                <a:cs typeface="Calibri"/>
              </a:rPr>
              <a:t>арифметична  </a:t>
            </a:r>
            <a:r>
              <a:rPr sz="3200" b="1" spc="-10" dirty="0">
                <a:latin typeface="Calibri"/>
                <a:cs typeface="Calibri"/>
              </a:rPr>
              <a:t>зважена</a:t>
            </a:r>
            <a:r>
              <a:rPr sz="3200" spc="-10" dirty="0">
                <a:latin typeface="Calibri"/>
                <a:cs typeface="Calibri"/>
              </a:rPr>
              <a:t>:</a:t>
            </a:r>
            <a:endParaRPr sz="3200">
              <a:latin typeface="Calibri"/>
              <a:cs typeface="Calibri"/>
            </a:endParaRPr>
          </a:p>
        </p:txBody>
      </p:sp>
      <p:sp>
        <p:nvSpPr>
          <p:cNvPr id="4" name="object 4"/>
          <p:cNvSpPr txBox="1"/>
          <p:nvPr/>
        </p:nvSpPr>
        <p:spPr>
          <a:xfrm>
            <a:off x="3126485" y="2815872"/>
            <a:ext cx="3729990" cy="775970"/>
          </a:xfrm>
          <a:prstGeom prst="rect">
            <a:avLst/>
          </a:prstGeom>
        </p:spPr>
        <p:txBody>
          <a:bodyPr vert="horz" wrap="square" lIns="0" tIns="82550" rIns="0" bIns="0" rtlCol="0">
            <a:spAutoFit/>
          </a:bodyPr>
          <a:lstStyle/>
          <a:p>
            <a:pPr marL="12700">
              <a:lnSpc>
                <a:spcPct val="100000"/>
              </a:lnSpc>
              <a:spcBef>
                <a:spcPts val="650"/>
              </a:spcBef>
            </a:pPr>
            <a:r>
              <a:rPr sz="2000" spc="-15" dirty="0">
                <a:latin typeface="Calibri"/>
                <a:cs typeface="Calibri"/>
              </a:rPr>
              <a:t>де </a:t>
            </a:r>
            <a:r>
              <a:rPr sz="2000" spc="5" dirty="0">
                <a:latin typeface="Calibri"/>
                <a:cs typeface="Calibri"/>
              </a:rPr>
              <a:t>— </a:t>
            </a:r>
            <a:r>
              <a:rPr sz="2000" dirty="0">
                <a:latin typeface="Calibri"/>
                <a:cs typeface="Calibri"/>
              </a:rPr>
              <a:t>D інтервал часу </a:t>
            </a:r>
            <a:r>
              <a:rPr sz="2000" spc="-5" dirty="0">
                <a:latin typeface="Calibri"/>
                <a:cs typeface="Calibri"/>
              </a:rPr>
              <a:t>між</a:t>
            </a:r>
            <a:r>
              <a:rPr sz="2000" spc="-80" dirty="0">
                <a:latin typeface="Calibri"/>
                <a:cs typeface="Calibri"/>
              </a:rPr>
              <a:t> </a:t>
            </a:r>
            <a:r>
              <a:rPr sz="2000" spc="-5" dirty="0">
                <a:latin typeface="Calibri"/>
                <a:cs typeface="Calibri"/>
              </a:rPr>
              <a:t>датами,</a:t>
            </a:r>
            <a:endParaRPr sz="2000">
              <a:latin typeface="Calibri"/>
              <a:cs typeface="Calibri"/>
            </a:endParaRPr>
          </a:p>
          <a:p>
            <a:pPr marL="927100">
              <a:lnSpc>
                <a:spcPct val="100000"/>
              </a:lnSpc>
              <a:spcBef>
                <a:spcPts val="555"/>
              </a:spcBef>
            </a:pPr>
            <a:r>
              <a:rPr sz="2000" i="1" dirty="0">
                <a:latin typeface="Calibri"/>
                <a:cs typeface="Calibri"/>
              </a:rPr>
              <a:t>m </a:t>
            </a:r>
            <a:r>
              <a:rPr sz="2000" dirty="0">
                <a:latin typeface="Calibri"/>
                <a:cs typeface="Calibri"/>
              </a:rPr>
              <a:t>— </a:t>
            </a:r>
            <a:r>
              <a:rPr sz="2000" spc="-5" dirty="0">
                <a:latin typeface="Calibri"/>
                <a:cs typeface="Calibri"/>
              </a:rPr>
              <a:t>кількість</a:t>
            </a:r>
            <a:r>
              <a:rPr sz="2000" spc="-30" dirty="0">
                <a:latin typeface="Calibri"/>
                <a:cs typeface="Calibri"/>
              </a:rPr>
              <a:t> </a:t>
            </a:r>
            <a:r>
              <a:rPr sz="2000" spc="-5" dirty="0">
                <a:latin typeface="Calibri"/>
                <a:cs typeface="Calibri"/>
              </a:rPr>
              <a:t>інтервалів.</a:t>
            </a:r>
            <a:endParaRPr sz="2000">
              <a:latin typeface="Calibri"/>
              <a:cs typeface="Calibri"/>
            </a:endParaRPr>
          </a:p>
        </p:txBody>
      </p:sp>
      <p:sp>
        <p:nvSpPr>
          <p:cNvPr id="5" name="object 5"/>
          <p:cNvSpPr/>
          <p:nvPr/>
        </p:nvSpPr>
        <p:spPr>
          <a:xfrm>
            <a:off x="395541" y="4078604"/>
            <a:ext cx="278892" cy="28498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9170" y="3940251"/>
            <a:ext cx="7839709" cy="2270125"/>
          </a:xfrm>
          <a:prstGeom prst="rect">
            <a:avLst/>
          </a:prstGeom>
        </p:spPr>
        <p:txBody>
          <a:bodyPr vert="horz" wrap="square" lIns="0" tIns="67945" rIns="0" bIns="0" rtlCol="0">
            <a:spAutoFit/>
          </a:bodyPr>
          <a:lstStyle/>
          <a:p>
            <a:pPr marL="12700" marR="5080">
              <a:lnSpc>
                <a:spcPts val="3460"/>
              </a:lnSpc>
              <a:spcBef>
                <a:spcPts val="535"/>
              </a:spcBef>
            </a:pPr>
            <a:r>
              <a:rPr sz="3200" b="1" i="1" dirty="0">
                <a:latin typeface="Calibri"/>
                <a:cs typeface="Calibri"/>
              </a:rPr>
              <a:t>Середній </a:t>
            </a:r>
            <a:r>
              <a:rPr sz="3200" b="1" i="1" spc="-5" dirty="0">
                <a:latin typeface="Calibri"/>
                <a:cs typeface="Calibri"/>
              </a:rPr>
              <a:t>абсолютний приріст </a:t>
            </a:r>
            <a:r>
              <a:rPr sz="3200" spc="-15" dirty="0">
                <a:latin typeface="Calibri"/>
                <a:cs typeface="Calibri"/>
              </a:rPr>
              <a:t>(абсолютна  </a:t>
            </a:r>
            <a:r>
              <a:rPr sz="3200" dirty="0">
                <a:latin typeface="Calibri"/>
                <a:cs typeface="Calibri"/>
              </a:rPr>
              <a:t>швидкість </a:t>
            </a:r>
            <a:r>
              <a:rPr sz="3200" spc="-5" dirty="0">
                <a:latin typeface="Calibri"/>
                <a:cs typeface="Calibri"/>
              </a:rPr>
              <a:t>динаміки) обчислюється діленням  загального приросту </a:t>
            </a:r>
            <a:r>
              <a:rPr sz="3200" dirty="0">
                <a:latin typeface="Calibri"/>
                <a:cs typeface="Calibri"/>
              </a:rPr>
              <a:t>за весь </a:t>
            </a:r>
            <a:r>
              <a:rPr sz="3200" spc="-15" dirty="0">
                <a:latin typeface="Calibri"/>
                <a:cs typeface="Calibri"/>
              </a:rPr>
              <a:t>період</a:t>
            </a:r>
            <a:r>
              <a:rPr sz="3200" spc="-50" dirty="0">
                <a:latin typeface="Calibri"/>
                <a:cs typeface="Calibri"/>
              </a:rPr>
              <a:t> </a:t>
            </a:r>
            <a:r>
              <a:rPr sz="3200" dirty="0">
                <a:latin typeface="Calibri"/>
                <a:cs typeface="Calibri"/>
              </a:rPr>
              <a:t>на</a:t>
            </a:r>
            <a:endParaRPr sz="3200">
              <a:latin typeface="Calibri"/>
              <a:cs typeface="Calibri"/>
            </a:endParaRPr>
          </a:p>
          <a:p>
            <a:pPr marL="12700">
              <a:lnSpc>
                <a:spcPts val="3204"/>
              </a:lnSpc>
            </a:pPr>
            <a:r>
              <a:rPr sz="3200" spc="-10" dirty="0">
                <a:latin typeface="Calibri"/>
                <a:cs typeface="Calibri"/>
              </a:rPr>
              <a:t>довжину цього </a:t>
            </a:r>
            <a:r>
              <a:rPr sz="3200" spc="-20" dirty="0">
                <a:latin typeface="Calibri"/>
                <a:cs typeface="Calibri"/>
              </a:rPr>
              <a:t>періоду </a:t>
            </a:r>
            <a:r>
              <a:rPr sz="3200" dirty="0">
                <a:latin typeface="Calibri"/>
                <a:cs typeface="Calibri"/>
              </a:rPr>
              <a:t>у</a:t>
            </a:r>
            <a:r>
              <a:rPr sz="3200" spc="-15" dirty="0">
                <a:latin typeface="Calibri"/>
                <a:cs typeface="Calibri"/>
              </a:rPr>
              <a:t> </a:t>
            </a:r>
            <a:r>
              <a:rPr sz="3200" dirty="0">
                <a:latin typeface="Calibri"/>
                <a:cs typeface="Calibri"/>
              </a:rPr>
              <a:t>відповідних</a:t>
            </a:r>
            <a:endParaRPr sz="3200">
              <a:latin typeface="Calibri"/>
              <a:cs typeface="Calibri"/>
            </a:endParaRPr>
          </a:p>
          <a:p>
            <a:pPr marL="12700">
              <a:lnSpc>
                <a:spcPts val="3650"/>
              </a:lnSpc>
            </a:pPr>
            <a:r>
              <a:rPr sz="3200" spc="-15" dirty="0">
                <a:latin typeface="Calibri"/>
                <a:cs typeface="Calibri"/>
              </a:rPr>
              <a:t>одиницях </a:t>
            </a:r>
            <a:r>
              <a:rPr sz="3200" dirty="0">
                <a:latin typeface="Calibri"/>
                <a:cs typeface="Calibri"/>
              </a:rPr>
              <a:t>часу </a:t>
            </a:r>
            <a:r>
              <a:rPr sz="3200" spc="-5" dirty="0">
                <a:latin typeface="Calibri"/>
                <a:cs typeface="Calibri"/>
              </a:rPr>
              <a:t>(рік, </a:t>
            </a:r>
            <a:r>
              <a:rPr sz="3200" dirty="0">
                <a:latin typeface="Calibri"/>
                <a:cs typeface="Calibri"/>
              </a:rPr>
              <a:t>квартал, місяць</a:t>
            </a:r>
            <a:r>
              <a:rPr sz="3200" spc="-40" dirty="0">
                <a:latin typeface="Calibri"/>
                <a:cs typeface="Calibri"/>
              </a:rPr>
              <a:t> </a:t>
            </a:r>
            <a:r>
              <a:rPr sz="3200" spc="-15" dirty="0">
                <a:latin typeface="Calibri"/>
                <a:cs typeface="Calibri"/>
              </a:rPr>
              <a:t>тощо):</a:t>
            </a:r>
            <a:endParaRPr sz="3200">
              <a:latin typeface="Calibri"/>
              <a:cs typeface="Calibri"/>
            </a:endParaRPr>
          </a:p>
        </p:txBody>
      </p:sp>
      <p:sp>
        <p:nvSpPr>
          <p:cNvPr id="7" name="object 7"/>
          <p:cNvSpPr/>
          <p:nvPr/>
        </p:nvSpPr>
        <p:spPr>
          <a:xfrm>
            <a:off x="2771775" y="1268742"/>
            <a:ext cx="3528441" cy="79208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11423" y="1918236"/>
            <a:ext cx="3049143" cy="8976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997" y="173177"/>
            <a:ext cx="7807959" cy="1391920"/>
          </a:xfrm>
          <a:prstGeom prst="rect">
            <a:avLst/>
          </a:prstGeom>
        </p:spPr>
        <p:txBody>
          <a:bodyPr vert="horz" wrap="square" lIns="0" tIns="13335" rIns="0" bIns="0" rtlCol="0">
            <a:spAutoFit/>
          </a:bodyPr>
          <a:lstStyle/>
          <a:p>
            <a:pPr marL="12700">
              <a:lnSpc>
                <a:spcPts val="3650"/>
              </a:lnSpc>
              <a:spcBef>
                <a:spcPts val="105"/>
              </a:spcBef>
            </a:pPr>
            <a:r>
              <a:rPr sz="3200" dirty="0">
                <a:latin typeface="Calibri"/>
                <a:cs typeface="Calibri"/>
              </a:rPr>
              <a:t>В </a:t>
            </a:r>
            <a:r>
              <a:rPr sz="3200" spc="-5" dirty="0">
                <a:latin typeface="Calibri"/>
                <a:cs typeface="Calibri"/>
              </a:rPr>
              <a:t>2012 році автомобільним</a:t>
            </a:r>
            <a:r>
              <a:rPr sz="3200" spc="-15" dirty="0">
                <a:latin typeface="Calibri"/>
                <a:cs typeface="Calibri"/>
              </a:rPr>
              <a:t> </a:t>
            </a:r>
            <a:r>
              <a:rPr sz="3200" spc="-10" dirty="0">
                <a:latin typeface="Calibri"/>
                <a:cs typeface="Calibri"/>
              </a:rPr>
              <a:t>транспортом</a:t>
            </a:r>
            <a:endParaRPr sz="3200">
              <a:latin typeface="Calibri"/>
              <a:cs typeface="Calibri"/>
            </a:endParaRPr>
          </a:p>
          <a:p>
            <a:pPr marL="12700" marR="5080">
              <a:lnSpc>
                <a:spcPts val="3460"/>
              </a:lnSpc>
              <a:spcBef>
                <a:spcPts val="240"/>
              </a:spcBef>
            </a:pPr>
            <a:r>
              <a:rPr sz="3200" dirty="0">
                <a:latin typeface="Calibri"/>
                <a:cs typeface="Calibri"/>
              </a:rPr>
              <a:t>перевезено </a:t>
            </a:r>
            <a:r>
              <a:rPr sz="3200" spc="-5" dirty="0">
                <a:latin typeface="Calibri"/>
                <a:cs typeface="Calibri"/>
              </a:rPr>
              <a:t>2072 тис.т </a:t>
            </a:r>
            <a:r>
              <a:rPr sz="3200" dirty="0">
                <a:latin typeface="Calibri"/>
                <a:cs typeface="Calibri"/>
              </a:rPr>
              <a:t>вантажів, </a:t>
            </a:r>
            <a:r>
              <a:rPr sz="3200" spc="-5" dirty="0">
                <a:latin typeface="Calibri"/>
                <a:cs typeface="Calibri"/>
              </a:rPr>
              <a:t>2014 році </a:t>
            </a:r>
            <a:r>
              <a:rPr sz="3200" dirty="0">
                <a:latin typeface="Calibri"/>
                <a:cs typeface="Calibri"/>
              </a:rPr>
              <a:t>—  </a:t>
            </a:r>
            <a:r>
              <a:rPr sz="3200" spc="-5" dirty="0">
                <a:latin typeface="Calibri"/>
                <a:cs typeface="Calibri"/>
              </a:rPr>
              <a:t>2126 </a:t>
            </a:r>
            <a:r>
              <a:rPr sz="3200" spc="-30" dirty="0">
                <a:latin typeface="Calibri"/>
                <a:cs typeface="Calibri"/>
              </a:rPr>
              <a:t>тис.т. </a:t>
            </a:r>
            <a:r>
              <a:rPr sz="3200" spc="-10" dirty="0">
                <a:latin typeface="Calibri"/>
                <a:cs typeface="Calibri"/>
              </a:rPr>
              <a:t>Середьорічний </a:t>
            </a:r>
            <a:r>
              <a:rPr sz="3200" dirty="0">
                <a:latin typeface="Calibri"/>
                <a:cs typeface="Calibri"/>
              </a:rPr>
              <a:t>приріст</a:t>
            </a:r>
            <a:r>
              <a:rPr sz="3200" spc="55" dirty="0">
                <a:latin typeface="Calibri"/>
                <a:cs typeface="Calibri"/>
              </a:rPr>
              <a:t> </a:t>
            </a:r>
            <a:r>
              <a:rPr sz="3200" spc="-10" dirty="0">
                <a:latin typeface="Calibri"/>
                <a:cs typeface="Calibri"/>
              </a:rPr>
              <a:t>цього</a:t>
            </a:r>
            <a:endParaRPr sz="3200">
              <a:latin typeface="Calibri"/>
              <a:cs typeface="Calibri"/>
            </a:endParaRPr>
          </a:p>
        </p:txBody>
      </p:sp>
      <p:sp>
        <p:nvSpPr>
          <p:cNvPr id="3" name="object 3"/>
          <p:cNvSpPr txBox="1"/>
          <p:nvPr/>
        </p:nvSpPr>
        <p:spPr>
          <a:xfrm>
            <a:off x="310997" y="1491818"/>
            <a:ext cx="8539480" cy="3342004"/>
          </a:xfrm>
          <a:prstGeom prst="rect">
            <a:avLst/>
          </a:prstGeom>
        </p:spPr>
        <p:txBody>
          <a:bodyPr vert="horz" wrap="square" lIns="0" tIns="70485" rIns="0" bIns="0" rtlCol="0">
            <a:spAutoFit/>
          </a:bodyPr>
          <a:lstStyle/>
          <a:p>
            <a:pPr marL="12700" marR="813435">
              <a:lnSpc>
                <a:spcPts val="3440"/>
              </a:lnSpc>
              <a:spcBef>
                <a:spcPts val="555"/>
              </a:spcBef>
              <a:tabLst>
                <a:tab pos="7265670" algn="l"/>
              </a:tabLst>
            </a:pPr>
            <a:r>
              <a:rPr sz="3200" dirty="0">
                <a:latin typeface="Calibri"/>
                <a:cs typeface="Calibri"/>
              </a:rPr>
              <a:t>по</a:t>
            </a:r>
            <a:r>
              <a:rPr sz="3200" spc="-50" dirty="0">
                <a:latin typeface="Calibri"/>
                <a:cs typeface="Calibri"/>
              </a:rPr>
              <a:t>к</a:t>
            </a:r>
            <a:r>
              <a:rPr sz="3200" dirty="0">
                <a:latin typeface="Calibri"/>
                <a:cs typeface="Calibri"/>
              </a:rPr>
              <a:t>азни</a:t>
            </a:r>
            <a:r>
              <a:rPr sz="3200" spc="-55" dirty="0">
                <a:latin typeface="Calibri"/>
                <a:cs typeface="Calibri"/>
              </a:rPr>
              <a:t>к</a:t>
            </a:r>
            <a:r>
              <a:rPr sz="3200" dirty="0">
                <a:latin typeface="Calibri"/>
                <a:cs typeface="Calibri"/>
              </a:rPr>
              <a:t>а</a:t>
            </a:r>
            <a:r>
              <a:rPr sz="3200" spc="-30" dirty="0">
                <a:latin typeface="Calibri"/>
                <a:cs typeface="Calibri"/>
              </a:rPr>
              <a:t> </a:t>
            </a:r>
            <a:r>
              <a:rPr sz="3200" dirty="0">
                <a:latin typeface="Calibri"/>
                <a:cs typeface="Calibri"/>
              </a:rPr>
              <a:t>за</a:t>
            </a:r>
            <a:r>
              <a:rPr sz="3200" spc="-5" dirty="0">
                <a:latin typeface="Calibri"/>
                <a:cs typeface="Calibri"/>
              </a:rPr>
              <a:t> 201</a:t>
            </a:r>
            <a:r>
              <a:rPr sz="3200" dirty="0">
                <a:latin typeface="Calibri"/>
                <a:cs typeface="Calibri"/>
              </a:rPr>
              <a:t>2</a:t>
            </a:r>
            <a:r>
              <a:rPr sz="3200" spc="10" dirty="0">
                <a:latin typeface="Calibri"/>
                <a:cs typeface="Calibri"/>
              </a:rPr>
              <a:t> </a:t>
            </a:r>
            <a:r>
              <a:rPr sz="3200" spc="5" dirty="0">
                <a:latin typeface="Calibri"/>
                <a:cs typeface="Calibri"/>
              </a:rPr>
              <a:t>—</a:t>
            </a:r>
            <a:r>
              <a:rPr sz="3200" dirty="0">
                <a:latin typeface="Calibri"/>
                <a:cs typeface="Calibri"/>
              </a:rPr>
              <a:t> </a:t>
            </a:r>
            <a:r>
              <a:rPr sz="3200" spc="-5" dirty="0">
                <a:latin typeface="Calibri"/>
                <a:cs typeface="Calibri"/>
              </a:rPr>
              <a:t>201</a:t>
            </a:r>
            <a:r>
              <a:rPr sz="3200" dirty="0">
                <a:latin typeface="Calibri"/>
                <a:cs typeface="Calibri"/>
              </a:rPr>
              <a:t>4</a:t>
            </a:r>
            <a:r>
              <a:rPr sz="3200" spc="10" dirty="0">
                <a:latin typeface="Calibri"/>
                <a:cs typeface="Calibri"/>
              </a:rPr>
              <a:t> </a:t>
            </a:r>
            <a:r>
              <a:rPr sz="3200" spc="-5" dirty="0">
                <a:latin typeface="Calibri"/>
                <a:cs typeface="Calibri"/>
              </a:rPr>
              <a:t>рр</a:t>
            </a:r>
            <a:r>
              <a:rPr sz="3200" dirty="0">
                <a:latin typeface="Calibri"/>
                <a:cs typeface="Calibri"/>
              </a:rPr>
              <a:t>.</a:t>
            </a:r>
            <a:r>
              <a:rPr sz="3200" spc="15" dirty="0">
                <a:latin typeface="Calibri"/>
                <a:cs typeface="Calibri"/>
              </a:rPr>
              <a:t> </a:t>
            </a:r>
            <a:r>
              <a:rPr sz="3200" dirty="0">
                <a:latin typeface="Calibri"/>
                <a:cs typeface="Calibri"/>
              </a:rPr>
              <a:t>с</a:t>
            </a:r>
            <a:r>
              <a:rPr sz="3200" spc="-5" dirty="0">
                <a:latin typeface="Calibri"/>
                <a:cs typeface="Calibri"/>
              </a:rPr>
              <a:t>танови</a:t>
            </a:r>
            <a:r>
              <a:rPr sz="3200" spc="-15" dirty="0">
                <a:latin typeface="Calibri"/>
                <a:cs typeface="Calibri"/>
              </a:rPr>
              <a:t>т</a:t>
            </a:r>
            <a:r>
              <a:rPr sz="3200" dirty="0">
                <a:latin typeface="Calibri"/>
                <a:cs typeface="Calibri"/>
              </a:rPr>
              <a:t>ь	</a:t>
            </a:r>
            <a:r>
              <a:rPr sz="3200" dirty="0">
                <a:latin typeface="Times New Roman"/>
                <a:cs typeface="Times New Roman"/>
              </a:rPr>
              <a:t>̅</a:t>
            </a:r>
            <a:r>
              <a:rPr sz="3200" spc="-5" dirty="0">
                <a:latin typeface="Times New Roman"/>
                <a:cs typeface="Times New Roman"/>
              </a:rPr>
              <a:t>∆</a:t>
            </a:r>
            <a:r>
              <a:rPr sz="3200" dirty="0">
                <a:latin typeface="Calibri"/>
                <a:cs typeface="Calibri"/>
              </a:rPr>
              <a:t>=  </a:t>
            </a:r>
            <a:r>
              <a:rPr sz="3200" spc="-5" dirty="0">
                <a:latin typeface="Calibri"/>
                <a:cs typeface="Calibri"/>
              </a:rPr>
              <a:t>(2126–2072) </a:t>
            </a:r>
            <a:r>
              <a:rPr sz="3200" dirty="0">
                <a:latin typeface="Calibri"/>
                <a:cs typeface="Calibri"/>
              </a:rPr>
              <a:t>: 3 = </a:t>
            </a:r>
            <a:r>
              <a:rPr sz="3200" spc="-5" dirty="0">
                <a:latin typeface="Calibri"/>
                <a:cs typeface="Calibri"/>
              </a:rPr>
              <a:t>18 тис.</a:t>
            </a:r>
            <a:r>
              <a:rPr sz="3200" spc="45" dirty="0">
                <a:latin typeface="Calibri"/>
                <a:cs typeface="Calibri"/>
              </a:rPr>
              <a:t> </a:t>
            </a:r>
            <a:r>
              <a:rPr sz="3200" spc="-75" dirty="0">
                <a:latin typeface="Calibri"/>
                <a:cs typeface="Calibri"/>
              </a:rPr>
              <a:t>т.</a:t>
            </a:r>
            <a:endParaRPr sz="3200">
              <a:latin typeface="Calibri"/>
              <a:cs typeface="Calibri"/>
            </a:endParaRPr>
          </a:p>
          <a:p>
            <a:pPr marL="12700" marR="66040">
              <a:lnSpc>
                <a:spcPts val="3460"/>
              </a:lnSpc>
              <a:spcBef>
                <a:spcPts val="770"/>
              </a:spcBef>
            </a:pPr>
            <a:r>
              <a:rPr sz="3200" b="1" spc="-10" dirty="0">
                <a:latin typeface="Calibri"/>
                <a:cs typeface="Calibri"/>
              </a:rPr>
              <a:t>Середній </a:t>
            </a:r>
            <a:r>
              <a:rPr sz="3200" b="1" spc="-15" dirty="0">
                <a:latin typeface="Calibri"/>
                <a:cs typeface="Calibri"/>
              </a:rPr>
              <a:t>темп </a:t>
            </a:r>
            <a:r>
              <a:rPr sz="3200" b="1" dirty="0">
                <a:latin typeface="Calibri"/>
                <a:cs typeface="Calibri"/>
              </a:rPr>
              <a:t>зростання </a:t>
            </a:r>
            <a:r>
              <a:rPr sz="3200" dirty="0">
                <a:latin typeface="Calibri"/>
                <a:cs typeface="Calibri"/>
              </a:rPr>
              <a:t>(</a:t>
            </a:r>
            <a:r>
              <a:rPr sz="3200" b="1" i="1" dirty="0">
                <a:latin typeface="Calibri"/>
                <a:cs typeface="Calibri"/>
              </a:rPr>
              <a:t>Т</a:t>
            </a:r>
            <a:r>
              <a:rPr sz="3200" b="1" dirty="0">
                <a:latin typeface="Calibri"/>
                <a:cs typeface="Calibri"/>
              </a:rPr>
              <a:t>зсер</a:t>
            </a:r>
            <a:r>
              <a:rPr sz="3200" dirty="0">
                <a:latin typeface="Calibri"/>
                <a:cs typeface="Calibri"/>
              </a:rPr>
              <a:t>) – за </a:t>
            </a:r>
            <a:r>
              <a:rPr sz="3200" spc="-20" dirty="0">
                <a:latin typeface="Calibri"/>
                <a:cs typeface="Calibri"/>
              </a:rPr>
              <a:t>формулою  </a:t>
            </a:r>
            <a:r>
              <a:rPr sz="3200" spc="-10" dirty="0">
                <a:latin typeface="Calibri"/>
                <a:cs typeface="Calibri"/>
              </a:rPr>
              <a:t>середньої</a:t>
            </a:r>
            <a:r>
              <a:rPr sz="3200" spc="-40" dirty="0">
                <a:latin typeface="Calibri"/>
                <a:cs typeface="Calibri"/>
              </a:rPr>
              <a:t> </a:t>
            </a:r>
            <a:r>
              <a:rPr sz="3200" spc="-5" dirty="0">
                <a:latin typeface="Calibri"/>
                <a:cs typeface="Calibri"/>
              </a:rPr>
              <a:t>геометричної;</a:t>
            </a:r>
            <a:endParaRPr sz="3200">
              <a:latin typeface="Calibri"/>
              <a:cs typeface="Calibri"/>
            </a:endParaRPr>
          </a:p>
          <a:p>
            <a:pPr marL="12700" marR="5080">
              <a:lnSpc>
                <a:spcPct val="90000"/>
              </a:lnSpc>
              <a:spcBef>
                <a:spcPts val="715"/>
              </a:spcBef>
            </a:pPr>
            <a:r>
              <a:rPr sz="3200" b="1" i="1" dirty="0">
                <a:latin typeface="Calibri"/>
                <a:cs typeface="Calibri"/>
              </a:rPr>
              <a:t>Середній темп зростання </a:t>
            </a:r>
            <a:r>
              <a:rPr sz="3200" spc="-5" dirty="0">
                <a:latin typeface="Calibri"/>
                <a:cs typeface="Calibri"/>
              </a:rPr>
              <a:t>обчислюється </a:t>
            </a:r>
            <a:r>
              <a:rPr sz="3200" dirty="0">
                <a:latin typeface="Calibri"/>
                <a:cs typeface="Calibri"/>
              </a:rPr>
              <a:t>за  </a:t>
            </a:r>
            <a:r>
              <a:rPr sz="3200" spc="-20" dirty="0">
                <a:latin typeface="Calibri"/>
                <a:cs typeface="Calibri"/>
              </a:rPr>
              <a:t>формулою </a:t>
            </a:r>
            <a:r>
              <a:rPr sz="3200" spc="-10" dirty="0">
                <a:latin typeface="Calibri"/>
                <a:cs typeface="Calibri"/>
              </a:rPr>
              <a:t>середньої </a:t>
            </a:r>
            <a:r>
              <a:rPr sz="3200" spc="-5" dirty="0">
                <a:latin typeface="Calibri"/>
                <a:cs typeface="Calibri"/>
              </a:rPr>
              <a:t>геометричної </a:t>
            </a:r>
            <a:r>
              <a:rPr sz="3200" dirty="0">
                <a:latin typeface="Calibri"/>
                <a:cs typeface="Calibri"/>
              </a:rPr>
              <a:t>з </a:t>
            </a:r>
            <a:r>
              <a:rPr sz="3200" spc="-10" dirty="0">
                <a:latin typeface="Calibri"/>
                <a:cs typeface="Calibri"/>
              </a:rPr>
              <a:t>ланцюгових  темпів</a:t>
            </a:r>
            <a:r>
              <a:rPr sz="3200" spc="-40" dirty="0">
                <a:latin typeface="Calibri"/>
                <a:cs typeface="Calibri"/>
              </a:rPr>
              <a:t> </a:t>
            </a:r>
            <a:r>
              <a:rPr sz="3200" dirty="0">
                <a:latin typeface="Calibri"/>
                <a:cs typeface="Calibri"/>
              </a:rPr>
              <a:t>зростання:</a:t>
            </a:r>
            <a:endParaRPr sz="3200">
              <a:latin typeface="Calibri"/>
              <a:cs typeface="Calibri"/>
            </a:endParaRPr>
          </a:p>
        </p:txBody>
      </p:sp>
      <p:sp>
        <p:nvSpPr>
          <p:cNvPr id="4" name="object 4"/>
          <p:cNvSpPr txBox="1"/>
          <p:nvPr/>
        </p:nvSpPr>
        <p:spPr>
          <a:xfrm>
            <a:off x="1225397" y="5718759"/>
            <a:ext cx="6667500" cy="331470"/>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alibri"/>
                <a:cs typeface="Calibri"/>
              </a:rPr>
              <a:t>де </a:t>
            </a:r>
            <a:r>
              <a:rPr sz="2000" i="1" dirty="0">
                <a:latin typeface="Calibri"/>
                <a:cs typeface="Calibri"/>
              </a:rPr>
              <a:t>n </a:t>
            </a:r>
            <a:r>
              <a:rPr sz="2000" spc="5" dirty="0">
                <a:latin typeface="Calibri"/>
                <a:cs typeface="Calibri"/>
              </a:rPr>
              <a:t>— </a:t>
            </a:r>
            <a:r>
              <a:rPr sz="2000" spc="-5" dirty="0">
                <a:latin typeface="Calibri"/>
                <a:cs typeface="Calibri"/>
              </a:rPr>
              <a:t>кількість </a:t>
            </a:r>
            <a:r>
              <a:rPr sz="2000" spc="-10" dirty="0">
                <a:latin typeface="Calibri"/>
                <a:cs typeface="Calibri"/>
              </a:rPr>
              <a:t>темпів </a:t>
            </a:r>
            <a:r>
              <a:rPr sz="2000" dirty="0">
                <a:latin typeface="Calibri"/>
                <a:cs typeface="Calibri"/>
              </a:rPr>
              <a:t>зростання за </a:t>
            </a:r>
            <a:r>
              <a:rPr sz="2000" spc="-15" dirty="0">
                <a:latin typeface="Calibri"/>
                <a:cs typeface="Calibri"/>
              </a:rPr>
              <a:t>однакові </a:t>
            </a:r>
            <a:r>
              <a:rPr sz="2000" dirty="0">
                <a:latin typeface="Calibri"/>
                <a:cs typeface="Calibri"/>
              </a:rPr>
              <a:t>інтервали</a:t>
            </a:r>
            <a:r>
              <a:rPr sz="2000" spc="-15" dirty="0">
                <a:latin typeface="Calibri"/>
                <a:cs typeface="Calibri"/>
              </a:rPr>
              <a:t> </a:t>
            </a:r>
            <a:r>
              <a:rPr sz="2000" spc="-10" dirty="0">
                <a:latin typeface="Calibri"/>
                <a:cs typeface="Calibri"/>
              </a:rPr>
              <a:t>часу.</a:t>
            </a:r>
            <a:endParaRPr sz="2000">
              <a:latin typeface="Calibri"/>
              <a:cs typeface="Calibri"/>
            </a:endParaRPr>
          </a:p>
        </p:txBody>
      </p:sp>
      <p:sp>
        <p:nvSpPr>
          <p:cNvPr id="5" name="object 5"/>
          <p:cNvSpPr/>
          <p:nvPr/>
        </p:nvSpPr>
        <p:spPr>
          <a:xfrm>
            <a:off x="4139946" y="4365129"/>
            <a:ext cx="3515105" cy="88619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387" y="1740154"/>
            <a:ext cx="278892" cy="2849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6827" y="185115"/>
            <a:ext cx="8668385" cy="3343275"/>
          </a:xfrm>
          <a:prstGeom prst="rect">
            <a:avLst/>
          </a:prstGeom>
        </p:spPr>
        <p:txBody>
          <a:bodyPr vert="horz" wrap="square" lIns="0" tIns="67945" rIns="0" bIns="0" rtlCol="0">
            <a:spAutoFit/>
          </a:bodyPr>
          <a:lstStyle/>
          <a:p>
            <a:pPr marL="12700" marR="6350" algn="just">
              <a:lnSpc>
                <a:spcPts val="3460"/>
              </a:lnSpc>
              <a:spcBef>
                <a:spcPts val="535"/>
              </a:spcBef>
            </a:pPr>
            <a:r>
              <a:rPr sz="3200" dirty="0">
                <a:latin typeface="Times New Roman"/>
                <a:cs typeface="Times New Roman"/>
              </a:rPr>
              <a:t>За </a:t>
            </a:r>
            <a:r>
              <a:rPr sz="3200" spc="15" dirty="0">
                <a:latin typeface="Times New Roman"/>
                <a:cs typeface="Times New Roman"/>
              </a:rPr>
              <a:t>останні </a:t>
            </a:r>
            <a:r>
              <a:rPr sz="3200" dirty="0">
                <a:latin typeface="Times New Roman"/>
                <a:cs typeface="Times New Roman"/>
              </a:rPr>
              <a:t>3 </a:t>
            </a:r>
            <a:r>
              <a:rPr sz="3200" spc="-5" dirty="0">
                <a:latin typeface="Times New Roman"/>
                <a:cs typeface="Times New Roman"/>
              </a:rPr>
              <a:t>роки невпинно </a:t>
            </a:r>
            <a:r>
              <a:rPr sz="3200" spc="15" dirty="0">
                <a:latin typeface="Times New Roman"/>
                <a:cs typeface="Times New Roman"/>
              </a:rPr>
              <a:t>зростали </a:t>
            </a:r>
            <a:r>
              <a:rPr sz="3200" spc="5" dirty="0">
                <a:latin typeface="Times New Roman"/>
                <a:cs typeface="Times New Roman"/>
              </a:rPr>
              <a:t>тарифи </a:t>
            </a:r>
            <a:r>
              <a:rPr sz="3200" spc="-15" dirty="0">
                <a:latin typeface="Times New Roman"/>
                <a:cs typeface="Times New Roman"/>
              </a:rPr>
              <a:t>на  </a:t>
            </a:r>
            <a:r>
              <a:rPr sz="3200" spc="-10" dirty="0">
                <a:latin typeface="Times New Roman"/>
                <a:cs typeface="Times New Roman"/>
              </a:rPr>
              <a:t>автоперевезення. </a:t>
            </a:r>
            <a:r>
              <a:rPr sz="3200" spc="-25" dirty="0">
                <a:latin typeface="Times New Roman"/>
                <a:cs typeface="Times New Roman"/>
              </a:rPr>
              <a:t>Темпи </a:t>
            </a:r>
            <a:r>
              <a:rPr sz="3200" spc="10" dirty="0">
                <a:latin typeface="Times New Roman"/>
                <a:cs typeface="Times New Roman"/>
              </a:rPr>
              <a:t>зростання </a:t>
            </a:r>
            <a:r>
              <a:rPr sz="3200" spc="5" dirty="0">
                <a:latin typeface="Times New Roman"/>
                <a:cs typeface="Times New Roman"/>
              </a:rPr>
              <a:t>становили:  2012 </a:t>
            </a:r>
            <a:r>
              <a:rPr sz="3200" dirty="0">
                <a:latin typeface="Times New Roman"/>
                <a:cs typeface="Times New Roman"/>
              </a:rPr>
              <a:t>р. — 1,03; </a:t>
            </a:r>
            <a:r>
              <a:rPr sz="3200" spc="5" dirty="0">
                <a:latin typeface="Times New Roman"/>
                <a:cs typeface="Times New Roman"/>
              </a:rPr>
              <a:t>2013 </a:t>
            </a:r>
            <a:r>
              <a:rPr sz="3200" dirty="0">
                <a:latin typeface="Times New Roman"/>
                <a:cs typeface="Times New Roman"/>
              </a:rPr>
              <a:t>р. — 1,08; </a:t>
            </a:r>
            <a:r>
              <a:rPr sz="3200" spc="5" dirty="0">
                <a:latin typeface="Times New Roman"/>
                <a:cs typeface="Times New Roman"/>
              </a:rPr>
              <a:t>2014 </a:t>
            </a:r>
            <a:r>
              <a:rPr sz="3200" dirty="0">
                <a:latin typeface="Times New Roman"/>
                <a:cs typeface="Times New Roman"/>
              </a:rPr>
              <a:t>р. —</a:t>
            </a:r>
            <a:r>
              <a:rPr sz="3200" spc="-210" dirty="0">
                <a:latin typeface="Times New Roman"/>
                <a:cs typeface="Times New Roman"/>
              </a:rPr>
              <a:t> </a:t>
            </a:r>
            <a:r>
              <a:rPr sz="3200" dirty="0">
                <a:latin typeface="Times New Roman"/>
                <a:cs typeface="Times New Roman"/>
              </a:rPr>
              <a:t>1,05.</a:t>
            </a:r>
            <a:endParaRPr sz="3200">
              <a:latin typeface="Times New Roman"/>
              <a:cs typeface="Times New Roman"/>
            </a:endParaRPr>
          </a:p>
          <a:p>
            <a:pPr marL="408940" algn="just">
              <a:lnSpc>
                <a:spcPct val="100000"/>
              </a:lnSpc>
              <a:spcBef>
                <a:spcPts val="330"/>
              </a:spcBef>
            </a:pPr>
            <a:r>
              <a:rPr sz="3200" dirty="0">
                <a:latin typeface="Times New Roman"/>
                <a:cs typeface="Times New Roman"/>
              </a:rPr>
              <a:t>Середньорічний темп</a:t>
            </a:r>
            <a:r>
              <a:rPr sz="3200" spc="-70" dirty="0">
                <a:latin typeface="Times New Roman"/>
                <a:cs typeface="Times New Roman"/>
              </a:rPr>
              <a:t> </a:t>
            </a:r>
            <a:r>
              <a:rPr sz="3200" spc="10" dirty="0">
                <a:latin typeface="Times New Roman"/>
                <a:cs typeface="Times New Roman"/>
              </a:rPr>
              <a:t>зростання</a:t>
            </a:r>
            <a:endParaRPr sz="3200">
              <a:latin typeface="Times New Roman"/>
              <a:cs typeface="Times New Roman"/>
            </a:endParaRPr>
          </a:p>
          <a:p>
            <a:pPr marL="12700" marR="5080" algn="just">
              <a:lnSpc>
                <a:spcPct val="90000"/>
              </a:lnSpc>
              <a:spcBef>
                <a:spcPts val="765"/>
              </a:spcBef>
            </a:pPr>
            <a:r>
              <a:rPr sz="3200" spc="-45" dirty="0">
                <a:latin typeface="Times New Roman"/>
                <a:cs typeface="Times New Roman"/>
              </a:rPr>
              <a:t>Урахувавши </a:t>
            </a:r>
            <a:r>
              <a:rPr sz="3200" spc="-10" dirty="0">
                <a:latin typeface="Times New Roman"/>
                <a:cs typeface="Times New Roman"/>
              </a:rPr>
              <a:t>взаємозв’язок ланцюгових </a:t>
            </a:r>
            <a:r>
              <a:rPr sz="3200" dirty="0">
                <a:latin typeface="Times New Roman"/>
                <a:cs typeface="Times New Roman"/>
              </a:rPr>
              <a:t>і  базисних </a:t>
            </a:r>
            <a:r>
              <a:rPr sz="3200" spc="-5" dirty="0">
                <a:latin typeface="Times New Roman"/>
                <a:cs typeface="Times New Roman"/>
              </a:rPr>
              <a:t>темпів </a:t>
            </a:r>
            <a:r>
              <a:rPr sz="3200" spc="10" dirty="0">
                <a:latin typeface="Times New Roman"/>
                <a:cs typeface="Times New Roman"/>
              </a:rPr>
              <a:t>зростання, </a:t>
            </a:r>
            <a:r>
              <a:rPr sz="3200" spc="-30" dirty="0">
                <a:latin typeface="Times New Roman"/>
                <a:cs typeface="Times New Roman"/>
              </a:rPr>
              <a:t>формулу </a:t>
            </a:r>
            <a:r>
              <a:rPr sz="3200" spc="-5" dirty="0">
                <a:latin typeface="Times New Roman"/>
                <a:cs typeface="Times New Roman"/>
              </a:rPr>
              <a:t>середньої  геометричної </a:t>
            </a:r>
            <a:r>
              <a:rPr sz="3200" spc="-15" dirty="0">
                <a:latin typeface="Times New Roman"/>
                <a:cs typeface="Times New Roman"/>
              </a:rPr>
              <a:t>можна </a:t>
            </a:r>
            <a:r>
              <a:rPr sz="3200" spc="-10" dirty="0">
                <a:latin typeface="Times New Roman"/>
                <a:cs typeface="Times New Roman"/>
              </a:rPr>
              <a:t>записати</a:t>
            </a:r>
            <a:r>
              <a:rPr sz="3200" spc="-65" dirty="0">
                <a:latin typeface="Times New Roman"/>
                <a:cs typeface="Times New Roman"/>
              </a:rPr>
              <a:t> </a:t>
            </a:r>
            <a:r>
              <a:rPr sz="3200" spc="10" dirty="0">
                <a:latin typeface="Times New Roman"/>
                <a:cs typeface="Times New Roman"/>
              </a:rPr>
              <a:t>так:</a:t>
            </a:r>
            <a:endParaRPr sz="3200">
              <a:latin typeface="Times New Roman"/>
              <a:cs typeface="Times New Roman"/>
            </a:endParaRPr>
          </a:p>
        </p:txBody>
      </p:sp>
      <p:sp>
        <p:nvSpPr>
          <p:cNvPr id="4" name="object 4"/>
          <p:cNvSpPr txBox="1"/>
          <p:nvPr/>
        </p:nvSpPr>
        <p:spPr>
          <a:xfrm>
            <a:off x="166827" y="5160645"/>
            <a:ext cx="8666480" cy="1391920"/>
          </a:xfrm>
          <a:prstGeom prst="rect">
            <a:avLst/>
          </a:prstGeom>
        </p:spPr>
        <p:txBody>
          <a:bodyPr vert="horz" wrap="square" lIns="0" tIns="61594" rIns="0" bIns="0" rtlCol="0">
            <a:spAutoFit/>
          </a:bodyPr>
          <a:lstStyle/>
          <a:p>
            <a:pPr marL="12700" marR="5080" algn="just">
              <a:lnSpc>
                <a:spcPct val="90000"/>
              </a:lnSpc>
              <a:spcBef>
                <a:spcPts val="484"/>
              </a:spcBef>
            </a:pPr>
            <a:r>
              <a:rPr sz="3200" spc="-5" dirty="0">
                <a:latin typeface="Times New Roman"/>
                <a:cs typeface="Times New Roman"/>
              </a:rPr>
              <a:t>Вартість </a:t>
            </a:r>
            <a:r>
              <a:rPr sz="3200" spc="-30" dirty="0">
                <a:latin typeface="Times New Roman"/>
                <a:cs typeface="Times New Roman"/>
              </a:rPr>
              <a:t>споживчого </a:t>
            </a:r>
            <a:r>
              <a:rPr sz="3200" spc="-40" dirty="0">
                <a:latin typeface="Times New Roman"/>
                <a:cs typeface="Times New Roman"/>
              </a:rPr>
              <a:t>кошика </a:t>
            </a:r>
            <a:r>
              <a:rPr sz="3200" spc="-5" dirty="0">
                <a:latin typeface="Times New Roman"/>
                <a:cs typeface="Times New Roman"/>
              </a:rPr>
              <a:t>за </a:t>
            </a:r>
            <a:r>
              <a:rPr sz="3200" spc="10" dirty="0">
                <a:latin typeface="Times New Roman"/>
                <a:cs typeface="Times New Roman"/>
              </a:rPr>
              <a:t>три </a:t>
            </a:r>
            <a:r>
              <a:rPr sz="3200" dirty="0">
                <a:latin typeface="Times New Roman"/>
                <a:cs typeface="Times New Roman"/>
              </a:rPr>
              <a:t>роки </a:t>
            </a:r>
            <a:r>
              <a:rPr sz="3200" spc="10" dirty="0">
                <a:latin typeface="Times New Roman"/>
                <a:cs typeface="Times New Roman"/>
              </a:rPr>
              <a:t>зросла  </a:t>
            </a:r>
            <a:r>
              <a:rPr sz="3200" dirty="0">
                <a:latin typeface="Times New Roman"/>
                <a:cs typeface="Times New Roman"/>
              </a:rPr>
              <a:t>на </a:t>
            </a:r>
            <a:r>
              <a:rPr sz="3200" spc="-5" dirty="0">
                <a:latin typeface="Times New Roman"/>
                <a:cs typeface="Times New Roman"/>
              </a:rPr>
              <a:t>12,5%. Середньорічний </a:t>
            </a:r>
            <a:r>
              <a:rPr sz="3200" dirty="0">
                <a:latin typeface="Times New Roman"/>
                <a:cs typeface="Times New Roman"/>
              </a:rPr>
              <a:t>темп </a:t>
            </a:r>
            <a:r>
              <a:rPr sz="3200" spc="10" dirty="0">
                <a:latin typeface="Times New Roman"/>
                <a:cs typeface="Times New Roman"/>
              </a:rPr>
              <a:t>зростання  </a:t>
            </a:r>
            <a:r>
              <a:rPr sz="3200" spc="5" dirty="0">
                <a:latin typeface="Times New Roman"/>
                <a:cs typeface="Times New Roman"/>
              </a:rPr>
              <a:t>становить</a:t>
            </a:r>
            <a:endParaRPr sz="3200">
              <a:latin typeface="Times New Roman"/>
              <a:cs typeface="Times New Roman"/>
            </a:endParaRPr>
          </a:p>
        </p:txBody>
      </p:sp>
      <p:sp>
        <p:nvSpPr>
          <p:cNvPr id="5" name="object 5"/>
          <p:cNvSpPr/>
          <p:nvPr/>
        </p:nvSpPr>
        <p:spPr>
          <a:xfrm>
            <a:off x="6286500" y="1643011"/>
            <a:ext cx="2449449" cy="6480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2912" y="4000512"/>
            <a:ext cx="3312414" cy="86409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357876" y="4286262"/>
            <a:ext cx="2537205" cy="57605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930" y="329564"/>
            <a:ext cx="8521700" cy="953135"/>
          </a:xfrm>
          <a:prstGeom prst="rect">
            <a:avLst/>
          </a:prstGeom>
        </p:spPr>
        <p:txBody>
          <a:bodyPr vert="horz" wrap="square" lIns="0" tIns="67945" rIns="0" bIns="0" rtlCol="0">
            <a:spAutoFit/>
          </a:bodyPr>
          <a:lstStyle/>
          <a:p>
            <a:pPr marL="12700" marR="5080">
              <a:lnSpc>
                <a:spcPts val="3460"/>
              </a:lnSpc>
              <a:spcBef>
                <a:spcPts val="535"/>
              </a:spcBef>
            </a:pPr>
            <a:r>
              <a:rPr sz="3200" b="1" i="1" spc="-10" dirty="0">
                <a:latin typeface="Times New Roman"/>
                <a:cs typeface="Times New Roman"/>
              </a:rPr>
              <a:t>Середній </a:t>
            </a:r>
            <a:r>
              <a:rPr sz="3200" b="1" i="1" spc="-25" dirty="0">
                <a:latin typeface="Times New Roman"/>
                <a:cs typeface="Times New Roman"/>
              </a:rPr>
              <a:t>коефіцієнт </a:t>
            </a:r>
            <a:r>
              <a:rPr sz="3200" b="1" i="1" spc="-15" dirty="0">
                <a:latin typeface="Times New Roman"/>
                <a:cs typeface="Times New Roman"/>
              </a:rPr>
              <a:t>або </a:t>
            </a:r>
            <a:r>
              <a:rPr sz="3200" b="1" i="1" spc="-30" dirty="0">
                <a:latin typeface="Times New Roman"/>
                <a:cs typeface="Times New Roman"/>
              </a:rPr>
              <a:t>темп </a:t>
            </a:r>
            <a:r>
              <a:rPr sz="3200" b="1" i="1" spc="-5" dirty="0">
                <a:latin typeface="Times New Roman"/>
                <a:cs typeface="Times New Roman"/>
              </a:rPr>
              <a:t>зростання, </a:t>
            </a:r>
            <a:r>
              <a:rPr sz="3200" spc="-10" dirty="0"/>
              <a:t>що  обчислюється </a:t>
            </a:r>
            <a:r>
              <a:rPr sz="3200" dirty="0"/>
              <a:t>як середня</a:t>
            </a:r>
            <a:r>
              <a:rPr sz="3200" spc="-70" dirty="0"/>
              <a:t> </a:t>
            </a:r>
            <a:r>
              <a:rPr sz="3200" spc="-5" dirty="0"/>
              <a:t>геометрична:</a:t>
            </a:r>
            <a:endParaRPr sz="3200">
              <a:latin typeface="Times New Roman"/>
              <a:cs typeface="Times New Roman"/>
            </a:endParaRPr>
          </a:p>
        </p:txBody>
      </p:sp>
      <p:sp>
        <p:nvSpPr>
          <p:cNvPr id="3" name="object 3"/>
          <p:cNvSpPr txBox="1"/>
          <p:nvPr/>
        </p:nvSpPr>
        <p:spPr>
          <a:xfrm>
            <a:off x="357530" y="3944467"/>
            <a:ext cx="8575040" cy="1306195"/>
          </a:xfrm>
          <a:prstGeom prst="rect">
            <a:avLst/>
          </a:prstGeom>
        </p:spPr>
        <p:txBody>
          <a:bodyPr vert="horz" wrap="square" lIns="0" tIns="43180" rIns="0" bIns="0" rtlCol="0">
            <a:spAutoFit/>
          </a:bodyPr>
          <a:lstStyle/>
          <a:p>
            <a:pPr marL="38100">
              <a:lnSpc>
                <a:spcPct val="100000"/>
              </a:lnSpc>
              <a:spcBef>
                <a:spcPts val="340"/>
              </a:spcBef>
            </a:pPr>
            <a:r>
              <a:rPr sz="2000" dirty="0">
                <a:latin typeface="Times New Roman"/>
                <a:cs typeface="Times New Roman"/>
              </a:rPr>
              <a:t>де </a:t>
            </a:r>
            <a:r>
              <a:rPr sz="2000" spc="5" dirty="0">
                <a:latin typeface="Times New Roman"/>
                <a:cs typeface="Times New Roman"/>
              </a:rPr>
              <a:t>К</a:t>
            </a:r>
            <a:r>
              <a:rPr sz="1950" spc="7" baseline="-21367" dirty="0">
                <a:latin typeface="Times New Roman"/>
                <a:cs typeface="Times New Roman"/>
              </a:rPr>
              <a:t>1</a:t>
            </a:r>
            <a:r>
              <a:rPr sz="2000" spc="5" dirty="0">
                <a:latin typeface="Times New Roman"/>
                <a:cs typeface="Times New Roman"/>
              </a:rPr>
              <a:t>, К</a:t>
            </a:r>
            <a:r>
              <a:rPr sz="1950" spc="7" baseline="-21367" dirty="0">
                <a:latin typeface="Times New Roman"/>
                <a:cs typeface="Times New Roman"/>
              </a:rPr>
              <a:t>2</a:t>
            </a:r>
            <a:r>
              <a:rPr sz="2000" spc="5" dirty="0">
                <a:latin typeface="Times New Roman"/>
                <a:cs typeface="Times New Roman"/>
              </a:rPr>
              <a:t>, </a:t>
            </a:r>
            <a:r>
              <a:rPr sz="2000" dirty="0">
                <a:latin typeface="Times New Roman"/>
                <a:cs typeface="Times New Roman"/>
              </a:rPr>
              <a:t>…, </a:t>
            </a:r>
            <a:r>
              <a:rPr sz="2000" spc="5" dirty="0">
                <a:latin typeface="Times New Roman"/>
                <a:cs typeface="Times New Roman"/>
              </a:rPr>
              <a:t>К</a:t>
            </a:r>
            <a:r>
              <a:rPr sz="1950" spc="7" baseline="-21367" dirty="0">
                <a:latin typeface="Times New Roman"/>
                <a:cs typeface="Times New Roman"/>
              </a:rPr>
              <a:t>n </a:t>
            </a:r>
            <a:r>
              <a:rPr sz="2000" dirty="0">
                <a:latin typeface="Times New Roman"/>
                <a:cs typeface="Times New Roman"/>
              </a:rPr>
              <a:t>– </a:t>
            </a:r>
            <a:r>
              <a:rPr sz="2000" spc="-10" dirty="0">
                <a:latin typeface="Times New Roman"/>
                <a:cs typeface="Times New Roman"/>
              </a:rPr>
              <a:t>ланцюгові коефіцієнти</a:t>
            </a:r>
            <a:r>
              <a:rPr sz="2000" spc="-185" dirty="0">
                <a:latin typeface="Times New Roman"/>
                <a:cs typeface="Times New Roman"/>
              </a:rPr>
              <a:t> </a:t>
            </a:r>
            <a:r>
              <a:rPr sz="2000" spc="5" dirty="0">
                <a:latin typeface="Times New Roman"/>
                <a:cs typeface="Times New Roman"/>
              </a:rPr>
              <a:t>зростання</a:t>
            </a:r>
            <a:endParaRPr sz="2000">
              <a:latin typeface="Times New Roman"/>
              <a:cs typeface="Times New Roman"/>
            </a:endParaRPr>
          </a:p>
          <a:p>
            <a:pPr marL="38100" marR="30480">
              <a:lnSpc>
                <a:spcPts val="2160"/>
              </a:lnSpc>
              <a:spcBef>
                <a:spcPts val="509"/>
              </a:spcBef>
            </a:pPr>
            <a:r>
              <a:rPr sz="2000" b="1" spc="-5" dirty="0">
                <a:latin typeface="Times New Roman"/>
                <a:cs typeface="Times New Roman"/>
              </a:rPr>
              <a:t>Середній темп </a:t>
            </a:r>
            <a:r>
              <a:rPr sz="2000" b="1" spc="-10" dirty="0">
                <a:latin typeface="Times New Roman"/>
                <a:cs typeface="Times New Roman"/>
              </a:rPr>
              <a:t>приросту </a:t>
            </a:r>
            <a:r>
              <a:rPr sz="2000" b="1" dirty="0">
                <a:latin typeface="Times New Roman"/>
                <a:cs typeface="Times New Roman"/>
              </a:rPr>
              <a:t>(</a:t>
            </a:r>
            <a:r>
              <a:rPr sz="2000" b="1" i="1" dirty="0">
                <a:latin typeface="Times New Roman"/>
                <a:cs typeface="Times New Roman"/>
              </a:rPr>
              <a:t>Т</a:t>
            </a:r>
            <a:r>
              <a:rPr sz="2000" b="1" dirty="0">
                <a:latin typeface="Times New Roman"/>
                <a:cs typeface="Times New Roman"/>
              </a:rPr>
              <a:t>прсер) </a:t>
            </a:r>
            <a:r>
              <a:rPr sz="2000" dirty="0">
                <a:latin typeface="Times New Roman"/>
                <a:cs typeface="Times New Roman"/>
              </a:rPr>
              <a:t>– </a:t>
            </a:r>
            <a:r>
              <a:rPr sz="2000" spc="-15" dirty="0">
                <a:latin typeface="Times New Roman"/>
                <a:cs typeface="Times New Roman"/>
              </a:rPr>
              <a:t>визначають </a:t>
            </a:r>
            <a:r>
              <a:rPr sz="2000" dirty="0">
                <a:latin typeface="Times New Roman"/>
                <a:cs typeface="Times New Roman"/>
              </a:rPr>
              <a:t>як </a:t>
            </a:r>
            <a:r>
              <a:rPr sz="2000" spc="-5" dirty="0">
                <a:latin typeface="Times New Roman"/>
                <a:cs typeface="Times New Roman"/>
              </a:rPr>
              <a:t>різницю </a:t>
            </a:r>
            <a:r>
              <a:rPr sz="2000" dirty="0">
                <a:latin typeface="Times New Roman"/>
                <a:cs typeface="Times New Roman"/>
              </a:rPr>
              <a:t>між </a:t>
            </a:r>
            <a:r>
              <a:rPr sz="2000" spc="-5" dirty="0">
                <a:latin typeface="Times New Roman"/>
                <a:cs typeface="Times New Roman"/>
              </a:rPr>
              <a:t>середнім  темпом </a:t>
            </a:r>
            <a:r>
              <a:rPr sz="2000" spc="5" dirty="0">
                <a:latin typeface="Times New Roman"/>
                <a:cs typeface="Times New Roman"/>
              </a:rPr>
              <a:t>зростання </a:t>
            </a:r>
            <a:r>
              <a:rPr sz="2000" dirty="0">
                <a:latin typeface="Times New Roman"/>
                <a:cs typeface="Times New Roman"/>
              </a:rPr>
              <a:t>і </a:t>
            </a:r>
            <a:r>
              <a:rPr sz="2000" spc="-10" dirty="0">
                <a:latin typeface="Times New Roman"/>
                <a:cs typeface="Times New Roman"/>
              </a:rPr>
              <a:t>одиницею </a:t>
            </a:r>
            <a:r>
              <a:rPr sz="2000" dirty="0">
                <a:latin typeface="Times New Roman"/>
                <a:cs typeface="Times New Roman"/>
              </a:rPr>
              <a:t>(у </a:t>
            </a:r>
            <a:r>
              <a:rPr sz="2000" spc="-15" dirty="0">
                <a:latin typeface="Times New Roman"/>
                <a:cs typeface="Times New Roman"/>
              </a:rPr>
              <a:t>вигляді </a:t>
            </a:r>
            <a:r>
              <a:rPr sz="2000" spc="-10" dirty="0">
                <a:latin typeface="Times New Roman"/>
                <a:cs typeface="Times New Roman"/>
              </a:rPr>
              <a:t>коефіцієнтів) </a:t>
            </a:r>
            <a:r>
              <a:rPr sz="2000" dirty="0">
                <a:latin typeface="Times New Roman"/>
                <a:cs typeface="Times New Roman"/>
              </a:rPr>
              <a:t>чи 100%-ми (у</a:t>
            </a:r>
            <a:r>
              <a:rPr sz="2000" spc="-50" dirty="0">
                <a:latin typeface="Times New Roman"/>
                <a:cs typeface="Times New Roman"/>
              </a:rPr>
              <a:t> </a:t>
            </a:r>
            <a:r>
              <a:rPr sz="2000" dirty="0">
                <a:latin typeface="Times New Roman"/>
                <a:cs typeface="Times New Roman"/>
              </a:rPr>
              <a:t>%).</a:t>
            </a:r>
            <a:endParaRPr sz="2000">
              <a:latin typeface="Times New Roman"/>
              <a:cs typeface="Times New Roman"/>
            </a:endParaRPr>
          </a:p>
          <a:p>
            <a:pPr marL="38100">
              <a:lnSpc>
                <a:spcPct val="100000"/>
              </a:lnSpc>
              <a:spcBef>
                <a:spcPts val="210"/>
              </a:spcBef>
            </a:pPr>
            <a:r>
              <a:rPr sz="2000" spc="-10" dirty="0">
                <a:latin typeface="Times New Roman"/>
                <a:cs typeface="Times New Roman"/>
              </a:rPr>
              <a:t>С</a:t>
            </a:r>
            <a:r>
              <a:rPr sz="2000" b="1" i="1" spc="-10" dirty="0">
                <a:latin typeface="Times New Roman"/>
                <a:cs typeface="Times New Roman"/>
              </a:rPr>
              <a:t>ередній </a:t>
            </a:r>
            <a:r>
              <a:rPr sz="2000" b="1" i="1" spc="-20" dirty="0">
                <a:latin typeface="Times New Roman"/>
                <a:cs typeface="Times New Roman"/>
              </a:rPr>
              <a:t>темп </a:t>
            </a:r>
            <a:r>
              <a:rPr sz="2000" b="1" i="1" spc="-15" dirty="0">
                <a:latin typeface="Times New Roman"/>
                <a:cs typeface="Times New Roman"/>
              </a:rPr>
              <a:t>приросту, </a:t>
            </a:r>
            <a:r>
              <a:rPr sz="2000" spc="-15" dirty="0">
                <a:latin typeface="Times New Roman"/>
                <a:cs typeface="Times New Roman"/>
              </a:rPr>
              <a:t>визначають </a:t>
            </a:r>
            <a:r>
              <a:rPr sz="2000" dirty="0">
                <a:latin typeface="Times New Roman"/>
                <a:cs typeface="Times New Roman"/>
              </a:rPr>
              <a:t>за</a:t>
            </a:r>
            <a:r>
              <a:rPr sz="2000" spc="-45" dirty="0">
                <a:latin typeface="Times New Roman"/>
                <a:cs typeface="Times New Roman"/>
              </a:rPr>
              <a:t> </a:t>
            </a:r>
            <a:r>
              <a:rPr sz="2000" spc="-10" dirty="0">
                <a:latin typeface="Times New Roman"/>
                <a:cs typeface="Times New Roman"/>
              </a:rPr>
              <a:t>формулою:</a:t>
            </a:r>
            <a:endParaRPr sz="2000">
              <a:latin typeface="Times New Roman"/>
              <a:cs typeface="Times New Roman"/>
            </a:endParaRPr>
          </a:p>
        </p:txBody>
      </p:sp>
      <p:sp>
        <p:nvSpPr>
          <p:cNvPr id="4" name="object 4"/>
          <p:cNvSpPr/>
          <p:nvPr/>
        </p:nvSpPr>
        <p:spPr>
          <a:xfrm>
            <a:off x="2355850" y="1484820"/>
            <a:ext cx="4432300" cy="8905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48000" y="2276868"/>
            <a:ext cx="4044315" cy="86409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11729" y="2564955"/>
            <a:ext cx="636244" cy="48266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835657" y="5303481"/>
            <a:ext cx="1575816" cy="57378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499990" y="5229199"/>
            <a:ext cx="1368171" cy="6480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0942" y="308228"/>
            <a:ext cx="6659245" cy="391160"/>
          </a:xfrm>
          <a:prstGeom prst="rect">
            <a:avLst/>
          </a:prstGeom>
        </p:spPr>
        <p:txBody>
          <a:bodyPr vert="horz" wrap="square" lIns="0" tIns="12700" rIns="0" bIns="0" rtlCol="0">
            <a:spAutoFit/>
          </a:bodyPr>
          <a:lstStyle/>
          <a:p>
            <a:pPr marL="12700">
              <a:lnSpc>
                <a:spcPct val="100000"/>
              </a:lnSpc>
              <a:spcBef>
                <a:spcPts val="100"/>
              </a:spcBef>
              <a:tabLst>
                <a:tab pos="4044950" algn="l"/>
              </a:tabLst>
            </a:pPr>
            <a:r>
              <a:rPr sz="2400" b="1" dirty="0">
                <a:solidFill>
                  <a:srgbClr val="5E2D79"/>
                </a:solidFill>
                <a:latin typeface="Times New Roman"/>
                <a:cs typeface="Times New Roman"/>
              </a:rPr>
              <a:t>2.</a:t>
            </a:r>
            <a:r>
              <a:rPr sz="2400" b="1" spc="-10" dirty="0">
                <a:solidFill>
                  <a:srgbClr val="5E2D79"/>
                </a:solidFill>
                <a:latin typeface="Times New Roman"/>
                <a:cs typeface="Times New Roman"/>
              </a:rPr>
              <a:t> </a:t>
            </a:r>
            <a:r>
              <a:rPr sz="2400" b="1" spc="-5" dirty="0">
                <a:solidFill>
                  <a:srgbClr val="5E2D79"/>
                </a:solidFill>
                <a:latin typeface="Times New Roman"/>
                <a:cs typeface="Times New Roman"/>
              </a:rPr>
              <a:t>Характеристики</a:t>
            </a:r>
            <a:r>
              <a:rPr sz="2400" b="1" spc="55" dirty="0">
                <a:solidFill>
                  <a:srgbClr val="5E2D79"/>
                </a:solidFill>
                <a:latin typeface="Times New Roman"/>
                <a:cs typeface="Times New Roman"/>
              </a:rPr>
              <a:t> </a:t>
            </a:r>
            <a:r>
              <a:rPr sz="2400" b="1" spc="-10" dirty="0">
                <a:solidFill>
                  <a:srgbClr val="5E2D79"/>
                </a:solidFill>
                <a:latin typeface="Times New Roman"/>
                <a:cs typeface="Times New Roman"/>
              </a:rPr>
              <a:t>основної	</a:t>
            </a:r>
            <a:r>
              <a:rPr sz="2400" b="1" spc="-5" dirty="0">
                <a:solidFill>
                  <a:srgbClr val="5E2D79"/>
                </a:solidFill>
                <a:latin typeface="Times New Roman"/>
                <a:cs typeface="Times New Roman"/>
              </a:rPr>
              <a:t>тенденції</a:t>
            </a:r>
            <a:r>
              <a:rPr sz="2400" b="1" spc="-70" dirty="0">
                <a:solidFill>
                  <a:srgbClr val="5E2D79"/>
                </a:solidFill>
                <a:latin typeface="Times New Roman"/>
                <a:cs typeface="Times New Roman"/>
              </a:rPr>
              <a:t> </a:t>
            </a:r>
            <a:r>
              <a:rPr sz="2400" b="1" spc="-10" dirty="0">
                <a:solidFill>
                  <a:srgbClr val="5E2D79"/>
                </a:solidFill>
                <a:latin typeface="Times New Roman"/>
                <a:cs typeface="Times New Roman"/>
              </a:rPr>
              <a:t>розвитку</a:t>
            </a:r>
            <a:endParaRPr sz="2400">
              <a:latin typeface="Times New Roman"/>
              <a:cs typeface="Times New Roman"/>
            </a:endParaRPr>
          </a:p>
        </p:txBody>
      </p:sp>
      <p:sp>
        <p:nvSpPr>
          <p:cNvPr id="3" name="object 3"/>
          <p:cNvSpPr txBox="1">
            <a:spLocks noGrp="1"/>
          </p:cNvSpPr>
          <p:nvPr>
            <p:ph type="title"/>
          </p:nvPr>
        </p:nvSpPr>
        <p:spPr>
          <a:xfrm>
            <a:off x="840130" y="670940"/>
            <a:ext cx="7922895" cy="482600"/>
          </a:xfrm>
          <a:prstGeom prst="rect">
            <a:avLst/>
          </a:prstGeom>
        </p:spPr>
        <p:txBody>
          <a:bodyPr vert="horz" wrap="square" lIns="0" tIns="12700" rIns="0" bIns="0" rtlCol="0">
            <a:spAutoFit/>
          </a:bodyPr>
          <a:lstStyle/>
          <a:p>
            <a:pPr marL="12700">
              <a:lnSpc>
                <a:spcPct val="100000"/>
              </a:lnSpc>
              <a:spcBef>
                <a:spcPts val="100"/>
              </a:spcBef>
              <a:tabLst>
                <a:tab pos="1288415" algn="l"/>
                <a:tab pos="2309495" algn="l"/>
                <a:tab pos="3992245" algn="l"/>
                <a:tab pos="5414010" algn="l"/>
                <a:tab pos="5779770" algn="l"/>
              </a:tabLst>
            </a:pPr>
            <a:r>
              <a:rPr dirty="0"/>
              <a:t>Аналіз	</a:t>
            </a:r>
            <a:r>
              <a:rPr spc="-5" dirty="0"/>
              <a:t>рядів	динаміки	</a:t>
            </a:r>
            <a:r>
              <a:rPr spc="-10" dirty="0"/>
              <a:t>полягає	</a:t>
            </a:r>
            <a:r>
              <a:rPr dirty="0"/>
              <a:t>у	</a:t>
            </a:r>
            <a:r>
              <a:rPr spc="-5" dirty="0"/>
              <a:t>встановленні</a:t>
            </a:r>
          </a:p>
        </p:txBody>
      </p:sp>
      <p:sp>
        <p:nvSpPr>
          <p:cNvPr id="4" name="object 4"/>
          <p:cNvSpPr txBox="1"/>
          <p:nvPr/>
        </p:nvSpPr>
        <p:spPr>
          <a:xfrm>
            <a:off x="382930" y="1037082"/>
            <a:ext cx="8380095" cy="4690110"/>
          </a:xfrm>
          <a:prstGeom prst="rect">
            <a:avLst/>
          </a:prstGeom>
        </p:spPr>
        <p:txBody>
          <a:bodyPr vert="horz" wrap="square" lIns="0" tIns="104140" rIns="0" bIns="0" rtlCol="0">
            <a:spAutoFit/>
          </a:bodyPr>
          <a:lstStyle/>
          <a:p>
            <a:pPr marL="12700" marR="6350" algn="just">
              <a:lnSpc>
                <a:spcPct val="80000"/>
              </a:lnSpc>
              <a:spcBef>
                <a:spcPts val="820"/>
              </a:spcBef>
            </a:pPr>
            <a:r>
              <a:rPr sz="3000" spc="-10" dirty="0">
                <a:latin typeface="Times New Roman"/>
                <a:cs typeface="Times New Roman"/>
              </a:rPr>
              <a:t>закономірностей </a:t>
            </a:r>
            <a:r>
              <a:rPr sz="3000" spc="-15" dirty="0">
                <a:latin typeface="Times New Roman"/>
                <a:cs typeface="Times New Roman"/>
              </a:rPr>
              <a:t>змін </a:t>
            </a:r>
            <a:r>
              <a:rPr sz="3000" spc="-5" dirty="0">
                <a:latin typeface="Times New Roman"/>
                <a:cs typeface="Times New Roman"/>
              </a:rPr>
              <a:t>рівнів досліджуваного  </a:t>
            </a:r>
            <a:r>
              <a:rPr sz="3000" spc="-15" dirty="0">
                <a:latin typeface="Times New Roman"/>
                <a:cs typeface="Times New Roman"/>
              </a:rPr>
              <a:t>показника </a:t>
            </a:r>
            <a:r>
              <a:rPr sz="3000" dirty="0">
                <a:latin typeface="Times New Roman"/>
                <a:cs typeface="Times New Roman"/>
              </a:rPr>
              <a:t>у часі, </a:t>
            </a:r>
            <a:r>
              <a:rPr sz="3000" spc="-10" dirty="0">
                <a:latin typeface="Times New Roman"/>
                <a:cs typeface="Times New Roman"/>
              </a:rPr>
              <a:t>виявленні </a:t>
            </a:r>
            <a:r>
              <a:rPr sz="3000" b="1" spc="-15" dirty="0">
                <a:latin typeface="Times New Roman"/>
                <a:cs typeface="Times New Roman"/>
              </a:rPr>
              <a:t>основної </a:t>
            </a:r>
            <a:r>
              <a:rPr sz="3000" b="1" spc="-5" dirty="0">
                <a:latin typeface="Times New Roman"/>
                <a:cs typeface="Times New Roman"/>
              </a:rPr>
              <a:t>тенденції  </a:t>
            </a:r>
            <a:r>
              <a:rPr sz="3000" b="1" dirty="0">
                <a:latin typeface="Times New Roman"/>
                <a:cs typeface="Times New Roman"/>
              </a:rPr>
              <a:t>(тренда) </a:t>
            </a:r>
            <a:r>
              <a:rPr sz="3000" spc="-10" dirty="0">
                <a:latin typeface="Times New Roman"/>
                <a:cs typeface="Times New Roman"/>
              </a:rPr>
              <a:t>розвитку </a:t>
            </a:r>
            <a:r>
              <a:rPr sz="3000" spc="-5" dirty="0">
                <a:latin typeface="Times New Roman"/>
                <a:cs typeface="Times New Roman"/>
              </a:rPr>
              <a:t>явища </a:t>
            </a:r>
            <a:r>
              <a:rPr sz="3000" dirty="0">
                <a:latin typeface="Times New Roman"/>
                <a:cs typeface="Times New Roman"/>
              </a:rPr>
              <a:t>– </a:t>
            </a:r>
            <a:r>
              <a:rPr sz="3000" spc="-20" dirty="0">
                <a:latin typeface="Times New Roman"/>
                <a:cs typeface="Times New Roman"/>
              </a:rPr>
              <a:t>певного </a:t>
            </a:r>
            <a:r>
              <a:rPr sz="3000" spc="-10" dirty="0">
                <a:latin typeface="Times New Roman"/>
                <a:cs typeface="Times New Roman"/>
              </a:rPr>
              <a:t>напряму зміни  </a:t>
            </a:r>
            <a:r>
              <a:rPr sz="3000" spc="-5" dirty="0">
                <a:latin typeface="Times New Roman"/>
                <a:cs typeface="Times New Roman"/>
              </a:rPr>
              <a:t>явища: тенденції до </a:t>
            </a:r>
            <a:r>
              <a:rPr sz="3000" spc="-45" dirty="0">
                <a:latin typeface="Times New Roman"/>
                <a:cs typeface="Times New Roman"/>
              </a:rPr>
              <a:t>росту, </a:t>
            </a:r>
            <a:r>
              <a:rPr sz="3000" spc="5" dirty="0">
                <a:latin typeface="Times New Roman"/>
                <a:cs typeface="Times New Roman"/>
              </a:rPr>
              <a:t>стабільності </a:t>
            </a:r>
            <a:r>
              <a:rPr sz="3000" dirty="0">
                <a:latin typeface="Times New Roman"/>
                <a:cs typeface="Times New Roman"/>
              </a:rPr>
              <a:t>або </a:t>
            </a:r>
            <a:r>
              <a:rPr sz="3000" spc="-5" dirty="0">
                <a:latin typeface="Times New Roman"/>
                <a:cs typeface="Times New Roman"/>
              </a:rPr>
              <a:t>до  зниження рівнів</a:t>
            </a:r>
            <a:r>
              <a:rPr sz="3000" spc="-35" dirty="0">
                <a:latin typeface="Times New Roman"/>
                <a:cs typeface="Times New Roman"/>
              </a:rPr>
              <a:t> </a:t>
            </a:r>
            <a:r>
              <a:rPr sz="3000" dirty="0">
                <a:latin typeface="Times New Roman"/>
                <a:cs typeface="Times New Roman"/>
              </a:rPr>
              <a:t>явища.</a:t>
            </a:r>
            <a:endParaRPr sz="3000">
              <a:latin typeface="Times New Roman"/>
              <a:cs typeface="Times New Roman"/>
            </a:endParaRPr>
          </a:p>
          <a:p>
            <a:pPr marL="12700" marR="5080" indent="457200" algn="just">
              <a:lnSpc>
                <a:spcPct val="80000"/>
              </a:lnSpc>
              <a:spcBef>
                <a:spcPts val="720"/>
              </a:spcBef>
            </a:pPr>
            <a:r>
              <a:rPr sz="3000" spc="-45" dirty="0">
                <a:latin typeface="Times New Roman"/>
                <a:cs typeface="Times New Roman"/>
              </a:rPr>
              <a:t>Ряд </a:t>
            </a:r>
            <a:r>
              <a:rPr sz="3000" spc="-5" dirty="0">
                <a:latin typeface="Times New Roman"/>
                <a:cs typeface="Times New Roman"/>
              </a:rPr>
              <a:t>динаміки </a:t>
            </a:r>
            <a:r>
              <a:rPr sz="3000" spc="-30" dirty="0">
                <a:latin typeface="Times New Roman"/>
                <a:cs typeface="Times New Roman"/>
              </a:rPr>
              <a:t>може </a:t>
            </a:r>
            <a:r>
              <a:rPr sz="3000" spc="-15" dirty="0">
                <a:latin typeface="Times New Roman"/>
                <a:cs typeface="Times New Roman"/>
              </a:rPr>
              <a:t>зазнавати </a:t>
            </a:r>
            <a:r>
              <a:rPr sz="3000" spc="-25" dirty="0">
                <a:latin typeface="Times New Roman"/>
                <a:cs typeface="Times New Roman"/>
              </a:rPr>
              <a:t>впливу </a:t>
            </a:r>
            <a:r>
              <a:rPr sz="3000" spc="-10" dirty="0">
                <a:latin typeface="Times New Roman"/>
                <a:cs typeface="Times New Roman"/>
              </a:rPr>
              <a:t>факторів  </a:t>
            </a:r>
            <a:r>
              <a:rPr sz="3000" spc="-20" dirty="0">
                <a:latin typeface="Times New Roman"/>
                <a:cs typeface="Times New Roman"/>
              </a:rPr>
              <a:t>еволюційного </a:t>
            </a:r>
            <a:r>
              <a:rPr sz="3000" spc="15" dirty="0">
                <a:latin typeface="Times New Roman"/>
                <a:cs typeface="Times New Roman"/>
              </a:rPr>
              <a:t>та </a:t>
            </a:r>
            <a:r>
              <a:rPr sz="3000" spc="-5" dirty="0">
                <a:latin typeface="Times New Roman"/>
                <a:cs typeface="Times New Roman"/>
              </a:rPr>
              <a:t>осцилятивного </a:t>
            </a:r>
            <a:r>
              <a:rPr sz="3000" spc="-45" dirty="0">
                <a:latin typeface="Times New Roman"/>
                <a:cs typeface="Times New Roman"/>
              </a:rPr>
              <a:t>характеру, </a:t>
            </a:r>
            <a:r>
              <a:rPr sz="3000" dirty="0">
                <a:latin typeface="Times New Roman"/>
                <a:cs typeface="Times New Roman"/>
              </a:rPr>
              <a:t>а </a:t>
            </a:r>
            <a:r>
              <a:rPr sz="3000" spc="-40" dirty="0">
                <a:latin typeface="Times New Roman"/>
                <a:cs typeface="Times New Roman"/>
              </a:rPr>
              <a:t>також  </a:t>
            </a:r>
            <a:r>
              <a:rPr sz="3000" spc="-20" dirty="0">
                <a:latin typeface="Times New Roman"/>
                <a:cs typeface="Times New Roman"/>
              </a:rPr>
              <a:t>знаходиться </a:t>
            </a:r>
            <a:r>
              <a:rPr sz="3000" spc="-5" dirty="0">
                <a:latin typeface="Times New Roman"/>
                <a:cs typeface="Times New Roman"/>
              </a:rPr>
              <a:t>під </a:t>
            </a:r>
            <a:r>
              <a:rPr sz="3000" spc="-15" dirty="0">
                <a:latin typeface="Times New Roman"/>
                <a:cs typeface="Times New Roman"/>
              </a:rPr>
              <a:t>впливом факторів </a:t>
            </a:r>
            <a:r>
              <a:rPr sz="3000" spc="-10" dirty="0">
                <a:latin typeface="Times New Roman"/>
                <a:cs typeface="Times New Roman"/>
              </a:rPr>
              <a:t>різного</a:t>
            </a:r>
            <a:r>
              <a:rPr sz="3000" spc="-20" dirty="0">
                <a:latin typeface="Times New Roman"/>
                <a:cs typeface="Times New Roman"/>
              </a:rPr>
              <a:t> </a:t>
            </a:r>
            <a:r>
              <a:rPr sz="3000" spc="-60" dirty="0">
                <a:latin typeface="Times New Roman"/>
                <a:cs typeface="Times New Roman"/>
              </a:rPr>
              <a:t>впливу.</a:t>
            </a:r>
            <a:endParaRPr sz="3000">
              <a:latin typeface="Times New Roman"/>
              <a:cs typeface="Times New Roman"/>
            </a:endParaRPr>
          </a:p>
          <a:p>
            <a:pPr marL="12700" marR="5080" indent="457200" algn="just">
              <a:lnSpc>
                <a:spcPct val="80000"/>
              </a:lnSpc>
              <a:spcBef>
                <a:spcPts val="720"/>
              </a:spcBef>
            </a:pPr>
            <a:r>
              <a:rPr sz="3000" spc="-25" dirty="0">
                <a:latin typeface="Times New Roman"/>
                <a:cs typeface="Times New Roman"/>
              </a:rPr>
              <a:t>Тренд </a:t>
            </a:r>
            <a:r>
              <a:rPr sz="3000" dirty="0">
                <a:latin typeface="Times New Roman"/>
                <a:cs typeface="Times New Roman"/>
              </a:rPr>
              <a:t>– </a:t>
            </a:r>
            <a:r>
              <a:rPr sz="3000" spc="-20" dirty="0">
                <a:latin typeface="Times New Roman"/>
                <a:cs typeface="Times New Roman"/>
              </a:rPr>
              <a:t>довгострокова компонента </a:t>
            </a:r>
            <a:r>
              <a:rPr sz="3000" spc="-5" dirty="0">
                <a:latin typeface="Times New Roman"/>
                <a:cs typeface="Times New Roman"/>
              </a:rPr>
              <a:t>ряду  динаміки. Вона </a:t>
            </a:r>
            <a:r>
              <a:rPr sz="3000" spc="-15" dirty="0">
                <a:latin typeface="Times New Roman"/>
                <a:cs typeface="Times New Roman"/>
              </a:rPr>
              <a:t>характеризує </a:t>
            </a:r>
            <a:r>
              <a:rPr sz="3000" spc="5" dirty="0">
                <a:latin typeface="Times New Roman"/>
                <a:cs typeface="Times New Roman"/>
              </a:rPr>
              <a:t>основну </a:t>
            </a:r>
            <a:r>
              <a:rPr sz="3000" spc="-5" dirty="0">
                <a:latin typeface="Times New Roman"/>
                <a:cs typeface="Times New Roman"/>
              </a:rPr>
              <a:t>тенденцію  </a:t>
            </a:r>
            <a:r>
              <a:rPr sz="3000" spc="-40" dirty="0">
                <a:latin typeface="Times New Roman"/>
                <a:cs typeface="Times New Roman"/>
              </a:rPr>
              <a:t>розвитку, </a:t>
            </a:r>
            <a:r>
              <a:rPr sz="3000" dirty="0">
                <a:latin typeface="Times New Roman"/>
                <a:cs typeface="Times New Roman"/>
              </a:rPr>
              <a:t>інші </a:t>
            </a:r>
            <a:r>
              <a:rPr sz="3000" spc="-25" dirty="0">
                <a:latin typeface="Times New Roman"/>
                <a:cs typeface="Times New Roman"/>
              </a:rPr>
              <a:t>компоненти </a:t>
            </a:r>
            <a:r>
              <a:rPr sz="3000" spc="-20" dirty="0">
                <a:latin typeface="Times New Roman"/>
                <a:cs typeface="Times New Roman"/>
              </a:rPr>
              <a:t>розглядаються </a:t>
            </a:r>
            <a:r>
              <a:rPr sz="3000" spc="-5" dirty="0">
                <a:latin typeface="Times New Roman"/>
                <a:cs typeface="Times New Roman"/>
              </a:rPr>
              <a:t>як </a:t>
            </a:r>
            <a:r>
              <a:rPr sz="3000" spc="5" dirty="0">
                <a:latin typeface="Times New Roman"/>
                <a:cs typeface="Times New Roman"/>
              </a:rPr>
              <a:t>такі,  </a:t>
            </a:r>
            <a:r>
              <a:rPr sz="3000" dirty="0">
                <a:latin typeface="Times New Roman"/>
                <a:cs typeface="Times New Roman"/>
              </a:rPr>
              <a:t>що </a:t>
            </a:r>
            <a:r>
              <a:rPr sz="3000" spc="-10" dirty="0">
                <a:latin typeface="Times New Roman"/>
                <a:cs typeface="Times New Roman"/>
              </a:rPr>
              <a:t>заважають процедурі </a:t>
            </a:r>
            <a:r>
              <a:rPr sz="3000" spc="-20" dirty="0">
                <a:latin typeface="Times New Roman"/>
                <a:cs typeface="Times New Roman"/>
              </a:rPr>
              <a:t>його</a:t>
            </a:r>
            <a:r>
              <a:rPr sz="3000" spc="-40" dirty="0">
                <a:latin typeface="Times New Roman"/>
                <a:cs typeface="Times New Roman"/>
              </a:rPr>
              <a:t> </a:t>
            </a:r>
            <a:r>
              <a:rPr sz="3000" spc="-15" dirty="0">
                <a:latin typeface="Times New Roman"/>
                <a:cs typeface="Times New Roman"/>
              </a:rPr>
              <a:t>визначення.</a:t>
            </a:r>
            <a:endParaRPr sz="3000">
              <a:latin typeface="Times New Roman"/>
              <a:cs typeface="Times New Roman"/>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627" y="60960"/>
            <a:ext cx="4683252" cy="9982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8393" y="449961"/>
            <a:ext cx="3819385" cy="39090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63955" y="1633804"/>
            <a:ext cx="3425825" cy="406400"/>
          </a:xfrm>
          <a:prstGeom prst="rect">
            <a:avLst/>
          </a:prstGeom>
        </p:spPr>
        <p:txBody>
          <a:bodyPr vert="horz" wrap="square" lIns="0" tIns="12065" rIns="0" bIns="0" rtlCol="0">
            <a:spAutoFit/>
          </a:bodyPr>
          <a:lstStyle/>
          <a:p>
            <a:pPr marL="12700">
              <a:lnSpc>
                <a:spcPct val="100000"/>
              </a:lnSpc>
              <a:spcBef>
                <a:spcPts val="95"/>
              </a:spcBef>
            </a:pPr>
            <a:r>
              <a:rPr sz="2500" b="1" spc="-10" dirty="0">
                <a:latin typeface="Calibri"/>
                <a:cs typeface="Calibri"/>
              </a:rPr>
              <a:t>Еволюційного</a:t>
            </a:r>
            <a:r>
              <a:rPr sz="2500" b="1" spc="-15" dirty="0">
                <a:latin typeface="Calibri"/>
                <a:cs typeface="Calibri"/>
              </a:rPr>
              <a:t> </a:t>
            </a:r>
            <a:r>
              <a:rPr sz="2500" b="1" spc="-10" dirty="0">
                <a:latin typeface="Calibri"/>
                <a:cs typeface="Calibri"/>
              </a:rPr>
              <a:t>характеру</a:t>
            </a:r>
            <a:endParaRPr sz="2500">
              <a:latin typeface="Calibri"/>
              <a:cs typeface="Calibri"/>
            </a:endParaRPr>
          </a:p>
        </p:txBody>
      </p:sp>
      <p:sp>
        <p:nvSpPr>
          <p:cNvPr id="5" name="object 5"/>
          <p:cNvSpPr txBox="1"/>
          <p:nvPr/>
        </p:nvSpPr>
        <p:spPr>
          <a:xfrm>
            <a:off x="704799" y="2578988"/>
            <a:ext cx="3763645" cy="2410460"/>
          </a:xfrm>
          <a:prstGeom prst="rect">
            <a:avLst/>
          </a:prstGeom>
        </p:spPr>
        <p:txBody>
          <a:bodyPr vert="horz" wrap="square" lIns="0" tIns="47625" rIns="0" bIns="0" rtlCol="0">
            <a:spAutoFit/>
          </a:bodyPr>
          <a:lstStyle/>
          <a:p>
            <a:pPr marL="12065" marR="5080" indent="635" algn="ctr">
              <a:lnSpc>
                <a:spcPct val="90100"/>
              </a:lnSpc>
              <a:spcBef>
                <a:spcPts val="375"/>
              </a:spcBef>
            </a:pPr>
            <a:r>
              <a:rPr sz="2300" dirty="0">
                <a:latin typeface="Times New Roman"/>
                <a:cs typeface="Times New Roman"/>
              </a:rPr>
              <a:t>Зміни, що </a:t>
            </a:r>
            <a:r>
              <a:rPr sz="2300" spc="-15" dirty="0">
                <a:latin typeface="Times New Roman"/>
                <a:cs typeface="Times New Roman"/>
              </a:rPr>
              <a:t>визначають  </a:t>
            </a:r>
            <a:r>
              <a:rPr sz="2300" dirty="0">
                <a:latin typeface="Times New Roman"/>
                <a:cs typeface="Times New Roman"/>
              </a:rPr>
              <a:t>загальний </a:t>
            </a:r>
            <a:r>
              <a:rPr sz="2300" spc="-10" dirty="0">
                <a:latin typeface="Times New Roman"/>
                <a:cs typeface="Times New Roman"/>
              </a:rPr>
              <a:t>напрямок</a:t>
            </a:r>
            <a:r>
              <a:rPr sz="2300" spc="-95" dirty="0">
                <a:latin typeface="Times New Roman"/>
                <a:cs typeface="Times New Roman"/>
              </a:rPr>
              <a:t> </a:t>
            </a:r>
            <a:r>
              <a:rPr sz="2300" spc="-30" dirty="0">
                <a:latin typeface="Times New Roman"/>
                <a:cs typeface="Times New Roman"/>
              </a:rPr>
              <a:t>розвитку,  </a:t>
            </a:r>
            <a:r>
              <a:rPr sz="2300" spc="-10" dirty="0">
                <a:latin typeface="Times New Roman"/>
                <a:cs typeface="Times New Roman"/>
              </a:rPr>
              <a:t>багаторічну</a:t>
            </a:r>
            <a:r>
              <a:rPr sz="2300" spc="-45" dirty="0">
                <a:latin typeface="Times New Roman"/>
                <a:cs typeface="Times New Roman"/>
              </a:rPr>
              <a:t> </a:t>
            </a:r>
            <a:r>
              <a:rPr sz="2300" spc="-10" dirty="0">
                <a:latin typeface="Times New Roman"/>
                <a:cs typeface="Times New Roman"/>
              </a:rPr>
              <a:t>еволюцію.</a:t>
            </a:r>
            <a:endParaRPr sz="2300">
              <a:latin typeface="Times New Roman"/>
              <a:cs typeface="Times New Roman"/>
            </a:endParaRPr>
          </a:p>
          <a:p>
            <a:pPr marL="97790" marR="90170" algn="ctr">
              <a:lnSpc>
                <a:spcPts val="2480"/>
              </a:lnSpc>
              <a:spcBef>
                <a:spcPts val="595"/>
              </a:spcBef>
            </a:pPr>
            <a:r>
              <a:rPr sz="2300" spc="-15" dirty="0">
                <a:latin typeface="Times New Roman"/>
                <a:cs typeface="Times New Roman"/>
              </a:rPr>
              <a:t>Такі </a:t>
            </a:r>
            <a:r>
              <a:rPr sz="2300" spc="-10" dirty="0">
                <a:latin typeface="Times New Roman"/>
                <a:cs typeface="Times New Roman"/>
              </a:rPr>
              <a:t>зміни </a:t>
            </a:r>
            <a:r>
              <a:rPr sz="2300" spc="-5" dirty="0">
                <a:latin typeface="Times New Roman"/>
                <a:cs typeface="Times New Roman"/>
              </a:rPr>
              <a:t>динамічного</a:t>
            </a:r>
            <a:r>
              <a:rPr sz="2300" spc="-125" dirty="0">
                <a:latin typeface="Times New Roman"/>
                <a:cs typeface="Times New Roman"/>
              </a:rPr>
              <a:t> </a:t>
            </a:r>
            <a:r>
              <a:rPr sz="2300" dirty="0">
                <a:latin typeface="Times New Roman"/>
                <a:cs typeface="Times New Roman"/>
              </a:rPr>
              <a:t>ряду  </a:t>
            </a:r>
            <a:r>
              <a:rPr sz="2300" spc="-10" dirty="0">
                <a:latin typeface="Times New Roman"/>
                <a:cs typeface="Times New Roman"/>
              </a:rPr>
              <a:t>мають</a:t>
            </a:r>
            <a:r>
              <a:rPr sz="2300" spc="-40" dirty="0">
                <a:latin typeface="Times New Roman"/>
                <a:cs typeface="Times New Roman"/>
              </a:rPr>
              <a:t> </a:t>
            </a:r>
            <a:r>
              <a:rPr sz="2300" spc="-20" dirty="0">
                <a:latin typeface="Times New Roman"/>
                <a:cs typeface="Times New Roman"/>
              </a:rPr>
              <a:t>назву</a:t>
            </a:r>
            <a:endParaRPr sz="2300">
              <a:latin typeface="Times New Roman"/>
              <a:cs typeface="Times New Roman"/>
            </a:endParaRPr>
          </a:p>
          <a:p>
            <a:pPr marL="445134" marR="364490" algn="ctr">
              <a:lnSpc>
                <a:spcPts val="2480"/>
              </a:lnSpc>
              <a:spcBef>
                <a:spcPts val="560"/>
              </a:spcBef>
            </a:pPr>
            <a:r>
              <a:rPr sz="2300" dirty="0">
                <a:latin typeface="Times New Roman"/>
                <a:cs typeface="Times New Roman"/>
              </a:rPr>
              <a:t>тенденція </a:t>
            </a:r>
            <a:r>
              <a:rPr sz="2300" spc="-30" dirty="0">
                <a:latin typeface="Times New Roman"/>
                <a:cs typeface="Times New Roman"/>
              </a:rPr>
              <a:t>розвитку,</a:t>
            </a:r>
            <a:r>
              <a:rPr sz="2300" spc="-130" dirty="0">
                <a:latin typeface="Times New Roman"/>
                <a:cs typeface="Times New Roman"/>
              </a:rPr>
              <a:t> </a:t>
            </a:r>
            <a:r>
              <a:rPr sz="2300" dirty="0">
                <a:latin typeface="Times New Roman"/>
                <a:cs typeface="Times New Roman"/>
              </a:rPr>
              <a:t>або  </a:t>
            </a:r>
            <a:r>
              <a:rPr sz="2300" spc="5" dirty="0">
                <a:latin typeface="Times New Roman"/>
                <a:cs typeface="Times New Roman"/>
              </a:rPr>
              <a:t>тренд.</a:t>
            </a:r>
            <a:endParaRPr sz="2300">
              <a:latin typeface="Times New Roman"/>
              <a:cs typeface="Times New Roman"/>
            </a:endParaRPr>
          </a:p>
        </p:txBody>
      </p:sp>
      <p:sp>
        <p:nvSpPr>
          <p:cNvPr id="6" name="object 6"/>
          <p:cNvSpPr txBox="1"/>
          <p:nvPr/>
        </p:nvSpPr>
        <p:spPr>
          <a:xfrm>
            <a:off x="4636134" y="1633804"/>
            <a:ext cx="3597275" cy="406400"/>
          </a:xfrm>
          <a:prstGeom prst="rect">
            <a:avLst/>
          </a:prstGeom>
        </p:spPr>
        <p:txBody>
          <a:bodyPr vert="horz" wrap="square" lIns="0" tIns="12065" rIns="0" bIns="0" rtlCol="0">
            <a:spAutoFit/>
          </a:bodyPr>
          <a:lstStyle/>
          <a:p>
            <a:pPr marL="12700">
              <a:lnSpc>
                <a:spcPct val="100000"/>
              </a:lnSpc>
              <a:spcBef>
                <a:spcPts val="95"/>
              </a:spcBef>
            </a:pPr>
            <a:r>
              <a:rPr sz="2500" b="1" spc="-5" dirty="0">
                <a:latin typeface="Calibri"/>
                <a:cs typeface="Calibri"/>
              </a:rPr>
              <a:t>Осцилятивного</a:t>
            </a:r>
            <a:r>
              <a:rPr sz="2500" b="1" spc="-40" dirty="0">
                <a:latin typeface="Calibri"/>
                <a:cs typeface="Calibri"/>
              </a:rPr>
              <a:t> </a:t>
            </a:r>
            <a:r>
              <a:rPr sz="2500" b="1" spc="-5" dirty="0">
                <a:latin typeface="Calibri"/>
                <a:cs typeface="Calibri"/>
              </a:rPr>
              <a:t>характеру</a:t>
            </a:r>
            <a:endParaRPr sz="2500">
              <a:latin typeface="Calibri"/>
              <a:cs typeface="Calibri"/>
            </a:endParaRPr>
          </a:p>
        </p:txBody>
      </p:sp>
      <p:sp>
        <p:nvSpPr>
          <p:cNvPr id="7" name="object 7"/>
          <p:cNvSpPr txBox="1"/>
          <p:nvPr/>
        </p:nvSpPr>
        <p:spPr>
          <a:xfrm>
            <a:off x="5641340" y="2465019"/>
            <a:ext cx="2405380" cy="605790"/>
          </a:xfrm>
          <a:prstGeom prst="rect">
            <a:avLst/>
          </a:prstGeom>
        </p:spPr>
        <p:txBody>
          <a:bodyPr vert="horz" wrap="square" lIns="0" tIns="13335" rIns="0" bIns="0" rtlCol="0">
            <a:spAutoFit/>
          </a:bodyPr>
          <a:lstStyle/>
          <a:p>
            <a:pPr algn="ctr">
              <a:lnSpc>
                <a:spcPts val="2280"/>
              </a:lnSpc>
              <a:spcBef>
                <a:spcPts val="105"/>
              </a:spcBef>
            </a:pPr>
            <a:r>
              <a:rPr sz="2000" b="1" dirty="0">
                <a:solidFill>
                  <a:srgbClr val="FF0000"/>
                </a:solidFill>
                <a:latin typeface="Times New Roman"/>
                <a:cs typeface="Times New Roman"/>
              </a:rPr>
              <a:t>Циклічні</a:t>
            </a:r>
            <a:r>
              <a:rPr sz="2000" b="1" spc="-114" dirty="0">
                <a:solidFill>
                  <a:srgbClr val="FF0000"/>
                </a:solidFill>
                <a:latin typeface="Times New Roman"/>
                <a:cs typeface="Times New Roman"/>
              </a:rPr>
              <a:t> </a:t>
            </a:r>
            <a:r>
              <a:rPr sz="2000" b="1" spc="-5" dirty="0">
                <a:solidFill>
                  <a:srgbClr val="FF0000"/>
                </a:solidFill>
                <a:latin typeface="Times New Roman"/>
                <a:cs typeface="Times New Roman"/>
              </a:rPr>
              <a:t>коливання</a:t>
            </a:r>
            <a:endParaRPr sz="2000">
              <a:latin typeface="Times New Roman"/>
              <a:cs typeface="Times New Roman"/>
            </a:endParaRPr>
          </a:p>
          <a:p>
            <a:pPr algn="ctr">
              <a:lnSpc>
                <a:spcPts val="2280"/>
              </a:lnSpc>
            </a:pPr>
            <a:r>
              <a:rPr sz="2000" b="1" spc="-5" dirty="0">
                <a:solidFill>
                  <a:srgbClr val="FF0000"/>
                </a:solidFill>
                <a:latin typeface="Times New Roman"/>
                <a:cs typeface="Times New Roman"/>
              </a:rPr>
              <a:t>(або</a:t>
            </a:r>
            <a:r>
              <a:rPr sz="2000" b="1" spc="-45" dirty="0">
                <a:solidFill>
                  <a:srgbClr val="FF0000"/>
                </a:solidFill>
                <a:latin typeface="Times New Roman"/>
                <a:cs typeface="Times New Roman"/>
              </a:rPr>
              <a:t> </a:t>
            </a:r>
            <a:r>
              <a:rPr sz="2000" b="1" spc="-10" dirty="0">
                <a:solidFill>
                  <a:srgbClr val="FF0000"/>
                </a:solidFill>
                <a:latin typeface="Times New Roman"/>
                <a:cs typeface="Times New Roman"/>
              </a:rPr>
              <a:t>періодичні).</a:t>
            </a:r>
            <a:endParaRPr sz="2000">
              <a:latin typeface="Times New Roman"/>
              <a:cs typeface="Times New Roman"/>
            </a:endParaRPr>
          </a:p>
        </p:txBody>
      </p:sp>
      <p:sp>
        <p:nvSpPr>
          <p:cNvPr id="8" name="object 8"/>
          <p:cNvSpPr txBox="1"/>
          <p:nvPr/>
        </p:nvSpPr>
        <p:spPr>
          <a:xfrm>
            <a:off x="4917185" y="3013963"/>
            <a:ext cx="3850640" cy="330835"/>
          </a:xfrm>
          <a:prstGeom prst="rect">
            <a:avLst/>
          </a:prstGeom>
        </p:spPr>
        <p:txBody>
          <a:bodyPr vert="horz" wrap="square" lIns="0" tIns="13335" rIns="0" bIns="0" rtlCol="0">
            <a:spAutoFit/>
          </a:bodyPr>
          <a:lstStyle/>
          <a:p>
            <a:pPr marL="12700">
              <a:lnSpc>
                <a:spcPct val="100000"/>
              </a:lnSpc>
              <a:spcBef>
                <a:spcPts val="105"/>
              </a:spcBef>
              <a:tabLst>
                <a:tab pos="1035050" algn="l"/>
                <a:tab pos="2445385" algn="l"/>
                <a:tab pos="2689225" algn="l"/>
              </a:tabLst>
            </a:pPr>
            <a:r>
              <a:rPr sz="2000" spc="5" dirty="0">
                <a:latin typeface="Times New Roman"/>
                <a:cs typeface="Times New Roman"/>
              </a:rPr>
              <a:t>О</a:t>
            </a:r>
            <a:r>
              <a:rPr sz="2000" dirty="0">
                <a:latin typeface="Times New Roman"/>
                <a:cs typeface="Times New Roman"/>
              </a:rPr>
              <a:t>знак</a:t>
            </a:r>
            <a:r>
              <a:rPr sz="2000" spc="-15" dirty="0">
                <a:latin typeface="Times New Roman"/>
                <a:cs typeface="Times New Roman"/>
              </a:rPr>
              <a:t>и</a:t>
            </a:r>
            <a:r>
              <a:rPr sz="2000" dirty="0">
                <a:latin typeface="Times New Roman"/>
                <a:cs typeface="Times New Roman"/>
              </a:rPr>
              <a:t>:	з</a:t>
            </a:r>
            <a:r>
              <a:rPr sz="2000" spc="5" dirty="0">
                <a:latin typeface="Times New Roman"/>
                <a:cs typeface="Times New Roman"/>
              </a:rPr>
              <a:t>р</a:t>
            </a:r>
            <a:r>
              <a:rPr sz="2000" spc="50" dirty="0">
                <a:latin typeface="Times New Roman"/>
                <a:cs typeface="Times New Roman"/>
              </a:rPr>
              <a:t>о</a:t>
            </a:r>
            <a:r>
              <a:rPr sz="2000" spc="-15" dirty="0">
                <a:latin typeface="Times New Roman"/>
                <a:cs typeface="Times New Roman"/>
              </a:rPr>
              <a:t>с</a:t>
            </a:r>
            <a:r>
              <a:rPr sz="2000" spc="20" dirty="0">
                <a:latin typeface="Times New Roman"/>
                <a:cs typeface="Times New Roman"/>
              </a:rPr>
              <a:t>т</a:t>
            </a:r>
            <a:r>
              <a:rPr sz="2000" dirty="0">
                <a:latin typeface="Times New Roman"/>
                <a:cs typeface="Times New Roman"/>
              </a:rPr>
              <a:t>ання	-	</a:t>
            </a:r>
            <a:r>
              <a:rPr sz="2000" spc="-10" dirty="0">
                <a:latin typeface="Times New Roman"/>
                <a:cs typeface="Times New Roman"/>
              </a:rPr>
              <a:t>м</a:t>
            </a:r>
            <a:r>
              <a:rPr sz="2000" spc="-15" dirty="0">
                <a:latin typeface="Times New Roman"/>
                <a:cs typeface="Times New Roman"/>
              </a:rPr>
              <a:t>а</a:t>
            </a:r>
            <a:r>
              <a:rPr sz="2000" spc="-50" dirty="0">
                <a:latin typeface="Times New Roman"/>
                <a:cs typeface="Times New Roman"/>
              </a:rPr>
              <a:t>к</a:t>
            </a:r>
            <a:r>
              <a:rPr sz="2000" dirty="0">
                <a:latin typeface="Times New Roman"/>
                <a:cs typeface="Times New Roman"/>
              </a:rPr>
              <a:t>сим</a:t>
            </a:r>
            <a:r>
              <a:rPr sz="2000" spc="-30" dirty="0">
                <a:latin typeface="Times New Roman"/>
                <a:cs typeface="Times New Roman"/>
              </a:rPr>
              <a:t>у</a:t>
            </a:r>
            <a:r>
              <a:rPr sz="2000" dirty="0">
                <a:latin typeface="Times New Roman"/>
                <a:cs typeface="Times New Roman"/>
              </a:rPr>
              <a:t>м,</a:t>
            </a:r>
            <a:endParaRPr sz="2000">
              <a:latin typeface="Times New Roman"/>
              <a:cs typeface="Times New Roman"/>
            </a:endParaRPr>
          </a:p>
        </p:txBody>
      </p:sp>
      <p:sp>
        <p:nvSpPr>
          <p:cNvPr id="9" name="object 9"/>
          <p:cNvSpPr txBox="1"/>
          <p:nvPr/>
        </p:nvSpPr>
        <p:spPr>
          <a:xfrm>
            <a:off x="4917185" y="3227324"/>
            <a:ext cx="3849370" cy="330835"/>
          </a:xfrm>
          <a:prstGeom prst="rect">
            <a:avLst/>
          </a:prstGeom>
        </p:spPr>
        <p:txBody>
          <a:bodyPr vert="horz" wrap="square" lIns="0" tIns="13335" rIns="0" bIns="0" rtlCol="0">
            <a:spAutoFit/>
          </a:bodyPr>
          <a:lstStyle/>
          <a:p>
            <a:pPr marL="12700">
              <a:lnSpc>
                <a:spcPct val="100000"/>
              </a:lnSpc>
              <a:spcBef>
                <a:spcPts val="105"/>
              </a:spcBef>
              <a:tabLst>
                <a:tab pos="1426845" algn="l"/>
                <a:tab pos="1920875" algn="l"/>
                <a:tab pos="3232785" algn="l"/>
              </a:tabLst>
            </a:pPr>
            <a:r>
              <a:rPr sz="2000" dirty="0">
                <a:latin typeface="Times New Roman"/>
                <a:cs typeface="Times New Roman"/>
              </a:rPr>
              <a:t>зни</a:t>
            </a:r>
            <a:r>
              <a:rPr sz="2000" spc="-35" dirty="0">
                <a:latin typeface="Times New Roman"/>
                <a:cs typeface="Times New Roman"/>
              </a:rPr>
              <a:t>ж</a:t>
            </a:r>
            <a:r>
              <a:rPr sz="2000" spc="5" dirty="0">
                <a:latin typeface="Times New Roman"/>
                <a:cs typeface="Times New Roman"/>
              </a:rPr>
              <a:t>е</a:t>
            </a:r>
            <a:r>
              <a:rPr sz="2000" spc="-5" dirty="0">
                <a:latin typeface="Times New Roman"/>
                <a:cs typeface="Times New Roman"/>
              </a:rPr>
              <a:t>нн</a:t>
            </a:r>
            <a:r>
              <a:rPr sz="2000" dirty="0">
                <a:latin typeface="Times New Roman"/>
                <a:cs typeface="Times New Roman"/>
              </a:rPr>
              <a:t>я	–	мін</a:t>
            </a:r>
            <a:r>
              <a:rPr sz="2000" spc="-10" dirty="0">
                <a:latin typeface="Times New Roman"/>
                <a:cs typeface="Times New Roman"/>
              </a:rPr>
              <a:t>і</a:t>
            </a:r>
            <a:r>
              <a:rPr sz="2000" dirty="0">
                <a:latin typeface="Times New Roman"/>
                <a:cs typeface="Times New Roman"/>
              </a:rPr>
              <a:t>м</a:t>
            </a:r>
            <a:r>
              <a:rPr sz="2000" spc="-35" dirty="0">
                <a:latin typeface="Times New Roman"/>
                <a:cs typeface="Times New Roman"/>
              </a:rPr>
              <a:t>у</a:t>
            </a:r>
            <a:r>
              <a:rPr sz="2000" dirty="0">
                <a:latin typeface="Times New Roman"/>
                <a:cs typeface="Times New Roman"/>
              </a:rPr>
              <a:t>м,	зн</a:t>
            </a:r>
            <a:r>
              <a:rPr sz="2000" spc="5" dirty="0">
                <a:latin typeface="Times New Roman"/>
                <a:cs typeface="Times New Roman"/>
              </a:rPr>
              <a:t>о</a:t>
            </a:r>
            <a:r>
              <a:rPr sz="2000" spc="-75" dirty="0">
                <a:latin typeface="Times New Roman"/>
                <a:cs typeface="Times New Roman"/>
              </a:rPr>
              <a:t>в</a:t>
            </a:r>
            <a:r>
              <a:rPr sz="2000" dirty="0">
                <a:latin typeface="Times New Roman"/>
                <a:cs typeface="Times New Roman"/>
              </a:rPr>
              <a:t>у</a:t>
            </a:r>
            <a:endParaRPr sz="2000">
              <a:latin typeface="Times New Roman"/>
              <a:cs typeface="Times New Roman"/>
            </a:endParaRPr>
          </a:p>
        </p:txBody>
      </p:sp>
      <p:sp>
        <p:nvSpPr>
          <p:cNvPr id="10" name="object 10"/>
          <p:cNvSpPr txBox="1"/>
          <p:nvPr/>
        </p:nvSpPr>
        <p:spPr>
          <a:xfrm>
            <a:off x="4917185" y="3440684"/>
            <a:ext cx="3847465" cy="544830"/>
          </a:xfrm>
          <a:prstGeom prst="rect">
            <a:avLst/>
          </a:prstGeom>
        </p:spPr>
        <p:txBody>
          <a:bodyPr vert="horz" wrap="square" lIns="0" tIns="13335" rIns="0" bIns="0" rtlCol="0">
            <a:spAutoFit/>
          </a:bodyPr>
          <a:lstStyle/>
          <a:p>
            <a:pPr marL="12700">
              <a:lnSpc>
                <a:spcPts val="2039"/>
              </a:lnSpc>
              <a:spcBef>
                <a:spcPts val="105"/>
              </a:spcBef>
            </a:pPr>
            <a:r>
              <a:rPr sz="2000" spc="5" dirty="0">
                <a:latin typeface="Times New Roman"/>
                <a:cs typeface="Times New Roman"/>
              </a:rPr>
              <a:t>зростання </a:t>
            </a:r>
            <a:r>
              <a:rPr sz="2000" dirty="0">
                <a:latin typeface="Times New Roman"/>
                <a:cs typeface="Times New Roman"/>
              </a:rPr>
              <a:t>до </a:t>
            </a:r>
            <a:r>
              <a:rPr sz="2000" spc="-15" dirty="0">
                <a:latin typeface="Times New Roman"/>
                <a:cs typeface="Times New Roman"/>
              </a:rPr>
              <a:t>колишнього</a:t>
            </a:r>
            <a:r>
              <a:rPr sz="2000" spc="75" dirty="0">
                <a:latin typeface="Times New Roman"/>
                <a:cs typeface="Times New Roman"/>
              </a:rPr>
              <a:t> </a:t>
            </a:r>
            <a:r>
              <a:rPr sz="2000" spc="-15" dirty="0">
                <a:latin typeface="Times New Roman"/>
                <a:cs typeface="Times New Roman"/>
              </a:rPr>
              <a:t>значення</a:t>
            </a:r>
            <a:endParaRPr sz="2000">
              <a:latin typeface="Times New Roman"/>
              <a:cs typeface="Times New Roman"/>
            </a:endParaRPr>
          </a:p>
          <a:p>
            <a:pPr marL="12700">
              <a:lnSpc>
                <a:spcPts val="2039"/>
              </a:lnSpc>
            </a:pPr>
            <a:r>
              <a:rPr sz="2000" dirty="0">
                <a:latin typeface="Times New Roman"/>
                <a:cs typeface="Times New Roman"/>
              </a:rPr>
              <a:t>.</a:t>
            </a:r>
            <a:endParaRPr sz="2000">
              <a:latin typeface="Times New Roman"/>
              <a:cs typeface="Times New Roman"/>
            </a:endParaRPr>
          </a:p>
        </p:txBody>
      </p:sp>
      <p:sp>
        <p:nvSpPr>
          <p:cNvPr id="11" name="object 11"/>
          <p:cNvSpPr txBox="1"/>
          <p:nvPr/>
        </p:nvSpPr>
        <p:spPr>
          <a:xfrm>
            <a:off x="4981194" y="3928313"/>
            <a:ext cx="3787140" cy="605790"/>
          </a:xfrm>
          <a:prstGeom prst="rect">
            <a:avLst/>
          </a:prstGeom>
        </p:spPr>
        <p:txBody>
          <a:bodyPr vert="horz" wrap="square" lIns="0" tIns="13335" rIns="0" bIns="0" rtlCol="0">
            <a:spAutoFit/>
          </a:bodyPr>
          <a:lstStyle/>
          <a:p>
            <a:pPr marR="55244" algn="ctr">
              <a:lnSpc>
                <a:spcPts val="2280"/>
              </a:lnSpc>
              <a:spcBef>
                <a:spcPts val="105"/>
              </a:spcBef>
            </a:pPr>
            <a:r>
              <a:rPr sz="2000" b="1" dirty="0">
                <a:solidFill>
                  <a:srgbClr val="FF0000"/>
                </a:solidFill>
                <a:latin typeface="Times New Roman"/>
                <a:cs typeface="Times New Roman"/>
              </a:rPr>
              <a:t>Сезонні</a:t>
            </a:r>
            <a:r>
              <a:rPr sz="2000" b="1" spc="-55" dirty="0">
                <a:solidFill>
                  <a:srgbClr val="FF0000"/>
                </a:solidFill>
                <a:latin typeface="Times New Roman"/>
                <a:cs typeface="Times New Roman"/>
              </a:rPr>
              <a:t> </a:t>
            </a:r>
            <a:r>
              <a:rPr sz="2000" b="1" spc="-5" dirty="0">
                <a:solidFill>
                  <a:srgbClr val="FF0000"/>
                </a:solidFill>
                <a:latin typeface="Times New Roman"/>
                <a:cs typeface="Times New Roman"/>
              </a:rPr>
              <a:t>коливання</a:t>
            </a:r>
            <a:endParaRPr sz="2000">
              <a:latin typeface="Times New Roman"/>
              <a:cs typeface="Times New Roman"/>
            </a:endParaRPr>
          </a:p>
          <a:p>
            <a:pPr algn="ctr">
              <a:lnSpc>
                <a:spcPts val="2280"/>
              </a:lnSpc>
              <a:tabLst>
                <a:tab pos="429895" algn="l"/>
                <a:tab pos="1912620" algn="l"/>
                <a:tab pos="2537460" algn="l"/>
              </a:tabLst>
            </a:pPr>
            <a:r>
              <a:rPr sz="2000" dirty="0">
                <a:latin typeface="Times New Roman"/>
                <a:cs typeface="Times New Roman"/>
              </a:rPr>
              <a:t>–	</a:t>
            </a:r>
            <a:r>
              <a:rPr sz="2000" spc="-15" dirty="0">
                <a:latin typeface="Times New Roman"/>
                <a:cs typeface="Times New Roman"/>
              </a:rPr>
              <a:t>коливання,	</a:t>
            </a:r>
            <a:r>
              <a:rPr sz="2000" dirty="0">
                <a:latin typeface="Times New Roman"/>
                <a:cs typeface="Times New Roman"/>
              </a:rPr>
              <a:t>що	</a:t>
            </a:r>
            <a:r>
              <a:rPr sz="2000" spc="-10" dirty="0">
                <a:latin typeface="Times New Roman"/>
                <a:cs typeface="Times New Roman"/>
              </a:rPr>
              <a:t>періодично</a:t>
            </a:r>
            <a:endParaRPr sz="2000">
              <a:latin typeface="Times New Roman"/>
              <a:cs typeface="Times New Roman"/>
            </a:endParaRPr>
          </a:p>
        </p:txBody>
      </p:sp>
      <p:sp>
        <p:nvSpPr>
          <p:cNvPr id="12" name="object 12"/>
          <p:cNvSpPr txBox="1"/>
          <p:nvPr/>
        </p:nvSpPr>
        <p:spPr>
          <a:xfrm>
            <a:off x="4917185" y="4416297"/>
            <a:ext cx="160083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a:cs typeface="Times New Roman"/>
              </a:rPr>
              <a:t>повторюються</a:t>
            </a:r>
            <a:endParaRPr sz="2000">
              <a:latin typeface="Times New Roman"/>
              <a:cs typeface="Times New Roman"/>
            </a:endParaRPr>
          </a:p>
        </p:txBody>
      </p:sp>
      <p:sp>
        <p:nvSpPr>
          <p:cNvPr id="13" name="object 13"/>
          <p:cNvSpPr txBox="1"/>
          <p:nvPr/>
        </p:nvSpPr>
        <p:spPr>
          <a:xfrm>
            <a:off x="7177785" y="4416297"/>
            <a:ext cx="1587500" cy="330835"/>
          </a:xfrm>
          <a:prstGeom prst="rect">
            <a:avLst/>
          </a:prstGeom>
        </p:spPr>
        <p:txBody>
          <a:bodyPr vert="horz" wrap="square" lIns="0" tIns="12700" rIns="0" bIns="0" rtlCol="0">
            <a:spAutoFit/>
          </a:bodyPr>
          <a:lstStyle/>
          <a:p>
            <a:pPr marL="12700">
              <a:lnSpc>
                <a:spcPct val="100000"/>
              </a:lnSpc>
              <a:spcBef>
                <a:spcPts val="100"/>
              </a:spcBef>
              <a:tabLst>
                <a:tab pos="818515" algn="l"/>
              </a:tabLst>
            </a:pPr>
            <a:r>
              <a:rPr sz="2000" dirty="0">
                <a:latin typeface="Times New Roman"/>
                <a:cs typeface="Times New Roman"/>
              </a:rPr>
              <a:t>в	деякий</a:t>
            </a:r>
            <a:endParaRPr sz="2000">
              <a:latin typeface="Times New Roman"/>
              <a:cs typeface="Times New Roman"/>
            </a:endParaRPr>
          </a:p>
        </p:txBody>
      </p:sp>
      <p:sp>
        <p:nvSpPr>
          <p:cNvPr id="14" name="object 14"/>
          <p:cNvSpPr txBox="1"/>
          <p:nvPr/>
        </p:nvSpPr>
        <p:spPr>
          <a:xfrm>
            <a:off x="4917185" y="4629658"/>
            <a:ext cx="3850004" cy="544195"/>
          </a:xfrm>
          <a:prstGeom prst="rect">
            <a:avLst/>
          </a:prstGeom>
        </p:spPr>
        <p:txBody>
          <a:bodyPr vert="horz" wrap="square" lIns="0" tIns="104139" rIns="0" bIns="0" rtlCol="0">
            <a:spAutoFit/>
          </a:bodyPr>
          <a:lstStyle/>
          <a:p>
            <a:pPr marL="12700" marR="5080">
              <a:lnSpc>
                <a:spcPct val="70000"/>
              </a:lnSpc>
              <a:spcBef>
                <a:spcPts val="819"/>
              </a:spcBef>
            </a:pPr>
            <a:r>
              <a:rPr sz="2000" spc="-10" dirty="0">
                <a:latin typeface="Times New Roman"/>
                <a:cs typeface="Times New Roman"/>
              </a:rPr>
              <a:t>визначений </a:t>
            </a:r>
            <a:r>
              <a:rPr sz="2000" dirty="0">
                <a:latin typeface="Times New Roman"/>
                <a:cs typeface="Times New Roman"/>
              </a:rPr>
              <a:t>час </a:t>
            </a:r>
            <a:r>
              <a:rPr sz="2000" spc="-30" dirty="0">
                <a:latin typeface="Times New Roman"/>
                <a:cs typeface="Times New Roman"/>
              </a:rPr>
              <a:t>кожного </a:t>
            </a:r>
            <a:r>
              <a:rPr sz="2000" spc="-50" dirty="0">
                <a:latin typeface="Times New Roman"/>
                <a:cs typeface="Times New Roman"/>
              </a:rPr>
              <a:t>року, </a:t>
            </a:r>
            <a:r>
              <a:rPr sz="2000" dirty="0">
                <a:latin typeface="Times New Roman"/>
                <a:cs typeface="Times New Roman"/>
              </a:rPr>
              <a:t>дні  місяця або </a:t>
            </a:r>
            <a:r>
              <a:rPr sz="2000" spc="-20" dirty="0">
                <a:latin typeface="Times New Roman"/>
                <a:cs typeface="Times New Roman"/>
              </a:rPr>
              <a:t>години</a:t>
            </a:r>
            <a:r>
              <a:rPr sz="2000" spc="-45" dirty="0">
                <a:latin typeface="Times New Roman"/>
                <a:cs typeface="Times New Roman"/>
              </a:rPr>
              <a:t> </a:t>
            </a:r>
            <a:r>
              <a:rPr sz="2000" dirty="0">
                <a:latin typeface="Times New Roman"/>
                <a:cs typeface="Times New Roman"/>
              </a:rPr>
              <a:t>дня</a:t>
            </a:r>
            <a:r>
              <a:rPr sz="2000" dirty="0">
                <a:latin typeface="Calibri"/>
                <a:cs typeface="Calibri"/>
              </a:rPr>
              <a:t>.</a:t>
            </a:r>
            <a:endParaRPr sz="2000">
              <a:latin typeface="Calibri"/>
              <a:cs typeface="Calibri"/>
            </a:endParaRPr>
          </a:p>
        </p:txBody>
      </p:sp>
      <p:sp>
        <p:nvSpPr>
          <p:cNvPr id="15" name="object 15"/>
          <p:cNvSpPr/>
          <p:nvPr/>
        </p:nvSpPr>
        <p:spPr>
          <a:xfrm>
            <a:off x="2034539" y="5465064"/>
            <a:ext cx="5867400" cy="7239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505200" y="5542788"/>
            <a:ext cx="2926079" cy="48768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086355" y="5478779"/>
            <a:ext cx="5763768" cy="620268"/>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195702" y="5589231"/>
            <a:ext cx="5544566" cy="400113"/>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2195702" y="5589231"/>
            <a:ext cx="5544820" cy="400685"/>
          </a:xfrm>
          <a:prstGeom prst="rect">
            <a:avLst/>
          </a:prstGeom>
          <a:ln w="9525">
            <a:solidFill>
              <a:srgbClr val="7CCC2D"/>
            </a:solidFill>
          </a:ln>
        </p:spPr>
        <p:txBody>
          <a:bodyPr vert="horz" wrap="square" lIns="0" tIns="38100" rIns="0" bIns="0" rtlCol="0">
            <a:spAutoFit/>
          </a:bodyPr>
          <a:lstStyle/>
          <a:p>
            <a:pPr algn="ctr">
              <a:lnSpc>
                <a:spcPct val="100000"/>
              </a:lnSpc>
              <a:spcBef>
                <a:spcPts val="300"/>
              </a:spcBef>
            </a:pPr>
            <a:r>
              <a:rPr sz="2000" spc="-10" dirty="0">
                <a:latin typeface="Times New Roman"/>
                <a:cs typeface="Times New Roman"/>
              </a:rPr>
              <a:t>Нерегулярні</a:t>
            </a:r>
            <a:r>
              <a:rPr sz="2000" spc="-20" dirty="0">
                <a:latin typeface="Times New Roman"/>
                <a:cs typeface="Times New Roman"/>
              </a:rPr>
              <a:t> коливання</a:t>
            </a:r>
            <a:endParaRPr sz="2000">
              <a:latin typeface="Times New Roman"/>
              <a:cs typeface="Times New Roman"/>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0936" y="129539"/>
            <a:ext cx="4408932" cy="75590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21123" y="129539"/>
            <a:ext cx="740663" cy="7559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43044" y="129539"/>
            <a:ext cx="4006596" cy="7559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25398" y="415416"/>
            <a:ext cx="3786809" cy="36957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27702" y="583819"/>
            <a:ext cx="109093" cy="3060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854967" y="415416"/>
            <a:ext cx="3376918" cy="377571"/>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638048" y="2894203"/>
            <a:ext cx="2560955" cy="1113790"/>
          </a:xfrm>
          <a:prstGeom prst="rect">
            <a:avLst/>
          </a:prstGeom>
        </p:spPr>
        <p:txBody>
          <a:bodyPr vert="horz" wrap="square" lIns="0" tIns="12700" rIns="0" bIns="0" rtlCol="0">
            <a:spAutoFit/>
          </a:bodyPr>
          <a:lstStyle/>
          <a:p>
            <a:pPr marL="12700">
              <a:lnSpc>
                <a:spcPts val="2270"/>
              </a:lnSpc>
              <a:spcBef>
                <a:spcPts val="100"/>
              </a:spcBef>
            </a:pPr>
            <a:r>
              <a:rPr sz="2100" b="1" spc="-5" dirty="0">
                <a:latin typeface="Calibri"/>
                <a:cs typeface="Calibri"/>
              </a:rPr>
              <a:t>Аналітично</a:t>
            </a:r>
            <a:endParaRPr sz="2100">
              <a:latin typeface="Calibri"/>
              <a:cs typeface="Calibri"/>
            </a:endParaRPr>
          </a:p>
          <a:p>
            <a:pPr marL="12700">
              <a:lnSpc>
                <a:spcPts val="2014"/>
              </a:lnSpc>
            </a:pPr>
            <a:r>
              <a:rPr sz="2100" b="1" spc="-5" dirty="0">
                <a:latin typeface="Calibri"/>
                <a:cs typeface="Calibri"/>
              </a:rPr>
              <a:t>виражається</a:t>
            </a:r>
            <a:r>
              <a:rPr sz="2100" b="1" spc="-10" dirty="0">
                <a:latin typeface="Calibri"/>
                <a:cs typeface="Calibri"/>
              </a:rPr>
              <a:t> </a:t>
            </a:r>
            <a:r>
              <a:rPr sz="2100" b="1" dirty="0">
                <a:latin typeface="Calibri"/>
                <a:cs typeface="Calibri"/>
              </a:rPr>
              <a:t>за</a:t>
            </a:r>
            <a:endParaRPr sz="2100">
              <a:latin typeface="Calibri"/>
              <a:cs typeface="Calibri"/>
            </a:endParaRPr>
          </a:p>
          <a:p>
            <a:pPr marL="12700">
              <a:lnSpc>
                <a:spcPts val="2014"/>
              </a:lnSpc>
            </a:pPr>
            <a:r>
              <a:rPr sz="2100" b="1" spc="-10" dirty="0">
                <a:latin typeface="Calibri"/>
                <a:cs typeface="Calibri"/>
              </a:rPr>
              <a:t>допомогою</a:t>
            </a:r>
            <a:endParaRPr sz="2100">
              <a:latin typeface="Calibri"/>
              <a:cs typeface="Calibri"/>
            </a:endParaRPr>
          </a:p>
          <a:p>
            <a:pPr marL="12700">
              <a:lnSpc>
                <a:spcPts val="2270"/>
              </a:lnSpc>
            </a:pPr>
            <a:r>
              <a:rPr sz="2100" b="1" spc="-10" dirty="0">
                <a:latin typeface="Calibri"/>
                <a:cs typeface="Calibri"/>
              </a:rPr>
              <a:t>математичної</a:t>
            </a:r>
            <a:r>
              <a:rPr sz="2100" b="1" spc="-40" dirty="0">
                <a:latin typeface="Calibri"/>
                <a:cs typeface="Calibri"/>
              </a:rPr>
              <a:t> </a:t>
            </a:r>
            <a:r>
              <a:rPr sz="2100" b="1" spc="-5" dirty="0">
                <a:latin typeface="Calibri"/>
                <a:cs typeface="Calibri"/>
              </a:rPr>
              <a:t>функції</a:t>
            </a:r>
            <a:endParaRPr sz="2100">
              <a:latin typeface="Calibri"/>
              <a:cs typeface="Calibri"/>
            </a:endParaRPr>
          </a:p>
        </p:txBody>
      </p:sp>
      <p:sp>
        <p:nvSpPr>
          <p:cNvPr id="9" name="object 9"/>
          <p:cNvSpPr txBox="1"/>
          <p:nvPr/>
        </p:nvSpPr>
        <p:spPr>
          <a:xfrm>
            <a:off x="797153" y="4298696"/>
            <a:ext cx="7522845" cy="1007744"/>
          </a:xfrm>
          <a:prstGeom prst="rect">
            <a:avLst/>
          </a:prstGeom>
        </p:spPr>
        <p:txBody>
          <a:bodyPr vert="horz" wrap="square" lIns="0" tIns="53340" rIns="0" bIns="0" rtlCol="0">
            <a:spAutoFit/>
          </a:bodyPr>
          <a:lstStyle/>
          <a:p>
            <a:pPr marL="12700" marR="5080" algn="ctr">
              <a:lnSpc>
                <a:spcPts val="2480"/>
              </a:lnSpc>
              <a:spcBef>
                <a:spcPts val="420"/>
              </a:spcBef>
            </a:pPr>
            <a:r>
              <a:rPr sz="2300" spc="-5" dirty="0">
                <a:solidFill>
                  <a:srgbClr val="001F5F"/>
                </a:solidFill>
                <a:latin typeface="Calibri"/>
                <a:cs typeface="Calibri"/>
              </a:rPr>
              <a:t>До </a:t>
            </a:r>
            <a:r>
              <a:rPr sz="2300" dirty="0">
                <a:solidFill>
                  <a:srgbClr val="001F5F"/>
                </a:solidFill>
                <a:latin typeface="Calibri"/>
                <a:cs typeface="Calibri"/>
              </a:rPr>
              <a:t>виділення </a:t>
            </a:r>
            <a:r>
              <a:rPr sz="2300" spc="-5" dirty="0">
                <a:solidFill>
                  <a:srgbClr val="001F5F"/>
                </a:solidFill>
                <a:latin typeface="Calibri"/>
                <a:cs typeface="Calibri"/>
              </a:rPr>
              <a:t>тренду варто </a:t>
            </a:r>
            <a:r>
              <a:rPr sz="2300" dirty="0">
                <a:solidFill>
                  <a:srgbClr val="001F5F"/>
                </a:solidFill>
                <a:latin typeface="Calibri"/>
                <a:cs typeface="Calibri"/>
              </a:rPr>
              <a:t>перевірити </a:t>
            </a:r>
            <a:r>
              <a:rPr sz="2300" spc="-10" dirty="0">
                <a:solidFill>
                  <a:srgbClr val="001F5F"/>
                </a:solidFill>
                <a:latin typeface="Calibri"/>
                <a:cs typeface="Calibri"/>
              </a:rPr>
              <a:t>гіпотезу </a:t>
            </a:r>
            <a:r>
              <a:rPr sz="2300" dirty="0">
                <a:solidFill>
                  <a:srgbClr val="001F5F"/>
                </a:solidFill>
                <a:latin typeface="Calibri"/>
                <a:cs typeface="Calibri"/>
              </a:rPr>
              <a:t>( чи </a:t>
            </a:r>
            <a:r>
              <a:rPr sz="2300" spc="-5" dirty="0">
                <a:solidFill>
                  <a:srgbClr val="001F5F"/>
                </a:solidFill>
                <a:latin typeface="Calibri"/>
                <a:cs typeface="Calibri"/>
              </a:rPr>
              <a:t>існує </a:t>
            </a:r>
            <a:r>
              <a:rPr sz="2300" dirty="0">
                <a:solidFill>
                  <a:srgbClr val="001F5F"/>
                </a:solidFill>
                <a:latin typeface="Calibri"/>
                <a:cs typeface="Calibri"/>
              </a:rPr>
              <a:t>він  </a:t>
            </a:r>
            <a:r>
              <a:rPr sz="2300" spc="-5" dirty="0">
                <a:solidFill>
                  <a:srgbClr val="001F5F"/>
                </a:solidFill>
                <a:latin typeface="Calibri"/>
                <a:cs typeface="Calibri"/>
              </a:rPr>
              <a:t>взагалі). Відсутність </a:t>
            </a:r>
            <a:r>
              <a:rPr sz="2300" dirty="0">
                <a:solidFill>
                  <a:srgbClr val="001F5F"/>
                </a:solidFill>
                <a:latin typeface="Calibri"/>
                <a:cs typeface="Calibri"/>
              </a:rPr>
              <a:t>тренда </a:t>
            </a:r>
            <a:r>
              <a:rPr sz="2300" spc="-5" dirty="0">
                <a:solidFill>
                  <a:srgbClr val="001F5F"/>
                </a:solidFill>
                <a:latin typeface="Calibri"/>
                <a:cs typeface="Calibri"/>
              </a:rPr>
              <a:t>говорить </a:t>
            </a:r>
            <a:r>
              <a:rPr sz="2300" dirty="0">
                <a:solidFill>
                  <a:srgbClr val="001F5F"/>
                </a:solidFill>
                <a:latin typeface="Calibri"/>
                <a:cs typeface="Calibri"/>
              </a:rPr>
              <a:t>про </a:t>
            </a:r>
            <a:r>
              <a:rPr sz="2300" spc="-10" dirty="0">
                <a:solidFill>
                  <a:srgbClr val="001F5F"/>
                </a:solidFill>
                <a:latin typeface="Calibri"/>
                <a:cs typeface="Calibri"/>
              </a:rPr>
              <a:t>те, що </a:t>
            </a:r>
            <a:r>
              <a:rPr sz="2300" spc="-5" dirty="0">
                <a:solidFill>
                  <a:srgbClr val="001F5F"/>
                </a:solidFill>
                <a:latin typeface="Calibri"/>
                <a:cs typeface="Calibri"/>
              </a:rPr>
              <a:t>середній  </a:t>
            </a:r>
            <a:r>
              <a:rPr sz="2300" dirty="0">
                <a:solidFill>
                  <a:srgbClr val="001F5F"/>
                </a:solidFill>
                <a:latin typeface="Calibri"/>
                <a:cs typeface="Calibri"/>
              </a:rPr>
              <a:t>рівень </a:t>
            </a:r>
            <a:r>
              <a:rPr sz="2300" spc="-10" dirty="0">
                <a:solidFill>
                  <a:srgbClr val="001F5F"/>
                </a:solidFill>
                <a:latin typeface="Calibri"/>
                <a:cs typeface="Calibri"/>
              </a:rPr>
              <a:t>ряду </a:t>
            </a:r>
            <a:r>
              <a:rPr sz="2300" dirty="0">
                <a:solidFill>
                  <a:srgbClr val="001F5F"/>
                </a:solidFill>
                <a:latin typeface="Calibri"/>
                <a:cs typeface="Calibri"/>
              </a:rPr>
              <a:t>в часі залишається</a:t>
            </a:r>
            <a:r>
              <a:rPr sz="2300" spc="-30" dirty="0">
                <a:solidFill>
                  <a:srgbClr val="001F5F"/>
                </a:solidFill>
                <a:latin typeface="Calibri"/>
                <a:cs typeface="Calibri"/>
              </a:rPr>
              <a:t> </a:t>
            </a:r>
            <a:r>
              <a:rPr sz="2300" dirty="0">
                <a:solidFill>
                  <a:srgbClr val="001F5F"/>
                </a:solidFill>
                <a:latin typeface="Calibri"/>
                <a:cs typeface="Calibri"/>
              </a:rPr>
              <a:t>незмінним.</a:t>
            </a:r>
            <a:endParaRPr sz="2300">
              <a:latin typeface="Calibri"/>
              <a:cs typeface="Calibri"/>
            </a:endParaRPr>
          </a:p>
        </p:txBody>
      </p:sp>
      <p:sp>
        <p:nvSpPr>
          <p:cNvPr id="10" name="object 10"/>
          <p:cNvSpPr/>
          <p:nvPr/>
        </p:nvSpPr>
        <p:spPr>
          <a:xfrm>
            <a:off x="1016165" y="1744979"/>
            <a:ext cx="2287231" cy="919480"/>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1575942" y="1902967"/>
            <a:ext cx="1166495" cy="574675"/>
          </a:xfrm>
          <a:prstGeom prst="rect">
            <a:avLst/>
          </a:prstGeom>
        </p:spPr>
        <p:txBody>
          <a:bodyPr vert="horz" wrap="square" lIns="0" tIns="12700" rIns="0" bIns="0" rtlCol="0">
            <a:spAutoFit/>
          </a:bodyPr>
          <a:lstStyle/>
          <a:p>
            <a:pPr algn="ctr">
              <a:lnSpc>
                <a:spcPct val="100000"/>
              </a:lnSpc>
              <a:spcBef>
                <a:spcPts val="100"/>
              </a:spcBef>
            </a:pPr>
            <a:r>
              <a:rPr sz="1800" spc="-10" dirty="0">
                <a:solidFill>
                  <a:srgbClr val="FFFFFF"/>
                </a:solidFill>
                <a:latin typeface="Calibri"/>
                <a:cs typeface="Calibri"/>
              </a:rPr>
              <a:t>Середнього</a:t>
            </a:r>
            <a:endParaRPr sz="1800">
              <a:latin typeface="Calibri"/>
              <a:cs typeface="Calibri"/>
            </a:endParaRPr>
          </a:p>
          <a:p>
            <a:pPr marL="1270" algn="ctr">
              <a:lnSpc>
                <a:spcPct val="100000"/>
              </a:lnSpc>
            </a:pPr>
            <a:r>
              <a:rPr sz="1800" spc="-5" dirty="0">
                <a:solidFill>
                  <a:srgbClr val="FFFFFF"/>
                </a:solidFill>
                <a:latin typeface="Calibri"/>
                <a:cs typeface="Calibri"/>
              </a:rPr>
              <a:t>рівня</a:t>
            </a:r>
            <a:endParaRPr sz="1800">
              <a:latin typeface="Calibri"/>
              <a:cs typeface="Calibri"/>
            </a:endParaRPr>
          </a:p>
        </p:txBody>
      </p:sp>
      <p:sp>
        <p:nvSpPr>
          <p:cNvPr id="12" name="object 12"/>
          <p:cNvSpPr/>
          <p:nvPr/>
        </p:nvSpPr>
        <p:spPr>
          <a:xfrm>
            <a:off x="3392423" y="1672970"/>
            <a:ext cx="2215134" cy="919479"/>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4028947" y="1831085"/>
            <a:ext cx="944244" cy="574040"/>
          </a:xfrm>
          <a:prstGeom prst="rect">
            <a:avLst/>
          </a:prstGeom>
        </p:spPr>
        <p:txBody>
          <a:bodyPr vert="horz" wrap="square" lIns="0" tIns="12700" rIns="0" bIns="0" rtlCol="0">
            <a:spAutoFit/>
          </a:bodyPr>
          <a:lstStyle/>
          <a:p>
            <a:pPr marL="21590" marR="5080" indent="-9525">
              <a:lnSpc>
                <a:spcPct val="100000"/>
              </a:lnSpc>
              <a:spcBef>
                <a:spcPts val="100"/>
              </a:spcBef>
            </a:pPr>
            <a:r>
              <a:rPr sz="1800" spc="-160" dirty="0">
                <a:solidFill>
                  <a:srgbClr val="FFFFFF"/>
                </a:solidFill>
                <a:latin typeface="Calibri"/>
                <a:cs typeface="Calibri"/>
              </a:rPr>
              <a:t>Т</a:t>
            </a:r>
            <a:r>
              <a:rPr sz="1800" dirty="0">
                <a:solidFill>
                  <a:srgbClr val="FFFFFF"/>
                </a:solidFill>
                <a:latin typeface="Calibri"/>
                <a:cs typeface="Calibri"/>
              </a:rPr>
              <a:t>ен</a:t>
            </a:r>
            <a:r>
              <a:rPr sz="1800" spc="-10" dirty="0">
                <a:solidFill>
                  <a:srgbClr val="FFFFFF"/>
                </a:solidFill>
                <a:latin typeface="Calibri"/>
                <a:cs typeface="Calibri"/>
              </a:rPr>
              <a:t>д</a:t>
            </a:r>
            <a:r>
              <a:rPr sz="1800" dirty="0">
                <a:solidFill>
                  <a:srgbClr val="FFFFFF"/>
                </a:solidFill>
                <a:latin typeface="Calibri"/>
                <a:cs typeface="Calibri"/>
              </a:rPr>
              <a:t>енц</a:t>
            </a:r>
            <a:r>
              <a:rPr sz="1800" spc="-10" dirty="0">
                <a:solidFill>
                  <a:srgbClr val="FFFFFF"/>
                </a:solidFill>
                <a:latin typeface="Calibri"/>
                <a:cs typeface="Calibri"/>
              </a:rPr>
              <a:t>і</a:t>
            </a:r>
            <a:r>
              <a:rPr sz="1800" dirty="0">
                <a:solidFill>
                  <a:srgbClr val="FFFFFF"/>
                </a:solidFill>
                <a:latin typeface="Calibri"/>
                <a:cs typeface="Calibri"/>
              </a:rPr>
              <a:t>ї  </a:t>
            </a:r>
            <a:r>
              <a:rPr sz="1800" spc="-5" dirty="0">
                <a:solidFill>
                  <a:srgbClr val="FFFFFF"/>
                </a:solidFill>
                <a:latin typeface="Calibri"/>
                <a:cs typeface="Calibri"/>
              </a:rPr>
              <a:t>дис</a:t>
            </a:r>
            <a:r>
              <a:rPr sz="1800" spc="-10" dirty="0">
                <a:solidFill>
                  <a:srgbClr val="FFFFFF"/>
                </a:solidFill>
                <a:latin typeface="Calibri"/>
                <a:cs typeface="Calibri"/>
              </a:rPr>
              <a:t>п</a:t>
            </a:r>
            <a:r>
              <a:rPr sz="1800" dirty="0">
                <a:solidFill>
                  <a:srgbClr val="FFFFFF"/>
                </a:solidFill>
                <a:latin typeface="Calibri"/>
                <a:cs typeface="Calibri"/>
              </a:rPr>
              <a:t>е</a:t>
            </a:r>
            <a:r>
              <a:rPr sz="1800" spc="5" dirty="0">
                <a:solidFill>
                  <a:srgbClr val="FFFFFF"/>
                </a:solidFill>
                <a:latin typeface="Calibri"/>
                <a:cs typeface="Calibri"/>
              </a:rPr>
              <a:t>р</a:t>
            </a:r>
            <a:r>
              <a:rPr sz="1800" spc="-10" dirty="0">
                <a:solidFill>
                  <a:srgbClr val="FFFFFF"/>
                </a:solidFill>
                <a:latin typeface="Calibri"/>
                <a:cs typeface="Calibri"/>
              </a:rPr>
              <a:t>с</a:t>
            </a:r>
            <a:r>
              <a:rPr sz="1800" spc="-5" dirty="0">
                <a:solidFill>
                  <a:srgbClr val="FFFFFF"/>
                </a:solidFill>
                <a:latin typeface="Calibri"/>
                <a:cs typeface="Calibri"/>
              </a:rPr>
              <a:t>і</a:t>
            </a:r>
            <a:r>
              <a:rPr sz="1800" dirty="0">
                <a:solidFill>
                  <a:srgbClr val="FFFFFF"/>
                </a:solidFill>
                <a:latin typeface="Calibri"/>
                <a:cs typeface="Calibri"/>
              </a:rPr>
              <a:t>ї</a:t>
            </a:r>
            <a:endParaRPr sz="1800">
              <a:latin typeface="Calibri"/>
              <a:cs typeface="Calibri"/>
            </a:endParaRPr>
          </a:p>
        </p:txBody>
      </p:sp>
      <p:sp>
        <p:nvSpPr>
          <p:cNvPr id="14" name="object 14"/>
          <p:cNvSpPr/>
          <p:nvPr/>
        </p:nvSpPr>
        <p:spPr>
          <a:xfrm>
            <a:off x="5696749" y="1672970"/>
            <a:ext cx="2575140" cy="919479"/>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6305803" y="1831085"/>
            <a:ext cx="1358900" cy="574040"/>
          </a:xfrm>
          <a:prstGeom prst="rect">
            <a:avLst/>
          </a:prstGeom>
        </p:spPr>
        <p:txBody>
          <a:bodyPr vert="horz" wrap="square" lIns="0" tIns="12700" rIns="0" bIns="0" rtlCol="0">
            <a:spAutoFit/>
          </a:bodyPr>
          <a:lstStyle/>
          <a:p>
            <a:pPr marL="12700" marR="5080" indent="179705">
              <a:lnSpc>
                <a:spcPct val="100000"/>
              </a:lnSpc>
              <a:spcBef>
                <a:spcPts val="100"/>
              </a:spcBef>
            </a:pPr>
            <a:r>
              <a:rPr sz="1800" spc="-20" dirty="0">
                <a:solidFill>
                  <a:srgbClr val="FFFFFF"/>
                </a:solidFill>
                <a:latin typeface="Calibri"/>
                <a:cs typeface="Calibri"/>
              </a:rPr>
              <a:t>Тенденція  </a:t>
            </a:r>
            <a:r>
              <a:rPr sz="1800" dirty="0">
                <a:solidFill>
                  <a:srgbClr val="FFFFFF"/>
                </a:solidFill>
                <a:latin typeface="Calibri"/>
                <a:cs typeface="Calibri"/>
              </a:rPr>
              <a:t>ав</a:t>
            </a:r>
            <a:r>
              <a:rPr sz="1800" spc="-25" dirty="0">
                <a:solidFill>
                  <a:srgbClr val="FFFFFF"/>
                </a:solidFill>
                <a:latin typeface="Calibri"/>
                <a:cs typeface="Calibri"/>
              </a:rPr>
              <a:t>т</a:t>
            </a:r>
            <a:r>
              <a:rPr sz="1800" spc="-5" dirty="0">
                <a:solidFill>
                  <a:srgbClr val="FFFFFF"/>
                </a:solidFill>
                <a:latin typeface="Calibri"/>
                <a:cs typeface="Calibri"/>
              </a:rPr>
              <a:t>о</a:t>
            </a:r>
            <a:r>
              <a:rPr sz="1800" spc="-25" dirty="0">
                <a:solidFill>
                  <a:srgbClr val="FFFFFF"/>
                </a:solidFill>
                <a:latin typeface="Calibri"/>
                <a:cs typeface="Calibri"/>
              </a:rPr>
              <a:t>к</a:t>
            </a:r>
            <a:r>
              <a:rPr sz="1800" spc="-5" dirty="0">
                <a:solidFill>
                  <a:srgbClr val="FFFFFF"/>
                </a:solidFill>
                <a:latin typeface="Calibri"/>
                <a:cs typeface="Calibri"/>
              </a:rPr>
              <a:t>ор</a:t>
            </a:r>
            <a:r>
              <a:rPr sz="1800" spc="-20" dirty="0">
                <a:solidFill>
                  <a:srgbClr val="FFFFFF"/>
                </a:solidFill>
                <a:latin typeface="Calibri"/>
                <a:cs typeface="Calibri"/>
              </a:rPr>
              <a:t>е</a:t>
            </a:r>
            <a:r>
              <a:rPr sz="1800" dirty="0">
                <a:solidFill>
                  <a:srgbClr val="FFFFFF"/>
                </a:solidFill>
                <a:latin typeface="Calibri"/>
                <a:cs typeface="Calibri"/>
              </a:rPr>
              <a:t>л</a:t>
            </a:r>
            <a:r>
              <a:rPr sz="1800" spc="-5" dirty="0">
                <a:solidFill>
                  <a:srgbClr val="FFFFFF"/>
                </a:solidFill>
                <a:latin typeface="Calibri"/>
                <a:cs typeface="Calibri"/>
              </a:rPr>
              <a:t>яц</a:t>
            </a:r>
            <a:r>
              <a:rPr sz="1800" spc="-15" dirty="0">
                <a:solidFill>
                  <a:srgbClr val="FFFFFF"/>
                </a:solidFill>
                <a:latin typeface="Calibri"/>
                <a:cs typeface="Calibri"/>
              </a:rPr>
              <a:t>і</a:t>
            </a:r>
            <a:r>
              <a:rPr sz="1800" dirty="0">
                <a:solidFill>
                  <a:srgbClr val="FFFFFF"/>
                </a:solidFill>
                <a:latin typeface="Calibri"/>
                <a:cs typeface="Calibri"/>
              </a:rPr>
              <a:t>ї</a:t>
            </a:r>
            <a:endParaRPr sz="1800">
              <a:latin typeface="Calibri"/>
              <a:cs typeface="Calibri"/>
            </a:endParaRPr>
          </a:p>
        </p:txBody>
      </p:sp>
      <p:sp>
        <p:nvSpPr>
          <p:cNvPr id="16" name="object 16"/>
          <p:cNvSpPr txBox="1"/>
          <p:nvPr/>
        </p:nvSpPr>
        <p:spPr>
          <a:xfrm>
            <a:off x="3230626" y="2652141"/>
            <a:ext cx="2531110" cy="1428750"/>
          </a:xfrm>
          <a:prstGeom prst="rect">
            <a:avLst/>
          </a:prstGeom>
        </p:spPr>
        <p:txBody>
          <a:bodyPr vert="horz" wrap="square" lIns="0" tIns="43180" rIns="0" bIns="0" rtlCol="0">
            <a:spAutoFit/>
          </a:bodyPr>
          <a:lstStyle/>
          <a:p>
            <a:pPr marL="12065" marR="5080" indent="1905" algn="ctr">
              <a:lnSpc>
                <a:spcPct val="90000"/>
              </a:lnSpc>
              <a:spcBef>
                <a:spcPts val="340"/>
              </a:spcBef>
            </a:pPr>
            <a:r>
              <a:rPr sz="2000" spc="-25" dirty="0">
                <a:latin typeface="Calibri"/>
                <a:cs typeface="Calibri"/>
              </a:rPr>
              <a:t>Тенденція </a:t>
            </a:r>
            <a:r>
              <a:rPr sz="2000" dirty="0">
                <a:latin typeface="Calibri"/>
                <a:cs typeface="Calibri"/>
              </a:rPr>
              <a:t>зміни  відхилень </a:t>
            </a:r>
            <a:r>
              <a:rPr sz="2000" spc="-5" dirty="0">
                <a:latin typeface="Calibri"/>
                <a:cs typeface="Calibri"/>
              </a:rPr>
              <a:t>між  емпіричними рівнями</a:t>
            </a:r>
            <a:r>
              <a:rPr sz="2000" spc="-120" dirty="0">
                <a:latin typeface="Calibri"/>
                <a:cs typeface="Calibri"/>
              </a:rPr>
              <a:t> </a:t>
            </a:r>
            <a:r>
              <a:rPr sz="2000" dirty="0">
                <a:latin typeface="Calibri"/>
                <a:cs typeface="Calibri"/>
              </a:rPr>
              <a:t>і  </a:t>
            </a:r>
            <a:r>
              <a:rPr sz="2000" spc="-5" dirty="0">
                <a:latin typeface="Calibri"/>
                <a:cs typeface="Calibri"/>
              </a:rPr>
              <a:t>детермінованим  </a:t>
            </a:r>
            <a:r>
              <a:rPr sz="2000" spc="-10" dirty="0">
                <a:latin typeface="Calibri"/>
                <a:cs typeface="Calibri"/>
              </a:rPr>
              <a:t>компонентом</a:t>
            </a:r>
            <a:r>
              <a:rPr sz="2000" spc="-60" dirty="0">
                <a:latin typeface="Calibri"/>
                <a:cs typeface="Calibri"/>
              </a:rPr>
              <a:t> </a:t>
            </a:r>
            <a:r>
              <a:rPr sz="2000" spc="-5" dirty="0">
                <a:latin typeface="Calibri"/>
                <a:cs typeface="Calibri"/>
              </a:rPr>
              <a:t>ряду</a:t>
            </a:r>
            <a:endParaRPr sz="2000">
              <a:latin typeface="Calibri"/>
              <a:cs typeface="Calibri"/>
            </a:endParaRPr>
          </a:p>
        </p:txBody>
      </p:sp>
      <p:sp>
        <p:nvSpPr>
          <p:cNvPr id="17" name="object 17"/>
          <p:cNvSpPr txBox="1"/>
          <p:nvPr/>
        </p:nvSpPr>
        <p:spPr>
          <a:xfrm>
            <a:off x="5909817" y="2903982"/>
            <a:ext cx="2521585" cy="880110"/>
          </a:xfrm>
          <a:prstGeom prst="rect">
            <a:avLst/>
          </a:prstGeom>
        </p:spPr>
        <p:txBody>
          <a:bodyPr vert="horz" wrap="square" lIns="0" tIns="43180" rIns="0" bIns="0" rtlCol="0">
            <a:spAutoFit/>
          </a:bodyPr>
          <a:lstStyle/>
          <a:p>
            <a:pPr marL="12700" marR="5080" indent="-1270" algn="ctr">
              <a:lnSpc>
                <a:spcPct val="90000"/>
              </a:lnSpc>
              <a:spcBef>
                <a:spcPts val="340"/>
              </a:spcBef>
            </a:pPr>
            <a:r>
              <a:rPr sz="2000" b="1" spc="-25" dirty="0">
                <a:latin typeface="Calibri"/>
                <a:cs typeface="Calibri"/>
              </a:rPr>
              <a:t>Тенденція </a:t>
            </a:r>
            <a:r>
              <a:rPr sz="2000" b="1" dirty="0">
                <a:latin typeface="Calibri"/>
                <a:cs typeface="Calibri"/>
              </a:rPr>
              <a:t>зміни  </a:t>
            </a:r>
            <a:r>
              <a:rPr sz="2000" b="1" spc="-5" dirty="0">
                <a:latin typeface="Calibri"/>
                <a:cs typeface="Calibri"/>
              </a:rPr>
              <a:t>зв’язку </a:t>
            </a:r>
            <a:r>
              <a:rPr sz="2000" b="1" dirty="0">
                <a:latin typeface="Calibri"/>
                <a:cs typeface="Calibri"/>
              </a:rPr>
              <a:t>між</a:t>
            </a:r>
            <a:r>
              <a:rPr sz="2000" b="1" spc="-80" dirty="0">
                <a:latin typeface="Calibri"/>
                <a:cs typeface="Calibri"/>
              </a:rPr>
              <a:t> </a:t>
            </a:r>
            <a:r>
              <a:rPr sz="2000" b="1" spc="-5" dirty="0">
                <a:latin typeface="Calibri"/>
                <a:cs typeface="Calibri"/>
              </a:rPr>
              <a:t>окремими  рівнями</a:t>
            </a:r>
            <a:endParaRPr sz="2000">
              <a:latin typeface="Calibri"/>
              <a:cs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6" y="88392"/>
            <a:ext cx="6019800" cy="5120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8066" y="283209"/>
            <a:ext cx="5587745" cy="24638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02614" y="1690827"/>
            <a:ext cx="1717675" cy="406400"/>
          </a:xfrm>
          <a:prstGeom prst="rect">
            <a:avLst/>
          </a:prstGeom>
        </p:spPr>
        <p:txBody>
          <a:bodyPr vert="horz" wrap="square" lIns="0" tIns="12065" rIns="0" bIns="0" rtlCol="0">
            <a:spAutoFit/>
          </a:bodyPr>
          <a:lstStyle/>
          <a:p>
            <a:pPr marL="12700">
              <a:lnSpc>
                <a:spcPct val="100000"/>
              </a:lnSpc>
              <a:spcBef>
                <a:spcPts val="95"/>
              </a:spcBef>
            </a:pPr>
            <a:r>
              <a:rPr sz="2500" b="1" spc="-20" dirty="0">
                <a:latin typeface="Calibri"/>
                <a:cs typeface="Calibri"/>
              </a:rPr>
              <a:t>Метод</a:t>
            </a:r>
            <a:r>
              <a:rPr sz="2500" b="1" spc="-85" dirty="0">
                <a:latin typeface="Calibri"/>
                <a:cs typeface="Calibri"/>
              </a:rPr>
              <a:t> </a:t>
            </a:r>
            <a:r>
              <a:rPr sz="2500" b="1" spc="-10" dirty="0">
                <a:latin typeface="Calibri"/>
                <a:cs typeface="Calibri"/>
              </a:rPr>
              <a:t>серій</a:t>
            </a:r>
            <a:endParaRPr sz="2500">
              <a:latin typeface="Calibri"/>
              <a:cs typeface="Calibri"/>
            </a:endParaRPr>
          </a:p>
        </p:txBody>
      </p:sp>
      <p:sp>
        <p:nvSpPr>
          <p:cNvPr id="5" name="object 5"/>
          <p:cNvSpPr txBox="1"/>
          <p:nvPr/>
        </p:nvSpPr>
        <p:spPr>
          <a:xfrm>
            <a:off x="5560314" y="1690827"/>
            <a:ext cx="3378835" cy="406400"/>
          </a:xfrm>
          <a:prstGeom prst="rect">
            <a:avLst/>
          </a:prstGeom>
        </p:spPr>
        <p:txBody>
          <a:bodyPr vert="horz" wrap="square" lIns="0" tIns="12065" rIns="0" bIns="0" rtlCol="0">
            <a:spAutoFit/>
          </a:bodyPr>
          <a:lstStyle/>
          <a:p>
            <a:pPr marL="12700">
              <a:lnSpc>
                <a:spcPct val="100000"/>
              </a:lnSpc>
              <a:spcBef>
                <a:spcPts val="95"/>
              </a:spcBef>
            </a:pPr>
            <a:r>
              <a:rPr sz="2500" b="1" spc="-20" dirty="0">
                <a:latin typeface="Calibri"/>
                <a:cs typeface="Calibri"/>
              </a:rPr>
              <a:t>Метод</a:t>
            </a:r>
            <a:r>
              <a:rPr sz="2500" b="1" spc="-90" dirty="0">
                <a:latin typeface="Calibri"/>
                <a:cs typeface="Calibri"/>
              </a:rPr>
              <a:t> </a:t>
            </a:r>
            <a:r>
              <a:rPr sz="2500" b="1" spc="-5" dirty="0">
                <a:latin typeface="Calibri"/>
                <a:cs typeface="Calibri"/>
              </a:rPr>
              <a:t>Фостера-Стюарта</a:t>
            </a:r>
            <a:endParaRPr sz="2500">
              <a:latin typeface="Calibri"/>
              <a:cs typeface="Calibri"/>
            </a:endParaRPr>
          </a:p>
        </p:txBody>
      </p:sp>
      <p:sp>
        <p:nvSpPr>
          <p:cNvPr id="6" name="object 6"/>
          <p:cNvSpPr/>
          <p:nvPr/>
        </p:nvSpPr>
        <p:spPr>
          <a:xfrm>
            <a:off x="2687192" y="1615566"/>
            <a:ext cx="2503170" cy="71247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536441" y="1661286"/>
            <a:ext cx="868044" cy="574040"/>
          </a:xfrm>
          <a:prstGeom prst="rect">
            <a:avLst/>
          </a:prstGeom>
        </p:spPr>
        <p:txBody>
          <a:bodyPr vert="horz" wrap="square" lIns="0" tIns="12700" rIns="0" bIns="0" rtlCol="0">
            <a:spAutoFit/>
          </a:bodyPr>
          <a:lstStyle/>
          <a:p>
            <a:pPr marL="12700" marR="5080" indent="103505">
              <a:lnSpc>
                <a:spcPct val="100000"/>
              </a:lnSpc>
              <a:spcBef>
                <a:spcPts val="100"/>
              </a:spcBef>
            </a:pPr>
            <a:r>
              <a:rPr sz="1800" spc="-20" dirty="0">
                <a:latin typeface="Calibri"/>
                <a:cs typeface="Calibri"/>
              </a:rPr>
              <a:t>Метод  </a:t>
            </a:r>
            <a:r>
              <a:rPr sz="1800" spc="-10" dirty="0">
                <a:latin typeface="Calibri"/>
                <a:cs typeface="Calibri"/>
              </a:rPr>
              <a:t>с</a:t>
            </a:r>
            <a:r>
              <a:rPr sz="1800" dirty="0">
                <a:latin typeface="Calibri"/>
                <a:cs typeface="Calibri"/>
              </a:rPr>
              <a:t>е</a:t>
            </a:r>
            <a:r>
              <a:rPr sz="1800" spc="5" dirty="0">
                <a:latin typeface="Calibri"/>
                <a:cs typeface="Calibri"/>
              </a:rPr>
              <a:t>р</a:t>
            </a:r>
            <a:r>
              <a:rPr sz="1800" spc="-20" dirty="0">
                <a:latin typeface="Calibri"/>
                <a:cs typeface="Calibri"/>
              </a:rPr>
              <a:t>е</a:t>
            </a:r>
            <a:r>
              <a:rPr sz="1800" spc="-5" dirty="0">
                <a:latin typeface="Calibri"/>
                <a:cs typeface="Calibri"/>
              </a:rPr>
              <a:t>дн</a:t>
            </a:r>
            <a:r>
              <a:rPr sz="1800" spc="-10" dirty="0">
                <a:latin typeface="Calibri"/>
                <a:cs typeface="Calibri"/>
              </a:rPr>
              <a:t>і</a:t>
            </a:r>
            <a:r>
              <a:rPr sz="1800" dirty="0">
                <a:latin typeface="Calibri"/>
                <a:cs typeface="Calibri"/>
              </a:rPr>
              <a:t>х</a:t>
            </a:r>
            <a:endParaRPr sz="1800">
              <a:latin typeface="Calibri"/>
              <a:cs typeface="Calibri"/>
            </a:endParaRPr>
          </a:p>
        </p:txBody>
      </p:sp>
      <p:sp>
        <p:nvSpPr>
          <p:cNvPr id="8" name="object 8"/>
          <p:cNvSpPr txBox="1"/>
          <p:nvPr/>
        </p:nvSpPr>
        <p:spPr>
          <a:xfrm>
            <a:off x="906576" y="3519678"/>
            <a:ext cx="7470140" cy="2220595"/>
          </a:xfrm>
          <a:prstGeom prst="rect">
            <a:avLst/>
          </a:prstGeom>
        </p:spPr>
        <p:txBody>
          <a:bodyPr vert="horz" wrap="square" lIns="0" tIns="12700" rIns="0" bIns="0" rtlCol="0">
            <a:spAutoFit/>
          </a:bodyPr>
          <a:lstStyle/>
          <a:p>
            <a:pPr marL="3014980">
              <a:lnSpc>
                <a:spcPct val="100000"/>
              </a:lnSpc>
              <a:spcBef>
                <a:spcPts val="100"/>
              </a:spcBef>
            </a:pPr>
            <a:r>
              <a:rPr sz="1800" spc="-20" dirty="0">
                <a:latin typeface="Calibri"/>
                <a:cs typeface="Calibri"/>
              </a:rPr>
              <a:t>Метод</a:t>
            </a:r>
            <a:r>
              <a:rPr sz="1800" spc="-10" dirty="0">
                <a:latin typeface="Calibri"/>
                <a:cs typeface="Calibri"/>
              </a:rPr>
              <a:t> середніх.</a:t>
            </a:r>
            <a:endParaRPr sz="1800">
              <a:latin typeface="Calibri"/>
              <a:cs typeface="Calibri"/>
            </a:endParaRPr>
          </a:p>
          <a:p>
            <a:pPr marL="12700" marR="193040">
              <a:lnSpc>
                <a:spcPct val="100000"/>
              </a:lnSpc>
            </a:pPr>
            <a:r>
              <a:rPr sz="1800" spc="-10" dirty="0">
                <a:latin typeface="Calibri"/>
                <a:cs typeface="Calibri"/>
              </a:rPr>
              <a:t>Ряд </a:t>
            </a:r>
            <a:r>
              <a:rPr sz="1800" spc="-5" dirty="0">
                <a:latin typeface="Calibri"/>
                <a:cs typeface="Calibri"/>
              </a:rPr>
              <a:t>розбивається </a:t>
            </a:r>
            <a:r>
              <a:rPr sz="1800" dirty="0">
                <a:latin typeface="Calibri"/>
                <a:cs typeface="Calibri"/>
              </a:rPr>
              <a:t>на </a:t>
            </a:r>
            <a:r>
              <a:rPr sz="1800" spc="-5" dirty="0">
                <a:latin typeface="Calibri"/>
                <a:cs typeface="Calibri"/>
              </a:rPr>
              <a:t>два інтервали. Висувається гіпотеза </a:t>
            </a:r>
            <a:r>
              <a:rPr sz="1800" dirty="0">
                <a:latin typeface="Calibri"/>
                <a:cs typeface="Calibri"/>
              </a:rPr>
              <a:t>про </a:t>
            </a:r>
            <a:r>
              <a:rPr sz="1800" spc="-15" dirty="0">
                <a:latin typeface="Calibri"/>
                <a:cs typeface="Calibri"/>
              </a:rPr>
              <a:t>істотне  розходження </a:t>
            </a:r>
            <a:r>
              <a:rPr sz="1800" spc="-10" dirty="0">
                <a:latin typeface="Calibri"/>
                <a:cs typeface="Calibri"/>
              </a:rPr>
              <a:t>середніх. </a:t>
            </a:r>
            <a:r>
              <a:rPr sz="1800" dirty="0">
                <a:latin typeface="Calibri"/>
                <a:cs typeface="Calibri"/>
              </a:rPr>
              <a:t>За </a:t>
            </a:r>
            <a:r>
              <a:rPr sz="1800" spc="-5" dirty="0">
                <a:latin typeface="Calibri"/>
                <a:cs typeface="Calibri"/>
              </a:rPr>
              <a:t>основу </a:t>
            </a:r>
            <a:r>
              <a:rPr sz="1800" dirty="0">
                <a:latin typeface="Calibri"/>
                <a:cs typeface="Calibri"/>
              </a:rPr>
              <a:t>перевірки </a:t>
            </a:r>
            <a:r>
              <a:rPr sz="1800" spc="-5" dirty="0">
                <a:latin typeface="Calibri"/>
                <a:cs typeface="Calibri"/>
              </a:rPr>
              <a:t>береться критерій </a:t>
            </a:r>
            <a:r>
              <a:rPr sz="1800" spc="-10" dirty="0">
                <a:latin typeface="Calibri"/>
                <a:cs typeface="Calibri"/>
              </a:rPr>
              <a:t>Стьюдента.  Якщо розрахункове </a:t>
            </a:r>
            <a:r>
              <a:rPr sz="1800" spc="-5" dirty="0">
                <a:latin typeface="Calibri"/>
                <a:cs typeface="Calibri"/>
              </a:rPr>
              <a:t>значення більше, </a:t>
            </a:r>
            <a:r>
              <a:rPr sz="1800" dirty="0">
                <a:latin typeface="Calibri"/>
                <a:cs typeface="Calibri"/>
              </a:rPr>
              <a:t>або </a:t>
            </a:r>
            <a:r>
              <a:rPr sz="1800" spc="-10" dirty="0">
                <a:latin typeface="Calibri"/>
                <a:cs typeface="Calibri"/>
              </a:rPr>
              <a:t>дорівнює табличному </a:t>
            </a:r>
            <a:r>
              <a:rPr sz="1800" spc="-5" dirty="0">
                <a:latin typeface="Calibri"/>
                <a:cs typeface="Calibri"/>
              </a:rPr>
              <a:t>значенню  </a:t>
            </a:r>
            <a:r>
              <a:rPr sz="1800" spc="-10" dirty="0">
                <a:latin typeface="Calibri"/>
                <a:cs typeface="Calibri"/>
              </a:rPr>
              <a:t>цього </a:t>
            </a:r>
            <a:r>
              <a:rPr sz="1800" spc="-5" dirty="0">
                <a:latin typeface="Calibri"/>
                <a:cs typeface="Calibri"/>
              </a:rPr>
              <a:t>критерію </a:t>
            </a:r>
            <a:r>
              <a:rPr sz="1800" dirty="0">
                <a:latin typeface="Calibri"/>
                <a:cs typeface="Calibri"/>
              </a:rPr>
              <a:t>при </a:t>
            </a:r>
            <a:r>
              <a:rPr sz="1800" spc="-5" dirty="0">
                <a:latin typeface="Calibri"/>
                <a:cs typeface="Calibri"/>
              </a:rPr>
              <a:t>заданому рівні </a:t>
            </a:r>
            <a:r>
              <a:rPr sz="1800" spc="-10" dirty="0">
                <a:latin typeface="Calibri"/>
                <a:cs typeface="Calibri"/>
              </a:rPr>
              <a:t>ймовірності </a:t>
            </a:r>
            <a:r>
              <a:rPr sz="1800" spc="-5" dirty="0">
                <a:latin typeface="Calibri"/>
                <a:cs typeface="Calibri"/>
              </a:rPr>
              <a:t>помилки, </a:t>
            </a:r>
            <a:r>
              <a:rPr sz="1800" spc="-15" dirty="0">
                <a:latin typeface="Calibri"/>
                <a:cs typeface="Calibri"/>
              </a:rPr>
              <a:t>то </a:t>
            </a:r>
            <a:r>
              <a:rPr sz="1800" spc="-5" dirty="0">
                <a:latin typeface="Calibri"/>
                <a:cs typeface="Calibri"/>
              </a:rPr>
              <a:t>гіпотеза</a:t>
            </a:r>
            <a:r>
              <a:rPr sz="1800" spc="160" dirty="0">
                <a:latin typeface="Calibri"/>
                <a:cs typeface="Calibri"/>
              </a:rPr>
              <a:t> </a:t>
            </a:r>
            <a:r>
              <a:rPr sz="1800" dirty="0">
                <a:latin typeface="Calibri"/>
                <a:cs typeface="Calibri"/>
              </a:rPr>
              <a:t>про</a:t>
            </a:r>
            <a:endParaRPr sz="1800">
              <a:latin typeface="Calibri"/>
              <a:cs typeface="Calibri"/>
            </a:endParaRPr>
          </a:p>
          <a:p>
            <a:pPr marL="12700" marR="5080">
              <a:lnSpc>
                <a:spcPct val="100000"/>
              </a:lnSpc>
            </a:pPr>
            <a:r>
              <a:rPr sz="1800" spc="-5" dirty="0">
                <a:latin typeface="Calibri"/>
                <a:cs typeface="Calibri"/>
              </a:rPr>
              <a:t>відсутність тренду відкидається, </a:t>
            </a:r>
            <a:r>
              <a:rPr sz="1800" dirty="0">
                <a:latin typeface="Calibri"/>
                <a:cs typeface="Calibri"/>
              </a:rPr>
              <a:t>в </a:t>
            </a:r>
            <a:r>
              <a:rPr sz="1800" spc="-5" dirty="0">
                <a:latin typeface="Calibri"/>
                <a:cs typeface="Calibri"/>
              </a:rPr>
              <a:t>іншому </a:t>
            </a:r>
            <a:r>
              <a:rPr sz="1800" dirty="0">
                <a:latin typeface="Calibri"/>
                <a:cs typeface="Calibri"/>
              </a:rPr>
              <a:t>- </a:t>
            </a:r>
            <a:r>
              <a:rPr sz="1800" spc="-5" dirty="0">
                <a:latin typeface="Calibri"/>
                <a:cs typeface="Calibri"/>
              </a:rPr>
              <a:t>приймається </a:t>
            </a:r>
            <a:r>
              <a:rPr sz="1800" dirty="0">
                <a:latin typeface="Calibri"/>
                <a:cs typeface="Calibri"/>
              </a:rPr>
              <a:t>. У випадку </a:t>
            </a:r>
            <a:r>
              <a:rPr sz="1800" spc="-10" dirty="0">
                <a:latin typeface="Calibri"/>
                <a:cs typeface="Calibri"/>
              </a:rPr>
              <a:t>рівності  </a:t>
            </a:r>
            <a:r>
              <a:rPr sz="1800" dirty="0">
                <a:latin typeface="Calibri"/>
                <a:cs typeface="Calibri"/>
              </a:rPr>
              <a:t>або при </a:t>
            </a:r>
            <a:r>
              <a:rPr sz="1800" spc="-5" dirty="0">
                <a:latin typeface="Calibri"/>
                <a:cs typeface="Calibri"/>
              </a:rPr>
              <a:t>несуттєвому </a:t>
            </a:r>
            <a:r>
              <a:rPr sz="1800" spc="-15" dirty="0">
                <a:latin typeface="Calibri"/>
                <a:cs typeface="Calibri"/>
              </a:rPr>
              <a:t>розходженні </a:t>
            </a:r>
            <a:r>
              <a:rPr sz="1800" spc="-10" dirty="0">
                <a:latin typeface="Calibri"/>
                <a:cs typeface="Calibri"/>
              </a:rPr>
              <a:t>двох </a:t>
            </a:r>
            <a:r>
              <a:rPr sz="1800" spc="-5" dirty="0">
                <a:latin typeface="Calibri"/>
                <a:cs typeface="Calibri"/>
              </a:rPr>
              <a:t>досліджуваних сукупностей  </a:t>
            </a:r>
            <a:r>
              <a:rPr sz="1800" spc="-10" dirty="0">
                <a:latin typeface="Calibri"/>
                <a:cs typeface="Calibri"/>
              </a:rPr>
              <a:t>розраховується </a:t>
            </a:r>
            <a:r>
              <a:rPr sz="1800" spc="-5" dirty="0">
                <a:latin typeface="Calibri"/>
                <a:cs typeface="Calibri"/>
              </a:rPr>
              <a:t>відношення</a:t>
            </a:r>
            <a:r>
              <a:rPr sz="1800" spc="15" dirty="0">
                <a:latin typeface="Calibri"/>
                <a:cs typeface="Calibri"/>
              </a:rPr>
              <a:t> </a:t>
            </a:r>
            <a:r>
              <a:rPr sz="1800" spc="-5" dirty="0">
                <a:latin typeface="Calibri"/>
                <a:cs typeface="Calibri"/>
              </a:rPr>
              <a:t>середніх.</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437" y="260051"/>
            <a:ext cx="8412480" cy="6336665"/>
          </a:xfrm>
          <a:prstGeom prst="rect">
            <a:avLst/>
          </a:prstGeom>
        </p:spPr>
        <p:txBody>
          <a:bodyPr vert="horz" wrap="square" lIns="0" tIns="53975" rIns="0" bIns="0" rtlCol="0">
            <a:spAutoFit/>
          </a:bodyPr>
          <a:lstStyle/>
          <a:p>
            <a:pPr marL="498475" algn="just">
              <a:lnSpc>
                <a:spcPct val="100000"/>
              </a:lnSpc>
              <a:spcBef>
                <a:spcPts val="425"/>
              </a:spcBef>
            </a:pPr>
            <a:r>
              <a:rPr sz="1800" b="1" spc="-10" dirty="0">
                <a:latin typeface="Times New Roman"/>
                <a:cs typeface="Times New Roman"/>
              </a:rPr>
              <a:t>Статистична сукупність </a:t>
            </a:r>
            <a:r>
              <a:rPr sz="1800" dirty="0">
                <a:latin typeface="Times New Roman"/>
                <a:cs typeface="Times New Roman"/>
              </a:rPr>
              <a:t>– </a:t>
            </a:r>
            <a:r>
              <a:rPr sz="1800" spc="-5" dirty="0">
                <a:latin typeface="Times New Roman"/>
                <a:cs typeface="Times New Roman"/>
              </a:rPr>
              <a:t>це певна </a:t>
            </a:r>
            <a:r>
              <a:rPr sz="1800" spc="-10" dirty="0">
                <a:latin typeface="Times New Roman"/>
                <a:cs typeface="Times New Roman"/>
              </a:rPr>
              <a:t>множина </a:t>
            </a:r>
            <a:r>
              <a:rPr sz="1800" spc="-5" dirty="0">
                <a:latin typeface="Times New Roman"/>
                <a:cs typeface="Times New Roman"/>
              </a:rPr>
              <a:t>елементів, </a:t>
            </a:r>
            <a:r>
              <a:rPr sz="1800" spc="-10" dirty="0">
                <a:latin typeface="Times New Roman"/>
                <a:cs typeface="Times New Roman"/>
              </a:rPr>
              <a:t>поєднаних</a:t>
            </a:r>
            <a:r>
              <a:rPr sz="1800" spc="75" dirty="0">
                <a:latin typeface="Times New Roman"/>
                <a:cs typeface="Times New Roman"/>
              </a:rPr>
              <a:t> </a:t>
            </a:r>
            <a:r>
              <a:rPr sz="1800" spc="-10" dirty="0">
                <a:latin typeface="Times New Roman"/>
                <a:cs typeface="Times New Roman"/>
              </a:rPr>
              <a:t>умовами</a:t>
            </a:r>
            <a:endParaRPr sz="1800">
              <a:latin typeface="Times New Roman"/>
              <a:cs typeface="Times New Roman"/>
            </a:endParaRPr>
          </a:p>
          <a:p>
            <a:pPr marL="48895" algn="just">
              <a:lnSpc>
                <a:spcPct val="100000"/>
              </a:lnSpc>
              <a:spcBef>
                <a:spcPts val="325"/>
              </a:spcBef>
            </a:pPr>
            <a:r>
              <a:rPr sz="1800" spc="-5" dirty="0">
                <a:latin typeface="Times New Roman"/>
                <a:cs typeface="Times New Roman"/>
              </a:rPr>
              <a:t>існування </a:t>
            </a:r>
            <a:r>
              <a:rPr sz="1800" dirty="0">
                <a:latin typeface="Times New Roman"/>
                <a:cs typeface="Times New Roman"/>
              </a:rPr>
              <a:t>і</a:t>
            </a:r>
            <a:r>
              <a:rPr sz="1800" spc="-50" dirty="0">
                <a:latin typeface="Times New Roman"/>
                <a:cs typeface="Times New Roman"/>
              </a:rPr>
              <a:t> </a:t>
            </a:r>
            <a:r>
              <a:rPr sz="1800" spc="-20" dirty="0">
                <a:latin typeface="Times New Roman"/>
                <a:cs typeface="Times New Roman"/>
              </a:rPr>
              <a:t>розвитку.</a:t>
            </a:r>
            <a:endParaRPr sz="1800">
              <a:latin typeface="Times New Roman"/>
              <a:cs typeface="Times New Roman"/>
            </a:endParaRPr>
          </a:p>
          <a:p>
            <a:pPr marL="48895" marR="40640" indent="507365" algn="just">
              <a:lnSpc>
                <a:spcPct val="114999"/>
              </a:lnSpc>
            </a:pPr>
            <a:r>
              <a:rPr sz="1800" spc="-5" dirty="0">
                <a:latin typeface="Times New Roman"/>
                <a:cs typeface="Times New Roman"/>
              </a:rPr>
              <a:t>Поняття статистичної сукупності </a:t>
            </a:r>
            <a:r>
              <a:rPr sz="1800" spc="-15" dirty="0">
                <a:latin typeface="Times New Roman"/>
                <a:cs typeface="Times New Roman"/>
              </a:rPr>
              <a:t>включає </a:t>
            </a:r>
            <a:r>
              <a:rPr sz="1800" dirty="0">
                <a:latin typeface="Times New Roman"/>
                <a:cs typeface="Times New Roman"/>
              </a:rPr>
              <a:t>в себе </a:t>
            </a:r>
            <a:r>
              <a:rPr sz="1800" spc="-5" dirty="0">
                <a:latin typeface="Times New Roman"/>
                <a:cs typeface="Times New Roman"/>
              </a:rPr>
              <a:t>об’єктивне існування якісно  </a:t>
            </a:r>
            <a:r>
              <a:rPr sz="1800" spc="-10" dirty="0">
                <a:latin typeface="Times New Roman"/>
                <a:cs typeface="Times New Roman"/>
              </a:rPr>
              <a:t>однорідних </a:t>
            </a:r>
            <a:r>
              <a:rPr sz="1800" spc="-15" dirty="0">
                <a:latin typeface="Times New Roman"/>
                <a:cs typeface="Times New Roman"/>
              </a:rPr>
              <a:t>одиниць, </a:t>
            </a:r>
            <a:r>
              <a:rPr sz="1800" dirty="0">
                <a:latin typeface="Times New Roman"/>
                <a:cs typeface="Times New Roman"/>
              </a:rPr>
              <a:t>що </a:t>
            </a:r>
            <a:r>
              <a:rPr sz="1800" spc="-5" dirty="0">
                <a:latin typeface="Times New Roman"/>
                <a:cs typeface="Times New Roman"/>
              </a:rPr>
              <a:t>складають</a:t>
            </a:r>
            <a:r>
              <a:rPr sz="1800" spc="15" dirty="0">
                <a:latin typeface="Times New Roman"/>
                <a:cs typeface="Times New Roman"/>
              </a:rPr>
              <a:t> </a:t>
            </a:r>
            <a:r>
              <a:rPr sz="1800" spc="-5" dirty="0">
                <a:latin typeface="Times New Roman"/>
                <a:cs typeface="Times New Roman"/>
              </a:rPr>
              <a:t>сукупність.</a:t>
            </a:r>
            <a:endParaRPr sz="1800">
              <a:latin typeface="Times New Roman"/>
              <a:cs typeface="Times New Roman"/>
            </a:endParaRPr>
          </a:p>
          <a:p>
            <a:pPr marL="48895" indent="449580" algn="just">
              <a:lnSpc>
                <a:spcPct val="100000"/>
              </a:lnSpc>
              <a:spcBef>
                <a:spcPts val="325"/>
              </a:spcBef>
            </a:pPr>
            <a:r>
              <a:rPr sz="1800" dirty="0">
                <a:latin typeface="Times New Roman"/>
                <a:cs typeface="Times New Roman"/>
              </a:rPr>
              <a:t>Склад </a:t>
            </a:r>
            <a:r>
              <a:rPr sz="1800" spc="-5" dirty="0">
                <a:latin typeface="Times New Roman"/>
                <a:cs typeface="Times New Roman"/>
              </a:rPr>
              <a:t>елементів </a:t>
            </a:r>
            <a:r>
              <a:rPr sz="1800" dirty="0">
                <a:latin typeface="Times New Roman"/>
                <a:cs typeface="Times New Roman"/>
              </a:rPr>
              <a:t>і </a:t>
            </a:r>
            <a:r>
              <a:rPr sz="1800" spc="5" dirty="0">
                <a:latin typeface="Times New Roman"/>
                <a:cs typeface="Times New Roman"/>
              </a:rPr>
              <a:t>спосіб </a:t>
            </a:r>
            <a:r>
              <a:rPr sz="1800" dirty="0">
                <a:latin typeface="Times New Roman"/>
                <a:cs typeface="Times New Roman"/>
              </a:rPr>
              <a:t>їх </a:t>
            </a:r>
            <a:r>
              <a:rPr sz="1800" spc="-5" dirty="0">
                <a:latin typeface="Times New Roman"/>
                <a:cs typeface="Times New Roman"/>
              </a:rPr>
              <a:t>об’єднання</a:t>
            </a:r>
            <a:r>
              <a:rPr sz="1800" spc="5" dirty="0">
                <a:latin typeface="Times New Roman"/>
                <a:cs typeface="Times New Roman"/>
              </a:rPr>
              <a:t> </a:t>
            </a:r>
            <a:r>
              <a:rPr sz="1800" spc="-15" dirty="0">
                <a:latin typeface="Times New Roman"/>
                <a:cs typeface="Times New Roman"/>
              </a:rPr>
              <a:t>визначають </a:t>
            </a:r>
            <a:r>
              <a:rPr sz="1800" spc="-10" dirty="0">
                <a:latin typeface="Times New Roman"/>
                <a:cs typeface="Times New Roman"/>
              </a:rPr>
              <a:t>структуру </a:t>
            </a:r>
            <a:r>
              <a:rPr sz="1800" spc="-5" dirty="0">
                <a:latin typeface="Times New Roman"/>
                <a:cs typeface="Times New Roman"/>
              </a:rPr>
              <a:t>сукупності.</a:t>
            </a:r>
            <a:endParaRPr sz="1800">
              <a:latin typeface="Times New Roman"/>
              <a:cs typeface="Times New Roman"/>
            </a:endParaRPr>
          </a:p>
          <a:p>
            <a:pPr marL="48895" marR="41275" algn="just">
              <a:lnSpc>
                <a:spcPct val="114999"/>
              </a:lnSpc>
            </a:pPr>
            <a:r>
              <a:rPr sz="1800" spc="-10" dirty="0">
                <a:latin typeface="Times New Roman"/>
                <a:cs typeface="Times New Roman"/>
              </a:rPr>
              <a:t>Поліструктурні </a:t>
            </a:r>
            <a:r>
              <a:rPr sz="1800" spc="-5" dirty="0">
                <a:latin typeface="Times New Roman"/>
                <a:cs typeface="Times New Roman"/>
              </a:rPr>
              <a:t>сукупності за певними ознаками </a:t>
            </a:r>
            <a:r>
              <a:rPr sz="1800" spc="-10" dirty="0">
                <a:latin typeface="Times New Roman"/>
                <a:cs typeface="Times New Roman"/>
              </a:rPr>
              <a:t>мож-на </a:t>
            </a:r>
            <a:r>
              <a:rPr sz="1800" spc="-15" dirty="0">
                <a:latin typeface="Times New Roman"/>
                <a:cs typeface="Times New Roman"/>
              </a:rPr>
              <a:t>розглядати </a:t>
            </a:r>
            <a:r>
              <a:rPr sz="1800" dirty="0">
                <a:latin typeface="Times New Roman"/>
                <a:cs typeface="Times New Roman"/>
              </a:rPr>
              <a:t>як </a:t>
            </a:r>
            <a:r>
              <a:rPr sz="1800" spc="-10" dirty="0">
                <a:latin typeface="Times New Roman"/>
                <a:cs typeface="Times New Roman"/>
              </a:rPr>
              <a:t>неоднорідні.  </a:t>
            </a:r>
            <a:r>
              <a:rPr sz="1800" spc="-15" dirty="0">
                <a:solidFill>
                  <a:srgbClr val="3E6617"/>
                </a:solidFill>
                <a:latin typeface="Times New Roman"/>
                <a:cs typeface="Times New Roman"/>
              </a:rPr>
              <a:t>Комерційні </a:t>
            </a:r>
            <a:r>
              <a:rPr sz="1800" dirty="0">
                <a:solidFill>
                  <a:srgbClr val="3E6617"/>
                </a:solidFill>
                <a:latin typeface="Times New Roman"/>
                <a:cs typeface="Times New Roman"/>
              </a:rPr>
              <a:t>банки </a:t>
            </a:r>
            <a:r>
              <a:rPr sz="1800" spc="-10" dirty="0">
                <a:solidFill>
                  <a:srgbClr val="3E6617"/>
                </a:solidFill>
                <a:latin typeface="Times New Roman"/>
                <a:cs typeface="Times New Roman"/>
              </a:rPr>
              <a:t>неоднорідні </a:t>
            </a:r>
            <a:r>
              <a:rPr sz="1800" spc="-5" dirty="0">
                <a:solidFill>
                  <a:srgbClr val="3E6617"/>
                </a:solidFill>
                <a:latin typeface="Times New Roman"/>
                <a:cs typeface="Times New Roman"/>
              </a:rPr>
              <a:t>за рівнем капіталізації </a:t>
            </a:r>
            <a:r>
              <a:rPr sz="1800" dirty="0">
                <a:solidFill>
                  <a:srgbClr val="3E6617"/>
                </a:solidFill>
                <a:latin typeface="Times New Roman"/>
                <a:cs typeface="Times New Roman"/>
              </a:rPr>
              <a:t>або </a:t>
            </a:r>
            <a:r>
              <a:rPr sz="1800" spc="-5" dirty="0">
                <a:solidFill>
                  <a:srgbClr val="3E6617"/>
                </a:solidFill>
                <a:latin typeface="Times New Roman"/>
                <a:cs typeface="Times New Roman"/>
              </a:rPr>
              <a:t>за </a:t>
            </a:r>
            <a:r>
              <a:rPr sz="1800" dirty="0">
                <a:solidFill>
                  <a:srgbClr val="3E6617"/>
                </a:solidFill>
                <a:latin typeface="Times New Roman"/>
                <a:cs typeface="Times New Roman"/>
              </a:rPr>
              <a:t>фінансовим</a:t>
            </a:r>
            <a:r>
              <a:rPr sz="1800" spc="15" dirty="0">
                <a:solidFill>
                  <a:srgbClr val="3E6617"/>
                </a:solidFill>
                <a:latin typeface="Times New Roman"/>
                <a:cs typeface="Times New Roman"/>
              </a:rPr>
              <a:t> </a:t>
            </a:r>
            <a:r>
              <a:rPr sz="1800" spc="-5" dirty="0">
                <a:solidFill>
                  <a:srgbClr val="3E6617"/>
                </a:solidFill>
                <a:latin typeface="Times New Roman"/>
                <a:cs typeface="Times New Roman"/>
              </a:rPr>
              <a:t>станом.</a:t>
            </a:r>
            <a:endParaRPr sz="1800">
              <a:latin typeface="Times New Roman"/>
              <a:cs typeface="Times New Roman"/>
            </a:endParaRPr>
          </a:p>
          <a:p>
            <a:pPr marL="12700" marR="5080" indent="449580" algn="just">
              <a:lnSpc>
                <a:spcPct val="114999"/>
              </a:lnSpc>
            </a:pPr>
            <a:r>
              <a:rPr sz="1800" b="1" spc="-10" dirty="0">
                <a:latin typeface="Times New Roman"/>
                <a:cs typeface="Times New Roman"/>
              </a:rPr>
              <a:t>Базою </a:t>
            </a:r>
            <a:r>
              <a:rPr sz="1800" b="1" spc="-15" dirty="0">
                <a:latin typeface="Times New Roman"/>
                <a:cs typeface="Times New Roman"/>
              </a:rPr>
              <a:t>вивчення </a:t>
            </a:r>
            <a:r>
              <a:rPr sz="1800" b="1" spc="-5" dirty="0">
                <a:latin typeface="Times New Roman"/>
                <a:cs typeface="Times New Roman"/>
              </a:rPr>
              <a:t>конкретної статистичної </a:t>
            </a:r>
            <a:r>
              <a:rPr sz="1800" b="1" spc="-10" dirty="0">
                <a:latin typeface="Times New Roman"/>
                <a:cs typeface="Times New Roman"/>
              </a:rPr>
              <a:t>закономірності </a:t>
            </a:r>
            <a:r>
              <a:rPr sz="1800" dirty="0">
                <a:latin typeface="Times New Roman"/>
                <a:cs typeface="Times New Roman"/>
              </a:rPr>
              <a:t>є </a:t>
            </a:r>
            <a:r>
              <a:rPr sz="1800" spc="10" dirty="0">
                <a:latin typeface="Times New Roman"/>
                <a:cs typeface="Times New Roman"/>
              </a:rPr>
              <a:t>та </a:t>
            </a:r>
            <a:r>
              <a:rPr sz="1800" spc="-5" dirty="0">
                <a:latin typeface="Times New Roman"/>
                <a:cs typeface="Times New Roman"/>
              </a:rPr>
              <a:t>сукупність,  </a:t>
            </a:r>
            <a:r>
              <a:rPr sz="1800" dirty="0">
                <a:latin typeface="Times New Roman"/>
                <a:cs typeface="Times New Roman"/>
              </a:rPr>
              <a:t>елементи </a:t>
            </a:r>
            <a:r>
              <a:rPr sz="1800" spc="-25" dirty="0">
                <a:latin typeface="Times New Roman"/>
                <a:cs typeface="Times New Roman"/>
              </a:rPr>
              <a:t>якої </a:t>
            </a:r>
            <a:r>
              <a:rPr sz="1800" dirty="0">
                <a:latin typeface="Times New Roman"/>
                <a:cs typeface="Times New Roman"/>
              </a:rPr>
              <a:t>— </a:t>
            </a:r>
            <a:r>
              <a:rPr sz="1800" spc="5" dirty="0">
                <a:latin typeface="Times New Roman"/>
                <a:cs typeface="Times New Roman"/>
              </a:rPr>
              <a:t>носії </a:t>
            </a:r>
            <a:r>
              <a:rPr sz="1800" spc="-15" dirty="0">
                <a:latin typeface="Times New Roman"/>
                <a:cs typeface="Times New Roman"/>
              </a:rPr>
              <a:t>підпорядкованих </a:t>
            </a:r>
            <a:r>
              <a:rPr sz="1800" spc="-5" dirty="0">
                <a:latin typeface="Times New Roman"/>
                <a:cs typeface="Times New Roman"/>
              </a:rPr>
              <a:t>цій </a:t>
            </a:r>
            <a:r>
              <a:rPr sz="1800" spc="-10" dirty="0">
                <a:latin typeface="Times New Roman"/>
                <a:cs typeface="Times New Roman"/>
              </a:rPr>
              <a:t>закономірності </a:t>
            </a:r>
            <a:r>
              <a:rPr sz="1800" spc="-5" dirty="0">
                <a:latin typeface="Times New Roman"/>
                <a:cs typeface="Times New Roman"/>
              </a:rPr>
              <a:t>характеристик.  </a:t>
            </a:r>
            <a:r>
              <a:rPr sz="1800" b="1" spc="-10" dirty="0">
                <a:latin typeface="Times New Roman"/>
                <a:cs typeface="Times New Roman"/>
              </a:rPr>
              <a:t>Сукупність</a:t>
            </a:r>
            <a:r>
              <a:rPr sz="1800" spc="-10" dirty="0">
                <a:latin typeface="Times New Roman"/>
                <a:cs typeface="Times New Roman"/>
              </a:rPr>
              <a:t>, </a:t>
            </a:r>
            <a:r>
              <a:rPr sz="1800" spc="-5" dirty="0">
                <a:latin typeface="Times New Roman"/>
                <a:cs typeface="Times New Roman"/>
              </a:rPr>
              <a:t>що </a:t>
            </a:r>
            <a:r>
              <a:rPr sz="1800" spc="-10" dirty="0">
                <a:latin typeface="Times New Roman"/>
                <a:cs typeface="Times New Roman"/>
              </a:rPr>
              <a:t>вивчається, </a:t>
            </a:r>
            <a:r>
              <a:rPr sz="1800" dirty="0">
                <a:latin typeface="Times New Roman"/>
                <a:cs typeface="Times New Roman"/>
              </a:rPr>
              <a:t>— </a:t>
            </a:r>
            <a:r>
              <a:rPr sz="1800" spc="-5" dirty="0">
                <a:latin typeface="Times New Roman"/>
                <a:cs typeface="Times New Roman"/>
              </a:rPr>
              <a:t>не </a:t>
            </a:r>
            <a:r>
              <a:rPr sz="1800" spc="-10" dirty="0">
                <a:latin typeface="Times New Roman"/>
                <a:cs typeface="Times New Roman"/>
              </a:rPr>
              <a:t>механічне </a:t>
            </a:r>
            <a:r>
              <a:rPr sz="1800" spc="-5" dirty="0">
                <a:latin typeface="Times New Roman"/>
                <a:cs typeface="Times New Roman"/>
              </a:rPr>
              <a:t>об’єднання елементів, </a:t>
            </a:r>
            <a:r>
              <a:rPr sz="1800" dirty="0">
                <a:latin typeface="Times New Roman"/>
                <a:cs typeface="Times New Roman"/>
              </a:rPr>
              <a:t>а </a:t>
            </a:r>
            <a:r>
              <a:rPr sz="1800" spc="-15" dirty="0">
                <a:latin typeface="Times New Roman"/>
                <a:cs typeface="Times New Roman"/>
              </a:rPr>
              <a:t>впорядкована  </a:t>
            </a:r>
            <a:r>
              <a:rPr sz="1800" b="1" spc="-5" dirty="0">
                <a:latin typeface="Times New Roman"/>
                <a:cs typeface="Times New Roman"/>
              </a:rPr>
              <a:t>система, </a:t>
            </a:r>
            <a:r>
              <a:rPr sz="1800" spc="-30" dirty="0">
                <a:latin typeface="Times New Roman"/>
                <a:cs typeface="Times New Roman"/>
              </a:rPr>
              <a:t>кожний </a:t>
            </a:r>
            <a:r>
              <a:rPr sz="1800" spc="-5" dirty="0">
                <a:latin typeface="Times New Roman"/>
                <a:cs typeface="Times New Roman"/>
              </a:rPr>
              <a:t>елемент </a:t>
            </a:r>
            <a:r>
              <a:rPr sz="1800" spc="-25" dirty="0">
                <a:latin typeface="Times New Roman"/>
                <a:cs typeface="Times New Roman"/>
              </a:rPr>
              <a:t>якої </a:t>
            </a:r>
            <a:r>
              <a:rPr sz="1800" spc="-10" dirty="0">
                <a:latin typeface="Times New Roman"/>
                <a:cs typeface="Times New Roman"/>
              </a:rPr>
              <a:t>являє </a:t>
            </a:r>
            <a:r>
              <a:rPr sz="1800" spc="-5" dirty="0">
                <a:latin typeface="Times New Roman"/>
                <a:cs typeface="Times New Roman"/>
              </a:rPr>
              <a:t>собою єдність загального </a:t>
            </a:r>
            <a:r>
              <a:rPr sz="1800" spc="10" dirty="0">
                <a:latin typeface="Times New Roman"/>
                <a:cs typeface="Times New Roman"/>
              </a:rPr>
              <a:t>та </a:t>
            </a:r>
            <a:r>
              <a:rPr sz="1800" spc="-15" dirty="0">
                <a:latin typeface="Times New Roman"/>
                <a:cs typeface="Times New Roman"/>
              </a:rPr>
              <a:t>одиничного,  необхідного </a:t>
            </a:r>
            <a:r>
              <a:rPr sz="1800" dirty="0">
                <a:latin typeface="Times New Roman"/>
                <a:cs typeface="Times New Roman"/>
              </a:rPr>
              <a:t>і </a:t>
            </a:r>
            <a:r>
              <a:rPr sz="1800" spc="-15" dirty="0">
                <a:latin typeface="Times New Roman"/>
                <a:cs typeface="Times New Roman"/>
              </a:rPr>
              <a:t>випадкового. </a:t>
            </a:r>
            <a:r>
              <a:rPr sz="1800" spc="-10" dirty="0">
                <a:latin typeface="Times New Roman"/>
                <a:cs typeface="Times New Roman"/>
              </a:rPr>
              <a:t>Необхідність </a:t>
            </a:r>
            <a:r>
              <a:rPr sz="1800" spc="-5" dirty="0">
                <a:latin typeface="Times New Roman"/>
                <a:cs typeface="Times New Roman"/>
              </a:rPr>
              <a:t>існує </a:t>
            </a:r>
            <a:r>
              <a:rPr sz="1800" dirty="0">
                <a:latin typeface="Times New Roman"/>
                <a:cs typeface="Times New Roman"/>
              </a:rPr>
              <a:t>як </a:t>
            </a:r>
            <a:r>
              <a:rPr sz="1800" spc="-20" dirty="0">
                <a:latin typeface="Times New Roman"/>
                <a:cs typeface="Times New Roman"/>
              </a:rPr>
              <a:t>атрибут </a:t>
            </a:r>
            <a:r>
              <a:rPr sz="1800" spc="-10" dirty="0">
                <a:latin typeface="Times New Roman"/>
                <a:cs typeface="Times New Roman"/>
              </a:rPr>
              <a:t>загального </a:t>
            </a:r>
            <a:r>
              <a:rPr sz="1800" dirty="0">
                <a:latin typeface="Times New Roman"/>
                <a:cs typeface="Times New Roman"/>
              </a:rPr>
              <a:t>і </a:t>
            </a:r>
            <a:r>
              <a:rPr sz="1800" spc="-5" dirty="0">
                <a:latin typeface="Times New Roman"/>
                <a:cs typeface="Times New Roman"/>
              </a:rPr>
              <a:t>виявляється  </a:t>
            </a:r>
            <a:r>
              <a:rPr sz="1800" spc="5" dirty="0">
                <a:latin typeface="Times New Roman"/>
                <a:cs typeface="Times New Roman"/>
              </a:rPr>
              <a:t>сталими </a:t>
            </a:r>
            <a:r>
              <a:rPr sz="1800" spc="-5" dirty="0">
                <a:latin typeface="Times New Roman"/>
                <a:cs typeface="Times New Roman"/>
              </a:rPr>
              <a:t>властивостями елементів. Ці </a:t>
            </a:r>
            <a:r>
              <a:rPr sz="1800" dirty="0">
                <a:latin typeface="Times New Roman"/>
                <a:cs typeface="Times New Roman"/>
              </a:rPr>
              <a:t>властивості </a:t>
            </a:r>
            <a:r>
              <a:rPr sz="1800" spc="-15" dirty="0">
                <a:latin typeface="Times New Roman"/>
                <a:cs typeface="Times New Roman"/>
              </a:rPr>
              <a:t>зумовлені впливом </a:t>
            </a:r>
            <a:r>
              <a:rPr sz="1800" spc="-5" dirty="0">
                <a:latin typeface="Times New Roman"/>
                <a:cs typeface="Times New Roman"/>
              </a:rPr>
              <a:t>об’єктивно  </a:t>
            </a:r>
            <a:r>
              <a:rPr sz="1800" spc="-10" dirty="0">
                <a:latin typeface="Times New Roman"/>
                <a:cs typeface="Times New Roman"/>
              </a:rPr>
              <a:t>необхідних </a:t>
            </a:r>
            <a:r>
              <a:rPr sz="1800" spc="-5" dirty="0">
                <a:latin typeface="Times New Roman"/>
                <a:cs typeface="Times New Roman"/>
              </a:rPr>
              <a:t>умов іcнування </a:t>
            </a:r>
            <a:r>
              <a:rPr sz="1800" spc="10" dirty="0">
                <a:latin typeface="Times New Roman"/>
                <a:cs typeface="Times New Roman"/>
              </a:rPr>
              <a:t>та </a:t>
            </a:r>
            <a:r>
              <a:rPr sz="1800" spc="-10" dirty="0">
                <a:latin typeface="Times New Roman"/>
                <a:cs typeface="Times New Roman"/>
              </a:rPr>
              <a:t>розвитку масового </a:t>
            </a:r>
            <a:r>
              <a:rPr sz="1800" spc="-5" dirty="0">
                <a:latin typeface="Times New Roman"/>
                <a:cs typeface="Times New Roman"/>
              </a:rPr>
              <a:t>явища, </a:t>
            </a:r>
            <a:r>
              <a:rPr sz="1800" dirty="0">
                <a:latin typeface="Times New Roman"/>
                <a:cs typeface="Times New Roman"/>
              </a:rPr>
              <a:t>а </a:t>
            </a:r>
            <a:r>
              <a:rPr sz="1800" spc="-15" dirty="0">
                <a:latin typeface="Times New Roman"/>
                <a:cs typeface="Times New Roman"/>
              </a:rPr>
              <a:t>щодо </a:t>
            </a:r>
            <a:r>
              <a:rPr sz="1800" spc="-10" dirty="0">
                <a:latin typeface="Times New Roman"/>
                <a:cs typeface="Times New Roman"/>
              </a:rPr>
              <a:t>одиничних,  неповторних </a:t>
            </a:r>
            <a:r>
              <a:rPr sz="1800" spc="-5" dirty="0">
                <a:latin typeface="Times New Roman"/>
                <a:cs typeface="Times New Roman"/>
              </a:rPr>
              <a:t>властивостей, </a:t>
            </a:r>
            <a:r>
              <a:rPr sz="1800" spc="-20" dirty="0">
                <a:latin typeface="Times New Roman"/>
                <a:cs typeface="Times New Roman"/>
              </a:rPr>
              <a:t>то </a:t>
            </a:r>
            <a:r>
              <a:rPr sz="1800" spc="-5" dirty="0">
                <a:latin typeface="Times New Roman"/>
                <a:cs typeface="Times New Roman"/>
              </a:rPr>
              <a:t>вони </a:t>
            </a:r>
            <a:r>
              <a:rPr sz="1800" dirty="0">
                <a:latin typeface="Times New Roman"/>
                <a:cs typeface="Times New Roman"/>
              </a:rPr>
              <a:t>є </a:t>
            </a:r>
            <a:r>
              <a:rPr sz="1800" spc="-20" dirty="0">
                <a:latin typeface="Times New Roman"/>
                <a:cs typeface="Times New Roman"/>
              </a:rPr>
              <a:t>наслідком </a:t>
            </a:r>
            <a:r>
              <a:rPr sz="1800" dirty="0">
                <a:latin typeface="Times New Roman"/>
                <a:cs typeface="Times New Roman"/>
              </a:rPr>
              <a:t>дії </a:t>
            </a:r>
            <a:r>
              <a:rPr sz="1800" spc="-15" dirty="0">
                <a:latin typeface="Times New Roman"/>
                <a:cs typeface="Times New Roman"/>
              </a:rPr>
              <a:t>випадкових </a:t>
            </a:r>
            <a:r>
              <a:rPr sz="1800" dirty="0">
                <a:latin typeface="Times New Roman"/>
                <a:cs typeface="Times New Roman"/>
              </a:rPr>
              <a:t>для </a:t>
            </a:r>
            <a:r>
              <a:rPr sz="1800" spc="-5" dirty="0">
                <a:latin typeface="Times New Roman"/>
                <a:cs typeface="Times New Roman"/>
              </a:rPr>
              <a:t>сукупності  </a:t>
            </a:r>
            <a:r>
              <a:rPr sz="1800" spc="-10" dirty="0">
                <a:latin typeface="Times New Roman"/>
                <a:cs typeface="Times New Roman"/>
              </a:rPr>
              <a:t>причин.</a:t>
            </a:r>
            <a:endParaRPr sz="1800">
              <a:latin typeface="Times New Roman"/>
              <a:cs typeface="Times New Roman"/>
            </a:endParaRPr>
          </a:p>
          <a:p>
            <a:pPr marL="498475" algn="just">
              <a:lnSpc>
                <a:spcPct val="100000"/>
              </a:lnSpc>
              <a:spcBef>
                <a:spcPts val="325"/>
              </a:spcBef>
            </a:pPr>
            <a:r>
              <a:rPr sz="1800" dirty="0">
                <a:latin typeface="Times New Roman"/>
                <a:cs typeface="Times New Roman"/>
              </a:rPr>
              <a:t>Внаслідок </a:t>
            </a:r>
            <a:r>
              <a:rPr sz="1800" spc="-5" dirty="0">
                <a:latin typeface="Times New Roman"/>
                <a:cs typeface="Times New Roman"/>
              </a:rPr>
              <a:t>об’єднання елементів </a:t>
            </a:r>
            <a:r>
              <a:rPr sz="1800" dirty="0">
                <a:latin typeface="Times New Roman"/>
                <a:cs typeface="Times New Roman"/>
              </a:rPr>
              <a:t>у </a:t>
            </a:r>
            <a:r>
              <a:rPr sz="1800" spc="-10" dirty="0">
                <a:latin typeface="Times New Roman"/>
                <a:cs typeface="Times New Roman"/>
              </a:rPr>
              <a:t>сукупність виникають </a:t>
            </a:r>
            <a:r>
              <a:rPr sz="1800" dirty="0">
                <a:latin typeface="Times New Roman"/>
                <a:cs typeface="Times New Roman"/>
              </a:rPr>
              <a:t>якісно </a:t>
            </a:r>
            <a:r>
              <a:rPr sz="1800" spc="-5" dirty="0">
                <a:latin typeface="Times New Roman"/>
                <a:cs typeface="Times New Roman"/>
              </a:rPr>
              <a:t>нові</a:t>
            </a:r>
            <a:r>
              <a:rPr sz="1800" spc="305" dirty="0">
                <a:latin typeface="Times New Roman"/>
                <a:cs typeface="Times New Roman"/>
              </a:rPr>
              <a:t> </a:t>
            </a:r>
            <a:r>
              <a:rPr sz="1800" spc="-5" dirty="0">
                <a:latin typeface="Times New Roman"/>
                <a:cs typeface="Times New Roman"/>
              </a:rPr>
              <a:t>системні</a:t>
            </a:r>
            <a:endParaRPr sz="1800">
              <a:latin typeface="Times New Roman"/>
              <a:cs typeface="Times New Roman"/>
            </a:endParaRPr>
          </a:p>
          <a:p>
            <a:pPr marL="48895" marR="41275" algn="just">
              <a:lnSpc>
                <a:spcPct val="114999"/>
              </a:lnSpc>
            </a:pPr>
            <a:r>
              <a:rPr sz="1800" dirty="0">
                <a:latin typeface="Times New Roman"/>
                <a:cs typeface="Times New Roman"/>
              </a:rPr>
              <a:t>властивості. </a:t>
            </a:r>
            <a:r>
              <a:rPr sz="1800" spc="-5" dirty="0">
                <a:latin typeface="Times New Roman"/>
                <a:cs typeface="Times New Roman"/>
              </a:rPr>
              <a:t>Вони </a:t>
            </a:r>
            <a:r>
              <a:rPr sz="1800" spc="-10" dirty="0">
                <a:latin typeface="Times New Roman"/>
                <a:cs typeface="Times New Roman"/>
              </a:rPr>
              <a:t>відбивають </a:t>
            </a:r>
            <a:r>
              <a:rPr sz="1800" dirty="0">
                <a:latin typeface="Times New Roman"/>
                <a:cs typeface="Times New Roman"/>
              </a:rPr>
              <a:t>спільність і </a:t>
            </a:r>
            <a:r>
              <a:rPr sz="1800" spc="-5" dirty="0">
                <a:latin typeface="Times New Roman"/>
                <a:cs typeface="Times New Roman"/>
              </a:rPr>
              <a:t>відмінність, </a:t>
            </a:r>
            <a:r>
              <a:rPr sz="1800" spc="5" dirty="0">
                <a:latin typeface="Times New Roman"/>
                <a:cs typeface="Times New Roman"/>
              </a:rPr>
              <a:t>сталість </a:t>
            </a:r>
            <a:r>
              <a:rPr sz="1800" dirty="0">
                <a:latin typeface="Times New Roman"/>
                <a:cs typeface="Times New Roman"/>
              </a:rPr>
              <a:t>і </a:t>
            </a:r>
            <a:r>
              <a:rPr sz="1800" spc="-5" dirty="0">
                <a:latin typeface="Times New Roman"/>
                <a:cs typeface="Times New Roman"/>
              </a:rPr>
              <a:t>мінливість,  </a:t>
            </a:r>
            <a:r>
              <a:rPr sz="1800" spc="-10" dirty="0">
                <a:latin typeface="Times New Roman"/>
                <a:cs typeface="Times New Roman"/>
              </a:rPr>
              <a:t>повторюваність </a:t>
            </a:r>
            <a:r>
              <a:rPr sz="1800" dirty="0">
                <a:latin typeface="Times New Roman"/>
                <a:cs typeface="Times New Roman"/>
              </a:rPr>
              <a:t>і </a:t>
            </a:r>
            <a:r>
              <a:rPr sz="1800" spc="-10" dirty="0">
                <a:latin typeface="Times New Roman"/>
                <a:cs typeface="Times New Roman"/>
              </a:rPr>
              <a:t>неповторність </a:t>
            </a:r>
            <a:r>
              <a:rPr sz="1800" spc="-5" dirty="0">
                <a:latin typeface="Times New Roman"/>
                <a:cs typeface="Times New Roman"/>
              </a:rPr>
              <a:t>властивостей, зв’язків </a:t>
            </a:r>
            <a:r>
              <a:rPr sz="1800" dirty="0">
                <a:latin typeface="Times New Roman"/>
                <a:cs typeface="Times New Roman"/>
              </a:rPr>
              <a:t>і </a:t>
            </a:r>
            <a:r>
              <a:rPr sz="1800" spc="-5" dirty="0">
                <a:latin typeface="Times New Roman"/>
                <a:cs typeface="Times New Roman"/>
              </a:rPr>
              <a:t>співвідношень елементів.  </a:t>
            </a:r>
            <a:r>
              <a:rPr sz="1800" dirty="0">
                <a:latin typeface="Times New Roman"/>
                <a:cs typeface="Times New Roman"/>
              </a:rPr>
              <a:t>Системні властивості становлять сутність </a:t>
            </a:r>
            <a:r>
              <a:rPr sz="1800" spc="-5" dirty="0">
                <a:latin typeface="Times New Roman"/>
                <a:cs typeface="Times New Roman"/>
              </a:rPr>
              <a:t>статистичної</a:t>
            </a:r>
            <a:r>
              <a:rPr sz="1800" spc="-105" dirty="0">
                <a:latin typeface="Times New Roman"/>
                <a:cs typeface="Times New Roman"/>
              </a:rPr>
              <a:t> </a:t>
            </a:r>
            <a:r>
              <a:rPr sz="1800" spc="-10" dirty="0">
                <a:latin typeface="Times New Roman"/>
                <a:cs typeface="Times New Roman"/>
              </a:rPr>
              <a:t>закономірності.</a:t>
            </a:r>
            <a:endParaRPr sz="1800">
              <a:latin typeface="Times New Roman"/>
              <a:cs typeface="Times New Roman"/>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92907" y="88392"/>
            <a:ext cx="3785616" cy="51206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77057" y="160985"/>
            <a:ext cx="3409950" cy="391795"/>
          </a:xfrm>
          <a:prstGeom prst="rect">
            <a:avLst/>
          </a:prstGeom>
        </p:spPr>
        <p:txBody>
          <a:bodyPr vert="horz" wrap="square" lIns="0" tIns="12700" rIns="0" bIns="0" rtlCol="0">
            <a:spAutoFit/>
          </a:bodyPr>
          <a:lstStyle/>
          <a:p>
            <a:pPr marL="12700">
              <a:lnSpc>
                <a:spcPct val="100000"/>
              </a:lnSpc>
              <a:spcBef>
                <a:spcPts val="100"/>
              </a:spcBef>
            </a:pPr>
            <a:r>
              <a:rPr sz="2400" spc="-155" dirty="0">
                <a:solidFill>
                  <a:srgbClr val="5E2D79"/>
                </a:solidFill>
                <a:latin typeface="Calibri"/>
                <a:cs typeface="Calibri"/>
              </a:rPr>
              <a:t>МЕТОДИ </a:t>
            </a:r>
            <a:r>
              <a:rPr sz="2400" spc="-145" dirty="0">
                <a:solidFill>
                  <a:srgbClr val="5E2D79"/>
                </a:solidFill>
                <a:latin typeface="Calibri"/>
                <a:cs typeface="Calibri"/>
              </a:rPr>
              <a:t>ВИДІЛЕННЯ</a:t>
            </a:r>
            <a:r>
              <a:rPr sz="2400" spc="-415" dirty="0">
                <a:solidFill>
                  <a:srgbClr val="5E2D79"/>
                </a:solidFill>
                <a:latin typeface="Calibri"/>
                <a:cs typeface="Calibri"/>
              </a:rPr>
              <a:t> </a:t>
            </a:r>
            <a:r>
              <a:rPr sz="2400" spc="-135" dirty="0">
                <a:solidFill>
                  <a:srgbClr val="5E2D79"/>
                </a:solidFill>
                <a:latin typeface="Calibri"/>
                <a:cs typeface="Calibri"/>
              </a:rPr>
              <a:t>ТРЕНДА</a:t>
            </a:r>
            <a:endParaRPr sz="2400">
              <a:latin typeface="Calibri"/>
              <a:cs typeface="Calibri"/>
            </a:endParaRPr>
          </a:p>
        </p:txBody>
      </p:sp>
      <p:sp>
        <p:nvSpPr>
          <p:cNvPr id="4" name="object 4"/>
          <p:cNvSpPr txBox="1">
            <a:spLocks noGrp="1"/>
          </p:cNvSpPr>
          <p:nvPr>
            <p:ph type="title"/>
          </p:nvPr>
        </p:nvSpPr>
        <p:spPr>
          <a:xfrm>
            <a:off x="663955" y="1651507"/>
            <a:ext cx="3379470" cy="406400"/>
          </a:xfrm>
          <a:prstGeom prst="rect">
            <a:avLst/>
          </a:prstGeom>
        </p:spPr>
        <p:txBody>
          <a:bodyPr vert="horz" wrap="square" lIns="0" tIns="12065" rIns="0" bIns="0" rtlCol="0">
            <a:spAutoFit/>
          </a:bodyPr>
          <a:lstStyle/>
          <a:p>
            <a:pPr marL="12700">
              <a:lnSpc>
                <a:spcPct val="100000"/>
              </a:lnSpc>
              <a:spcBef>
                <a:spcPts val="95"/>
              </a:spcBef>
            </a:pPr>
            <a:r>
              <a:rPr sz="2500" b="1" spc="-30" dirty="0">
                <a:latin typeface="Times New Roman"/>
                <a:cs typeface="Times New Roman"/>
              </a:rPr>
              <a:t>Укрупнення</a:t>
            </a:r>
            <a:r>
              <a:rPr sz="2500" b="1" spc="-45" dirty="0">
                <a:latin typeface="Times New Roman"/>
                <a:cs typeface="Times New Roman"/>
              </a:rPr>
              <a:t> </a:t>
            </a:r>
            <a:r>
              <a:rPr sz="2500" b="1" spc="-5" dirty="0">
                <a:latin typeface="Times New Roman"/>
                <a:cs typeface="Times New Roman"/>
              </a:rPr>
              <a:t>інтервалів</a:t>
            </a:r>
            <a:endParaRPr sz="2500">
              <a:latin typeface="Times New Roman"/>
              <a:cs typeface="Times New Roman"/>
            </a:endParaRPr>
          </a:p>
        </p:txBody>
      </p:sp>
      <p:sp>
        <p:nvSpPr>
          <p:cNvPr id="5" name="object 5"/>
          <p:cNvSpPr/>
          <p:nvPr/>
        </p:nvSpPr>
        <p:spPr>
          <a:xfrm>
            <a:off x="2353055" y="3913632"/>
            <a:ext cx="4437888" cy="6827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89632" y="3767328"/>
            <a:ext cx="4366260" cy="6416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11729" y="3933113"/>
            <a:ext cx="4320540" cy="56751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411729" y="3933113"/>
            <a:ext cx="4320540" cy="567690"/>
          </a:xfrm>
          <a:prstGeom prst="rect">
            <a:avLst/>
          </a:prstGeom>
          <a:ln w="9525">
            <a:solidFill>
              <a:srgbClr val="7CCC2D"/>
            </a:solidFill>
          </a:ln>
        </p:spPr>
        <p:txBody>
          <a:bodyPr vert="horz" wrap="square" lIns="0" tIns="0" rIns="0" bIns="0" rtlCol="0">
            <a:spAutoFit/>
          </a:bodyPr>
          <a:lstStyle/>
          <a:p>
            <a:pPr marL="244475">
              <a:lnSpc>
                <a:spcPts val="2930"/>
              </a:lnSpc>
            </a:pPr>
            <a:r>
              <a:rPr sz="2800" spc="-5" dirty="0">
                <a:latin typeface="Times New Roman"/>
                <a:cs typeface="Times New Roman"/>
              </a:rPr>
              <a:t>Аналітичне</a:t>
            </a:r>
            <a:r>
              <a:rPr sz="2800" spc="-15" dirty="0">
                <a:latin typeface="Times New Roman"/>
                <a:cs typeface="Times New Roman"/>
              </a:rPr>
              <a:t> </a:t>
            </a:r>
            <a:r>
              <a:rPr sz="2800" spc="-10" dirty="0">
                <a:latin typeface="Times New Roman"/>
                <a:cs typeface="Times New Roman"/>
              </a:rPr>
              <a:t>вимірювання</a:t>
            </a:r>
            <a:endParaRPr sz="2800">
              <a:latin typeface="Times New Roman"/>
              <a:cs typeface="Times New Roman"/>
            </a:endParaRPr>
          </a:p>
        </p:txBody>
      </p:sp>
      <p:sp>
        <p:nvSpPr>
          <p:cNvPr id="9" name="object 9"/>
          <p:cNvSpPr txBox="1"/>
          <p:nvPr/>
        </p:nvSpPr>
        <p:spPr>
          <a:xfrm>
            <a:off x="5374385" y="1723389"/>
            <a:ext cx="2372360" cy="406400"/>
          </a:xfrm>
          <a:prstGeom prst="rect">
            <a:avLst/>
          </a:prstGeom>
        </p:spPr>
        <p:txBody>
          <a:bodyPr vert="horz" wrap="square" lIns="0" tIns="12065" rIns="0" bIns="0" rtlCol="0">
            <a:spAutoFit/>
          </a:bodyPr>
          <a:lstStyle/>
          <a:p>
            <a:pPr marL="12700">
              <a:lnSpc>
                <a:spcPct val="100000"/>
              </a:lnSpc>
              <a:spcBef>
                <a:spcPts val="95"/>
              </a:spcBef>
            </a:pPr>
            <a:r>
              <a:rPr sz="2500" b="1" spc="-5" dirty="0">
                <a:latin typeface="Times New Roman"/>
                <a:cs typeface="Times New Roman"/>
              </a:rPr>
              <a:t>Середня</a:t>
            </a:r>
            <a:r>
              <a:rPr sz="2500" b="1" spc="-65" dirty="0">
                <a:latin typeface="Times New Roman"/>
                <a:cs typeface="Times New Roman"/>
              </a:rPr>
              <a:t> </a:t>
            </a:r>
            <a:r>
              <a:rPr sz="2500" b="1" spc="-10" dirty="0">
                <a:latin typeface="Times New Roman"/>
                <a:cs typeface="Times New Roman"/>
              </a:rPr>
              <a:t>плинна</a:t>
            </a:r>
            <a:endParaRPr sz="2500">
              <a:latin typeface="Times New Roman"/>
              <a:cs typeface="Times New Roman"/>
            </a:endParaRPr>
          </a:p>
        </p:txBody>
      </p:sp>
      <p:sp>
        <p:nvSpPr>
          <p:cNvPr id="10" name="object 10"/>
          <p:cNvSpPr txBox="1"/>
          <p:nvPr/>
        </p:nvSpPr>
        <p:spPr>
          <a:xfrm>
            <a:off x="923340" y="2353767"/>
            <a:ext cx="3486150" cy="692785"/>
          </a:xfrm>
          <a:prstGeom prst="rect">
            <a:avLst/>
          </a:prstGeom>
        </p:spPr>
        <p:txBody>
          <a:bodyPr vert="horz" wrap="square" lIns="0" tIns="13335" rIns="0" bIns="0" rtlCol="0">
            <a:spAutoFit/>
          </a:bodyPr>
          <a:lstStyle/>
          <a:p>
            <a:pPr algn="ctr">
              <a:lnSpc>
                <a:spcPts val="2620"/>
              </a:lnSpc>
              <a:spcBef>
                <a:spcPts val="105"/>
              </a:spcBef>
            </a:pPr>
            <a:r>
              <a:rPr sz="2300" spc="-10" dirty="0">
                <a:latin typeface="Calibri"/>
                <a:cs typeface="Calibri"/>
              </a:rPr>
              <a:t>Ряд </a:t>
            </a:r>
            <a:r>
              <a:rPr sz="2300" spc="-5" dirty="0">
                <a:latin typeface="Calibri"/>
                <a:cs typeface="Calibri"/>
              </a:rPr>
              <a:t>динаміки</a:t>
            </a:r>
            <a:r>
              <a:rPr sz="2300" spc="-105" dirty="0">
                <a:latin typeface="Calibri"/>
                <a:cs typeface="Calibri"/>
              </a:rPr>
              <a:t> </a:t>
            </a:r>
            <a:r>
              <a:rPr sz="2300" spc="-10" dirty="0">
                <a:latin typeface="Calibri"/>
                <a:cs typeface="Calibri"/>
              </a:rPr>
              <a:t>розподіляють</a:t>
            </a:r>
            <a:endParaRPr sz="2300">
              <a:latin typeface="Calibri"/>
              <a:cs typeface="Calibri"/>
            </a:endParaRPr>
          </a:p>
          <a:p>
            <a:pPr algn="ctr">
              <a:lnSpc>
                <a:spcPts val="2620"/>
              </a:lnSpc>
            </a:pPr>
            <a:r>
              <a:rPr sz="2300" dirty="0">
                <a:latin typeface="Calibri"/>
                <a:cs typeface="Calibri"/>
              </a:rPr>
              <a:t>на </a:t>
            </a:r>
            <a:r>
              <a:rPr sz="2300" spc="-15" dirty="0">
                <a:latin typeface="Calibri"/>
                <a:cs typeface="Calibri"/>
              </a:rPr>
              <a:t>однакові</a:t>
            </a:r>
            <a:r>
              <a:rPr sz="2300" spc="-65" dirty="0">
                <a:latin typeface="Calibri"/>
                <a:cs typeface="Calibri"/>
              </a:rPr>
              <a:t> </a:t>
            </a:r>
            <a:r>
              <a:rPr sz="2300" spc="-5" dirty="0">
                <a:latin typeface="Calibri"/>
                <a:cs typeface="Calibri"/>
              </a:rPr>
              <a:t>інтервали.</a:t>
            </a:r>
            <a:endParaRPr sz="2300">
              <a:latin typeface="Calibri"/>
              <a:cs typeface="Calibri"/>
            </a:endParaRPr>
          </a:p>
        </p:txBody>
      </p:sp>
      <p:sp>
        <p:nvSpPr>
          <p:cNvPr id="11" name="object 11"/>
          <p:cNvSpPr txBox="1"/>
          <p:nvPr/>
        </p:nvSpPr>
        <p:spPr>
          <a:xfrm>
            <a:off x="5306695" y="2367153"/>
            <a:ext cx="2850515" cy="1123315"/>
          </a:xfrm>
          <a:prstGeom prst="rect">
            <a:avLst/>
          </a:prstGeom>
        </p:spPr>
        <p:txBody>
          <a:bodyPr vert="horz" wrap="square" lIns="0" tIns="12700" rIns="0" bIns="0" rtlCol="0">
            <a:spAutoFit/>
          </a:bodyPr>
          <a:lstStyle/>
          <a:p>
            <a:pPr marL="259079" marR="5080" indent="-247015">
              <a:lnSpc>
                <a:spcPct val="100000"/>
              </a:lnSpc>
              <a:spcBef>
                <a:spcPts val="100"/>
              </a:spcBef>
            </a:pPr>
            <a:r>
              <a:rPr sz="1800" dirty="0">
                <a:latin typeface="Calibri"/>
                <a:cs typeface="Calibri"/>
              </a:rPr>
              <a:t>Вихідні </a:t>
            </a:r>
            <a:r>
              <a:rPr sz="1800" spc="-5" dirty="0">
                <a:latin typeface="Calibri"/>
                <a:cs typeface="Calibri"/>
              </a:rPr>
              <a:t>рівні ряду</a:t>
            </a:r>
            <a:r>
              <a:rPr sz="1800" spc="-95" dirty="0">
                <a:latin typeface="Calibri"/>
                <a:cs typeface="Calibri"/>
              </a:rPr>
              <a:t> </a:t>
            </a:r>
            <a:r>
              <a:rPr sz="1800" spc="-10" dirty="0">
                <a:latin typeface="Calibri"/>
                <a:cs typeface="Calibri"/>
              </a:rPr>
              <a:t>замінюють  середніми</a:t>
            </a:r>
            <a:r>
              <a:rPr sz="1800" spc="-20" dirty="0">
                <a:latin typeface="Calibri"/>
                <a:cs typeface="Calibri"/>
              </a:rPr>
              <a:t> </a:t>
            </a:r>
            <a:r>
              <a:rPr sz="1800" spc="-5" dirty="0">
                <a:latin typeface="Calibri"/>
                <a:cs typeface="Calibri"/>
              </a:rPr>
              <a:t>величинами.</a:t>
            </a:r>
            <a:endParaRPr sz="1800">
              <a:latin typeface="Calibri"/>
              <a:cs typeface="Calibri"/>
            </a:endParaRPr>
          </a:p>
          <a:p>
            <a:pPr marL="85725" marR="76200" indent="198120">
              <a:lnSpc>
                <a:spcPct val="100000"/>
              </a:lnSpc>
            </a:pPr>
            <a:r>
              <a:rPr sz="1800" spc="-5" dirty="0">
                <a:latin typeface="Calibri"/>
                <a:cs typeface="Calibri"/>
              </a:rPr>
              <a:t>Число рівнів називають  інтервалами</a:t>
            </a:r>
            <a:r>
              <a:rPr sz="1800" spc="-30" dirty="0">
                <a:latin typeface="Calibri"/>
                <a:cs typeface="Calibri"/>
              </a:rPr>
              <a:t> </a:t>
            </a:r>
            <a:r>
              <a:rPr sz="1800" spc="-10" dirty="0">
                <a:latin typeface="Calibri"/>
                <a:cs typeface="Calibri"/>
              </a:rPr>
              <a:t>згладжування.</a:t>
            </a:r>
            <a:endParaRPr sz="1800">
              <a:latin typeface="Calibri"/>
              <a:cs typeface="Calibri"/>
            </a:endParaRPr>
          </a:p>
        </p:txBody>
      </p:sp>
      <p:sp>
        <p:nvSpPr>
          <p:cNvPr id="12" name="object 12"/>
          <p:cNvSpPr txBox="1"/>
          <p:nvPr/>
        </p:nvSpPr>
        <p:spPr>
          <a:xfrm>
            <a:off x="2058670" y="4599889"/>
            <a:ext cx="5099685" cy="139763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Calibri"/>
                <a:cs typeface="Calibri"/>
              </a:rPr>
              <a:t>Визначення </a:t>
            </a:r>
            <a:r>
              <a:rPr sz="1800" dirty="0">
                <a:latin typeface="Calibri"/>
                <a:cs typeface="Calibri"/>
              </a:rPr>
              <a:t>основної </a:t>
            </a:r>
            <a:r>
              <a:rPr sz="1800" spc="-5" dirty="0">
                <a:latin typeface="Calibri"/>
                <a:cs typeface="Calibri"/>
              </a:rPr>
              <a:t>тенденції </a:t>
            </a:r>
            <a:r>
              <a:rPr sz="1800" spc="-10" dirty="0">
                <a:latin typeface="Calibri"/>
                <a:cs typeface="Calibri"/>
              </a:rPr>
              <a:t>розвитку, </a:t>
            </a:r>
            <a:r>
              <a:rPr sz="1800" spc="-20" dirty="0">
                <a:latin typeface="Calibri"/>
                <a:cs typeface="Calibri"/>
              </a:rPr>
              <a:t>що  </a:t>
            </a:r>
            <a:r>
              <a:rPr sz="1800" spc="-5" dirty="0">
                <a:latin typeface="Calibri"/>
                <a:cs typeface="Calibri"/>
              </a:rPr>
              <a:t>виявляється </a:t>
            </a:r>
            <a:r>
              <a:rPr sz="1800" dirty="0">
                <a:latin typeface="Calibri"/>
                <a:cs typeface="Calibri"/>
              </a:rPr>
              <a:t>в </a:t>
            </a:r>
            <a:r>
              <a:rPr sz="1800" spc="-5" dirty="0">
                <a:latin typeface="Calibri"/>
                <a:cs typeface="Calibri"/>
              </a:rPr>
              <a:t>часі. Відхилення </a:t>
            </a:r>
            <a:r>
              <a:rPr sz="1800" spc="-10" dirty="0">
                <a:latin typeface="Calibri"/>
                <a:cs typeface="Calibri"/>
              </a:rPr>
              <a:t>конкретних </a:t>
            </a:r>
            <a:r>
              <a:rPr sz="1800" spc="-5" dirty="0">
                <a:latin typeface="Calibri"/>
                <a:cs typeface="Calibri"/>
              </a:rPr>
              <a:t>рівнянь  ряду </a:t>
            </a:r>
            <a:r>
              <a:rPr sz="1800" dirty="0">
                <a:latin typeface="Calibri"/>
                <a:cs typeface="Calibri"/>
              </a:rPr>
              <a:t>від </a:t>
            </a:r>
            <a:r>
              <a:rPr sz="1800" spc="-5" dirty="0">
                <a:latin typeface="Calibri"/>
                <a:cs typeface="Calibri"/>
              </a:rPr>
              <a:t>рівнів, </a:t>
            </a:r>
            <a:r>
              <a:rPr sz="1800" spc="-10" dirty="0">
                <a:latin typeface="Calibri"/>
                <a:cs typeface="Calibri"/>
              </a:rPr>
              <a:t>що </a:t>
            </a:r>
            <a:r>
              <a:rPr sz="1800" spc="-5" dirty="0">
                <a:latin typeface="Calibri"/>
                <a:cs typeface="Calibri"/>
              </a:rPr>
              <a:t>відповідають загальної  тенденції, пояснюється </a:t>
            </a:r>
            <a:r>
              <a:rPr sz="1800" dirty="0">
                <a:latin typeface="Calibri"/>
                <a:cs typeface="Calibri"/>
              </a:rPr>
              <a:t>дією </a:t>
            </a:r>
            <a:r>
              <a:rPr sz="1800" spc="-5" dirty="0">
                <a:latin typeface="Calibri"/>
                <a:cs typeface="Calibri"/>
              </a:rPr>
              <a:t>факторів, </a:t>
            </a:r>
            <a:r>
              <a:rPr sz="1800" spc="-20" dirty="0">
                <a:latin typeface="Calibri"/>
                <a:cs typeface="Calibri"/>
              </a:rPr>
              <a:t>що  </a:t>
            </a:r>
            <a:r>
              <a:rPr sz="1800" spc="-10" dirty="0">
                <a:latin typeface="Calibri"/>
                <a:cs typeface="Calibri"/>
              </a:rPr>
              <a:t>виявляються </a:t>
            </a:r>
            <a:r>
              <a:rPr sz="1800" spc="-5" dirty="0">
                <a:latin typeface="Calibri"/>
                <a:cs typeface="Calibri"/>
              </a:rPr>
              <a:t>випадково, </a:t>
            </a:r>
            <a:r>
              <a:rPr sz="1800" dirty="0">
                <a:latin typeface="Calibri"/>
                <a:cs typeface="Calibri"/>
              </a:rPr>
              <a:t>або</a:t>
            </a:r>
            <a:r>
              <a:rPr sz="1800" spc="10" dirty="0">
                <a:latin typeface="Calibri"/>
                <a:cs typeface="Calibri"/>
              </a:rPr>
              <a:t> </a:t>
            </a:r>
            <a:r>
              <a:rPr sz="1800" spc="-5" dirty="0">
                <a:latin typeface="Calibri"/>
                <a:cs typeface="Calibri"/>
              </a:rPr>
              <a:t>циклічно.</a:t>
            </a:r>
            <a:endParaRPr sz="1800">
              <a:latin typeface="Calibri"/>
              <a:cs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6736" y="67056"/>
            <a:ext cx="2394204" cy="5943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23260" y="67056"/>
            <a:ext cx="580643" cy="594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316223" y="67056"/>
            <a:ext cx="1812036" cy="594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640579" y="67056"/>
            <a:ext cx="635508" cy="59436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88408" y="67056"/>
            <a:ext cx="3127247" cy="59436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538983" y="451104"/>
            <a:ext cx="2622804" cy="59436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674108" y="451104"/>
            <a:ext cx="1964436" cy="59436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568196" y="291338"/>
            <a:ext cx="1834832" cy="23240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468878" y="272795"/>
            <a:ext cx="75057" cy="308101"/>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567684" y="272795"/>
            <a:ext cx="1391919" cy="308101"/>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5037328" y="291718"/>
            <a:ext cx="2573528" cy="28752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2767620" y="610488"/>
            <a:ext cx="2069682" cy="297307"/>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4911978" y="675386"/>
            <a:ext cx="1479677" cy="232410"/>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3766669" y="1845664"/>
            <a:ext cx="167640" cy="0"/>
          </a:xfrm>
          <a:custGeom>
            <a:avLst/>
            <a:gdLst/>
            <a:ahLst/>
            <a:cxnLst/>
            <a:rect l="l" t="t" r="r" b="b"/>
            <a:pathLst>
              <a:path w="167639">
                <a:moveTo>
                  <a:pt x="0" y="0"/>
                </a:moveTo>
                <a:lnTo>
                  <a:pt x="167052" y="0"/>
                </a:lnTo>
              </a:path>
            </a:pathLst>
          </a:custGeom>
          <a:ln w="8502">
            <a:solidFill>
              <a:srgbClr val="000000"/>
            </a:solidFill>
          </a:ln>
        </p:spPr>
        <p:txBody>
          <a:bodyPr wrap="square" lIns="0" tIns="0" rIns="0" bIns="0" rtlCol="0"/>
          <a:lstStyle/>
          <a:p>
            <a:endParaRPr/>
          </a:p>
        </p:txBody>
      </p:sp>
      <p:graphicFrame>
        <p:nvGraphicFramePr>
          <p:cNvPr id="16" name="object 16"/>
          <p:cNvGraphicFramePr>
            <a:graphicFrameLocks noGrp="1"/>
          </p:cNvGraphicFramePr>
          <p:nvPr/>
        </p:nvGraphicFramePr>
        <p:xfrm>
          <a:off x="389191" y="1262380"/>
          <a:ext cx="8353423" cy="5182764"/>
        </p:xfrm>
        <a:graphic>
          <a:graphicData uri="http://schemas.openxmlformats.org/drawingml/2006/table">
            <a:tbl>
              <a:tblPr firstRow="1" bandRow="1">
                <a:tableStyleId>{2D5ABB26-0587-4C30-8999-92F81FD0307C}</a:tableStyleId>
              </a:tblPr>
              <a:tblGrid>
                <a:gridCol w="1468755"/>
                <a:gridCol w="988059"/>
                <a:gridCol w="2088514"/>
                <a:gridCol w="3808095"/>
              </a:tblGrid>
              <a:tr h="1097280">
                <a:tc>
                  <a:txBody>
                    <a:bodyPr/>
                    <a:lstStyle/>
                    <a:p>
                      <a:pPr>
                        <a:lnSpc>
                          <a:spcPct val="100000"/>
                        </a:lnSpc>
                        <a:spcBef>
                          <a:spcPts val="10"/>
                        </a:spcBef>
                      </a:pPr>
                      <a:endParaRPr sz="2600">
                        <a:latin typeface="Times New Roman"/>
                        <a:cs typeface="Times New Roman"/>
                      </a:endParaRPr>
                    </a:p>
                    <a:p>
                      <a:pPr algn="ctr">
                        <a:lnSpc>
                          <a:spcPct val="100000"/>
                        </a:lnSpc>
                        <a:spcBef>
                          <a:spcPts val="5"/>
                        </a:spcBef>
                      </a:pPr>
                      <a:r>
                        <a:rPr sz="2400" dirty="0">
                          <a:latin typeface="Times New Roman"/>
                          <a:cs typeface="Times New Roman"/>
                        </a:rPr>
                        <a:t>№</a:t>
                      </a:r>
                      <a:r>
                        <a:rPr sz="2400" spc="-35" dirty="0">
                          <a:latin typeface="Times New Roman"/>
                          <a:cs typeface="Times New Roman"/>
                        </a:rPr>
                        <a:t> </a:t>
                      </a:r>
                      <a:r>
                        <a:rPr sz="2400" dirty="0">
                          <a:latin typeface="Times New Roman"/>
                          <a:cs typeface="Times New Roman"/>
                        </a:rPr>
                        <a:t>п/п</a:t>
                      </a:r>
                      <a:endParaRPr sz="2400">
                        <a:latin typeface="Times New Roman"/>
                        <a:cs typeface="Times New Roman"/>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14325" algn="r">
                        <a:lnSpc>
                          <a:spcPct val="100000"/>
                        </a:lnSpc>
                        <a:spcBef>
                          <a:spcPts val="740"/>
                        </a:spcBef>
                      </a:pPr>
                      <a:r>
                        <a:rPr sz="1950" i="1" spc="175" dirty="0">
                          <a:latin typeface="Times New Roman"/>
                          <a:cs typeface="Times New Roman"/>
                        </a:rPr>
                        <a:t>y</a:t>
                      </a:r>
                      <a:r>
                        <a:rPr sz="2700" i="1" baseline="-20061" dirty="0">
                          <a:latin typeface="Times New Roman"/>
                          <a:cs typeface="Times New Roman"/>
                        </a:rPr>
                        <a:t>t</a:t>
                      </a:r>
                      <a:endParaRPr sz="2700" baseline="-20061">
                        <a:latin typeface="Times New Roman"/>
                        <a:cs typeface="Times New Roman"/>
                      </a:endParaRPr>
                    </a:p>
                    <a:p>
                      <a:pPr marR="231775" algn="r">
                        <a:lnSpc>
                          <a:spcPct val="100000"/>
                        </a:lnSpc>
                        <a:spcBef>
                          <a:spcPts val="2085"/>
                        </a:spcBef>
                      </a:pPr>
                      <a:r>
                        <a:rPr sz="2400" spc="-5" dirty="0">
                          <a:latin typeface="Times New Roman"/>
                          <a:cs typeface="Times New Roman"/>
                        </a:rPr>
                        <a:t>ц/</a:t>
                      </a:r>
                      <a:r>
                        <a:rPr sz="2400" spc="5" dirty="0">
                          <a:latin typeface="Times New Roman"/>
                          <a:cs typeface="Times New Roman"/>
                        </a:rPr>
                        <a:t>г</a:t>
                      </a:r>
                      <a:r>
                        <a:rPr sz="2400" dirty="0">
                          <a:latin typeface="Times New Roman"/>
                          <a:cs typeface="Times New Roman"/>
                        </a:rPr>
                        <a:t>а</a:t>
                      </a:r>
                      <a:endParaRPr sz="2400">
                        <a:latin typeface="Times New Roman"/>
                        <a:cs typeface="Times New Roman"/>
                      </a:endParaRP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2400" spc="-5" dirty="0">
                          <a:latin typeface="Times New Roman"/>
                          <a:cs typeface="Times New Roman"/>
                        </a:rPr>
                        <a:t>Плинна</a:t>
                      </a:r>
                      <a:endParaRPr sz="2400">
                        <a:latin typeface="Times New Roman"/>
                        <a:cs typeface="Times New Roman"/>
                      </a:endParaRPr>
                    </a:p>
                    <a:p>
                      <a:pPr marL="58419" algn="ctr">
                        <a:lnSpc>
                          <a:spcPts val="1490"/>
                        </a:lnSpc>
                        <a:spcBef>
                          <a:spcPts val="265"/>
                        </a:spcBef>
                      </a:pPr>
                      <a:r>
                        <a:rPr sz="1500" i="1" spc="635" dirty="0">
                          <a:latin typeface="Times New Roman"/>
                          <a:cs typeface="Times New Roman"/>
                        </a:rPr>
                        <a:t>y</a:t>
                      </a:r>
                      <a:r>
                        <a:rPr sz="1500" i="1" spc="240" dirty="0">
                          <a:latin typeface="Times New Roman"/>
                          <a:cs typeface="Times New Roman"/>
                        </a:rPr>
                        <a:t> </a:t>
                      </a:r>
                      <a:r>
                        <a:rPr sz="1800" i="1" spc="487" baseline="-25462" dirty="0">
                          <a:latin typeface="Times New Roman"/>
                          <a:cs typeface="Times New Roman"/>
                        </a:rPr>
                        <a:t>j</a:t>
                      </a:r>
                      <a:endParaRPr sz="1800" baseline="-25462">
                        <a:latin typeface="Times New Roman"/>
                        <a:cs typeface="Times New Roman"/>
                      </a:endParaRPr>
                    </a:p>
                    <a:p>
                      <a:pPr algn="ctr">
                        <a:lnSpc>
                          <a:spcPts val="2570"/>
                        </a:lnSpc>
                      </a:pPr>
                      <a:r>
                        <a:rPr sz="2400" spc="-5" dirty="0">
                          <a:latin typeface="Times New Roman"/>
                          <a:cs typeface="Times New Roman"/>
                        </a:rPr>
                        <a:t>середня</a:t>
                      </a:r>
                      <a:endParaRPr sz="2400">
                        <a:latin typeface="Times New Roman"/>
                        <a:cs typeface="Times New Roman"/>
                      </a:endParaRPr>
                    </a:p>
                  </a:txBody>
                  <a:tcPr marL="0" marR="0" marT="1066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2600">
                        <a:latin typeface="Times New Roman"/>
                        <a:cs typeface="Times New Roman"/>
                      </a:endParaRPr>
                    </a:p>
                    <a:p>
                      <a:pPr algn="ctr">
                        <a:lnSpc>
                          <a:spcPct val="100000"/>
                        </a:lnSpc>
                        <a:spcBef>
                          <a:spcPts val="5"/>
                        </a:spcBef>
                      </a:pPr>
                      <a:r>
                        <a:rPr sz="2400" spc="-20" dirty="0">
                          <a:latin typeface="Times New Roman"/>
                          <a:cs typeface="Times New Roman"/>
                        </a:rPr>
                        <a:t>Розрахунок</a:t>
                      </a:r>
                      <a:endParaRPr sz="2400">
                        <a:latin typeface="Times New Roman"/>
                        <a:cs typeface="Times New Roman"/>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14234">
                <a:tc>
                  <a:txBody>
                    <a:bodyPr/>
                    <a:lstStyle/>
                    <a:p>
                      <a:pPr algn="ctr">
                        <a:lnSpc>
                          <a:spcPct val="100000"/>
                        </a:lnSpc>
                        <a:spcBef>
                          <a:spcPts val="950"/>
                        </a:spcBef>
                      </a:pPr>
                      <a:r>
                        <a:rPr sz="2400" dirty="0">
                          <a:latin typeface="Times New Roman"/>
                          <a:cs typeface="Times New Roman"/>
                        </a:rPr>
                        <a:t>1</a:t>
                      </a:r>
                      <a:endParaRPr sz="2400">
                        <a:latin typeface="Times New Roman"/>
                        <a:cs typeface="Times New Roman"/>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algn="ctr">
                        <a:lnSpc>
                          <a:spcPct val="100000"/>
                        </a:lnSpc>
                        <a:spcBef>
                          <a:spcPts val="950"/>
                        </a:spcBef>
                      </a:pPr>
                      <a:r>
                        <a:rPr sz="2400" dirty="0">
                          <a:latin typeface="Times New Roman"/>
                          <a:cs typeface="Times New Roman"/>
                        </a:rPr>
                        <a:t>23,8</a:t>
                      </a:r>
                      <a:endParaRPr sz="2400">
                        <a:latin typeface="Times New Roman"/>
                        <a:cs typeface="Times New Roman"/>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35" algn="ctr">
                        <a:lnSpc>
                          <a:spcPct val="100000"/>
                        </a:lnSpc>
                        <a:spcBef>
                          <a:spcPts val="950"/>
                        </a:spcBef>
                      </a:pPr>
                      <a:r>
                        <a:rPr sz="2400" dirty="0">
                          <a:latin typeface="Times New Roman"/>
                          <a:cs typeface="Times New Roman"/>
                        </a:rPr>
                        <a:t>—</a:t>
                      </a:r>
                      <a:endParaRPr sz="2400">
                        <a:latin typeface="Times New Roman"/>
                        <a:cs typeface="Times New Roman"/>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270" algn="ctr">
                        <a:lnSpc>
                          <a:spcPct val="100000"/>
                        </a:lnSpc>
                        <a:spcBef>
                          <a:spcPts val="950"/>
                        </a:spcBef>
                      </a:pPr>
                      <a:r>
                        <a:rPr sz="2400" dirty="0">
                          <a:latin typeface="Times New Roman"/>
                          <a:cs typeface="Times New Roman"/>
                        </a:rPr>
                        <a:t>—</a:t>
                      </a:r>
                      <a:endParaRPr sz="2400">
                        <a:latin typeface="Times New Roman"/>
                        <a:cs typeface="Times New Roman"/>
                      </a:endParaRPr>
                    </a:p>
                  </a:txBody>
                  <a:tcPr marL="0" marR="0" marT="120650" marB="0">
                    <a:lnL w="12700">
                      <a:solidFill>
                        <a:srgbClr val="000000"/>
                      </a:solidFill>
                      <a:prstDash val="solid"/>
                    </a:lnL>
                    <a:lnR w="12700">
                      <a:solidFill>
                        <a:srgbClr val="000000"/>
                      </a:solidFill>
                      <a:prstDash val="solid"/>
                    </a:lnR>
                    <a:lnT w="12700">
                      <a:solidFill>
                        <a:srgbClr val="000000"/>
                      </a:solidFill>
                      <a:prstDash val="solid"/>
                    </a:lnT>
                  </a:tcPr>
                </a:tc>
              </a:tr>
              <a:tr h="594644">
                <a:tc>
                  <a:txBody>
                    <a:bodyPr/>
                    <a:lstStyle/>
                    <a:p>
                      <a:pPr algn="ctr">
                        <a:lnSpc>
                          <a:spcPct val="100000"/>
                        </a:lnSpc>
                        <a:spcBef>
                          <a:spcPts val="705"/>
                        </a:spcBef>
                      </a:pPr>
                      <a:r>
                        <a:rPr sz="2400" dirty="0">
                          <a:latin typeface="Times New Roman"/>
                          <a:cs typeface="Times New Roman"/>
                        </a:rPr>
                        <a:t>2</a:t>
                      </a:r>
                      <a:endParaRPr sz="2400">
                        <a:latin typeface="Times New Roman"/>
                        <a:cs typeface="Times New Roman"/>
                      </a:endParaRPr>
                    </a:p>
                  </a:txBody>
                  <a:tcPr marL="0" marR="0" marT="89535" marB="0">
                    <a:lnL w="12700">
                      <a:solidFill>
                        <a:srgbClr val="000000"/>
                      </a:solidFill>
                      <a:prstDash val="solid"/>
                    </a:lnL>
                    <a:lnR w="12700">
                      <a:solidFill>
                        <a:srgbClr val="000000"/>
                      </a:solidFill>
                      <a:prstDash val="solid"/>
                    </a:lnR>
                  </a:tcPr>
                </a:tc>
                <a:tc>
                  <a:txBody>
                    <a:bodyPr/>
                    <a:lstStyle/>
                    <a:p>
                      <a:pPr algn="ctr">
                        <a:lnSpc>
                          <a:spcPct val="100000"/>
                        </a:lnSpc>
                        <a:spcBef>
                          <a:spcPts val="705"/>
                        </a:spcBef>
                      </a:pPr>
                      <a:r>
                        <a:rPr sz="2400" dirty="0">
                          <a:latin typeface="Times New Roman"/>
                          <a:cs typeface="Times New Roman"/>
                        </a:rPr>
                        <a:t>19,1</a:t>
                      </a:r>
                      <a:endParaRPr sz="2400">
                        <a:latin typeface="Times New Roman"/>
                        <a:cs typeface="Times New Roman"/>
                      </a:endParaRPr>
                    </a:p>
                  </a:txBody>
                  <a:tcPr marL="0" marR="0" marT="89535" marB="0">
                    <a:lnL w="12700">
                      <a:solidFill>
                        <a:srgbClr val="000000"/>
                      </a:solidFill>
                      <a:prstDash val="solid"/>
                    </a:lnL>
                    <a:lnR w="12700">
                      <a:solidFill>
                        <a:srgbClr val="000000"/>
                      </a:solidFill>
                      <a:prstDash val="solid"/>
                    </a:lnR>
                  </a:tcPr>
                </a:tc>
                <a:tc>
                  <a:txBody>
                    <a:bodyPr/>
                    <a:lstStyle/>
                    <a:p>
                      <a:pPr marL="635" algn="ctr">
                        <a:lnSpc>
                          <a:spcPct val="100000"/>
                        </a:lnSpc>
                        <a:spcBef>
                          <a:spcPts val="705"/>
                        </a:spcBef>
                      </a:pPr>
                      <a:r>
                        <a:rPr sz="2400" dirty="0">
                          <a:latin typeface="Times New Roman"/>
                          <a:cs typeface="Times New Roman"/>
                        </a:rPr>
                        <a:t>21,6</a:t>
                      </a:r>
                      <a:endParaRPr sz="2400">
                        <a:latin typeface="Times New Roman"/>
                        <a:cs typeface="Times New Roman"/>
                      </a:endParaRPr>
                    </a:p>
                  </a:txBody>
                  <a:tcPr marL="0" marR="0" marT="89535" marB="0">
                    <a:lnL w="12700">
                      <a:solidFill>
                        <a:srgbClr val="000000"/>
                      </a:solidFill>
                      <a:prstDash val="solid"/>
                    </a:lnL>
                    <a:lnR w="12700">
                      <a:solidFill>
                        <a:srgbClr val="000000"/>
                      </a:solidFill>
                      <a:prstDash val="solid"/>
                    </a:lnR>
                  </a:tcPr>
                </a:tc>
                <a:tc>
                  <a:txBody>
                    <a:bodyPr/>
                    <a:lstStyle/>
                    <a:p>
                      <a:pPr marL="1905" algn="ctr">
                        <a:lnSpc>
                          <a:spcPct val="100000"/>
                        </a:lnSpc>
                        <a:spcBef>
                          <a:spcPts val="705"/>
                        </a:spcBef>
                      </a:pPr>
                      <a:r>
                        <a:rPr sz="2400" dirty="0">
                          <a:latin typeface="Times New Roman"/>
                          <a:cs typeface="Times New Roman"/>
                        </a:rPr>
                        <a:t>(23,8 + 19,1 + 21,9) : 3 =</a:t>
                      </a:r>
                      <a:r>
                        <a:rPr sz="2400" spc="-125" dirty="0">
                          <a:latin typeface="Times New Roman"/>
                          <a:cs typeface="Times New Roman"/>
                        </a:rPr>
                        <a:t> </a:t>
                      </a:r>
                      <a:r>
                        <a:rPr sz="2400" dirty="0">
                          <a:latin typeface="Times New Roman"/>
                          <a:cs typeface="Times New Roman"/>
                        </a:rPr>
                        <a:t>21,6</a:t>
                      </a:r>
                      <a:endParaRPr sz="2400">
                        <a:latin typeface="Times New Roman"/>
                        <a:cs typeface="Times New Roman"/>
                      </a:endParaRPr>
                    </a:p>
                  </a:txBody>
                  <a:tcPr marL="0" marR="0" marT="89535" marB="0">
                    <a:lnL w="12700">
                      <a:solidFill>
                        <a:srgbClr val="000000"/>
                      </a:solidFill>
                      <a:prstDash val="solid"/>
                    </a:lnL>
                    <a:lnR w="12700">
                      <a:solidFill>
                        <a:srgbClr val="000000"/>
                      </a:solidFill>
                      <a:prstDash val="solid"/>
                    </a:lnR>
                  </a:tcPr>
                </a:tc>
              </a:tr>
              <a:tr h="601535">
                <a:tc>
                  <a:txBody>
                    <a:bodyPr/>
                    <a:lstStyle/>
                    <a:p>
                      <a:pPr algn="ctr">
                        <a:lnSpc>
                          <a:spcPct val="100000"/>
                        </a:lnSpc>
                        <a:spcBef>
                          <a:spcPts val="795"/>
                        </a:spcBef>
                      </a:pPr>
                      <a:r>
                        <a:rPr sz="2400" dirty="0">
                          <a:latin typeface="Times New Roman"/>
                          <a:cs typeface="Times New Roman"/>
                        </a:rPr>
                        <a:t>3</a:t>
                      </a:r>
                      <a:endParaRPr sz="2400">
                        <a:latin typeface="Times New Roman"/>
                        <a:cs typeface="Times New Roman"/>
                      </a:endParaRPr>
                    </a:p>
                  </a:txBody>
                  <a:tcPr marL="0" marR="0" marT="100965" marB="0">
                    <a:lnL w="12700">
                      <a:solidFill>
                        <a:srgbClr val="000000"/>
                      </a:solidFill>
                      <a:prstDash val="solid"/>
                    </a:lnL>
                    <a:lnR w="12700">
                      <a:solidFill>
                        <a:srgbClr val="000000"/>
                      </a:solidFill>
                      <a:prstDash val="solid"/>
                    </a:lnR>
                  </a:tcPr>
                </a:tc>
                <a:tc>
                  <a:txBody>
                    <a:bodyPr/>
                    <a:lstStyle/>
                    <a:p>
                      <a:pPr algn="ctr">
                        <a:lnSpc>
                          <a:spcPct val="100000"/>
                        </a:lnSpc>
                        <a:spcBef>
                          <a:spcPts val="795"/>
                        </a:spcBef>
                      </a:pPr>
                      <a:r>
                        <a:rPr sz="2400" dirty="0">
                          <a:latin typeface="Times New Roman"/>
                          <a:cs typeface="Times New Roman"/>
                        </a:rPr>
                        <a:t>21,9</a:t>
                      </a:r>
                      <a:endParaRPr sz="2400">
                        <a:latin typeface="Times New Roman"/>
                        <a:cs typeface="Times New Roman"/>
                      </a:endParaRPr>
                    </a:p>
                  </a:txBody>
                  <a:tcPr marL="0" marR="0" marT="100965" marB="0">
                    <a:lnL w="12700">
                      <a:solidFill>
                        <a:srgbClr val="000000"/>
                      </a:solidFill>
                      <a:prstDash val="solid"/>
                    </a:lnL>
                    <a:lnR w="12700">
                      <a:solidFill>
                        <a:srgbClr val="000000"/>
                      </a:solidFill>
                      <a:prstDash val="solid"/>
                    </a:lnR>
                  </a:tcPr>
                </a:tc>
                <a:tc>
                  <a:txBody>
                    <a:bodyPr/>
                    <a:lstStyle/>
                    <a:p>
                      <a:pPr marL="635" algn="ctr">
                        <a:lnSpc>
                          <a:spcPct val="100000"/>
                        </a:lnSpc>
                        <a:spcBef>
                          <a:spcPts val="795"/>
                        </a:spcBef>
                      </a:pPr>
                      <a:r>
                        <a:rPr sz="2400" dirty="0">
                          <a:latin typeface="Times New Roman"/>
                          <a:cs typeface="Times New Roman"/>
                        </a:rPr>
                        <a:t>22,2</a:t>
                      </a:r>
                      <a:endParaRPr sz="2400">
                        <a:latin typeface="Times New Roman"/>
                        <a:cs typeface="Times New Roman"/>
                      </a:endParaRPr>
                    </a:p>
                  </a:txBody>
                  <a:tcPr marL="0" marR="0" marT="100965" marB="0">
                    <a:lnL w="12700">
                      <a:solidFill>
                        <a:srgbClr val="000000"/>
                      </a:solidFill>
                      <a:prstDash val="solid"/>
                    </a:lnL>
                    <a:lnR w="12700">
                      <a:solidFill>
                        <a:srgbClr val="000000"/>
                      </a:solidFill>
                      <a:prstDash val="solid"/>
                    </a:lnR>
                  </a:tcPr>
                </a:tc>
                <a:tc>
                  <a:txBody>
                    <a:bodyPr/>
                    <a:lstStyle/>
                    <a:p>
                      <a:pPr marL="1270" algn="ctr">
                        <a:lnSpc>
                          <a:spcPct val="100000"/>
                        </a:lnSpc>
                        <a:spcBef>
                          <a:spcPts val="795"/>
                        </a:spcBef>
                      </a:pPr>
                      <a:r>
                        <a:rPr sz="2400" dirty="0">
                          <a:latin typeface="Times New Roman"/>
                          <a:cs typeface="Times New Roman"/>
                        </a:rPr>
                        <a:t>21,6 + (25,6 – 23,8) : 3 =</a:t>
                      </a:r>
                      <a:r>
                        <a:rPr sz="2400" spc="-120" dirty="0">
                          <a:latin typeface="Times New Roman"/>
                          <a:cs typeface="Times New Roman"/>
                        </a:rPr>
                        <a:t> </a:t>
                      </a:r>
                      <a:r>
                        <a:rPr sz="2400" dirty="0">
                          <a:latin typeface="Times New Roman"/>
                          <a:cs typeface="Times New Roman"/>
                        </a:rPr>
                        <a:t>22,2</a:t>
                      </a:r>
                      <a:endParaRPr sz="2400">
                        <a:latin typeface="Times New Roman"/>
                        <a:cs typeface="Times New Roman"/>
                      </a:endParaRPr>
                    </a:p>
                  </a:txBody>
                  <a:tcPr marL="0" marR="0" marT="100965" marB="0">
                    <a:lnL w="12700">
                      <a:solidFill>
                        <a:srgbClr val="000000"/>
                      </a:solidFill>
                      <a:prstDash val="solid"/>
                    </a:lnL>
                    <a:lnR w="12700">
                      <a:solidFill>
                        <a:srgbClr val="000000"/>
                      </a:solidFill>
                      <a:prstDash val="solid"/>
                    </a:lnR>
                  </a:tcPr>
                </a:tc>
              </a:tr>
              <a:tr h="585978">
                <a:tc>
                  <a:txBody>
                    <a:bodyPr/>
                    <a:lstStyle/>
                    <a:p>
                      <a:pPr algn="ctr">
                        <a:lnSpc>
                          <a:spcPct val="100000"/>
                        </a:lnSpc>
                        <a:spcBef>
                          <a:spcPts val="760"/>
                        </a:spcBef>
                      </a:pPr>
                      <a:r>
                        <a:rPr sz="2400" dirty="0">
                          <a:latin typeface="Times New Roman"/>
                          <a:cs typeface="Times New Roman"/>
                        </a:rPr>
                        <a:t>4</a:t>
                      </a:r>
                      <a:endParaRPr sz="2400">
                        <a:latin typeface="Times New Roman"/>
                        <a:cs typeface="Times New Roman"/>
                      </a:endParaRPr>
                    </a:p>
                  </a:txBody>
                  <a:tcPr marL="0" marR="0" marT="96520" marB="0">
                    <a:lnL w="12700">
                      <a:solidFill>
                        <a:srgbClr val="000000"/>
                      </a:solidFill>
                      <a:prstDash val="solid"/>
                    </a:lnL>
                    <a:lnR w="12700">
                      <a:solidFill>
                        <a:srgbClr val="000000"/>
                      </a:solidFill>
                      <a:prstDash val="solid"/>
                    </a:lnR>
                  </a:tcPr>
                </a:tc>
                <a:tc>
                  <a:txBody>
                    <a:bodyPr/>
                    <a:lstStyle/>
                    <a:p>
                      <a:pPr algn="ctr">
                        <a:lnSpc>
                          <a:spcPct val="100000"/>
                        </a:lnSpc>
                        <a:spcBef>
                          <a:spcPts val="760"/>
                        </a:spcBef>
                      </a:pPr>
                      <a:r>
                        <a:rPr sz="2400" dirty="0">
                          <a:latin typeface="Times New Roman"/>
                          <a:cs typeface="Times New Roman"/>
                        </a:rPr>
                        <a:t>25,6</a:t>
                      </a:r>
                      <a:endParaRPr sz="2400">
                        <a:latin typeface="Times New Roman"/>
                        <a:cs typeface="Times New Roman"/>
                      </a:endParaRPr>
                    </a:p>
                  </a:txBody>
                  <a:tcPr marL="0" marR="0" marT="96520" marB="0">
                    <a:lnL w="12700">
                      <a:solidFill>
                        <a:srgbClr val="000000"/>
                      </a:solidFill>
                      <a:prstDash val="solid"/>
                    </a:lnL>
                    <a:lnR w="12700">
                      <a:solidFill>
                        <a:srgbClr val="000000"/>
                      </a:solidFill>
                      <a:prstDash val="solid"/>
                    </a:lnR>
                  </a:tcPr>
                </a:tc>
                <a:tc>
                  <a:txBody>
                    <a:bodyPr/>
                    <a:lstStyle/>
                    <a:p>
                      <a:pPr marL="635" algn="ctr">
                        <a:lnSpc>
                          <a:spcPct val="100000"/>
                        </a:lnSpc>
                        <a:spcBef>
                          <a:spcPts val="760"/>
                        </a:spcBef>
                      </a:pPr>
                      <a:r>
                        <a:rPr sz="2400" dirty="0">
                          <a:latin typeface="Times New Roman"/>
                          <a:cs typeface="Times New Roman"/>
                        </a:rPr>
                        <a:t>24,0</a:t>
                      </a:r>
                      <a:endParaRPr sz="2400">
                        <a:latin typeface="Times New Roman"/>
                        <a:cs typeface="Times New Roman"/>
                      </a:endParaRPr>
                    </a:p>
                  </a:txBody>
                  <a:tcPr marL="0" marR="0" marT="96520" marB="0">
                    <a:lnL w="12700">
                      <a:solidFill>
                        <a:srgbClr val="000000"/>
                      </a:solidFill>
                      <a:prstDash val="solid"/>
                    </a:lnL>
                    <a:lnR w="12700">
                      <a:solidFill>
                        <a:srgbClr val="000000"/>
                      </a:solidFill>
                      <a:prstDash val="solid"/>
                    </a:lnR>
                  </a:tcPr>
                </a:tc>
                <a:tc>
                  <a:txBody>
                    <a:bodyPr/>
                    <a:lstStyle/>
                    <a:p>
                      <a:pPr marL="1270" algn="ctr">
                        <a:lnSpc>
                          <a:spcPct val="100000"/>
                        </a:lnSpc>
                        <a:spcBef>
                          <a:spcPts val="760"/>
                        </a:spcBef>
                      </a:pPr>
                      <a:r>
                        <a:rPr sz="2400" dirty="0">
                          <a:latin typeface="Times New Roman"/>
                          <a:cs typeface="Times New Roman"/>
                        </a:rPr>
                        <a:t>22,2 + (24,5 – 19,1) : 3 =</a:t>
                      </a:r>
                      <a:r>
                        <a:rPr sz="2400" spc="-120" dirty="0">
                          <a:latin typeface="Times New Roman"/>
                          <a:cs typeface="Times New Roman"/>
                        </a:rPr>
                        <a:t> </a:t>
                      </a:r>
                      <a:r>
                        <a:rPr sz="2400" dirty="0">
                          <a:latin typeface="Times New Roman"/>
                          <a:cs typeface="Times New Roman"/>
                        </a:rPr>
                        <a:t>24,0</a:t>
                      </a:r>
                      <a:endParaRPr sz="2400">
                        <a:latin typeface="Times New Roman"/>
                        <a:cs typeface="Times New Roman"/>
                      </a:endParaRPr>
                    </a:p>
                  </a:txBody>
                  <a:tcPr marL="0" marR="0" marT="96520" marB="0">
                    <a:lnL w="12700">
                      <a:solidFill>
                        <a:srgbClr val="000000"/>
                      </a:solidFill>
                      <a:prstDash val="solid"/>
                    </a:lnL>
                    <a:lnR w="12700">
                      <a:solidFill>
                        <a:srgbClr val="000000"/>
                      </a:solidFill>
                      <a:prstDash val="solid"/>
                    </a:lnR>
                  </a:tcPr>
                </a:tc>
              </a:tr>
              <a:tr h="574843">
                <a:tc>
                  <a:txBody>
                    <a:bodyPr/>
                    <a:lstStyle/>
                    <a:p>
                      <a:pPr algn="ctr">
                        <a:lnSpc>
                          <a:spcPct val="100000"/>
                        </a:lnSpc>
                        <a:spcBef>
                          <a:spcPts val="670"/>
                        </a:spcBef>
                      </a:pPr>
                      <a:r>
                        <a:rPr sz="2400" dirty="0">
                          <a:latin typeface="Times New Roman"/>
                          <a:cs typeface="Times New Roman"/>
                        </a:rPr>
                        <a:t>5</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tcPr>
                </a:tc>
                <a:tc>
                  <a:txBody>
                    <a:bodyPr/>
                    <a:lstStyle/>
                    <a:p>
                      <a:pPr algn="ctr">
                        <a:lnSpc>
                          <a:spcPct val="100000"/>
                        </a:lnSpc>
                        <a:spcBef>
                          <a:spcPts val="670"/>
                        </a:spcBef>
                      </a:pPr>
                      <a:r>
                        <a:rPr sz="2400" dirty="0">
                          <a:latin typeface="Times New Roman"/>
                          <a:cs typeface="Times New Roman"/>
                        </a:rPr>
                        <a:t>24,5</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tcPr>
                </a:tc>
                <a:tc>
                  <a:txBody>
                    <a:bodyPr/>
                    <a:lstStyle/>
                    <a:p>
                      <a:pPr marL="635" algn="ctr">
                        <a:lnSpc>
                          <a:spcPct val="100000"/>
                        </a:lnSpc>
                        <a:spcBef>
                          <a:spcPts val="670"/>
                        </a:spcBef>
                      </a:pPr>
                      <a:r>
                        <a:rPr sz="2400" dirty="0">
                          <a:latin typeface="Times New Roman"/>
                          <a:cs typeface="Times New Roman"/>
                        </a:rPr>
                        <a:t>26,2</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tcPr>
                </a:tc>
                <a:tc>
                  <a:txBody>
                    <a:bodyPr/>
                    <a:lstStyle/>
                    <a:p>
                      <a:pPr marL="1270" algn="ctr">
                        <a:lnSpc>
                          <a:spcPct val="100000"/>
                        </a:lnSpc>
                        <a:spcBef>
                          <a:spcPts val="670"/>
                        </a:spcBef>
                      </a:pPr>
                      <a:r>
                        <a:rPr sz="2400" dirty="0">
                          <a:latin typeface="Times New Roman"/>
                          <a:cs typeface="Times New Roman"/>
                        </a:rPr>
                        <a:t>24,0 + (28,5 – 21,9) : 3 =</a:t>
                      </a:r>
                      <a:r>
                        <a:rPr sz="2400" spc="-120" dirty="0">
                          <a:latin typeface="Times New Roman"/>
                          <a:cs typeface="Times New Roman"/>
                        </a:rPr>
                        <a:t> </a:t>
                      </a:r>
                      <a:r>
                        <a:rPr sz="2400" dirty="0">
                          <a:latin typeface="Times New Roman"/>
                          <a:cs typeface="Times New Roman"/>
                        </a:rPr>
                        <a:t>26,2</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tcPr>
                </a:tc>
              </a:tr>
              <a:tr h="575173">
                <a:tc>
                  <a:txBody>
                    <a:bodyPr/>
                    <a:lstStyle/>
                    <a:p>
                      <a:pPr algn="ctr">
                        <a:lnSpc>
                          <a:spcPct val="100000"/>
                        </a:lnSpc>
                        <a:spcBef>
                          <a:spcPts val="675"/>
                        </a:spcBef>
                      </a:pPr>
                      <a:r>
                        <a:rPr sz="2400" dirty="0">
                          <a:latin typeface="Times New Roman"/>
                          <a:cs typeface="Times New Roman"/>
                        </a:rPr>
                        <a:t>6</a:t>
                      </a:r>
                      <a:endParaRPr sz="2400">
                        <a:latin typeface="Times New Roman"/>
                        <a:cs typeface="Times New Roman"/>
                      </a:endParaRPr>
                    </a:p>
                  </a:txBody>
                  <a:tcPr marL="0" marR="0" marT="85725" marB="0">
                    <a:lnL w="12700">
                      <a:solidFill>
                        <a:srgbClr val="000000"/>
                      </a:solidFill>
                      <a:prstDash val="solid"/>
                    </a:lnL>
                    <a:lnR w="12700">
                      <a:solidFill>
                        <a:srgbClr val="000000"/>
                      </a:solidFill>
                      <a:prstDash val="solid"/>
                    </a:lnR>
                  </a:tcPr>
                </a:tc>
                <a:tc>
                  <a:txBody>
                    <a:bodyPr/>
                    <a:lstStyle/>
                    <a:p>
                      <a:pPr algn="ctr">
                        <a:lnSpc>
                          <a:spcPct val="100000"/>
                        </a:lnSpc>
                        <a:spcBef>
                          <a:spcPts val="675"/>
                        </a:spcBef>
                      </a:pPr>
                      <a:r>
                        <a:rPr sz="2400" dirty="0">
                          <a:latin typeface="Times New Roman"/>
                          <a:cs typeface="Times New Roman"/>
                        </a:rPr>
                        <a:t>28,5</a:t>
                      </a:r>
                      <a:endParaRPr sz="2400">
                        <a:latin typeface="Times New Roman"/>
                        <a:cs typeface="Times New Roman"/>
                      </a:endParaRPr>
                    </a:p>
                  </a:txBody>
                  <a:tcPr marL="0" marR="0" marT="85725" marB="0">
                    <a:lnL w="12700">
                      <a:solidFill>
                        <a:srgbClr val="000000"/>
                      </a:solidFill>
                      <a:prstDash val="solid"/>
                    </a:lnL>
                    <a:lnR w="12700">
                      <a:solidFill>
                        <a:srgbClr val="000000"/>
                      </a:solidFill>
                      <a:prstDash val="solid"/>
                    </a:lnR>
                  </a:tcPr>
                </a:tc>
                <a:tc>
                  <a:txBody>
                    <a:bodyPr/>
                    <a:lstStyle/>
                    <a:p>
                      <a:pPr marL="635" algn="ctr">
                        <a:lnSpc>
                          <a:spcPct val="100000"/>
                        </a:lnSpc>
                        <a:spcBef>
                          <a:spcPts val="675"/>
                        </a:spcBef>
                      </a:pPr>
                      <a:r>
                        <a:rPr sz="2400" spc="-5" dirty="0">
                          <a:latin typeface="Times New Roman"/>
                          <a:cs typeface="Times New Roman"/>
                        </a:rPr>
                        <a:t>26,9</a:t>
                      </a:r>
                      <a:endParaRPr sz="2400">
                        <a:latin typeface="Times New Roman"/>
                        <a:cs typeface="Times New Roman"/>
                      </a:endParaRPr>
                    </a:p>
                  </a:txBody>
                  <a:tcPr marL="0" marR="0" marT="85725" marB="0">
                    <a:lnL w="12700">
                      <a:solidFill>
                        <a:srgbClr val="000000"/>
                      </a:solidFill>
                      <a:prstDash val="solid"/>
                    </a:lnL>
                    <a:lnR w="12700">
                      <a:solidFill>
                        <a:srgbClr val="000000"/>
                      </a:solidFill>
                      <a:prstDash val="solid"/>
                    </a:lnR>
                  </a:tcPr>
                </a:tc>
                <a:tc>
                  <a:txBody>
                    <a:bodyPr/>
                    <a:lstStyle/>
                    <a:p>
                      <a:pPr marL="2540" algn="ctr">
                        <a:lnSpc>
                          <a:spcPct val="100000"/>
                        </a:lnSpc>
                        <a:spcBef>
                          <a:spcPts val="675"/>
                        </a:spcBef>
                      </a:pPr>
                      <a:r>
                        <a:rPr sz="2400" dirty="0">
                          <a:latin typeface="Times New Roman"/>
                          <a:cs typeface="Times New Roman"/>
                        </a:rPr>
                        <a:t>26,2 + (27,7 – 25,6) : 3 =</a:t>
                      </a:r>
                      <a:r>
                        <a:rPr sz="2400" spc="-120" dirty="0">
                          <a:latin typeface="Times New Roman"/>
                          <a:cs typeface="Times New Roman"/>
                        </a:rPr>
                        <a:t> </a:t>
                      </a:r>
                      <a:r>
                        <a:rPr sz="2400" dirty="0">
                          <a:latin typeface="Times New Roman"/>
                          <a:cs typeface="Times New Roman"/>
                        </a:rPr>
                        <a:t>26,9</a:t>
                      </a:r>
                      <a:endParaRPr sz="2400">
                        <a:latin typeface="Times New Roman"/>
                        <a:cs typeface="Times New Roman"/>
                      </a:endParaRPr>
                    </a:p>
                  </a:txBody>
                  <a:tcPr marL="0" marR="0" marT="85725" marB="0">
                    <a:lnL w="12700">
                      <a:solidFill>
                        <a:srgbClr val="000000"/>
                      </a:solidFill>
                      <a:prstDash val="solid"/>
                    </a:lnL>
                    <a:lnR w="12700">
                      <a:solidFill>
                        <a:srgbClr val="000000"/>
                      </a:solidFill>
                      <a:prstDash val="solid"/>
                    </a:lnR>
                  </a:tcPr>
                </a:tc>
              </a:tr>
              <a:tr h="539077">
                <a:tc>
                  <a:txBody>
                    <a:bodyPr/>
                    <a:lstStyle/>
                    <a:p>
                      <a:pPr algn="ctr">
                        <a:lnSpc>
                          <a:spcPct val="100000"/>
                        </a:lnSpc>
                        <a:spcBef>
                          <a:spcPts val="670"/>
                        </a:spcBef>
                      </a:pPr>
                      <a:r>
                        <a:rPr sz="2400" dirty="0">
                          <a:latin typeface="Times New Roman"/>
                          <a:cs typeface="Times New Roman"/>
                        </a:rPr>
                        <a:t>7</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gn="ctr">
                        <a:lnSpc>
                          <a:spcPct val="100000"/>
                        </a:lnSpc>
                        <a:spcBef>
                          <a:spcPts val="670"/>
                        </a:spcBef>
                      </a:pPr>
                      <a:r>
                        <a:rPr sz="2400" dirty="0">
                          <a:latin typeface="Times New Roman"/>
                          <a:cs typeface="Times New Roman"/>
                        </a:rPr>
                        <a:t>27,7</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35" algn="ctr">
                        <a:lnSpc>
                          <a:spcPct val="100000"/>
                        </a:lnSpc>
                        <a:spcBef>
                          <a:spcPts val="670"/>
                        </a:spcBef>
                      </a:pPr>
                      <a:r>
                        <a:rPr sz="2400" dirty="0">
                          <a:latin typeface="Times New Roman"/>
                          <a:cs typeface="Times New Roman"/>
                        </a:rPr>
                        <a:t>—</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35" algn="ctr">
                        <a:lnSpc>
                          <a:spcPct val="100000"/>
                        </a:lnSpc>
                        <a:spcBef>
                          <a:spcPts val="670"/>
                        </a:spcBef>
                      </a:pPr>
                      <a:r>
                        <a:rPr sz="2400" dirty="0">
                          <a:latin typeface="Times New Roman"/>
                          <a:cs typeface="Times New Roman"/>
                        </a:rPr>
                        <a:t>—</a:t>
                      </a:r>
                      <a:endParaRPr sz="2400">
                        <a:latin typeface="Times New Roman"/>
                        <a:cs typeface="Times New Roman"/>
                      </a:endParaRPr>
                    </a:p>
                  </a:txBody>
                  <a:tcPr marL="0" marR="0" marT="85090" marB="0">
                    <a:lnL w="12700">
                      <a:solidFill>
                        <a:srgbClr val="000000"/>
                      </a:solidFill>
                      <a:prstDash val="solid"/>
                    </a:lnL>
                    <a:lnR w="12700">
                      <a:solidFill>
                        <a:srgbClr val="000000"/>
                      </a:solidFill>
                      <a:prstDash val="solid"/>
                    </a:lnR>
                    <a:lnB w="12700">
                      <a:solidFill>
                        <a:srgbClr val="000000"/>
                      </a:solidFill>
                      <a:prstDash val="solid"/>
                    </a:lnB>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930" y="193675"/>
            <a:ext cx="8524875" cy="436880"/>
          </a:xfrm>
          <a:prstGeom prst="rect">
            <a:avLst/>
          </a:prstGeom>
        </p:spPr>
        <p:txBody>
          <a:bodyPr vert="horz" wrap="square" lIns="0" tIns="12700" rIns="0" bIns="0" rtlCol="0">
            <a:spAutoFit/>
          </a:bodyPr>
          <a:lstStyle/>
          <a:p>
            <a:pPr marL="12700">
              <a:lnSpc>
                <a:spcPct val="100000"/>
              </a:lnSpc>
              <a:spcBef>
                <a:spcPts val="100"/>
              </a:spcBef>
              <a:tabLst>
                <a:tab pos="903605" algn="l"/>
                <a:tab pos="3371850" algn="l"/>
                <a:tab pos="5667375" algn="l"/>
                <a:tab pos="7849870" algn="l"/>
              </a:tabLst>
            </a:pPr>
            <a:r>
              <a:rPr sz="2700" spc="-5" dirty="0">
                <a:latin typeface="Times New Roman"/>
                <a:cs typeface="Times New Roman"/>
              </a:rPr>
              <a:t>Пр</a:t>
            </a:r>
            <a:r>
              <a:rPr sz="2700" dirty="0">
                <a:latin typeface="Times New Roman"/>
                <a:cs typeface="Times New Roman"/>
              </a:rPr>
              <a:t>и	</a:t>
            </a:r>
            <a:r>
              <a:rPr sz="2700" b="1" i="1" dirty="0">
                <a:latin typeface="Times New Roman"/>
                <a:cs typeface="Times New Roman"/>
              </a:rPr>
              <a:t>ан</a:t>
            </a:r>
            <a:r>
              <a:rPr sz="2700" b="1" i="1" spc="10" dirty="0">
                <a:latin typeface="Times New Roman"/>
                <a:cs typeface="Times New Roman"/>
              </a:rPr>
              <a:t>а</a:t>
            </a:r>
            <a:r>
              <a:rPr sz="2700" b="1" i="1" spc="-5" dirty="0">
                <a:latin typeface="Times New Roman"/>
                <a:cs typeface="Times New Roman"/>
              </a:rPr>
              <a:t>літичн</a:t>
            </a:r>
            <a:r>
              <a:rPr sz="2700" b="1" i="1" spc="-105" dirty="0">
                <a:latin typeface="Times New Roman"/>
                <a:cs typeface="Times New Roman"/>
              </a:rPr>
              <a:t>о</a:t>
            </a:r>
            <a:r>
              <a:rPr sz="2700" b="1" i="1" spc="-5" dirty="0">
                <a:latin typeface="Times New Roman"/>
                <a:cs typeface="Times New Roman"/>
              </a:rPr>
              <a:t>м</a:t>
            </a:r>
            <a:r>
              <a:rPr sz="2700" b="1" i="1" dirty="0">
                <a:latin typeface="Times New Roman"/>
                <a:cs typeface="Times New Roman"/>
              </a:rPr>
              <a:t>у	ви</a:t>
            </a:r>
            <a:r>
              <a:rPr sz="2700" b="1" i="1" spc="5" dirty="0">
                <a:latin typeface="Times New Roman"/>
                <a:cs typeface="Times New Roman"/>
              </a:rPr>
              <a:t>р</a:t>
            </a:r>
            <a:r>
              <a:rPr sz="2700" b="1" i="1" dirty="0">
                <a:latin typeface="Times New Roman"/>
                <a:cs typeface="Times New Roman"/>
              </a:rPr>
              <a:t>і</a:t>
            </a:r>
            <a:r>
              <a:rPr sz="2700" b="1" i="1" spc="5" dirty="0">
                <a:latin typeface="Times New Roman"/>
                <a:cs typeface="Times New Roman"/>
              </a:rPr>
              <a:t>в</a:t>
            </a:r>
            <a:r>
              <a:rPr sz="2700" b="1" i="1" spc="-5" dirty="0">
                <a:latin typeface="Times New Roman"/>
                <a:cs typeface="Times New Roman"/>
              </a:rPr>
              <a:t>ню</a:t>
            </a:r>
            <a:r>
              <a:rPr sz="2700" b="1" i="1" spc="-25" dirty="0">
                <a:latin typeface="Times New Roman"/>
                <a:cs typeface="Times New Roman"/>
              </a:rPr>
              <a:t>в</a:t>
            </a:r>
            <a:r>
              <a:rPr sz="2700" b="1" i="1" dirty="0">
                <a:latin typeface="Times New Roman"/>
                <a:cs typeface="Times New Roman"/>
              </a:rPr>
              <a:t>ан</a:t>
            </a:r>
            <a:r>
              <a:rPr sz="2700" b="1" i="1" spc="5" dirty="0">
                <a:latin typeface="Times New Roman"/>
                <a:cs typeface="Times New Roman"/>
              </a:rPr>
              <a:t>н</a:t>
            </a:r>
            <a:r>
              <a:rPr sz="2700" b="1" i="1" dirty="0">
                <a:latin typeface="Times New Roman"/>
                <a:cs typeface="Times New Roman"/>
              </a:rPr>
              <a:t>і	</a:t>
            </a:r>
            <a:r>
              <a:rPr sz="2700" b="1" i="1" spc="-5" dirty="0">
                <a:latin typeface="Times New Roman"/>
                <a:cs typeface="Times New Roman"/>
              </a:rPr>
              <a:t>дин</a:t>
            </a:r>
            <a:r>
              <a:rPr sz="2700" b="1" i="1" spc="5" dirty="0">
                <a:latin typeface="Times New Roman"/>
                <a:cs typeface="Times New Roman"/>
              </a:rPr>
              <a:t>а</a:t>
            </a:r>
            <a:r>
              <a:rPr sz="2700" b="1" i="1" spc="-5" dirty="0">
                <a:latin typeface="Times New Roman"/>
                <a:cs typeface="Times New Roman"/>
              </a:rPr>
              <a:t>міч</a:t>
            </a:r>
            <a:r>
              <a:rPr sz="2700" b="1" i="1" spc="-10" dirty="0">
                <a:latin typeface="Times New Roman"/>
                <a:cs typeface="Times New Roman"/>
              </a:rPr>
              <a:t>н</a:t>
            </a:r>
            <a:r>
              <a:rPr sz="2700" b="1" i="1" dirty="0">
                <a:latin typeface="Times New Roman"/>
                <a:cs typeface="Times New Roman"/>
              </a:rPr>
              <a:t>ого	</a:t>
            </a:r>
            <a:r>
              <a:rPr sz="2700" b="1" i="1" spc="-30" dirty="0">
                <a:latin typeface="Times New Roman"/>
                <a:cs typeface="Times New Roman"/>
              </a:rPr>
              <a:t>р</a:t>
            </a:r>
            <a:r>
              <a:rPr sz="2700" b="1" i="1" spc="-5" dirty="0">
                <a:latin typeface="Times New Roman"/>
                <a:cs typeface="Times New Roman"/>
              </a:rPr>
              <a:t>я</a:t>
            </a:r>
            <a:r>
              <a:rPr sz="2700" b="1" i="1" spc="-45" dirty="0">
                <a:latin typeface="Times New Roman"/>
                <a:cs typeface="Times New Roman"/>
              </a:rPr>
              <a:t>д</a:t>
            </a:r>
            <a:r>
              <a:rPr sz="2700" b="1" i="1" dirty="0">
                <a:latin typeface="Times New Roman"/>
                <a:cs typeface="Times New Roman"/>
              </a:rPr>
              <a:t>у</a:t>
            </a:r>
            <a:endParaRPr sz="2700">
              <a:latin typeface="Times New Roman"/>
              <a:cs typeface="Times New Roman"/>
            </a:endParaRPr>
          </a:p>
        </p:txBody>
      </p:sp>
      <p:sp>
        <p:nvSpPr>
          <p:cNvPr id="3" name="object 3"/>
          <p:cNvSpPr txBox="1"/>
          <p:nvPr/>
        </p:nvSpPr>
        <p:spPr>
          <a:xfrm>
            <a:off x="357530" y="481710"/>
            <a:ext cx="8573135" cy="436880"/>
          </a:xfrm>
          <a:prstGeom prst="rect">
            <a:avLst/>
          </a:prstGeom>
        </p:spPr>
        <p:txBody>
          <a:bodyPr vert="horz" wrap="square" lIns="0" tIns="12700" rIns="0" bIns="0" rtlCol="0">
            <a:spAutoFit/>
          </a:bodyPr>
          <a:lstStyle/>
          <a:p>
            <a:pPr marL="38100">
              <a:lnSpc>
                <a:spcPct val="100000"/>
              </a:lnSpc>
              <a:spcBef>
                <a:spcPts val="100"/>
              </a:spcBef>
            </a:pPr>
            <a:r>
              <a:rPr sz="2700" spc="-5" dirty="0">
                <a:latin typeface="Times New Roman"/>
                <a:cs typeface="Times New Roman"/>
              </a:rPr>
              <a:t>фактичні </a:t>
            </a:r>
            <a:r>
              <a:rPr sz="2700" spc="-15" dirty="0">
                <a:latin typeface="Times New Roman"/>
                <a:cs typeface="Times New Roman"/>
              </a:rPr>
              <a:t>значення </a:t>
            </a:r>
            <a:r>
              <a:rPr sz="2700" i="1" dirty="0">
                <a:latin typeface="Times New Roman"/>
                <a:cs typeface="Times New Roman"/>
              </a:rPr>
              <a:t>y</a:t>
            </a:r>
            <a:r>
              <a:rPr sz="2700" i="1" baseline="-20061" dirty="0">
                <a:latin typeface="Times New Roman"/>
                <a:cs typeface="Times New Roman"/>
              </a:rPr>
              <a:t>t </a:t>
            </a:r>
            <a:r>
              <a:rPr sz="2700" spc="-10" dirty="0">
                <a:latin typeface="Times New Roman"/>
                <a:cs typeface="Times New Roman"/>
              </a:rPr>
              <a:t>замінюються обчисленими </a:t>
            </a:r>
            <a:r>
              <a:rPr sz="2700" spc="-5" dirty="0">
                <a:latin typeface="Times New Roman"/>
                <a:cs typeface="Times New Roman"/>
              </a:rPr>
              <a:t>на</a:t>
            </a:r>
            <a:r>
              <a:rPr sz="2700" spc="-105" dirty="0">
                <a:latin typeface="Times New Roman"/>
                <a:cs typeface="Times New Roman"/>
              </a:rPr>
              <a:t> </a:t>
            </a:r>
            <a:r>
              <a:rPr sz="2700" spc="10" dirty="0">
                <a:latin typeface="Times New Roman"/>
                <a:cs typeface="Times New Roman"/>
              </a:rPr>
              <a:t>основі</a:t>
            </a:r>
            <a:endParaRPr sz="2700">
              <a:latin typeface="Times New Roman"/>
              <a:cs typeface="Times New Roman"/>
            </a:endParaRPr>
          </a:p>
        </p:txBody>
      </p:sp>
      <p:sp>
        <p:nvSpPr>
          <p:cNvPr id="4" name="object 4"/>
          <p:cNvSpPr txBox="1"/>
          <p:nvPr/>
        </p:nvSpPr>
        <p:spPr>
          <a:xfrm>
            <a:off x="382930" y="769746"/>
            <a:ext cx="8522335" cy="1013460"/>
          </a:xfrm>
          <a:prstGeom prst="rect">
            <a:avLst/>
          </a:prstGeom>
        </p:spPr>
        <p:txBody>
          <a:bodyPr vert="horz" wrap="square" lIns="0" tIns="12700" rIns="0" bIns="0" rtlCol="0">
            <a:spAutoFit/>
          </a:bodyPr>
          <a:lstStyle/>
          <a:p>
            <a:pPr marL="12700">
              <a:lnSpc>
                <a:spcPts val="2755"/>
              </a:lnSpc>
              <a:spcBef>
                <a:spcPts val="100"/>
              </a:spcBef>
              <a:tabLst>
                <a:tab pos="1190625" algn="l"/>
                <a:tab pos="2530475" algn="l"/>
                <a:tab pos="2949575" algn="l"/>
                <a:tab pos="3371850" algn="l"/>
                <a:tab pos="3696335" algn="l"/>
                <a:tab pos="4335145" algn="l"/>
                <a:tab pos="5054600" algn="l"/>
                <a:tab pos="6805930" algn="l"/>
              </a:tabLst>
            </a:pPr>
            <a:r>
              <a:rPr sz="2700" spc="-5" dirty="0">
                <a:latin typeface="Times New Roman"/>
                <a:cs typeface="Times New Roman"/>
              </a:rPr>
              <a:t>певно</a:t>
            </a:r>
            <a:r>
              <a:rPr sz="2700" dirty="0">
                <a:latin typeface="Times New Roman"/>
                <a:cs typeface="Times New Roman"/>
              </a:rPr>
              <a:t>ї	</a:t>
            </a:r>
            <a:r>
              <a:rPr sz="2700" spc="-75" dirty="0">
                <a:latin typeface="Times New Roman"/>
                <a:cs typeface="Times New Roman"/>
              </a:rPr>
              <a:t>ф</a:t>
            </a:r>
            <a:r>
              <a:rPr sz="2700" dirty="0">
                <a:latin typeface="Times New Roman"/>
                <a:cs typeface="Times New Roman"/>
              </a:rPr>
              <a:t>ун</a:t>
            </a:r>
            <a:r>
              <a:rPr sz="2700" spc="5" dirty="0">
                <a:latin typeface="Times New Roman"/>
                <a:cs typeface="Times New Roman"/>
              </a:rPr>
              <a:t>к</a:t>
            </a:r>
            <a:r>
              <a:rPr sz="2700" spc="-5" dirty="0">
                <a:latin typeface="Times New Roman"/>
                <a:cs typeface="Times New Roman"/>
              </a:rPr>
              <a:t>ці</a:t>
            </a:r>
            <a:r>
              <a:rPr sz="2700" dirty="0">
                <a:latin typeface="Times New Roman"/>
                <a:cs typeface="Times New Roman"/>
              </a:rPr>
              <a:t>ї	</a:t>
            </a:r>
            <a:r>
              <a:rPr sz="2700" i="1" spc="-5" dirty="0">
                <a:latin typeface="Times New Roman"/>
                <a:cs typeface="Times New Roman"/>
              </a:rPr>
              <a:t>Y</a:t>
            </a:r>
            <a:r>
              <a:rPr sz="2700" i="1" dirty="0">
                <a:latin typeface="Times New Roman"/>
                <a:cs typeface="Times New Roman"/>
              </a:rPr>
              <a:t>	</a:t>
            </a:r>
            <a:r>
              <a:rPr sz="2700" dirty="0">
                <a:latin typeface="Times New Roman"/>
                <a:cs typeface="Times New Roman"/>
              </a:rPr>
              <a:t>=	</a:t>
            </a:r>
            <a:r>
              <a:rPr sz="2700" i="1" dirty="0">
                <a:latin typeface="Times New Roman"/>
                <a:cs typeface="Times New Roman"/>
              </a:rPr>
              <a:t>f	</a:t>
            </a:r>
            <a:r>
              <a:rPr sz="2700" dirty="0">
                <a:latin typeface="Times New Roman"/>
                <a:cs typeface="Times New Roman"/>
              </a:rPr>
              <a:t>(</a:t>
            </a:r>
            <a:r>
              <a:rPr sz="2700" i="1" spc="5" dirty="0">
                <a:latin typeface="Times New Roman"/>
                <a:cs typeface="Times New Roman"/>
              </a:rPr>
              <a:t>t</a:t>
            </a:r>
            <a:r>
              <a:rPr sz="2700" dirty="0">
                <a:latin typeface="Times New Roman"/>
                <a:cs typeface="Times New Roman"/>
              </a:rPr>
              <a:t>),	я</a:t>
            </a:r>
            <a:r>
              <a:rPr sz="2700" spc="-50" dirty="0">
                <a:latin typeface="Times New Roman"/>
                <a:cs typeface="Times New Roman"/>
              </a:rPr>
              <a:t>к</a:t>
            </a:r>
            <a:r>
              <a:rPr sz="2700" dirty="0">
                <a:latin typeface="Times New Roman"/>
                <a:cs typeface="Times New Roman"/>
              </a:rPr>
              <a:t>у	</a:t>
            </a:r>
            <a:r>
              <a:rPr sz="2700" spc="-5" dirty="0">
                <a:latin typeface="Times New Roman"/>
                <a:cs typeface="Times New Roman"/>
              </a:rPr>
              <a:t>нази</a:t>
            </a:r>
            <a:r>
              <a:rPr sz="2700" spc="-50" dirty="0">
                <a:latin typeface="Times New Roman"/>
                <a:cs typeface="Times New Roman"/>
              </a:rPr>
              <a:t>в</a:t>
            </a:r>
            <a:r>
              <a:rPr sz="2700" spc="10" dirty="0">
                <a:latin typeface="Times New Roman"/>
                <a:cs typeface="Times New Roman"/>
              </a:rPr>
              <a:t>а</a:t>
            </a:r>
            <a:r>
              <a:rPr sz="2700" spc="-40" dirty="0">
                <a:latin typeface="Times New Roman"/>
                <a:cs typeface="Times New Roman"/>
              </a:rPr>
              <a:t>ю</a:t>
            </a:r>
            <a:r>
              <a:rPr sz="2700" dirty="0">
                <a:latin typeface="Times New Roman"/>
                <a:cs typeface="Times New Roman"/>
              </a:rPr>
              <a:t>ть	</a:t>
            </a:r>
            <a:r>
              <a:rPr sz="2700" b="1" i="1" dirty="0">
                <a:latin typeface="Times New Roman"/>
                <a:cs typeface="Times New Roman"/>
              </a:rPr>
              <a:t>тре</a:t>
            </a:r>
            <a:r>
              <a:rPr sz="2700" b="1" i="1" spc="5" dirty="0">
                <a:latin typeface="Times New Roman"/>
                <a:cs typeface="Times New Roman"/>
              </a:rPr>
              <a:t>н</a:t>
            </a:r>
            <a:r>
              <a:rPr sz="2700" b="1" i="1" spc="-5" dirty="0">
                <a:latin typeface="Times New Roman"/>
                <a:cs typeface="Times New Roman"/>
              </a:rPr>
              <a:t>д</a:t>
            </a:r>
            <a:r>
              <a:rPr sz="2700" b="1" i="1" spc="5" dirty="0">
                <a:latin typeface="Times New Roman"/>
                <a:cs typeface="Times New Roman"/>
              </a:rPr>
              <a:t>о</a:t>
            </a:r>
            <a:r>
              <a:rPr sz="2700" b="1" i="1" dirty="0">
                <a:latin typeface="Times New Roman"/>
                <a:cs typeface="Times New Roman"/>
              </a:rPr>
              <a:t>вим</a:t>
            </a:r>
            <a:endParaRPr sz="2700">
              <a:latin typeface="Times New Roman"/>
              <a:cs typeface="Times New Roman"/>
            </a:endParaRPr>
          </a:p>
          <a:p>
            <a:pPr marL="12700" marR="6985">
              <a:lnSpc>
                <a:spcPct val="70100"/>
              </a:lnSpc>
              <a:spcBef>
                <a:spcPts val="480"/>
              </a:spcBef>
              <a:tabLst>
                <a:tab pos="1765300" algn="l"/>
                <a:tab pos="2149475" algn="l"/>
                <a:tab pos="2665730" algn="l"/>
                <a:tab pos="3804920" algn="l"/>
                <a:tab pos="4674870" algn="l"/>
                <a:tab pos="5039360" algn="l"/>
                <a:tab pos="5556250" algn="l"/>
                <a:tab pos="7586345" algn="l"/>
              </a:tabLst>
            </a:pPr>
            <a:r>
              <a:rPr sz="2700" b="1" i="1" dirty="0">
                <a:latin typeface="Times New Roman"/>
                <a:cs typeface="Times New Roman"/>
              </a:rPr>
              <a:t>р</a:t>
            </a:r>
            <a:r>
              <a:rPr sz="2700" b="1" i="1" spc="5" dirty="0">
                <a:latin typeface="Times New Roman"/>
                <a:cs typeface="Times New Roman"/>
              </a:rPr>
              <a:t>і</a:t>
            </a:r>
            <a:r>
              <a:rPr sz="2700" b="1" i="1" dirty="0">
                <a:latin typeface="Times New Roman"/>
                <a:cs typeface="Times New Roman"/>
              </a:rPr>
              <a:t>внянн</a:t>
            </a:r>
            <a:r>
              <a:rPr sz="2700" b="1" i="1" spc="-20" dirty="0">
                <a:latin typeface="Times New Roman"/>
                <a:cs typeface="Times New Roman"/>
              </a:rPr>
              <a:t>я</a:t>
            </a:r>
            <a:r>
              <a:rPr sz="2700" b="1" i="1" dirty="0">
                <a:latin typeface="Times New Roman"/>
                <a:cs typeface="Times New Roman"/>
              </a:rPr>
              <a:t>м	</a:t>
            </a:r>
            <a:r>
              <a:rPr sz="2700" dirty="0">
                <a:latin typeface="Times New Roman"/>
                <a:cs typeface="Times New Roman"/>
              </a:rPr>
              <a:t>(</a:t>
            </a:r>
            <a:r>
              <a:rPr sz="2700" i="1" dirty="0">
                <a:latin typeface="Times New Roman"/>
                <a:cs typeface="Times New Roman"/>
              </a:rPr>
              <a:t>t	</a:t>
            </a:r>
            <a:r>
              <a:rPr sz="2700" dirty="0">
                <a:latin typeface="Times New Roman"/>
                <a:cs typeface="Times New Roman"/>
              </a:rPr>
              <a:t>—	</a:t>
            </a:r>
            <a:r>
              <a:rPr sz="2700" spc="-40" dirty="0">
                <a:latin typeface="Times New Roman"/>
                <a:cs typeface="Times New Roman"/>
              </a:rPr>
              <a:t>з</a:t>
            </a:r>
            <a:r>
              <a:rPr sz="2700" dirty="0">
                <a:latin typeface="Times New Roman"/>
                <a:cs typeface="Times New Roman"/>
              </a:rPr>
              <a:t>мінна	ча</a:t>
            </a:r>
            <a:r>
              <a:rPr sz="2700" spc="-30" dirty="0">
                <a:latin typeface="Times New Roman"/>
                <a:cs typeface="Times New Roman"/>
              </a:rPr>
              <a:t>с</a:t>
            </a:r>
            <a:r>
              <a:rPr sz="2700" spc="-275" dirty="0">
                <a:latin typeface="Times New Roman"/>
                <a:cs typeface="Times New Roman"/>
              </a:rPr>
              <a:t>у</a:t>
            </a:r>
            <a:r>
              <a:rPr sz="2700" dirty="0">
                <a:latin typeface="Times New Roman"/>
                <a:cs typeface="Times New Roman"/>
              </a:rPr>
              <a:t>,	</a:t>
            </a:r>
            <a:r>
              <a:rPr sz="2700" i="1" dirty="0">
                <a:latin typeface="Times New Roman"/>
                <a:cs typeface="Times New Roman"/>
              </a:rPr>
              <a:t>Y	</a:t>
            </a:r>
            <a:r>
              <a:rPr sz="2700" dirty="0">
                <a:latin typeface="Times New Roman"/>
                <a:cs typeface="Times New Roman"/>
              </a:rPr>
              <a:t>—	те</a:t>
            </a:r>
            <a:r>
              <a:rPr sz="2700" spc="5" dirty="0">
                <a:latin typeface="Times New Roman"/>
                <a:cs typeface="Times New Roman"/>
              </a:rPr>
              <a:t>о</a:t>
            </a:r>
            <a:r>
              <a:rPr sz="2700" dirty="0">
                <a:latin typeface="Times New Roman"/>
                <a:cs typeface="Times New Roman"/>
              </a:rPr>
              <a:t>рети</a:t>
            </a:r>
            <a:r>
              <a:rPr sz="2700" spc="-10" dirty="0">
                <a:latin typeface="Times New Roman"/>
                <a:cs typeface="Times New Roman"/>
              </a:rPr>
              <a:t>ч</a:t>
            </a:r>
            <a:r>
              <a:rPr sz="2700" spc="-5" dirty="0">
                <a:latin typeface="Times New Roman"/>
                <a:cs typeface="Times New Roman"/>
              </a:rPr>
              <a:t>н</a:t>
            </a:r>
            <a:r>
              <a:rPr sz="2700" spc="10" dirty="0">
                <a:latin typeface="Times New Roman"/>
                <a:cs typeface="Times New Roman"/>
              </a:rPr>
              <a:t>и</a:t>
            </a:r>
            <a:r>
              <a:rPr sz="2700" dirty="0">
                <a:latin typeface="Times New Roman"/>
                <a:cs typeface="Times New Roman"/>
              </a:rPr>
              <a:t>й	р</a:t>
            </a:r>
            <a:r>
              <a:rPr sz="2700" spc="5" dirty="0">
                <a:latin typeface="Times New Roman"/>
                <a:cs typeface="Times New Roman"/>
              </a:rPr>
              <a:t>і</a:t>
            </a:r>
            <a:r>
              <a:rPr sz="2700" spc="-20" dirty="0">
                <a:latin typeface="Times New Roman"/>
                <a:cs typeface="Times New Roman"/>
              </a:rPr>
              <a:t>в</a:t>
            </a:r>
            <a:r>
              <a:rPr sz="2700" dirty="0">
                <a:latin typeface="Times New Roman"/>
                <a:cs typeface="Times New Roman"/>
              </a:rPr>
              <a:t>ень  ряду).</a:t>
            </a:r>
            <a:endParaRPr sz="2700">
              <a:latin typeface="Times New Roman"/>
              <a:cs typeface="Times New Roman"/>
            </a:endParaRPr>
          </a:p>
        </p:txBody>
      </p:sp>
      <p:sp>
        <p:nvSpPr>
          <p:cNvPr id="5" name="object 5"/>
          <p:cNvSpPr txBox="1"/>
          <p:nvPr/>
        </p:nvSpPr>
        <p:spPr>
          <a:xfrm>
            <a:off x="382930" y="1716404"/>
            <a:ext cx="8524240" cy="436880"/>
          </a:xfrm>
          <a:prstGeom prst="rect">
            <a:avLst/>
          </a:prstGeom>
        </p:spPr>
        <p:txBody>
          <a:bodyPr vert="horz" wrap="square" lIns="0" tIns="12700" rIns="0" bIns="0" rtlCol="0">
            <a:spAutoFit/>
          </a:bodyPr>
          <a:lstStyle/>
          <a:p>
            <a:pPr marL="12700">
              <a:lnSpc>
                <a:spcPct val="100000"/>
              </a:lnSpc>
              <a:spcBef>
                <a:spcPts val="100"/>
              </a:spcBef>
              <a:tabLst>
                <a:tab pos="1948180" algn="l"/>
                <a:tab pos="3807460" algn="l"/>
                <a:tab pos="5253990" algn="l"/>
                <a:tab pos="7277100" algn="l"/>
              </a:tabLst>
            </a:pPr>
            <a:r>
              <a:rPr sz="2700" spc="-5" dirty="0">
                <a:latin typeface="Times New Roman"/>
                <a:cs typeface="Times New Roman"/>
              </a:rPr>
              <a:t>Параме</a:t>
            </a:r>
            <a:r>
              <a:rPr sz="2700" spc="25" dirty="0">
                <a:latin typeface="Times New Roman"/>
                <a:cs typeface="Times New Roman"/>
              </a:rPr>
              <a:t>т</a:t>
            </a:r>
            <a:r>
              <a:rPr sz="2700" dirty="0">
                <a:latin typeface="Times New Roman"/>
                <a:cs typeface="Times New Roman"/>
              </a:rPr>
              <a:t>ри	</a:t>
            </a:r>
            <a:r>
              <a:rPr sz="2700" spc="25" dirty="0">
                <a:latin typeface="Times New Roman"/>
                <a:cs typeface="Times New Roman"/>
              </a:rPr>
              <a:t>т</a:t>
            </a:r>
            <a:r>
              <a:rPr sz="2700" dirty="0">
                <a:latin typeface="Times New Roman"/>
                <a:cs typeface="Times New Roman"/>
              </a:rPr>
              <a:t>ре</a:t>
            </a:r>
            <a:r>
              <a:rPr sz="2700" spc="10" dirty="0">
                <a:latin typeface="Times New Roman"/>
                <a:cs typeface="Times New Roman"/>
              </a:rPr>
              <a:t>н</a:t>
            </a:r>
            <a:r>
              <a:rPr sz="2700" dirty="0">
                <a:latin typeface="Times New Roman"/>
                <a:cs typeface="Times New Roman"/>
              </a:rPr>
              <a:t>дових	р</a:t>
            </a:r>
            <a:r>
              <a:rPr sz="2700" spc="5" dirty="0">
                <a:latin typeface="Times New Roman"/>
                <a:cs typeface="Times New Roman"/>
              </a:rPr>
              <a:t>і</a:t>
            </a:r>
            <a:r>
              <a:rPr sz="2700" spc="-5" dirty="0">
                <a:latin typeface="Times New Roman"/>
                <a:cs typeface="Times New Roman"/>
              </a:rPr>
              <a:t>внян</a:t>
            </a:r>
            <a:r>
              <a:rPr sz="2700" dirty="0">
                <a:latin typeface="Times New Roman"/>
                <a:cs typeface="Times New Roman"/>
              </a:rPr>
              <a:t>ь	</a:t>
            </a:r>
            <a:r>
              <a:rPr sz="2700" spc="5" dirty="0">
                <a:latin typeface="Times New Roman"/>
                <a:cs typeface="Times New Roman"/>
              </a:rPr>
              <a:t>в</a:t>
            </a:r>
            <a:r>
              <a:rPr sz="2700" spc="-5" dirty="0">
                <a:latin typeface="Times New Roman"/>
                <a:cs typeface="Times New Roman"/>
              </a:rPr>
              <a:t>изн</a:t>
            </a:r>
            <a:r>
              <a:rPr sz="2700" spc="-105" dirty="0">
                <a:latin typeface="Times New Roman"/>
                <a:cs typeface="Times New Roman"/>
              </a:rPr>
              <a:t>а</a:t>
            </a:r>
            <a:r>
              <a:rPr sz="2700" dirty="0">
                <a:latin typeface="Times New Roman"/>
                <a:cs typeface="Times New Roman"/>
              </a:rPr>
              <a:t>ча</a:t>
            </a:r>
            <a:r>
              <a:rPr sz="2700" spc="-40" dirty="0">
                <a:latin typeface="Times New Roman"/>
                <a:cs typeface="Times New Roman"/>
              </a:rPr>
              <a:t>ю</a:t>
            </a:r>
            <a:r>
              <a:rPr sz="2700" dirty="0">
                <a:latin typeface="Times New Roman"/>
                <a:cs typeface="Times New Roman"/>
              </a:rPr>
              <a:t>ть	ме</a:t>
            </a:r>
            <a:r>
              <a:rPr sz="2700" spc="-45" dirty="0">
                <a:latin typeface="Times New Roman"/>
                <a:cs typeface="Times New Roman"/>
              </a:rPr>
              <a:t>т</a:t>
            </a:r>
            <a:r>
              <a:rPr sz="2700" spc="-65" dirty="0">
                <a:latin typeface="Times New Roman"/>
                <a:cs typeface="Times New Roman"/>
              </a:rPr>
              <a:t>о</a:t>
            </a:r>
            <a:r>
              <a:rPr sz="2700" dirty="0">
                <a:latin typeface="Times New Roman"/>
                <a:cs typeface="Times New Roman"/>
              </a:rPr>
              <a:t>д</a:t>
            </a:r>
            <a:r>
              <a:rPr sz="2700" spc="-50" dirty="0">
                <a:latin typeface="Times New Roman"/>
                <a:cs typeface="Times New Roman"/>
              </a:rPr>
              <a:t>о</a:t>
            </a:r>
            <a:r>
              <a:rPr sz="2700" dirty="0">
                <a:latin typeface="Times New Roman"/>
                <a:cs typeface="Times New Roman"/>
              </a:rPr>
              <a:t>м</a:t>
            </a:r>
            <a:endParaRPr sz="2700">
              <a:latin typeface="Times New Roman"/>
              <a:cs typeface="Times New Roman"/>
            </a:endParaRPr>
          </a:p>
        </p:txBody>
      </p:sp>
      <p:sp>
        <p:nvSpPr>
          <p:cNvPr id="6" name="object 6"/>
          <p:cNvSpPr txBox="1"/>
          <p:nvPr/>
        </p:nvSpPr>
        <p:spPr>
          <a:xfrm>
            <a:off x="382930" y="2004440"/>
            <a:ext cx="8522970" cy="436880"/>
          </a:xfrm>
          <a:prstGeom prst="rect">
            <a:avLst/>
          </a:prstGeom>
        </p:spPr>
        <p:txBody>
          <a:bodyPr vert="horz" wrap="square" lIns="0" tIns="12700" rIns="0" bIns="0" rtlCol="0">
            <a:spAutoFit/>
          </a:bodyPr>
          <a:lstStyle/>
          <a:p>
            <a:pPr marL="12700">
              <a:lnSpc>
                <a:spcPct val="100000"/>
              </a:lnSpc>
              <a:spcBef>
                <a:spcPts val="100"/>
              </a:spcBef>
              <a:tabLst>
                <a:tab pos="1847850" algn="l"/>
                <a:tab pos="3444875" algn="l"/>
                <a:tab pos="4525645" algn="l"/>
                <a:tab pos="4801235" algn="l"/>
                <a:tab pos="6084570" algn="l"/>
                <a:tab pos="7793355" algn="l"/>
              </a:tabLst>
            </a:pPr>
            <a:r>
              <a:rPr sz="2700" spc="-5" dirty="0">
                <a:latin typeface="Times New Roman"/>
                <a:cs typeface="Times New Roman"/>
              </a:rPr>
              <a:t>н</a:t>
            </a:r>
            <a:r>
              <a:rPr sz="2700" spc="5" dirty="0">
                <a:latin typeface="Times New Roman"/>
                <a:cs typeface="Times New Roman"/>
              </a:rPr>
              <a:t>а</a:t>
            </a:r>
            <a:r>
              <a:rPr sz="2700" spc="-5" dirty="0">
                <a:latin typeface="Times New Roman"/>
                <a:cs typeface="Times New Roman"/>
              </a:rPr>
              <a:t>й</a:t>
            </a:r>
            <a:r>
              <a:rPr sz="2700" spc="-15" dirty="0">
                <a:latin typeface="Times New Roman"/>
                <a:cs typeface="Times New Roman"/>
              </a:rPr>
              <a:t>м</a:t>
            </a:r>
            <a:r>
              <a:rPr sz="2700" spc="10" dirty="0">
                <a:latin typeface="Times New Roman"/>
                <a:cs typeface="Times New Roman"/>
              </a:rPr>
              <a:t>е</a:t>
            </a:r>
            <a:r>
              <a:rPr sz="2700" spc="-5" dirty="0">
                <a:latin typeface="Times New Roman"/>
                <a:cs typeface="Times New Roman"/>
              </a:rPr>
              <a:t>нш</a:t>
            </a:r>
            <a:r>
              <a:rPr sz="2700" spc="5" dirty="0">
                <a:latin typeface="Times New Roman"/>
                <a:cs typeface="Times New Roman"/>
              </a:rPr>
              <a:t>и</a:t>
            </a:r>
            <a:r>
              <a:rPr sz="2700" dirty="0">
                <a:latin typeface="Times New Roman"/>
                <a:cs typeface="Times New Roman"/>
              </a:rPr>
              <a:t>х	к</a:t>
            </a:r>
            <a:r>
              <a:rPr sz="2700" spc="-45" dirty="0">
                <a:latin typeface="Times New Roman"/>
                <a:cs typeface="Times New Roman"/>
              </a:rPr>
              <a:t>в</a:t>
            </a:r>
            <a:r>
              <a:rPr sz="2700" dirty="0">
                <a:latin typeface="Times New Roman"/>
                <a:cs typeface="Times New Roman"/>
              </a:rPr>
              <a:t>адр</a:t>
            </a:r>
            <a:r>
              <a:rPr sz="2700" spc="-70" dirty="0">
                <a:latin typeface="Times New Roman"/>
                <a:cs typeface="Times New Roman"/>
              </a:rPr>
              <a:t>а</a:t>
            </a:r>
            <a:r>
              <a:rPr sz="2700" dirty="0">
                <a:latin typeface="Times New Roman"/>
                <a:cs typeface="Times New Roman"/>
              </a:rPr>
              <a:t>тів.	Згі</a:t>
            </a:r>
            <a:r>
              <a:rPr sz="2700" spc="5" dirty="0">
                <a:latin typeface="Times New Roman"/>
                <a:cs typeface="Times New Roman"/>
              </a:rPr>
              <a:t>д</a:t>
            </a:r>
            <a:r>
              <a:rPr sz="2700" spc="-5" dirty="0">
                <a:latin typeface="Times New Roman"/>
                <a:cs typeface="Times New Roman"/>
              </a:rPr>
              <a:t>н</a:t>
            </a:r>
            <a:r>
              <a:rPr sz="2700" dirty="0">
                <a:latin typeface="Times New Roman"/>
                <a:cs typeface="Times New Roman"/>
              </a:rPr>
              <a:t>о	з	</a:t>
            </a:r>
            <a:r>
              <a:rPr sz="2700" spc="-30" dirty="0">
                <a:latin typeface="Times New Roman"/>
                <a:cs typeface="Times New Roman"/>
              </a:rPr>
              <a:t>у</a:t>
            </a:r>
            <a:r>
              <a:rPr sz="2700" dirty="0">
                <a:latin typeface="Times New Roman"/>
                <a:cs typeface="Times New Roman"/>
              </a:rPr>
              <a:t>мо</a:t>
            </a:r>
            <a:r>
              <a:rPr sz="2700" spc="-25" dirty="0">
                <a:latin typeface="Times New Roman"/>
                <a:cs typeface="Times New Roman"/>
              </a:rPr>
              <a:t>в</a:t>
            </a:r>
            <a:r>
              <a:rPr sz="2700" dirty="0">
                <a:latin typeface="Times New Roman"/>
                <a:cs typeface="Times New Roman"/>
              </a:rPr>
              <a:t>ою	мінімізац</a:t>
            </a:r>
            <a:r>
              <a:rPr sz="2700" spc="10" dirty="0">
                <a:latin typeface="Times New Roman"/>
                <a:cs typeface="Times New Roman"/>
              </a:rPr>
              <a:t>і</a:t>
            </a:r>
            <a:r>
              <a:rPr sz="2700" dirty="0">
                <a:latin typeface="Times New Roman"/>
                <a:cs typeface="Times New Roman"/>
              </a:rPr>
              <a:t>ї	</a:t>
            </a:r>
            <a:r>
              <a:rPr sz="2700" spc="-35" dirty="0">
                <a:latin typeface="Times New Roman"/>
                <a:cs typeface="Times New Roman"/>
              </a:rPr>
              <a:t>с</a:t>
            </a:r>
            <a:r>
              <a:rPr sz="2700" spc="-30" dirty="0">
                <a:latin typeface="Times New Roman"/>
                <a:cs typeface="Times New Roman"/>
              </a:rPr>
              <a:t>у</a:t>
            </a:r>
            <a:r>
              <a:rPr sz="2700" dirty="0">
                <a:latin typeface="Times New Roman"/>
                <a:cs typeface="Times New Roman"/>
              </a:rPr>
              <a:t>ми</a:t>
            </a:r>
            <a:endParaRPr sz="2700">
              <a:latin typeface="Times New Roman"/>
              <a:cs typeface="Times New Roman"/>
            </a:endParaRPr>
          </a:p>
        </p:txBody>
      </p:sp>
      <p:sp>
        <p:nvSpPr>
          <p:cNvPr id="7" name="object 7"/>
          <p:cNvSpPr txBox="1"/>
          <p:nvPr/>
        </p:nvSpPr>
        <p:spPr>
          <a:xfrm>
            <a:off x="382930" y="2292477"/>
            <a:ext cx="8523605" cy="725805"/>
          </a:xfrm>
          <a:prstGeom prst="rect">
            <a:avLst/>
          </a:prstGeom>
        </p:spPr>
        <p:txBody>
          <a:bodyPr vert="horz" wrap="square" lIns="0" tIns="135255" rIns="0" bIns="0" rtlCol="0">
            <a:spAutoFit/>
          </a:bodyPr>
          <a:lstStyle/>
          <a:p>
            <a:pPr marL="12700" marR="5080">
              <a:lnSpc>
                <a:spcPct val="70100"/>
              </a:lnSpc>
              <a:spcBef>
                <a:spcPts val="1065"/>
              </a:spcBef>
              <a:tabLst>
                <a:tab pos="1737995" algn="l"/>
                <a:tab pos="2282190" algn="l"/>
                <a:tab pos="3540760" algn="l"/>
                <a:tab pos="4034790" algn="l"/>
                <a:tab pos="5476875" algn="l"/>
                <a:tab pos="6246495" algn="l"/>
                <a:tab pos="6697345" algn="l"/>
                <a:tab pos="8078470" algn="l"/>
              </a:tabLst>
            </a:pPr>
            <a:r>
              <a:rPr sz="2700" dirty="0">
                <a:latin typeface="Times New Roman"/>
                <a:cs typeface="Times New Roman"/>
              </a:rPr>
              <a:t>к</a:t>
            </a:r>
            <a:r>
              <a:rPr sz="2700" spc="-45" dirty="0">
                <a:latin typeface="Times New Roman"/>
                <a:cs typeface="Times New Roman"/>
              </a:rPr>
              <a:t>в</a:t>
            </a:r>
            <a:r>
              <a:rPr sz="2700" dirty="0">
                <a:latin typeface="Times New Roman"/>
                <a:cs typeface="Times New Roman"/>
              </a:rPr>
              <a:t>адр</a:t>
            </a:r>
            <a:r>
              <a:rPr sz="2700" spc="-70" dirty="0">
                <a:latin typeface="Times New Roman"/>
                <a:cs typeface="Times New Roman"/>
              </a:rPr>
              <a:t>а</a:t>
            </a:r>
            <a:r>
              <a:rPr sz="2700" dirty="0">
                <a:latin typeface="Times New Roman"/>
                <a:cs typeface="Times New Roman"/>
              </a:rPr>
              <a:t>тів	</a:t>
            </a:r>
            <a:r>
              <a:rPr sz="2700" spc="-5" dirty="0">
                <a:latin typeface="Times New Roman"/>
                <a:cs typeface="Times New Roman"/>
              </a:rPr>
              <a:t>відхилен</a:t>
            </a:r>
            <a:r>
              <a:rPr sz="2700" dirty="0">
                <a:latin typeface="Times New Roman"/>
                <a:cs typeface="Times New Roman"/>
              </a:rPr>
              <a:t>ь	фа</a:t>
            </a:r>
            <a:r>
              <a:rPr sz="2700" spc="-40" dirty="0">
                <a:latin typeface="Times New Roman"/>
                <a:cs typeface="Times New Roman"/>
              </a:rPr>
              <a:t>к</a:t>
            </a:r>
            <a:r>
              <a:rPr sz="2700" dirty="0">
                <a:latin typeface="Times New Roman"/>
                <a:cs typeface="Times New Roman"/>
              </a:rPr>
              <a:t>ти</a:t>
            </a:r>
            <a:r>
              <a:rPr sz="2700" spc="10" dirty="0">
                <a:latin typeface="Times New Roman"/>
                <a:cs typeface="Times New Roman"/>
              </a:rPr>
              <a:t>ч</a:t>
            </a:r>
            <a:r>
              <a:rPr sz="2700" spc="-5" dirty="0">
                <a:latin typeface="Times New Roman"/>
                <a:cs typeface="Times New Roman"/>
              </a:rPr>
              <a:t>ни</a:t>
            </a:r>
            <a:r>
              <a:rPr sz="2700" dirty="0">
                <a:latin typeface="Times New Roman"/>
                <a:cs typeface="Times New Roman"/>
              </a:rPr>
              <a:t>х	рівнів	ряду	</a:t>
            </a:r>
            <a:r>
              <a:rPr sz="2700" spc="-5" dirty="0">
                <a:latin typeface="Times New Roman"/>
                <a:cs typeface="Times New Roman"/>
              </a:rPr>
              <a:t>від  </a:t>
            </a:r>
            <a:r>
              <a:rPr sz="2700" dirty="0">
                <a:latin typeface="Times New Roman"/>
                <a:cs typeface="Times New Roman"/>
              </a:rPr>
              <a:t>теорети</a:t>
            </a:r>
            <a:r>
              <a:rPr sz="2700" spc="-10" dirty="0">
                <a:latin typeface="Times New Roman"/>
                <a:cs typeface="Times New Roman"/>
              </a:rPr>
              <a:t>ч</a:t>
            </a:r>
            <a:r>
              <a:rPr sz="2700" spc="-5" dirty="0">
                <a:latin typeface="Times New Roman"/>
                <a:cs typeface="Times New Roman"/>
              </a:rPr>
              <a:t>ни</a:t>
            </a:r>
            <a:r>
              <a:rPr sz="2700" dirty="0">
                <a:latin typeface="Times New Roman"/>
                <a:cs typeface="Times New Roman"/>
              </a:rPr>
              <a:t>х	</a:t>
            </a:r>
            <a:r>
              <a:rPr sz="2700" spc="-5" dirty="0">
                <a:latin typeface="Times New Roman"/>
                <a:cs typeface="Times New Roman"/>
              </a:rPr>
              <a:t>пар</a:t>
            </a:r>
            <a:r>
              <a:rPr sz="2700" spc="5" dirty="0">
                <a:latin typeface="Times New Roman"/>
                <a:cs typeface="Times New Roman"/>
              </a:rPr>
              <a:t>а</a:t>
            </a:r>
            <a:r>
              <a:rPr sz="2700" dirty="0">
                <a:latin typeface="Times New Roman"/>
                <a:cs typeface="Times New Roman"/>
              </a:rPr>
              <a:t>ме</a:t>
            </a:r>
            <a:r>
              <a:rPr sz="2700" spc="20" dirty="0">
                <a:latin typeface="Times New Roman"/>
                <a:cs typeface="Times New Roman"/>
              </a:rPr>
              <a:t>т</a:t>
            </a:r>
            <a:r>
              <a:rPr sz="2700" dirty="0">
                <a:latin typeface="Times New Roman"/>
                <a:cs typeface="Times New Roman"/>
              </a:rPr>
              <a:t>ри	</a:t>
            </a:r>
            <a:r>
              <a:rPr sz="2700" spc="5" dirty="0">
                <a:latin typeface="Times New Roman"/>
                <a:cs typeface="Times New Roman"/>
              </a:rPr>
              <a:t>в</a:t>
            </a:r>
            <a:r>
              <a:rPr sz="2700" spc="-5" dirty="0">
                <a:latin typeface="Times New Roman"/>
                <a:cs typeface="Times New Roman"/>
              </a:rPr>
              <a:t>изн</a:t>
            </a:r>
            <a:r>
              <a:rPr sz="2700" spc="-110" dirty="0">
                <a:latin typeface="Times New Roman"/>
                <a:cs typeface="Times New Roman"/>
              </a:rPr>
              <a:t>а</a:t>
            </a:r>
            <a:r>
              <a:rPr sz="2700" dirty="0">
                <a:latin typeface="Times New Roman"/>
                <a:cs typeface="Times New Roman"/>
              </a:rPr>
              <a:t>ча</a:t>
            </a:r>
            <a:r>
              <a:rPr sz="2700" spc="-45" dirty="0">
                <a:latin typeface="Times New Roman"/>
                <a:cs typeface="Times New Roman"/>
              </a:rPr>
              <a:t>ю</a:t>
            </a:r>
            <a:r>
              <a:rPr sz="2700" dirty="0">
                <a:latin typeface="Times New Roman"/>
                <a:cs typeface="Times New Roman"/>
              </a:rPr>
              <a:t>ть</a:t>
            </a:r>
            <a:r>
              <a:rPr sz="2700" spc="5" dirty="0">
                <a:latin typeface="Times New Roman"/>
                <a:cs typeface="Times New Roman"/>
              </a:rPr>
              <a:t>с</a:t>
            </a:r>
            <a:r>
              <a:rPr sz="2700" dirty="0">
                <a:latin typeface="Times New Roman"/>
                <a:cs typeface="Times New Roman"/>
              </a:rPr>
              <a:t>я	р</a:t>
            </a:r>
            <a:r>
              <a:rPr sz="2700" spc="5" dirty="0">
                <a:latin typeface="Times New Roman"/>
                <a:cs typeface="Times New Roman"/>
              </a:rPr>
              <a:t>о</a:t>
            </a:r>
            <a:r>
              <a:rPr sz="2700" spc="-5" dirty="0">
                <a:latin typeface="Times New Roman"/>
                <a:cs typeface="Times New Roman"/>
              </a:rPr>
              <a:t>зв’</a:t>
            </a:r>
            <a:r>
              <a:rPr sz="2700" spc="-15" dirty="0">
                <a:latin typeface="Times New Roman"/>
                <a:cs typeface="Times New Roman"/>
              </a:rPr>
              <a:t>я</a:t>
            </a:r>
            <a:r>
              <a:rPr sz="2700" spc="-75" dirty="0">
                <a:latin typeface="Times New Roman"/>
                <a:cs typeface="Times New Roman"/>
              </a:rPr>
              <a:t>з</a:t>
            </a:r>
            <a:r>
              <a:rPr sz="2700" dirty="0">
                <a:latin typeface="Times New Roman"/>
                <a:cs typeface="Times New Roman"/>
              </a:rPr>
              <a:t>у</a:t>
            </a:r>
            <a:r>
              <a:rPr sz="2700" spc="-40" dirty="0">
                <a:latin typeface="Times New Roman"/>
                <a:cs typeface="Times New Roman"/>
              </a:rPr>
              <a:t>в</a:t>
            </a:r>
            <a:r>
              <a:rPr sz="2700" dirty="0">
                <a:latin typeface="Times New Roman"/>
                <a:cs typeface="Times New Roman"/>
              </a:rPr>
              <a:t>анням</a:t>
            </a:r>
            <a:endParaRPr sz="2700">
              <a:latin typeface="Times New Roman"/>
              <a:cs typeface="Times New Roman"/>
            </a:endParaRPr>
          </a:p>
        </p:txBody>
      </p:sp>
      <p:sp>
        <p:nvSpPr>
          <p:cNvPr id="8" name="object 8"/>
          <p:cNvSpPr txBox="1"/>
          <p:nvPr/>
        </p:nvSpPr>
        <p:spPr>
          <a:xfrm>
            <a:off x="382930" y="2868929"/>
            <a:ext cx="8521065" cy="725170"/>
          </a:xfrm>
          <a:prstGeom prst="rect">
            <a:avLst/>
          </a:prstGeom>
        </p:spPr>
        <p:txBody>
          <a:bodyPr vert="horz" wrap="square" lIns="0" tIns="135890" rIns="0" bIns="0" rtlCol="0">
            <a:spAutoFit/>
          </a:bodyPr>
          <a:lstStyle/>
          <a:p>
            <a:pPr marL="12700" marR="5080">
              <a:lnSpc>
                <a:spcPct val="70000"/>
              </a:lnSpc>
              <a:spcBef>
                <a:spcPts val="1070"/>
              </a:spcBef>
              <a:tabLst>
                <a:tab pos="1341755" algn="l"/>
                <a:tab pos="3241040" algn="l"/>
                <a:tab pos="4574540" algn="l"/>
                <a:tab pos="5274310" algn="l"/>
                <a:tab pos="6593840" algn="l"/>
                <a:tab pos="7842250" algn="l"/>
              </a:tabLst>
            </a:pPr>
            <a:r>
              <a:rPr sz="2700" dirty="0">
                <a:latin typeface="Times New Roman"/>
                <a:cs typeface="Times New Roman"/>
              </a:rPr>
              <a:t>системи	</a:t>
            </a:r>
            <a:r>
              <a:rPr sz="2700" spc="-5" dirty="0">
                <a:latin typeface="Times New Roman"/>
                <a:cs typeface="Times New Roman"/>
              </a:rPr>
              <a:t>н</a:t>
            </a:r>
            <a:r>
              <a:rPr sz="2700" spc="10" dirty="0">
                <a:latin typeface="Times New Roman"/>
                <a:cs typeface="Times New Roman"/>
              </a:rPr>
              <a:t>о</a:t>
            </a:r>
            <a:r>
              <a:rPr sz="2700" spc="-30" dirty="0">
                <a:latin typeface="Times New Roman"/>
                <a:cs typeface="Times New Roman"/>
              </a:rPr>
              <a:t>рм</a:t>
            </a:r>
            <a:r>
              <a:rPr sz="2700" spc="20" dirty="0">
                <a:latin typeface="Times New Roman"/>
                <a:cs typeface="Times New Roman"/>
              </a:rPr>
              <a:t>а</a:t>
            </a:r>
            <a:r>
              <a:rPr sz="2700" spc="-5" dirty="0">
                <a:latin typeface="Times New Roman"/>
                <a:cs typeface="Times New Roman"/>
              </a:rPr>
              <a:t>ль</a:t>
            </a:r>
            <a:r>
              <a:rPr sz="2700" spc="5" dirty="0">
                <a:latin typeface="Times New Roman"/>
                <a:cs typeface="Times New Roman"/>
              </a:rPr>
              <a:t>н</a:t>
            </a:r>
            <a:r>
              <a:rPr sz="2700" spc="-5" dirty="0">
                <a:latin typeface="Times New Roman"/>
                <a:cs typeface="Times New Roman"/>
              </a:rPr>
              <a:t>и</a:t>
            </a:r>
            <a:r>
              <a:rPr sz="2700" dirty="0">
                <a:latin typeface="Times New Roman"/>
                <a:cs typeface="Times New Roman"/>
              </a:rPr>
              <a:t>х	р</a:t>
            </a:r>
            <a:r>
              <a:rPr sz="2700" spc="5" dirty="0">
                <a:latin typeface="Times New Roman"/>
                <a:cs typeface="Times New Roman"/>
              </a:rPr>
              <a:t>і</a:t>
            </a:r>
            <a:r>
              <a:rPr sz="2700" spc="-5" dirty="0">
                <a:latin typeface="Times New Roman"/>
                <a:cs typeface="Times New Roman"/>
              </a:rPr>
              <a:t>вн</a:t>
            </a:r>
            <a:r>
              <a:rPr sz="2700" spc="-15" dirty="0">
                <a:latin typeface="Times New Roman"/>
                <a:cs typeface="Times New Roman"/>
              </a:rPr>
              <a:t>я</a:t>
            </a:r>
            <a:r>
              <a:rPr sz="2700" spc="-5" dirty="0">
                <a:latin typeface="Times New Roman"/>
                <a:cs typeface="Times New Roman"/>
              </a:rPr>
              <a:t>н</a:t>
            </a:r>
            <a:r>
              <a:rPr sz="2700" spc="5" dirty="0">
                <a:latin typeface="Times New Roman"/>
                <a:cs typeface="Times New Roman"/>
              </a:rPr>
              <a:t>ь</a:t>
            </a:r>
            <a:r>
              <a:rPr sz="2700" dirty="0">
                <a:latin typeface="Times New Roman"/>
                <a:cs typeface="Times New Roman"/>
              </a:rPr>
              <a:t>.	</a:t>
            </a:r>
            <a:r>
              <a:rPr sz="2700" spc="-5" dirty="0">
                <a:latin typeface="Times New Roman"/>
                <a:cs typeface="Times New Roman"/>
              </a:rPr>
              <a:t>Д</a:t>
            </a:r>
            <a:r>
              <a:rPr sz="2700" spc="-10" dirty="0">
                <a:latin typeface="Times New Roman"/>
                <a:cs typeface="Times New Roman"/>
              </a:rPr>
              <a:t>л</a:t>
            </a:r>
            <a:r>
              <a:rPr sz="2700" dirty="0">
                <a:latin typeface="Times New Roman"/>
                <a:cs typeface="Times New Roman"/>
              </a:rPr>
              <a:t>я	</a:t>
            </a:r>
            <a:r>
              <a:rPr sz="2700" spc="-5" dirty="0">
                <a:latin typeface="Times New Roman"/>
                <a:cs typeface="Times New Roman"/>
              </a:rPr>
              <a:t>лін</a:t>
            </a:r>
            <a:r>
              <a:rPr sz="2700" spc="10" dirty="0">
                <a:latin typeface="Times New Roman"/>
                <a:cs typeface="Times New Roman"/>
              </a:rPr>
              <a:t>і</a:t>
            </a:r>
            <a:r>
              <a:rPr sz="2700" spc="-5" dirty="0">
                <a:latin typeface="Times New Roman"/>
                <a:cs typeface="Times New Roman"/>
              </a:rPr>
              <a:t>йн</a:t>
            </a:r>
            <a:r>
              <a:rPr sz="2700" spc="5" dirty="0">
                <a:latin typeface="Times New Roman"/>
                <a:cs typeface="Times New Roman"/>
              </a:rPr>
              <a:t>о</a:t>
            </a:r>
            <a:r>
              <a:rPr sz="2700" dirty="0">
                <a:latin typeface="Times New Roman"/>
                <a:cs typeface="Times New Roman"/>
              </a:rPr>
              <a:t>ї	</a:t>
            </a:r>
            <a:r>
              <a:rPr sz="2700" spc="-75" dirty="0">
                <a:latin typeface="Times New Roman"/>
                <a:cs typeface="Times New Roman"/>
              </a:rPr>
              <a:t>ф</a:t>
            </a:r>
            <a:r>
              <a:rPr sz="2700" dirty="0">
                <a:latin typeface="Times New Roman"/>
                <a:cs typeface="Times New Roman"/>
              </a:rPr>
              <a:t>ун</a:t>
            </a:r>
            <a:r>
              <a:rPr sz="2700" spc="5" dirty="0">
                <a:latin typeface="Times New Roman"/>
                <a:cs typeface="Times New Roman"/>
              </a:rPr>
              <a:t>к</a:t>
            </a:r>
            <a:r>
              <a:rPr sz="2700" spc="-5" dirty="0">
                <a:latin typeface="Times New Roman"/>
                <a:cs typeface="Times New Roman"/>
              </a:rPr>
              <a:t>ці</a:t>
            </a:r>
            <a:r>
              <a:rPr sz="2700" dirty="0">
                <a:latin typeface="Times New Roman"/>
                <a:cs typeface="Times New Roman"/>
              </a:rPr>
              <a:t>ї	</a:t>
            </a:r>
            <a:r>
              <a:rPr sz="2700" spc="-30" dirty="0">
                <a:latin typeface="Times New Roman"/>
                <a:cs typeface="Times New Roman"/>
              </a:rPr>
              <a:t>в</a:t>
            </a:r>
            <a:r>
              <a:rPr sz="2700" dirty="0">
                <a:latin typeface="Times New Roman"/>
                <a:cs typeface="Times New Roman"/>
              </a:rPr>
              <a:t>она  </a:t>
            </a:r>
            <a:r>
              <a:rPr sz="2700" spc="-10" dirty="0">
                <a:latin typeface="Times New Roman"/>
                <a:cs typeface="Times New Roman"/>
              </a:rPr>
              <a:t>записується </a:t>
            </a:r>
            <a:r>
              <a:rPr sz="2700" spc="5" dirty="0">
                <a:latin typeface="Times New Roman"/>
                <a:cs typeface="Times New Roman"/>
              </a:rPr>
              <a:t>так:</a:t>
            </a:r>
            <a:endParaRPr sz="2700">
              <a:latin typeface="Times New Roman"/>
              <a:cs typeface="Times New Roman"/>
            </a:endParaRPr>
          </a:p>
        </p:txBody>
      </p:sp>
      <p:sp>
        <p:nvSpPr>
          <p:cNvPr id="9" name="object 9"/>
          <p:cNvSpPr txBox="1"/>
          <p:nvPr/>
        </p:nvSpPr>
        <p:spPr>
          <a:xfrm>
            <a:off x="382930" y="3897579"/>
            <a:ext cx="8437245" cy="2165985"/>
          </a:xfrm>
          <a:prstGeom prst="rect">
            <a:avLst/>
          </a:prstGeom>
        </p:spPr>
        <p:txBody>
          <a:bodyPr vert="horz" wrap="square" lIns="0" tIns="12700" rIns="0" bIns="0" rtlCol="0">
            <a:spAutoFit/>
          </a:bodyPr>
          <a:lstStyle/>
          <a:p>
            <a:pPr marL="12700">
              <a:lnSpc>
                <a:spcPts val="2755"/>
              </a:lnSpc>
              <a:spcBef>
                <a:spcPts val="100"/>
              </a:spcBef>
            </a:pPr>
            <a:r>
              <a:rPr sz="2700" spc="-10" dirty="0">
                <a:latin typeface="Times New Roman"/>
                <a:cs typeface="Times New Roman"/>
              </a:rPr>
              <a:t>Система </a:t>
            </a:r>
            <a:r>
              <a:rPr sz="2700" spc="-5" dirty="0">
                <a:latin typeface="Times New Roman"/>
                <a:cs typeface="Times New Roman"/>
              </a:rPr>
              <a:t>рівнянь </a:t>
            </a:r>
            <a:r>
              <a:rPr sz="2700" dirty="0">
                <a:latin typeface="Times New Roman"/>
                <a:cs typeface="Times New Roman"/>
              </a:rPr>
              <a:t>спрощується, </a:t>
            </a:r>
            <a:r>
              <a:rPr sz="2700" spc="-5" dirty="0">
                <a:latin typeface="Times New Roman"/>
                <a:cs typeface="Times New Roman"/>
              </a:rPr>
              <a:t>якщо </a:t>
            </a:r>
            <a:r>
              <a:rPr sz="2700" spc="-30" dirty="0">
                <a:latin typeface="Times New Roman"/>
                <a:cs typeface="Times New Roman"/>
              </a:rPr>
              <a:t>початок </a:t>
            </a:r>
            <a:r>
              <a:rPr sz="2700" spc="-10" dirty="0">
                <a:latin typeface="Times New Roman"/>
                <a:cs typeface="Times New Roman"/>
              </a:rPr>
              <a:t>відліку</a:t>
            </a:r>
            <a:r>
              <a:rPr sz="2700" spc="70" dirty="0">
                <a:latin typeface="Times New Roman"/>
                <a:cs typeface="Times New Roman"/>
              </a:rPr>
              <a:t> </a:t>
            </a:r>
            <a:r>
              <a:rPr sz="2700" spc="-10" dirty="0">
                <a:latin typeface="Times New Roman"/>
                <a:cs typeface="Times New Roman"/>
              </a:rPr>
              <a:t>часу</a:t>
            </a:r>
            <a:endParaRPr sz="2700">
              <a:latin typeface="Times New Roman"/>
              <a:cs typeface="Times New Roman"/>
            </a:endParaRPr>
          </a:p>
          <a:p>
            <a:pPr marL="12700">
              <a:lnSpc>
                <a:spcPts val="2270"/>
              </a:lnSpc>
            </a:pPr>
            <a:r>
              <a:rPr sz="2700" dirty="0">
                <a:latin typeface="Times New Roman"/>
                <a:cs typeface="Times New Roman"/>
              </a:rPr>
              <a:t>(</a:t>
            </a:r>
            <a:r>
              <a:rPr sz="2700" i="1" dirty="0">
                <a:latin typeface="Times New Roman"/>
                <a:cs typeface="Times New Roman"/>
              </a:rPr>
              <a:t>t </a:t>
            </a:r>
            <a:r>
              <a:rPr sz="2700" dirty="0">
                <a:latin typeface="Times New Roman"/>
                <a:cs typeface="Times New Roman"/>
              </a:rPr>
              <a:t>= 0) перенести в </a:t>
            </a:r>
            <a:r>
              <a:rPr sz="2700" spc="-5" dirty="0">
                <a:latin typeface="Times New Roman"/>
                <a:cs typeface="Times New Roman"/>
              </a:rPr>
              <a:t>середину </a:t>
            </a:r>
            <a:r>
              <a:rPr sz="2700" spc="-10" dirty="0">
                <a:latin typeface="Times New Roman"/>
                <a:cs typeface="Times New Roman"/>
              </a:rPr>
              <a:t>динамічного </a:t>
            </a:r>
            <a:r>
              <a:rPr sz="2700" spc="-60" dirty="0">
                <a:latin typeface="Times New Roman"/>
                <a:cs typeface="Times New Roman"/>
              </a:rPr>
              <a:t>ряду.</a:t>
            </a:r>
            <a:r>
              <a:rPr sz="2700" spc="55" dirty="0">
                <a:latin typeface="Times New Roman"/>
                <a:cs typeface="Times New Roman"/>
              </a:rPr>
              <a:t> </a:t>
            </a:r>
            <a:r>
              <a:rPr sz="2700" spc="-75" dirty="0">
                <a:latin typeface="Times New Roman"/>
                <a:cs typeface="Times New Roman"/>
              </a:rPr>
              <a:t>Тоді</a:t>
            </a:r>
            <a:endParaRPr sz="2700">
              <a:latin typeface="Times New Roman"/>
              <a:cs typeface="Times New Roman"/>
            </a:endParaRPr>
          </a:p>
          <a:p>
            <a:pPr marL="12700">
              <a:lnSpc>
                <a:spcPts val="2270"/>
              </a:lnSpc>
            </a:pPr>
            <a:r>
              <a:rPr sz="2700" spc="-20" dirty="0">
                <a:latin typeface="Times New Roman"/>
                <a:cs typeface="Times New Roman"/>
              </a:rPr>
              <a:t>значення </a:t>
            </a:r>
            <a:r>
              <a:rPr sz="2700" i="1" dirty="0">
                <a:latin typeface="Times New Roman"/>
                <a:cs typeface="Times New Roman"/>
              </a:rPr>
              <a:t>t</a:t>
            </a:r>
            <a:r>
              <a:rPr sz="2700" dirty="0">
                <a:latin typeface="Times New Roman"/>
                <a:cs typeface="Times New Roman"/>
              </a:rPr>
              <a:t>, </a:t>
            </a:r>
            <a:r>
              <a:rPr sz="2700" spc="-5" dirty="0">
                <a:latin typeface="Times New Roman"/>
                <a:cs typeface="Times New Roman"/>
              </a:rPr>
              <a:t>розміщені </a:t>
            </a:r>
            <a:r>
              <a:rPr sz="2700" spc="-10" dirty="0">
                <a:latin typeface="Times New Roman"/>
                <a:cs typeface="Times New Roman"/>
              </a:rPr>
              <a:t>вище </a:t>
            </a:r>
            <a:r>
              <a:rPr sz="2700" spc="-5" dirty="0">
                <a:latin typeface="Times New Roman"/>
                <a:cs typeface="Times New Roman"/>
              </a:rPr>
              <a:t>середини, </a:t>
            </a:r>
            <a:r>
              <a:rPr sz="2700" spc="-50" dirty="0">
                <a:latin typeface="Times New Roman"/>
                <a:cs typeface="Times New Roman"/>
              </a:rPr>
              <a:t>будуть</a:t>
            </a:r>
            <a:r>
              <a:rPr sz="2700" spc="105" dirty="0">
                <a:latin typeface="Times New Roman"/>
                <a:cs typeface="Times New Roman"/>
              </a:rPr>
              <a:t> </a:t>
            </a:r>
            <a:r>
              <a:rPr sz="2700" spc="-10" dirty="0">
                <a:latin typeface="Times New Roman"/>
                <a:cs typeface="Times New Roman"/>
              </a:rPr>
              <a:t>від’ємними,</a:t>
            </a:r>
            <a:endParaRPr sz="2700">
              <a:latin typeface="Times New Roman"/>
              <a:cs typeface="Times New Roman"/>
            </a:endParaRPr>
          </a:p>
          <a:p>
            <a:pPr marL="12700">
              <a:lnSpc>
                <a:spcPts val="2270"/>
              </a:lnSpc>
            </a:pPr>
            <a:r>
              <a:rPr sz="2700" dirty="0">
                <a:latin typeface="Times New Roman"/>
                <a:cs typeface="Times New Roman"/>
              </a:rPr>
              <a:t>а </a:t>
            </a:r>
            <a:r>
              <a:rPr sz="2700" spc="-20" dirty="0">
                <a:latin typeface="Times New Roman"/>
                <a:cs typeface="Times New Roman"/>
              </a:rPr>
              <a:t>нижче </a:t>
            </a:r>
            <a:r>
              <a:rPr sz="2700" dirty="0">
                <a:latin typeface="Times New Roman"/>
                <a:cs typeface="Times New Roman"/>
              </a:rPr>
              <a:t>— </a:t>
            </a:r>
            <a:r>
              <a:rPr sz="2700" spc="-20" dirty="0">
                <a:latin typeface="Times New Roman"/>
                <a:cs typeface="Times New Roman"/>
              </a:rPr>
              <a:t>додатними. </a:t>
            </a:r>
            <a:r>
              <a:rPr sz="2700" spc="-5" dirty="0">
                <a:latin typeface="Times New Roman"/>
                <a:cs typeface="Times New Roman"/>
              </a:rPr>
              <a:t>При непарнoму числі членів</a:t>
            </a:r>
            <a:r>
              <a:rPr sz="2700" spc="130" dirty="0">
                <a:latin typeface="Times New Roman"/>
                <a:cs typeface="Times New Roman"/>
              </a:rPr>
              <a:t> </a:t>
            </a:r>
            <a:r>
              <a:rPr sz="2700" dirty="0">
                <a:latin typeface="Times New Roman"/>
                <a:cs typeface="Times New Roman"/>
              </a:rPr>
              <a:t>ряду</a:t>
            </a:r>
            <a:endParaRPr sz="2700">
              <a:latin typeface="Times New Roman"/>
              <a:cs typeface="Times New Roman"/>
            </a:endParaRPr>
          </a:p>
          <a:p>
            <a:pPr marL="12700">
              <a:lnSpc>
                <a:spcPts val="2270"/>
              </a:lnSpc>
            </a:pPr>
            <a:r>
              <a:rPr sz="2700" spc="-10" dirty="0">
                <a:latin typeface="Times New Roman"/>
                <a:cs typeface="Times New Roman"/>
              </a:rPr>
              <a:t>(наприклад, </a:t>
            </a:r>
            <a:r>
              <a:rPr sz="2700" i="1" dirty="0">
                <a:latin typeface="Times New Roman"/>
                <a:cs typeface="Times New Roman"/>
              </a:rPr>
              <a:t>n </a:t>
            </a:r>
            <a:r>
              <a:rPr sz="2700" dirty="0">
                <a:latin typeface="Times New Roman"/>
                <a:cs typeface="Times New Roman"/>
              </a:rPr>
              <a:t>= 5) </a:t>
            </a:r>
            <a:r>
              <a:rPr sz="2700" spc="-10" dirty="0">
                <a:latin typeface="Times New Roman"/>
                <a:cs typeface="Times New Roman"/>
              </a:rPr>
              <a:t>змінній </a:t>
            </a:r>
            <a:r>
              <a:rPr sz="2700" i="1" dirty="0">
                <a:latin typeface="Times New Roman"/>
                <a:cs typeface="Times New Roman"/>
              </a:rPr>
              <a:t>t </a:t>
            </a:r>
            <a:r>
              <a:rPr sz="2700" spc="-10" dirty="0">
                <a:latin typeface="Times New Roman"/>
                <a:cs typeface="Times New Roman"/>
              </a:rPr>
              <a:t>надаються </a:t>
            </a:r>
            <a:r>
              <a:rPr sz="2700" spc="-20" dirty="0">
                <a:latin typeface="Times New Roman"/>
                <a:cs typeface="Times New Roman"/>
              </a:rPr>
              <a:t>значення</a:t>
            </a:r>
            <a:r>
              <a:rPr sz="2700" spc="90" dirty="0">
                <a:latin typeface="Times New Roman"/>
                <a:cs typeface="Times New Roman"/>
              </a:rPr>
              <a:t> </a:t>
            </a:r>
            <a:r>
              <a:rPr sz="2700" dirty="0">
                <a:latin typeface="Times New Roman"/>
                <a:cs typeface="Times New Roman"/>
              </a:rPr>
              <a:t>з</a:t>
            </a:r>
            <a:endParaRPr sz="2700">
              <a:latin typeface="Times New Roman"/>
              <a:cs typeface="Times New Roman"/>
            </a:endParaRPr>
          </a:p>
          <a:p>
            <a:pPr marL="12700">
              <a:lnSpc>
                <a:spcPts val="2270"/>
              </a:lnSpc>
            </a:pPr>
            <a:r>
              <a:rPr sz="2700" spc="-10" dirty="0">
                <a:latin typeface="Times New Roman"/>
                <a:cs typeface="Times New Roman"/>
              </a:rPr>
              <a:t>інтервалом </a:t>
            </a:r>
            <a:r>
              <a:rPr sz="2700" spc="-20" dirty="0">
                <a:latin typeface="Times New Roman"/>
                <a:cs typeface="Times New Roman"/>
              </a:rPr>
              <a:t>одиниця: </a:t>
            </a:r>
            <a:r>
              <a:rPr sz="2700" dirty="0">
                <a:latin typeface="Times New Roman"/>
                <a:cs typeface="Times New Roman"/>
              </a:rPr>
              <a:t>–2, –1, 0, 1, 2; </a:t>
            </a:r>
            <a:r>
              <a:rPr sz="2700" spc="-5" dirty="0">
                <a:latin typeface="Times New Roman"/>
                <a:cs typeface="Times New Roman"/>
              </a:rPr>
              <a:t>при </a:t>
            </a:r>
            <a:r>
              <a:rPr sz="2700" spc="-15" dirty="0">
                <a:latin typeface="Times New Roman"/>
                <a:cs typeface="Times New Roman"/>
              </a:rPr>
              <a:t>парному: </a:t>
            </a:r>
            <a:r>
              <a:rPr sz="2700" dirty="0">
                <a:latin typeface="Times New Roman"/>
                <a:cs typeface="Times New Roman"/>
              </a:rPr>
              <a:t>–2,5,</a:t>
            </a:r>
            <a:r>
              <a:rPr sz="2700" spc="50" dirty="0">
                <a:latin typeface="Times New Roman"/>
                <a:cs typeface="Times New Roman"/>
              </a:rPr>
              <a:t> </a:t>
            </a:r>
            <a:r>
              <a:rPr sz="2700" dirty="0">
                <a:latin typeface="Times New Roman"/>
                <a:cs typeface="Times New Roman"/>
              </a:rPr>
              <a:t>–</a:t>
            </a:r>
            <a:endParaRPr sz="2700">
              <a:latin typeface="Times New Roman"/>
              <a:cs typeface="Times New Roman"/>
            </a:endParaRPr>
          </a:p>
          <a:p>
            <a:pPr marL="12700">
              <a:lnSpc>
                <a:spcPts val="2755"/>
              </a:lnSpc>
            </a:pPr>
            <a:r>
              <a:rPr sz="2700" dirty="0">
                <a:latin typeface="Times New Roman"/>
                <a:cs typeface="Times New Roman"/>
              </a:rPr>
              <a:t>1,5, –0,5, 0,5, 1,5,</a:t>
            </a:r>
            <a:r>
              <a:rPr sz="2700" spc="-60" dirty="0">
                <a:latin typeface="Times New Roman"/>
                <a:cs typeface="Times New Roman"/>
              </a:rPr>
              <a:t> </a:t>
            </a:r>
            <a:r>
              <a:rPr sz="2700" dirty="0">
                <a:latin typeface="Times New Roman"/>
                <a:cs typeface="Times New Roman"/>
              </a:rPr>
              <a:t>2,5.</a:t>
            </a:r>
            <a:endParaRPr sz="2700">
              <a:latin typeface="Times New Roman"/>
              <a:cs typeface="Times New Roman"/>
            </a:endParaRPr>
          </a:p>
        </p:txBody>
      </p:sp>
      <p:sp>
        <p:nvSpPr>
          <p:cNvPr id="10" name="object 10"/>
          <p:cNvSpPr/>
          <p:nvPr/>
        </p:nvSpPr>
        <p:spPr>
          <a:xfrm>
            <a:off x="1907667" y="3396246"/>
            <a:ext cx="1762886" cy="608825"/>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355972" y="3252228"/>
            <a:ext cx="3024378" cy="6088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772" y="477723"/>
            <a:ext cx="5847715" cy="514350"/>
          </a:xfrm>
          <a:prstGeom prst="rect">
            <a:avLst/>
          </a:prstGeom>
        </p:spPr>
        <p:txBody>
          <a:bodyPr vert="horz" wrap="square" lIns="0" tIns="13335" rIns="0" bIns="0" rtlCol="0">
            <a:spAutoFit/>
          </a:bodyPr>
          <a:lstStyle/>
          <a:p>
            <a:pPr marL="12700">
              <a:lnSpc>
                <a:spcPct val="100000"/>
              </a:lnSpc>
              <a:spcBef>
                <a:spcPts val="105"/>
              </a:spcBef>
            </a:pPr>
            <a:r>
              <a:rPr sz="3200" spc="-5" dirty="0"/>
              <a:t>Cистема </a:t>
            </a:r>
            <a:r>
              <a:rPr sz="3200" dirty="0"/>
              <a:t>рівнянь </a:t>
            </a:r>
            <a:r>
              <a:rPr sz="3200" spc="-5" dirty="0"/>
              <a:t>набирає</a:t>
            </a:r>
            <a:r>
              <a:rPr sz="3200" spc="-80" dirty="0"/>
              <a:t> </a:t>
            </a:r>
            <a:r>
              <a:rPr sz="3200" spc="-25" dirty="0"/>
              <a:t>вигляду</a:t>
            </a:r>
            <a:endParaRPr sz="3200"/>
          </a:p>
        </p:txBody>
      </p:sp>
      <p:sp>
        <p:nvSpPr>
          <p:cNvPr id="3" name="object 3"/>
          <p:cNvSpPr txBox="1"/>
          <p:nvPr/>
        </p:nvSpPr>
        <p:spPr>
          <a:xfrm>
            <a:off x="1681352" y="2938018"/>
            <a:ext cx="5708650" cy="1587500"/>
          </a:xfrm>
          <a:prstGeom prst="rect">
            <a:avLst/>
          </a:prstGeom>
        </p:spPr>
        <p:txBody>
          <a:bodyPr vert="horz" wrap="square" lIns="0" tIns="13335" rIns="0" bIns="0" rtlCol="0">
            <a:spAutoFit/>
          </a:bodyPr>
          <a:lstStyle/>
          <a:p>
            <a:pPr algn="ctr">
              <a:lnSpc>
                <a:spcPct val="100000"/>
              </a:lnSpc>
              <a:spcBef>
                <a:spcPts val="105"/>
              </a:spcBef>
            </a:pPr>
            <a:r>
              <a:rPr sz="3200" dirty="0">
                <a:latin typeface="Times New Roman"/>
                <a:cs typeface="Times New Roman"/>
              </a:rPr>
              <a:t>для </a:t>
            </a:r>
            <a:r>
              <a:rPr sz="3200" spc="-10" dirty="0">
                <a:latin typeface="Times New Roman"/>
                <a:cs typeface="Times New Roman"/>
              </a:rPr>
              <a:t>непарного </a:t>
            </a:r>
            <a:r>
              <a:rPr sz="3200" dirty="0">
                <a:latin typeface="Times New Roman"/>
                <a:cs typeface="Times New Roman"/>
              </a:rPr>
              <a:t>числа членів</a:t>
            </a:r>
            <a:r>
              <a:rPr sz="3200" spc="-80" dirty="0">
                <a:latin typeface="Times New Roman"/>
                <a:cs typeface="Times New Roman"/>
              </a:rPr>
              <a:t> </a:t>
            </a:r>
            <a:r>
              <a:rPr sz="3200" dirty="0">
                <a:latin typeface="Times New Roman"/>
                <a:cs typeface="Times New Roman"/>
              </a:rPr>
              <a:t>ряду</a:t>
            </a:r>
            <a:endParaRPr sz="3200">
              <a:latin typeface="Times New Roman"/>
              <a:cs typeface="Times New Roman"/>
            </a:endParaRPr>
          </a:p>
          <a:p>
            <a:pPr>
              <a:lnSpc>
                <a:spcPct val="100000"/>
              </a:lnSpc>
              <a:spcBef>
                <a:spcPts val="10"/>
              </a:spcBef>
            </a:pPr>
            <a:endParaRPr sz="4000">
              <a:latin typeface="Times New Roman"/>
              <a:cs typeface="Times New Roman"/>
            </a:endParaRPr>
          </a:p>
          <a:p>
            <a:pPr algn="ctr">
              <a:lnSpc>
                <a:spcPct val="100000"/>
              </a:lnSpc>
            </a:pPr>
            <a:r>
              <a:rPr sz="3200" dirty="0">
                <a:latin typeface="Times New Roman"/>
                <a:cs typeface="Times New Roman"/>
              </a:rPr>
              <a:t>для </a:t>
            </a:r>
            <a:r>
              <a:rPr sz="3200" spc="-15" dirty="0">
                <a:latin typeface="Times New Roman"/>
                <a:cs typeface="Times New Roman"/>
              </a:rPr>
              <a:t>парного </a:t>
            </a:r>
            <a:r>
              <a:rPr sz="3200" dirty="0">
                <a:latin typeface="Times New Roman"/>
                <a:cs typeface="Times New Roman"/>
              </a:rPr>
              <a:t>числа членів</a:t>
            </a:r>
            <a:r>
              <a:rPr sz="3200" spc="-75" dirty="0">
                <a:latin typeface="Times New Roman"/>
                <a:cs typeface="Times New Roman"/>
              </a:rPr>
              <a:t> </a:t>
            </a:r>
            <a:r>
              <a:rPr sz="3200" dirty="0">
                <a:latin typeface="Times New Roman"/>
                <a:cs typeface="Times New Roman"/>
              </a:rPr>
              <a:t>ряду</a:t>
            </a:r>
            <a:endParaRPr sz="3200">
              <a:latin typeface="Times New Roman"/>
              <a:cs typeface="Times New Roman"/>
            </a:endParaRPr>
          </a:p>
        </p:txBody>
      </p:sp>
      <p:sp>
        <p:nvSpPr>
          <p:cNvPr id="4" name="object 4"/>
          <p:cNvSpPr/>
          <p:nvPr/>
        </p:nvSpPr>
        <p:spPr>
          <a:xfrm>
            <a:off x="1115618" y="1268730"/>
            <a:ext cx="1728216" cy="641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03829" y="1196733"/>
            <a:ext cx="1749170" cy="713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31594" y="1910346"/>
            <a:ext cx="1296162" cy="94258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80994" y="1988832"/>
            <a:ext cx="1572005" cy="86409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03829" y="3357003"/>
            <a:ext cx="2232279" cy="93610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28341" y="4797145"/>
            <a:ext cx="2736342" cy="79400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547" y="240791"/>
            <a:ext cx="8685276" cy="5699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8120" y="266700"/>
            <a:ext cx="6617208" cy="15087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523" y="260667"/>
            <a:ext cx="8568944" cy="45370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51523" y="260667"/>
            <a:ext cx="8569325" cy="454025"/>
          </a:xfrm>
          <a:prstGeom prst="rect">
            <a:avLst/>
          </a:prstGeom>
          <a:ln w="9525">
            <a:solidFill>
              <a:srgbClr val="7CCC2D"/>
            </a:solidFill>
          </a:ln>
        </p:spPr>
        <p:txBody>
          <a:bodyPr vert="horz" wrap="square" lIns="0" tIns="88900" rIns="0" bIns="0" rtlCol="0">
            <a:spAutoFit/>
          </a:bodyPr>
          <a:lstStyle/>
          <a:p>
            <a:pPr algn="ctr">
              <a:lnSpc>
                <a:spcPct val="100000"/>
              </a:lnSpc>
              <a:spcBef>
                <a:spcPts val="700"/>
              </a:spcBef>
            </a:pPr>
            <a:r>
              <a:rPr sz="2000" b="1" dirty="0">
                <a:latin typeface="Times New Roman"/>
                <a:cs typeface="Times New Roman"/>
              </a:rPr>
              <a:t>ДИНАМІКА </a:t>
            </a:r>
            <a:r>
              <a:rPr sz="2000" b="1" spc="-15" dirty="0">
                <a:latin typeface="Times New Roman"/>
                <a:cs typeface="Times New Roman"/>
              </a:rPr>
              <a:t>ВИДОБУТКУ</a:t>
            </a:r>
            <a:r>
              <a:rPr sz="2000" b="1" spc="-90" dirty="0">
                <a:latin typeface="Times New Roman"/>
                <a:cs typeface="Times New Roman"/>
              </a:rPr>
              <a:t> </a:t>
            </a:r>
            <a:r>
              <a:rPr sz="2000" b="1" spc="-35" dirty="0">
                <a:latin typeface="Times New Roman"/>
                <a:cs typeface="Times New Roman"/>
              </a:rPr>
              <a:t>НАФТИ</a:t>
            </a:r>
            <a:endParaRPr sz="2000">
              <a:latin typeface="Times New Roman"/>
              <a:cs typeface="Times New Roman"/>
            </a:endParaRPr>
          </a:p>
        </p:txBody>
      </p:sp>
      <p:graphicFrame>
        <p:nvGraphicFramePr>
          <p:cNvPr id="6" name="object 6"/>
          <p:cNvGraphicFramePr>
            <a:graphicFrameLocks noGrp="1"/>
          </p:cNvGraphicFramePr>
          <p:nvPr/>
        </p:nvGraphicFramePr>
        <p:xfrm>
          <a:off x="407733" y="836555"/>
          <a:ext cx="7863202" cy="5146943"/>
        </p:xfrm>
        <a:graphic>
          <a:graphicData uri="http://schemas.openxmlformats.org/drawingml/2006/table">
            <a:tbl>
              <a:tblPr firstRow="1" bandRow="1">
                <a:tableStyleId>{2D5ABB26-0587-4C30-8999-92F81FD0307C}</a:tableStyleId>
              </a:tblPr>
              <a:tblGrid>
                <a:gridCol w="997585"/>
                <a:gridCol w="996950"/>
                <a:gridCol w="996314"/>
                <a:gridCol w="1329054"/>
                <a:gridCol w="1661160"/>
                <a:gridCol w="1882139"/>
              </a:tblGrid>
              <a:tr h="1030027">
                <a:tc>
                  <a:txBody>
                    <a:bodyPr/>
                    <a:lstStyle/>
                    <a:p>
                      <a:pPr marL="635" algn="ctr">
                        <a:lnSpc>
                          <a:spcPct val="100000"/>
                        </a:lnSpc>
                        <a:spcBef>
                          <a:spcPts val="1860"/>
                        </a:spcBef>
                      </a:pPr>
                      <a:r>
                        <a:rPr sz="2300" spc="-254" dirty="0">
                          <a:latin typeface="Times New Roman"/>
                          <a:cs typeface="Times New Roman"/>
                        </a:rPr>
                        <a:t>Рік</a:t>
                      </a:r>
                      <a:endParaRPr sz="2300">
                        <a:latin typeface="Times New Roman"/>
                        <a:cs typeface="Times New Roman"/>
                      </a:endParaRPr>
                    </a:p>
                  </a:txBody>
                  <a:tcPr marL="0" marR="0" marT="2362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2545" algn="ctr">
                        <a:lnSpc>
                          <a:spcPct val="100000"/>
                        </a:lnSpc>
                        <a:spcBef>
                          <a:spcPts val="2080"/>
                        </a:spcBef>
                      </a:pPr>
                      <a:r>
                        <a:rPr sz="1950" i="1" spc="-97" baseline="34188" dirty="0">
                          <a:latin typeface="Times New Roman"/>
                          <a:cs typeface="Times New Roman"/>
                        </a:rPr>
                        <a:t>y</a:t>
                      </a:r>
                      <a:r>
                        <a:rPr sz="1425" i="1" spc="-97" baseline="20467" dirty="0">
                          <a:latin typeface="Times New Roman"/>
                          <a:cs typeface="Times New Roman"/>
                        </a:rPr>
                        <a:t>t </a:t>
                      </a:r>
                      <a:r>
                        <a:rPr sz="2300" spc="-145" dirty="0">
                          <a:latin typeface="Times New Roman"/>
                          <a:cs typeface="Times New Roman"/>
                        </a:rPr>
                        <a:t>, </a:t>
                      </a:r>
                      <a:r>
                        <a:rPr sz="2300" spc="-325" dirty="0">
                          <a:latin typeface="Times New Roman"/>
                          <a:cs typeface="Times New Roman"/>
                        </a:rPr>
                        <a:t>млн</a:t>
                      </a:r>
                      <a:r>
                        <a:rPr sz="2300" spc="-225" dirty="0">
                          <a:latin typeface="Times New Roman"/>
                          <a:cs typeface="Times New Roman"/>
                        </a:rPr>
                        <a:t> </a:t>
                      </a:r>
                      <a:r>
                        <a:rPr sz="2300" spc="-254" dirty="0">
                          <a:latin typeface="Times New Roman"/>
                          <a:cs typeface="Times New Roman"/>
                        </a:rPr>
                        <a:t>т</a:t>
                      </a:r>
                      <a:endParaRPr sz="2300">
                        <a:latin typeface="Times New Roman"/>
                        <a:cs typeface="Times New Roman"/>
                      </a:endParaRPr>
                    </a:p>
                  </a:txBody>
                  <a:tcPr marL="0" marR="0" marT="26416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860"/>
                        </a:spcBef>
                      </a:pPr>
                      <a:r>
                        <a:rPr sz="2300" spc="-235" dirty="0">
                          <a:latin typeface="Times New Roman"/>
                          <a:cs typeface="Times New Roman"/>
                        </a:rPr>
                        <a:t>Δ</a:t>
                      </a:r>
                      <a:r>
                        <a:rPr sz="2175" i="1" spc="-352" baseline="-13409" dirty="0">
                          <a:latin typeface="Times New Roman"/>
                          <a:cs typeface="Times New Roman"/>
                        </a:rPr>
                        <a:t>t</a:t>
                      </a:r>
                      <a:endParaRPr sz="2175" baseline="-13409">
                        <a:latin typeface="Times New Roman"/>
                        <a:cs typeface="Times New Roman"/>
                      </a:endParaRPr>
                    </a:p>
                  </a:txBody>
                  <a:tcPr marL="0" marR="0" marT="2362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905" algn="ctr">
                        <a:lnSpc>
                          <a:spcPts val="2620"/>
                        </a:lnSpc>
                      </a:pPr>
                      <a:r>
                        <a:rPr sz="2300" spc="-285" dirty="0">
                          <a:latin typeface="Times New Roman"/>
                          <a:cs typeface="Times New Roman"/>
                        </a:rPr>
                        <a:t>Змінна</a:t>
                      </a:r>
                      <a:r>
                        <a:rPr sz="2300" spc="-170" dirty="0">
                          <a:latin typeface="Times New Roman"/>
                          <a:cs typeface="Times New Roman"/>
                        </a:rPr>
                        <a:t> </a:t>
                      </a:r>
                      <a:r>
                        <a:rPr sz="2300" spc="-275" dirty="0">
                          <a:latin typeface="Times New Roman"/>
                          <a:cs typeface="Times New Roman"/>
                        </a:rPr>
                        <a:t>часу</a:t>
                      </a:r>
                      <a:endParaRPr sz="2300">
                        <a:latin typeface="Times New Roman"/>
                        <a:cs typeface="Times New Roman"/>
                      </a:endParaRPr>
                    </a:p>
                    <a:p>
                      <a:pPr marL="2540" algn="ctr">
                        <a:lnSpc>
                          <a:spcPct val="100000"/>
                        </a:lnSpc>
                        <a:spcBef>
                          <a:spcPts val="1225"/>
                        </a:spcBef>
                      </a:pPr>
                      <a:r>
                        <a:rPr sz="2300" i="1" dirty="0">
                          <a:latin typeface="Times New Roman"/>
                          <a:cs typeface="Times New Roman"/>
                        </a:rPr>
                        <a:t>t</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860"/>
                        </a:spcBef>
                      </a:pPr>
                      <a:r>
                        <a:rPr sz="2300" i="1" spc="-175" dirty="0">
                          <a:latin typeface="Times New Roman"/>
                          <a:cs typeface="Times New Roman"/>
                        </a:rPr>
                        <a:t>y</a:t>
                      </a:r>
                      <a:r>
                        <a:rPr sz="2175" i="1" spc="-262" baseline="-13409" dirty="0">
                          <a:latin typeface="Times New Roman"/>
                          <a:cs typeface="Times New Roman"/>
                        </a:rPr>
                        <a:t>t</a:t>
                      </a:r>
                      <a:r>
                        <a:rPr sz="2175" i="1" spc="-127" baseline="-13409" dirty="0">
                          <a:latin typeface="Times New Roman"/>
                          <a:cs typeface="Times New Roman"/>
                        </a:rPr>
                        <a:t> </a:t>
                      </a:r>
                      <a:r>
                        <a:rPr sz="2300" i="1" spc="-160" dirty="0">
                          <a:latin typeface="Times New Roman"/>
                          <a:cs typeface="Times New Roman"/>
                        </a:rPr>
                        <a:t>t</a:t>
                      </a:r>
                      <a:endParaRPr sz="2300">
                        <a:latin typeface="Times New Roman"/>
                        <a:cs typeface="Times New Roman"/>
                      </a:endParaRPr>
                    </a:p>
                  </a:txBody>
                  <a:tcPr marL="0" marR="0" marT="2362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6510" algn="ctr">
                        <a:lnSpc>
                          <a:spcPct val="100000"/>
                        </a:lnSpc>
                        <a:spcBef>
                          <a:spcPts val="2080"/>
                        </a:spcBef>
                      </a:pPr>
                      <a:r>
                        <a:rPr sz="1950" i="1" spc="-209" baseline="34188" dirty="0">
                          <a:latin typeface="Times New Roman"/>
                          <a:cs typeface="Times New Roman"/>
                        </a:rPr>
                        <a:t>Y</a:t>
                      </a:r>
                      <a:r>
                        <a:rPr sz="1425" i="1" spc="-209" baseline="20467" dirty="0">
                          <a:latin typeface="Times New Roman"/>
                          <a:cs typeface="Times New Roman"/>
                        </a:rPr>
                        <a:t>t </a:t>
                      </a:r>
                      <a:r>
                        <a:rPr sz="2300" spc="-325" dirty="0">
                          <a:latin typeface="Times New Roman"/>
                          <a:cs typeface="Times New Roman"/>
                        </a:rPr>
                        <a:t>= </a:t>
                      </a:r>
                      <a:r>
                        <a:rPr sz="2300" spc="-254" dirty="0">
                          <a:latin typeface="Times New Roman"/>
                          <a:cs typeface="Times New Roman"/>
                        </a:rPr>
                        <a:t>74,5 </a:t>
                      </a:r>
                      <a:r>
                        <a:rPr sz="2300" spc="-325" dirty="0">
                          <a:latin typeface="Times New Roman"/>
                          <a:cs typeface="Times New Roman"/>
                        </a:rPr>
                        <a:t>+</a:t>
                      </a:r>
                      <a:r>
                        <a:rPr sz="2300" spc="-180" dirty="0">
                          <a:latin typeface="Times New Roman"/>
                          <a:cs typeface="Times New Roman"/>
                        </a:rPr>
                        <a:t> </a:t>
                      </a:r>
                      <a:r>
                        <a:rPr sz="2300" spc="-220" dirty="0">
                          <a:latin typeface="Times New Roman"/>
                          <a:cs typeface="Times New Roman"/>
                        </a:rPr>
                        <a:t>3,8</a:t>
                      </a:r>
                      <a:r>
                        <a:rPr sz="2300" i="1" spc="-220" dirty="0">
                          <a:latin typeface="Times New Roman"/>
                          <a:cs typeface="Times New Roman"/>
                        </a:rPr>
                        <a:t>t</a:t>
                      </a:r>
                      <a:endParaRPr sz="2300">
                        <a:latin typeface="Times New Roman"/>
                        <a:cs typeface="Times New Roman"/>
                      </a:endParaRPr>
                    </a:p>
                  </a:txBody>
                  <a:tcPr marL="0" marR="0" marT="26416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428119">
                <a:tc>
                  <a:txBody>
                    <a:bodyPr/>
                    <a:lstStyle/>
                    <a:p>
                      <a:pPr marL="1905" algn="ctr">
                        <a:lnSpc>
                          <a:spcPts val="2620"/>
                        </a:lnSpc>
                      </a:pPr>
                      <a:r>
                        <a:rPr sz="2300" spc="-295" dirty="0">
                          <a:latin typeface="Times New Roman"/>
                          <a:cs typeface="Times New Roman"/>
                        </a:rPr>
                        <a:t>2007</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tcPr>
                </a:tc>
                <a:tc>
                  <a:txBody>
                    <a:bodyPr/>
                    <a:lstStyle/>
                    <a:p>
                      <a:pPr algn="ctr">
                        <a:lnSpc>
                          <a:spcPts val="2620"/>
                        </a:lnSpc>
                      </a:pPr>
                      <a:r>
                        <a:rPr sz="2300" spc="-254" dirty="0">
                          <a:latin typeface="Times New Roman"/>
                          <a:cs typeface="Times New Roman"/>
                        </a:rPr>
                        <a:t>63,5</a:t>
                      </a:r>
                      <a:endParaRPr sz="2300">
                        <a:latin typeface="Times New Roman"/>
                        <a:cs typeface="Times New Roman"/>
                      </a:endParaRPr>
                    </a:p>
                  </a:txBody>
                  <a:tcPr marL="0" marR="0" marT="0" marB="0">
                    <a:lnL w="12700">
                      <a:solidFill>
                        <a:srgbClr val="000000"/>
                      </a:solidFill>
                      <a:prstDash val="solid"/>
                    </a:lnL>
                    <a:lnR w="9525">
                      <a:solidFill>
                        <a:srgbClr val="000000"/>
                      </a:solidFill>
                      <a:prstDash val="solid"/>
                    </a:lnR>
                    <a:lnT w="19050">
                      <a:solidFill>
                        <a:srgbClr val="000000"/>
                      </a:solidFill>
                      <a:prstDash val="solid"/>
                    </a:lnT>
                  </a:tcPr>
                </a:tc>
                <a:tc>
                  <a:txBody>
                    <a:bodyPr/>
                    <a:lstStyle/>
                    <a:p>
                      <a:pPr marL="635" algn="ctr">
                        <a:lnSpc>
                          <a:spcPts val="2620"/>
                        </a:lnSpc>
                      </a:pPr>
                      <a:r>
                        <a:rPr sz="2300" dirty="0">
                          <a:latin typeface="Times New Roman"/>
                          <a:cs typeface="Times New Roman"/>
                        </a:rPr>
                        <a:t>—</a:t>
                      </a:r>
                      <a:endParaRPr sz="2300">
                        <a:latin typeface="Times New Roman"/>
                        <a:cs typeface="Times New Roman"/>
                      </a:endParaRPr>
                    </a:p>
                  </a:txBody>
                  <a:tcPr marL="0" marR="0" marT="0" marB="0">
                    <a:lnL w="9525">
                      <a:solidFill>
                        <a:srgbClr val="000000"/>
                      </a:solidFill>
                      <a:prstDash val="solid"/>
                    </a:lnL>
                    <a:lnR w="12700">
                      <a:solidFill>
                        <a:srgbClr val="000000"/>
                      </a:solidFill>
                      <a:prstDash val="solid"/>
                    </a:lnR>
                    <a:lnT w="19050">
                      <a:solidFill>
                        <a:srgbClr val="000000"/>
                      </a:solidFill>
                      <a:prstDash val="solid"/>
                    </a:lnT>
                  </a:tcPr>
                </a:tc>
                <a:tc>
                  <a:txBody>
                    <a:bodyPr/>
                    <a:lstStyle/>
                    <a:p>
                      <a:pPr marL="635" algn="ctr">
                        <a:lnSpc>
                          <a:spcPts val="2620"/>
                        </a:lnSpc>
                      </a:pPr>
                      <a:r>
                        <a:rPr sz="2300" spc="-285" dirty="0">
                          <a:latin typeface="Times New Roman"/>
                          <a:cs typeface="Times New Roman"/>
                        </a:rPr>
                        <a:t>–3</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tcPr>
                </a:tc>
                <a:tc>
                  <a:txBody>
                    <a:bodyPr/>
                    <a:lstStyle/>
                    <a:p>
                      <a:pPr algn="ctr">
                        <a:lnSpc>
                          <a:spcPts val="2620"/>
                        </a:lnSpc>
                      </a:pPr>
                      <a:r>
                        <a:rPr sz="2300" spc="-265" dirty="0">
                          <a:latin typeface="Times New Roman"/>
                          <a:cs typeface="Times New Roman"/>
                        </a:rPr>
                        <a:t>–190,5</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tcPr>
                </a:tc>
                <a:tc>
                  <a:txBody>
                    <a:bodyPr/>
                    <a:lstStyle/>
                    <a:p>
                      <a:pPr algn="ctr">
                        <a:lnSpc>
                          <a:spcPts val="2620"/>
                        </a:lnSpc>
                      </a:pPr>
                      <a:r>
                        <a:rPr sz="2300" spc="-254" dirty="0">
                          <a:latin typeface="Times New Roman"/>
                          <a:cs typeface="Times New Roman"/>
                        </a:rPr>
                        <a:t>63,1</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tcPr>
                </a:tc>
              </a:tr>
              <a:tr h="505993">
                <a:tc>
                  <a:txBody>
                    <a:bodyPr/>
                    <a:lstStyle/>
                    <a:p>
                      <a:pPr marL="1905" algn="ctr">
                        <a:lnSpc>
                          <a:spcPct val="100000"/>
                        </a:lnSpc>
                        <a:spcBef>
                          <a:spcPts val="475"/>
                        </a:spcBef>
                      </a:pPr>
                      <a:r>
                        <a:rPr sz="2300" spc="-295" dirty="0">
                          <a:latin typeface="Times New Roman"/>
                          <a:cs typeface="Times New Roman"/>
                        </a:rPr>
                        <a:t>2008</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66,8</a:t>
                      </a:r>
                      <a:endParaRPr sz="2300">
                        <a:latin typeface="Times New Roman"/>
                        <a:cs typeface="Times New Roman"/>
                      </a:endParaRPr>
                    </a:p>
                  </a:txBody>
                  <a:tcPr marL="0" marR="0" marT="60325" marB="0">
                    <a:lnL w="12700">
                      <a:solidFill>
                        <a:srgbClr val="000000"/>
                      </a:solidFill>
                      <a:prstDash val="solid"/>
                    </a:lnL>
                    <a:lnR w="9525">
                      <a:solidFill>
                        <a:srgbClr val="000000"/>
                      </a:solidFill>
                      <a:prstDash val="solid"/>
                    </a:lnR>
                  </a:tcPr>
                </a:tc>
                <a:tc>
                  <a:txBody>
                    <a:bodyPr/>
                    <a:lstStyle/>
                    <a:p>
                      <a:pPr algn="ctr">
                        <a:lnSpc>
                          <a:spcPct val="100000"/>
                        </a:lnSpc>
                        <a:spcBef>
                          <a:spcPts val="475"/>
                        </a:spcBef>
                      </a:pPr>
                      <a:r>
                        <a:rPr sz="2300" spc="-240" dirty="0">
                          <a:latin typeface="Times New Roman"/>
                          <a:cs typeface="Times New Roman"/>
                        </a:rPr>
                        <a:t>3,3</a:t>
                      </a:r>
                      <a:endParaRPr sz="2300">
                        <a:latin typeface="Times New Roman"/>
                        <a:cs typeface="Times New Roman"/>
                      </a:endParaRPr>
                    </a:p>
                  </a:txBody>
                  <a:tcPr marL="0" marR="0" marT="60325" marB="0">
                    <a:lnL w="9525">
                      <a:solidFill>
                        <a:srgbClr val="000000"/>
                      </a:solidFill>
                      <a:prstDash val="solid"/>
                    </a:lnL>
                    <a:lnR w="12700">
                      <a:solidFill>
                        <a:srgbClr val="000000"/>
                      </a:solidFill>
                      <a:prstDash val="solid"/>
                    </a:lnR>
                  </a:tcPr>
                </a:tc>
                <a:tc>
                  <a:txBody>
                    <a:bodyPr/>
                    <a:lstStyle/>
                    <a:p>
                      <a:pPr marL="635" algn="ctr">
                        <a:lnSpc>
                          <a:spcPct val="100000"/>
                        </a:lnSpc>
                        <a:spcBef>
                          <a:spcPts val="475"/>
                        </a:spcBef>
                      </a:pPr>
                      <a:r>
                        <a:rPr sz="2300" spc="-285" dirty="0">
                          <a:latin typeface="Times New Roman"/>
                          <a:cs typeface="Times New Roman"/>
                        </a:rPr>
                        <a:t>–2</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65" dirty="0">
                          <a:latin typeface="Times New Roman"/>
                          <a:cs typeface="Times New Roman"/>
                        </a:rPr>
                        <a:t>–133,6</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66,9</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r>
              <a:tr h="507461">
                <a:tc>
                  <a:txBody>
                    <a:bodyPr/>
                    <a:lstStyle/>
                    <a:p>
                      <a:pPr marL="2540" algn="ctr">
                        <a:lnSpc>
                          <a:spcPct val="100000"/>
                        </a:lnSpc>
                        <a:spcBef>
                          <a:spcPts val="475"/>
                        </a:spcBef>
                      </a:pPr>
                      <a:r>
                        <a:rPr sz="2300" spc="-295" dirty="0">
                          <a:latin typeface="Times New Roman"/>
                          <a:cs typeface="Times New Roman"/>
                        </a:rPr>
                        <a:t>2009</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71,0</a:t>
                      </a:r>
                      <a:endParaRPr sz="2300">
                        <a:latin typeface="Times New Roman"/>
                        <a:cs typeface="Times New Roman"/>
                      </a:endParaRPr>
                    </a:p>
                  </a:txBody>
                  <a:tcPr marL="0" marR="0" marT="60325" marB="0">
                    <a:lnL w="12700">
                      <a:solidFill>
                        <a:srgbClr val="000000"/>
                      </a:solidFill>
                      <a:prstDash val="solid"/>
                    </a:lnL>
                    <a:lnR w="9525">
                      <a:solidFill>
                        <a:srgbClr val="000000"/>
                      </a:solidFill>
                      <a:prstDash val="solid"/>
                    </a:lnR>
                  </a:tcPr>
                </a:tc>
                <a:tc>
                  <a:txBody>
                    <a:bodyPr/>
                    <a:lstStyle/>
                    <a:p>
                      <a:pPr algn="ctr">
                        <a:lnSpc>
                          <a:spcPct val="100000"/>
                        </a:lnSpc>
                        <a:spcBef>
                          <a:spcPts val="475"/>
                        </a:spcBef>
                      </a:pPr>
                      <a:r>
                        <a:rPr sz="2300" spc="-240" dirty="0">
                          <a:latin typeface="Times New Roman"/>
                          <a:cs typeface="Times New Roman"/>
                        </a:rPr>
                        <a:t>4,2</a:t>
                      </a:r>
                      <a:endParaRPr sz="2300">
                        <a:latin typeface="Times New Roman"/>
                        <a:cs typeface="Times New Roman"/>
                      </a:endParaRPr>
                    </a:p>
                  </a:txBody>
                  <a:tcPr marL="0" marR="0" marT="60325" marB="0">
                    <a:lnL w="9525">
                      <a:solidFill>
                        <a:srgbClr val="000000"/>
                      </a:solidFill>
                      <a:prstDash val="solid"/>
                    </a:lnL>
                    <a:lnR w="12700">
                      <a:solidFill>
                        <a:srgbClr val="000000"/>
                      </a:solidFill>
                      <a:prstDash val="solid"/>
                    </a:lnR>
                  </a:tcPr>
                </a:tc>
                <a:tc>
                  <a:txBody>
                    <a:bodyPr/>
                    <a:lstStyle/>
                    <a:p>
                      <a:pPr marL="635" algn="ctr">
                        <a:lnSpc>
                          <a:spcPct val="100000"/>
                        </a:lnSpc>
                        <a:spcBef>
                          <a:spcPts val="475"/>
                        </a:spcBef>
                      </a:pPr>
                      <a:r>
                        <a:rPr sz="2300" spc="-285" dirty="0">
                          <a:latin typeface="Times New Roman"/>
                          <a:cs typeface="Times New Roman"/>
                        </a:rPr>
                        <a:t>–1</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60" dirty="0">
                          <a:latin typeface="Times New Roman"/>
                          <a:cs typeface="Times New Roman"/>
                        </a:rPr>
                        <a:t>–71,0</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70,7</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r>
              <a:tr h="507461">
                <a:tc>
                  <a:txBody>
                    <a:bodyPr/>
                    <a:lstStyle/>
                    <a:p>
                      <a:pPr marL="1905" algn="ctr">
                        <a:lnSpc>
                          <a:spcPct val="100000"/>
                        </a:lnSpc>
                        <a:spcBef>
                          <a:spcPts val="484"/>
                        </a:spcBef>
                      </a:pPr>
                      <a:r>
                        <a:rPr sz="2300" spc="-295" dirty="0">
                          <a:latin typeface="Times New Roman"/>
                          <a:cs typeface="Times New Roman"/>
                        </a:rPr>
                        <a:t>2010</a:t>
                      </a:r>
                      <a:endParaRPr sz="2300">
                        <a:latin typeface="Times New Roman"/>
                        <a:cs typeface="Times New Roman"/>
                      </a:endParaRPr>
                    </a:p>
                  </a:txBody>
                  <a:tcPr marL="0" marR="0" marT="61594" marB="0">
                    <a:lnL w="12700">
                      <a:solidFill>
                        <a:srgbClr val="000000"/>
                      </a:solidFill>
                      <a:prstDash val="solid"/>
                    </a:lnL>
                    <a:lnR w="12700">
                      <a:solidFill>
                        <a:srgbClr val="000000"/>
                      </a:solidFill>
                      <a:prstDash val="solid"/>
                    </a:lnR>
                  </a:tcPr>
                </a:tc>
                <a:tc>
                  <a:txBody>
                    <a:bodyPr/>
                    <a:lstStyle/>
                    <a:p>
                      <a:pPr algn="ctr">
                        <a:lnSpc>
                          <a:spcPct val="100000"/>
                        </a:lnSpc>
                        <a:spcBef>
                          <a:spcPts val="484"/>
                        </a:spcBef>
                      </a:pPr>
                      <a:r>
                        <a:rPr sz="2300" spc="-254" dirty="0">
                          <a:latin typeface="Times New Roman"/>
                          <a:cs typeface="Times New Roman"/>
                        </a:rPr>
                        <a:t>74,3</a:t>
                      </a:r>
                      <a:endParaRPr sz="2300">
                        <a:latin typeface="Times New Roman"/>
                        <a:cs typeface="Times New Roman"/>
                      </a:endParaRPr>
                    </a:p>
                  </a:txBody>
                  <a:tcPr marL="0" marR="0" marT="61594" marB="0">
                    <a:lnL w="12700">
                      <a:solidFill>
                        <a:srgbClr val="000000"/>
                      </a:solidFill>
                      <a:prstDash val="solid"/>
                    </a:lnL>
                    <a:lnR w="9525">
                      <a:solidFill>
                        <a:srgbClr val="000000"/>
                      </a:solidFill>
                      <a:prstDash val="solid"/>
                    </a:lnR>
                  </a:tcPr>
                </a:tc>
                <a:tc>
                  <a:txBody>
                    <a:bodyPr/>
                    <a:lstStyle/>
                    <a:p>
                      <a:pPr algn="ctr">
                        <a:lnSpc>
                          <a:spcPct val="100000"/>
                        </a:lnSpc>
                        <a:spcBef>
                          <a:spcPts val="484"/>
                        </a:spcBef>
                      </a:pPr>
                      <a:r>
                        <a:rPr sz="2300" spc="-240" dirty="0">
                          <a:latin typeface="Times New Roman"/>
                          <a:cs typeface="Times New Roman"/>
                        </a:rPr>
                        <a:t>3,3</a:t>
                      </a:r>
                      <a:endParaRPr sz="2300">
                        <a:latin typeface="Times New Roman"/>
                        <a:cs typeface="Times New Roman"/>
                      </a:endParaRPr>
                    </a:p>
                  </a:txBody>
                  <a:tcPr marL="0" marR="0" marT="61594" marB="0">
                    <a:lnL w="9525">
                      <a:solidFill>
                        <a:srgbClr val="000000"/>
                      </a:solidFill>
                      <a:prstDash val="solid"/>
                    </a:lnL>
                    <a:lnR w="12700">
                      <a:solidFill>
                        <a:srgbClr val="000000"/>
                      </a:solidFill>
                      <a:prstDash val="solid"/>
                    </a:lnR>
                  </a:tcPr>
                </a:tc>
                <a:tc>
                  <a:txBody>
                    <a:bodyPr/>
                    <a:lstStyle/>
                    <a:p>
                      <a:pPr marL="2540" algn="ctr">
                        <a:lnSpc>
                          <a:spcPct val="100000"/>
                        </a:lnSpc>
                        <a:spcBef>
                          <a:spcPts val="484"/>
                        </a:spcBef>
                      </a:pPr>
                      <a:r>
                        <a:rPr sz="2300" dirty="0">
                          <a:latin typeface="Times New Roman"/>
                          <a:cs typeface="Times New Roman"/>
                        </a:rPr>
                        <a:t>0</a:t>
                      </a:r>
                      <a:endParaRPr sz="2300">
                        <a:latin typeface="Times New Roman"/>
                        <a:cs typeface="Times New Roman"/>
                      </a:endParaRPr>
                    </a:p>
                  </a:txBody>
                  <a:tcPr marL="0" marR="0" marT="61594" marB="0">
                    <a:lnL w="12700">
                      <a:solidFill>
                        <a:srgbClr val="000000"/>
                      </a:solidFill>
                      <a:prstDash val="solid"/>
                    </a:lnL>
                    <a:lnR w="12700">
                      <a:solidFill>
                        <a:srgbClr val="000000"/>
                      </a:solidFill>
                      <a:prstDash val="solid"/>
                    </a:lnR>
                  </a:tcPr>
                </a:tc>
                <a:tc>
                  <a:txBody>
                    <a:bodyPr/>
                    <a:lstStyle/>
                    <a:p>
                      <a:pPr algn="ctr">
                        <a:lnSpc>
                          <a:spcPct val="100000"/>
                        </a:lnSpc>
                        <a:spcBef>
                          <a:spcPts val="484"/>
                        </a:spcBef>
                      </a:pPr>
                      <a:r>
                        <a:rPr sz="2300" dirty="0">
                          <a:latin typeface="Times New Roman"/>
                          <a:cs typeface="Times New Roman"/>
                        </a:rPr>
                        <a:t>0</a:t>
                      </a:r>
                      <a:endParaRPr sz="2300">
                        <a:latin typeface="Times New Roman"/>
                        <a:cs typeface="Times New Roman"/>
                      </a:endParaRPr>
                    </a:p>
                  </a:txBody>
                  <a:tcPr marL="0" marR="0" marT="61594" marB="0">
                    <a:lnL w="12700">
                      <a:solidFill>
                        <a:srgbClr val="000000"/>
                      </a:solidFill>
                      <a:prstDash val="solid"/>
                    </a:lnL>
                    <a:lnR w="12700">
                      <a:solidFill>
                        <a:srgbClr val="000000"/>
                      </a:solidFill>
                      <a:prstDash val="solid"/>
                    </a:lnR>
                  </a:tcPr>
                </a:tc>
                <a:tc>
                  <a:txBody>
                    <a:bodyPr/>
                    <a:lstStyle/>
                    <a:p>
                      <a:pPr algn="ctr">
                        <a:lnSpc>
                          <a:spcPct val="100000"/>
                        </a:lnSpc>
                        <a:spcBef>
                          <a:spcPts val="484"/>
                        </a:spcBef>
                      </a:pPr>
                      <a:r>
                        <a:rPr sz="2300" spc="-254" dirty="0">
                          <a:latin typeface="Times New Roman"/>
                          <a:cs typeface="Times New Roman"/>
                        </a:rPr>
                        <a:t>74,5</a:t>
                      </a:r>
                      <a:endParaRPr sz="2300">
                        <a:latin typeface="Times New Roman"/>
                        <a:cs typeface="Times New Roman"/>
                      </a:endParaRPr>
                    </a:p>
                  </a:txBody>
                  <a:tcPr marL="0" marR="0" marT="61594" marB="0">
                    <a:lnL w="12700">
                      <a:solidFill>
                        <a:srgbClr val="000000"/>
                      </a:solidFill>
                      <a:prstDash val="solid"/>
                    </a:lnL>
                    <a:lnR w="12700">
                      <a:solidFill>
                        <a:srgbClr val="000000"/>
                      </a:solidFill>
                      <a:prstDash val="solid"/>
                    </a:lnR>
                  </a:tcPr>
                </a:tc>
              </a:tr>
              <a:tr h="506034">
                <a:tc>
                  <a:txBody>
                    <a:bodyPr/>
                    <a:lstStyle/>
                    <a:p>
                      <a:pPr marL="1905" algn="ctr">
                        <a:lnSpc>
                          <a:spcPct val="100000"/>
                        </a:lnSpc>
                        <a:spcBef>
                          <a:spcPts val="475"/>
                        </a:spcBef>
                      </a:pPr>
                      <a:r>
                        <a:rPr sz="2300" spc="-295" dirty="0">
                          <a:latin typeface="Times New Roman"/>
                          <a:cs typeface="Times New Roman"/>
                        </a:rPr>
                        <a:t>2011</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76,9</a:t>
                      </a:r>
                      <a:endParaRPr sz="2300">
                        <a:latin typeface="Times New Roman"/>
                        <a:cs typeface="Times New Roman"/>
                      </a:endParaRPr>
                    </a:p>
                  </a:txBody>
                  <a:tcPr marL="0" marR="0" marT="60325" marB="0">
                    <a:lnL w="12700">
                      <a:solidFill>
                        <a:srgbClr val="000000"/>
                      </a:solidFill>
                      <a:prstDash val="solid"/>
                    </a:lnL>
                    <a:lnR w="9525">
                      <a:solidFill>
                        <a:srgbClr val="000000"/>
                      </a:solidFill>
                      <a:prstDash val="solid"/>
                    </a:lnR>
                  </a:tcPr>
                </a:tc>
                <a:tc>
                  <a:txBody>
                    <a:bodyPr/>
                    <a:lstStyle/>
                    <a:p>
                      <a:pPr algn="ctr">
                        <a:lnSpc>
                          <a:spcPct val="100000"/>
                        </a:lnSpc>
                        <a:spcBef>
                          <a:spcPts val="475"/>
                        </a:spcBef>
                      </a:pPr>
                      <a:r>
                        <a:rPr sz="2300" spc="-240" dirty="0">
                          <a:latin typeface="Times New Roman"/>
                          <a:cs typeface="Times New Roman"/>
                        </a:rPr>
                        <a:t>2,6</a:t>
                      </a:r>
                      <a:endParaRPr sz="2300">
                        <a:latin typeface="Times New Roman"/>
                        <a:cs typeface="Times New Roman"/>
                      </a:endParaRPr>
                    </a:p>
                  </a:txBody>
                  <a:tcPr marL="0" marR="0" marT="60325" marB="0">
                    <a:lnL w="9525">
                      <a:solidFill>
                        <a:srgbClr val="000000"/>
                      </a:solidFill>
                      <a:prstDash val="solid"/>
                    </a:lnL>
                    <a:lnR w="12700">
                      <a:solidFill>
                        <a:srgbClr val="000000"/>
                      </a:solidFill>
                      <a:prstDash val="solid"/>
                    </a:lnR>
                  </a:tcPr>
                </a:tc>
                <a:tc>
                  <a:txBody>
                    <a:bodyPr/>
                    <a:lstStyle/>
                    <a:p>
                      <a:pPr marL="2540" algn="ctr">
                        <a:lnSpc>
                          <a:spcPct val="100000"/>
                        </a:lnSpc>
                        <a:spcBef>
                          <a:spcPts val="475"/>
                        </a:spcBef>
                      </a:pPr>
                      <a:r>
                        <a:rPr sz="2300" dirty="0">
                          <a:latin typeface="Times New Roman"/>
                          <a:cs typeface="Times New Roman"/>
                        </a:rPr>
                        <a:t>1</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76,9</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78,3</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r>
              <a:tr h="506034">
                <a:tc>
                  <a:txBody>
                    <a:bodyPr/>
                    <a:lstStyle/>
                    <a:p>
                      <a:pPr marL="1905" algn="ctr">
                        <a:lnSpc>
                          <a:spcPct val="100000"/>
                        </a:lnSpc>
                        <a:spcBef>
                          <a:spcPts val="475"/>
                        </a:spcBef>
                      </a:pPr>
                      <a:r>
                        <a:rPr sz="2300" spc="-295" dirty="0">
                          <a:latin typeface="Times New Roman"/>
                          <a:cs typeface="Times New Roman"/>
                        </a:rPr>
                        <a:t>2012</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82,2</a:t>
                      </a:r>
                      <a:endParaRPr sz="2300">
                        <a:latin typeface="Times New Roman"/>
                        <a:cs typeface="Times New Roman"/>
                      </a:endParaRPr>
                    </a:p>
                  </a:txBody>
                  <a:tcPr marL="0" marR="0" marT="60325" marB="0">
                    <a:lnL w="12700">
                      <a:solidFill>
                        <a:srgbClr val="000000"/>
                      </a:solidFill>
                      <a:prstDash val="solid"/>
                    </a:lnL>
                    <a:lnR w="9525">
                      <a:solidFill>
                        <a:srgbClr val="000000"/>
                      </a:solidFill>
                      <a:prstDash val="solid"/>
                    </a:lnR>
                  </a:tcPr>
                </a:tc>
                <a:tc>
                  <a:txBody>
                    <a:bodyPr/>
                    <a:lstStyle/>
                    <a:p>
                      <a:pPr algn="ctr">
                        <a:lnSpc>
                          <a:spcPct val="100000"/>
                        </a:lnSpc>
                        <a:spcBef>
                          <a:spcPts val="475"/>
                        </a:spcBef>
                      </a:pPr>
                      <a:r>
                        <a:rPr sz="2300" spc="-240" dirty="0">
                          <a:latin typeface="Times New Roman"/>
                          <a:cs typeface="Times New Roman"/>
                        </a:rPr>
                        <a:t>5,3</a:t>
                      </a:r>
                      <a:endParaRPr sz="2300">
                        <a:latin typeface="Times New Roman"/>
                        <a:cs typeface="Times New Roman"/>
                      </a:endParaRPr>
                    </a:p>
                  </a:txBody>
                  <a:tcPr marL="0" marR="0" marT="60325" marB="0">
                    <a:lnL w="9525">
                      <a:solidFill>
                        <a:srgbClr val="000000"/>
                      </a:solidFill>
                      <a:prstDash val="solid"/>
                    </a:lnL>
                    <a:lnR w="12700">
                      <a:solidFill>
                        <a:srgbClr val="000000"/>
                      </a:solidFill>
                      <a:prstDash val="solid"/>
                    </a:lnR>
                  </a:tcPr>
                </a:tc>
                <a:tc>
                  <a:txBody>
                    <a:bodyPr/>
                    <a:lstStyle/>
                    <a:p>
                      <a:pPr marL="2540" algn="ctr">
                        <a:lnSpc>
                          <a:spcPct val="100000"/>
                        </a:lnSpc>
                        <a:spcBef>
                          <a:spcPts val="475"/>
                        </a:spcBef>
                      </a:pPr>
                      <a:r>
                        <a:rPr sz="2300" dirty="0">
                          <a:latin typeface="Times New Roman"/>
                          <a:cs typeface="Times New Roman"/>
                        </a:rPr>
                        <a:t>2</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60" dirty="0">
                          <a:latin typeface="Times New Roman"/>
                          <a:cs typeface="Times New Roman"/>
                        </a:rPr>
                        <a:t>164,4</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c>
                  <a:txBody>
                    <a:bodyPr/>
                    <a:lstStyle/>
                    <a:p>
                      <a:pPr algn="ctr">
                        <a:lnSpc>
                          <a:spcPct val="100000"/>
                        </a:lnSpc>
                        <a:spcBef>
                          <a:spcPts val="475"/>
                        </a:spcBef>
                      </a:pPr>
                      <a:r>
                        <a:rPr sz="2300" spc="-254" dirty="0">
                          <a:latin typeface="Times New Roman"/>
                          <a:cs typeface="Times New Roman"/>
                        </a:rPr>
                        <a:t>82,1</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tcPr>
                </a:tc>
              </a:tr>
              <a:tr h="601991">
                <a:tc>
                  <a:txBody>
                    <a:bodyPr/>
                    <a:lstStyle/>
                    <a:p>
                      <a:pPr marL="1905" algn="ctr">
                        <a:lnSpc>
                          <a:spcPct val="100000"/>
                        </a:lnSpc>
                        <a:spcBef>
                          <a:spcPts val="475"/>
                        </a:spcBef>
                      </a:pPr>
                      <a:r>
                        <a:rPr sz="2300" spc="-295" dirty="0">
                          <a:latin typeface="Times New Roman"/>
                          <a:cs typeface="Times New Roman"/>
                        </a:rPr>
                        <a:t>2013</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lnB w="19050">
                      <a:solidFill>
                        <a:srgbClr val="000000"/>
                      </a:solidFill>
                      <a:prstDash val="solid"/>
                    </a:lnB>
                  </a:tcPr>
                </a:tc>
                <a:tc>
                  <a:txBody>
                    <a:bodyPr/>
                    <a:lstStyle/>
                    <a:p>
                      <a:pPr algn="ctr">
                        <a:lnSpc>
                          <a:spcPct val="100000"/>
                        </a:lnSpc>
                        <a:spcBef>
                          <a:spcPts val="475"/>
                        </a:spcBef>
                      </a:pPr>
                      <a:r>
                        <a:rPr sz="2300" spc="-254" dirty="0">
                          <a:latin typeface="Times New Roman"/>
                          <a:cs typeface="Times New Roman"/>
                        </a:rPr>
                        <a:t>86,8</a:t>
                      </a:r>
                      <a:endParaRPr sz="2300">
                        <a:latin typeface="Times New Roman"/>
                        <a:cs typeface="Times New Roman"/>
                      </a:endParaRPr>
                    </a:p>
                  </a:txBody>
                  <a:tcPr marL="0" marR="0" marT="60325" marB="0">
                    <a:lnL w="12700">
                      <a:solidFill>
                        <a:srgbClr val="000000"/>
                      </a:solidFill>
                      <a:prstDash val="solid"/>
                    </a:lnL>
                    <a:lnR w="9525">
                      <a:solidFill>
                        <a:srgbClr val="000000"/>
                      </a:solidFill>
                      <a:prstDash val="solid"/>
                    </a:lnR>
                    <a:lnB w="19050">
                      <a:solidFill>
                        <a:srgbClr val="000000"/>
                      </a:solidFill>
                      <a:prstDash val="solid"/>
                    </a:lnB>
                  </a:tcPr>
                </a:tc>
                <a:tc>
                  <a:txBody>
                    <a:bodyPr/>
                    <a:lstStyle/>
                    <a:p>
                      <a:pPr algn="ctr">
                        <a:lnSpc>
                          <a:spcPct val="100000"/>
                        </a:lnSpc>
                        <a:spcBef>
                          <a:spcPts val="475"/>
                        </a:spcBef>
                      </a:pPr>
                      <a:r>
                        <a:rPr sz="2300" spc="-240" dirty="0">
                          <a:latin typeface="Times New Roman"/>
                          <a:cs typeface="Times New Roman"/>
                        </a:rPr>
                        <a:t>4,6</a:t>
                      </a:r>
                      <a:endParaRPr sz="2300">
                        <a:latin typeface="Times New Roman"/>
                        <a:cs typeface="Times New Roman"/>
                      </a:endParaRPr>
                    </a:p>
                  </a:txBody>
                  <a:tcPr marL="0" marR="0" marT="60325" marB="0">
                    <a:lnL w="9525">
                      <a:solidFill>
                        <a:srgbClr val="000000"/>
                      </a:solidFill>
                      <a:prstDash val="solid"/>
                    </a:lnL>
                    <a:lnR w="12700">
                      <a:solidFill>
                        <a:srgbClr val="000000"/>
                      </a:solidFill>
                      <a:prstDash val="solid"/>
                    </a:lnR>
                    <a:lnB w="19050">
                      <a:solidFill>
                        <a:srgbClr val="000000"/>
                      </a:solidFill>
                      <a:prstDash val="solid"/>
                    </a:lnB>
                  </a:tcPr>
                </a:tc>
                <a:tc>
                  <a:txBody>
                    <a:bodyPr/>
                    <a:lstStyle/>
                    <a:p>
                      <a:pPr marL="2540" algn="ctr">
                        <a:lnSpc>
                          <a:spcPct val="100000"/>
                        </a:lnSpc>
                        <a:spcBef>
                          <a:spcPts val="475"/>
                        </a:spcBef>
                      </a:pPr>
                      <a:r>
                        <a:rPr sz="2300" dirty="0">
                          <a:latin typeface="Times New Roman"/>
                          <a:cs typeface="Times New Roman"/>
                        </a:rPr>
                        <a:t>3</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lnB w="19050">
                      <a:solidFill>
                        <a:srgbClr val="000000"/>
                      </a:solidFill>
                      <a:prstDash val="solid"/>
                    </a:lnB>
                  </a:tcPr>
                </a:tc>
                <a:tc>
                  <a:txBody>
                    <a:bodyPr/>
                    <a:lstStyle/>
                    <a:p>
                      <a:pPr algn="ctr">
                        <a:lnSpc>
                          <a:spcPct val="100000"/>
                        </a:lnSpc>
                        <a:spcBef>
                          <a:spcPts val="475"/>
                        </a:spcBef>
                      </a:pPr>
                      <a:r>
                        <a:rPr sz="2300" spc="-260" dirty="0">
                          <a:latin typeface="Times New Roman"/>
                          <a:cs typeface="Times New Roman"/>
                        </a:rPr>
                        <a:t>260,4</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lnB w="19050">
                      <a:solidFill>
                        <a:srgbClr val="000000"/>
                      </a:solidFill>
                      <a:prstDash val="solid"/>
                    </a:lnB>
                  </a:tcPr>
                </a:tc>
                <a:tc>
                  <a:txBody>
                    <a:bodyPr/>
                    <a:lstStyle/>
                    <a:p>
                      <a:pPr algn="ctr">
                        <a:lnSpc>
                          <a:spcPct val="100000"/>
                        </a:lnSpc>
                        <a:spcBef>
                          <a:spcPts val="475"/>
                        </a:spcBef>
                      </a:pPr>
                      <a:r>
                        <a:rPr sz="2300" spc="-254" dirty="0">
                          <a:latin typeface="Times New Roman"/>
                          <a:cs typeface="Times New Roman"/>
                        </a:rPr>
                        <a:t>85,9</a:t>
                      </a:r>
                      <a:endParaRPr sz="2300">
                        <a:latin typeface="Times New Roman"/>
                        <a:cs typeface="Times New Roman"/>
                      </a:endParaRPr>
                    </a:p>
                  </a:txBody>
                  <a:tcPr marL="0" marR="0" marT="60325" marB="0">
                    <a:lnL w="12700">
                      <a:solidFill>
                        <a:srgbClr val="000000"/>
                      </a:solidFill>
                      <a:prstDash val="solid"/>
                    </a:lnL>
                    <a:lnR w="12700">
                      <a:solidFill>
                        <a:srgbClr val="000000"/>
                      </a:solidFill>
                      <a:prstDash val="solid"/>
                    </a:lnR>
                    <a:lnB w="19050">
                      <a:solidFill>
                        <a:srgbClr val="000000"/>
                      </a:solidFill>
                      <a:prstDash val="solid"/>
                    </a:lnB>
                  </a:tcPr>
                </a:tc>
              </a:tr>
              <a:tr h="553823">
                <a:tc>
                  <a:txBody>
                    <a:bodyPr/>
                    <a:lstStyle/>
                    <a:p>
                      <a:pPr marL="2540" algn="ctr">
                        <a:lnSpc>
                          <a:spcPts val="2620"/>
                        </a:lnSpc>
                      </a:pPr>
                      <a:r>
                        <a:rPr sz="2300" spc="-295" dirty="0">
                          <a:latin typeface="Times New Roman"/>
                          <a:cs typeface="Times New Roman"/>
                        </a:rPr>
                        <a:t>Разом</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620"/>
                        </a:lnSpc>
                      </a:pPr>
                      <a:r>
                        <a:rPr sz="2300" spc="-260" dirty="0">
                          <a:latin typeface="Times New Roman"/>
                          <a:cs typeface="Times New Roman"/>
                        </a:rPr>
                        <a:t>521,5</a:t>
                      </a:r>
                      <a:endParaRPr sz="2300">
                        <a:latin typeface="Times New Roman"/>
                        <a:cs typeface="Times New Roman"/>
                      </a:endParaRPr>
                    </a:p>
                  </a:txBody>
                  <a:tcPr marL="0" marR="0" marT="0" marB="0">
                    <a:lnL w="12700">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80"/>
                        </a:spcBef>
                      </a:pPr>
                      <a:r>
                        <a:rPr sz="2300" dirty="0">
                          <a:latin typeface="Symbol"/>
                          <a:cs typeface="Symbol"/>
                        </a:rPr>
                        <a:t></a:t>
                      </a:r>
                      <a:endParaRPr sz="2300">
                        <a:latin typeface="Symbol"/>
                        <a:cs typeface="Symbol"/>
                      </a:endParaRPr>
                    </a:p>
                  </a:txBody>
                  <a:tcPr marL="0" marR="0" marT="10160" marB="0">
                    <a:lnL w="952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540" algn="ctr">
                        <a:lnSpc>
                          <a:spcPts val="2620"/>
                        </a:lnSpc>
                      </a:pPr>
                      <a:r>
                        <a:rPr sz="2300" dirty="0">
                          <a:latin typeface="Times New Roman"/>
                          <a:cs typeface="Times New Roman"/>
                        </a:rPr>
                        <a:t>0</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620"/>
                        </a:lnSpc>
                      </a:pPr>
                      <a:r>
                        <a:rPr sz="2300" spc="-260" dirty="0">
                          <a:latin typeface="Times New Roman"/>
                          <a:cs typeface="Times New Roman"/>
                        </a:rPr>
                        <a:t>106,6</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620"/>
                        </a:lnSpc>
                      </a:pPr>
                      <a:r>
                        <a:rPr sz="2300" spc="-260" dirty="0">
                          <a:latin typeface="Times New Roman"/>
                          <a:cs typeface="Times New Roman"/>
                        </a:rPr>
                        <a:t>521,5</a:t>
                      </a: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bl>
          </a:graphicData>
        </a:graphic>
      </p:graphicFrame>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1"/>
          <p:cNvSpPr txBox="1">
            <a:spLocks/>
          </p:cNvSpPr>
          <p:nvPr/>
        </p:nvSpPr>
        <p:spPr>
          <a:xfrm>
            <a:off x="323528" y="476672"/>
            <a:ext cx="8496943" cy="5649491"/>
          </a:xfrm>
          <a:prstGeom prst="rect">
            <a:avLst/>
          </a:prstGeom>
        </p:spPr>
        <p:txBody>
          <a:bodyPr>
            <a:normAutofit fontScale="5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15000"/>
              </a:lnSpc>
            </a:pPr>
            <a:r>
              <a:rPr lang="uk-UA" sz="3200" kern="0" dirty="0" smtClean="0">
                <a:solidFill>
                  <a:sysClr val="windowText" lastClr="000000"/>
                </a:solidFill>
                <a:latin typeface="Times New Roman"/>
                <a:ea typeface="Times New Roman"/>
                <a:cs typeface="Times New Roman"/>
              </a:rPr>
              <a:t>Ланцюгові абсолютні прирости динамічного ряду практично стабільні, тому тенденцію можна описати лінійною функцією. Оскільки довжина ряду </a:t>
            </a:r>
            <a:r>
              <a:rPr lang="uk-UA" sz="3200" i="1" kern="0" dirty="0" smtClean="0">
                <a:solidFill>
                  <a:sysClr val="windowText" lastClr="000000"/>
                </a:solidFill>
                <a:latin typeface="Times New Roman"/>
                <a:ea typeface="Times New Roman"/>
                <a:cs typeface="Times New Roman"/>
              </a:rPr>
              <a:t>n</a:t>
            </a:r>
            <a:r>
              <a:rPr lang="uk-UA" sz="3200" kern="0" dirty="0" smtClean="0">
                <a:solidFill>
                  <a:sysClr val="windowText" lastClr="000000"/>
                </a:solidFill>
                <a:latin typeface="Times New Roman"/>
                <a:ea typeface="Times New Roman"/>
                <a:cs typeface="Times New Roman"/>
              </a:rPr>
              <a:t> = 7, то Σ </a:t>
            </a:r>
            <a:r>
              <a:rPr lang="uk-UA" sz="3200" i="1" kern="0" dirty="0" smtClean="0">
                <a:solidFill>
                  <a:sysClr val="windowText" lastClr="000000"/>
                </a:solidFill>
                <a:latin typeface="Times New Roman"/>
                <a:ea typeface="Times New Roman"/>
                <a:cs typeface="Times New Roman"/>
              </a:rPr>
              <a:t>t</a:t>
            </a:r>
            <a:r>
              <a:rPr lang="uk-UA" sz="3200" kern="0" dirty="0" smtClean="0">
                <a:solidFill>
                  <a:sysClr val="windowText" lastClr="000000"/>
                </a:solidFill>
                <a:latin typeface="Times New Roman"/>
                <a:ea typeface="Times New Roman"/>
                <a:cs typeface="Times New Roman"/>
              </a:rPr>
              <a:t>² = 7 (7² – 1) : 12 = 28. Параметри </a:t>
            </a:r>
            <a:r>
              <a:rPr lang="uk-UA" sz="3200" kern="0" dirty="0" err="1" smtClean="0">
                <a:solidFill>
                  <a:sysClr val="windowText" lastClr="000000"/>
                </a:solidFill>
                <a:latin typeface="Times New Roman"/>
                <a:ea typeface="Times New Roman"/>
                <a:cs typeface="Times New Roman"/>
              </a:rPr>
              <a:t>трендового</a:t>
            </a:r>
            <a:r>
              <a:rPr lang="uk-UA" sz="3200" kern="0" dirty="0" smtClean="0">
                <a:solidFill>
                  <a:sysClr val="windowText" lastClr="000000"/>
                </a:solidFill>
                <a:latin typeface="Times New Roman"/>
                <a:ea typeface="Times New Roman"/>
                <a:cs typeface="Times New Roman"/>
              </a:rPr>
              <a:t> рівняння становлять:</a:t>
            </a:r>
            <a:endParaRPr lang="ru-RU" sz="3200" kern="0" dirty="0" smtClean="0">
              <a:solidFill>
                <a:sysClr val="windowText" lastClr="000000"/>
              </a:solidFill>
              <a:latin typeface="Times New Roman"/>
              <a:ea typeface="Calibri"/>
              <a:cs typeface="Times New Roman"/>
            </a:endParaRPr>
          </a:p>
          <a:p>
            <a:pPr algn="just">
              <a:lnSpc>
                <a:spcPct val="115000"/>
              </a:lnSpc>
            </a:pPr>
            <a:r>
              <a:rPr lang="uk-UA" sz="3200" i="1" kern="0" dirty="0" smtClean="0">
                <a:solidFill>
                  <a:sysClr val="windowText" lastClr="000000"/>
                </a:solidFill>
                <a:latin typeface="Times New Roman"/>
                <a:ea typeface="Times New Roman"/>
                <a:cs typeface="Times New Roman"/>
              </a:rPr>
              <a:t>a</a:t>
            </a:r>
            <a:r>
              <a:rPr lang="uk-UA" sz="3200" kern="0" dirty="0" smtClean="0">
                <a:solidFill>
                  <a:sysClr val="windowText" lastClr="000000"/>
                </a:solidFill>
                <a:latin typeface="Times New Roman"/>
                <a:ea typeface="Times New Roman"/>
                <a:cs typeface="Times New Roman"/>
              </a:rPr>
              <a:t> = </a:t>
            </a:r>
            <a:r>
              <a:rPr lang="uk-UA" sz="3200" kern="0" dirty="0" err="1" smtClean="0">
                <a:solidFill>
                  <a:sysClr val="windowText" lastClr="000000"/>
                </a:solidFill>
                <a:latin typeface="Times New Roman"/>
                <a:ea typeface="Times New Roman"/>
                <a:cs typeface="Times New Roman"/>
              </a:rPr>
              <a:t>Σ</a:t>
            </a:r>
            <a:r>
              <a:rPr lang="uk-UA" sz="3200" i="1" kern="0" dirty="0" err="1" smtClean="0">
                <a:solidFill>
                  <a:sysClr val="windowText" lastClr="000000"/>
                </a:solidFill>
                <a:latin typeface="Times New Roman"/>
                <a:ea typeface="Times New Roman"/>
                <a:cs typeface="Times New Roman"/>
              </a:rPr>
              <a:t>y</a:t>
            </a:r>
            <a:r>
              <a:rPr lang="uk-UA" sz="3200" i="1" kern="0" baseline="-25000" dirty="0" err="1" smtClean="0">
                <a:solidFill>
                  <a:sysClr val="windowText" lastClr="000000"/>
                </a:solidFill>
                <a:latin typeface="Times New Roman"/>
                <a:ea typeface="Times New Roman"/>
                <a:cs typeface="Times New Roman"/>
              </a:rPr>
              <a:t>t</a:t>
            </a:r>
            <a:r>
              <a:rPr lang="uk-UA" sz="3200" i="1" kern="0" dirty="0" smtClean="0">
                <a:solidFill>
                  <a:sysClr val="windowText" lastClr="000000"/>
                </a:solidFill>
                <a:latin typeface="Times New Roman"/>
                <a:ea typeface="Times New Roman"/>
                <a:cs typeface="Times New Roman"/>
              </a:rPr>
              <a:t> </a:t>
            </a:r>
            <a:r>
              <a:rPr lang="uk-UA" sz="3200" kern="0" dirty="0" smtClean="0">
                <a:solidFill>
                  <a:sysClr val="windowText" lastClr="000000"/>
                </a:solidFill>
                <a:latin typeface="Times New Roman"/>
                <a:ea typeface="Times New Roman"/>
                <a:cs typeface="Times New Roman"/>
              </a:rPr>
              <a:t>: </a:t>
            </a:r>
            <a:r>
              <a:rPr lang="uk-UA" sz="3200" i="1" kern="0" dirty="0" smtClean="0">
                <a:solidFill>
                  <a:sysClr val="windowText" lastClr="000000"/>
                </a:solidFill>
                <a:latin typeface="Times New Roman"/>
                <a:ea typeface="Times New Roman"/>
                <a:cs typeface="Times New Roman"/>
              </a:rPr>
              <a:t>n</a:t>
            </a:r>
            <a:r>
              <a:rPr lang="uk-UA" sz="3200" kern="0" dirty="0" smtClean="0">
                <a:solidFill>
                  <a:sysClr val="windowText" lastClr="000000"/>
                </a:solidFill>
                <a:latin typeface="Times New Roman"/>
                <a:ea typeface="Times New Roman"/>
                <a:cs typeface="Times New Roman"/>
              </a:rPr>
              <a:t> = 521,5 : 7 =74,5;</a:t>
            </a:r>
            <a:endParaRPr lang="ru-RU" sz="3200" kern="0" dirty="0" smtClean="0">
              <a:solidFill>
                <a:sysClr val="windowText" lastClr="000000"/>
              </a:solidFill>
              <a:latin typeface="Times New Roman"/>
              <a:ea typeface="Calibri"/>
              <a:cs typeface="Times New Roman"/>
            </a:endParaRPr>
          </a:p>
          <a:p>
            <a:pPr algn="just">
              <a:lnSpc>
                <a:spcPct val="150000"/>
              </a:lnSpc>
            </a:pPr>
            <a:r>
              <a:rPr lang="uk-UA" sz="3200" i="1" kern="0" dirty="0" smtClean="0">
                <a:solidFill>
                  <a:sysClr val="windowText" lastClr="000000"/>
                </a:solidFill>
                <a:latin typeface="Times New Roman"/>
                <a:ea typeface="Times New Roman"/>
                <a:cs typeface="Times New Roman"/>
              </a:rPr>
              <a:t>b =</a:t>
            </a:r>
            <a:r>
              <a:rPr lang="uk-UA" sz="3200" kern="0" dirty="0" smtClean="0">
                <a:solidFill>
                  <a:sysClr val="windowText" lastClr="000000"/>
                </a:solidFill>
                <a:latin typeface="Times New Roman"/>
                <a:ea typeface="Times New Roman"/>
                <a:cs typeface="Times New Roman"/>
              </a:rPr>
              <a:t> </a:t>
            </a:r>
            <a:r>
              <a:rPr lang="uk-UA" sz="3200" kern="0" dirty="0" err="1" smtClean="0">
                <a:solidFill>
                  <a:sysClr val="windowText" lastClr="000000"/>
                </a:solidFill>
                <a:latin typeface="Times New Roman"/>
                <a:ea typeface="Times New Roman"/>
                <a:cs typeface="Times New Roman"/>
              </a:rPr>
              <a:t>Σ</a:t>
            </a:r>
            <a:r>
              <a:rPr lang="uk-UA" sz="3200" i="1" kern="0" dirty="0" err="1" smtClean="0">
                <a:solidFill>
                  <a:sysClr val="windowText" lastClr="000000"/>
                </a:solidFill>
                <a:latin typeface="Times New Roman"/>
                <a:ea typeface="Times New Roman"/>
                <a:cs typeface="Times New Roman"/>
              </a:rPr>
              <a:t>y</a:t>
            </a:r>
            <a:r>
              <a:rPr lang="uk-UA" sz="3200" i="1" kern="0" baseline="-25000" dirty="0" err="1" smtClean="0">
                <a:solidFill>
                  <a:sysClr val="windowText" lastClr="000000"/>
                </a:solidFill>
                <a:latin typeface="Times New Roman"/>
                <a:ea typeface="Times New Roman"/>
                <a:cs typeface="Times New Roman"/>
              </a:rPr>
              <a:t>t</a:t>
            </a:r>
            <a:r>
              <a:rPr lang="uk-UA" sz="3200" i="1" kern="0" baseline="-25000" dirty="0" smtClean="0">
                <a:solidFill>
                  <a:sysClr val="windowText" lastClr="000000"/>
                </a:solidFill>
                <a:latin typeface="Times New Roman"/>
                <a:ea typeface="Times New Roman"/>
                <a:cs typeface="Times New Roman"/>
              </a:rPr>
              <a:t> </a:t>
            </a:r>
            <a:r>
              <a:rPr lang="uk-UA" sz="3200" i="1" kern="0" dirty="0" smtClean="0">
                <a:solidFill>
                  <a:sysClr val="windowText" lastClr="000000"/>
                </a:solidFill>
                <a:latin typeface="Times New Roman"/>
                <a:ea typeface="Times New Roman"/>
                <a:cs typeface="Times New Roman"/>
              </a:rPr>
              <a:t>t </a:t>
            </a:r>
            <a:r>
              <a:rPr lang="uk-UA" sz="3200" kern="0" dirty="0" smtClean="0">
                <a:solidFill>
                  <a:sysClr val="windowText" lastClr="000000"/>
                </a:solidFill>
                <a:latin typeface="Times New Roman"/>
                <a:ea typeface="Times New Roman"/>
                <a:cs typeface="Times New Roman"/>
              </a:rPr>
              <a:t>: Σ </a:t>
            </a:r>
            <a:r>
              <a:rPr lang="uk-UA" sz="3200" i="1" kern="0" dirty="0" smtClean="0">
                <a:solidFill>
                  <a:sysClr val="windowText" lastClr="000000"/>
                </a:solidFill>
                <a:latin typeface="Times New Roman"/>
                <a:ea typeface="Times New Roman"/>
                <a:cs typeface="Times New Roman"/>
              </a:rPr>
              <a:t>t</a:t>
            </a:r>
            <a:r>
              <a:rPr lang="uk-UA" sz="3200" kern="0" dirty="0" smtClean="0">
                <a:solidFill>
                  <a:sysClr val="windowText" lastClr="000000"/>
                </a:solidFill>
                <a:latin typeface="Times New Roman"/>
                <a:ea typeface="Times New Roman"/>
                <a:cs typeface="Times New Roman"/>
              </a:rPr>
              <a:t>² = 106,6 : 28 = 3,8.</a:t>
            </a:r>
            <a:endParaRPr lang="ru-RU" sz="3200" kern="0" dirty="0" smtClean="0">
              <a:solidFill>
                <a:sysClr val="windowText" lastClr="000000"/>
              </a:solidFill>
              <a:latin typeface="Times New Roman"/>
              <a:ea typeface="Calibri"/>
              <a:cs typeface="Times New Roman"/>
            </a:endParaRPr>
          </a:p>
          <a:p>
            <a:pPr algn="just">
              <a:lnSpc>
                <a:spcPct val="150000"/>
              </a:lnSpc>
            </a:pPr>
            <a:r>
              <a:rPr lang="uk-UA" sz="3200" kern="0" dirty="0" smtClean="0">
                <a:solidFill>
                  <a:sysClr val="windowText" lastClr="000000"/>
                </a:solidFill>
                <a:latin typeface="Times New Roman"/>
                <a:ea typeface="Times New Roman"/>
                <a:cs typeface="Times New Roman"/>
              </a:rPr>
              <a:t>Лінійний тренд має вигляд = 74,5 + 3,8</a:t>
            </a:r>
            <a:r>
              <a:rPr lang="uk-UA" sz="3200" i="1" kern="0" dirty="0" smtClean="0">
                <a:solidFill>
                  <a:sysClr val="windowText" lastClr="000000"/>
                </a:solidFill>
                <a:latin typeface="Times New Roman"/>
                <a:ea typeface="Times New Roman"/>
                <a:cs typeface="Times New Roman"/>
              </a:rPr>
              <a:t>t</a:t>
            </a:r>
            <a:r>
              <a:rPr lang="uk-UA" sz="3200" kern="0" dirty="0" smtClean="0">
                <a:solidFill>
                  <a:sysClr val="windowText" lastClr="000000"/>
                </a:solidFill>
                <a:latin typeface="Times New Roman"/>
                <a:ea typeface="Times New Roman"/>
                <a:cs typeface="Times New Roman"/>
              </a:rPr>
              <a:t>, тобто середній рівень видобутку нафти становить 74,5 млн т, середньорічний приріст видобутку — 3,8 млн т.</a:t>
            </a:r>
            <a:endParaRPr lang="en-US" sz="3200" kern="0" dirty="0" smtClean="0">
              <a:solidFill>
                <a:sysClr val="windowText" lastClr="000000"/>
              </a:solidFill>
              <a:latin typeface="Times New Roman"/>
              <a:ea typeface="Times New Roman"/>
              <a:cs typeface="Times New Roman"/>
            </a:endParaRPr>
          </a:p>
          <a:p>
            <a:pPr algn="just">
              <a:lnSpc>
                <a:spcPct val="150000"/>
              </a:lnSpc>
            </a:pPr>
            <a:r>
              <a:rPr lang="uk-UA" sz="3200" kern="0" dirty="0" smtClean="0">
                <a:solidFill>
                  <a:sysClr val="windowText" lastClr="000000"/>
                </a:solidFill>
                <a:latin typeface="Times New Roman"/>
                <a:ea typeface="Times New Roman"/>
                <a:cs typeface="Times New Roman"/>
              </a:rPr>
              <a:t>В останній графі таблиці для кожного року наведено теоретичні рівні , тобто очікувані рівні видобутку нафти в </a:t>
            </a:r>
            <a:r>
              <a:rPr lang="uk-UA" sz="3200" i="1" kern="0" dirty="0" smtClean="0">
                <a:solidFill>
                  <a:sysClr val="windowText" lastClr="000000"/>
                </a:solidFill>
                <a:latin typeface="Times New Roman"/>
                <a:ea typeface="Times New Roman"/>
                <a:cs typeface="Times New Roman"/>
              </a:rPr>
              <a:t>t</a:t>
            </a:r>
            <a:r>
              <a:rPr lang="uk-UA" sz="3200" kern="0" dirty="0" smtClean="0">
                <a:solidFill>
                  <a:sysClr val="windowText" lastClr="000000"/>
                </a:solidFill>
                <a:latin typeface="Times New Roman"/>
                <a:ea typeface="Times New Roman"/>
                <a:cs typeface="Times New Roman"/>
              </a:rPr>
              <a:t>-му році, зумовлені дією основних чинників розвитку галузі: для 2007 р. 74,5 + 3,8 (–3) = 63,1 млн т, для 2008 р. 74,5 + 3,8 (–2) =</a:t>
            </a:r>
            <a:br>
              <a:rPr lang="uk-UA" sz="3200" kern="0" dirty="0" smtClean="0">
                <a:solidFill>
                  <a:sysClr val="windowText" lastClr="000000"/>
                </a:solidFill>
                <a:latin typeface="Times New Roman"/>
                <a:ea typeface="Times New Roman"/>
                <a:cs typeface="Times New Roman"/>
              </a:rPr>
            </a:br>
            <a:r>
              <a:rPr lang="uk-UA" sz="3200" kern="0" dirty="0" smtClean="0">
                <a:solidFill>
                  <a:sysClr val="windowText" lastClr="000000"/>
                </a:solidFill>
                <a:latin typeface="Times New Roman"/>
                <a:ea typeface="Times New Roman"/>
                <a:cs typeface="Times New Roman"/>
              </a:rPr>
              <a:t> = 66,9 млн т і т. д.</a:t>
            </a:r>
            <a:endParaRPr lang="ru-RU" sz="3200" kern="0" dirty="0" smtClean="0">
              <a:solidFill>
                <a:sysClr val="windowText" lastClr="000000"/>
              </a:solidFill>
              <a:latin typeface="Times New Roman"/>
              <a:ea typeface="Calibri"/>
              <a:cs typeface="Times New Roman"/>
            </a:endParaRPr>
          </a:p>
          <a:p>
            <a:pPr algn="just">
              <a:lnSpc>
                <a:spcPct val="150000"/>
              </a:lnSpc>
            </a:pPr>
            <a:r>
              <a:rPr lang="uk-UA" sz="3200" kern="0" dirty="0" smtClean="0">
                <a:solidFill>
                  <a:sysClr val="windowText" lastClr="000000"/>
                </a:solidFill>
                <a:latin typeface="Times New Roman"/>
                <a:ea typeface="Times New Roman"/>
                <a:cs typeface="Times New Roman"/>
              </a:rPr>
              <a:t>Суми фактичних рівнів  і розрахованих за лінійним трендом теоретичних рівнів  однакові:  </a:t>
            </a:r>
            <a:r>
              <a:rPr lang="en-US" sz="3200" kern="0" dirty="0" smtClean="0">
                <a:solidFill>
                  <a:sysClr val="windowText" lastClr="000000"/>
                </a:solidFill>
                <a:latin typeface="Times New Roman"/>
                <a:ea typeface="Times New Roman"/>
                <a:cs typeface="Times New Roman"/>
              </a:rPr>
              <a:t>             </a:t>
            </a:r>
            <a:r>
              <a:rPr lang="uk-UA" sz="3200" kern="0" dirty="0" smtClean="0">
                <a:solidFill>
                  <a:sysClr val="windowText" lastClr="000000"/>
                </a:solidFill>
                <a:latin typeface="Times New Roman"/>
                <a:ea typeface="Times New Roman"/>
                <a:cs typeface="Times New Roman"/>
              </a:rPr>
              <a:t>= </a:t>
            </a:r>
            <a:r>
              <a:rPr lang="en-US" sz="3200" kern="0" dirty="0" smtClean="0">
                <a:solidFill>
                  <a:sysClr val="windowText" lastClr="000000"/>
                </a:solidFill>
                <a:latin typeface="Times New Roman"/>
                <a:ea typeface="Times New Roman"/>
                <a:cs typeface="Times New Roman"/>
              </a:rPr>
              <a:t>                 </a:t>
            </a:r>
            <a:r>
              <a:rPr lang="uk-UA" sz="3200" kern="0" dirty="0" smtClean="0">
                <a:solidFill>
                  <a:sysClr val="windowText" lastClr="000000"/>
                </a:solidFill>
                <a:latin typeface="Times New Roman"/>
                <a:ea typeface="Times New Roman"/>
                <a:cs typeface="Times New Roman"/>
              </a:rPr>
              <a:t>= 521,5 млн т.</a:t>
            </a:r>
            <a:endParaRPr lang="en-US" sz="3200" kern="0" dirty="0" smtClean="0">
              <a:solidFill>
                <a:sysClr val="windowText" lastClr="000000"/>
              </a:solidFill>
              <a:latin typeface="Times New Roman"/>
              <a:ea typeface="Times New Roman"/>
              <a:cs typeface="Times New Roman"/>
            </a:endParaRPr>
          </a:p>
          <a:p>
            <a:pPr algn="just">
              <a:lnSpc>
                <a:spcPct val="150000"/>
              </a:lnSpc>
            </a:pPr>
            <a:endParaRPr lang="ru-RU" sz="3200" kern="0" dirty="0" smtClean="0">
              <a:solidFill>
                <a:sysClr val="windowText" lastClr="000000"/>
              </a:solidFill>
              <a:latin typeface="Times New Roman"/>
              <a:ea typeface="Calibri"/>
              <a:cs typeface="Times New Roman"/>
            </a:endParaRPr>
          </a:p>
          <a:p>
            <a:pPr algn="just">
              <a:lnSpc>
                <a:spcPct val="150000"/>
              </a:lnSpc>
            </a:pPr>
            <a:endParaRPr lang="ru-RU" sz="2800" kern="0" dirty="0" smtClean="0">
              <a:solidFill>
                <a:sysClr val="windowText" lastClr="000000"/>
              </a:solidFill>
              <a:latin typeface="Times New Roman"/>
              <a:ea typeface="Calibri"/>
              <a:cs typeface="Times New Roman"/>
            </a:endParaRPr>
          </a:p>
          <a:p>
            <a:endParaRPr lang="ru-RU" kern="0" dirty="0">
              <a:solidFill>
                <a:sysClr val="windowText" lastClr="00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19600"/>
            <a:ext cx="57755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458841"/>
            <a:ext cx="730302" cy="35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6426" y="603504"/>
            <a:ext cx="178307" cy="1783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79500" y="511809"/>
            <a:ext cx="7548880" cy="4605655"/>
          </a:xfrm>
          <a:prstGeom prst="rect">
            <a:avLst/>
          </a:prstGeom>
        </p:spPr>
        <p:txBody>
          <a:bodyPr vert="horz" wrap="square" lIns="0" tIns="35560" rIns="0" bIns="0" rtlCol="0">
            <a:spAutoFit/>
          </a:bodyPr>
          <a:lstStyle/>
          <a:p>
            <a:pPr marL="338455" marR="26034" indent="4445" algn="ctr">
              <a:lnSpc>
                <a:spcPts val="2280"/>
              </a:lnSpc>
              <a:spcBef>
                <a:spcPts val="280"/>
              </a:spcBef>
            </a:pPr>
            <a:r>
              <a:rPr sz="2000" spc="-15" dirty="0">
                <a:latin typeface="Times New Roman"/>
                <a:cs typeface="Times New Roman"/>
              </a:rPr>
              <a:t>Продовження </a:t>
            </a:r>
            <a:r>
              <a:rPr sz="2000" spc="-5" dirty="0">
                <a:latin typeface="Times New Roman"/>
                <a:cs typeface="Times New Roman"/>
              </a:rPr>
              <a:t>виявленої тенденції за </a:t>
            </a:r>
            <a:r>
              <a:rPr sz="2000" dirty="0">
                <a:latin typeface="Times New Roman"/>
                <a:cs typeface="Times New Roman"/>
              </a:rPr>
              <a:t>межі ряду динаміки  </a:t>
            </a:r>
            <a:r>
              <a:rPr sz="2000" spc="-10" dirty="0">
                <a:latin typeface="Times New Roman"/>
                <a:cs typeface="Times New Roman"/>
              </a:rPr>
              <a:t>називають </a:t>
            </a:r>
            <a:r>
              <a:rPr sz="2000" b="1" i="1" spc="-10" dirty="0">
                <a:latin typeface="Times New Roman"/>
                <a:cs typeface="Times New Roman"/>
              </a:rPr>
              <a:t>екстраполяцією </a:t>
            </a:r>
            <a:r>
              <a:rPr sz="2000" b="1" i="1" spc="-5" dirty="0">
                <a:latin typeface="Times New Roman"/>
                <a:cs typeface="Times New Roman"/>
              </a:rPr>
              <a:t>тренду</a:t>
            </a:r>
            <a:r>
              <a:rPr sz="2000" spc="-5" dirty="0">
                <a:latin typeface="Times New Roman"/>
                <a:cs typeface="Times New Roman"/>
              </a:rPr>
              <a:t>. Це </a:t>
            </a:r>
            <a:r>
              <a:rPr sz="2000" spc="-15" dirty="0">
                <a:latin typeface="Times New Roman"/>
                <a:cs typeface="Times New Roman"/>
              </a:rPr>
              <a:t>один </a:t>
            </a:r>
            <a:r>
              <a:rPr sz="2000" dirty="0">
                <a:latin typeface="Times New Roman"/>
                <a:cs typeface="Times New Roman"/>
              </a:rPr>
              <a:t>із </a:t>
            </a:r>
            <a:r>
              <a:rPr sz="2000" spc="-10" dirty="0">
                <a:latin typeface="Times New Roman"/>
                <a:cs typeface="Times New Roman"/>
              </a:rPr>
              <a:t>методів  статистичного прогнозування, передумовою використання </a:t>
            </a:r>
            <a:r>
              <a:rPr sz="2000" spc="-30" dirty="0">
                <a:latin typeface="Times New Roman"/>
                <a:cs typeface="Times New Roman"/>
              </a:rPr>
              <a:t>якого </a:t>
            </a:r>
            <a:r>
              <a:rPr sz="2000" dirty="0">
                <a:latin typeface="Times New Roman"/>
                <a:cs typeface="Times New Roman"/>
              </a:rPr>
              <a:t>є  </a:t>
            </a:r>
            <a:r>
              <a:rPr sz="2000" spc="-5" dirty="0">
                <a:latin typeface="Times New Roman"/>
                <a:cs typeface="Times New Roman"/>
              </a:rPr>
              <a:t>незмінність </a:t>
            </a:r>
            <a:r>
              <a:rPr sz="2000" spc="-10" dirty="0">
                <a:latin typeface="Times New Roman"/>
                <a:cs typeface="Times New Roman"/>
              </a:rPr>
              <a:t>причинного </a:t>
            </a:r>
            <a:r>
              <a:rPr sz="2000" spc="-45" dirty="0">
                <a:latin typeface="Times New Roman"/>
                <a:cs typeface="Times New Roman"/>
              </a:rPr>
              <a:t>комплексу, </a:t>
            </a:r>
            <a:r>
              <a:rPr sz="2000" dirty="0">
                <a:latin typeface="Times New Roman"/>
                <a:cs typeface="Times New Roman"/>
              </a:rPr>
              <a:t>що </a:t>
            </a:r>
            <a:r>
              <a:rPr sz="2000" spc="-5" dirty="0">
                <a:latin typeface="Times New Roman"/>
                <a:cs typeface="Times New Roman"/>
              </a:rPr>
              <a:t>формує</a:t>
            </a:r>
            <a:r>
              <a:rPr sz="2000" spc="40" dirty="0">
                <a:latin typeface="Times New Roman"/>
                <a:cs typeface="Times New Roman"/>
              </a:rPr>
              <a:t> </a:t>
            </a:r>
            <a:r>
              <a:rPr sz="2000" spc="-5" dirty="0">
                <a:latin typeface="Times New Roman"/>
                <a:cs typeface="Times New Roman"/>
              </a:rPr>
              <a:t>тенденцію.</a:t>
            </a:r>
            <a:endParaRPr sz="2000">
              <a:latin typeface="Times New Roman"/>
              <a:cs typeface="Times New Roman"/>
            </a:endParaRPr>
          </a:p>
          <a:p>
            <a:pPr marL="321945" marR="5080" indent="-2540" algn="ctr">
              <a:lnSpc>
                <a:spcPts val="2280"/>
              </a:lnSpc>
            </a:pPr>
            <a:r>
              <a:rPr sz="2000" dirty="0">
                <a:latin typeface="Times New Roman"/>
                <a:cs typeface="Times New Roman"/>
              </a:rPr>
              <a:t>Прогнозний, </a:t>
            </a:r>
            <a:r>
              <a:rPr sz="2000" spc="-15" dirty="0">
                <a:latin typeface="Times New Roman"/>
                <a:cs typeface="Times New Roman"/>
              </a:rPr>
              <a:t>очікуваний </a:t>
            </a:r>
            <a:r>
              <a:rPr sz="2000" spc="-5" dirty="0">
                <a:latin typeface="Times New Roman"/>
                <a:cs typeface="Times New Roman"/>
              </a:rPr>
              <a:t>рівень залежить від </a:t>
            </a:r>
            <a:r>
              <a:rPr sz="2000" dirty="0">
                <a:latin typeface="Times New Roman"/>
                <a:cs typeface="Times New Roman"/>
              </a:rPr>
              <a:t>бази </a:t>
            </a:r>
            <a:r>
              <a:rPr sz="2000" spc="-10" dirty="0">
                <a:latin typeface="Times New Roman"/>
                <a:cs typeface="Times New Roman"/>
              </a:rPr>
              <a:t>прогнозування  </a:t>
            </a:r>
            <a:r>
              <a:rPr sz="2000" spc="10" dirty="0">
                <a:latin typeface="Times New Roman"/>
                <a:cs typeface="Times New Roman"/>
              </a:rPr>
              <a:t>та </a:t>
            </a:r>
            <a:r>
              <a:rPr sz="2000" spc="-10" dirty="0">
                <a:latin typeface="Times New Roman"/>
                <a:cs typeface="Times New Roman"/>
              </a:rPr>
              <a:t>періоду </a:t>
            </a:r>
            <a:r>
              <a:rPr sz="2000" spc="-5" dirty="0">
                <a:latin typeface="Times New Roman"/>
                <a:cs typeface="Times New Roman"/>
              </a:rPr>
              <a:t>упередження </a:t>
            </a:r>
            <a:r>
              <a:rPr sz="2000" i="1" spc="-5" dirty="0">
                <a:latin typeface="Times New Roman"/>
                <a:cs typeface="Times New Roman"/>
              </a:rPr>
              <a:t>v</a:t>
            </a:r>
            <a:r>
              <a:rPr sz="2000" spc="-5" dirty="0">
                <a:latin typeface="Times New Roman"/>
                <a:cs typeface="Times New Roman"/>
              </a:rPr>
              <a:t>. </a:t>
            </a:r>
            <a:r>
              <a:rPr sz="2000" spc="-15" dirty="0">
                <a:latin typeface="Times New Roman"/>
                <a:cs typeface="Times New Roman"/>
              </a:rPr>
              <a:t>Так, припускаючи, </a:t>
            </a:r>
            <a:r>
              <a:rPr sz="2000" dirty="0">
                <a:latin typeface="Times New Roman"/>
                <a:cs typeface="Times New Roman"/>
              </a:rPr>
              <a:t>що </a:t>
            </a:r>
            <a:r>
              <a:rPr sz="2000" spc="-5" dirty="0">
                <a:latin typeface="Times New Roman"/>
                <a:cs typeface="Times New Roman"/>
              </a:rPr>
              <a:t>умови, </a:t>
            </a:r>
            <a:r>
              <a:rPr sz="2000" dirty="0">
                <a:latin typeface="Times New Roman"/>
                <a:cs typeface="Times New Roman"/>
              </a:rPr>
              <a:t>в яких  </a:t>
            </a:r>
            <a:r>
              <a:rPr sz="2000" spc="-5" dirty="0">
                <a:latin typeface="Times New Roman"/>
                <a:cs typeface="Times New Roman"/>
              </a:rPr>
              <a:t>формувалась тенденція </a:t>
            </a:r>
            <a:r>
              <a:rPr sz="2000" spc="-15" dirty="0">
                <a:latin typeface="Times New Roman"/>
                <a:cs typeface="Times New Roman"/>
              </a:rPr>
              <a:t>видобутку </a:t>
            </a:r>
            <a:r>
              <a:rPr sz="2000" spc="-5" dirty="0">
                <a:latin typeface="Times New Roman"/>
                <a:cs typeface="Times New Roman"/>
              </a:rPr>
              <a:t>нафти, </a:t>
            </a:r>
            <a:r>
              <a:rPr sz="2000" spc="-15" dirty="0">
                <a:latin typeface="Times New Roman"/>
                <a:cs typeface="Times New Roman"/>
              </a:rPr>
              <a:t>найближчим </a:t>
            </a:r>
            <a:r>
              <a:rPr sz="2000" spc="-5" dirty="0">
                <a:latin typeface="Times New Roman"/>
                <a:cs typeface="Times New Roman"/>
              </a:rPr>
              <a:t>часом не  зміниться, </a:t>
            </a:r>
            <a:r>
              <a:rPr sz="2000" spc="-15" dirty="0">
                <a:latin typeface="Times New Roman"/>
                <a:cs typeface="Times New Roman"/>
              </a:rPr>
              <a:t>визначимо </a:t>
            </a:r>
            <a:r>
              <a:rPr sz="2000" spc="-5" dirty="0">
                <a:latin typeface="Times New Roman"/>
                <a:cs typeface="Times New Roman"/>
              </a:rPr>
              <a:t>прогноз на </a:t>
            </a:r>
            <a:r>
              <a:rPr sz="2000" spc="5" dirty="0">
                <a:latin typeface="Times New Roman"/>
                <a:cs typeface="Times New Roman"/>
              </a:rPr>
              <a:t>2015 </a:t>
            </a:r>
            <a:r>
              <a:rPr sz="2000" dirty="0">
                <a:latin typeface="Times New Roman"/>
                <a:cs typeface="Times New Roman"/>
              </a:rPr>
              <a:t>рік. </a:t>
            </a:r>
            <a:r>
              <a:rPr sz="2000" spc="-5" dirty="0">
                <a:latin typeface="Times New Roman"/>
                <a:cs typeface="Times New Roman"/>
              </a:rPr>
              <a:t>Базою </a:t>
            </a:r>
            <a:r>
              <a:rPr sz="2000" spc="-10" dirty="0">
                <a:latin typeface="Times New Roman"/>
                <a:cs typeface="Times New Roman"/>
              </a:rPr>
              <a:t>прогнозування </a:t>
            </a:r>
            <a:r>
              <a:rPr sz="2000" dirty="0">
                <a:latin typeface="Times New Roman"/>
                <a:cs typeface="Times New Roman"/>
              </a:rPr>
              <a:t>є  теоретичний </a:t>
            </a:r>
            <a:r>
              <a:rPr sz="2000" spc="-5" dirty="0">
                <a:latin typeface="Times New Roman"/>
                <a:cs typeface="Times New Roman"/>
              </a:rPr>
              <a:t>рівень </a:t>
            </a:r>
            <a:r>
              <a:rPr sz="2000" dirty="0">
                <a:latin typeface="Times New Roman"/>
                <a:cs typeface="Times New Roman"/>
              </a:rPr>
              <a:t>2013 р., </a:t>
            </a:r>
            <a:r>
              <a:rPr sz="2000" spc="-10" dirty="0">
                <a:latin typeface="Times New Roman"/>
                <a:cs typeface="Times New Roman"/>
              </a:rPr>
              <a:t>період упередження </a:t>
            </a:r>
            <a:r>
              <a:rPr sz="2000" i="1" dirty="0">
                <a:latin typeface="Times New Roman"/>
                <a:cs typeface="Times New Roman"/>
              </a:rPr>
              <a:t>v </a:t>
            </a:r>
            <a:r>
              <a:rPr sz="2000" dirty="0">
                <a:latin typeface="Times New Roman"/>
                <a:cs typeface="Times New Roman"/>
              </a:rPr>
              <a:t>= 2.</a:t>
            </a:r>
            <a:r>
              <a:rPr sz="2000" spc="-35" dirty="0">
                <a:latin typeface="Times New Roman"/>
                <a:cs typeface="Times New Roman"/>
              </a:rPr>
              <a:t> </a:t>
            </a:r>
            <a:r>
              <a:rPr sz="2000" spc="-10" dirty="0">
                <a:latin typeface="Times New Roman"/>
                <a:cs typeface="Times New Roman"/>
              </a:rPr>
              <a:t>Очікуваний</a:t>
            </a:r>
            <a:endParaRPr sz="2000">
              <a:latin typeface="Times New Roman"/>
              <a:cs typeface="Times New Roman"/>
            </a:endParaRPr>
          </a:p>
          <a:p>
            <a:pPr marL="310515" algn="ctr">
              <a:lnSpc>
                <a:spcPts val="2225"/>
              </a:lnSpc>
            </a:pPr>
            <a:r>
              <a:rPr sz="2000" dirty="0">
                <a:latin typeface="Times New Roman"/>
                <a:cs typeface="Times New Roman"/>
              </a:rPr>
              <a:t>в </a:t>
            </a:r>
            <a:r>
              <a:rPr sz="2000" spc="5" dirty="0">
                <a:latin typeface="Times New Roman"/>
                <a:cs typeface="Times New Roman"/>
              </a:rPr>
              <a:t>2015 </a:t>
            </a:r>
            <a:r>
              <a:rPr sz="2000" dirty="0">
                <a:latin typeface="Times New Roman"/>
                <a:cs typeface="Times New Roman"/>
              </a:rPr>
              <a:t>р. </a:t>
            </a:r>
            <a:r>
              <a:rPr sz="2000" spc="-15" dirty="0">
                <a:latin typeface="Times New Roman"/>
                <a:cs typeface="Times New Roman"/>
              </a:rPr>
              <a:t>видобуток </a:t>
            </a:r>
            <a:r>
              <a:rPr sz="2000" spc="-5" dirty="0">
                <a:latin typeface="Times New Roman"/>
                <a:cs typeface="Times New Roman"/>
              </a:rPr>
              <a:t>нафти </a:t>
            </a:r>
            <a:r>
              <a:rPr sz="2000" spc="5" dirty="0">
                <a:latin typeface="Times New Roman"/>
                <a:cs typeface="Times New Roman"/>
              </a:rPr>
              <a:t>досягне </a:t>
            </a:r>
            <a:r>
              <a:rPr sz="2000" dirty="0">
                <a:latin typeface="Times New Roman"/>
                <a:cs typeface="Times New Roman"/>
              </a:rPr>
              <a:t>93,5 млн</a:t>
            </a:r>
            <a:r>
              <a:rPr sz="2000" spc="-70" dirty="0">
                <a:latin typeface="Times New Roman"/>
                <a:cs typeface="Times New Roman"/>
              </a:rPr>
              <a:t> </a:t>
            </a:r>
            <a:r>
              <a:rPr sz="2000" dirty="0">
                <a:latin typeface="Times New Roman"/>
                <a:cs typeface="Times New Roman"/>
              </a:rPr>
              <a:t>т:</a:t>
            </a:r>
            <a:endParaRPr sz="2000">
              <a:latin typeface="Times New Roman"/>
              <a:cs typeface="Times New Roman"/>
            </a:endParaRPr>
          </a:p>
          <a:p>
            <a:pPr marL="863600" algn="ctr">
              <a:lnSpc>
                <a:spcPct val="100000"/>
              </a:lnSpc>
              <a:spcBef>
                <a:spcPts val="890"/>
              </a:spcBef>
            </a:pPr>
            <a:r>
              <a:rPr sz="2000" dirty="0">
                <a:latin typeface="Times New Roman"/>
                <a:cs typeface="Times New Roman"/>
              </a:rPr>
              <a:t>= 85,9 + 3,8 · 2 =</a:t>
            </a:r>
            <a:r>
              <a:rPr sz="2000" spc="-85" dirty="0">
                <a:latin typeface="Times New Roman"/>
                <a:cs typeface="Times New Roman"/>
              </a:rPr>
              <a:t> </a:t>
            </a:r>
            <a:r>
              <a:rPr sz="2000" dirty="0">
                <a:latin typeface="Times New Roman"/>
                <a:cs typeface="Times New Roman"/>
              </a:rPr>
              <a:t>93,5.</a:t>
            </a:r>
            <a:endParaRPr sz="2000">
              <a:latin typeface="Times New Roman"/>
              <a:cs typeface="Times New Roman"/>
            </a:endParaRPr>
          </a:p>
          <a:p>
            <a:pPr marL="12700" marR="94615" algn="ctr">
              <a:lnSpc>
                <a:spcPct val="130100"/>
              </a:lnSpc>
              <a:spcBef>
                <a:spcPts val="475"/>
              </a:spcBef>
              <a:tabLst>
                <a:tab pos="5925185" algn="l"/>
                <a:tab pos="6673215" algn="l"/>
              </a:tabLst>
            </a:pPr>
            <a:r>
              <a:rPr sz="2000" spc="-25" dirty="0">
                <a:latin typeface="Times New Roman"/>
                <a:cs typeface="Times New Roman"/>
              </a:rPr>
              <a:t>Метод </a:t>
            </a:r>
            <a:r>
              <a:rPr sz="2000" spc="-10" dirty="0">
                <a:latin typeface="Times New Roman"/>
                <a:cs typeface="Times New Roman"/>
              </a:rPr>
              <a:t>екстраполяції </a:t>
            </a:r>
            <a:r>
              <a:rPr sz="2000" dirty="0">
                <a:latin typeface="Times New Roman"/>
                <a:cs typeface="Times New Roman"/>
              </a:rPr>
              <a:t>дає </a:t>
            </a:r>
            <a:r>
              <a:rPr sz="2000" spc="-20" dirty="0">
                <a:latin typeface="Times New Roman"/>
                <a:cs typeface="Times New Roman"/>
              </a:rPr>
              <a:t>точковий </a:t>
            </a:r>
            <a:r>
              <a:rPr sz="2000" spc="-5" dirty="0">
                <a:latin typeface="Times New Roman"/>
                <a:cs typeface="Times New Roman"/>
              </a:rPr>
              <a:t>прогноз. На практиці, </a:t>
            </a:r>
            <a:r>
              <a:rPr sz="2000" dirty="0">
                <a:latin typeface="Times New Roman"/>
                <a:cs typeface="Times New Roman"/>
              </a:rPr>
              <a:t>як </a:t>
            </a:r>
            <a:r>
              <a:rPr sz="2000" spc="-5" dirty="0">
                <a:latin typeface="Times New Roman"/>
                <a:cs typeface="Times New Roman"/>
              </a:rPr>
              <a:t>правило,  </a:t>
            </a:r>
            <a:r>
              <a:rPr sz="2000" spc="-15" dirty="0">
                <a:latin typeface="Times New Roman"/>
                <a:cs typeface="Times New Roman"/>
              </a:rPr>
              <a:t>визначають </a:t>
            </a:r>
            <a:r>
              <a:rPr sz="2000" spc="-5" dirty="0">
                <a:latin typeface="Times New Roman"/>
                <a:cs typeface="Times New Roman"/>
              </a:rPr>
              <a:t>довірчі </a:t>
            </a:r>
            <a:r>
              <a:rPr sz="2000" dirty="0">
                <a:latin typeface="Times New Roman"/>
                <a:cs typeface="Times New Roman"/>
              </a:rPr>
              <a:t>межі</a:t>
            </a:r>
            <a:r>
              <a:rPr sz="2000" spc="-25" dirty="0">
                <a:latin typeface="Times New Roman"/>
                <a:cs typeface="Times New Roman"/>
              </a:rPr>
              <a:t> </a:t>
            </a:r>
            <a:r>
              <a:rPr sz="2000" spc="-5" dirty="0">
                <a:latin typeface="Times New Roman"/>
                <a:cs typeface="Times New Roman"/>
              </a:rPr>
              <a:t>прогнозного</a:t>
            </a:r>
            <a:r>
              <a:rPr sz="2000" spc="5" dirty="0">
                <a:latin typeface="Times New Roman"/>
                <a:cs typeface="Times New Roman"/>
              </a:rPr>
              <a:t> </a:t>
            </a:r>
            <a:r>
              <a:rPr sz="2000" dirty="0">
                <a:latin typeface="Times New Roman"/>
                <a:cs typeface="Times New Roman"/>
              </a:rPr>
              <a:t>рівня	,</a:t>
            </a:r>
            <a:r>
              <a:rPr sz="2000" spc="-5" dirty="0">
                <a:latin typeface="Times New Roman"/>
                <a:cs typeface="Times New Roman"/>
              </a:rPr>
              <a:t> </a:t>
            </a:r>
            <a:r>
              <a:rPr sz="2000" dirty="0">
                <a:latin typeface="Times New Roman"/>
                <a:cs typeface="Times New Roman"/>
              </a:rPr>
              <a:t>де	</a:t>
            </a:r>
            <a:r>
              <a:rPr sz="2000" spc="5" dirty="0">
                <a:latin typeface="Times New Roman"/>
                <a:cs typeface="Times New Roman"/>
              </a:rPr>
              <a:t>—  </a:t>
            </a:r>
            <a:r>
              <a:rPr sz="2000" dirty="0">
                <a:latin typeface="Times New Roman"/>
                <a:cs typeface="Times New Roman"/>
              </a:rPr>
              <a:t>стандартна </a:t>
            </a:r>
            <a:r>
              <a:rPr sz="2000" spc="-15" dirty="0">
                <a:latin typeface="Times New Roman"/>
                <a:cs typeface="Times New Roman"/>
              </a:rPr>
              <a:t>похибка </a:t>
            </a:r>
            <a:r>
              <a:rPr sz="2000" spc="-30" dirty="0">
                <a:latin typeface="Times New Roman"/>
                <a:cs typeface="Times New Roman"/>
              </a:rPr>
              <a:t>прогнозу, </a:t>
            </a:r>
            <a:r>
              <a:rPr sz="2000" i="1" spc="-5" dirty="0">
                <a:latin typeface="Times New Roman"/>
                <a:cs typeface="Times New Roman"/>
              </a:rPr>
              <a:t>t</a:t>
            </a:r>
            <a:r>
              <a:rPr sz="2000" spc="-5" dirty="0">
                <a:latin typeface="Times New Roman"/>
                <a:cs typeface="Times New Roman"/>
              </a:rPr>
              <a:t>-квантиль розподілу</a:t>
            </a:r>
            <a:r>
              <a:rPr sz="2000" spc="-20" dirty="0">
                <a:latin typeface="Times New Roman"/>
                <a:cs typeface="Times New Roman"/>
              </a:rPr>
              <a:t> </a:t>
            </a:r>
            <a:r>
              <a:rPr sz="2000" spc="-10" dirty="0">
                <a:latin typeface="Times New Roman"/>
                <a:cs typeface="Times New Roman"/>
              </a:rPr>
              <a:t>Стьюдента.</a:t>
            </a:r>
            <a:endParaRPr sz="2000">
              <a:latin typeface="Times New Roman"/>
              <a:cs typeface="Times New Roman"/>
            </a:endParaRPr>
          </a:p>
        </p:txBody>
      </p:sp>
      <p:sp>
        <p:nvSpPr>
          <p:cNvPr id="4" name="object 4"/>
          <p:cNvSpPr/>
          <p:nvPr/>
        </p:nvSpPr>
        <p:spPr>
          <a:xfrm>
            <a:off x="3071748" y="3500386"/>
            <a:ext cx="551573" cy="5040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57875" y="4357738"/>
            <a:ext cx="936104" cy="4056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15251" y="4286212"/>
            <a:ext cx="406526" cy="52848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339" y="1419225"/>
            <a:ext cx="5279390" cy="2160905"/>
          </a:xfrm>
          <a:prstGeom prst="rect">
            <a:avLst/>
          </a:prstGeom>
        </p:spPr>
        <p:txBody>
          <a:bodyPr vert="horz" wrap="square" lIns="0" tIns="13335" rIns="0" bIns="0" rtlCol="0">
            <a:spAutoFit/>
          </a:bodyPr>
          <a:lstStyle/>
          <a:p>
            <a:pPr marL="12700" marR="446405">
              <a:lnSpc>
                <a:spcPct val="100000"/>
              </a:lnSpc>
              <a:spcBef>
                <a:spcPts val="105"/>
              </a:spcBef>
              <a:buAutoNum type="arabicPeriod"/>
              <a:tabLst>
                <a:tab pos="189865" algn="l"/>
              </a:tabLst>
            </a:pPr>
            <a:r>
              <a:rPr sz="1400" spc="-5" dirty="0">
                <a:latin typeface="Times New Roman"/>
                <a:cs typeface="Times New Roman"/>
              </a:rPr>
              <a:t>Висвітліть значення </a:t>
            </a:r>
            <a:r>
              <a:rPr sz="1400" dirty="0">
                <a:latin typeface="Times New Roman"/>
                <a:cs typeface="Times New Roman"/>
              </a:rPr>
              <a:t>та </a:t>
            </a:r>
            <a:r>
              <a:rPr sz="1400" spc="-5" dirty="0">
                <a:latin typeface="Times New Roman"/>
                <a:cs typeface="Times New Roman"/>
              </a:rPr>
              <a:t>зміст статистичного аналізу </a:t>
            </a:r>
            <a:r>
              <a:rPr sz="1400" dirty="0">
                <a:latin typeface="Times New Roman"/>
                <a:cs typeface="Times New Roman"/>
              </a:rPr>
              <a:t>динаміки  </a:t>
            </a:r>
            <a:r>
              <a:rPr sz="1400" spc="-5" dirty="0">
                <a:latin typeface="Times New Roman"/>
                <a:cs typeface="Times New Roman"/>
              </a:rPr>
              <a:t>соціально-економічних</a:t>
            </a:r>
            <a:r>
              <a:rPr sz="1400" spc="-10" dirty="0">
                <a:latin typeface="Times New Roman"/>
                <a:cs typeface="Times New Roman"/>
              </a:rPr>
              <a:t> </a:t>
            </a:r>
            <a:r>
              <a:rPr sz="1400" dirty="0">
                <a:latin typeface="Times New Roman"/>
                <a:cs typeface="Times New Roman"/>
              </a:rPr>
              <a:t>явищ.</a:t>
            </a:r>
            <a:endParaRPr sz="1400">
              <a:latin typeface="Times New Roman"/>
              <a:cs typeface="Times New Roman"/>
            </a:endParaRPr>
          </a:p>
          <a:p>
            <a:pPr marL="189230" indent="-176530">
              <a:lnSpc>
                <a:spcPct val="100000"/>
              </a:lnSpc>
              <a:buAutoNum type="arabicPeriod"/>
              <a:tabLst>
                <a:tab pos="189230" algn="l"/>
              </a:tabLst>
            </a:pPr>
            <a:r>
              <a:rPr sz="1400" dirty="0">
                <a:latin typeface="Times New Roman"/>
                <a:cs typeface="Times New Roman"/>
              </a:rPr>
              <a:t>Дайте перелік видів рядів</a:t>
            </a:r>
            <a:r>
              <a:rPr sz="1400" spc="-75" dirty="0">
                <a:latin typeface="Times New Roman"/>
                <a:cs typeface="Times New Roman"/>
              </a:rPr>
              <a:t> </a:t>
            </a:r>
            <a:r>
              <a:rPr sz="1400" dirty="0">
                <a:latin typeface="Times New Roman"/>
                <a:cs typeface="Times New Roman"/>
              </a:rPr>
              <a:t>динаміки.</a:t>
            </a:r>
            <a:endParaRPr sz="1400">
              <a:latin typeface="Times New Roman"/>
              <a:cs typeface="Times New Roman"/>
            </a:endParaRPr>
          </a:p>
          <a:p>
            <a:pPr marL="189230" indent="-177165">
              <a:lnSpc>
                <a:spcPct val="100000"/>
              </a:lnSpc>
              <a:buAutoNum type="arabicPeriod"/>
              <a:tabLst>
                <a:tab pos="189865" algn="l"/>
              </a:tabLst>
            </a:pPr>
            <a:r>
              <a:rPr sz="1400" dirty="0">
                <a:latin typeface="Times New Roman"/>
                <a:cs typeface="Times New Roman"/>
              </a:rPr>
              <a:t>Які </a:t>
            </a:r>
            <a:r>
              <a:rPr sz="1400" spc="-5" dirty="0">
                <a:latin typeface="Times New Roman"/>
                <a:cs typeface="Times New Roman"/>
              </a:rPr>
              <a:t>статистичні </a:t>
            </a:r>
            <a:r>
              <a:rPr sz="1400" dirty="0">
                <a:latin typeface="Times New Roman"/>
                <a:cs typeface="Times New Roman"/>
              </a:rPr>
              <a:t>показники </a:t>
            </a:r>
            <a:r>
              <a:rPr sz="1400" spc="-15" dirty="0">
                <a:latin typeface="Times New Roman"/>
                <a:cs typeface="Times New Roman"/>
              </a:rPr>
              <a:t>використовують </a:t>
            </a:r>
            <a:r>
              <a:rPr sz="1400" dirty="0">
                <a:latin typeface="Times New Roman"/>
                <a:cs typeface="Times New Roman"/>
              </a:rPr>
              <a:t>для </a:t>
            </a:r>
            <a:r>
              <a:rPr sz="1400" spc="-5" dirty="0">
                <a:latin typeface="Times New Roman"/>
                <a:cs typeface="Times New Roman"/>
              </a:rPr>
              <a:t>аналізу</a:t>
            </a:r>
            <a:r>
              <a:rPr sz="1400" spc="-50" dirty="0">
                <a:latin typeface="Times New Roman"/>
                <a:cs typeface="Times New Roman"/>
              </a:rPr>
              <a:t> </a:t>
            </a:r>
            <a:r>
              <a:rPr sz="1400" dirty="0">
                <a:latin typeface="Times New Roman"/>
                <a:cs typeface="Times New Roman"/>
              </a:rPr>
              <a:t>динаміки?</a:t>
            </a:r>
            <a:endParaRPr sz="1400">
              <a:latin typeface="Times New Roman"/>
              <a:cs typeface="Times New Roman"/>
            </a:endParaRPr>
          </a:p>
          <a:p>
            <a:pPr marL="12700" marR="24765">
              <a:lnSpc>
                <a:spcPct val="100000"/>
              </a:lnSpc>
              <a:buAutoNum type="arabicPeriod"/>
              <a:tabLst>
                <a:tab pos="189230" algn="l"/>
              </a:tabLst>
            </a:pPr>
            <a:r>
              <a:rPr sz="1400" spc="-5" dirty="0">
                <a:latin typeface="Times New Roman"/>
                <a:cs typeface="Times New Roman"/>
              </a:rPr>
              <a:t>Охарактеризуйте етапи статистичного забезпечення управління </a:t>
            </a:r>
            <a:r>
              <a:rPr sz="1400" dirty="0">
                <a:latin typeface="Times New Roman"/>
                <a:cs typeface="Times New Roman"/>
              </a:rPr>
              <a:t>на  </a:t>
            </a:r>
            <a:r>
              <a:rPr sz="1400" spc="5" dirty="0">
                <a:latin typeface="Times New Roman"/>
                <a:cs typeface="Times New Roman"/>
              </a:rPr>
              <a:t>основі </a:t>
            </a:r>
            <a:r>
              <a:rPr sz="1400" spc="-5" dirty="0">
                <a:latin typeface="Times New Roman"/>
                <a:cs typeface="Times New Roman"/>
              </a:rPr>
              <a:t>вивчення </a:t>
            </a:r>
            <a:r>
              <a:rPr sz="1400" dirty="0">
                <a:latin typeface="Times New Roman"/>
                <a:cs typeface="Times New Roman"/>
              </a:rPr>
              <a:t>динаміки </a:t>
            </a:r>
            <a:r>
              <a:rPr sz="1400" spc="-15" dirty="0">
                <a:latin typeface="Times New Roman"/>
                <a:cs typeface="Times New Roman"/>
              </a:rPr>
              <a:t>економічного</a:t>
            </a:r>
            <a:r>
              <a:rPr sz="1400" spc="-120" dirty="0">
                <a:latin typeface="Times New Roman"/>
                <a:cs typeface="Times New Roman"/>
              </a:rPr>
              <a:t> </a:t>
            </a:r>
            <a:r>
              <a:rPr sz="1400" spc="-20" dirty="0">
                <a:latin typeface="Times New Roman"/>
                <a:cs typeface="Times New Roman"/>
              </a:rPr>
              <a:t>розвитку.</a:t>
            </a:r>
            <a:endParaRPr sz="1400">
              <a:latin typeface="Times New Roman"/>
              <a:cs typeface="Times New Roman"/>
            </a:endParaRPr>
          </a:p>
          <a:p>
            <a:pPr marL="12700" marR="5080">
              <a:lnSpc>
                <a:spcPct val="100000"/>
              </a:lnSpc>
              <a:buAutoNum type="arabicPeriod"/>
              <a:tabLst>
                <a:tab pos="189865" algn="l"/>
              </a:tabLst>
            </a:pPr>
            <a:r>
              <a:rPr sz="1400" spc="-5" dirty="0">
                <a:latin typeface="Times New Roman"/>
                <a:cs typeface="Times New Roman"/>
              </a:rPr>
              <a:t>Висвітліть </a:t>
            </a:r>
            <a:r>
              <a:rPr sz="1400" spc="-10" dirty="0">
                <a:latin typeface="Times New Roman"/>
                <a:cs typeface="Times New Roman"/>
              </a:rPr>
              <a:t>методи </a:t>
            </a:r>
            <a:r>
              <a:rPr sz="1400" spc="-5" dirty="0">
                <a:latin typeface="Times New Roman"/>
                <a:cs typeface="Times New Roman"/>
              </a:rPr>
              <a:t>аналізу </a:t>
            </a:r>
            <a:r>
              <a:rPr sz="1400" dirty="0">
                <a:latin typeface="Times New Roman"/>
                <a:cs typeface="Times New Roman"/>
              </a:rPr>
              <a:t>динаміки показників діяльності </a:t>
            </a:r>
            <a:r>
              <a:rPr sz="1400" spc="-5" dirty="0">
                <a:latin typeface="Times New Roman"/>
                <a:cs typeface="Times New Roman"/>
              </a:rPr>
              <a:t>об’єктів  управління.</a:t>
            </a:r>
            <a:endParaRPr sz="1400">
              <a:latin typeface="Times New Roman"/>
              <a:cs typeface="Times New Roman"/>
            </a:endParaRPr>
          </a:p>
          <a:p>
            <a:pPr marL="189230" indent="-176530">
              <a:lnSpc>
                <a:spcPct val="100000"/>
              </a:lnSpc>
              <a:buAutoNum type="arabicPeriod"/>
              <a:tabLst>
                <a:tab pos="189230" algn="l"/>
              </a:tabLst>
            </a:pPr>
            <a:r>
              <a:rPr sz="1400" spc="-5" dirty="0">
                <a:latin typeface="Times New Roman"/>
                <a:cs typeface="Times New Roman"/>
              </a:rPr>
              <a:t>Охарактеризуйте сутність </a:t>
            </a:r>
            <a:r>
              <a:rPr sz="1400" dirty="0">
                <a:latin typeface="Times New Roman"/>
                <a:cs typeface="Times New Roman"/>
              </a:rPr>
              <a:t>та </a:t>
            </a:r>
            <a:r>
              <a:rPr sz="1400" spc="-5" dirty="0">
                <a:latin typeface="Times New Roman"/>
                <a:cs typeface="Times New Roman"/>
              </a:rPr>
              <a:t>етапи розроблення</a:t>
            </a:r>
            <a:r>
              <a:rPr sz="1400" spc="-15" dirty="0">
                <a:latin typeface="Times New Roman"/>
                <a:cs typeface="Times New Roman"/>
              </a:rPr>
              <a:t> </a:t>
            </a:r>
            <a:r>
              <a:rPr sz="1400" spc="-5" dirty="0">
                <a:latin typeface="Times New Roman"/>
                <a:cs typeface="Times New Roman"/>
              </a:rPr>
              <a:t>прогнозу</a:t>
            </a:r>
            <a:endParaRPr sz="1400">
              <a:latin typeface="Times New Roman"/>
              <a:cs typeface="Times New Roman"/>
            </a:endParaRPr>
          </a:p>
          <a:p>
            <a:pPr marL="12700">
              <a:lnSpc>
                <a:spcPct val="100000"/>
              </a:lnSpc>
            </a:pPr>
            <a:r>
              <a:rPr sz="1400" spc="-10" dirty="0">
                <a:latin typeface="Times New Roman"/>
                <a:cs typeface="Times New Roman"/>
              </a:rPr>
              <a:t>економічних</a:t>
            </a:r>
            <a:r>
              <a:rPr sz="1400" spc="-55" dirty="0">
                <a:latin typeface="Times New Roman"/>
                <a:cs typeface="Times New Roman"/>
              </a:rPr>
              <a:t> </a:t>
            </a:r>
            <a:r>
              <a:rPr sz="1400" dirty="0">
                <a:latin typeface="Times New Roman"/>
                <a:cs typeface="Times New Roman"/>
              </a:rPr>
              <a:t>явищ.</a:t>
            </a:r>
            <a:endParaRPr sz="1400">
              <a:latin typeface="Times New Roman"/>
              <a:cs typeface="Times New Roman"/>
            </a:endParaRPr>
          </a:p>
        </p:txBody>
      </p:sp>
      <p:sp>
        <p:nvSpPr>
          <p:cNvPr id="3" name="object 3"/>
          <p:cNvSpPr/>
          <p:nvPr/>
        </p:nvSpPr>
        <p:spPr>
          <a:xfrm>
            <a:off x="684707" y="130911"/>
            <a:ext cx="7849234" cy="462280"/>
          </a:xfrm>
          <a:custGeom>
            <a:avLst/>
            <a:gdLst/>
            <a:ahLst/>
            <a:cxnLst/>
            <a:rect l="l" t="t" r="r" b="b"/>
            <a:pathLst>
              <a:path w="7849234" h="462280">
                <a:moveTo>
                  <a:pt x="0" y="461670"/>
                </a:moveTo>
                <a:lnTo>
                  <a:pt x="7848854" y="461670"/>
                </a:lnTo>
                <a:lnTo>
                  <a:pt x="7848854" y="0"/>
                </a:lnTo>
                <a:lnTo>
                  <a:pt x="0" y="0"/>
                </a:lnTo>
                <a:lnTo>
                  <a:pt x="0" y="461670"/>
                </a:lnTo>
                <a:close/>
              </a:path>
            </a:pathLst>
          </a:custGeom>
          <a:solidFill>
            <a:srgbClr val="8BDFA1"/>
          </a:solidFill>
        </p:spPr>
        <p:txBody>
          <a:bodyPr wrap="square" lIns="0" tIns="0" rIns="0" bIns="0" rtlCol="0"/>
          <a:lstStyle/>
          <a:p>
            <a:endParaRPr/>
          </a:p>
        </p:txBody>
      </p:sp>
      <p:sp>
        <p:nvSpPr>
          <p:cNvPr id="4" name="object 4"/>
          <p:cNvSpPr txBox="1">
            <a:spLocks noGrp="1"/>
          </p:cNvSpPr>
          <p:nvPr>
            <p:ph type="title"/>
          </p:nvPr>
        </p:nvSpPr>
        <p:spPr>
          <a:xfrm>
            <a:off x="1480819" y="153415"/>
            <a:ext cx="62566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0" dirty="0">
                <a:solidFill>
                  <a:srgbClr val="3E1F51"/>
                </a:solidFill>
                <a:latin typeface="Times New Roman"/>
                <a:cs typeface="Times New Roman"/>
              </a:rPr>
              <a:t> </a:t>
            </a:r>
            <a:r>
              <a:rPr sz="2400" b="1" dirty="0">
                <a:solidFill>
                  <a:srgbClr val="3E1F51"/>
                </a:solidFill>
                <a:latin typeface="Times New Roman"/>
                <a:cs typeface="Times New Roman"/>
              </a:rPr>
              <a:t>7</a:t>
            </a:r>
            <a:endParaRPr sz="2400">
              <a:latin typeface="Times New Roman"/>
              <a:cs typeface="Times New Roman"/>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7162" y="1905000"/>
            <a:ext cx="8143875" cy="1524000"/>
          </a:xfrm>
          <a:custGeom>
            <a:avLst/>
            <a:gdLst/>
            <a:ahLst/>
            <a:cxnLst/>
            <a:rect l="l" t="t" r="r" b="b"/>
            <a:pathLst>
              <a:path w="8143875" h="1524000">
                <a:moveTo>
                  <a:pt x="0" y="1524000"/>
                </a:moveTo>
                <a:lnTo>
                  <a:pt x="8143875" y="1524000"/>
                </a:lnTo>
                <a:lnTo>
                  <a:pt x="8143875" y="0"/>
                </a:lnTo>
                <a:lnTo>
                  <a:pt x="0" y="0"/>
                </a:lnTo>
                <a:lnTo>
                  <a:pt x="0" y="1524000"/>
                </a:lnTo>
                <a:close/>
              </a:path>
            </a:pathLst>
          </a:custGeom>
          <a:solidFill>
            <a:srgbClr val="FFD966"/>
          </a:solidFill>
        </p:spPr>
        <p:txBody>
          <a:bodyPr wrap="square" lIns="0" tIns="0" rIns="0" bIns="0" rtlCol="0"/>
          <a:lstStyle/>
          <a:p>
            <a:endParaRPr/>
          </a:p>
        </p:txBody>
      </p:sp>
      <p:sp>
        <p:nvSpPr>
          <p:cNvPr id="3" name="object 3"/>
          <p:cNvSpPr/>
          <p:nvPr/>
        </p:nvSpPr>
        <p:spPr>
          <a:xfrm>
            <a:off x="3154933" y="2464307"/>
            <a:ext cx="795655" cy="224154"/>
          </a:xfrm>
          <a:custGeom>
            <a:avLst/>
            <a:gdLst/>
            <a:ahLst/>
            <a:cxnLst/>
            <a:rect l="l" t="t" r="r" b="b"/>
            <a:pathLst>
              <a:path w="795654" h="224155">
                <a:moveTo>
                  <a:pt x="707517" y="0"/>
                </a:moveTo>
                <a:lnTo>
                  <a:pt x="690753" y="0"/>
                </a:lnTo>
                <a:lnTo>
                  <a:pt x="603504" y="220979"/>
                </a:lnTo>
                <a:lnTo>
                  <a:pt x="646811" y="220979"/>
                </a:lnTo>
                <a:lnTo>
                  <a:pt x="661669" y="176783"/>
                </a:lnTo>
                <a:lnTo>
                  <a:pt x="777620" y="176783"/>
                </a:lnTo>
                <a:lnTo>
                  <a:pt x="765886" y="147192"/>
                </a:lnTo>
                <a:lnTo>
                  <a:pt x="672719" y="147192"/>
                </a:lnTo>
                <a:lnTo>
                  <a:pt x="698881" y="66801"/>
                </a:lnTo>
                <a:lnTo>
                  <a:pt x="734007" y="66801"/>
                </a:lnTo>
                <a:lnTo>
                  <a:pt x="707517" y="0"/>
                </a:lnTo>
                <a:close/>
              </a:path>
              <a:path w="795654" h="224155">
                <a:moveTo>
                  <a:pt x="777620" y="176783"/>
                </a:moveTo>
                <a:lnTo>
                  <a:pt x="736473" y="176783"/>
                </a:lnTo>
                <a:lnTo>
                  <a:pt x="752602" y="220979"/>
                </a:lnTo>
                <a:lnTo>
                  <a:pt x="795146" y="220979"/>
                </a:lnTo>
                <a:lnTo>
                  <a:pt x="777620" y="176783"/>
                </a:lnTo>
                <a:close/>
              </a:path>
              <a:path w="795654" h="224155">
                <a:moveTo>
                  <a:pt x="734007" y="66801"/>
                </a:moveTo>
                <a:lnTo>
                  <a:pt x="698881" y="66801"/>
                </a:lnTo>
                <a:lnTo>
                  <a:pt x="725169" y="147192"/>
                </a:lnTo>
                <a:lnTo>
                  <a:pt x="765886" y="147192"/>
                </a:lnTo>
                <a:lnTo>
                  <a:pt x="734007" y="66801"/>
                </a:lnTo>
                <a:close/>
              </a:path>
              <a:path w="795654" h="224155">
                <a:moveTo>
                  <a:pt x="468585" y="103758"/>
                </a:moveTo>
                <a:lnTo>
                  <a:pt x="432562" y="103758"/>
                </a:lnTo>
                <a:lnTo>
                  <a:pt x="476757" y="223900"/>
                </a:lnTo>
                <a:lnTo>
                  <a:pt x="490474" y="223900"/>
                </a:lnTo>
                <a:lnTo>
                  <a:pt x="517508" y="149987"/>
                </a:lnTo>
                <a:lnTo>
                  <a:pt x="483489" y="149987"/>
                </a:lnTo>
                <a:lnTo>
                  <a:pt x="468585" y="103758"/>
                </a:lnTo>
                <a:close/>
              </a:path>
              <a:path w="795654" h="224155">
                <a:moveTo>
                  <a:pt x="436118" y="3047"/>
                </a:moveTo>
                <a:lnTo>
                  <a:pt x="415798" y="3047"/>
                </a:lnTo>
                <a:lnTo>
                  <a:pt x="371856" y="220979"/>
                </a:lnTo>
                <a:lnTo>
                  <a:pt x="409067" y="220979"/>
                </a:lnTo>
                <a:lnTo>
                  <a:pt x="432562" y="103758"/>
                </a:lnTo>
                <a:lnTo>
                  <a:pt x="468585" y="103758"/>
                </a:lnTo>
                <a:lnTo>
                  <a:pt x="436118" y="3047"/>
                </a:lnTo>
                <a:close/>
              </a:path>
              <a:path w="795654" h="224155">
                <a:moveTo>
                  <a:pt x="570451" y="103758"/>
                </a:moveTo>
                <a:lnTo>
                  <a:pt x="534416" y="103758"/>
                </a:lnTo>
                <a:lnTo>
                  <a:pt x="556894" y="220979"/>
                </a:lnTo>
                <a:lnTo>
                  <a:pt x="594360" y="220979"/>
                </a:lnTo>
                <a:lnTo>
                  <a:pt x="570451" y="103758"/>
                </a:lnTo>
                <a:close/>
              </a:path>
              <a:path w="795654" h="224155">
                <a:moveTo>
                  <a:pt x="549910" y="3047"/>
                </a:moveTo>
                <a:lnTo>
                  <a:pt x="529463" y="3047"/>
                </a:lnTo>
                <a:lnTo>
                  <a:pt x="483489" y="149987"/>
                </a:lnTo>
                <a:lnTo>
                  <a:pt x="517508" y="149987"/>
                </a:lnTo>
                <a:lnTo>
                  <a:pt x="534416" y="103758"/>
                </a:lnTo>
                <a:lnTo>
                  <a:pt x="570451" y="103758"/>
                </a:lnTo>
                <a:lnTo>
                  <a:pt x="549910" y="3047"/>
                </a:lnTo>
                <a:close/>
              </a:path>
              <a:path w="795654" h="224155">
                <a:moveTo>
                  <a:pt x="350774" y="3047"/>
                </a:moveTo>
                <a:lnTo>
                  <a:pt x="211708" y="3047"/>
                </a:lnTo>
                <a:lnTo>
                  <a:pt x="211708" y="220979"/>
                </a:lnTo>
                <a:lnTo>
                  <a:pt x="348995" y="220979"/>
                </a:lnTo>
                <a:lnTo>
                  <a:pt x="348995" y="186562"/>
                </a:lnTo>
                <a:lnTo>
                  <a:pt x="250317" y="186562"/>
                </a:lnTo>
                <a:lnTo>
                  <a:pt x="250317" y="121284"/>
                </a:lnTo>
                <a:lnTo>
                  <a:pt x="322580" y="121284"/>
                </a:lnTo>
                <a:lnTo>
                  <a:pt x="322580" y="88391"/>
                </a:lnTo>
                <a:lnTo>
                  <a:pt x="250317" y="88391"/>
                </a:lnTo>
                <a:lnTo>
                  <a:pt x="250317" y="37211"/>
                </a:lnTo>
                <a:lnTo>
                  <a:pt x="350774" y="37211"/>
                </a:lnTo>
                <a:lnTo>
                  <a:pt x="350774" y="3047"/>
                </a:lnTo>
                <a:close/>
              </a:path>
              <a:path w="795654" h="224155">
                <a:moveTo>
                  <a:pt x="107823" y="37211"/>
                </a:moveTo>
                <a:lnTo>
                  <a:pt x="69215" y="37211"/>
                </a:lnTo>
                <a:lnTo>
                  <a:pt x="69215" y="220979"/>
                </a:lnTo>
                <a:lnTo>
                  <a:pt x="107823" y="220979"/>
                </a:lnTo>
                <a:lnTo>
                  <a:pt x="107823" y="37211"/>
                </a:lnTo>
                <a:close/>
              </a:path>
              <a:path w="795654" h="224155">
                <a:moveTo>
                  <a:pt x="180467" y="3047"/>
                </a:moveTo>
                <a:lnTo>
                  <a:pt x="0" y="3047"/>
                </a:lnTo>
                <a:lnTo>
                  <a:pt x="0" y="37211"/>
                </a:lnTo>
                <a:lnTo>
                  <a:pt x="180467" y="37211"/>
                </a:lnTo>
                <a:lnTo>
                  <a:pt x="180467" y="3047"/>
                </a:lnTo>
                <a:close/>
              </a:path>
            </a:pathLst>
          </a:custGeom>
          <a:solidFill>
            <a:srgbClr val="5E2D79"/>
          </a:solidFill>
        </p:spPr>
        <p:txBody>
          <a:bodyPr wrap="square" lIns="0" tIns="0" rIns="0" bIns="0" rtlCol="0"/>
          <a:lstStyle/>
          <a:p>
            <a:endParaRPr/>
          </a:p>
        </p:txBody>
      </p:sp>
      <p:sp>
        <p:nvSpPr>
          <p:cNvPr id="4" name="object 4"/>
          <p:cNvSpPr/>
          <p:nvPr/>
        </p:nvSpPr>
        <p:spPr>
          <a:xfrm>
            <a:off x="3827653" y="2531110"/>
            <a:ext cx="52705" cy="80645"/>
          </a:xfrm>
          <a:custGeom>
            <a:avLst/>
            <a:gdLst/>
            <a:ahLst/>
            <a:cxnLst/>
            <a:rect l="l" t="t" r="r" b="b"/>
            <a:pathLst>
              <a:path w="52704" h="80644">
                <a:moveTo>
                  <a:pt x="26162" y="0"/>
                </a:moveTo>
                <a:lnTo>
                  <a:pt x="0" y="80390"/>
                </a:lnTo>
                <a:lnTo>
                  <a:pt x="52450" y="80390"/>
                </a:lnTo>
                <a:lnTo>
                  <a:pt x="26162" y="0"/>
                </a:lnTo>
                <a:close/>
              </a:path>
            </a:pathLst>
          </a:custGeom>
          <a:ln w="3175">
            <a:solidFill>
              <a:srgbClr val="58134A"/>
            </a:solidFill>
          </a:ln>
        </p:spPr>
        <p:txBody>
          <a:bodyPr wrap="square" lIns="0" tIns="0" rIns="0" bIns="0" rtlCol="0"/>
          <a:lstStyle/>
          <a:p>
            <a:endParaRPr/>
          </a:p>
        </p:txBody>
      </p:sp>
      <p:sp>
        <p:nvSpPr>
          <p:cNvPr id="5" name="object 5"/>
          <p:cNvSpPr/>
          <p:nvPr/>
        </p:nvSpPr>
        <p:spPr>
          <a:xfrm>
            <a:off x="3526790" y="2467355"/>
            <a:ext cx="222885" cy="220979"/>
          </a:xfrm>
          <a:custGeom>
            <a:avLst/>
            <a:gdLst/>
            <a:ahLst/>
            <a:cxnLst/>
            <a:rect l="l" t="t" r="r" b="b"/>
            <a:pathLst>
              <a:path w="222885" h="220980">
                <a:moveTo>
                  <a:pt x="43942" y="0"/>
                </a:moveTo>
                <a:lnTo>
                  <a:pt x="64262" y="0"/>
                </a:lnTo>
                <a:lnTo>
                  <a:pt x="111633" y="146939"/>
                </a:lnTo>
                <a:lnTo>
                  <a:pt x="157607" y="0"/>
                </a:lnTo>
                <a:lnTo>
                  <a:pt x="178054" y="0"/>
                </a:lnTo>
                <a:lnTo>
                  <a:pt x="222504" y="217932"/>
                </a:lnTo>
                <a:lnTo>
                  <a:pt x="185038" y="217932"/>
                </a:lnTo>
                <a:lnTo>
                  <a:pt x="162560" y="100711"/>
                </a:lnTo>
                <a:lnTo>
                  <a:pt x="118618" y="220853"/>
                </a:lnTo>
                <a:lnTo>
                  <a:pt x="104901" y="220853"/>
                </a:lnTo>
                <a:lnTo>
                  <a:pt x="60706" y="100711"/>
                </a:lnTo>
                <a:lnTo>
                  <a:pt x="37211" y="217932"/>
                </a:lnTo>
                <a:lnTo>
                  <a:pt x="0" y="217932"/>
                </a:lnTo>
                <a:lnTo>
                  <a:pt x="43942" y="0"/>
                </a:lnTo>
                <a:close/>
              </a:path>
            </a:pathLst>
          </a:custGeom>
          <a:ln w="3175">
            <a:solidFill>
              <a:srgbClr val="58134A"/>
            </a:solidFill>
          </a:ln>
        </p:spPr>
        <p:txBody>
          <a:bodyPr wrap="square" lIns="0" tIns="0" rIns="0" bIns="0" rtlCol="0"/>
          <a:lstStyle/>
          <a:p>
            <a:endParaRPr/>
          </a:p>
        </p:txBody>
      </p:sp>
      <p:sp>
        <p:nvSpPr>
          <p:cNvPr id="6" name="object 6"/>
          <p:cNvSpPr/>
          <p:nvPr/>
        </p:nvSpPr>
        <p:spPr>
          <a:xfrm>
            <a:off x="3366642" y="2467355"/>
            <a:ext cx="139065" cy="218440"/>
          </a:xfrm>
          <a:custGeom>
            <a:avLst/>
            <a:gdLst/>
            <a:ahLst/>
            <a:cxnLst/>
            <a:rect l="l" t="t" r="r" b="b"/>
            <a:pathLst>
              <a:path w="139064" h="218439">
                <a:moveTo>
                  <a:pt x="0" y="0"/>
                </a:moveTo>
                <a:lnTo>
                  <a:pt x="139065" y="0"/>
                </a:lnTo>
                <a:lnTo>
                  <a:pt x="139065" y="34163"/>
                </a:lnTo>
                <a:lnTo>
                  <a:pt x="38608" y="34163"/>
                </a:lnTo>
                <a:lnTo>
                  <a:pt x="38608" y="85344"/>
                </a:lnTo>
                <a:lnTo>
                  <a:pt x="110871" y="85344"/>
                </a:lnTo>
                <a:lnTo>
                  <a:pt x="110871" y="118237"/>
                </a:lnTo>
                <a:lnTo>
                  <a:pt x="38608" y="118237"/>
                </a:lnTo>
                <a:lnTo>
                  <a:pt x="38608" y="183515"/>
                </a:lnTo>
                <a:lnTo>
                  <a:pt x="137287" y="183515"/>
                </a:lnTo>
                <a:lnTo>
                  <a:pt x="137287" y="217932"/>
                </a:lnTo>
                <a:lnTo>
                  <a:pt x="0" y="21793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154933" y="2467355"/>
            <a:ext cx="180975" cy="218440"/>
          </a:xfrm>
          <a:custGeom>
            <a:avLst/>
            <a:gdLst/>
            <a:ahLst/>
            <a:cxnLst/>
            <a:rect l="l" t="t" r="r" b="b"/>
            <a:pathLst>
              <a:path w="180975" h="218439">
                <a:moveTo>
                  <a:pt x="0" y="0"/>
                </a:moveTo>
                <a:lnTo>
                  <a:pt x="180467" y="0"/>
                </a:lnTo>
                <a:lnTo>
                  <a:pt x="180467" y="34163"/>
                </a:lnTo>
                <a:lnTo>
                  <a:pt x="107823" y="34163"/>
                </a:lnTo>
                <a:lnTo>
                  <a:pt x="107823" y="217932"/>
                </a:lnTo>
                <a:lnTo>
                  <a:pt x="69215" y="217932"/>
                </a:lnTo>
                <a:lnTo>
                  <a:pt x="69215" y="34163"/>
                </a:lnTo>
                <a:lnTo>
                  <a:pt x="0" y="34163"/>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3758438" y="2464307"/>
            <a:ext cx="191770" cy="220979"/>
          </a:xfrm>
          <a:custGeom>
            <a:avLst/>
            <a:gdLst/>
            <a:ahLst/>
            <a:cxnLst/>
            <a:rect l="l" t="t" r="r" b="b"/>
            <a:pathLst>
              <a:path w="191770" h="220980">
                <a:moveTo>
                  <a:pt x="87249" y="0"/>
                </a:moveTo>
                <a:lnTo>
                  <a:pt x="104012" y="0"/>
                </a:lnTo>
                <a:lnTo>
                  <a:pt x="191642" y="220979"/>
                </a:lnTo>
                <a:lnTo>
                  <a:pt x="149098" y="220979"/>
                </a:lnTo>
                <a:lnTo>
                  <a:pt x="132969" y="176783"/>
                </a:lnTo>
                <a:lnTo>
                  <a:pt x="58165" y="176783"/>
                </a:lnTo>
                <a:lnTo>
                  <a:pt x="43307" y="220979"/>
                </a:lnTo>
                <a:lnTo>
                  <a:pt x="0" y="220979"/>
                </a:lnTo>
                <a:lnTo>
                  <a:pt x="8724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058792" y="2462529"/>
            <a:ext cx="242188" cy="23113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449571" y="2463419"/>
            <a:ext cx="1241425" cy="284480"/>
          </a:xfrm>
          <a:custGeom>
            <a:avLst/>
            <a:gdLst/>
            <a:ahLst/>
            <a:cxnLst/>
            <a:rect l="l" t="t" r="r" b="b"/>
            <a:pathLst>
              <a:path w="1241425" h="284480">
                <a:moveTo>
                  <a:pt x="486410" y="189864"/>
                </a:moveTo>
                <a:lnTo>
                  <a:pt x="275463" y="189864"/>
                </a:lnTo>
                <a:lnTo>
                  <a:pt x="275463" y="284352"/>
                </a:lnTo>
                <a:lnTo>
                  <a:pt x="309499" y="284352"/>
                </a:lnTo>
                <a:lnTo>
                  <a:pt x="309499" y="221868"/>
                </a:lnTo>
                <a:lnTo>
                  <a:pt x="486410" y="221868"/>
                </a:lnTo>
                <a:lnTo>
                  <a:pt x="486410" y="189864"/>
                </a:lnTo>
                <a:close/>
              </a:path>
              <a:path w="1241425" h="284480">
                <a:moveTo>
                  <a:pt x="486410" y="221868"/>
                </a:moveTo>
                <a:lnTo>
                  <a:pt x="452247" y="221868"/>
                </a:lnTo>
                <a:lnTo>
                  <a:pt x="452247" y="284352"/>
                </a:lnTo>
                <a:lnTo>
                  <a:pt x="486410" y="284352"/>
                </a:lnTo>
                <a:lnTo>
                  <a:pt x="486410" y="221868"/>
                </a:lnTo>
                <a:close/>
              </a:path>
              <a:path w="1241425" h="284480">
                <a:moveTo>
                  <a:pt x="461899" y="3936"/>
                </a:moveTo>
                <a:lnTo>
                  <a:pt x="360806" y="3936"/>
                </a:lnTo>
                <a:lnTo>
                  <a:pt x="352663" y="41608"/>
                </a:lnTo>
                <a:lnTo>
                  <a:pt x="344233" y="74421"/>
                </a:lnTo>
                <a:lnTo>
                  <a:pt x="326516" y="125475"/>
                </a:lnTo>
                <a:lnTo>
                  <a:pt x="308324" y="162242"/>
                </a:lnTo>
                <a:lnTo>
                  <a:pt x="290322" y="189864"/>
                </a:lnTo>
                <a:lnTo>
                  <a:pt x="331597" y="189864"/>
                </a:lnTo>
                <a:lnTo>
                  <a:pt x="357010" y="143609"/>
                </a:lnTo>
                <a:lnTo>
                  <a:pt x="371950" y="102377"/>
                </a:lnTo>
                <a:lnTo>
                  <a:pt x="383264" y="58548"/>
                </a:lnTo>
                <a:lnTo>
                  <a:pt x="387476" y="35686"/>
                </a:lnTo>
                <a:lnTo>
                  <a:pt x="461899" y="35686"/>
                </a:lnTo>
                <a:lnTo>
                  <a:pt x="461899" y="3936"/>
                </a:lnTo>
                <a:close/>
              </a:path>
              <a:path w="1241425" h="284480">
                <a:moveTo>
                  <a:pt x="461899" y="35686"/>
                </a:moveTo>
                <a:lnTo>
                  <a:pt x="424688" y="35686"/>
                </a:lnTo>
                <a:lnTo>
                  <a:pt x="424688" y="189864"/>
                </a:lnTo>
                <a:lnTo>
                  <a:pt x="461899" y="189864"/>
                </a:lnTo>
                <a:lnTo>
                  <a:pt x="461899" y="35686"/>
                </a:lnTo>
                <a:close/>
              </a:path>
              <a:path w="1241425" h="284480">
                <a:moveTo>
                  <a:pt x="654812" y="3936"/>
                </a:moveTo>
                <a:lnTo>
                  <a:pt x="515747" y="3936"/>
                </a:lnTo>
                <a:lnTo>
                  <a:pt x="515747" y="221868"/>
                </a:lnTo>
                <a:lnTo>
                  <a:pt x="653033" y="221868"/>
                </a:lnTo>
                <a:lnTo>
                  <a:pt x="653033" y="187451"/>
                </a:lnTo>
                <a:lnTo>
                  <a:pt x="554354" y="187451"/>
                </a:lnTo>
                <a:lnTo>
                  <a:pt x="554354" y="122173"/>
                </a:lnTo>
                <a:lnTo>
                  <a:pt x="626617" y="122173"/>
                </a:lnTo>
                <a:lnTo>
                  <a:pt x="626617" y="89280"/>
                </a:lnTo>
                <a:lnTo>
                  <a:pt x="554354" y="89280"/>
                </a:lnTo>
                <a:lnTo>
                  <a:pt x="554354" y="38100"/>
                </a:lnTo>
                <a:lnTo>
                  <a:pt x="654812" y="38100"/>
                </a:lnTo>
                <a:lnTo>
                  <a:pt x="654812" y="3936"/>
                </a:lnTo>
                <a:close/>
              </a:path>
              <a:path w="1241425" h="284480">
                <a:moveTo>
                  <a:pt x="123062" y="3936"/>
                </a:moveTo>
                <a:lnTo>
                  <a:pt x="84454" y="3936"/>
                </a:lnTo>
                <a:lnTo>
                  <a:pt x="84454" y="221868"/>
                </a:lnTo>
                <a:lnTo>
                  <a:pt x="123062" y="221868"/>
                </a:lnTo>
                <a:lnTo>
                  <a:pt x="123062" y="123825"/>
                </a:lnTo>
                <a:lnTo>
                  <a:pt x="247903" y="123825"/>
                </a:lnTo>
                <a:lnTo>
                  <a:pt x="247903" y="89280"/>
                </a:lnTo>
                <a:lnTo>
                  <a:pt x="123062" y="89280"/>
                </a:lnTo>
                <a:lnTo>
                  <a:pt x="123062" y="3936"/>
                </a:lnTo>
                <a:close/>
              </a:path>
              <a:path w="1241425" h="284480">
                <a:moveTo>
                  <a:pt x="247903" y="123825"/>
                </a:moveTo>
                <a:lnTo>
                  <a:pt x="209803" y="123825"/>
                </a:lnTo>
                <a:lnTo>
                  <a:pt x="209803" y="221868"/>
                </a:lnTo>
                <a:lnTo>
                  <a:pt x="247903" y="221868"/>
                </a:lnTo>
                <a:lnTo>
                  <a:pt x="247903" y="123825"/>
                </a:lnTo>
                <a:close/>
              </a:path>
              <a:path w="1241425" h="284480">
                <a:moveTo>
                  <a:pt x="247903" y="3936"/>
                </a:moveTo>
                <a:lnTo>
                  <a:pt x="209803" y="3936"/>
                </a:lnTo>
                <a:lnTo>
                  <a:pt x="209803" y="89280"/>
                </a:lnTo>
                <a:lnTo>
                  <a:pt x="247903" y="89280"/>
                </a:lnTo>
                <a:lnTo>
                  <a:pt x="247903" y="3936"/>
                </a:lnTo>
                <a:close/>
              </a:path>
              <a:path w="1241425" h="284480">
                <a:moveTo>
                  <a:pt x="38607" y="3936"/>
                </a:moveTo>
                <a:lnTo>
                  <a:pt x="0" y="3936"/>
                </a:lnTo>
                <a:lnTo>
                  <a:pt x="0" y="221868"/>
                </a:lnTo>
                <a:lnTo>
                  <a:pt x="38607" y="221868"/>
                </a:lnTo>
                <a:lnTo>
                  <a:pt x="38607" y="3936"/>
                </a:lnTo>
                <a:close/>
              </a:path>
              <a:path w="1241425" h="284480">
                <a:moveTo>
                  <a:pt x="805626" y="123062"/>
                </a:moveTo>
                <a:lnTo>
                  <a:pt x="731138" y="123062"/>
                </a:lnTo>
                <a:lnTo>
                  <a:pt x="743712" y="123920"/>
                </a:lnTo>
                <a:lnTo>
                  <a:pt x="754761" y="126491"/>
                </a:lnTo>
                <a:lnTo>
                  <a:pt x="784558" y="154876"/>
                </a:lnTo>
                <a:lnTo>
                  <a:pt x="794756" y="192097"/>
                </a:lnTo>
                <a:lnTo>
                  <a:pt x="797956" y="200898"/>
                </a:lnTo>
                <a:lnTo>
                  <a:pt x="837564" y="223646"/>
                </a:lnTo>
                <a:lnTo>
                  <a:pt x="843152" y="223646"/>
                </a:lnTo>
                <a:lnTo>
                  <a:pt x="847470" y="223392"/>
                </a:lnTo>
                <a:lnTo>
                  <a:pt x="850391" y="222757"/>
                </a:lnTo>
                <a:lnTo>
                  <a:pt x="850391" y="188721"/>
                </a:lnTo>
                <a:lnTo>
                  <a:pt x="839469" y="188721"/>
                </a:lnTo>
                <a:lnTo>
                  <a:pt x="835913" y="187578"/>
                </a:lnTo>
                <a:lnTo>
                  <a:pt x="833881" y="185419"/>
                </a:lnTo>
                <a:lnTo>
                  <a:pt x="831850" y="183387"/>
                </a:lnTo>
                <a:lnTo>
                  <a:pt x="829944" y="177800"/>
                </a:lnTo>
                <a:lnTo>
                  <a:pt x="815913" y="135548"/>
                </a:lnTo>
                <a:lnTo>
                  <a:pt x="810005" y="127380"/>
                </a:lnTo>
                <a:lnTo>
                  <a:pt x="805626" y="123062"/>
                </a:lnTo>
                <a:close/>
              </a:path>
              <a:path w="1241425" h="284480">
                <a:moveTo>
                  <a:pt x="729361" y="3936"/>
                </a:moveTo>
                <a:lnTo>
                  <a:pt x="691006" y="3936"/>
                </a:lnTo>
                <a:lnTo>
                  <a:pt x="691006" y="221868"/>
                </a:lnTo>
                <a:lnTo>
                  <a:pt x="729361" y="221868"/>
                </a:lnTo>
                <a:lnTo>
                  <a:pt x="729361" y="123062"/>
                </a:lnTo>
                <a:lnTo>
                  <a:pt x="805626" y="123062"/>
                </a:lnTo>
                <a:lnTo>
                  <a:pt x="803080" y="120552"/>
                </a:lnTo>
                <a:lnTo>
                  <a:pt x="795083" y="114760"/>
                </a:lnTo>
                <a:lnTo>
                  <a:pt x="786038" y="110039"/>
                </a:lnTo>
                <a:lnTo>
                  <a:pt x="775969" y="106425"/>
                </a:lnTo>
                <a:lnTo>
                  <a:pt x="785562" y="103493"/>
                </a:lnTo>
                <a:lnTo>
                  <a:pt x="794321" y="99440"/>
                </a:lnTo>
                <a:lnTo>
                  <a:pt x="802223" y="94245"/>
                </a:lnTo>
                <a:lnTo>
                  <a:pt x="806721" y="90169"/>
                </a:lnTo>
                <a:lnTo>
                  <a:pt x="729361" y="90169"/>
                </a:lnTo>
                <a:lnTo>
                  <a:pt x="729361" y="3936"/>
                </a:lnTo>
                <a:close/>
              </a:path>
              <a:path w="1241425" h="284480">
                <a:moveTo>
                  <a:pt x="850391" y="188086"/>
                </a:moveTo>
                <a:lnTo>
                  <a:pt x="848613" y="188467"/>
                </a:lnTo>
                <a:lnTo>
                  <a:pt x="846581" y="188721"/>
                </a:lnTo>
                <a:lnTo>
                  <a:pt x="850391" y="188721"/>
                </a:lnTo>
                <a:lnTo>
                  <a:pt x="850391" y="188086"/>
                </a:lnTo>
                <a:close/>
              </a:path>
              <a:path w="1241425" h="284480">
                <a:moveTo>
                  <a:pt x="839215" y="2285"/>
                </a:moveTo>
                <a:lnTo>
                  <a:pt x="833881" y="2285"/>
                </a:lnTo>
                <a:lnTo>
                  <a:pt x="824404" y="2903"/>
                </a:lnTo>
                <a:lnTo>
                  <a:pt x="793775" y="33442"/>
                </a:lnTo>
                <a:lnTo>
                  <a:pt x="791463" y="43560"/>
                </a:lnTo>
                <a:lnTo>
                  <a:pt x="788652" y="54683"/>
                </a:lnTo>
                <a:lnTo>
                  <a:pt x="755332" y="87312"/>
                </a:lnTo>
                <a:lnTo>
                  <a:pt x="732281" y="90169"/>
                </a:lnTo>
                <a:lnTo>
                  <a:pt x="806721" y="90169"/>
                </a:lnTo>
                <a:lnTo>
                  <a:pt x="826555" y="54683"/>
                </a:lnTo>
                <a:lnTo>
                  <a:pt x="828166" y="47243"/>
                </a:lnTo>
                <a:lnTo>
                  <a:pt x="829817" y="42417"/>
                </a:lnTo>
                <a:lnTo>
                  <a:pt x="833501" y="38226"/>
                </a:lnTo>
                <a:lnTo>
                  <a:pt x="836676" y="37210"/>
                </a:lnTo>
                <a:lnTo>
                  <a:pt x="847470" y="37210"/>
                </a:lnTo>
                <a:lnTo>
                  <a:pt x="847470" y="3047"/>
                </a:lnTo>
                <a:lnTo>
                  <a:pt x="843788" y="2539"/>
                </a:lnTo>
                <a:lnTo>
                  <a:pt x="839215" y="2285"/>
                </a:lnTo>
                <a:close/>
              </a:path>
              <a:path w="1241425" h="284480">
                <a:moveTo>
                  <a:pt x="847470" y="37210"/>
                </a:moveTo>
                <a:lnTo>
                  <a:pt x="846581" y="37210"/>
                </a:lnTo>
                <a:lnTo>
                  <a:pt x="847470" y="37464"/>
                </a:lnTo>
                <a:lnTo>
                  <a:pt x="847470" y="37210"/>
                </a:lnTo>
                <a:close/>
              </a:path>
              <a:path w="1241425" h="284480">
                <a:moveTo>
                  <a:pt x="1110614" y="3936"/>
                </a:moveTo>
                <a:lnTo>
                  <a:pt x="1072006" y="3936"/>
                </a:lnTo>
                <a:lnTo>
                  <a:pt x="1072006" y="225297"/>
                </a:lnTo>
                <a:lnTo>
                  <a:pt x="1088263" y="225297"/>
                </a:lnTo>
                <a:lnTo>
                  <a:pt x="1145044" y="150621"/>
                </a:lnTo>
                <a:lnTo>
                  <a:pt x="1110614" y="150621"/>
                </a:lnTo>
                <a:lnTo>
                  <a:pt x="1110614" y="3936"/>
                </a:lnTo>
                <a:close/>
              </a:path>
              <a:path w="1241425" h="284480">
                <a:moveTo>
                  <a:pt x="1241043" y="75310"/>
                </a:moveTo>
                <a:lnTo>
                  <a:pt x="1202308" y="75310"/>
                </a:lnTo>
                <a:lnTo>
                  <a:pt x="1202308" y="221868"/>
                </a:lnTo>
                <a:lnTo>
                  <a:pt x="1241043" y="221868"/>
                </a:lnTo>
                <a:lnTo>
                  <a:pt x="1241043" y="75310"/>
                </a:lnTo>
                <a:close/>
              </a:path>
              <a:path w="1241425" h="284480">
                <a:moveTo>
                  <a:pt x="1241043" y="507"/>
                </a:moveTo>
                <a:lnTo>
                  <a:pt x="1224661" y="507"/>
                </a:lnTo>
                <a:lnTo>
                  <a:pt x="1110614" y="150621"/>
                </a:lnTo>
                <a:lnTo>
                  <a:pt x="1145044" y="150621"/>
                </a:lnTo>
                <a:lnTo>
                  <a:pt x="1202308" y="75310"/>
                </a:lnTo>
                <a:lnTo>
                  <a:pt x="1241043" y="75310"/>
                </a:lnTo>
                <a:lnTo>
                  <a:pt x="1241043" y="507"/>
                </a:lnTo>
                <a:close/>
              </a:path>
              <a:path w="1241425" h="284480">
                <a:moveTo>
                  <a:pt x="975613" y="0"/>
                </a:moveTo>
                <a:lnTo>
                  <a:pt x="935291" y="8207"/>
                </a:lnTo>
                <a:lnTo>
                  <a:pt x="903351" y="32892"/>
                </a:lnTo>
                <a:lnTo>
                  <a:pt x="882491" y="69468"/>
                </a:lnTo>
                <a:lnTo>
                  <a:pt x="875538" y="113664"/>
                </a:lnTo>
                <a:lnTo>
                  <a:pt x="877129" y="138142"/>
                </a:lnTo>
                <a:lnTo>
                  <a:pt x="889789" y="179048"/>
                </a:lnTo>
                <a:lnTo>
                  <a:pt x="914673" y="208621"/>
                </a:lnTo>
                <a:lnTo>
                  <a:pt x="950210" y="223670"/>
                </a:lnTo>
                <a:lnTo>
                  <a:pt x="971930" y="225551"/>
                </a:lnTo>
                <a:lnTo>
                  <a:pt x="993411" y="224000"/>
                </a:lnTo>
                <a:lnTo>
                  <a:pt x="1012142" y="219328"/>
                </a:lnTo>
                <a:lnTo>
                  <a:pt x="1028134" y="211514"/>
                </a:lnTo>
                <a:lnTo>
                  <a:pt x="1041400" y="200532"/>
                </a:lnTo>
                <a:lnTo>
                  <a:pt x="1035846" y="191007"/>
                </a:lnTo>
                <a:lnTo>
                  <a:pt x="974978" y="191007"/>
                </a:lnTo>
                <a:lnTo>
                  <a:pt x="961761" y="189694"/>
                </a:lnTo>
                <a:lnTo>
                  <a:pt x="924583" y="158462"/>
                </a:lnTo>
                <a:lnTo>
                  <a:pt x="915797" y="115188"/>
                </a:lnTo>
                <a:lnTo>
                  <a:pt x="916844" y="99044"/>
                </a:lnTo>
                <a:lnTo>
                  <a:pt x="932561" y="58038"/>
                </a:lnTo>
                <a:lnTo>
                  <a:pt x="964475" y="35786"/>
                </a:lnTo>
                <a:lnTo>
                  <a:pt x="978026" y="34289"/>
                </a:lnTo>
                <a:lnTo>
                  <a:pt x="1026117" y="34289"/>
                </a:lnTo>
                <a:lnTo>
                  <a:pt x="1035303" y="15620"/>
                </a:lnTo>
                <a:lnTo>
                  <a:pt x="1023012" y="8786"/>
                </a:lnTo>
                <a:lnTo>
                  <a:pt x="1008983" y="3905"/>
                </a:lnTo>
                <a:lnTo>
                  <a:pt x="993191" y="976"/>
                </a:lnTo>
                <a:lnTo>
                  <a:pt x="975613" y="0"/>
                </a:lnTo>
                <a:close/>
              </a:path>
              <a:path w="1241425" h="284480">
                <a:moveTo>
                  <a:pt x="1023112" y="169163"/>
                </a:moveTo>
                <a:lnTo>
                  <a:pt x="1013608" y="178738"/>
                </a:lnTo>
                <a:lnTo>
                  <a:pt x="1002426" y="185562"/>
                </a:lnTo>
                <a:lnTo>
                  <a:pt x="989554" y="189648"/>
                </a:lnTo>
                <a:lnTo>
                  <a:pt x="974978" y="191007"/>
                </a:lnTo>
                <a:lnTo>
                  <a:pt x="1035846" y="191007"/>
                </a:lnTo>
                <a:lnTo>
                  <a:pt x="1023112" y="169163"/>
                </a:lnTo>
                <a:close/>
              </a:path>
              <a:path w="1241425" h="284480">
                <a:moveTo>
                  <a:pt x="1026117" y="34289"/>
                </a:moveTo>
                <a:lnTo>
                  <a:pt x="978026" y="34289"/>
                </a:lnTo>
                <a:lnTo>
                  <a:pt x="991266" y="35123"/>
                </a:lnTo>
                <a:lnTo>
                  <a:pt x="1002601" y="37623"/>
                </a:lnTo>
                <a:lnTo>
                  <a:pt x="1012031" y="41790"/>
                </a:lnTo>
                <a:lnTo>
                  <a:pt x="1019555" y="47625"/>
                </a:lnTo>
                <a:lnTo>
                  <a:pt x="1026117" y="34289"/>
                </a:lnTo>
                <a:close/>
              </a:path>
            </a:pathLst>
          </a:custGeom>
          <a:solidFill>
            <a:srgbClr val="5E2D79"/>
          </a:solidFill>
        </p:spPr>
        <p:txBody>
          <a:bodyPr wrap="square" lIns="0" tIns="0" rIns="0" bIns="0" rtlCol="0"/>
          <a:lstStyle/>
          <a:p>
            <a:endParaRPr/>
          </a:p>
        </p:txBody>
      </p:sp>
      <p:sp>
        <p:nvSpPr>
          <p:cNvPr id="11" name="object 11"/>
          <p:cNvSpPr/>
          <p:nvPr/>
        </p:nvSpPr>
        <p:spPr>
          <a:xfrm>
            <a:off x="4780279" y="2498217"/>
            <a:ext cx="94868" cy="15595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965319" y="2467355"/>
            <a:ext cx="139065" cy="218440"/>
          </a:xfrm>
          <a:custGeom>
            <a:avLst/>
            <a:gdLst/>
            <a:ahLst/>
            <a:cxnLst/>
            <a:rect l="l" t="t" r="r" b="b"/>
            <a:pathLst>
              <a:path w="139064" h="218439">
                <a:moveTo>
                  <a:pt x="0" y="0"/>
                </a:moveTo>
                <a:lnTo>
                  <a:pt x="139064" y="0"/>
                </a:lnTo>
                <a:lnTo>
                  <a:pt x="139064" y="34163"/>
                </a:lnTo>
                <a:lnTo>
                  <a:pt x="38607" y="34163"/>
                </a:lnTo>
                <a:lnTo>
                  <a:pt x="38607" y="85344"/>
                </a:lnTo>
                <a:lnTo>
                  <a:pt x="110870" y="85344"/>
                </a:lnTo>
                <a:lnTo>
                  <a:pt x="110870" y="118237"/>
                </a:lnTo>
                <a:lnTo>
                  <a:pt x="38607" y="118237"/>
                </a:lnTo>
                <a:lnTo>
                  <a:pt x="38607" y="183515"/>
                </a:lnTo>
                <a:lnTo>
                  <a:pt x="137286" y="183515"/>
                </a:lnTo>
                <a:lnTo>
                  <a:pt x="137286" y="217932"/>
                </a:lnTo>
                <a:lnTo>
                  <a:pt x="0" y="217932"/>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4725034" y="2467355"/>
            <a:ext cx="211454" cy="280670"/>
          </a:xfrm>
          <a:custGeom>
            <a:avLst/>
            <a:gdLst/>
            <a:ahLst/>
            <a:cxnLst/>
            <a:rect l="l" t="t" r="r" b="b"/>
            <a:pathLst>
              <a:path w="211454" h="280669">
                <a:moveTo>
                  <a:pt x="85343" y="0"/>
                </a:moveTo>
                <a:lnTo>
                  <a:pt x="186436" y="0"/>
                </a:lnTo>
                <a:lnTo>
                  <a:pt x="186436" y="185928"/>
                </a:lnTo>
                <a:lnTo>
                  <a:pt x="210947" y="185928"/>
                </a:lnTo>
                <a:lnTo>
                  <a:pt x="210947" y="280416"/>
                </a:lnTo>
                <a:lnTo>
                  <a:pt x="176784" y="280416"/>
                </a:lnTo>
                <a:lnTo>
                  <a:pt x="176784" y="217932"/>
                </a:lnTo>
                <a:lnTo>
                  <a:pt x="34036" y="217932"/>
                </a:lnTo>
                <a:lnTo>
                  <a:pt x="34036" y="280416"/>
                </a:lnTo>
                <a:lnTo>
                  <a:pt x="0" y="280416"/>
                </a:lnTo>
                <a:lnTo>
                  <a:pt x="0" y="185928"/>
                </a:lnTo>
                <a:lnTo>
                  <a:pt x="14859" y="185928"/>
                </a:lnTo>
                <a:lnTo>
                  <a:pt x="23836" y="173259"/>
                </a:lnTo>
                <a:lnTo>
                  <a:pt x="51053" y="121539"/>
                </a:lnTo>
                <a:lnTo>
                  <a:pt x="68770" y="70485"/>
                </a:lnTo>
                <a:lnTo>
                  <a:pt x="77200" y="37671"/>
                </a:lnTo>
                <a:lnTo>
                  <a:pt x="85343"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534027" y="2467355"/>
            <a:ext cx="163830" cy="218440"/>
          </a:xfrm>
          <a:custGeom>
            <a:avLst/>
            <a:gdLst/>
            <a:ahLst/>
            <a:cxnLst/>
            <a:rect l="l" t="t" r="r" b="b"/>
            <a:pathLst>
              <a:path w="163829" h="218439">
                <a:moveTo>
                  <a:pt x="0" y="0"/>
                </a:moveTo>
                <a:lnTo>
                  <a:pt x="38608" y="0"/>
                </a:lnTo>
                <a:lnTo>
                  <a:pt x="38608" y="85344"/>
                </a:lnTo>
                <a:lnTo>
                  <a:pt x="125349" y="85344"/>
                </a:lnTo>
                <a:lnTo>
                  <a:pt x="125349" y="0"/>
                </a:lnTo>
                <a:lnTo>
                  <a:pt x="163449" y="0"/>
                </a:lnTo>
                <a:lnTo>
                  <a:pt x="163449" y="217932"/>
                </a:lnTo>
                <a:lnTo>
                  <a:pt x="125349" y="217932"/>
                </a:lnTo>
                <a:lnTo>
                  <a:pt x="125349" y="119888"/>
                </a:lnTo>
                <a:lnTo>
                  <a:pt x="38608" y="119888"/>
                </a:lnTo>
                <a:lnTo>
                  <a:pt x="38608" y="217932"/>
                </a:lnTo>
                <a:lnTo>
                  <a:pt x="0" y="217932"/>
                </a:lnTo>
                <a:lnTo>
                  <a:pt x="0"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4449571" y="2467355"/>
            <a:ext cx="38735" cy="218440"/>
          </a:xfrm>
          <a:custGeom>
            <a:avLst/>
            <a:gdLst/>
            <a:ahLst/>
            <a:cxnLst/>
            <a:rect l="l" t="t" r="r" b="b"/>
            <a:pathLst>
              <a:path w="38735" h="218439">
                <a:moveTo>
                  <a:pt x="0" y="0"/>
                </a:moveTo>
                <a:lnTo>
                  <a:pt x="38607" y="0"/>
                </a:lnTo>
                <a:lnTo>
                  <a:pt x="38607" y="217932"/>
                </a:lnTo>
                <a:lnTo>
                  <a:pt x="0" y="217932"/>
                </a:lnTo>
                <a:lnTo>
                  <a:pt x="0"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5139690" y="2464816"/>
            <a:ext cx="161162" cy="22313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520690" y="2463038"/>
            <a:ext cx="170814" cy="22656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324221" y="2462529"/>
            <a:ext cx="167639" cy="22732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92023" y="236220"/>
            <a:ext cx="8686800" cy="1484376"/>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250825" y="255650"/>
            <a:ext cx="8569325" cy="1368425"/>
          </a:xfrm>
          <a:prstGeom prst="rect">
            <a:avLst/>
          </a:prstGeom>
          <a:blipFill>
            <a:blip r:embed="rId8" cstate="print"/>
            <a:stretch>
              <a:fillRect/>
            </a:stretch>
          </a:blipFill>
        </p:spPr>
        <p:txBody>
          <a:bodyPr wrap="square" lIns="0" tIns="0" rIns="0" bIns="0" rtlCol="0"/>
          <a:lstStyle/>
          <a:p>
            <a:endParaRPr/>
          </a:p>
        </p:txBody>
      </p:sp>
      <p:sp>
        <p:nvSpPr>
          <p:cNvPr id="21" name="object 21"/>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22" name="object 22"/>
          <p:cNvGraphicFramePr>
            <a:graphicFrameLocks noGrp="1"/>
          </p:cNvGraphicFramePr>
          <p:nvPr/>
        </p:nvGraphicFramePr>
        <p:xfrm>
          <a:off x="779437" y="4065651"/>
          <a:ext cx="7560945" cy="1322575"/>
        </p:xfrm>
        <a:graphic>
          <a:graphicData uri="http://schemas.openxmlformats.org/drawingml/2006/table">
            <a:tbl>
              <a:tblPr firstRow="1" bandRow="1">
                <a:tableStyleId>{2D5ABB26-0587-4C30-8999-92F81FD0307C}</a:tableStyleId>
              </a:tblPr>
              <a:tblGrid>
                <a:gridCol w="7140575"/>
                <a:gridCol w="420370"/>
              </a:tblGrid>
              <a:tr h="280416">
                <a:tc gridSpan="2">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43839">
                <a:tc>
                  <a:txBody>
                    <a:bodyPr/>
                    <a:lstStyle/>
                    <a:p>
                      <a:pPr marL="62865">
                        <a:lnSpc>
                          <a:spcPts val="1820"/>
                        </a:lnSpc>
                        <a:tabLst>
                          <a:tab pos="405765" algn="l"/>
                        </a:tabLst>
                      </a:pPr>
                      <a:r>
                        <a:rPr sz="1600" b="1" dirty="0">
                          <a:latin typeface="Times New Roman"/>
                          <a:cs typeface="Times New Roman"/>
                        </a:rPr>
                        <a:t>1.	</a:t>
                      </a:r>
                      <a:r>
                        <a:rPr sz="1600" b="1" spc="-15" dirty="0">
                          <a:latin typeface="Times New Roman"/>
                          <a:cs typeface="Times New Roman"/>
                        </a:rPr>
                        <a:t>Сутність</a:t>
                      </a:r>
                      <a:r>
                        <a:rPr sz="1600" b="1" spc="40" dirty="0">
                          <a:latin typeface="Times New Roman"/>
                          <a:cs typeface="Times New Roman"/>
                        </a:rPr>
                        <a:t> </a:t>
                      </a:r>
                      <a:r>
                        <a:rPr sz="1600" b="1" spc="-10" dirty="0">
                          <a:latin typeface="Times New Roman"/>
                          <a:cs typeface="Times New Roman"/>
                        </a:rPr>
                        <a:t>індексів</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66065">
                <a:tc>
                  <a:txBody>
                    <a:bodyPr/>
                    <a:lstStyle/>
                    <a:p>
                      <a:pPr marL="62865">
                        <a:lnSpc>
                          <a:spcPts val="1875"/>
                        </a:lnSpc>
                      </a:pPr>
                      <a:r>
                        <a:rPr sz="1600" b="1" spc="-5" dirty="0">
                          <a:latin typeface="Times New Roman"/>
                          <a:cs typeface="Times New Roman"/>
                        </a:rPr>
                        <a:t>2. </a:t>
                      </a:r>
                      <a:r>
                        <a:rPr sz="1600" b="1" spc="-15" dirty="0">
                          <a:latin typeface="Times New Roman"/>
                          <a:cs typeface="Times New Roman"/>
                        </a:rPr>
                        <a:t>Методологічні </a:t>
                      </a:r>
                      <a:r>
                        <a:rPr sz="1600" b="1" spc="-10" dirty="0">
                          <a:latin typeface="Times New Roman"/>
                          <a:cs typeface="Times New Roman"/>
                        </a:rPr>
                        <a:t>основи </a:t>
                      </a:r>
                      <a:r>
                        <a:rPr sz="1600" b="1" spc="-30" dirty="0">
                          <a:latin typeface="Times New Roman"/>
                          <a:cs typeface="Times New Roman"/>
                        </a:rPr>
                        <a:t>побудови </a:t>
                      </a:r>
                      <a:r>
                        <a:rPr sz="1600" b="1" spc="-10" dirty="0">
                          <a:latin typeface="Times New Roman"/>
                          <a:cs typeface="Times New Roman"/>
                        </a:rPr>
                        <a:t>зведених</a:t>
                      </a:r>
                      <a:r>
                        <a:rPr sz="1600" b="1" spc="85" dirty="0">
                          <a:latin typeface="Times New Roman"/>
                          <a:cs typeface="Times New Roman"/>
                        </a:rPr>
                        <a:t> </a:t>
                      </a:r>
                      <a:r>
                        <a:rPr sz="1600" b="1" spc="-10" dirty="0">
                          <a:latin typeface="Times New Roman"/>
                          <a:cs typeface="Times New Roman"/>
                        </a:rPr>
                        <a:t>індексів</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064">
                <a:tc>
                  <a:txBody>
                    <a:bodyPr/>
                    <a:lstStyle/>
                    <a:p>
                      <a:pPr marL="62865">
                        <a:lnSpc>
                          <a:spcPts val="1875"/>
                        </a:lnSpc>
                      </a:pPr>
                      <a:r>
                        <a:rPr sz="1600" b="1" spc="-5" dirty="0">
                          <a:latin typeface="Times New Roman"/>
                          <a:cs typeface="Times New Roman"/>
                        </a:rPr>
                        <a:t>3. </a:t>
                      </a:r>
                      <a:r>
                        <a:rPr sz="1600" b="1" spc="-15" dirty="0">
                          <a:latin typeface="Times New Roman"/>
                          <a:cs typeface="Times New Roman"/>
                        </a:rPr>
                        <a:t>Агрегатна </a:t>
                      </a:r>
                      <a:r>
                        <a:rPr sz="1600" b="1" spc="-10" dirty="0">
                          <a:latin typeface="Times New Roman"/>
                          <a:cs typeface="Times New Roman"/>
                        </a:rPr>
                        <a:t>форма</a:t>
                      </a:r>
                      <a:r>
                        <a:rPr sz="1600" b="1" spc="30" dirty="0">
                          <a:latin typeface="Times New Roman"/>
                          <a:cs typeface="Times New Roman"/>
                        </a:rPr>
                        <a:t> </a:t>
                      </a:r>
                      <a:r>
                        <a:rPr sz="1600" b="1" spc="-10" dirty="0">
                          <a:latin typeface="Times New Roman"/>
                          <a:cs typeface="Times New Roman"/>
                        </a:rPr>
                        <a:t>індексів</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91">
                <a:tc>
                  <a:txBody>
                    <a:bodyPr/>
                    <a:lstStyle/>
                    <a:p>
                      <a:pPr marL="62865">
                        <a:lnSpc>
                          <a:spcPts val="1880"/>
                        </a:lnSpc>
                      </a:pPr>
                      <a:r>
                        <a:rPr sz="1600" b="1" spc="-5" dirty="0">
                          <a:latin typeface="Times New Roman"/>
                          <a:cs typeface="Times New Roman"/>
                        </a:rPr>
                        <a:t>4. Середньозважені</a:t>
                      </a:r>
                      <a:r>
                        <a:rPr sz="1600" b="1" spc="10" dirty="0">
                          <a:latin typeface="Times New Roman"/>
                          <a:cs typeface="Times New Roman"/>
                        </a:rPr>
                        <a:t> </a:t>
                      </a:r>
                      <a:r>
                        <a:rPr sz="1600" b="1" spc="-10" dirty="0">
                          <a:latin typeface="Times New Roman"/>
                          <a:cs typeface="Times New Roman"/>
                        </a:rPr>
                        <a:t>індекси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60051"/>
            <a:ext cx="8699500" cy="6336665"/>
          </a:xfrm>
          <a:prstGeom prst="rect">
            <a:avLst/>
          </a:prstGeom>
        </p:spPr>
        <p:txBody>
          <a:bodyPr vert="horz" wrap="square" lIns="0" tIns="12700" rIns="0" bIns="0" rtlCol="0">
            <a:spAutoFit/>
          </a:bodyPr>
          <a:lstStyle/>
          <a:p>
            <a:pPr marL="48895" marR="38100" indent="449580" algn="just">
              <a:lnSpc>
                <a:spcPct val="114999"/>
              </a:lnSpc>
              <a:spcBef>
                <a:spcPts val="100"/>
              </a:spcBef>
            </a:pPr>
            <a:r>
              <a:rPr sz="1800" b="1" spc="-5" dirty="0">
                <a:latin typeface="Times New Roman"/>
                <a:cs typeface="Times New Roman"/>
              </a:rPr>
              <a:t>Безпосередній об’єкт </a:t>
            </a:r>
            <a:r>
              <a:rPr sz="1800" b="1" spc="-10" dirty="0">
                <a:latin typeface="Times New Roman"/>
                <a:cs typeface="Times New Roman"/>
              </a:rPr>
              <a:t>статистичного </a:t>
            </a:r>
            <a:r>
              <a:rPr sz="1800" b="1" spc="-5" dirty="0">
                <a:latin typeface="Times New Roman"/>
                <a:cs typeface="Times New Roman"/>
              </a:rPr>
              <a:t>вимірювання </a:t>
            </a:r>
            <a:r>
              <a:rPr sz="1800" b="1" dirty="0">
                <a:latin typeface="Times New Roman"/>
                <a:cs typeface="Times New Roman"/>
              </a:rPr>
              <a:t>- </a:t>
            </a:r>
            <a:r>
              <a:rPr sz="1800" b="1" spc="-5" dirty="0">
                <a:latin typeface="Times New Roman"/>
                <a:cs typeface="Times New Roman"/>
              </a:rPr>
              <a:t>ознака. </a:t>
            </a:r>
            <a:r>
              <a:rPr sz="1800" spc="-25" dirty="0">
                <a:latin typeface="Times New Roman"/>
                <a:cs typeface="Times New Roman"/>
              </a:rPr>
              <a:t>Кожний </a:t>
            </a:r>
            <a:r>
              <a:rPr sz="1800" spc="-5" dirty="0">
                <a:latin typeface="Times New Roman"/>
                <a:cs typeface="Times New Roman"/>
              </a:rPr>
              <a:t>елемент  сукупності </a:t>
            </a:r>
            <a:r>
              <a:rPr sz="1800" spc="-10" dirty="0">
                <a:latin typeface="Times New Roman"/>
                <a:cs typeface="Times New Roman"/>
              </a:rPr>
              <a:t>характеризується </a:t>
            </a:r>
            <a:r>
              <a:rPr sz="1800" spc="-25" dirty="0">
                <a:latin typeface="Times New Roman"/>
                <a:cs typeface="Times New Roman"/>
              </a:rPr>
              <a:t>низкою </a:t>
            </a:r>
            <a:r>
              <a:rPr sz="1800" spc="-5" dirty="0">
                <a:latin typeface="Times New Roman"/>
                <a:cs typeface="Times New Roman"/>
              </a:rPr>
              <a:t>ознак, </a:t>
            </a:r>
            <a:r>
              <a:rPr sz="1800" spc="-15" dirty="0">
                <a:latin typeface="Times New Roman"/>
                <a:cs typeface="Times New Roman"/>
              </a:rPr>
              <a:t>значення </a:t>
            </a:r>
            <a:r>
              <a:rPr sz="1800" dirty="0">
                <a:latin typeface="Times New Roman"/>
                <a:cs typeface="Times New Roman"/>
              </a:rPr>
              <a:t>яких </a:t>
            </a:r>
            <a:r>
              <a:rPr sz="1800" spc="-5" dirty="0">
                <a:latin typeface="Times New Roman"/>
                <a:cs typeface="Times New Roman"/>
              </a:rPr>
              <a:t>змінюється від </a:t>
            </a:r>
            <a:r>
              <a:rPr sz="1800" dirty="0">
                <a:latin typeface="Times New Roman"/>
                <a:cs typeface="Times New Roman"/>
              </a:rPr>
              <a:t>елемента </a:t>
            </a:r>
            <a:r>
              <a:rPr sz="1800" spc="-5" dirty="0">
                <a:latin typeface="Times New Roman"/>
                <a:cs typeface="Times New Roman"/>
              </a:rPr>
              <a:t>до  </a:t>
            </a:r>
            <a:r>
              <a:rPr sz="1800" dirty="0">
                <a:latin typeface="Times New Roman"/>
                <a:cs typeface="Times New Roman"/>
              </a:rPr>
              <a:t>елемента або </a:t>
            </a:r>
            <a:r>
              <a:rPr sz="1800" spc="-5" dirty="0">
                <a:latin typeface="Times New Roman"/>
                <a:cs typeface="Times New Roman"/>
              </a:rPr>
              <a:t>від </a:t>
            </a:r>
            <a:r>
              <a:rPr sz="1800" spc="-20" dirty="0">
                <a:latin typeface="Times New Roman"/>
                <a:cs typeface="Times New Roman"/>
              </a:rPr>
              <a:t>одного </a:t>
            </a:r>
            <a:r>
              <a:rPr sz="1800" spc="-10" dirty="0">
                <a:latin typeface="Times New Roman"/>
                <a:cs typeface="Times New Roman"/>
              </a:rPr>
              <a:t>періоду </a:t>
            </a:r>
            <a:r>
              <a:rPr sz="1800" spc="-5" dirty="0">
                <a:latin typeface="Times New Roman"/>
                <a:cs typeface="Times New Roman"/>
              </a:rPr>
              <a:t>до</a:t>
            </a:r>
            <a:r>
              <a:rPr sz="1800" spc="-40" dirty="0">
                <a:latin typeface="Times New Roman"/>
                <a:cs typeface="Times New Roman"/>
              </a:rPr>
              <a:t> </a:t>
            </a:r>
            <a:r>
              <a:rPr sz="1800" spc="-10" dirty="0">
                <a:latin typeface="Times New Roman"/>
                <a:cs typeface="Times New Roman"/>
              </a:rPr>
              <a:t>іншого.</a:t>
            </a:r>
            <a:endParaRPr sz="1800">
              <a:latin typeface="Times New Roman"/>
              <a:cs typeface="Times New Roman"/>
            </a:endParaRPr>
          </a:p>
          <a:p>
            <a:pPr marL="48895" marR="37465" indent="449580" algn="just">
              <a:lnSpc>
                <a:spcPct val="114999"/>
              </a:lnSpc>
            </a:pPr>
            <a:r>
              <a:rPr sz="1800" b="1" spc="-15" dirty="0">
                <a:latin typeface="Times New Roman"/>
                <a:cs typeface="Times New Roman"/>
              </a:rPr>
              <a:t>Значення </a:t>
            </a:r>
            <a:r>
              <a:rPr sz="1800" b="1" spc="-5" dirty="0">
                <a:latin typeface="Times New Roman"/>
                <a:cs typeface="Times New Roman"/>
              </a:rPr>
              <a:t>ознаки </a:t>
            </a:r>
            <a:r>
              <a:rPr sz="1800" b="1" dirty="0">
                <a:latin typeface="Times New Roman"/>
                <a:cs typeface="Times New Roman"/>
              </a:rPr>
              <a:t>у </a:t>
            </a:r>
            <a:r>
              <a:rPr sz="1800" b="1" spc="-15" dirty="0">
                <a:latin typeface="Times New Roman"/>
                <a:cs typeface="Times New Roman"/>
              </a:rPr>
              <a:t>окремого </a:t>
            </a:r>
            <a:r>
              <a:rPr sz="1800" b="1" dirty="0">
                <a:latin typeface="Times New Roman"/>
                <a:cs typeface="Times New Roman"/>
              </a:rPr>
              <a:t>елемента </a:t>
            </a:r>
            <a:r>
              <a:rPr sz="1800" b="1" spc="-10" dirty="0">
                <a:latin typeface="Times New Roman"/>
                <a:cs typeface="Times New Roman"/>
              </a:rPr>
              <a:t>сукупності </a:t>
            </a:r>
            <a:r>
              <a:rPr sz="1800" b="1" spc="-5" dirty="0">
                <a:latin typeface="Times New Roman"/>
                <a:cs typeface="Times New Roman"/>
              </a:rPr>
              <a:t>називається </a:t>
            </a:r>
            <a:r>
              <a:rPr sz="1800" b="1" spc="-15" dirty="0">
                <a:latin typeface="Times New Roman"/>
                <a:cs typeface="Times New Roman"/>
              </a:rPr>
              <a:t>варіантом. </a:t>
            </a:r>
            <a:r>
              <a:rPr sz="1800" b="1" dirty="0">
                <a:latin typeface="Times New Roman"/>
                <a:cs typeface="Times New Roman"/>
              </a:rPr>
              <a:t>А  </a:t>
            </a:r>
            <a:r>
              <a:rPr sz="1800" b="1" spc="-5" dirty="0">
                <a:latin typeface="Times New Roman"/>
                <a:cs typeface="Times New Roman"/>
              </a:rPr>
              <a:t>відмінність </a:t>
            </a:r>
            <a:r>
              <a:rPr sz="1800" b="1" spc="-15" dirty="0">
                <a:latin typeface="Times New Roman"/>
                <a:cs typeface="Times New Roman"/>
              </a:rPr>
              <a:t>коливання значень </a:t>
            </a:r>
            <a:r>
              <a:rPr sz="1800" b="1" spc="-5" dirty="0">
                <a:latin typeface="Times New Roman"/>
                <a:cs typeface="Times New Roman"/>
              </a:rPr>
              <a:t>ознаки </a:t>
            </a:r>
            <a:r>
              <a:rPr sz="1800" b="1" dirty="0">
                <a:latin typeface="Times New Roman"/>
                <a:cs typeface="Times New Roman"/>
              </a:rPr>
              <a:t>–</a:t>
            </a:r>
            <a:r>
              <a:rPr sz="1800" b="1" spc="80" dirty="0">
                <a:latin typeface="Times New Roman"/>
                <a:cs typeface="Times New Roman"/>
              </a:rPr>
              <a:t> </a:t>
            </a:r>
            <a:r>
              <a:rPr sz="1800" b="1" spc="-5" dirty="0">
                <a:latin typeface="Times New Roman"/>
                <a:cs typeface="Times New Roman"/>
              </a:rPr>
              <a:t>варіацією.</a:t>
            </a:r>
            <a:endParaRPr sz="1800">
              <a:latin typeface="Times New Roman"/>
              <a:cs typeface="Times New Roman"/>
            </a:endParaRPr>
          </a:p>
          <a:p>
            <a:pPr marL="462280" algn="just">
              <a:lnSpc>
                <a:spcPct val="100000"/>
              </a:lnSpc>
              <a:spcBef>
                <a:spcPts val="330"/>
              </a:spcBef>
            </a:pPr>
            <a:r>
              <a:rPr sz="1800" b="1" spc="-10" dirty="0">
                <a:latin typeface="Times New Roman"/>
                <a:cs typeface="Times New Roman"/>
              </a:rPr>
              <a:t>Розрізняють </a:t>
            </a:r>
            <a:r>
              <a:rPr sz="1800" b="1" spc="-5" dirty="0">
                <a:latin typeface="Times New Roman"/>
                <a:cs typeface="Times New Roman"/>
              </a:rPr>
              <a:t>ознаки </a:t>
            </a:r>
            <a:r>
              <a:rPr sz="1800" b="1" spc="-15" dirty="0">
                <a:latin typeface="Times New Roman"/>
                <a:cs typeface="Times New Roman"/>
              </a:rPr>
              <a:t>варіюючі </a:t>
            </a:r>
            <a:r>
              <a:rPr sz="1800" b="1" spc="5" dirty="0">
                <a:latin typeface="Times New Roman"/>
                <a:cs typeface="Times New Roman"/>
              </a:rPr>
              <a:t>та</a:t>
            </a:r>
            <a:r>
              <a:rPr sz="1800" b="1" spc="55" dirty="0">
                <a:latin typeface="Times New Roman"/>
                <a:cs typeface="Times New Roman"/>
              </a:rPr>
              <a:t> </a:t>
            </a:r>
            <a:r>
              <a:rPr sz="1800" b="1" spc="-10" dirty="0">
                <a:latin typeface="Times New Roman"/>
                <a:cs typeface="Times New Roman"/>
              </a:rPr>
              <a:t>статичні.</a:t>
            </a:r>
            <a:endParaRPr sz="1800">
              <a:latin typeface="Times New Roman"/>
              <a:cs typeface="Times New Roman"/>
            </a:endParaRPr>
          </a:p>
          <a:p>
            <a:pPr marL="12700" marR="5080" indent="449580" algn="just">
              <a:lnSpc>
                <a:spcPct val="114999"/>
              </a:lnSpc>
            </a:pPr>
            <a:r>
              <a:rPr sz="1800" spc="-10" dirty="0">
                <a:latin typeface="Times New Roman"/>
                <a:cs typeface="Times New Roman"/>
              </a:rPr>
              <a:t>Ознака, </a:t>
            </a:r>
            <a:r>
              <a:rPr sz="1800" dirty="0">
                <a:latin typeface="Times New Roman"/>
                <a:cs typeface="Times New Roman"/>
              </a:rPr>
              <a:t>що </a:t>
            </a:r>
            <a:r>
              <a:rPr sz="1800" spc="-10" dirty="0">
                <a:latin typeface="Times New Roman"/>
                <a:cs typeface="Times New Roman"/>
              </a:rPr>
              <a:t>приймає </a:t>
            </a:r>
            <a:r>
              <a:rPr sz="1800" dirty="0">
                <a:latin typeface="Times New Roman"/>
                <a:cs typeface="Times New Roman"/>
              </a:rPr>
              <a:t>в </a:t>
            </a:r>
            <a:r>
              <a:rPr sz="1800" spc="-5" dirty="0">
                <a:latin typeface="Times New Roman"/>
                <a:cs typeface="Times New Roman"/>
              </a:rPr>
              <a:t>межах сукупності різні </a:t>
            </a:r>
            <a:r>
              <a:rPr sz="1800" spc="-15" dirty="0">
                <a:latin typeface="Times New Roman"/>
                <a:cs typeface="Times New Roman"/>
              </a:rPr>
              <a:t>значення, </a:t>
            </a:r>
            <a:r>
              <a:rPr sz="1800" spc="-10" dirty="0">
                <a:latin typeface="Times New Roman"/>
                <a:cs typeface="Times New Roman"/>
              </a:rPr>
              <a:t>називається варіюючою,  </a:t>
            </a:r>
            <a:r>
              <a:rPr sz="1800" spc="-5" dirty="0">
                <a:latin typeface="Times New Roman"/>
                <a:cs typeface="Times New Roman"/>
              </a:rPr>
              <a:t>незмінні ознаки </a:t>
            </a:r>
            <a:r>
              <a:rPr sz="1800" dirty="0">
                <a:latin typeface="Times New Roman"/>
                <a:cs typeface="Times New Roman"/>
              </a:rPr>
              <a:t>–</a:t>
            </a:r>
            <a:r>
              <a:rPr sz="1800" spc="-20" dirty="0">
                <a:latin typeface="Times New Roman"/>
                <a:cs typeface="Times New Roman"/>
              </a:rPr>
              <a:t> </a:t>
            </a:r>
            <a:r>
              <a:rPr sz="1800" spc="-5" dirty="0">
                <a:latin typeface="Times New Roman"/>
                <a:cs typeface="Times New Roman"/>
              </a:rPr>
              <a:t>статичні.</a:t>
            </a:r>
            <a:endParaRPr sz="1800">
              <a:latin typeface="Times New Roman"/>
              <a:cs typeface="Times New Roman"/>
            </a:endParaRPr>
          </a:p>
          <a:p>
            <a:pPr marL="48895" marR="38735" indent="449580" algn="just">
              <a:lnSpc>
                <a:spcPct val="114999"/>
              </a:lnSpc>
            </a:pPr>
            <a:r>
              <a:rPr sz="1800" spc="-10" dirty="0">
                <a:latin typeface="Times New Roman"/>
                <a:cs typeface="Times New Roman"/>
              </a:rPr>
              <a:t>Одні </a:t>
            </a:r>
            <a:r>
              <a:rPr sz="1800" spc="-5" dirty="0">
                <a:latin typeface="Times New Roman"/>
                <a:cs typeface="Times New Roman"/>
              </a:rPr>
              <a:t>ознаки виражаються числами, </a:t>
            </a:r>
            <a:r>
              <a:rPr sz="1800" dirty="0">
                <a:latin typeface="Times New Roman"/>
                <a:cs typeface="Times New Roman"/>
              </a:rPr>
              <a:t>інші — словесно. Їх </a:t>
            </a:r>
            <a:r>
              <a:rPr sz="1800" spc="-10" dirty="0">
                <a:latin typeface="Times New Roman"/>
                <a:cs typeface="Times New Roman"/>
              </a:rPr>
              <a:t>називають </a:t>
            </a:r>
            <a:r>
              <a:rPr sz="1800" spc="-5" dirty="0">
                <a:latin typeface="Times New Roman"/>
                <a:cs typeface="Times New Roman"/>
              </a:rPr>
              <a:t>відповідно  </a:t>
            </a:r>
            <a:r>
              <a:rPr sz="1800" b="1" i="1" spc="-5" dirty="0">
                <a:latin typeface="Times New Roman"/>
                <a:cs typeface="Times New Roman"/>
              </a:rPr>
              <a:t>кількісними </a:t>
            </a:r>
            <a:r>
              <a:rPr sz="1800" dirty="0">
                <a:latin typeface="Times New Roman"/>
                <a:cs typeface="Times New Roman"/>
              </a:rPr>
              <a:t>і </a:t>
            </a:r>
            <a:r>
              <a:rPr sz="1800" b="1" i="1" spc="-5" dirty="0">
                <a:latin typeface="Times New Roman"/>
                <a:cs typeface="Times New Roman"/>
              </a:rPr>
              <a:t>атрибутивними </a:t>
            </a:r>
            <a:r>
              <a:rPr sz="1800" spc="-5" dirty="0">
                <a:latin typeface="Times New Roman"/>
                <a:cs typeface="Times New Roman"/>
              </a:rPr>
              <a:t>(описовими). </a:t>
            </a:r>
            <a:r>
              <a:rPr sz="1800" dirty="0">
                <a:latin typeface="Times New Roman"/>
                <a:cs typeface="Times New Roman"/>
              </a:rPr>
              <a:t>Серед </a:t>
            </a:r>
            <a:r>
              <a:rPr sz="1800" spc="-10" dirty="0">
                <a:latin typeface="Times New Roman"/>
                <a:cs typeface="Times New Roman"/>
              </a:rPr>
              <a:t>атрибутивних </a:t>
            </a:r>
            <a:r>
              <a:rPr sz="1800" spc="-5" dirty="0">
                <a:latin typeface="Times New Roman"/>
                <a:cs typeface="Times New Roman"/>
              </a:rPr>
              <a:t>ознак </a:t>
            </a:r>
            <a:r>
              <a:rPr sz="1800" spc="-15" dirty="0">
                <a:latin typeface="Times New Roman"/>
                <a:cs typeface="Times New Roman"/>
              </a:rPr>
              <a:t>одні </a:t>
            </a:r>
            <a:r>
              <a:rPr sz="1800" spc="-25" dirty="0">
                <a:latin typeface="Times New Roman"/>
                <a:cs typeface="Times New Roman"/>
              </a:rPr>
              <a:t>чітко  </a:t>
            </a:r>
            <a:r>
              <a:rPr sz="1800" spc="5" dirty="0">
                <a:latin typeface="Times New Roman"/>
                <a:cs typeface="Times New Roman"/>
              </a:rPr>
              <a:t>окреслені </a:t>
            </a:r>
            <a:r>
              <a:rPr sz="1800" spc="-10" dirty="0">
                <a:latin typeface="Times New Roman"/>
                <a:cs typeface="Times New Roman"/>
              </a:rPr>
              <a:t>(стать, </a:t>
            </a:r>
            <a:r>
              <a:rPr sz="1800" dirty="0">
                <a:latin typeface="Times New Roman"/>
                <a:cs typeface="Times New Roman"/>
              </a:rPr>
              <a:t>професія, галузь), інші </a:t>
            </a:r>
            <a:r>
              <a:rPr sz="1800" spc="-15" dirty="0">
                <a:latin typeface="Times New Roman"/>
                <a:cs typeface="Times New Roman"/>
              </a:rPr>
              <a:t>невизначені </a:t>
            </a:r>
            <a:r>
              <a:rPr sz="1800" spc="-10" dirty="0">
                <a:latin typeface="Times New Roman"/>
                <a:cs typeface="Times New Roman"/>
              </a:rPr>
              <a:t>(суб’єктивні </a:t>
            </a:r>
            <a:r>
              <a:rPr sz="1800" dirty="0">
                <a:latin typeface="Times New Roman"/>
                <a:cs typeface="Times New Roman"/>
              </a:rPr>
              <a:t>оцінки, </a:t>
            </a:r>
            <a:r>
              <a:rPr sz="1800" spc="-10" dirty="0">
                <a:latin typeface="Times New Roman"/>
                <a:cs typeface="Times New Roman"/>
              </a:rPr>
              <a:t>твердження,  </a:t>
            </a:r>
            <a:r>
              <a:rPr sz="1800" spc="-5" dirty="0">
                <a:latin typeface="Times New Roman"/>
                <a:cs typeface="Times New Roman"/>
              </a:rPr>
              <a:t>думки).</a:t>
            </a:r>
            <a:endParaRPr sz="1800">
              <a:latin typeface="Times New Roman"/>
              <a:cs typeface="Times New Roman"/>
            </a:endParaRPr>
          </a:p>
          <a:p>
            <a:pPr marL="556260" algn="just">
              <a:lnSpc>
                <a:spcPct val="100000"/>
              </a:lnSpc>
              <a:spcBef>
                <a:spcPts val="320"/>
              </a:spcBef>
            </a:pPr>
            <a:r>
              <a:rPr sz="1800" b="1" spc="-5" dirty="0">
                <a:latin typeface="Times New Roman"/>
                <a:cs typeface="Times New Roman"/>
              </a:rPr>
              <a:t>Кількісна</a:t>
            </a:r>
            <a:r>
              <a:rPr sz="1800" b="1" spc="195" dirty="0">
                <a:latin typeface="Times New Roman"/>
                <a:cs typeface="Times New Roman"/>
              </a:rPr>
              <a:t> </a:t>
            </a:r>
            <a:r>
              <a:rPr sz="1800" b="1" spc="-10" dirty="0">
                <a:latin typeface="Times New Roman"/>
                <a:cs typeface="Times New Roman"/>
              </a:rPr>
              <a:t>ознака</a:t>
            </a:r>
            <a:r>
              <a:rPr sz="1800" b="1" spc="200" dirty="0">
                <a:latin typeface="Times New Roman"/>
                <a:cs typeface="Times New Roman"/>
              </a:rPr>
              <a:t> </a:t>
            </a:r>
            <a:r>
              <a:rPr sz="1800" spc="-5" dirty="0">
                <a:latin typeface="Times New Roman"/>
                <a:cs typeface="Times New Roman"/>
              </a:rPr>
              <a:t>представлена</a:t>
            </a:r>
            <a:r>
              <a:rPr sz="1800" spc="210" dirty="0">
                <a:latin typeface="Times New Roman"/>
                <a:cs typeface="Times New Roman"/>
              </a:rPr>
              <a:t> </a:t>
            </a:r>
            <a:r>
              <a:rPr sz="1800" spc="-15" dirty="0">
                <a:latin typeface="Times New Roman"/>
                <a:cs typeface="Times New Roman"/>
              </a:rPr>
              <a:t>числом,</a:t>
            </a:r>
            <a:r>
              <a:rPr sz="1800" spc="195" dirty="0">
                <a:latin typeface="Times New Roman"/>
                <a:cs typeface="Times New Roman"/>
              </a:rPr>
              <a:t> </a:t>
            </a:r>
            <a:r>
              <a:rPr sz="1800" spc="-5" dirty="0">
                <a:latin typeface="Times New Roman"/>
                <a:cs typeface="Times New Roman"/>
              </a:rPr>
              <a:t>застосовує</a:t>
            </a:r>
            <a:r>
              <a:rPr sz="1800" spc="195" dirty="0">
                <a:latin typeface="Times New Roman"/>
                <a:cs typeface="Times New Roman"/>
              </a:rPr>
              <a:t> </a:t>
            </a:r>
            <a:r>
              <a:rPr sz="1800" spc="-5" dirty="0">
                <a:latin typeface="Times New Roman"/>
                <a:cs typeface="Times New Roman"/>
              </a:rPr>
              <a:t>загально</a:t>
            </a:r>
            <a:r>
              <a:rPr sz="1800" spc="204" dirty="0">
                <a:latin typeface="Times New Roman"/>
                <a:cs typeface="Times New Roman"/>
              </a:rPr>
              <a:t> </a:t>
            </a:r>
            <a:r>
              <a:rPr sz="1800" spc="-15" dirty="0">
                <a:latin typeface="Times New Roman"/>
                <a:cs typeface="Times New Roman"/>
              </a:rPr>
              <a:t>визначені</a:t>
            </a:r>
            <a:r>
              <a:rPr sz="1800" spc="200" dirty="0">
                <a:latin typeface="Times New Roman"/>
                <a:cs typeface="Times New Roman"/>
              </a:rPr>
              <a:t> </a:t>
            </a:r>
            <a:r>
              <a:rPr sz="1800" dirty="0">
                <a:latin typeface="Times New Roman"/>
                <a:cs typeface="Times New Roman"/>
              </a:rPr>
              <a:t>еталони</a:t>
            </a:r>
            <a:r>
              <a:rPr sz="1800" spc="200" dirty="0">
                <a:latin typeface="Times New Roman"/>
                <a:cs typeface="Times New Roman"/>
              </a:rPr>
              <a:t> </a:t>
            </a:r>
            <a:r>
              <a:rPr sz="1800" dirty="0">
                <a:latin typeface="Times New Roman"/>
                <a:cs typeface="Times New Roman"/>
              </a:rPr>
              <a:t>і</a:t>
            </a:r>
            <a:endParaRPr sz="1800">
              <a:latin typeface="Times New Roman"/>
              <a:cs typeface="Times New Roman"/>
            </a:endParaRPr>
          </a:p>
          <a:p>
            <a:pPr marL="48895" marR="38100" algn="just">
              <a:lnSpc>
                <a:spcPct val="114999"/>
              </a:lnSpc>
              <a:spcBef>
                <a:spcPts val="5"/>
              </a:spcBef>
            </a:pPr>
            <a:r>
              <a:rPr sz="1800" spc="-15" dirty="0">
                <a:latin typeface="Times New Roman"/>
                <a:cs typeface="Times New Roman"/>
              </a:rPr>
              <a:t>одиниці </a:t>
            </a:r>
            <a:r>
              <a:rPr sz="1800" spc="-35" dirty="0">
                <a:latin typeface="Times New Roman"/>
                <a:cs typeface="Times New Roman"/>
              </a:rPr>
              <a:t>виміру. </a:t>
            </a:r>
            <a:r>
              <a:rPr sz="1800" spc="-5" dirty="0">
                <a:latin typeface="Times New Roman"/>
                <a:cs typeface="Times New Roman"/>
              </a:rPr>
              <a:t>Для </a:t>
            </a:r>
            <a:r>
              <a:rPr sz="1800" b="1" spc="-15" dirty="0">
                <a:latin typeface="Times New Roman"/>
                <a:cs typeface="Times New Roman"/>
              </a:rPr>
              <a:t>атрибутивних </a:t>
            </a:r>
            <a:r>
              <a:rPr sz="1800" b="1" spc="-5" dirty="0">
                <a:latin typeface="Times New Roman"/>
                <a:cs typeface="Times New Roman"/>
              </a:rPr>
              <a:t>ознак </a:t>
            </a:r>
            <a:r>
              <a:rPr sz="1800" spc="-5" dirty="0">
                <a:latin typeface="Times New Roman"/>
                <a:cs typeface="Times New Roman"/>
              </a:rPr>
              <a:t>вимірювання </a:t>
            </a:r>
            <a:r>
              <a:rPr sz="1800" spc="-15" dirty="0">
                <a:latin typeface="Times New Roman"/>
                <a:cs typeface="Times New Roman"/>
              </a:rPr>
              <a:t>означає </a:t>
            </a:r>
            <a:r>
              <a:rPr sz="1800" dirty="0">
                <a:latin typeface="Times New Roman"/>
                <a:cs typeface="Times New Roman"/>
              </a:rPr>
              <a:t>реєстрацію наявності  </a:t>
            </a:r>
            <a:r>
              <a:rPr sz="1800" spc="-5" dirty="0">
                <a:latin typeface="Times New Roman"/>
                <a:cs typeface="Times New Roman"/>
              </a:rPr>
              <a:t>чи </a:t>
            </a:r>
            <a:r>
              <a:rPr sz="1800" dirty="0">
                <a:latin typeface="Times New Roman"/>
                <a:cs typeface="Times New Roman"/>
              </a:rPr>
              <a:t>відсутності </a:t>
            </a:r>
            <a:r>
              <a:rPr sz="1800" spc="-5" dirty="0">
                <a:latin typeface="Times New Roman"/>
                <a:cs typeface="Times New Roman"/>
              </a:rPr>
              <a:t>властивості, що </a:t>
            </a:r>
            <a:r>
              <a:rPr sz="1800" spc="-15" dirty="0">
                <a:latin typeface="Times New Roman"/>
                <a:cs typeface="Times New Roman"/>
              </a:rPr>
              <a:t>вивчається </a:t>
            </a:r>
            <a:r>
              <a:rPr sz="1800" spc="-5" dirty="0">
                <a:latin typeface="Times New Roman"/>
                <a:cs typeface="Times New Roman"/>
              </a:rPr>
              <a:t>(національність, </a:t>
            </a:r>
            <a:r>
              <a:rPr sz="1800" spc="5" dirty="0">
                <a:latin typeface="Times New Roman"/>
                <a:cs typeface="Times New Roman"/>
              </a:rPr>
              <a:t>освіта). </a:t>
            </a:r>
            <a:r>
              <a:rPr sz="1800" dirty="0">
                <a:latin typeface="Times New Roman"/>
                <a:cs typeface="Times New Roman"/>
              </a:rPr>
              <a:t>Якщо </a:t>
            </a:r>
            <a:r>
              <a:rPr sz="1800" spc="-10" dirty="0">
                <a:latin typeface="Times New Roman"/>
                <a:cs typeface="Times New Roman"/>
              </a:rPr>
              <a:t>атрибутивні  </a:t>
            </a:r>
            <a:r>
              <a:rPr sz="1800" spc="-5" dirty="0">
                <a:latin typeface="Times New Roman"/>
                <a:cs typeface="Times New Roman"/>
              </a:rPr>
              <a:t>ознаки </a:t>
            </a:r>
            <a:r>
              <a:rPr sz="1800" spc="-10" dirty="0">
                <a:latin typeface="Times New Roman"/>
                <a:cs typeface="Times New Roman"/>
              </a:rPr>
              <a:t>приймають </a:t>
            </a:r>
            <a:r>
              <a:rPr sz="1800" spc="-15" dirty="0">
                <a:latin typeface="Times New Roman"/>
                <a:cs typeface="Times New Roman"/>
              </a:rPr>
              <a:t>одне </a:t>
            </a:r>
            <a:r>
              <a:rPr sz="1800" dirty="0">
                <a:latin typeface="Times New Roman"/>
                <a:cs typeface="Times New Roman"/>
              </a:rPr>
              <a:t>із </a:t>
            </a:r>
            <a:r>
              <a:rPr sz="1800" spc="-20" dirty="0">
                <a:latin typeface="Times New Roman"/>
                <a:cs typeface="Times New Roman"/>
              </a:rPr>
              <a:t>двох </a:t>
            </a:r>
            <a:r>
              <a:rPr sz="1800" spc="-10" dirty="0">
                <a:latin typeface="Times New Roman"/>
                <a:cs typeface="Times New Roman"/>
              </a:rPr>
              <a:t>протилежних </a:t>
            </a:r>
            <a:r>
              <a:rPr sz="1800" spc="-15" dirty="0">
                <a:latin typeface="Times New Roman"/>
                <a:cs typeface="Times New Roman"/>
              </a:rPr>
              <a:t>значень, </a:t>
            </a:r>
            <a:r>
              <a:rPr sz="1800" spc="-10" dirty="0">
                <a:latin typeface="Times New Roman"/>
                <a:cs typeface="Times New Roman"/>
              </a:rPr>
              <a:t>то </a:t>
            </a:r>
            <a:r>
              <a:rPr sz="1800" spc="-5" dirty="0">
                <a:latin typeface="Times New Roman"/>
                <a:cs typeface="Times New Roman"/>
              </a:rPr>
              <a:t>вони </a:t>
            </a:r>
            <a:r>
              <a:rPr sz="1800" dirty="0">
                <a:latin typeface="Times New Roman"/>
                <a:cs typeface="Times New Roman"/>
              </a:rPr>
              <a:t>є </a:t>
            </a:r>
            <a:r>
              <a:rPr sz="1800" spc="-10" dirty="0">
                <a:latin typeface="Times New Roman"/>
                <a:cs typeface="Times New Roman"/>
              </a:rPr>
              <a:t>альтернативними  </a:t>
            </a:r>
            <a:r>
              <a:rPr sz="1800" spc="-5" dirty="0">
                <a:latin typeface="Times New Roman"/>
                <a:cs typeface="Times New Roman"/>
              </a:rPr>
              <a:t>(стать).</a:t>
            </a:r>
            <a:endParaRPr sz="1800">
              <a:latin typeface="Times New Roman"/>
              <a:cs typeface="Times New Roman"/>
            </a:endParaRPr>
          </a:p>
          <a:p>
            <a:pPr marL="48895" marR="38100" indent="449580" algn="just">
              <a:lnSpc>
                <a:spcPct val="114999"/>
              </a:lnSpc>
            </a:pPr>
            <a:r>
              <a:rPr sz="1800" b="1" spc="-5" dirty="0">
                <a:latin typeface="Times New Roman"/>
                <a:cs typeface="Times New Roman"/>
              </a:rPr>
              <a:t>Ознаки </a:t>
            </a:r>
            <a:r>
              <a:rPr sz="1800" b="1" spc="-20" dirty="0">
                <a:latin typeface="Times New Roman"/>
                <a:cs typeface="Times New Roman"/>
              </a:rPr>
              <a:t>бувають </a:t>
            </a:r>
            <a:r>
              <a:rPr sz="1800" b="1" spc="-10" dirty="0">
                <a:latin typeface="Times New Roman"/>
                <a:cs typeface="Times New Roman"/>
              </a:rPr>
              <a:t>суттєві </a:t>
            </a:r>
            <a:r>
              <a:rPr sz="1800" b="1" spc="5" dirty="0">
                <a:latin typeface="Times New Roman"/>
                <a:cs typeface="Times New Roman"/>
              </a:rPr>
              <a:t>та </a:t>
            </a:r>
            <a:r>
              <a:rPr sz="1800" b="1" spc="-5" dirty="0">
                <a:latin typeface="Times New Roman"/>
                <a:cs typeface="Times New Roman"/>
              </a:rPr>
              <a:t>несуттєві</a:t>
            </a:r>
            <a:r>
              <a:rPr sz="1800" spc="-5" dirty="0">
                <a:latin typeface="Times New Roman"/>
                <a:cs typeface="Times New Roman"/>
              </a:rPr>
              <a:t>. </a:t>
            </a:r>
            <a:r>
              <a:rPr sz="1800" spc="-10" dirty="0">
                <a:latin typeface="Times New Roman"/>
                <a:cs typeface="Times New Roman"/>
              </a:rPr>
              <a:t>Суттєві </a:t>
            </a:r>
            <a:r>
              <a:rPr sz="1800" spc="-5" dirty="0">
                <a:latin typeface="Times New Roman"/>
                <a:cs typeface="Times New Roman"/>
              </a:rPr>
              <a:t>ознаки </a:t>
            </a:r>
            <a:r>
              <a:rPr sz="1800" spc="-10" dirty="0">
                <a:latin typeface="Times New Roman"/>
                <a:cs typeface="Times New Roman"/>
              </a:rPr>
              <a:t>виражають суть </a:t>
            </a:r>
            <a:r>
              <a:rPr sz="1800" spc="-5" dirty="0">
                <a:latin typeface="Times New Roman"/>
                <a:cs typeface="Times New Roman"/>
              </a:rPr>
              <a:t>сукупності,  </a:t>
            </a:r>
            <a:r>
              <a:rPr sz="1800" spc="-15" dirty="0">
                <a:latin typeface="Times New Roman"/>
                <a:cs typeface="Times New Roman"/>
              </a:rPr>
              <a:t>визначають </a:t>
            </a:r>
            <a:r>
              <a:rPr sz="1800" dirty="0">
                <a:latin typeface="Times New Roman"/>
                <a:cs typeface="Times New Roman"/>
              </a:rPr>
              <a:t>її </a:t>
            </a:r>
            <a:r>
              <a:rPr sz="1800" spc="-5" dirty="0">
                <a:latin typeface="Times New Roman"/>
                <a:cs typeface="Times New Roman"/>
              </a:rPr>
              <a:t>якість </a:t>
            </a:r>
            <a:r>
              <a:rPr sz="1800" dirty="0">
                <a:latin typeface="Times New Roman"/>
                <a:cs typeface="Times New Roman"/>
              </a:rPr>
              <a:t>і </a:t>
            </a:r>
            <a:r>
              <a:rPr sz="1800" spc="-5" dirty="0">
                <a:latin typeface="Times New Roman"/>
                <a:cs typeface="Times New Roman"/>
              </a:rPr>
              <a:t>відокремлюють від інших; </a:t>
            </a:r>
            <a:r>
              <a:rPr sz="1800" dirty="0">
                <a:latin typeface="Times New Roman"/>
                <a:cs typeface="Times New Roman"/>
              </a:rPr>
              <a:t>несуттєві - </a:t>
            </a:r>
            <a:r>
              <a:rPr sz="1800" spc="-5" dirty="0">
                <a:latin typeface="Times New Roman"/>
                <a:cs typeface="Times New Roman"/>
              </a:rPr>
              <a:t>не </a:t>
            </a:r>
            <a:r>
              <a:rPr sz="1800" spc="-10" dirty="0">
                <a:latin typeface="Times New Roman"/>
                <a:cs typeface="Times New Roman"/>
              </a:rPr>
              <a:t>характерні </a:t>
            </a:r>
            <a:r>
              <a:rPr sz="1800" dirty="0">
                <a:latin typeface="Times New Roman"/>
                <a:cs typeface="Times New Roman"/>
              </a:rPr>
              <a:t>для </a:t>
            </a:r>
            <a:r>
              <a:rPr sz="1800" spc="-10" dirty="0">
                <a:latin typeface="Times New Roman"/>
                <a:cs typeface="Times New Roman"/>
              </a:rPr>
              <a:t>якості  </a:t>
            </a:r>
            <a:r>
              <a:rPr sz="1800" dirty="0">
                <a:latin typeface="Times New Roman"/>
                <a:cs typeface="Times New Roman"/>
              </a:rPr>
              <a:t>сукупності.</a:t>
            </a:r>
            <a:endParaRPr sz="1800">
              <a:latin typeface="Times New Roman"/>
              <a:cs typeface="Times New Roman"/>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1380871"/>
            <a:ext cx="4141470" cy="732790"/>
          </a:xfrm>
          <a:prstGeom prst="rect">
            <a:avLst/>
          </a:prstGeom>
        </p:spPr>
        <p:txBody>
          <a:bodyPr vert="horz" wrap="square" lIns="0" tIns="12065" rIns="0" bIns="0" rtlCol="0">
            <a:spAutoFit/>
          </a:bodyPr>
          <a:lstStyle/>
          <a:p>
            <a:pPr marL="44450">
              <a:lnSpc>
                <a:spcPts val="1870"/>
              </a:lnSpc>
              <a:spcBef>
                <a:spcPts val="95"/>
              </a:spcBef>
            </a:pPr>
            <a:r>
              <a:rPr sz="1600" b="1" spc="-10" dirty="0">
                <a:latin typeface="Times New Roman"/>
                <a:cs typeface="Times New Roman"/>
              </a:rPr>
              <a:t>Індекси</a:t>
            </a:r>
            <a:r>
              <a:rPr sz="1600" b="1" spc="200" dirty="0">
                <a:latin typeface="Times New Roman"/>
                <a:cs typeface="Times New Roman"/>
              </a:rPr>
              <a:t> </a:t>
            </a:r>
            <a:r>
              <a:rPr sz="1600" spc="-10" dirty="0">
                <a:latin typeface="Times New Roman"/>
                <a:cs typeface="Times New Roman"/>
              </a:rPr>
              <a:t>(від</a:t>
            </a:r>
            <a:r>
              <a:rPr sz="1600" spc="195" dirty="0">
                <a:latin typeface="Times New Roman"/>
                <a:cs typeface="Times New Roman"/>
              </a:rPr>
              <a:t> </a:t>
            </a:r>
            <a:r>
              <a:rPr sz="1600" spc="-45" dirty="0">
                <a:latin typeface="Times New Roman"/>
                <a:cs typeface="Times New Roman"/>
              </a:rPr>
              <a:t>лат.</a:t>
            </a:r>
            <a:r>
              <a:rPr sz="1600" spc="180" dirty="0">
                <a:latin typeface="Times New Roman"/>
                <a:cs typeface="Times New Roman"/>
              </a:rPr>
              <a:t> </a:t>
            </a:r>
            <a:r>
              <a:rPr sz="1600" spc="-5" dirty="0">
                <a:latin typeface="Times New Roman"/>
                <a:cs typeface="Times New Roman"/>
              </a:rPr>
              <a:t>index</a:t>
            </a:r>
            <a:r>
              <a:rPr sz="1600" spc="204" dirty="0">
                <a:latin typeface="Times New Roman"/>
                <a:cs typeface="Times New Roman"/>
              </a:rPr>
              <a:t> </a:t>
            </a:r>
            <a:r>
              <a:rPr sz="1600" spc="-5" dirty="0">
                <a:latin typeface="Times New Roman"/>
                <a:cs typeface="Times New Roman"/>
              </a:rPr>
              <a:t>–</a:t>
            </a:r>
            <a:r>
              <a:rPr sz="1600" spc="200" dirty="0">
                <a:latin typeface="Times New Roman"/>
                <a:cs typeface="Times New Roman"/>
              </a:rPr>
              <a:t> </a:t>
            </a:r>
            <a:r>
              <a:rPr sz="1600" spc="-10" dirty="0">
                <a:latin typeface="Times New Roman"/>
                <a:cs typeface="Times New Roman"/>
              </a:rPr>
              <a:t>вказівник,</a:t>
            </a:r>
            <a:r>
              <a:rPr sz="1600" spc="190" dirty="0">
                <a:latin typeface="Times New Roman"/>
                <a:cs typeface="Times New Roman"/>
              </a:rPr>
              <a:t> </a:t>
            </a:r>
            <a:r>
              <a:rPr sz="1600" spc="-10" dirty="0">
                <a:latin typeface="Times New Roman"/>
                <a:cs typeface="Times New Roman"/>
              </a:rPr>
              <a:t>показник)</a:t>
            </a:r>
            <a:endParaRPr sz="1600">
              <a:latin typeface="Times New Roman"/>
              <a:cs typeface="Times New Roman"/>
            </a:endParaRPr>
          </a:p>
          <a:p>
            <a:pPr marL="12700" marR="5080">
              <a:lnSpc>
                <a:spcPts val="1830"/>
              </a:lnSpc>
              <a:spcBef>
                <a:spcPts val="85"/>
              </a:spcBef>
              <a:tabLst>
                <a:tab pos="354965" algn="l"/>
                <a:tab pos="1800225" algn="l"/>
                <a:tab pos="2768600" algn="l"/>
                <a:tab pos="3879215" algn="l"/>
              </a:tabLst>
            </a:pPr>
            <a:r>
              <a:rPr sz="1600" spc="-5" dirty="0">
                <a:latin typeface="Times New Roman"/>
                <a:cs typeface="Times New Roman"/>
              </a:rPr>
              <a:t>–	</a:t>
            </a:r>
            <a:r>
              <a:rPr sz="1600" spc="-15" dirty="0">
                <a:latin typeface="Times New Roman"/>
                <a:cs typeface="Times New Roman"/>
              </a:rPr>
              <a:t>у</a:t>
            </a:r>
            <a:r>
              <a:rPr sz="1600" spc="-5" dirty="0">
                <a:latin typeface="Times New Roman"/>
                <a:cs typeface="Times New Roman"/>
              </a:rPr>
              <a:t>заг</a:t>
            </a:r>
            <a:r>
              <a:rPr sz="1600" dirty="0">
                <a:latin typeface="Times New Roman"/>
                <a:cs typeface="Times New Roman"/>
              </a:rPr>
              <a:t>а</a:t>
            </a:r>
            <a:r>
              <a:rPr sz="1600" spc="-5" dirty="0">
                <a:latin typeface="Times New Roman"/>
                <a:cs typeface="Times New Roman"/>
              </a:rPr>
              <a:t>льн</a:t>
            </a:r>
            <a:r>
              <a:rPr sz="1600" spc="-15" dirty="0">
                <a:latin typeface="Times New Roman"/>
                <a:cs typeface="Times New Roman"/>
              </a:rPr>
              <a:t>ю</a:t>
            </a:r>
            <a:r>
              <a:rPr sz="1600" spc="-70" dirty="0">
                <a:latin typeface="Times New Roman"/>
                <a:cs typeface="Times New Roman"/>
              </a:rPr>
              <a:t>ю</a:t>
            </a:r>
            <a:r>
              <a:rPr sz="1600" spc="-5" dirty="0">
                <a:latin typeface="Times New Roman"/>
                <a:cs typeface="Times New Roman"/>
              </a:rPr>
              <a:t>чі</a:t>
            </a:r>
            <a:r>
              <a:rPr sz="1600" dirty="0">
                <a:latin typeface="Times New Roman"/>
                <a:cs typeface="Times New Roman"/>
              </a:rPr>
              <a:t>	</a:t>
            </a:r>
            <a:r>
              <a:rPr sz="1600" spc="-10" dirty="0">
                <a:latin typeface="Times New Roman"/>
                <a:cs typeface="Times New Roman"/>
              </a:rPr>
              <a:t>ві</a:t>
            </a:r>
            <a:r>
              <a:rPr sz="1600" spc="-5" dirty="0">
                <a:latin typeface="Times New Roman"/>
                <a:cs typeface="Times New Roman"/>
              </a:rPr>
              <a:t>д</a:t>
            </a:r>
            <a:r>
              <a:rPr sz="1600" spc="-10" dirty="0">
                <a:latin typeface="Times New Roman"/>
                <a:cs typeface="Times New Roman"/>
              </a:rPr>
              <a:t>н</a:t>
            </a:r>
            <a:r>
              <a:rPr sz="1600" spc="30" dirty="0">
                <a:latin typeface="Times New Roman"/>
                <a:cs typeface="Times New Roman"/>
              </a:rPr>
              <a:t>о</a:t>
            </a:r>
            <a:r>
              <a:rPr sz="1600" spc="-5" dirty="0">
                <a:latin typeface="Times New Roman"/>
                <a:cs typeface="Times New Roman"/>
              </a:rPr>
              <a:t>сні</a:t>
            </a:r>
            <a:r>
              <a:rPr sz="1600" dirty="0">
                <a:latin typeface="Times New Roman"/>
                <a:cs typeface="Times New Roman"/>
              </a:rPr>
              <a:t>	</a:t>
            </a:r>
            <a:r>
              <a:rPr sz="1600" spc="-15" dirty="0">
                <a:latin typeface="Times New Roman"/>
                <a:cs typeface="Times New Roman"/>
              </a:rPr>
              <a:t>в</a:t>
            </a:r>
            <a:r>
              <a:rPr sz="1600" spc="-5" dirty="0">
                <a:latin typeface="Times New Roman"/>
                <a:cs typeface="Times New Roman"/>
              </a:rPr>
              <a:t>е</a:t>
            </a:r>
            <a:r>
              <a:rPr sz="1600" spc="-25" dirty="0">
                <a:latin typeface="Times New Roman"/>
                <a:cs typeface="Times New Roman"/>
              </a:rPr>
              <a:t>л</a:t>
            </a:r>
            <a:r>
              <a:rPr sz="1600" spc="-10" dirty="0">
                <a:latin typeface="Times New Roman"/>
                <a:cs typeface="Times New Roman"/>
              </a:rPr>
              <a:t>ичин</a:t>
            </a:r>
            <a:r>
              <a:rPr sz="1600" spc="-15" dirty="0">
                <a:latin typeface="Times New Roman"/>
                <a:cs typeface="Times New Roman"/>
              </a:rPr>
              <a:t>и</a:t>
            </a:r>
            <a:r>
              <a:rPr sz="1600" spc="-5" dirty="0">
                <a:latin typeface="Times New Roman"/>
                <a:cs typeface="Times New Roman"/>
              </a:rPr>
              <a:t>,</a:t>
            </a:r>
            <a:r>
              <a:rPr sz="1600" dirty="0">
                <a:latin typeface="Times New Roman"/>
                <a:cs typeface="Times New Roman"/>
              </a:rPr>
              <a:t>	</a:t>
            </a:r>
            <a:r>
              <a:rPr sz="1600" spc="-5" dirty="0">
                <a:latin typeface="Times New Roman"/>
                <a:cs typeface="Times New Roman"/>
              </a:rPr>
              <a:t>які  </a:t>
            </a:r>
            <a:r>
              <a:rPr sz="1600" spc="-15" dirty="0">
                <a:latin typeface="Times New Roman"/>
                <a:cs typeface="Times New Roman"/>
              </a:rPr>
              <a:t>характеризують  </a:t>
            </a:r>
            <a:r>
              <a:rPr sz="1600" spc="-5" dirty="0">
                <a:latin typeface="Times New Roman"/>
                <a:cs typeface="Times New Roman"/>
              </a:rPr>
              <a:t>співвідношення  </a:t>
            </a:r>
            <a:r>
              <a:rPr sz="1600" spc="-10" dirty="0">
                <a:latin typeface="Times New Roman"/>
                <a:cs typeface="Times New Roman"/>
              </a:rPr>
              <a:t>(зміну)  </a:t>
            </a:r>
            <a:r>
              <a:rPr sz="1600" spc="-5" dirty="0">
                <a:latin typeface="Times New Roman"/>
                <a:cs typeface="Times New Roman"/>
              </a:rPr>
              <a:t>в</a:t>
            </a:r>
            <a:r>
              <a:rPr sz="1600" spc="-105" dirty="0">
                <a:latin typeface="Times New Roman"/>
                <a:cs typeface="Times New Roman"/>
              </a:rPr>
              <a:t> </a:t>
            </a:r>
            <a:r>
              <a:rPr sz="1600" spc="-5" dirty="0">
                <a:latin typeface="Times New Roman"/>
                <a:cs typeface="Times New Roman"/>
              </a:rPr>
              <a:t>часі</a:t>
            </a:r>
            <a:endParaRPr sz="1600">
              <a:latin typeface="Times New Roman"/>
              <a:cs typeface="Times New Roman"/>
            </a:endParaRPr>
          </a:p>
        </p:txBody>
      </p:sp>
      <p:sp>
        <p:nvSpPr>
          <p:cNvPr id="3" name="object 3"/>
          <p:cNvSpPr txBox="1"/>
          <p:nvPr/>
        </p:nvSpPr>
        <p:spPr>
          <a:xfrm>
            <a:off x="368300" y="2307717"/>
            <a:ext cx="2185035" cy="269240"/>
          </a:xfrm>
          <a:prstGeom prst="rect">
            <a:avLst/>
          </a:prstGeom>
        </p:spPr>
        <p:txBody>
          <a:bodyPr vert="horz" wrap="square" lIns="0" tIns="12065" rIns="0" bIns="0" rtlCol="0">
            <a:spAutoFit/>
          </a:bodyPr>
          <a:lstStyle/>
          <a:p>
            <a:pPr marL="12700">
              <a:lnSpc>
                <a:spcPct val="100000"/>
              </a:lnSpc>
              <a:spcBef>
                <a:spcPts val="95"/>
              </a:spcBef>
              <a:tabLst>
                <a:tab pos="1217930" algn="l"/>
              </a:tabLst>
            </a:pPr>
            <a:r>
              <a:rPr sz="1600" spc="-5" dirty="0">
                <a:latin typeface="Times New Roman"/>
                <a:cs typeface="Times New Roman"/>
              </a:rPr>
              <a:t>складних	</a:t>
            </a:r>
            <a:r>
              <a:rPr sz="1600" spc="-10" dirty="0">
                <a:latin typeface="Times New Roman"/>
                <a:cs typeface="Times New Roman"/>
              </a:rPr>
              <a:t>суспільних</a:t>
            </a:r>
            <a:endParaRPr sz="1600">
              <a:latin typeface="Times New Roman"/>
              <a:cs typeface="Times New Roman"/>
            </a:endParaRPr>
          </a:p>
        </p:txBody>
      </p:sp>
      <p:sp>
        <p:nvSpPr>
          <p:cNvPr id="4" name="object 4"/>
          <p:cNvSpPr txBox="1"/>
          <p:nvPr/>
        </p:nvSpPr>
        <p:spPr>
          <a:xfrm>
            <a:off x="368300" y="2076068"/>
            <a:ext cx="4142104" cy="500380"/>
          </a:xfrm>
          <a:prstGeom prst="rect">
            <a:avLst/>
          </a:prstGeom>
        </p:spPr>
        <p:txBody>
          <a:bodyPr vert="horz" wrap="square" lIns="0" tIns="12065" rIns="0" bIns="0" rtlCol="0">
            <a:spAutoFit/>
          </a:bodyPr>
          <a:lstStyle/>
          <a:p>
            <a:pPr marR="5080" algn="r">
              <a:lnSpc>
                <a:spcPts val="1870"/>
              </a:lnSpc>
              <a:spcBef>
                <a:spcPts val="95"/>
              </a:spcBef>
              <a:tabLst>
                <a:tab pos="385445" algn="l"/>
                <a:tab pos="1311910" algn="l"/>
                <a:tab pos="2000885" algn="l"/>
                <a:tab pos="2470150" algn="l"/>
                <a:tab pos="3270885" algn="l"/>
              </a:tabLst>
            </a:pPr>
            <a:r>
              <a:rPr sz="1600" spc="-5" dirty="0">
                <a:latin typeface="Times New Roman"/>
                <a:cs typeface="Times New Roman"/>
              </a:rPr>
              <a:t>чи	</a:t>
            </a:r>
            <a:r>
              <a:rPr sz="1600" spc="-10" dirty="0">
                <a:latin typeface="Times New Roman"/>
                <a:cs typeface="Times New Roman"/>
              </a:rPr>
              <a:t>пр</a:t>
            </a:r>
            <a:r>
              <a:rPr sz="1600" spc="35" dirty="0">
                <a:latin typeface="Times New Roman"/>
                <a:cs typeface="Times New Roman"/>
              </a:rPr>
              <a:t>о</a:t>
            </a:r>
            <a:r>
              <a:rPr sz="1600" spc="-5" dirty="0">
                <a:latin typeface="Times New Roman"/>
                <a:cs typeface="Times New Roman"/>
              </a:rPr>
              <a:t>с</a:t>
            </a:r>
            <a:r>
              <a:rPr sz="1600" spc="-35" dirty="0">
                <a:latin typeface="Times New Roman"/>
                <a:cs typeface="Times New Roman"/>
              </a:rPr>
              <a:t>т</a:t>
            </a:r>
            <a:r>
              <a:rPr sz="1600" spc="-15" dirty="0">
                <a:latin typeface="Times New Roman"/>
                <a:cs typeface="Times New Roman"/>
              </a:rPr>
              <a:t>о</a:t>
            </a:r>
            <a:r>
              <a:rPr sz="1600" spc="-5" dirty="0">
                <a:latin typeface="Times New Roman"/>
                <a:cs typeface="Times New Roman"/>
              </a:rPr>
              <a:t>рі</a:t>
            </a:r>
            <a:r>
              <a:rPr sz="1600" dirty="0">
                <a:latin typeface="Times New Roman"/>
                <a:cs typeface="Times New Roman"/>
              </a:rPr>
              <a:t>	</a:t>
            </a:r>
            <a:r>
              <a:rPr sz="1600" spc="-5" dirty="0">
                <a:latin typeface="Times New Roman"/>
                <a:cs typeface="Times New Roman"/>
              </a:rPr>
              <a:t>р</a:t>
            </a:r>
            <a:r>
              <a:rPr sz="1600" spc="-20" dirty="0">
                <a:latin typeface="Times New Roman"/>
                <a:cs typeface="Times New Roman"/>
              </a:rPr>
              <a:t>і</a:t>
            </a:r>
            <a:r>
              <a:rPr sz="1600" spc="-10" dirty="0">
                <a:latin typeface="Times New Roman"/>
                <a:cs typeface="Times New Roman"/>
              </a:rPr>
              <a:t>вні</a:t>
            </a:r>
            <a:r>
              <a:rPr sz="1600" spc="-5" dirty="0">
                <a:latin typeface="Times New Roman"/>
                <a:cs typeface="Times New Roman"/>
              </a:rPr>
              <a:t>в</a:t>
            </a:r>
            <a:r>
              <a:rPr sz="1600" dirty="0">
                <a:latin typeface="Times New Roman"/>
                <a:cs typeface="Times New Roman"/>
              </a:rPr>
              <a:t>	</a:t>
            </a:r>
            <a:r>
              <a:rPr sz="1600" spc="-20" dirty="0">
                <a:latin typeface="Times New Roman"/>
                <a:cs typeface="Times New Roman"/>
              </a:rPr>
              <a:t>а</a:t>
            </a:r>
            <a:r>
              <a:rPr sz="1600" spc="-5" dirty="0">
                <a:latin typeface="Times New Roman"/>
                <a:cs typeface="Times New Roman"/>
              </a:rPr>
              <a:t>бо</a:t>
            </a:r>
            <a:r>
              <a:rPr sz="1600" dirty="0">
                <a:latin typeface="Times New Roman"/>
                <a:cs typeface="Times New Roman"/>
              </a:rPr>
              <a:t>	</a:t>
            </a:r>
            <a:r>
              <a:rPr sz="1600" spc="-15" dirty="0">
                <a:latin typeface="Times New Roman"/>
                <a:cs typeface="Times New Roman"/>
              </a:rPr>
              <a:t>о</a:t>
            </a:r>
            <a:r>
              <a:rPr sz="1600" spc="-5" dirty="0">
                <a:latin typeface="Times New Roman"/>
                <a:cs typeface="Times New Roman"/>
              </a:rPr>
              <a:t>бся</a:t>
            </a:r>
            <a:r>
              <a:rPr sz="1600" dirty="0">
                <a:latin typeface="Times New Roman"/>
                <a:cs typeface="Times New Roman"/>
              </a:rPr>
              <a:t>г</a:t>
            </a:r>
            <a:r>
              <a:rPr sz="1600" spc="5" dirty="0">
                <a:latin typeface="Times New Roman"/>
                <a:cs typeface="Times New Roman"/>
              </a:rPr>
              <a:t>і</a:t>
            </a:r>
            <a:r>
              <a:rPr sz="1600" spc="-5" dirty="0">
                <a:latin typeface="Times New Roman"/>
                <a:cs typeface="Times New Roman"/>
              </a:rPr>
              <a:t>в</a:t>
            </a:r>
            <a:r>
              <a:rPr sz="1600" dirty="0">
                <a:latin typeface="Times New Roman"/>
                <a:cs typeface="Times New Roman"/>
              </a:rPr>
              <a:t>	</a:t>
            </a:r>
            <a:r>
              <a:rPr sz="1600" spc="-65" dirty="0">
                <a:latin typeface="Times New Roman"/>
                <a:cs typeface="Times New Roman"/>
              </a:rPr>
              <a:t>б</a:t>
            </a:r>
            <a:r>
              <a:rPr sz="1600" spc="-120" dirty="0">
                <a:latin typeface="Times New Roman"/>
                <a:cs typeface="Times New Roman"/>
              </a:rPr>
              <a:t>у</a:t>
            </a:r>
            <a:r>
              <a:rPr sz="1600" spc="-15" dirty="0">
                <a:latin typeface="Times New Roman"/>
                <a:cs typeface="Times New Roman"/>
              </a:rPr>
              <a:t>д</a:t>
            </a:r>
            <a:r>
              <a:rPr sz="1600" spc="-5" dirty="0">
                <a:latin typeface="Times New Roman"/>
                <a:cs typeface="Times New Roman"/>
              </a:rPr>
              <a:t>ь</a:t>
            </a:r>
            <a:r>
              <a:rPr sz="1600" spc="-10" dirty="0">
                <a:latin typeface="Times New Roman"/>
                <a:cs typeface="Times New Roman"/>
              </a:rPr>
              <a:t>-</a:t>
            </a:r>
            <a:r>
              <a:rPr sz="1600" spc="-5" dirty="0">
                <a:latin typeface="Times New Roman"/>
                <a:cs typeface="Times New Roman"/>
              </a:rPr>
              <a:t>як</a:t>
            </a:r>
            <a:r>
              <a:rPr sz="1600" spc="-20" dirty="0">
                <a:latin typeface="Times New Roman"/>
                <a:cs typeface="Times New Roman"/>
              </a:rPr>
              <a:t>и</a:t>
            </a:r>
            <a:r>
              <a:rPr sz="1600" spc="-5" dirty="0">
                <a:latin typeface="Times New Roman"/>
                <a:cs typeface="Times New Roman"/>
              </a:rPr>
              <a:t>х</a:t>
            </a:r>
            <a:endParaRPr sz="1600">
              <a:latin typeface="Times New Roman"/>
              <a:cs typeface="Times New Roman"/>
            </a:endParaRPr>
          </a:p>
          <a:p>
            <a:pPr marR="6350" algn="r">
              <a:lnSpc>
                <a:spcPts val="1870"/>
              </a:lnSpc>
              <a:tabLst>
                <a:tab pos="908050" algn="l"/>
              </a:tabLst>
            </a:pPr>
            <a:r>
              <a:rPr sz="1600" spc="-5" dirty="0">
                <a:latin typeface="Times New Roman"/>
                <a:cs typeface="Times New Roman"/>
              </a:rPr>
              <a:t>яви</a:t>
            </a:r>
            <a:r>
              <a:rPr sz="1600" dirty="0">
                <a:latin typeface="Times New Roman"/>
                <a:cs typeface="Times New Roman"/>
              </a:rPr>
              <a:t>щ</a:t>
            </a:r>
            <a:r>
              <a:rPr sz="1600" spc="-5" dirty="0">
                <a:latin typeface="Times New Roman"/>
                <a:cs typeface="Times New Roman"/>
              </a:rPr>
              <a:t>,</a:t>
            </a:r>
            <a:r>
              <a:rPr sz="1600" dirty="0">
                <a:latin typeface="Times New Roman"/>
                <a:cs typeface="Times New Roman"/>
              </a:rPr>
              <a:t>	</a:t>
            </a:r>
            <a:r>
              <a:rPr sz="1600" spc="-5" dirty="0">
                <a:latin typeface="Times New Roman"/>
                <a:cs typeface="Times New Roman"/>
              </a:rPr>
              <a:t>с</a:t>
            </a:r>
            <a:r>
              <a:rPr sz="1600" spc="-35" dirty="0">
                <a:latin typeface="Times New Roman"/>
                <a:cs typeface="Times New Roman"/>
              </a:rPr>
              <a:t>т</a:t>
            </a:r>
            <a:r>
              <a:rPr sz="1600" spc="-15" dirty="0">
                <a:latin typeface="Times New Roman"/>
                <a:cs typeface="Times New Roman"/>
              </a:rPr>
              <a:t>у</a:t>
            </a:r>
            <a:r>
              <a:rPr sz="1600" dirty="0">
                <a:latin typeface="Times New Roman"/>
                <a:cs typeface="Times New Roman"/>
              </a:rPr>
              <a:t>п</a:t>
            </a:r>
            <a:r>
              <a:rPr sz="1600" spc="-5" dirty="0">
                <a:latin typeface="Times New Roman"/>
                <a:cs typeface="Times New Roman"/>
              </a:rPr>
              <a:t>інь</a:t>
            </a:r>
            <a:endParaRPr sz="1600">
              <a:latin typeface="Times New Roman"/>
              <a:cs typeface="Times New Roman"/>
            </a:endParaRPr>
          </a:p>
        </p:txBody>
      </p:sp>
      <p:sp>
        <p:nvSpPr>
          <p:cNvPr id="5" name="object 5"/>
          <p:cNvSpPr txBox="1"/>
          <p:nvPr/>
        </p:nvSpPr>
        <p:spPr>
          <a:xfrm>
            <a:off x="368300" y="2539364"/>
            <a:ext cx="4141470" cy="500380"/>
          </a:xfrm>
          <a:prstGeom prst="rect">
            <a:avLst/>
          </a:prstGeom>
        </p:spPr>
        <p:txBody>
          <a:bodyPr vert="horz" wrap="square" lIns="0" tIns="30480" rIns="0" bIns="0" rtlCol="0">
            <a:spAutoFit/>
          </a:bodyPr>
          <a:lstStyle/>
          <a:p>
            <a:pPr marL="12700" marR="5080">
              <a:lnSpc>
                <a:spcPts val="1820"/>
              </a:lnSpc>
              <a:spcBef>
                <a:spcPts val="240"/>
              </a:spcBef>
              <a:tabLst>
                <a:tab pos="1117600" algn="l"/>
                <a:tab pos="2032000" algn="l"/>
                <a:tab pos="3050540" algn="l"/>
                <a:tab pos="3444875" algn="l"/>
              </a:tabLst>
            </a:pPr>
            <a:r>
              <a:rPr sz="1600" spc="-10" dirty="0">
                <a:latin typeface="Times New Roman"/>
                <a:cs typeface="Times New Roman"/>
              </a:rPr>
              <a:t>в</a:t>
            </a:r>
            <a:r>
              <a:rPr sz="1600" spc="-15" dirty="0">
                <a:latin typeface="Times New Roman"/>
                <a:cs typeface="Times New Roman"/>
              </a:rPr>
              <a:t>і</a:t>
            </a:r>
            <a:r>
              <a:rPr sz="1600" spc="-5" dirty="0">
                <a:latin typeface="Times New Roman"/>
                <a:cs typeface="Times New Roman"/>
              </a:rPr>
              <a:t>д</a:t>
            </a:r>
            <a:r>
              <a:rPr sz="1600" dirty="0">
                <a:latin typeface="Times New Roman"/>
                <a:cs typeface="Times New Roman"/>
              </a:rPr>
              <a:t>х</a:t>
            </a:r>
            <a:r>
              <a:rPr sz="1600" spc="-10" dirty="0">
                <a:latin typeface="Times New Roman"/>
                <a:cs typeface="Times New Roman"/>
              </a:rPr>
              <a:t>и</a:t>
            </a:r>
            <a:r>
              <a:rPr sz="1600" spc="-15" dirty="0">
                <a:latin typeface="Times New Roman"/>
                <a:cs typeface="Times New Roman"/>
              </a:rPr>
              <a:t>л</a:t>
            </a:r>
            <a:r>
              <a:rPr sz="1600" spc="-5" dirty="0">
                <a:latin typeface="Times New Roman"/>
                <a:cs typeface="Times New Roman"/>
              </a:rPr>
              <a:t>ення</a:t>
            </a:r>
            <a:r>
              <a:rPr sz="1600" dirty="0">
                <a:latin typeface="Times New Roman"/>
                <a:cs typeface="Times New Roman"/>
              </a:rPr>
              <a:t>	</a:t>
            </a:r>
            <a:r>
              <a:rPr sz="1600" spc="-5" dirty="0">
                <a:latin typeface="Times New Roman"/>
                <a:cs typeface="Times New Roman"/>
              </a:rPr>
              <a:t>з</a:t>
            </a:r>
            <a:r>
              <a:rPr sz="1600" spc="-10" dirty="0">
                <a:latin typeface="Times New Roman"/>
                <a:cs typeface="Times New Roman"/>
              </a:rPr>
              <a:t>н</a:t>
            </a:r>
            <a:r>
              <a:rPr sz="1600" spc="-70" dirty="0">
                <a:latin typeface="Times New Roman"/>
                <a:cs typeface="Times New Roman"/>
              </a:rPr>
              <a:t>а</a:t>
            </a:r>
            <a:r>
              <a:rPr sz="1600" spc="-5" dirty="0">
                <a:latin typeface="Times New Roman"/>
                <a:cs typeface="Times New Roman"/>
              </a:rPr>
              <a:t>чення</a:t>
            </a:r>
            <a:r>
              <a:rPr sz="1600" dirty="0">
                <a:latin typeface="Times New Roman"/>
                <a:cs typeface="Times New Roman"/>
              </a:rPr>
              <a:t>	</a:t>
            </a:r>
            <a:r>
              <a:rPr sz="1600" spc="-10" dirty="0">
                <a:latin typeface="Times New Roman"/>
                <a:cs typeface="Times New Roman"/>
              </a:rPr>
              <a:t>по</a:t>
            </a:r>
            <a:r>
              <a:rPr sz="1600" spc="-25" dirty="0">
                <a:latin typeface="Times New Roman"/>
                <a:cs typeface="Times New Roman"/>
              </a:rPr>
              <a:t>к</a:t>
            </a:r>
            <a:r>
              <a:rPr sz="1600" spc="-5" dirty="0">
                <a:latin typeface="Times New Roman"/>
                <a:cs typeface="Times New Roman"/>
              </a:rPr>
              <a:t>аз</a:t>
            </a:r>
            <a:r>
              <a:rPr sz="1600" spc="-10" dirty="0">
                <a:latin typeface="Times New Roman"/>
                <a:cs typeface="Times New Roman"/>
              </a:rPr>
              <a:t>ни</a:t>
            </a:r>
            <a:r>
              <a:rPr sz="1600" spc="-30" dirty="0">
                <a:latin typeface="Times New Roman"/>
                <a:cs typeface="Times New Roman"/>
              </a:rPr>
              <a:t>к</a:t>
            </a:r>
            <a:r>
              <a:rPr sz="1600" spc="-5" dirty="0">
                <a:latin typeface="Times New Roman"/>
                <a:cs typeface="Times New Roman"/>
              </a:rPr>
              <a:t>а</a:t>
            </a:r>
            <a:r>
              <a:rPr sz="1600" dirty="0">
                <a:latin typeface="Times New Roman"/>
                <a:cs typeface="Times New Roman"/>
              </a:rPr>
              <a:t>	</a:t>
            </a:r>
            <a:r>
              <a:rPr sz="1600" spc="-10" dirty="0">
                <a:latin typeface="Times New Roman"/>
                <a:cs typeface="Times New Roman"/>
              </a:rPr>
              <a:t>в</a:t>
            </a:r>
            <a:r>
              <a:rPr sz="1600" spc="-15" dirty="0">
                <a:latin typeface="Times New Roman"/>
                <a:cs typeface="Times New Roman"/>
              </a:rPr>
              <a:t>і</a:t>
            </a:r>
            <a:r>
              <a:rPr sz="1600" spc="-5" dirty="0">
                <a:latin typeface="Times New Roman"/>
                <a:cs typeface="Times New Roman"/>
              </a:rPr>
              <a:t>д</a:t>
            </a:r>
            <a:r>
              <a:rPr sz="1600" dirty="0">
                <a:latin typeface="Times New Roman"/>
                <a:cs typeface="Times New Roman"/>
              </a:rPr>
              <a:t>	</a:t>
            </a:r>
            <a:r>
              <a:rPr sz="1600" spc="-10" dirty="0">
                <a:latin typeface="Times New Roman"/>
                <a:cs typeface="Times New Roman"/>
              </a:rPr>
              <a:t>певно</a:t>
            </a:r>
            <a:r>
              <a:rPr sz="1600" spc="-45" dirty="0">
                <a:latin typeface="Times New Roman"/>
                <a:cs typeface="Times New Roman"/>
              </a:rPr>
              <a:t>г</a:t>
            </a:r>
            <a:r>
              <a:rPr sz="1600" spc="-5" dirty="0">
                <a:latin typeface="Times New Roman"/>
                <a:cs typeface="Times New Roman"/>
              </a:rPr>
              <a:t>о  </a:t>
            </a:r>
            <a:r>
              <a:rPr sz="1600" spc="-10" dirty="0">
                <a:latin typeface="Times New Roman"/>
                <a:cs typeface="Times New Roman"/>
              </a:rPr>
              <a:t>стандарту </a:t>
            </a:r>
            <a:r>
              <a:rPr sz="1600" spc="-35" dirty="0">
                <a:latin typeface="Times New Roman"/>
                <a:cs typeface="Times New Roman"/>
              </a:rPr>
              <a:t>(нормативу,</a:t>
            </a:r>
            <a:r>
              <a:rPr sz="1600" spc="135" dirty="0">
                <a:latin typeface="Times New Roman"/>
                <a:cs typeface="Times New Roman"/>
              </a:rPr>
              <a:t> </a:t>
            </a:r>
            <a:r>
              <a:rPr sz="1600" spc="-5" dirty="0">
                <a:latin typeface="Times New Roman"/>
                <a:cs typeface="Times New Roman"/>
              </a:rPr>
              <a:t>середньої).</a:t>
            </a:r>
            <a:endParaRPr sz="1600">
              <a:latin typeface="Times New Roman"/>
              <a:cs typeface="Times New Roman"/>
            </a:endParaRPr>
          </a:p>
        </p:txBody>
      </p:sp>
      <p:sp>
        <p:nvSpPr>
          <p:cNvPr id="6" name="object 6"/>
          <p:cNvSpPr txBox="1"/>
          <p:nvPr/>
        </p:nvSpPr>
        <p:spPr>
          <a:xfrm>
            <a:off x="4636134" y="1369700"/>
            <a:ext cx="4142740" cy="3391535"/>
          </a:xfrm>
          <a:prstGeom prst="rect">
            <a:avLst/>
          </a:prstGeom>
        </p:spPr>
        <p:txBody>
          <a:bodyPr vert="horz" wrap="square" lIns="0" tIns="48895" rIns="0" bIns="0" rtlCol="0">
            <a:spAutoFit/>
          </a:bodyPr>
          <a:lstStyle/>
          <a:p>
            <a:pPr marL="12700" algn="just">
              <a:lnSpc>
                <a:spcPct val="100000"/>
              </a:lnSpc>
              <a:spcBef>
                <a:spcPts val="385"/>
              </a:spcBef>
            </a:pPr>
            <a:r>
              <a:rPr sz="1600" spc="-10" dirty="0">
                <a:latin typeface="Times New Roman"/>
                <a:cs typeface="Times New Roman"/>
              </a:rPr>
              <a:t>Форми вираження </a:t>
            </a:r>
            <a:r>
              <a:rPr sz="1600" spc="-15" dirty="0">
                <a:latin typeface="Times New Roman"/>
                <a:cs typeface="Times New Roman"/>
              </a:rPr>
              <a:t>індексу:</a:t>
            </a:r>
            <a:r>
              <a:rPr sz="1600" spc="25" dirty="0">
                <a:latin typeface="Times New Roman"/>
                <a:cs typeface="Times New Roman"/>
              </a:rPr>
              <a:t> </a:t>
            </a:r>
            <a:r>
              <a:rPr sz="1600" spc="-5" dirty="0">
                <a:latin typeface="Times New Roman"/>
                <a:cs typeface="Times New Roman"/>
              </a:rPr>
              <a:t>коефіцієнти,</a:t>
            </a:r>
            <a:endParaRPr sz="1600">
              <a:latin typeface="Times New Roman"/>
              <a:cs typeface="Times New Roman"/>
            </a:endParaRPr>
          </a:p>
          <a:p>
            <a:pPr marL="12700" algn="just">
              <a:lnSpc>
                <a:spcPct val="100000"/>
              </a:lnSpc>
              <a:spcBef>
                <a:spcPts val="290"/>
              </a:spcBef>
            </a:pPr>
            <a:r>
              <a:rPr sz="1600" spc="-10" dirty="0">
                <a:latin typeface="Times New Roman"/>
                <a:cs typeface="Times New Roman"/>
              </a:rPr>
              <a:t>проценти,</a:t>
            </a:r>
            <a:r>
              <a:rPr sz="1600" spc="25" dirty="0">
                <a:latin typeface="Times New Roman"/>
                <a:cs typeface="Times New Roman"/>
              </a:rPr>
              <a:t> </a:t>
            </a:r>
            <a:r>
              <a:rPr sz="1600" spc="-10" dirty="0">
                <a:latin typeface="Times New Roman"/>
                <a:cs typeface="Times New Roman"/>
              </a:rPr>
              <a:t>промілле.</a:t>
            </a:r>
            <a:endParaRPr sz="1600">
              <a:latin typeface="Times New Roman"/>
              <a:cs typeface="Times New Roman"/>
            </a:endParaRPr>
          </a:p>
          <a:p>
            <a:pPr marL="12700" marR="5715" algn="just">
              <a:lnSpc>
                <a:spcPct val="114999"/>
              </a:lnSpc>
            </a:pPr>
            <a:r>
              <a:rPr sz="1600" spc="-10" dirty="0">
                <a:latin typeface="Times New Roman"/>
                <a:cs typeface="Times New Roman"/>
              </a:rPr>
              <a:t>Показник, </a:t>
            </a:r>
            <a:r>
              <a:rPr sz="1600" spc="-5" dirty="0">
                <a:latin typeface="Times New Roman"/>
                <a:cs typeface="Times New Roman"/>
              </a:rPr>
              <a:t>динаміки чи співвідношення </a:t>
            </a:r>
            <a:r>
              <a:rPr sz="1600" spc="-35" dirty="0">
                <a:latin typeface="Times New Roman"/>
                <a:cs typeface="Times New Roman"/>
              </a:rPr>
              <a:t>якого  </a:t>
            </a:r>
            <a:r>
              <a:rPr sz="1600" spc="-15" dirty="0">
                <a:latin typeface="Times New Roman"/>
                <a:cs typeface="Times New Roman"/>
              </a:rPr>
              <a:t>характеризує </a:t>
            </a:r>
            <a:r>
              <a:rPr sz="1600" spc="-10" dirty="0">
                <a:latin typeface="Times New Roman"/>
                <a:cs typeface="Times New Roman"/>
              </a:rPr>
              <a:t>індекс, </a:t>
            </a:r>
            <a:r>
              <a:rPr sz="1600" spc="-15" dirty="0">
                <a:latin typeface="Times New Roman"/>
                <a:cs typeface="Times New Roman"/>
              </a:rPr>
              <a:t>називають </a:t>
            </a:r>
            <a:r>
              <a:rPr sz="1600" b="1" spc="-15" dirty="0">
                <a:latin typeface="Times New Roman"/>
                <a:cs typeface="Times New Roman"/>
              </a:rPr>
              <a:t>індексованою  </a:t>
            </a:r>
            <a:r>
              <a:rPr sz="1600" b="1" spc="-5" dirty="0">
                <a:latin typeface="Times New Roman"/>
                <a:cs typeface="Times New Roman"/>
              </a:rPr>
              <a:t>величиною</a:t>
            </a:r>
            <a:r>
              <a:rPr sz="1600" spc="-5" dirty="0">
                <a:latin typeface="Times New Roman"/>
                <a:cs typeface="Times New Roman"/>
              </a:rPr>
              <a:t>.</a:t>
            </a:r>
            <a:endParaRPr sz="1600">
              <a:latin typeface="Times New Roman"/>
              <a:cs typeface="Times New Roman"/>
            </a:endParaRPr>
          </a:p>
          <a:p>
            <a:pPr>
              <a:lnSpc>
                <a:spcPct val="100000"/>
              </a:lnSpc>
              <a:spcBef>
                <a:spcPts val="25"/>
              </a:spcBef>
            </a:pPr>
            <a:endParaRPr sz="1900">
              <a:latin typeface="Times New Roman"/>
              <a:cs typeface="Times New Roman"/>
            </a:endParaRPr>
          </a:p>
          <a:p>
            <a:pPr marL="12700" marR="5080" algn="just">
              <a:lnSpc>
                <a:spcPct val="114999"/>
              </a:lnSpc>
              <a:spcBef>
                <a:spcPts val="5"/>
              </a:spcBef>
            </a:pPr>
            <a:r>
              <a:rPr sz="1600" spc="-5" dirty="0">
                <a:latin typeface="Times New Roman"/>
                <a:cs typeface="Times New Roman"/>
              </a:rPr>
              <a:t>Динамічний </a:t>
            </a:r>
            <a:r>
              <a:rPr sz="1600" spc="-10" dirty="0">
                <a:latin typeface="Times New Roman"/>
                <a:cs typeface="Times New Roman"/>
              </a:rPr>
              <a:t>індекс </a:t>
            </a:r>
            <a:r>
              <a:rPr sz="1600" spc="-5" dirty="0">
                <a:latin typeface="Times New Roman"/>
                <a:cs typeface="Times New Roman"/>
              </a:rPr>
              <a:t>є </a:t>
            </a:r>
            <a:r>
              <a:rPr sz="1600" spc="-10" dirty="0">
                <a:latin typeface="Times New Roman"/>
                <a:cs typeface="Times New Roman"/>
              </a:rPr>
              <a:t>співвідношенням </a:t>
            </a:r>
            <a:r>
              <a:rPr sz="1600" spc="-15" dirty="0">
                <a:latin typeface="Times New Roman"/>
                <a:cs typeface="Times New Roman"/>
              </a:rPr>
              <a:t>двох  значень </a:t>
            </a:r>
            <a:r>
              <a:rPr sz="1600" spc="-10" dirty="0">
                <a:latin typeface="Times New Roman"/>
                <a:cs typeface="Times New Roman"/>
              </a:rPr>
              <a:t>показника, </a:t>
            </a:r>
            <a:r>
              <a:rPr sz="1600" spc="-5" dirty="0">
                <a:latin typeface="Times New Roman"/>
                <a:cs typeface="Times New Roman"/>
              </a:rPr>
              <a:t>який </a:t>
            </a:r>
            <a:r>
              <a:rPr sz="1600" spc="-10" dirty="0">
                <a:latin typeface="Times New Roman"/>
                <a:cs typeface="Times New Roman"/>
              </a:rPr>
              <a:t>індексується:  </a:t>
            </a:r>
            <a:r>
              <a:rPr sz="1600" spc="-15" dirty="0">
                <a:latin typeface="Times New Roman"/>
                <a:cs typeface="Times New Roman"/>
              </a:rPr>
              <a:t>оціночного  </a:t>
            </a:r>
            <a:r>
              <a:rPr sz="1600" spc="-20" dirty="0">
                <a:latin typeface="Times New Roman"/>
                <a:cs typeface="Times New Roman"/>
              </a:rPr>
              <a:t>(поточного,  </a:t>
            </a:r>
            <a:r>
              <a:rPr sz="1600" spc="-15" dirty="0">
                <a:latin typeface="Times New Roman"/>
                <a:cs typeface="Times New Roman"/>
              </a:rPr>
              <a:t>фактичного, </a:t>
            </a:r>
            <a:r>
              <a:rPr sz="1600" spc="270" dirty="0">
                <a:latin typeface="Times New Roman"/>
                <a:cs typeface="Times New Roman"/>
              </a:rPr>
              <a:t> </a:t>
            </a:r>
            <a:r>
              <a:rPr sz="1600" spc="-10" dirty="0">
                <a:latin typeface="Times New Roman"/>
                <a:cs typeface="Times New Roman"/>
              </a:rPr>
              <a:t>звітного)</a:t>
            </a:r>
            <a:endParaRPr sz="1600">
              <a:latin typeface="Times New Roman"/>
              <a:cs typeface="Times New Roman"/>
            </a:endParaRPr>
          </a:p>
          <a:p>
            <a:pPr marL="12700">
              <a:lnSpc>
                <a:spcPct val="100000"/>
              </a:lnSpc>
              <a:spcBef>
                <a:spcPts val="285"/>
              </a:spcBef>
              <a:tabLst>
                <a:tab pos="311150" algn="l"/>
                <a:tab pos="1896110" algn="l"/>
                <a:tab pos="3205480" algn="l"/>
              </a:tabLst>
            </a:pPr>
            <a:r>
              <a:rPr sz="1600" spc="-5" dirty="0">
                <a:latin typeface="Times New Roman"/>
                <a:cs typeface="Times New Roman"/>
              </a:rPr>
              <a:t>–	</a:t>
            </a:r>
            <a:r>
              <a:rPr sz="1600" spc="-10" dirty="0">
                <a:latin typeface="Times New Roman"/>
                <a:cs typeface="Times New Roman"/>
              </a:rPr>
              <a:t>ідентифікується	</a:t>
            </a:r>
            <a:r>
              <a:rPr sz="1600" spc="-20" dirty="0">
                <a:latin typeface="Times New Roman"/>
                <a:cs typeface="Times New Roman"/>
              </a:rPr>
              <a:t>підрядковою	</a:t>
            </a:r>
            <a:r>
              <a:rPr sz="1600" spc="-25" dirty="0">
                <a:latin typeface="Times New Roman"/>
                <a:cs typeface="Times New Roman"/>
              </a:rPr>
              <a:t>позначкою</a:t>
            </a:r>
            <a:endParaRPr sz="1600">
              <a:latin typeface="Times New Roman"/>
              <a:cs typeface="Times New Roman"/>
            </a:endParaRPr>
          </a:p>
          <a:p>
            <a:pPr marL="12700">
              <a:lnSpc>
                <a:spcPct val="100000"/>
              </a:lnSpc>
              <a:spcBef>
                <a:spcPts val="290"/>
              </a:spcBef>
            </a:pPr>
            <a:r>
              <a:rPr sz="1600" spc="-215" dirty="0">
                <a:latin typeface="Times New Roman"/>
                <a:cs typeface="Times New Roman"/>
              </a:rPr>
              <a:t>―1‖     </a:t>
            </a:r>
            <a:r>
              <a:rPr sz="1600" spc="-5" dirty="0">
                <a:latin typeface="Times New Roman"/>
                <a:cs typeface="Times New Roman"/>
              </a:rPr>
              <a:t>і  </a:t>
            </a:r>
            <a:r>
              <a:rPr sz="1600" spc="-15" dirty="0">
                <a:latin typeface="Times New Roman"/>
                <a:cs typeface="Times New Roman"/>
              </a:rPr>
              <a:t>взятого  </a:t>
            </a:r>
            <a:r>
              <a:rPr sz="1600" dirty="0">
                <a:latin typeface="Times New Roman"/>
                <a:cs typeface="Times New Roman"/>
              </a:rPr>
              <a:t>за  </a:t>
            </a:r>
            <a:r>
              <a:rPr sz="1600" spc="-10" dirty="0">
                <a:latin typeface="Times New Roman"/>
                <a:cs typeface="Times New Roman"/>
              </a:rPr>
              <a:t>базу  </a:t>
            </a:r>
            <a:r>
              <a:rPr sz="1600" spc="-5" dirty="0">
                <a:latin typeface="Times New Roman"/>
                <a:cs typeface="Times New Roman"/>
              </a:rPr>
              <a:t>порівняння  – </a:t>
            </a:r>
            <a:r>
              <a:rPr sz="1600" spc="260" dirty="0">
                <a:latin typeface="Times New Roman"/>
                <a:cs typeface="Times New Roman"/>
              </a:rPr>
              <a:t> </a:t>
            </a:r>
            <a:r>
              <a:rPr sz="1600" spc="-20" dirty="0">
                <a:latin typeface="Times New Roman"/>
                <a:cs typeface="Times New Roman"/>
              </a:rPr>
              <a:t>позначка</a:t>
            </a:r>
            <a:endParaRPr sz="1600">
              <a:latin typeface="Times New Roman"/>
              <a:cs typeface="Times New Roman"/>
            </a:endParaRPr>
          </a:p>
          <a:p>
            <a:pPr marL="12700">
              <a:lnSpc>
                <a:spcPct val="100000"/>
              </a:lnSpc>
              <a:spcBef>
                <a:spcPts val="290"/>
              </a:spcBef>
            </a:pPr>
            <a:r>
              <a:rPr sz="1600" spc="-160" dirty="0">
                <a:latin typeface="Times New Roman"/>
                <a:cs typeface="Times New Roman"/>
              </a:rPr>
              <a:t>―0‖.</a:t>
            </a:r>
            <a:endParaRPr sz="1600">
              <a:latin typeface="Times New Roman"/>
              <a:cs typeface="Times New Roman"/>
            </a:endParaRPr>
          </a:p>
        </p:txBody>
      </p:sp>
      <p:sp>
        <p:nvSpPr>
          <p:cNvPr id="7" name="object 7"/>
          <p:cNvSpPr/>
          <p:nvPr/>
        </p:nvSpPr>
        <p:spPr>
          <a:xfrm>
            <a:off x="6300215" y="5517222"/>
            <a:ext cx="1656207" cy="66189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804160" y="88392"/>
            <a:ext cx="3561588" cy="512064"/>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988691" y="170129"/>
            <a:ext cx="3186430" cy="391795"/>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1.</a:t>
            </a:r>
            <a:r>
              <a:rPr sz="2400" b="1" spc="-490" dirty="0">
                <a:solidFill>
                  <a:srgbClr val="5E2D79"/>
                </a:solidFill>
                <a:latin typeface="Times New Roman"/>
                <a:cs typeface="Times New Roman"/>
              </a:rPr>
              <a:t> </a:t>
            </a:r>
            <a:r>
              <a:rPr sz="2400" b="1" spc="-145" dirty="0">
                <a:solidFill>
                  <a:srgbClr val="5E2D79"/>
                </a:solidFill>
                <a:latin typeface="Times New Roman"/>
                <a:cs typeface="Times New Roman"/>
              </a:rPr>
              <a:t>СУТНІСТЬ ІНДЕКСІВ</a:t>
            </a:r>
            <a:endParaRPr sz="2400">
              <a:latin typeface="Times New Roman"/>
              <a:cs typeface="Times New Roman"/>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525" y="257682"/>
            <a:ext cx="8596630" cy="5294630"/>
          </a:xfrm>
          <a:prstGeom prst="rect">
            <a:avLst/>
          </a:prstGeom>
        </p:spPr>
        <p:txBody>
          <a:bodyPr vert="horz" wrap="square" lIns="0" tIns="12700" rIns="0" bIns="0" rtlCol="0">
            <a:spAutoFit/>
          </a:bodyPr>
          <a:lstStyle/>
          <a:p>
            <a:pPr marL="86360" algn="ctr">
              <a:lnSpc>
                <a:spcPct val="100000"/>
              </a:lnSpc>
              <a:spcBef>
                <a:spcPts val="100"/>
              </a:spcBef>
            </a:pPr>
            <a:r>
              <a:rPr sz="3200" spc="-15" dirty="0">
                <a:latin typeface="Times New Roman"/>
                <a:cs typeface="Times New Roman"/>
              </a:rPr>
              <a:t>Індекси</a:t>
            </a:r>
            <a:r>
              <a:rPr sz="3200" spc="-90" dirty="0">
                <a:latin typeface="Times New Roman"/>
                <a:cs typeface="Times New Roman"/>
              </a:rPr>
              <a:t> </a:t>
            </a:r>
            <a:r>
              <a:rPr sz="3200" spc="-15" dirty="0">
                <a:latin typeface="Times New Roman"/>
                <a:cs typeface="Times New Roman"/>
              </a:rPr>
              <a:t>дозволяють:</a:t>
            </a:r>
            <a:endParaRPr sz="3200">
              <a:latin typeface="Times New Roman"/>
              <a:cs typeface="Times New Roman"/>
            </a:endParaRPr>
          </a:p>
          <a:p>
            <a:pPr>
              <a:lnSpc>
                <a:spcPct val="100000"/>
              </a:lnSpc>
              <a:spcBef>
                <a:spcPts val="40"/>
              </a:spcBef>
            </a:pPr>
            <a:endParaRPr sz="4350">
              <a:latin typeface="Times New Roman"/>
              <a:cs typeface="Times New Roman"/>
            </a:endParaRPr>
          </a:p>
          <a:p>
            <a:pPr marL="408940" marR="5080" indent="-396240">
              <a:lnSpc>
                <a:spcPts val="3460"/>
              </a:lnSpc>
              <a:buChar char="-"/>
              <a:tabLst>
                <a:tab pos="408305" algn="l"/>
                <a:tab pos="408940" algn="l"/>
              </a:tabLst>
            </a:pPr>
            <a:r>
              <a:rPr sz="3200" spc="-20" dirty="0">
                <a:latin typeface="Times New Roman"/>
                <a:cs typeface="Times New Roman"/>
              </a:rPr>
              <a:t>розрахувати </a:t>
            </a:r>
            <a:r>
              <a:rPr sz="3200" spc="-10" dirty="0">
                <a:latin typeface="Times New Roman"/>
                <a:cs typeface="Times New Roman"/>
              </a:rPr>
              <a:t>зміни </a:t>
            </a:r>
            <a:r>
              <a:rPr sz="3200" dirty="0">
                <a:latin typeface="Times New Roman"/>
                <a:cs typeface="Times New Roman"/>
              </a:rPr>
              <a:t>складних явищ; не тільки  порівняти </a:t>
            </a:r>
            <a:r>
              <a:rPr sz="3200" spc="-5" dirty="0">
                <a:latin typeface="Times New Roman"/>
                <a:cs typeface="Times New Roman"/>
              </a:rPr>
              <a:t>показник </a:t>
            </a:r>
            <a:r>
              <a:rPr sz="3200" dirty="0">
                <a:latin typeface="Times New Roman"/>
                <a:cs typeface="Times New Roman"/>
              </a:rPr>
              <a:t>в </a:t>
            </a:r>
            <a:r>
              <a:rPr sz="3200" spc="-25" dirty="0">
                <a:latin typeface="Times New Roman"/>
                <a:cs typeface="Times New Roman"/>
              </a:rPr>
              <a:t>двох </a:t>
            </a:r>
            <a:r>
              <a:rPr sz="3200" spc="5" dirty="0">
                <a:latin typeface="Times New Roman"/>
                <a:cs typeface="Times New Roman"/>
              </a:rPr>
              <a:t>станах, </a:t>
            </a:r>
            <a:r>
              <a:rPr sz="3200" dirty="0">
                <a:latin typeface="Times New Roman"/>
                <a:cs typeface="Times New Roman"/>
              </a:rPr>
              <a:t>а і</a:t>
            </a:r>
            <a:r>
              <a:rPr sz="3200" spc="-120" dirty="0">
                <a:latin typeface="Times New Roman"/>
                <a:cs typeface="Times New Roman"/>
              </a:rPr>
              <a:t> </a:t>
            </a:r>
            <a:r>
              <a:rPr sz="3200" spc="-10" dirty="0">
                <a:latin typeface="Times New Roman"/>
                <a:cs typeface="Times New Roman"/>
              </a:rPr>
              <a:t>отримати  </a:t>
            </a:r>
            <a:r>
              <a:rPr sz="3200" spc="15" dirty="0">
                <a:latin typeface="Times New Roman"/>
                <a:cs typeface="Times New Roman"/>
              </a:rPr>
              <a:t>та </a:t>
            </a:r>
            <a:r>
              <a:rPr sz="3200" dirty="0">
                <a:latin typeface="Times New Roman"/>
                <a:cs typeface="Times New Roman"/>
              </a:rPr>
              <a:t>порівняти </a:t>
            </a:r>
            <a:r>
              <a:rPr sz="3200" spc="-10" dirty="0">
                <a:latin typeface="Times New Roman"/>
                <a:cs typeface="Times New Roman"/>
              </a:rPr>
              <a:t>агреговані</a:t>
            </a:r>
            <a:r>
              <a:rPr sz="3200" spc="-95" dirty="0">
                <a:latin typeface="Times New Roman"/>
                <a:cs typeface="Times New Roman"/>
              </a:rPr>
              <a:t> </a:t>
            </a:r>
            <a:r>
              <a:rPr sz="3200" spc="-5" dirty="0">
                <a:latin typeface="Times New Roman"/>
                <a:cs typeface="Times New Roman"/>
              </a:rPr>
              <a:t>величини;</a:t>
            </a:r>
            <a:endParaRPr sz="3200">
              <a:latin typeface="Times New Roman"/>
              <a:cs typeface="Times New Roman"/>
            </a:endParaRPr>
          </a:p>
          <a:p>
            <a:pPr marL="408940" marR="68580" indent="-396240">
              <a:lnSpc>
                <a:spcPct val="90000"/>
              </a:lnSpc>
              <a:spcBef>
                <a:spcPts val="715"/>
              </a:spcBef>
              <a:buChar char="-"/>
              <a:tabLst>
                <a:tab pos="408305" algn="l"/>
                <a:tab pos="408940" algn="l"/>
              </a:tabLst>
            </a:pPr>
            <a:r>
              <a:rPr sz="3200" spc="-5" dirty="0">
                <a:latin typeface="Times New Roman"/>
                <a:cs typeface="Times New Roman"/>
              </a:rPr>
              <a:t>виявити </a:t>
            </a:r>
            <a:r>
              <a:rPr sz="3200" spc="-10" dirty="0">
                <a:latin typeface="Times New Roman"/>
                <a:cs typeface="Times New Roman"/>
              </a:rPr>
              <a:t>зміни </a:t>
            </a:r>
            <a:r>
              <a:rPr sz="3200" dirty="0">
                <a:latin typeface="Times New Roman"/>
                <a:cs typeface="Times New Roman"/>
              </a:rPr>
              <a:t>у явищах за </a:t>
            </a:r>
            <a:r>
              <a:rPr sz="3200" spc="-15" dirty="0">
                <a:latin typeface="Times New Roman"/>
                <a:cs typeface="Times New Roman"/>
              </a:rPr>
              <a:t>рахунок </a:t>
            </a:r>
            <a:r>
              <a:rPr sz="3200" spc="-10" dirty="0">
                <a:latin typeface="Times New Roman"/>
                <a:cs typeface="Times New Roman"/>
              </a:rPr>
              <a:t>зміни  </a:t>
            </a:r>
            <a:r>
              <a:rPr sz="3200" dirty="0">
                <a:latin typeface="Times New Roman"/>
                <a:cs typeface="Times New Roman"/>
              </a:rPr>
              <a:t>окремих </a:t>
            </a:r>
            <a:r>
              <a:rPr sz="3200" spc="-5" dirty="0">
                <a:latin typeface="Times New Roman"/>
                <a:cs typeface="Times New Roman"/>
              </a:rPr>
              <a:t>факторів, наприклад, </a:t>
            </a:r>
            <a:r>
              <a:rPr sz="3200" spc="-10" dirty="0">
                <a:latin typeface="Times New Roman"/>
                <a:cs typeface="Times New Roman"/>
              </a:rPr>
              <a:t>зміна </a:t>
            </a:r>
            <a:r>
              <a:rPr sz="3200" spc="-20" dirty="0">
                <a:latin typeface="Times New Roman"/>
                <a:cs typeface="Times New Roman"/>
              </a:rPr>
              <a:t>прибутку  </a:t>
            </a:r>
            <a:r>
              <a:rPr sz="3200" spc="-5" dirty="0">
                <a:latin typeface="Times New Roman"/>
                <a:cs typeface="Times New Roman"/>
              </a:rPr>
              <a:t>підприємства за </a:t>
            </a:r>
            <a:r>
              <a:rPr sz="3200" spc="-15" dirty="0">
                <a:latin typeface="Times New Roman"/>
                <a:cs typeface="Times New Roman"/>
              </a:rPr>
              <a:t>рахунок </a:t>
            </a:r>
            <a:r>
              <a:rPr sz="3200" spc="-10" dirty="0">
                <a:latin typeface="Times New Roman"/>
                <a:cs typeface="Times New Roman"/>
              </a:rPr>
              <a:t>зміни </a:t>
            </a:r>
            <a:r>
              <a:rPr sz="3200" spc="10" dirty="0">
                <a:latin typeface="Times New Roman"/>
                <a:cs typeface="Times New Roman"/>
              </a:rPr>
              <a:t>чисельності  </a:t>
            </a:r>
            <a:r>
              <a:rPr sz="3200" dirty="0">
                <a:latin typeface="Times New Roman"/>
                <a:cs typeface="Times New Roman"/>
              </a:rPr>
              <a:t>робітників, </a:t>
            </a:r>
            <a:r>
              <a:rPr sz="3200" spc="-10" dirty="0">
                <a:latin typeface="Times New Roman"/>
                <a:cs typeface="Times New Roman"/>
              </a:rPr>
              <a:t>технології, </a:t>
            </a:r>
            <a:r>
              <a:rPr sz="3200" spc="10" dirty="0">
                <a:latin typeface="Times New Roman"/>
                <a:cs typeface="Times New Roman"/>
              </a:rPr>
              <a:t>основних </a:t>
            </a:r>
            <a:r>
              <a:rPr sz="3200" dirty="0">
                <a:latin typeface="Times New Roman"/>
                <a:cs typeface="Times New Roman"/>
              </a:rPr>
              <a:t>засобів</a:t>
            </a:r>
            <a:r>
              <a:rPr sz="3200" spc="-145" dirty="0">
                <a:latin typeface="Times New Roman"/>
                <a:cs typeface="Times New Roman"/>
              </a:rPr>
              <a:t> </a:t>
            </a:r>
            <a:r>
              <a:rPr sz="3200" spc="-5" dirty="0">
                <a:latin typeface="Times New Roman"/>
                <a:cs typeface="Times New Roman"/>
              </a:rPr>
              <a:t>тощо;</a:t>
            </a:r>
            <a:endParaRPr sz="3200">
              <a:latin typeface="Times New Roman"/>
              <a:cs typeface="Times New Roman"/>
            </a:endParaRPr>
          </a:p>
          <a:p>
            <a:pPr marL="408940" marR="37465" indent="-396240">
              <a:lnSpc>
                <a:spcPts val="3460"/>
              </a:lnSpc>
              <a:spcBef>
                <a:spcPts val="815"/>
              </a:spcBef>
              <a:buChar char="-"/>
              <a:tabLst>
                <a:tab pos="408305" algn="l"/>
                <a:tab pos="408940" algn="l"/>
              </a:tabLst>
            </a:pPr>
            <a:r>
              <a:rPr sz="3200" dirty="0">
                <a:latin typeface="Times New Roman"/>
                <a:cs typeface="Times New Roman"/>
              </a:rPr>
              <a:t>порівняти явища </a:t>
            </a:r>
            <a:r>
              <a:rPr sz="3200" spc="-5" dirty="0">
                <a:latin typeface="Times New Roman"/>
                <a:cs typeface="Times New Roman"/>
              </a:rPr>
              <a:t>не лише </a:t>
            </a:r>
            <a:r>
              <a:rPr sz="3200" dirty="0">
                <a:latin typeface="Times New Roman"/>
                <a:cs typeface="Times New Roman"/>
              </a:rPr>
              <a:t>у часі, а і у </a:t>
            </a:r>
            <a:r>
              <a:rPr sz="3200" spc="5" dirty="0">
                <a:latin typeface="Times New Roman"/>
                <a:cs typeface="Times New Roman"/>
              </a:rPr>
              <a:t>просторі,  </a:t>
            </a:r>
            <a:r>
              <a:rPr sz="3200" dirty="0">
                <a:latin typeface="Times New Roman"/>
                <a:cs typeface="Times New Roman"/>
              </a:rPr>
              <a:t>з </a:t>
            </a:r>
            <a:r>
              <a:rPr sz="3200" spc="-5" dirty="0">
                <a:latin typeface="Times New Roman"/>
                <a:cs typeface="Times New Roman"/>
              </a:rPr>
              <a:t>нормою, </a:t>
            </a:r>
            <a:r>
              <a:rPr sz="3200" dirty="0">
                <a:latin typeface="Times New Roman"/>
                <a:cs typeface="Times New Roman"/>
              </a:rPr>
              <a:t>з</a:t>
            </a:r>
            <a:r>
              <a:rPr sz="3200" spc="-75" dirty="0">
                <a:latin typeface="Times New Roman"/>
                <a:cs typeface="Times New Roman"/>
              </a:rPr>
              <a:t> </a:t>
            </a:r>
            <a:r>
              <a:rPr sz="3200" spc="-5" dirty="0">
                <a:latin typeface="Times New Roman"/>
                <a:cs typeface="Times New Roman"/>
              </a:rPr>
              <a:t>стандартом.</a:t>
            </a:r>
            <a:endParaRPr sz="3200">
              <a:latin typeface="Times New Roman"/>
              <a:cs typeface="Times New Roman"/>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202" y="0"/>
            <a:ext cx="7481570" cy="1903730"/>
          </a:xfrm>
          <a:prstGeom prst="rect">
            <a:avLst/>
          </a:prstGeom>
        </p:spPr>
        <p:txBody>
          <a:bodyPr vert="horz" wrap="square" lIns="0" tIns="183515" rIns="0" bIns="0" rtlCol="0">
            <a:spAutoFit/>
          </a:bodyPr>
          <a:lstStyle/>
          <a:p>
            <a:pPr marL="1676400">
              <a:lnSpc>
                <a:spcPct val="100000"/>
              </a:lnSpc>
              <a:spcBef>
                <a:spcPts val="1445"/>
              </a:spcBef>
            </a:pPr>
            <a:r>
              <a:rPr sz="3200" spc="-15" dirty="0">
                <a:latin typeface="Times New Roman"/>
                <a:cs typeface="Times New Roman"/>
              </a:rPr>
              <a:t>Розрізняють </a:t>
            </a:r>
            <a:r>
              <a:rPr sz="3200" dirty="0">
                <a:latin typeface="Times New Roman"/>
                <a:cs typeface="Times New Roman"/>
              </a:rPr>
              <a:t>дві </a:t>
            </a:r>
            <a:r>
              <a:rPr sz="3200" spc="-15" dirty="0">
                <a:latin typeface="Times New Roman"/>
                <a:cs typeface="Times New Roman"/>
              </a:rPr>
              <a:t>функції</a:t>
            </a:r>
            <a:r>
              <a:rPr sz="3200" spc="-250" dirty="0">
                <a:latin typeface="Times New Roman"/>
                <a:cs typeface="Times New Roman"/>
              </a:rPr>
              <a:t> </a:t>
            </a:r>
            <a:r>
              <a:rPr sz="3200" spc="-10" dirty="0">
                <a:latin typeface="Times New Roman"/>
                <a:cs typeface="Times New Roman"/>
              </a:rPr>
              <a:t>індексів.</a:t>
            </a:r>
            <a:endParaRPr sz="3200">
              <a:latin typeface="Times New Roman"/>
              <a:cs typeface="Times New Roman"/>
            </a:endParaRPr>
          </a:p>
          <a:p>
            <a:pPr marL="12700">
              <a:lnSpc>
                <a:spcPct val="114999"/>
              </a:lnSpc>
              <a:spcBef>
                <a:spcPts val="770"/>
              </a:spcBef>
              <a:tabLst>
                <a:tab pos="2076450" algn="l"/>
                <a:tab pos="2733040" algn="l"/>
                <a:tab pos="3246755" algn="l"/>
                <a:tab pos="4584700" algn="l"/>
                <a:tab pos="6525259" algn="l"/>
                <a:tab pos="6692900" algn="l"/>
              </a:tabLst>
            </a:pPr>
            <a:r>
              <a:rPr sz="3200" spc="-5" dirty="0">
                <a:latin typeface="Times New Roman"/>
                <a:cs typeface="Times New Roman"/>
              </a:rPr>
              <a:t>1.</a:t>
            </a:r>
            <a:r>
              <a:rPr sz="3200" b="1" spc="-5" dirty="0">
                <a:latin typeface="Times New Roman"/>
                <a:cs typeface="Times New Roman"/>
              </a:rPr>
              <a:t>Синтетичну		</a:t>
            </a:r>
            <a:r>
              <a:rPr sz="3200" spc="-15" dirty="0">
                <a:latin typeface="Times New Roman"/>
                <a:cs typeface="Times New Roman"/>
              </a:rPr>
              <a:t>(узагальнюючу)		</a:t>
            </a:r>
            <a:r>
              <a:rPr sz="3200" dirty="0">
                <a:latin typeface="Times New Roman"/>
                <a:cs typeface="Times New Roman"/>
              </a:rPr>
              <a:t>–  </a:t>
            </a:r>
            <a:r>
              <a:rPr sz="3200" spc="25" dirty="0">
                <a:latin typeface="Times New Roman"/>
                <a:cs typeface="Times New Roman"/>
              </a:rPr>
              <a:t>т</a:t>
            </a:r>
            <a:r>
              <a:rPr sz="3200" dirty="0">
                <a:latin typeface="Times New Roman"/>
                <a:cs typeface="Times New Roman"/>
              </a:rPr>
              <a:t>ра</a:t>
            </a:r>
            <a:r>
              <a:rPr sz="3200" spc="-45" dirty="0">
                <a:latin typeface="Times New Roman"/>
                <a:cs typeface="Times New Roman"/>
              </a:rPr>
              <a:t>кт</a:t>
            </a:r>
            <a:r>
              <a:rPr sz="3200" dirty="0">
                <a:latin typeface="Times New Roman"/>
                <a:cs typeface="Times New Roman"/>
              </a:rPr>
              <a:t>у</a:t>
            </a:r>
            <a:r>
              <a:rPr sz="3200" spc="-75" dirty="0">
                <a:latin typeface="Times New Roman"/>
                <a:cs typeface="Times New Roman"/>
              </a:rPr>
              <a:t>ю</a:t>
            </a:r>
            <a:r>
              <a:rPr sz="3200" dirty="0">
                <a:latin typeface="Times New Roman"/>
                <a:cs typeface="Times New Roman"/>
              </a:rPr>
              <a:t>ть	як	</a:t>
            </a:r>
            <a:r>
              <a:rPr sz="3200" spc="-15" dirty="0">
                <a:latin typeface="Times New Roman"/>
                <a:cs typeface="Times New Roman"/>
              </a:rPr>
              <a:t>п</a:t>
            </a:r>
            <a:r>
              <a:rPr sz="3200" dirty="0">
                <a:latin typeface="Times New Roman"/>
                <a:cs typeface="Times New Roman"/>
              </a:rPr>
              <a:t>о</a:t>
            </a:r>
            <a:r>
              <a:rPr sz="3200" spc="-65" dirty="0">
                <a:latin typeface="Times New Roman"/>
                <a:cs typeface="Times New Roman"/>
              </a:rPr>
              <a:t>к</a:t>
            </a:r>
            <a:r>
              <a:rPr sz="3200" dirty="0">
                <a:latin typeface="Times New Roman"/>
                <a:cs typeface="Times New Roman"/>
              </a:rPr>
              <a:t>а</a:t>
            </a:r>
            <a:r>
              <a:rPr sz="3200" spc="-15" dirty="0">
                <a:latin typeface="Times New Roman"/>
                <a:cs typeface="Times New Roman"/>
              </a:rPr>
              <a:t>зни</a:t>
            </a:r>
            <a:r>
              <a:rPr sz="3200" dirty="0">
                <a:latin typeface="Times New Roman"/>
                <a:cs typeface="Times New Roman"/>
              </a:rPr>
              <a:t>к	</a:t>
            </a:r>
            <a:r>
              <a:rPr sz="3200" spc="35" dirty="0">
                <a:latin typeface="Times New Roman"/>
                <a:cs typeface="Times New Roman"/>
              </a:rPr>
              <a:t>с</a:t>
            </a:r>
            <a:r>
              <a:rPr sz="3200" dirty="0">
                <a:latin typeface="Times New Roman"/>
                <a:cs typeface="Times New Roman"/>
              </a:rPr>
              <a:t>е</a:t>
            </a:r>
            <a:r>
              <a:rPr sz="3200" spc="-15" dirty="0">
                <a:latin typeface="Times New Roman"/>
                <a:cs typeface="Times New Roman"/>
              </a:rPr>
              <a:t>р</a:t>
            </a:r>
            <a:r>
              <a:rPr sz="3200" spc="-45" dirty="0">
                <a:latin typeface="Times New Roman"/>
                <a:cs typeface="Times New Roman"/>
              </a:rPr>
              <a:t>е</a:t>
            </a:r>
            <a:r>
              <a:rPr sz="3200" spc="-10" dirty="0">
                <a:latin typeface="Times New Roman"/>
                <a:cs typeface="Times New Roman"/>
              </a:rPr>
              <a:t>д</a:t>
            </a:r>
            <a:r>
              <a:rPr sz="3200" spc="-15" dirty="0">
                <a:latin typeface="Times New Roman"/>
                <a:cs typeface="Times New Roman"/>
              </a:rPr>
              <a:t>н</a:t>
            </a:r>
            <a:r>
              <a:rPr sz="3200" spc="-5" dirty="0">
                <a:latin typeface="Times New Roman"/>
                <a:cs typeface="Times New Roman"/>
              </a:rPr>
              <a:t>ьо</a:t>
            </a:r>
            <a:r>
              <a:rPr sz="3200" dirty="0">
                <a:latin typeface="Times New Roman"/>
                <a:cs typeface="Times New Roman"/>
              </a:rPr>
              <a:t>ї	</a:t>
            </a:r>
            <a:r>
              <a:rPr sz="3200" spc="-65" dirty="0">
                <a:latin typeface="Times New Roman"/>
                <a:cs typeface="Times New Roman"/>
              </a:rPr>
              <a:t>з</a:t>
            </a:r>
            <a:r>
              <a:rPr sz="3200" dirty="0">
                <a:latin typeface="Times New Roman"/>
                <a:cs typeface="Times New Roman"/>
              </a:rPr>
              <a:t>м</a:t>
            </a:r>
            <a:r>
              <a:rPr sz="3200" spc="-20" dirty="0">
                <a:latin typeface="Times New Roman"/>
                <a:cs typeface="Times New Roman"/>
              </a:rPr>
              <a:t>і</a:t>
            </a:r>
            <a:r>
              <a:rPr sz="3200" spc="-15" dirty="0">
                <a:latin typeface="Times New Roman"/>
                <a:cs typeface="Times New Roman"/>
              </a:rPr>
              <a:t>н</a:t>
            </a:r>
            <a:r>
              <a:rPr sz="3200" dirty="0">
                <a:latin typeface="Times New Roman"/>
                <a:cs typeface="Times New Roman"/>
              </a:rPr>
              <a:t>и</a:t>
            </a:r>
            <a:endParaRPr sz="3200">
              <a:latin typeface="Times New Roman"/>
              <a:cs typeface="Times New Roman"/>
            </a:endParaRPr>
          </a:p>
        </p:txBody>
      </p:sp>
      <p:sp>
        <p:nvSpPr>
          <p:cNvPr id="3" name="object 3"/>
          <p:cNvSpPr txBox="1"/>
          <p:nvPr/>
        </p:nvSpPr>
        <p:spPr>
          <a:xfrm>
            <a:off x="7839202" y="703935"/>
            <a:ext cx="1109345" cy="1147445"/>
          </a:xfrm>
          <a:prstGeom prst="rect">
            <a:avLst/>
          </a:prstGeom>
        </p:spPr>
        <p:txBody>
          <a:bodyPr vert="horz" wrap="square" lIns="0" tIns="12700" rIns="0" bIns="0" rtlCol="0">
            <a:spAutoFit/>
          </a:bodyPr>
          <a:lstStyle/>
          <a:p>
            <a:pPr marL="186690" marR="5080" indent="-174625">
              <a:lnSpc>
                <a:spcPct val="114999"/>
              </a:lnSpc>
              <a:spcBef>
                <a:spcPts val="100"/>
              </a:spcBef>
            </a:pPr>
            <a:r>
              <a:rPr sz="3200" dirty="0">
                <a:latin typeface="Times New Roman"/>
                <a:cs typeface="Times New Roman"/>
              </a:rPr>
              <a:t>і</a:t>
            </a:r>
            <a:r>
              <a:rPr sz="3200" spc="-15" dirty="0">
                <a:latin typeface="Times New Roman"/>
                <a:cs typeface="Times New Roman"/>
              </a:rPr>
              <a:t>н</a:t>
            </a:r>
            <a:r>
              <a:rPr sz="3200" spc="-10" dirty="0">
                <a:latin typeface="Times New Roman"/>
                <a:cs typeface="Times New Roman"/>
              </a:rPr>
              <a:t>д</a:t>
            </a:r>
            <a:r>
              <a:rPr sz="3200" dirty="0">
                <a:latin typeface="Times New Roman"/>
                <a:cs typeface="Times New Roman"/>
              </a:rPr>
              <a:t>е</a:t>
            </a:r>
            <a:r>
              <a:rPr sz="3200" spc="-100" dirty="0">
                <a:latin typeface="Times New Roman"/>
                <a:cs typeface="Times New Roman"/>
              </a:rPr>
              <a:t>к</a:t>
            </a:r>
            <a:r>
              <a:rPr sz="3200" dirty="0">
                <a:latin typeface="Times New Roman"/>
                <a:cs typeface="Times New Roman"/>
              </a:rPr>
              <a:t>с  рі</a:t>
            </a:r>
            <a:r>
              <a:rPr sz="3200" spc="-25" dirty="0">
                <a:latin typeface="Times New Roman"/>
                <a:cs typeface="Times New Roman"/>
              </a:rPr>
              <a:t>в</a:t>
            </a:r>
            <a:r>
              <a:rPr sz="3200" spc="-15" dirty="0">
                <a:latin typeface="Times New Roman"/>
                <a:cs typeface="Times New Roman"/>
              </a:rPr>
              <a:t>н</a:t>
            </a:r>
            <a:r>
              <a:rPr sz="3200" dirty="0">
                <a:latin typeface="Times New Roman"/>
                <a:cs typeface="Times New Roman"/>
              </a:rPr>
              <a:t>я</a:t>
            </a:r>
            <a:endParaRPr sz="3200">
              <a:latin typeface="Times New Roman"/>
              <a:cs typeface="Times New Roman"/>
            </a:endParaRPr>
          </a:p>
        </p:txBody>
      </p:sp>
      <p:sp>
        <p:nvSpPr>
          <p:cNvPr id="4" name="object 4"/>
          <p:cNvSpPr txBox="1"/>
          <p:nvPr/>
        </p:nvSpPr>
        <p:spPr>
          <a:xfrm>
            <a:off x="273202" y="1727809"/>
            <a:ext cx="8676005" cy="2465070"/>
          </a:xfrm>
          <a:prstGeom prst="rect">
            <a:avLst/>
          </a:prstGeom>
        </p:spPr>
        <p:txBody>
          <a:bodyPr vert="horz" wrap="square" lIns="0" tIns="183515" rIns="0" bIns="0" rtlCol="0">
            <a:spAutoFit/>
          </a:bodyPr>
          <a:lstStyle/>
          <a:p>
            <a:pPr marL="12700" algn="just">
              <a:lnSpc>
                <a:spcPct val="100000"/>
              </a:lnSpc>
              <a:spcBef>
                <a:spcPts val="1445"/>
              </a:spcBef>
            </a:pPr>
            <a:r>
              <a:rPr sz="3200" dirty="0">
                <a:latin typeface="Times New Roman"/>
                <a:cs typeface="Times New Roman"/>
              </a:rPr>
              <a:t>досліджуваної</a:t>
            </a:r>
            <a:r>
              <a:rPr sz="3200" spc="-135" dirty="0">
                <a:latin typeface="Times New Roman"/>
                <a:cs typeface="Times New Roman"/>
              </a:rPr>
              <a:t> </a:t>
            </a:r>
            <a:r>
              <a:rPr sz="3200" spc="-5" dirty="0">
                <a:latin typeface="Times New Roman"/>
                <a:cs typeface="Times New Roman"/>
              </a:rPr>
              <a:t>величини;</a:t>
            </a:r>
            <a:endParaRPr sz="3200">
              <a:latin typeface="Times New Roman"/>
              <a:cs typeface="Times New Roman"/>
            </a:endParaRPr>
          </a:p>
          <a:p>
            <a:pPr marL="12700" marR="5080" algn="just">
              <a:lnSpc>
                <a:spcPct val="114999"/>
              </a:lnSpc>
              <a:spcBef>
                <a:spcPts val="770"/>
              </a:spcBef>
            </a:pPr>
            <a:r>
              <a:rPr sz="3200" dirty="0">
                <a:latin typeface="Times New Roman"/>
                <a:cs typeface="Times New Roman"/>
              </a:rPr>
              <a:t>2. </a:t>
            </a:r>
            <a:r>
              <a:rPr sz="3200" b="1" dirty="0">
                <a:latin typeface="Times New Roman"/>
                <a:cs typeface="Times New Roman"/>
              </a:rPr>
              <a:t>Аналітичну </a:t>
            </a:r>
            <a:r>
              <a:rPr sz="3200" dirty="0">
                <a:latin typeface="Times New Roman"/>
                <a:cs typeface="Times New Roman"/>
              </a:rPr>
              <a:t>– </a:t>
            </a:r>
            <a:r>
              <a:rPr sz="3200" spc="-20" dirty="0">
                <a:latin typeface="Times New Roman"/>
                <a:cs typeface="Times New Roman"/>
              </a:rPr>
              <a:t>індекси </a:t>
            </a:r>
            <a:r>
              <a:rPr sz="3200" spc="-15" dirty="0">
                <a:latin typeface="Times New Roman"/>
                <a:cs typeface="Times New Roman"/>
              </a:rPr>
              <a:t>виступають </a:t>
            </a:r>
            <a:r>
              <a:rPr sz="3200" spc="-10" dirty="0">
                <a:latin typeface="Times New Roman"/>
                <a:cs typeface="Times New Roman"/>
              </a:rPr>
              <a:t>як  </a:t>
            </a:r>
            <a:r>
              <a:rPr sz="3200" spc="-15" dirty="0">
                <a:latin typeface="Times New Roman"/>
                <a:cs typeface="Times New Roman"/>
              </a:rPr>
              <a:t>показники </a:t>
            </a:r>
            <a:r>
              <a:rPr sz="3200" spc="-20" dirty="0">
                <a:latin typeface="Times New Roman"/>
                <a:cs typeface="Times New Roman"/>
              </a:rPr>
              <a:t>зміни </a:t>
            </a:r>
            <a:r>
              <a:rPr sz="3200" spc="-5" dirty="0">
                <a:latin typeface="Times New Roman"/>
                <a:cs typeface="Times New Roman"/>
              </a:rPr>
              <a:t>рівня </a:t>
            </a:r>
            <a:r>
              <a:rPr sz="3200" spc="-30" dirty="0">
                <a:latin typeface="Times New Roman"/>
                <a:cs typeface="Times New Roman"/>
              </a:rPr>
              <a:t>результативної </a:t>
            </a:r>
            <a:r>
              <a:rPr sz="3200" spc="-10" dirty="0">
                <a:latin typeface="Times New Roman"/>
                <a:cs typeface="Times New Roman"/>
              </a:rPr>
              <a:t>величини  під </a:t>
            </a:r>
            <a:r>
              <a:rPr sz="3200" spc="-20" dirty="0">
                <a:latin typeface="Times New Roman"/>
                <a:cs typeface="Times New Roman"/>
              </a:rPr>
              <a:t>впливом зміни </a:t>
            </a:r>
            <a:r>
              <a:rPr sz="3200" spc="-10" dirty="0">
                <a:latin typeface="Times New Roman"/>
                <a:cs typeface="Times New Roman"/>
              </a:rPr>
              <a:t>величини, </a:t>
            </a:r>
            <a:r>
              <a:rPr sz="3200" dirty="0">
                <a:latin typeface="Times New Roman"/>
                <a:cs typeface="Times New Roman"/>
              </a:rPr>
              <a:t>що</a:t>
            </a:r>
            <a:r>
              <a:rPr sz="3200" spc="365" dirty="0">
                <a:latin typeface="Times New Roman"/>
                <a:cs typeface="Times New Roman"/>
              </a:rPr>
              <a:t> </a:t>
            </a:r>
            <a:r>
              <a:rPr sz="3200" spc="-20" dirty="0">
                <a:latin typeface="Times New Roman"/>
                <a:cs typeface="Times New Roman"/>
              </a:rPr>
              <a:t>індексується</a:t>
            </a:r>
            <a:endParaRPr sz="3200">
              <a:latin typeface="Times New Roman"/>
              <a:cs typeface="Times New Roman"/>
            </a:endParaRPr>
          </a:p>
        </p:txBody>
      </p:sp>
      <p:sp>
        <p:nvSpPr>
          <p:cNvPr id="5" name="object 5"/>
          <p:cNvSpPr txBox="1"/>
          <p:nvPr/>
        </p:nvSpPr>
        <p:spPr>
          <a:xfrm>
            <a:off x="3166110" y="4166949"/>
            <a:ext cx="3087370" cy="1148080"/>
          </a:xfrm>
          <a:prstGeom prst="rect">
            <a:avLst/>
          </a:prstGeom>
        </p:spPr>
        <p:txBody>
          <a:bodyPr vert="horz" wrap="square" lIns="0" tIns="12065" rIns="0" bIns="0" rtlCol="0">
            <a:spAutoFit/>
          </a:bodyPr>
          <a:lstStyle/>
          <a:p>
            <a:pPr marL="475615" marR="5080" indent="-463550">
              <a:lnSpc>
                <a:spcPct val="115100"/>
              </a:lnSpc>
              <a:spcBef>
                <a:spcPts val="95"/>
              </a:spcBef>
            </a:pPr>
            <a:r>
              <a:rPr sz="3200" spc="-20" dirty="0">
                <a:latin typeface="Times New Roman"/>
                <a:cs typeface="Times New Roman"/>
              </a:rPr>
              <a:t>закономірностей  </a:t>
            </a:r>
            <a:r>
              <a:rPr sz="3200" spc="-5" dirty="0">
                <a:latin typeface="Times New Roman"/>
                <a:cs typeface="Times New Roman"/>
              </a:rPr>
              <a:t>в</a:t>
            </a:r>
            <a:r>
              <a:rPr sz="3200" spc="-20" dirty="0">
                <a:latin typeface="Times New Roman"/>
                <a:cs typeface="Times New Roman"/>
              </a:rPr>
              <a:t>з</a:t>
            </a:r>
            <a:r>
              <a:rPr sz="3200" dirty="0">
                <a:latin typeface="Times New Roman"/>
                <a:cs typeface="Times New Roman"/>
              </a:rPr>
              <a:t>ає</a:t>
            </a:r>
            <a:r>
              <a:rPr sz="3200" spc="-20" dirty="0">
                <a:latin typeface="Times New Roman"/>
                <a:cs typeface="Times New Roman"/>
              </a:rPr>
              <a:t>м</a:t>
            </a:r>
            <a:r>
              <a:rPr sz="3200" dirty="0">
                <a:latin typeface="Times New Roman"/>
                <a:cs typeface="Times New Roman"/>
              </a:rPr>
              <a:t>о</a:t>
            </a:r>
            <a:r>
              <a:rPr sz="3200" spc="-15" dirty="0">
                <a:latin typeface="Times New Roman"/>
                <a:cs typeface="Times New Roman"/>
              </a:rPr>
              <a:t>зв</a:t>
            </a:r>
            <a:r>
              <a:rPr sz="3200" dirty="0">
                <a:latin typeface="Times New Roman"/>
                <a:cs typeface="Times New Roman"/>
              </a:rPr>
              <a:t>’я</a:t>
            </a:r>
            <a:r>
              <a:rPr sz="3200" spc="-20" dirty="0">
                <a:latin typeface="Times New Roman"/>
                <a:cs typeface="Times New Roman"/>
              </a:rPr>
              <a:t>з</a:t>
            </a:r>
            <a:r>
              <a:rPr sz="3200" spc="-10" dirty="0">
                <a:latin typeface="Times New Roman"/>
                <a:cs typeface="Times New Roman"/>
              </a:rPr>
              <a:t>к</a:t>
            </a:r>
            <a:r>
              <a:rPr sz="3200" dirty="0">
                <a:latin typeface="Times New Roman"/>
                <a:cs typeface="Times New Roman"/>
              </a:rPr>
              <a:t>і</a:t>
            </a:r>
            <a:r>
              <a:rPr sz="3200" spc="-20" dirty="0">
                <a:latin typeface="Times New Roman"/>
                <a:cs typeface="Times New Roman"/>
              </a:rPr>
              <a:t>в</a:t>
            </a:r>
            <a:r>
              <a:rPr sz="3200" dirty="0">
                <a:latin typeface="Times New Roman"/>
                <a:cs typeface="Times New Roman"/>
              </a:rPr>
              <a:t>,</a:t>
            </a:r>
            <a:endParaRPr sz="3200">
              <a:latin typeface="Times New Roman"/>
              <a:cs typeface="Times New Roman"/>
            </a:endParaRPr>
          </a:p>
        </p:txBody>
      </p:sp>
      <p:sp>
        <p:nvSpPr>
          <p:cNvPr id="6" name="object 6"/>
          <p:cNvSpPr txBox="1"/>
          <p:nvPr/>
        </p:nvSpPr>
        <p:spPr>
          <a:xfrm>
            <a:off x="6755638" y="4166949"/>
            <a:ext cx="2192020" cy="1148080"/>
          </a:xfrm>
          <a:prstGeom prst="rect">
            <a:avLst/>
          </a:prstGeom>
        </p:spPr>
        <p:txBody>
          <a:bodyPr vert="horz" wrap="square" lIns="0" tIns="12065" rIns="0" bIns="0" rtlCol="0">
            <a:spAutoFit/>
          </a:bodyPr>
          <a:lstStyle/>
          <a:p>
            <a:pPr marL="12700" marR="5080" indent="461645">
              <a:lnSpc>
                <a:spcPct val="115100"/>
              </a:lnSpc>
              <a:spcBef>
                <a:spcPts val="95"/>
              </a:spcBef>
            </a:pPr>
            <a:r>
              <a:rPr sz="3200" spc="-10" dirty="0">
                <a:latin typeface="Times New Roman"/>
                <a:cs typeface="Times New Roman"/>
              </a:rPr>
              <a:t>д</a:t>
            </a:r>
            <a:r>
              <a:rPr sz="3200" spc="-5" dirty="0">
                <a:latin typeface="Times New Roman"/>
                <a:cs typeface="Times New Roman"/>
              </a:rPr>
              <a:t>ин</a:t>
            </a:r>
            <a:r>
              <a:rPr sz="3200" spc="-20" dirty="0">
                <a:latin typeface="Times New Roman"/>
                <a:cs typeface="Times New Roman"/>
              </a:rPr>
              <a:t>а</a:t>
            </a:r>
            <a:r>
              <a:rPr sz="3200" dirty="0">
                <a:latin typeface="Times New Roman"/>
                <a:cs typeface="Times New Roman"/>
              </a:rPr>
              <a:t>м</a:t>
            </a:r>
            <a:r>
              <a:rPr sz="3200" spc="-20" dirty="0">
                <a:latin typeface="Times New Roman"/>
                <a:cs typeface="Times New Roman"/>
              </a:rPr>
              <a:t>і</a:t>
            </a:r>
            <a:r>
              <a:rPr sz="3200" dirty="0">
                <a:latin typeface="Times New Roman"/>
                <a:cs typeface="Times New Roman"/>
              </a:rPr>
              <a:t>к</a:t>
            </a:r>
            <a:r>
              <a:rPr sz="3200" spc="-15" dirty="0">
                <a:latin typeface="Times New Roman"/>
                <a:cs typeface="Times New Roman"/>
              </a:rPr>
              <a:t>и</a:t>
            </a:r>
            <a:r>
              <a:rPr sz="3200" dirty="0">
                <a:latin typeface="Times New Roman"/>
                <a:cs typeface="Times New Roman"/>
              </a:rPr>
              <a:t>,  с</a:t>
            </a:r>
            <a:r>
              <a:rPr sz="3200" spc="15" dirty="0">
                <a:latin typeface="Times New Roman"/>
                <a:cs typeface="Times New Roman"/>
              </a:rPr>
              <a:t>т</a:t>
            </a:r>
            <a:r>
              <a:rPr sz="3200" spc="-45" dirty="0">
                <a:latin typeface="Times New Roman"/>
                <a:cs typeface="Times New Roman"/>
              </a:rPr>
              <a:t>р</a:t>
            </a:r>
            <a:r>
              <a:rPr sz="3200" spc="-20" dirty="0">
                <a:latin typeface="Times New Roman"/>
                <a:cs typeface="Times New Roman"/>
              </a:rPr>
              <a:t>у</a:t>
            </a:r>
            <a:r>
              <a:rPr sz="3200" spc="-45" dirty="0">
                <a:latin typeface="Times New Roman"/>
                <a:cs typeface="Times New Roman"/>
              </a:rPr>
              <a:t>кт</a:t>
            </a:r>
            <a:r>
              <a:rPr sz="3200" dirty="0">
                <a:latin typeface="Times New Roman"/>
                <a:cs typeface="Times New Roman"/>
              </a:rPr>
              <a:t>у</a:t>
            </a:r>
            <a:r>
              <a:rPr sz="3200" spc="-15" dirty="0">
                <a:latin typeface="Times New Roman"/>
                <a:cs typeface="Times New Roman"/>
              </a:rPr>
              <a:t>рни</a:t>
            </a:r>
            <a:r>
              <a:rPr sz="3200" dirty="0">
                <a:latin typeface="Times New Roman"/>
                <a:cs typeface="Times New Roman"/>
              </a:rPr>
              <a:t>х</a:t>
            </a:r>
            <a:endParaRPr sz="3200">
              <a:latin typeface="Times New Roman"/>
              <a:cs typeface="Times New Roman"/>
            </a:endParaRPr>
          </a:p>
        </p:txBody>
      </p:sp>
      <p:sp>
        <p:nvSpPr>
          <p:cNvPr id="7" name="object 7"/>
          <p:cNvSpPr txBox="1"/>
          <p:nvPr/>
        </p:nvSpPr>
        <p:spPr>
          <a:xfrm>
            <a:off x="273202" y="4166949"/>
            <a:ext cx="2851150" cy="1708785"/>
          </a:xfrm>
          <a:prstGeom prst="rect">
            <a:avLst/>
          </a:prstGeom>
        </p:spPr>
        <p:txBody>
          <a:bodyPr vert="horz" wrap="square" lIns="0" tIns="12700" rIns="0" bIns="0" rtlCol="0">
            <a:spAutoFit/>
          </a:bodyPr>
          <a:lstStyle/>
          <a:p>
            <a:pPr marL="12700" marR="5080">
              <a:lnSpc>
                <a:spcPct val="114999"/>
              </a:lnSpc>
              <a:spcBef>
                <a:spcPts val="100"/>
              </a:spcBef>
            </a:pPr>
            <a:r>
              <a:rPr sz="3200" spc="-20" dirty="0">
                <a:latin typeface="Times New Roman"/>
                <a:cs typeface="Times New Roman"/>
              </a:rPr>
              <a:t>(вивчення  </a:t>
            </a:r>
            <a:r>
              <a:rPr sz="3200" spc="-90" dirty="0">
                <a:latin typeface="Times New Roman"/>
                <a:cs typeface="Times New Roman"/>
              </a:rPr>
              <a:t>ф</a:t>
            </a:r>
            <a:r>
              <a:rPr sz="3200" dirty="0">
                <a:latin typeface="Times New Roman"/>
                <a:cs typeface="Times New Roman"/>
              </a:rPr>
              <a:t>у</a:t>
            </a:r>
            <a:r>
              <a:rPr sz="3200" spc="-20" dirty="0">
                <a:latin typeface="Times New Roman"/>
                <a:cs typeface="Times New Roman"/>
              </a:rPr>
              <a:t>н</a:t>
            </a:r>
            <a:r>
              <a:rPr sz="3200" spc="-10" dirty="0">
                <a:latin typeface="Times New Roman"/>
                <a:cs typeface="Times New Roman"/>
              </a:rPr>
              <a:t>к</a:t>
            </a:r>
            <a:r>
              <a:rPr sz="3200" spc="-5" dirty="0">
                <a:latin typeface="Times New Roman"/>
                <a:cs typeface="Times New Roman"/>
              </a:rPr>
              <a:t>ц</a:t>
            </a:r>
            <a:r>
              <a:rPr sz="3200" spc="-20" dirty="0">
                <a:latin typeface="Times New Roman"/>
                <a:cs typeface="Times New Roman"/>
              </a:rPr>
              <a:t>і</a:t>
            </a:r>
            <a:r>
              <a:rPr sz="3200" dirty="0">
                <a:latin typeface="Times New Roman"/>
                <a:cs typeface="Times New Roman"/>
              </a:rPr>
              <a:t>он</a:t>
            </a:r>
            <a:r>
              <a:rPr sz="3200" spc="15" dirty="0">
                <a:latin typeface="Times New Roman"/>
                <a:cs typeface="Times New Roman"/>
              </a:rPr>
              <a:t>а</a:t>
            </a:r>
            <a:r>
              <a:rPr sz="3200" spc="-20" dirty="0">
                <a:latin typeface="Times New Roman"/>
                <a:cs typeface="Times New Roman"/>
              </a:rPr>
              <a:t>л</a:t>
            </a:r>
            <a:r>
              <a:rPr sz="3200" spc="-5" dirty="0">
                <a:latin typeface="Times New Roman"/>
                <a:cs typeface="Times New Roman"/>
              </a:rPr>
              <a:t>ьн</a:t>
            </a:r>
            <a:r>
              <a:rPr sz="3200" spc="-25" dirty="0">
                <a:latin typeface="Times New Roman"/>
                <a:cs typeface="Times New Roman"/>
              </a:rPr>
              <a:t>и</a:t>
            </a:r>
            <a:r>
              <a:rPr sz="3200" dirty="0">
                <a:latin typeface="Times New Roman"/>
                <a:cs typeface="Times New Roman"/>
              </a:rPr>
              <a:t>х  </a:t>
            </a:r>
            <a:r>
              <a:rPr sz="3200" spc="-10" dirty="0">
                <a:latin typeface="Times New Roman"/>
                <a:cs typeface="Times New Roman"/>
              </a:rPr>
              <a:t>зрушень).</a:t>
            </a:r>
            <a:endParaRPr sz="3200">
              <a:latin typeface="Times New Roman"/>
              <a:cs typeface="Times New Roman"/>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9860" rIns="0" bIns="0" rtlCol="0">
            <a:spAutoFit/>
          </a:bodyPr>
          <a:lstStyle/>
          <a:p>
            <a:pPr marL="3439795" marR="5080" indent="-3145155">
              <a:lnSpc>
                <a:spcPct val="70000"/>
              </a:lnSpc>
              <a:spcBef>
                <a:spcPts val="1180"/>
              </a:spcBef>
            </a:pPr>
            <a:r>
              <a:rPr b="1" spc="-10" dirty="0">
                <a:latin typeface="Times New Roman"/>
                <a:cs typeface="Times New Roman"/>
              </a:rPr>
              <a:t>Класифікація </a:t>
            </a:r>
            <a:r>
              <a:rPr b="1" spc="-15" dirty="0">
                <a:latin typeface="Times New Roman"/>
                <a:cs typeface="Times New Roman"/>
              </a:rPr>
              <a:t>індексів </a:t>
            </a:r>
            <a:r>
              <a:rPr spc="-20" dirty="0"/>
              <a:t>відбувається </a:t>
            </a:r>
            <a:r>
              <a:rPr spc="-5" dirty="0"/>
              <a:t>за </a:t>
            </a:r>
            <a:r>
              <a:rPr dirty="0"/>
              <a:t>різними  </a:t>
            </a:r>
            <a:r>
              <a:rPr spc="-10" dirty="0"/>
              <a:t>ознаками</a:t>
            </a:r>
          </a:p>
        </p:txBody>
      </p:sp>
      <p:sp>
        <p:nvSpPr>
          <p:cNvPr id="3" name="object 3"/>
          <p:cNvSpPr/>
          <p:nvPr/>
        </p:nvSpPr>
        <p:spPr>
          <a:xfrm>
            <a:off x="214287" y="978916"/>
            <a:ext cx="228600" cy="23164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97814" y="862964"/>
            <a:ext cx="8315959" cy="422275"/>
          </a:xfrm>
          <a:prstGeom prst="rect">
            <a:avLst/>
          </a:prstGeom>
        </p:spPr>
        <p:txBody>
          <a:bodyPr vert="horz" wrap="square" lIns="0" tIns="13335" rIns="0" bIns="0" rtlCol="0">
            <a:spAutoFit/>
          </a:bodyPr>
          <a:lstStyle/>
          <a:p>
            <a:pPr marL="12700">
              <a:lnSpc>
                <a:spcPct val="100000"/>
              </a:lnSpc>
              <a:spcBef>
                <a:spcPts val="105"/>
              </a:spcBef>
            </a:pPr>
            <a:r>
              <a:rPr sz="2600" b="1" spc="-5" dirty="0">
                <a:latin typeface="Times New Roman"/>
                <a:cs typeface="Times New Roman"/>
              </a:rPr>
              <a:t>за</a:t>
            </a:r>
            <a:r>
              <a:rPr sz="2600" b="1" spc="305" dirty="0">
                <a:latin typeface="Times New Roman"/>
                <a:cs typeface="Times New Roman"/>
              </a:rPr>
              <a:t> </a:t>
            </a:r>
            <a:r>
              <a:rPr sz="2600" b="1" spc="-20" dirty="0">
                <a:latin typeface="Times New Roman"/>
                <a:cs typeface="Times New Roman"/>
              </a:rPr>
              <a:t>змістом</a:t>
            </a:r>
            <a:r>
              <a:rPr sz="2600" b="1" spc="295" dirty="0">
                <a:latin typeface="Times New Roman"/>
                <a:cs typeface="Times New Roman"/>
              </a:rPr>
              <a:t> </a:t>
            </a:r>
            <a:r>
              <a:rPr sz="2600" b="1" dirty="0">
                <a:latin typeface="Times New Roman"/>
                <a:cs typeface="Times New Roman"/>
              </a:rPr>
              <a:t>досліджуваних</a:t>
            </a:r>
            <a:r>
              <a:rPr sz="2600" b="1" spc="305" dirty="0">
                <a:latin typeface="Times New Roman"/>
                <a:cs typeface="Times New Roman"/>
              </a:rPr>
              <a:t> </a:t>
            </a:r>
            <a:r>
              <a:rPr sz="2600" b="1" spc="-5" dirty="0">
                <a:latin typeface="Times New Roman"/>
                <a:cs typeface="Times New Roman"/>
              </a:rPr>
              <a:t>об’єктів,</a:t>
            </a:r>
            <a:r>
              <a:rPr sz="2600" b="1" spc="300" dirty="0">
                <a:latin typeface="Times New Roman"/>
                <a:cs typeface="Times New Roman"/>
              </a:rPr>
              <a:t> </a:t>
            </a:r>
            <a:r>
              <a:rPr sz="2600" b="1" dirty="0">
                <a:latin typeface="Times New Roman"/>
                <a:cs typeface="Times New Roman"/>
              </a:rPr>
              <a:t>явищ,</a:t>
            </a:r>
            <a:r>
              <a:rPr sz="2600" b="1" spc="300" dirty="0">
                <a:latin typeface="Times New Roman"/>
                <a:cs typeface="Times New Roman"/>
              </a:rPr>
              <a:t> </a:t>
            </a:r>
            <a:r>
              <a:rPr sz="2600" b="1" dirty="0">
                <a:latin typeface="Times New Roman"/>
                <a:cs typeface="Times New Roman"/>
              </a:rPr>
              <a:t>процесів</a:t>
            </a:r>
            <a:r>
              <a:rPr sz="2600" dirty="0">
                <a:latin typeface="Times New Roman"/>
                <a:cs typeface="Times New Roman"/>
              </a:rPr>
              <a:t>:</a:t>
            </a:r>
            <a:r>
              <a:rPr sz="2600" spc="300" dirty="0">
                <a:latin typeface="Times New Roman"/>
                <a:cs typeface="Times New Roman"/>
              </a:rPr>
              <a:t> </a:t>
            </a:r>
            <a:r>
              <a:rPr sz="2600" spc="-5" dirty="0">
                <a:latin typeface="Times New Roman"/>
                <a:cs typeface="Times New Roman"/>
              </a:rPr>
              <a:t>це</a:t>
            </a:r>
            <a:endParaRPr sz="2600">
              <a:latin typeface="Times New Roman"/>
              <a:cs typeface="Times New Roman"/>
            </a:endParaRPr>
          </a:p>
        </p:txBody>
      </p:sp>
      <p:sp>
        <p:nvSpPr>
          <p:cNvPr id="5" name="object 5"/>
          <p:cNvSpPr txBox="1"/>
          <p:nvPr/>
        </p:nvSpPr>
        <p:spPr>
          <a:xfrm>
            <a:off x="201574" y="1140332"/>
            <a:ext cx="108394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ін</a:t>
            </a:r>
            <a:r>
              <a:rPr sz="2600" spc="-10" dirty="0">
                <a:latin typeface="Times New Roman"/>
                <a:cs typeface="Times New Roman"/>
              </a:rPr>
              <a:t>д</a:t>
            </a:r>
            <a:r>
              <a:rPr sz="2600" dirty="0">
                <a:latin typeface="Times New Roman"/>
                <a:cs typeface="Times New Roman"/>
              </a:rPr>
              <a:t>е</a:t>
            </a:r>
            <a:r>
              <a:rPr sz="2600" spc="-70" dirty="0">
                <a:latin typeface="Times New Roman"/>
                <a:cs typeface="Times New Roman"/>
              </a:rPr>
              <a:t>к</a:t>
            </a:r>
            <a:r>
              <a:rPr sz="2600" dirty="0">
                <a:latin typeface="Times New Roman"/>
                <a:cs typeface="Times New Roman"/>
              </a:rPr>
              <a:t>си</a:t>
            </a:r>
            <a:endParaRPr sz="2600">
              <a:latin typeface="Times New Roman"/>
              <a:cs typeface="Times New Roman"/>
            </a:endParaRPr>
          </a:p>
        </p:txBody>
      </p:sp>
      <p:sp>
        <p:nvSpPr>
          <p:cNvPr id="6" name="object 6"/>
          <p:cNvSpPr txBox="1"/>
          <p:nvPr/>
        </p:nvSpPr>
        <p:spPr>
          <a:xfrm>
            <a:off x="1616202" y="1140332"/>
            <a:ext cx="7298690" cy="422275"/>
          </a:xfrm>
          <a:prstGeom prst="rect">
            <a:avLst/>
          </a:prstGeom>
        </p:spPr>
        <p:txBody>
          <a:bodyPr vert="horz" wrap="square" lIns="0" tIns="13335" rIns="0" bIns="0" rtlCol="0">
            <a:spAutoFit/>
          </a:bodyPr>
          <a:lstStyle/>
          <a:p>
            <a:pPr marL="12700">
              <a:lnSpc>
                <a:spcPct val="100000"/>
              </a:lnSpc>
              <a:spcBef>
                <a:spcPts val="105"/>
              </a:spcBef>
              <a:tabLst>
                <a:tab pos="1303655" algn="l"/>
                <a:tab pos="3880485" algn="l"/>
                <a:tab pos="6267450" algn="l"/>
              </a:tabLst>
            </a:pPr>
            <a:r>
              <a:rPr sz="2600" spc="-5" dirty="0">
                <a:latin typeface="Times New Roman"/>
                <a:cs typeface="Times New Roman"/>
              </a:rPr>
              <a:t>обсягу	</a:t>
            </a:r>
            <a:r>
              <a:rPr sz="2600" spc="-30" dirty="0">
                <a:latin typeface="Times New Roman"/>
                <a:cs typeface="Times New Roman"/>
              </a:rPr>
              <a:t>(товарообороту,	</a:t>
            </a:r>
            <a:r>
              <a:rPr sz="2600" spc="-10" dirty="0">
                <a:latin typeface="Times New Roman"/>
                <a:cs typeface="Times New Roman"/>
              </a:rPr>
              <a:t>національного	</a:t>
            </a:r>
            <a:r>
              <a:rPr sz="2600" spc="-75" dirty="0">
                <a:latin typeface="Times New Roman"/>
                <a:cs typeface="Times New Roman"/>
              </a:rPr>
              <a:t>доходу,</a:t>
            </a:r>
            <a:endParaRPr sz="2600">
              <a:latin typeface="Times New Roman"/>
              <a:cs typeface="Times New Roman"/>
            </a:endParaRPr>
          </a:p>
        </p:txBody>
      </p:sp>
      <p:sp>
        <p:nvSpPr>
          <p:cNvPr id="7" name="object 7"/>
          <p:cNvSpPr/>
          <p:nvPr/>
        </p:nvSpPr>
        <p:spPr>
          <a:xfrm>
            <a:off x="214287" y="2408427"/>
            <a:ext cx="228600" cy="231648"/>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01574" y="1417701"/>
            <a:ext cx="8714105" cy="1297940"/>
          </a:xfrm>
          <a:prstGeom prst="rect">
            <a:avLst/>
          </a:prstGeom>
        </p:spPr>
        <p:txBody>
          <a:bodyPr vert="horz" wrap="square" lIns="0" tIns="132080" rIns="0" bIns="0" rtlCol="0">
            <a:spAutoFit/>
          </a:bodyPr>
          <a:lstStyle/>
          <a:p>
            <a:pPr marL="12700" marR="5080">
              <a:lnSpc>
                <a:spcPct val="70000"/>
              </a:lnSpc>
              <a:spcBef>
                <a:spcPts val="1040"/>
              </a:spcBef>
              <a:tabLst>
                <a:tab pos="1835150" algn="l"/>
                <a:tab pos="3635375" algn="l"/>
                <a:tab pos="4949190" algn="l"/>
                <a:tab pos="6273800" algn="l"/>
                <a:tab pos="8063230" algn="l"/>
              </a:tabLst>
            </a:pPr>
            <a:r>
              <a:rPr sz="2600" spc="-5" dirty="0">
                <a:latin typeface="Times New Roman"/>
                <a:cs typeface="Times New Roman"/>
              </a:rPr>
              <a:t>ви</a:t>
            </a:r>
            <a:r>
              <a:rPr sz="2600" spc="-15" dirty="0">
                <a:latin typeface="Times New Roman"/>
                <a:cs typeface="Times New Roman"/>
              </a:rPr>
              <a:t>р</a:t>
            </a:r>
            <a:r>
              <a:rPr sz="2600" dirty="0">
                <a:latin typeface="Times New Roman"/>
                <a:cs typeface="Times New Roman"/>
              </a:rPr>
              <a:t>о</a:t>
            </a:r>
            <a:r>
              <a:rPr sz="2600" spc="-60" dirty="0">
                <a:latin typeface="Times New Roman"/>
                <a:cs typeface="Times New Roman"/>
              </a:rPr>
              <a:t>б</a:t>
            </a:r>
            <a:r>
              <a:rPr sz="2600" spc="-5" dirty="0">
                <a:latin typeface="Times New Roman"/>
                <a:cs typeface="Times New Roman"/>
              </a:rPr>
              <a:t>ле</a:t>
            </a:r>
            <a:r>
              <a:rPr sz="2600" spc="-10" dirty="0">
                <a:latin typeface="Times New Roman"/>
                <a:cs typeface="Times New Roman"/>
              </a:rPr>
              <a:t>н</a:t>
            </a:r>
            <a:r>
              <a:rPr sz="2600" dirty="0">
                <a:latin typeface="Times New Roman"/>
                <a:cs typeface="Times New Roman"/>
              </a:rPr>
              <a:t>ої	</a:t>
            </a:r>
            <a:r>
              <a:rPr sz="2600" spc="-5" dirty="0">
                <a:latin typeface="Times New Roman"/>
                <a:cs typeface="Times New Roman"/>
              </a:rPr>
              <a:t>пр</a:t>
            </a:r>
            <a:r>
              <a:rPr sz="2600" spc="-65" dirty="0">
                <a:latin typeface="Times New Roman"/>
                <a:cs typeface="Times New Roman"/>
              </a:rPr>
              <a:t>о</a:t>
            </a:r>
            <a:r>
              <a:rPr sz="2600" spc="-30" dirty="0">
                <a:latin typeface="Times New Roman"/>
                <a:cs typeface="Times New Roman"/>
              </a:rPr>
              <a:t>д</a:t>
            </a:r>
            <a:r>
              <a:rPr sz="2600" spc="25" dirty="0">
                <a:latin typeface="Times New Roman"/>
                <a:cs typeface="Times New Roman"/>
              </a:rPr>
              <a:t>у</a:t>
            </a:r>
            <a:r>
              <a:rPr sz="2600" spc="-20" dirty="0">
                <a:latin typeface="Times New Roman"/>
                <a:cs typeface="Times New Roman"/>
              </a:rPr>
              <a:t>к</a:t>
            </a:r>
            <a:r>
              <a:rPr sz="2600" spc="-15" dirty="0">
                <a:latin typeface="Times New Roman"/>
                <a:cs typeface="Times New Roman"/>
              </a:rPr>
              <a:t>ц</a:t>
            </a:r>
            <a:r>
              <a:rPr sz="2600" dirty="0">
                <a:latin typeface="Times New Roman"/>
                <a:cs typeface="Times New Roman"/>
              </a:rPr>
              <a:t>і</a:t>
            </a:r>
            <a:r>
              <a:rPr sz="2600" spc="-5" dirty="0">
                <a:latin typeface="Times New Roman"/>
                <a:cs typeface="Times New Roman"/>
              </a:rPr>
              <a:t>ї)</a:t>
            </a:r>
            <a:r>
              <a:rPr sz="2600" dirty="0">
                <a:latin typeface="Times New Roman"/>
                <a:cs typeface="Times New Roman"/>
              </a:rPr>
              <a:t>,	ін</a:t>
            </a:r>
            <a:r>
              <a:rPr sz="2600" spc="-10" dirty="0">
                <a:latin typeface="Times New Roman"/>
                <a:cs typeface="Times New Roman"/>
              </a:rPr>
              <a:t>д</a:t>
            </a:r>
            <a:r>
              <a:rPr sz="2600" dirty="0">
                <a:latin typeface="Times New Roman"/>
                <a:cs typeface="Times New Roman"/>
              </a:rPr>
              <a:t>е</a:t>
            </a:r>
            <a:r>
              <a:rPr sz="2600" spc="-70" dirty="0">
                <a:latin typeface="Times New Roman"/>
                <a:cs typeface="Times New Roman"/>
              </a:rPr>
              <a:t>к</a:t>
            </a:r>
            <a:r>
              <a:rPr sz="2600" dirty="0">
                <a:latin typeface="Times New Roman"/>
                <a:cs typeface="Times New Roman"/>
              </a:rPr>
              <a:t>си	які</a:t>
            </a:r>
            <a:r>
              <a:rPr sz="2600" spc="-15" dirty="0">
                <a:latin typeface="Times New Roman"/>
                <a:cs typeface="Times New Roman"/>
              </a:rPr>
              <a:t>с</a:t>
            </a:r>
            <a:r>
              <a:rPr sz="2600" spc="-5" dirty="0">
                <a:latin typeface="Times New Roman"/>
                <a:cs typeface="Times New Roman"/>
              </a:rPr>
              <a:t>ни</a:t>
            </a:r>
            <a:r>
              <a:rPr sz="2600" dirty="0">
                <a:latin typeface="Times New Roman"/>
                <a:cs typeface="Times New Roman"/>
              </a:rPr>
              <a:t>х	</a:t>
            </a:r>
            <a:r>
              <a:rPr sz="2600" spc="-5" dirty="0">
                <a:latin typeface="Times New Roman"/>
                <a:cs typeface="Times New Roman"/>
              </a:rPr>
              <a:t>по</a:t>
            </a:r>
            <a:r>
              <a:rPr sz="2600" spc="-40" dirty="0">
                <a:latin typeface="Times New Roman"/>
                <a:cs typeface="Times New Roman"/>
              </a:rPr>
              <a:t>к</a:t>
            </a:r>
            <a:r>
              <a:rPr sz="2600" spc="-20" dirty="0">
                <a:latin typeface="Times New Roman"/>
                <a:cs typeface="Times New Roman"/>
              </a:rPr>
              <a:t>а</a:t>
            </a:r>
            <a:r>
              <a:rPr sz="2600" spc="-5" dirty="0">
                <a:latin typeface="Times New Roman"/>
                <a:cs typeface="Times New Roman"/>
              </a:rPr>
              <a:t>зни</a:t>
            </a:r>
            <a:r>
              <a:rPr sz="2600" spc="-20" dirty="0">
                <a:latin typeface="Times New Roman"/>
                <a:cs typeface="Times New Roman"/>
              </a:rPr>
              <a:t>к</a:t>
            </a:r>
            <a:r>
              <a:rPr sz="2600" dirty="0">
                <a:latin typeface="Times New Roman"/>
                <a:cs typeface="Times New Roman"/>
              </a:rPr>
              <a:t>ів	</a:t>
            </a:r>
            <a:r>
              <a:rPr sz="2600" spc="-5" dirty="0">
                <a:latin typeface="Times New Roman"/>
                <a:cs typeface="Times New Roman"/>
              </a:rPr>
              <a:t>(цін</a:t>
            </a:r>
            <a:r>
              <a:rPr sz="2600" dirty="0">
                <a:latin typeface="Times New Roman"/>
                <a:cs typeface="Times New Roman"/>
              </a:rPr>
              <a:t>,  </a:t>
            </a:r>
            <a:r>
              <a:rPr sz="2600" spc="-5" dirty="0">
                <a:latin typeface="Times New Roman"/>
                <a:cs typeface="Times New Roman"/>
              </a:rPr>
              <a:t>собівартості, продуктивності</a:t>
            </a:r>
            <a:r>
              <a:rPr sz="2600" spc="-65" dirty="0">
                <a:latin typeface="Times New Roman"/>
                <a:cs typeface="Times New Roman"/>
              </a:rPr>
              <a:t> </a:t>
            </a:r>
            <a:r>
              <a:rPr sz="2600" spc="-5" dirty="0">
                <a:latin typeface="Times New Roman"/>
                <a:cs typeface="Times New Roman"/>
              </a:rPr>
              <a:t>праці);</a:t>
            </a:r>
            <a:endParaRPr sz="2600">
              <a:latin typeface="Times New Roman"/>
              <a:cs typeface="Times New Roman"/>
            </a:endParaRPr>
          </a:p>
          <a:p>
            <a:pPr marL="408940">
              <a:lnSpc>
                <a:spcPct val="100000"/>
              </a:lnSpc>
              <a:spcBef>
                <a:spcPts val="1585"/>
              </a:spcBef>
            </a:pPr>
            <a:r>
              <a:rPr sz="2600" b="1" spc="-5" dirty="0">
                <a:latin typeface="Times New Roman"/>
                <a:cs typeface="Times New Roman"/>
              </a:rPr>
              <a:t>за </a:t>
            </a:r>
            <a:r>
              <a:rPr sz="2600" b="1" spc="-20" dirty="0">
                <a:latin typeface="Times New Roman"/>
                <a:cs typeface="Times New Roman"/>
              </a:rPr>
              <a:t>повнотою </a:t>
            </a:r>
            <a:r>
              <a:rPr sz="2600" b="1" spc="-15" dirty="0">
                <a:latin typeface="Times New Roman"/>
                <a:cs typeface="Times New Roman"/>
              </a:rPr>
              <a:t>охоплення </a:t>
            </a:r>
            <a:r>
              <a:rPr sz="2600" b="1" spc="-10" dirty="0">
                <a:latin typeface="Times New Roman"/>
                <a:cs typeface="Times New Roman"/>
              </a:rPr>
              <a:t>одиниць</a:t>
            </a:r>
            <a:r>
              <a:rPr sz="2600" b="1" spc="-65" dirty="0">
                <a:latin typeface="Times New Roman"/>
                <a:cs typeface="Times New Roman"/>
              </a:rPr>
              <a:t> </a:t>
            </a:r>
            <a:r>
              <a:rPr sz="2600" b="1" spc="-5" dirty="0">
                <a:latin typeface="Times New Roman"/>
                <a:cs typeface="Times New Roman"/>
              </a:rPr>
              <a:t>сукупності</a:t>
            </a:r>
            <a:r>
              <a:rPr sz="2600" spc="-5" dirty="0">
                <a:latin typeface="Times New Roman"/>
                <a:cs typeface="Times New Roman"/>
              </a:rPr>
              <a:t>:</a:t>
            </a:r>
            <a:endParaRPr sz="2600">
              <a:latin typeface="Times New Roman"/>
              <a:cs typeface="Times New Roman"/>
            </a:endParaRPr>
          </a:p>
        </p:txBody>
      </p:sp>
      <p:sp>
        <p:nvSpPr>
          <p:cNvPr id="9" name="object 9"/>
          <p:cNvSpPr/>
          <p:nvPr/>
        </p:nvSpPr>
        <p:spPr>
          <a:xfrm>
            <a:off x="214287" y="2685795"/>
            <a:ext cx="228600" cy="231648"/>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597814" y="2570226"/>
            <a:ext cx="8317865" cy="422275"/>
          </a:xfrm>
          <a:prstGeom prst="rect">
            <a:avLst/>
          </a:prstGeom>
        </p:spPr>
        <p:txBody>
          <a:bodyPr vert="horz" wrap="square" lIns="0" tIns="13335" rIns="0" bIns="0" rtlCol="0">
            <a:spAutoFit/>
          </a:bodyPr>
          <a:lstStyle/>
          <a:p>
            <a:pPr marL="12700">
              <a:lnSpc>
                <a:spcPct val="100000"/>
              </a:lnSpc>
              <a:spcBef>
                <a:spcPts val="105"/>
              </a:spcBef>
              <a:tabLst>
                <a:tab pos="835660" algn="l"/>
                <a:tab pos="3257550" algn="l"/>
                <a:tab pos="4815205" algn="l"/>
                <a:tab pos="5406390" algn="l"/>
                <a:tab pos="6072505" algn="l"/>
              </a:tabLst>
            </a:pPr>
            <a:r>
              <a:rPr sz="2600" spc="-5" dirty="0">
                <a:latin typeface="Times New Roman"/>
                <a:cs typeface="Times New Roman"/>
              </a:rPr>
              <a:t>це	індивідуальні	</a:t>
            </a:r>
            <a:r>
              <a:rPr sz="2600" spc="-10" dirty="0">
                <a:latin typeface="Times New Roman"/>
                <a:cs typeface="Times New Roman"/>
              </a:rPr>
              <a:t>індекси	</a:t>
            </a:r>
            <a:r>
              <a:rPr sz="2600" b="1" i="1" dirty="0">
                <a:latin typeface="Times New Roman"/>
                <a:cs typeface="Times New Roman"/>
              </a:rPr>
              <a:t>і	</a:t>
            </a:r>
            <a:r>
              <a:rPr sz="2600" dirty="0">
                <a:latin typeface="Times New Roman"/>
                <a:cs typeface="Times New Roman"/>
              </a:rPr>
              <a:t>–	</a:t>
            </a:r>
            <a:r>
              <a:rPr sz="2600" spc="-15" dirty="0">
                <a:latin typeface="Times New Roman"/>
                <a:cs typeface="Times New Roman"/>
              </a:rPr>
              <a:t>характеризують</a:t>
            </a:r>
            <a:endParaRPr sz="2600">
              <a:latin typeface="Times New Roman"/>
              <a:cs typeface="Times New Roman"/>
            </a:endParaRPr>
          </a:p>
        </p:txBody>
      </p:sp>
      <p:sp>
        <p:nvSpPr>
          <p:cNvPr id="11" name="object 11"/>
          <p:cNvSpPr txBox="1"/>
          <p:nvPr/>
        </p:nvSpPr>
        <p:spPr>
          <a:xfrm>
            <a:off x="201574" y="2847594"/>
            <a:ext cx="2259330"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Times New Roman"/>
                <a:cs typeface="Times New Roman"/>
              </a:rPr>
              <a:t>співвідношення</a:t>
            </a:r>
            <a:endParaRPr sz="2600">
              <a:latin typeface="Times New Roman"/>
              <a:cs typeface="Times New Roman"/>
            </a:endParaRPr>
          </a:p>
        </p:txBody>
      </p:sp>
      <p:sp>
        <p:nvSpPr>
          <p:cNvPr id="12" name="object 12"/>
          <p:cNvSpPr txBox="1"/>
          <p:nvPr/>
        </p:nvSpPr>
        <p:spPr>
          <a:xfrm>
            <a:off x="2835401" y="2847594"/>
            <a:ext cx="861060"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р</a:t>
            </a:r>
            <a:r>
              <a:rPr sz="2600" spc="-15" dirty="0">
                <a:latin typeface="Times New Roman"/>
                <a:cs typeface="Times New Roman"/>
              </a:rPr>
              <a:t>і</a:t>
            </a:r>
            <a:r>
              <a:rPr sz="2600" spc="-5" dirty="0">
                <a:latin typeface="Times New Roman"/>
                <a:cs typeface="Times New Roman"/>
              </a:rPr>
              <a:t>вн</a:t>
            </a:r>
            <a:r>
              <a:rPr sz="2600" spc="-15" dirty="0">
                <a:latin typeface="Times New Roman"/>
                <a:cs typeface="Times New Roman"/>
              </a:rPr>
              <a:t>і</a:t>
            </a:r>
            <a:r>
              <a:rPr sz="2600" dirty="0">
                <a:latin typeface="Times New Roman"/>
                <a:cs typeface="Times New Roman"/>
              </a:rPr>
              <a:t>в</a:t>
            </a:r>
            <a:endParaRPr sz="2600">
              <a:latin typeface="Times New Roman"/>
              <a:cs typeface="Times New Roman"/>
            </a:endParaRPr>
          </a:p>
        </p:txBody>
      </p:sp>
      <p:sp>
        <p:nvSpPr>
          <p:cNvPr id="13" name="object 13"/>
          <p:cNvSpPr txBox="1"/>
          <p:nvPr/>
        </p:nvSpPr>
        <p:spPr>
          <a:xfrm>
            <a:off x="4071620" y="2847594"/>
            <a:ext cx="1456055" cy="422275"/>
          </a:xfrm>
          <a:prstGeom prst="rect">
            <a:avLst/>
          </a:prstGeom>
        </p:spPr>
        <p:txBody>
          <a:bodyPr vert="horz" wrap="square" lIns="0" tIns="13335" rIns="0" bIns="0" rtlCol="0">
            <a:spAutoFit/>
          </a:bodyPr>
          <a:lstStyle/>
          <a:p>
            <a:pPr marL="12700">
              <a:lnSpc>
                <a:spcPct val="100000"/>
              </a:lnSpc>
              <a:spcBef>
                <a:spcPts val="105"/>
              </a:spcBef>
            </a:pPr>
            <a:r>
              <a:rPr sz="2600" spc="-15" dirty="0">
                <a:latin typeface="Times New Roman"/>
                <a:cs typeface="Times New Roman"/>
              </a:rPr>
              <a:t>показника</a:t>
            </a:r>
            <a:endParaRPr sz="2600">
              <a:latin typeface="Times New Roman"/>
              <a:cs typeface="Times New Roman"/>
            </a:endParaRPr>
          </a:p>
        </p:txBody>
      </p:sp>
      <p:sp>
        <p:nvSpPr>
          <p:cNvPr id="14" name="object 14"/>
          <p:cNvSpPr txBox="1"/>
          <p:nvPr/>
        </p:nvSpPr>
        <p:spPr>
          <a:xfrm>
            <a:off x="5900673" y="2847594"/>
            <a:ext cx="132905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окрем</a:t>
            </a:r>
            <a:r>
              <a:rPr sz="2600" spc="-10" dirty="0">
                <a:latin typeface="Times New Roman"/>
                <a:cs typeface="Times New Roman"/>
              </a:rPr>
              <a:t>о</a:t>
            </a:r>
            <a:r>
              <a:rPr sz="2600" spc="-75" dirty="0">
                <a:latin typeface="Times New Roman"/>
                <a:cs typeface="Times New Roman"/>
              </a:rPr>
              <a:t>г</a:t>
            </a:r>
            <a:r>
              <a:rPr sz="2600" dirty="0">
                <a:latin typeface="Times New Roman"/>
                <a:cs typeface="Times New Roman"/>
              </a:rPr>
              <a:t>о</a:t>
            </a:r>
            <a:endParaRPr sz="2600">
              <a:latin typeface="Times New Roman"/>
              <a:cs typeface="Times New Roman"/>
            </a:endParaRPr>
          </a:p>
        </p:txBody>
      </p:sp>
      <p:sp>
        <p:nvSpPr>
          <p:cNvPr id="15" name="object 15"/>
          <p:cNvSpPr txBox="1"/>
          <p:nvPr/>
        </p:nvSpPr>
        <p:spPr>
          <a:xfrm>
            <a:off x="7604886" y="2847594"/>
            <a:ext cx="1310640"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Times New Roman"/>
                <a:cs typeface="Times New Roman"/>
              </a:rPr>
              <a:t>ел</a:t>
            </a:r>
            <a:r>
              <a:rPr sz="2600" spc="-15" dirty="0">
                <a:latin typeface="Times New Roman"/>
                <a:cs typeface="Times New Roman"/>
              </a:rPr>
              <a:t>е</a:t>
            </a:r>
            <a:r>
              <a:rPr sz="2600" dirty="0">
                <a:latin typeface="Times New Roman"/>
                <a:cs typeface="Times New Roman"/>
              </a:rPr>
              <a:t>м</a:t>
            </a:r>
            <a:r>
              <a:rPr sz="2600" spc="-10" dirty="0">
                <a:latin typeface="Times New Roman"/>
                <a:cs typeface="Times New Roman"/>
              </a:rPr>
              <a:t>е</a:t>
            </a:r>
            <a:r>
              <a:rPr sz="2600" spc="-5" dirty="0">
                <a:latin typeface="Times New Roman"/>
                <a:cs typeface="Times New Roman"/>
              </a:rPr>
              <a:t>н</a:t>
            </a:r>
            <a:r>
              <a:rPr sz="2600" spc="30" dirty="0">
                <a:latin typeface="Times New Roman"/>
                <a:cs typeface="Times New Roman"/>
              </a:rPr>
              <a:t>т</a:t>
            </a:r>
            <a:r>
              <a:rPr sz="2600" dirty="0">
                <a:latin typeface="Times New Roman"/>
                <a:cs typeface="Times New Roman"/>
              </a:rPr>
              <a:t>а</a:t>
            </a:r>
            <a:endParaRPr sz="2600">
              <a:latin typeface="Times New Roman"/>
              <a:cs typeface="Times New Roman"/>
            </a:endParaRPr>
          </a:p>
        </p:txBody>
      </p:sp>
      <p:sp>
        <p:nvSpPr>
          <p:cNvPr id="16" name="object 16"/>
          <p:cNvSpPr txBox="1"/>
          <p:nvPr/>
        </p:nvSpPr>
        <p:spPr>
          <a:xfrm>
            <a:off x="201574" y="3124962"/>
            <a:ext cx="1657350" cy="422275"/>
          </a:xfrm>
          <a:prstGeom prst="rect">
            <a:avLst/>
          </a:prstGeom>
        </p:spPr>
        <p:txBody>
          <a:bodyPr vert="horz" wrap="square" lIns="0" tIns="13335" rIns="0" bIns="0" rtlCol="0">
            <a:spAutoFit/>
          </a:bodyPr>
          <a:lstStyle/>
          <a:p>
            <a:pPr marL="12700">
              <a:lnSpc>
                <a:spcPct val="100000"/>
              </a:lnSpc>
              <a:spcBef>
                <a:spcPts val="105"/>
              </a:spcBef>
            </a:pPr>
            <a:r>
              <a:rPr sz="2600" spc="-5" dirty="0">
                <a:latin typeface="Times New Roman"/>
                <a:cs typeface="Times New Roman"/>
              </a:rPr>
              <a:t>сукупності;</a:t>
            </a:r>
            <a:endParaRPr sz="2600">
              <a:latin typeface="Times New Roman"/>
              <a:cs typeface="Times New Roman"/>
            </a:endParaRPr>
          </a:p>
        </p:txBody>
      </p:sp>
      <p:sp>
        <p:nvSpPr>
          <p:cNvPr id="17" name="object 17"/>
          <p:cNvSpPr/>
          <p:nvPr/>
        </p:nvSpPr>
        <p:spPr>
          <a:xfrm>
            <a:off x="214287" y="3517900"/>
            <a:ext cx="228600" cy="231648"/>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597814" y="3402279"/>
            <a:ext cx="8315959" cy="422909"/>
          </a:xfrm>
          <a:prstGeom prst="rect">
            <a:avLst/>
          </a:prstGeom>
        </p:spPr>
        <p:txBody>
          <a:bodyPr vert="horz" wrap="square" lIns="0" tIns="13335" rIns="0" bIns="0" rtlCol="0">
            <a:spAutoFit/>
          </a:bodyPr>
          <a:lstStyle/>
          <a:p>
            <a:pPr marL="12700">
              <a:lnSpc>
                <a:spcPct val="100000"/>
              </a:lnSpc>
              <a:spcBef>
                <a:spcPts val="105"/>
              </a:spcBef>
              <a:tabLst>
                <a:tab pos="1223010" algn="l"/>
                <a:tab pos="2666365" algn="l"/>
                <a:tab pos="4119879" algn="l"/>
                <a:tab pos="5377815" algn="l"/>
                <a:tab pos="5706745" algn="l"/>
                <a:tab pos="6072505" algn="l"/>
              </a:tabLst>
            </a:pPr>
            <a:r>
              <a:rPr sz="2600" spc="-10" dirty="0">
                <a:latin typeface="Times New Roman"/>
                <a:cs typeface="Times New Roman"/>
              </a:rPr>
              <a:t>зведені	(групові,	</a:t>
            </a:r>
            <a:r>
              <a:rPr sz="2600" spc="-5" dirty="0">
                <a:latin typeface="Times New Roman"/>
                <a:cs typeface="Times New Roman"/>
              </a:rPr>
              <a:t>загальні)	</a:t>
            </a:r>
            <a:r>
              <a:rPr sz="2600" spc="-15" dirty="0">
                <a:latin typeface="Times New Roman"/>
                <a:cs typeface="Times New Roman"/>
              </a:rPr>
              <a:t>індекси	</a:t>
            </a:r>
            <a:r>
              <a:rPr sz="2600" b="1" i="1" dirty="0">
                <a:latin typeface="Times New Roman"/>
                <a:cs typeface="Times New Roman"/>
              </a:rPr>
              <a:t>І	</a:t>
            </a:r>
            <a:r>
              <a:rPr sz="2600" b="1" dirty="0">
                <a:latin typeface="Times New Roman"/>
                <a:cs typeface="Times New Roman"/>
              </a:rPr>
              <a:t>–	</a:t>
            </a:r>
            <a:r>
              <a:rPr sz="2600" spc="-20" dirty="0">
                <a:latin typeface="Times New Roman"/>
                <a:cs typeface="Times New Roman"/>
              </a:rPr>
              <a:t>характеризують</a:t>
            </a:r>
            <a:endParaRPr sz="2600">
              <a:latin typeface="Times New Roman"/>
              <a:cs typeface="Times New Roman"/>
            </a:endParaRPr>
          </a:p>
        </p:txBody>
      </p:sp>
      <p:sp>
        <p:nvSpPr>
          <p:cNvPr id="19" name="object 19"/>
          <p:cNvSpPr txBox="1"/>
          <p:nvPr/>
        </p:nvSpPr>
        <p:spPr>
          <a:xfrm>
            <a:off x="201574" y="3679952"/>
            <a:ext cx="8712835" cy="977265"/>
          </a:xfrm>
          <a:prstGeom prst="rect">
            <a:avLst/>
          </a:prstGeom>
        </p:spPr>
        <p:txBody>
          <a:bodyPr vert="horz" wrap="square" lIns="0" tIns="12700" rIns="0" bIns="0" rtlCol="0">
            <a:spAutoFit/>
          </a:bodyPr>
          <a:lstStyle/>
          <a:p>
            <a:pPr marL="12700">
              <a:lnSpc>
                <a:spcPts val="2650"/>
              </a:lnSpc>
              <a:spcBef>
                <a:spcPts val="100"/>
              </a:spcBef>
              <a:tabLst>
                <a:tab pos="1064260" algn="l"/>
                <a:tab pos="2089785" algn="l"/>
                <a:tab pos="3882390" algn="l"/>
                <a:tab pos="4583430" algn="l"/>
                <a:tab pos="6548755" algn="l"/>
                <a:tab pos="7165975" algn="l"/>
              </a:tabLst>
            </a:pPr>
            <a:r>
              <a:rPr sz="2600" spc="-15" dirty="0">
                <a:latin typeface="Times New Roman"/>
                <a:cs typeface="Times New Roman"/>
              </a:rPr>
              <a:t>зміну	</a:t>
            </a:r>
            <a:r>
              <a:rPr sz="2600" dirty="0">
                <a:latin typeface="Times New Roman"/>
                <a:cs typeface="Times New Roman"/>
              </a:rPr>
              <a:t>рівня	</a:t>
            </a:r>
            <a:r>
              <a:rPr sz="2600" spc="-15" dirty="0">
                <a:latin typeface="Times New Roman"/>
                <a:cs typeface="Times New Roman"/>
              </a:rPr>
              <a:t>показника,	</a:t>
            </a:r>
            <a:r>
              <a:rPr sz="2600" spc="-5" dirty="0">
                <a:latin typeface="Times New Roman"/>
                <a:cs typeface="Times New Roman"/>
              </a:rPr>
              <a:t>що	</a:t>
            </a:r>
            <a:r>
              <a:rPr sz="2600" dirty="0">
                <a:latin typeface="Times New Roman"/>
                <a:cs typeface="Times New Roman"/>
              </a:rPr>
              <a:t>відноситься	</a:t>
            </a:r>
            <a:r>
              <a:rPr sz="2600" spc="-5" dirty="0">
                <a:latin typeface="Times New Roman"/>
                <a:cs typeface="Times New Roman"/>
              </a:rPr>
              <a:t>до	</a:t>
            </a:r>
            <a:r>
              <a:rPr sz="2600" spc="-10" dirty="0">
                <a:latin typeface="Times New Roman"/>
                <a:cs typeface="Times New Roman"/>
              </a:rPr>
              <a:t>сукупності</a:t>
            </a:r>
            <a:endParaRPr sz="2600">
              <a:latin typeface="Times New Roman"/>
              <a:cs typeface="Times New Roman"/>
            </a:endParaRPr>
          </a:p>
          <a:p>
            <a:pPr marL="12700" marR="5715">
              <a:lnSpc>
                <a:spcPct val="70000"/>
              </a:lnSpc>
              <a:spcBef>
                <a:spcPts val="470"/>
              </a:spcBef>
              <a:tabLst>
                <a:tab pos="1937385" algn="l"/>
                <a:tab pos="2426970" algn="l"/>
                <a:tab pos="4611370" algn="l"/>
                <a:tab pos="6315075" algn="l"/>
                <a:tab pos="7342505" algn="l"/>
              </a:tabLst>
            </a:pPr>
            <a:r>
              <a:rPr sz="2600" spc="-5" dirty="0">
                <a:latin typeface="Times New Roman"/>
                <a:cs typeface="Times New Roman"/>
              </a:rPr>
              <a:t>(</a:t>
            </a:r>
            <a:r>
              <a:rPr sz="2600" spc="-70" dirty="0">
                <a:latin typeface="Times New Roman"/>
                <a:cs typeface="Times New Roman"/>
              </a:rPr>
              <a:t>о</a:t>
            </a:r>
            <a:r>
              <a:rPr sz="2600" dirty="0">
                <a:latin typeface="Times New Roman"/>
                <a:cs typeface="Times New Roman"/>
              </a:rPr>
              <a:t>д</a:t>
            </a:r>
            <a:r>
              <a:rPr sz="2600" spc="-20" dirty="0">
                <a:latin typeface="Times New Roman"/>
                <a:cs typeface="Times New Roman"/>
              </a:rPr>
              <a:t>н</a:t>
            </a:r>
            <a:r>
              <a:rPr sz="2600" dirty="0">
                <a:latin typeface="Times New Roman"/>
                <a:cs typeface="Times New Roman"/>
              </a:rPr>
              <a:t>о</a:t>
            </a:r>
            <a:r>
              <a:rPr sz="2600" spc="10" dirty="0">
                <a:latin typeface="Times New Roman"/>
                <a:cs typeface="Times New Roman"/>
              </a:rPr>
              <a:t>р</a:t>
            </a:r>
            <a:r>
              <a:rPr sz="2600" dirty="0">
                <a:latin typeface="Times New Roman"/>
                <a:cs typeface="Times New Roman"/>
              </a:rPr>
              <a:t>і</a:t>
            </a:r>
            <a:r>
              <a:rPr sz="2600" spc="-10" dirty="0">
                <a:latin typeface="Times New Roman"/>
                <a:cs typeface="Times New Roman"/>
              </a:rPr>
              <a:t>д</a:t>
            </a:r>
            <a:r>
              <a:rPr sz="2600" spc="-15" dirty="0">
                <a:latin typeface="Times New Roman"/>
                <a:cs typeface="Times New Roman"/>
              </a:rPr>
              <a:t>н</a:t>
            </a:r>
            <a:r>
              <a:rPr sz="2600" dirty="0">
                <a:latin typeface="Times New Roman"/>
                <a:cs typeface="Times New Roman"/>
              </a:rPr>
              <a:t>ої	</a:t>
            </a:r>
            <a:r>
              <a:rPr sz="2600" spc="-5" dirty="0">
                <a:latin typeface="Times New Roman"/>
                <a:cs typeface="Times New Roman"/>
              </a:rPr>
              <a:t>ч</a:t>
            </a:r>
            <a:r>
              <a:rPr sz="2600" dirty="0">
                <a:latin typeface="Times New Roman"/>
                <a:cs typeface="Times New Roman"/>
              </a:rPr>
              <a:t>и	</a:t>
            </a:r>
            <a:r>
              <a:rPr sz="2600" spc="-5" dirty="0">
                <a:latin typeface="Times New Roman"/>
                <a:cs typeface="Times New Roman"/>
              </a:rPr>
              <a:t>н</a:t>
            </a:r>
            <a:r>
              <a:rPr sz="2600" spc="-20" dirty="0">
                <a:latin typeface="Times New Roman"/>
                <a:cs typeface="Times New Roman"/>
              </a:rPr>
              <a:t>е</a:t>
            </a:r>
            <a:r>
              <a:rPr sz="2600" spc="-70" dirty="0">
                <a:latin typeface="Times New Roman"/>
                <a:cs typeface="Times New Roman"/>
              </a:rPr>
              <a:t>о</a:t>
            </a:r>
            <a:r>
              <a:rPr sz="2600" dirty="0">
                <a:latin typeface="Times New Roman"/>
                <a:cs typeface="Times New Roman"/>
              </a:rPr>
              <a:t>дн</a:t>
            </a:r>
            <a:r>
              <a:rPr sz="2600" spc="-15" dirty="0">
                <a:latin typeface="Times New Roman"/>
                <a:cs typeface="Times New Roman"/>
              </a:rPr>
              <a:t>о</a:t>
            </a:r>
            <a:r>
              <a:rPr sz="2600" dirty="0">
                <a:latin typeface="Times New Roman"/>
                <a:cs typeface="Times New Roman"/>
              </a:rPr>
              <a:t>рідної</a:t>
            </a:r>
            <a:r>
              <a:rPr sz="2600" spc="-5" dirty="0">
                <a:latin typeface="Times New Roman"/>
                <a:cs typeface="Times New Roman"/>
              </a:rPr>
              <a:t>)</a:t>
            </a:r>
            <a:r>
              <a:rPr sz="2600" dirty="0">
                <a:latin typeface="Times New Roman"/>
                <a:cs typeface="Times New Roman"/>
              </a:rPr>
              <a:t>,	</a:t>
            </a:r>
            <a:r>
              <a:rPr sz="2600" spc="-5" dirty="0">
                <a:latin typeface="Times New Roman"/>
                <a:cs typeface="Times New Roman"/>
              </a:rPr>
              <a:t>н</a:t>
            </a:r>
            <a:r>
              <a:rPr sz="2600" spc="-45" dirty="0">
                <a:latin typeface="Times New Roman"/>
                <a:cs typeface="Times New Roman"/>
              </a:rPr>
              <a:t>а</a:t>
            </a:r>
            <a:r>
              <a:rPr sz="2600" spc="-5" dirty="0">
                <a:latin typeface="Times New Roman"/>
                <a:cs typeface="Times New Roman"/>
              </a:rPr>
              <a:t>пр</a:t>
            </a:r>
            <a:r>
              <a:rPr sz="2600" spc="-10" dirty="0">
                <a:latin typeface="Times New Roman"/>
                <a:cs typeface="Times New Roman"/>
              </a:rPr>
              <a:t>и</a:t>
            </a:r>
            <a:r>
              <a:rPr sz="2600" dirty="0">
                <a:latin typeface="Times New Roman"/>
                <a:cs typeface="Times New Roman"/>
              </a:rPr>
              <a:t>к</a:t>
            </a:r>
            <a:r>
              <a:rPr sz="2600" spc="-10" dirty="0">
                <a:latin typeface="Times New Roman"/>
                <a:cs typeface="Times New Roman"/>
              </a:rPr>
              <a:t>л</a:t>
            </a:r>
            <a:r>
              <a:rPr sz="2600" dirty="0">
                <a:latin typeface="Times New Roman"/>
                <a:cs typeface="Times New Roman"/>
              </a:rPr>
              <a:t>а</a:t>
            </a:r>
            <a:r>
              <a:rPr sz="2600" spc="-10" dirty="0">
                <a:latin typeface="Times New Roman"/>
                <a:cs typeface="Times New Roman"/>
              </a:rPr>
              <a:t>д</a:t>
            </a:r>
            <a:r>
              <a:rPr sz="2600" dirty="0">
                <a:latin typeface="Times New Roman"/>
                <a:cs typeface="Times New Roman"/>
              </a:rPr>
              <a:t>,	ін</a:t>
            </a:r>
            <a:r>
              <a:rPr sz="2600" spc="-10" dirty="0">
                <a:latin typeface="Times New Roman"/>
                <a:cs typeface="Times New Roman"/>
              </a:rPr>
              <a:t>д</a:t>
            </a:r>
            <a:r>
              <a:rPr sz="2600" dirty="0">
                <a:latin typeface="Times New Roman"/>
                <a:cs typeface="Times New Roman"/>
              </a:rPr>
              <a:t>е</a:t>
            </a:r>
            <a:r>
              <a:rPr sz="2600" spc="-70" dirty="0">
                <a:latin typeface="Times New Roman"/>
                <a:cs typeface="Times New Roman"/>
              </a:rPr>
              <a:t>к</a:t>
            </a:r>
            <a:r>
              <a:rPr sz="2600" dirty="0">
                <a:latin typeface="Times New Roman"/>
                <a:cs typeface="Times New Roman"/>
              </a:rPr>
              <a:t>с	р</a:t>
            </a:r>
            <a:r>
              <a:rPr sz="2600" spc="10" dirty="0">
                <a:latin typeface="Times New Roman"/>
                <a:cs typeface="Times New Roman"/>
              </a:rPr>
              <a:t>е</a:t>
            </a:r>
            <a:r>
              <a:rPr sz="2600" spc="15" dirty="0">
                <a:latin typeface="Times New Roman"/>
                <a:cs typeface="Times New Roman"/>
              </a:rPr>
              <a:t>а</a:t>
            </a:r>
            <a:r>
              <a:rPr sz="2600" spc="-5" dirty="0">
                <a:latin typeface="Times New Roman"/>
                <a:cs typeface="Times New Roman"/>
              </a:rPr>
              <a:t>ліз</a:t>
            </a:r>
            <a:r>
              <a:rPr sz="2600" spc="-10" dirty="0">
                <a:latin typeface="Times New Roman"/>
                <a:cs typeface="Times New Roman"/>
              </a:rPr>
              <a:t>а</a:t>
            </a:r>
            <a:r>
              <a:rPr sz="2600" spc="-5" dirty="0">
                <a:latin typeface="Times New Roman"/>
                <a:cs typeface="Times New Roman"/>
              </a:rPr>
              <a:t>ції  </a:t>
            </a:r>
            <a:r>
              <a:rPr sz="2600" spc="-15" dirty="0">
                <a:latin typeface="Times New Roman"/>
                <a:cs typeface="Times New Roman"/>
              </a:rPr>
              <a:t>продуктової</a:t>
            </a:r>
            <a:r>
              <a:rPr sz="2600" spc="-50" dirty="0">
                <a:latin typeface="Times New Roman"/>
                <a:cs typeface="Times New Roman"/>
              </a:rPr>
              <a:t> </a:t>
            </a:r>
            <a:r>
              <a:rPr sz="2600" spc="-5" dirty="0">
                <a:latin typeface="Times New Roman"/>
                <a:cs typeface="Times New Roman"/>
              </a:rPr>
              <a:t>продукції;</a:t>
            </a:r>
            <a:endParaRPr sz="2600">
              <a:latin typeface="Times New Roman"/>
              <a:cs typeface="Times New Roman"/>
            </a:endParaRPr>
          </a:p>
        </p:txBody>
      </p:sp>
      <p:sp>
        <p:nvSpPr>
          <p:cNvPr id="20" name="object 20"/>
          <p:cNvSpPr/>
          <p:nvPr/>
        </p:nvSpPr>
        <p:spPr>
          <a:xfrm>
            <a:off x="214287" y="4947411"/>
            <a:ext cx="228600" cy="231648"/>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214287" y="5822226"/>
            <a:ext cx="228600" cy="231648"/>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201574" y="4832350"/>
            <a:ext cx="8714105" cy="1575435"/>
          </a:xfrm>
          <a:prstGeom prst="rect">
            <a:avLst/>
          </a:prstGeom>
        </p:spPr>
        <p:txBody>
          <a:bodyPr vert="horz" wrap="square" lIns="0" tIns="132080" rIns="0" bIns="0" rtlCol="0">
            <a:spAutoFit/>
          </a:bodyPr>
          <a:lstStyle/>
          <a:p>
            <a:pPr marL="12700" marR="5080" indent="396240">
              <a:lnSpc>
                <a:spcPct val="70000"/>
              </a:lnSpc>
              <a:spcBef>
                <a:spcPts val="1040"/>
              </a:spcBef>
              <a:tabLst>
                <a:tab pos="953135" algn="l"/>
                <a:tab pos="2409825" algn="l"/>
                <a:tab pos="4406900" algn="l"/>
                <a:tab pos="6197600" algn="l"/>
                <a:tab pos="8374380" algn="l"/>
              </a:tabLst>
            </a:pPr>
            <a:r>
              <a:rPr sz="2600" b="1" spc="-5" dirty="0">
                <a:latin typeface="Times New Roman"/>
                <a:cs typeface="Times New Roman"/>
              </a:rPr>
              <a:t>з</a:t>
            </a:r>
            <a:r>
              <a:rPr sz="2600" b="1" dirty="0">
                <a:latin typeface="Times New Roman"/>
                <a:cs typeface="Times New Roman"/>
              </a:rPr>
              <a:t>а	фо</a:t>
            </a:r>
            <a:r>
              <a:rPr sz="2600" b="1" spc="-30" dirty="0">
                <a:latin typeface="Times New Roman"/>
                <a:cs typeface="Times New Roman"/>
              </a:rPr>
              <a:t>р</a:t>
            </a:r>
            <a:r>
              <a:rPr sz="2600" b="1" spc="-45" dirty="0">
                <a:latin typeface="Times New Roman"/>
                <a:cs typeface="Times New Roman"/>
              </a:rPr>
              <a:t>м</a:t>
            </a:r>
            <a:r>
              <a:rPr sz="2600" b="1" dirty="0">
                <a:latin typeface="Times New Roman"/>
                <a:cs typeface="Times New Roman"/>
              </a:rPr>
              <a:t>ою	</a:t>
            </a:r>
            <a:r>
              <a:rPr sz="2600" b="1" spc="-20" dirty="0">
                <a:latin typeface="Times New Roman"/>
                <a:cs typeface="Times New Roman"/>
              </a:rPr>
              <a:t>з</a:t>
            </a:r>
            <a:r>
              <a:rPr sz="2600" b="1" dirty="0">
                <a:latin typeface="Times New Roman"/>
                <a:cs typeface="Times New Roman"/>
              </a:rPr>
              <a:t>о</a:t>
            </a:r>
            <a:r>
              <a:rPr sz="2600" b="1" spc="10" dirty="0">
                <a:latin typeface="Times New Roman"/>
                <a:cs typeface="Times New Roman"/>
              </a:rPr>
              <a:t>б</a:t>
            </a:r>
            <a:r>
              <a:rPr sz="2600" b="1" spc="-10" dirty="0">
                <a:latin typeface="Times New Roman"/>
                <a:cs typeface="Times New Roman"/>
              </a:rPr>
              <a:t>р</a:t>
            </a:r>
            <a:r>
              <a:rPr sz="2600" b="1" dirty="0">
                <a:latin typeface="Times New Roman"/>
                <a:cs typeface="Times New Roman"/>
              </a:rPr>
              <a:t>а</a:t>
            </a:r>
            <a:r>
              <a:rPr sz="2600" b="1" spc="-50" dirty="0">
                <a:latin typeface="Times New Roman"/>
                <a:cs typeface="Times New Roman"/>
              </a:rPr>
              <a:t>ж</a:t>
            </a:r>
            <a:r>
              <a:rPr sz="2600" b="1" dirty="0">
                <a:latin typeface="Times New Roman"/>
                <a:cs typeface="Times New Roman"/>
              </a:rPr>
              <a:t>ення	(ме</a:t>
            </a:r>
            <a:r>
              <a:rPr sz="2600" b="1" spc="-40" dirty="0">
                <a:latin typeface="Times New Roman"/>
                <a:cs typeface="Times New Roman"/>
              </a:rPr>
              <a:t>т</a:t>
            </a:r>
            <a:r>
              <a:rPr sz="2600" b="1" spc="-70" dirty="0">
                <a:latin typeface="Times New Roman"/>
                <a:cs typeface="Times New Roman"/>
              </a:rPr>
              <a:t>о</a:t>
            </a:r>
            <a:r>
              <a:rPr sz="2600" b="1" spc="-10" dirty="0">
                <a:latin typeface="Times New Roman"/>
                <a:cs typeface="Times New Roman"/>
              </a:rPr>
              <a:t>д</a:t>
            </a:r>
            <a:r>
              <a:rPr sz="2600" b="1" dirty="0">
                <a:latin typeface="Times New Roman"/>
                <a:cs typeface="Times New Roman"/>
              </a:rPr>
              <a:t>а</a:t>
            </a:r>
            <a:r>
              <a:rPr sz="2600" b="1" spc="5" dirty="0">
                <a:latin typeface="Times New Roman"/>
                <a:cs typeface="Times New Roman"/>
              </a:rPr>
              <a:t>м</a:t>
            </a:r>
            <a:r>
              <a:rPr sz="2600" b="1" dirty="0">
                <a:latin typeface="Times New Roman"/>
                <a:cs typeface="Times New Roman"/>
              </a:rPr>
              <a:t>и	о</a:t>
            </a:r>
            <a:r>
              <a:rPr sz="2600" b="1" spc="-100" dirty="0">
                <a:latin typeface="Times New Roman"/>
                <a:cs typeface="Times New Roman"/>
              </a:rPr>
              <a:t>б</a:t>
            </a:r>
            <a:r>
              <a:rPr sz="2600" b="1" dirty="0">
                <a:latin typeface="Times New Roman"/>
                <a:cs typeface="Times New Roman"/>
              </a:rPr>
              <a:t>чи</a:t>
            </a:r>
            <a:r>
              <a:rPr sz="2600" b="1" spc="-10" dirty="0">
                <a:latin typeface="Times New Roman"/>
                <a:cs typeface="Times New Roman"/>
              </a:rPr>
              <a:t>сл</a:t>
            </a:r>
            <a:r>
              <a:rPr sz="2600" b="1" dirty="0">
                <a:latin typeface="Times New Roman"/>
                <a:cs typeface="Times New Roman"/>
              </a:rPr>
              <a:t>ен</a:t>
            </a:r>
            <a:r>
              <a:rPr sz="2600" b="1" spc="-20" dirty="0">
                <a:latin typeface="Times New Roman"/>
                <a:cs typeface="Times New Roman"/>
              </a:rPr>
              <a:t>н</a:t>
            </a:r>
            <a:r>
              <a:rPr sz="2600" b="1" spc="-10" dirty="0">
                <a:latin typeface="Times New Roman"/>
                <a:cs typeface="Times New Roman"/>
              </a:rPr>
              <a:t>я</a:t>
            </a:r>
            <a:r>
              <a:rPr sz="2600" b="1" spc="-5" dirty="0">
                <a:latin typeface="Times New Roman"/>
                <a:cs typeface="Times New Roman"/>
              </a:rPr>
              <a:t>)</a:t>
            </a:r>
            <a:r>
              <a:rPr sz="2600" dirty="0">
                <a:latin typeface="Times New Roman"/>
                <a:cs typeface="Times New Roman"/>
              </a:rPr>
              <a:t>:	</a:t>
            </a:r>
            <a:r>
              <a:rPr sz="2600" spc="10" dirty="0">
                <a:latin typeface="Times New Roman"/>
                <a:cs typeface="Times New Roman"/>
              </a:rPr>
              <a:t>це  </a:t>
            </a:r>
            <a:r>
              <a:rPr sz="2600" spc="-10" dirty="0">
                <a:latin typeface="Times New Roman"/>
                <a:cs typeface="Times New Roman"/>
              </a:rPr>
              <a:t>агрегатні індекси, </a:t>
            </a:r>
            <a:r>
              <a:rPr sz="2600" spc="-5" dirty="0">
                <a:latin typeface="Times New Roman"/>
                <a:cs typeface="Times New Roman"/>
              </a:rPr>
              <a:t>середні </a:t>
            </a:r>
            <a:r>
              <a:rPr sz="2600" spc="-15" dirty="0">
                <a:latin typeface="Times New Roman"/>
                <a:cs typeface="Times New Roman"/>
              </a:rPr>
              <a:t>зважені</a:t>
            </a:r>
            <a:r>
              <a:rPr sz="2600" spc="-60" dirty="0">
                <a:latin typeface="Times New Roman"/>
                <a:cs typeface="Times New Roman"/>
              </a:rPr>
              <a:t> </a:t>
            </a:r>
            <a:r>
              <a:rPr sz="2600" spc="-10" dirty="0">
                <a:latin typeface="Times New Roman"/>
                <a:cs typeface="Times New Roman"/>
              </a:rPr>
              <a:t>індекси;</a:t>
            </a:r>
            <a:endParaRPr sz="2600">
              <a:latin typeface="Times New Roman"/>
              <a:cs typeface="Times New Roman"/>
            </a:endParaRPr>
          </a:p>
          <a:p>
            <a:pPr marL="12700" marR="5715" indent="396240">
              <a:lnSpc>
                <a:spcPct val="70100"/>
              </a:lnSpc>
              <a:spcBef>
                <a:spcPts val="2515"/>
              </a:spcBef>
              <a:tabLst>
                <a:tab pos="878205" algn="l"/>
                <a:tab pos="1928495" algn="l"/>
                <a:tab pos="3837940" algn="l"/>
                <a:tab pos="4175125" algn="l"/>
                <a:tab pos="5403850" algn="l"/>
                <a:tab pos="6877684" algn="l"/>
                <a:tab pos="8607425" algn="l"/>
              </a:tabLst>
            </a:pPr>
            <a:r>
              <a:rPr sz="2600" b="1" spc="-5" dirty="0">
                <a:latin typeface="Times New Roman"/>
                <a:cs typeface="Times New Roman"/>
              </a:rPr>
              <a:t>з</a:t>
            </a:r>
            <a:r>
              <a:rPr sz="2600" b="1" dirty="0">
                <a:latin typeface="Times New Roman"/>
                <a:cs typeface="Times New Roman"/>
              </a:rPr>
              <a:t>а	ба</a:t>
            </a:r>
            <a:r>
              <a:rPr sz="2600" b="1" spc="-20" dirty="0">
                <a:latin typeface="Times New Roman"/>
                <a:cs typeface="Times New Roman"/>
              </a:rPr>
              <a:t>з</a:t>
            </a:r>
            <a:r>
              <a:rPr sz="2600" b="1" dirty="0">
                <a:latin typeface="Times New Roman"/>
                <a:cs typeface="Times New Roman"/>
              </a:rPr>
              <a:t>ою	</a:t>
            </a:r>
            <a:r>
              <a:rPr sz="2600" b="1" spc="-5" dirty="0">
                <a:latin typeface="Times New Roman"/>
                <a:cs typeface="Times New Roman"/>
              </a:rPr>
              <a:t>по</a:t>
            </a:r>
            <a:r>
              <a:rPr sz="2600" b="1" spc="5" dirty="0">
                <a:latin typeface="Times New Roman"/>
                <a:cs typeface="Times New Roman"/>
              </a:rPr>
              <a:t>р</a:t>
            </a:r>
            <a:r>
              <a:rPr sz="2600" b="1" dirty="0">
                <a:latin typeface="Times New Roman"/>
                <a:cs typeface="Times New Roman"/>
              </a:rPr>
              <a:t>івн</a:t>
            </a:r>
            <a:r>
              <a:rPr sz="2600" b="1" spc="-10" dirty="0">
                <a:latin typeface="Times New Roman"/>
                <a:cs typeface="Times New Roman"/>
              </a:rPr>
              <a:t>я</a:t>
            </a:r>
            <a:r>
              <a:rPr sz="2600" b="1" spc="-5" dirty="0">
                <a:latin typeface="Times New Roman"/>
                <a:cs typeface="Times New Roman"/>
              </a:rPr>
              <a:t>нн</a:t>
            </a:r>
            <a:r>
              <a:rPr sz="2600" b="1" dirty="0">
                <a:latin typeface="Times New Roman"/>
                <a:cs typeface="Times New Roman"/>
              </a:rPr>
              <a:t>я	</a:t>
            </a:r>
            <a:r>
              <a:rPr sz="2600" dirty="0">
                <a:latin typeface="Times New Roman"/>
                <a:cs typeface="Times New Roman"/>
              </a:rPr>
              <a:t>–	ін</a:t>
            </a:r>
            <a:r>
              <a:rPr sz="2600" spc="-10" dirty="0">
                <a:latin typeface="Times New Roman"/>
                <a:cs typeface="Times New Roman"/>
              </a:rPr>
              <a:t>д</a:t>
            </a:r>
            <a:r>
              <a:rPr sz="2600" dirty="0">
                <a:latin typeface="Times New Roman"/>
                <a:cs typeface="Times New Roman"/>
              </a:rPr>
              <a:t>е</a:t>
            </a:r>
            <a:r>
              <a:rPr sz="2600" spc="-70" dirty="0">
                <a:latin typeface="Times New Roman"/>
                <a:cs typeface="Times New Roman"/>
              </a:rPr>
              <a:t>к</a:t>
            </a:r>
            <a:r>
              <a:rPr sz="2600" dirty="0">
                <a:latin typeface="Times New Roman"/>
                <a:cs typeface="Times New Roman"/>
              </a:rPr>
              <a:t>си	дин</a:t>
            </a:r>
            <a:r>
              <a:rPr sz="2600" spc="-15" dirty="0">
                <a:latin typeface="Times New Roman"/>
                <a:cs typeface="Times New Roman"/>
              </a:rPr>
              <a:t>а</a:t>
            </a:r>
            <a:r>
              <a:rPr sz="2600" spc="-20" dirty="0">
                <a:latin typeface="Times New Roman"/>
                <a:cs typeface="Times New Roman"/>
              </a:rPr>
              <a:t>м</a:t>
            </a:r>
            <a:r>
              <a:rPr sz="2600" dirty="0">
                <a:latin typeface="Times New Roman"/>
                <a:cs typeface="Times New Roman"/>
              </a:rPr>
              <a:t>і</a:t>
            </a:r>
            <a:r>
              <a:rPr sz="2600" spc="-10" dirty="0">
                <a:latin typeface="Times New Roman"/>
                <a:cs typeface="Times New Roman"/>
              </a:rPr>
              <a:t>к</a:t>
            </a:r>
            <a:r>
              <a:rPr sz="2600" dirty="0">
                <a:latin typeface="Times New Roman"/>
                <a:cs typeface="Times New Roman"/>
              </a:rPr>
              <a:t>и	</a:t>
            </a:r>
            <a:r>
              <a:rPr sz="2600" spc="-5" dirty="0">
                <a:latin typeface="Times New Roman"/>
                <a:cs typeface="Times New Roman"/>
              </a:rPr>
              <a:t>(ла</a:t>
            </a:r>
            <a:r>
              <a:rPr sz="2600" spc="-10" dirty="0">
                <a:latin typeface="Times New Roman"/>
                <a:cs typeface="Times New Roman"/>
              </a:rPr>
              <a:t>н</a:t>
            </a:r>
            <a:r>
              <a:rPr sz="2600" spc="-15" dirty="0">
                <a:latin typeface="Times New Roman"/>
                <a:cs typeface="Times New Roman"/>
              </a:rPr>
              <a:t>ц</a:t>
            </a:r>
            <a:r>
              <a:rPr sz="2600" spc="-5" dirty="0">
                <a:latin typeface="Times New Roman"/>
                <a:cs typeface="Times New Roman"/>
              </a:rPr>
              <a:t>ю</a:t>
            </a:r>
            <a:r>
              <a:rPr sz="2600" spc="-75" dirty="0">
                <a:latin typeface="Times New Roman"/>
                <a:cs typeface="Times New Roman"/>
              </a:rPr>
              <a:t>г</a:t>
            </a:r>
            <a:r>
              <a:rPr sz="2600" dirty="0">
                <a:latin typeface="Times New Roman"/>
                <a:cs typeface="Times New Roman"/>
              </a:rPr>
              <a:t>ові	і  </a:t>
            </a:r>
            <a:r>
              <a:rPr sz="2600" spc="-5" dirty="0">
                <a:latin typeface="Times New Roman"/>
                <a:cs typeface="Times New Roman"/>
              </a:rPr>
              <a:t>базисні), </a:t>
            </a:r>
            <a:r>
              <a:rPr sz="2600" spc="-15" dirty="0">
                <a:latin typeface="Times New Roman"/>
                <a:cs typeface="Times New Roman"/>
              </a:rPr>
              <a:t>виконання </a:t>
            </a:r>
            <a:r>
              <a:rPr sz="2600" spc="-45" dirty="0">
                <a:latin typeface="Times New Roman"/>
                <a:cs typeface="Times New Roman"/>
              </a:rPr>
              <a:t>плану,</a:t>
            </a:r>
            <a:r>
              <a:rPr sz="2600" spc="-75" dirty="0">
                <a:latin typeface="Times New Roman"/>
                <a:cs typeface="Times New Roman"/>
              </a:rPr>
              <a:t> </a:t>
            </a:r>
            <a:r>
              <a:rPr sz="2600" spc="-5" dirty="0">
                <a:latin typeface="Times New Roman"/>
                <a:cs typeface="Times New Roman"/>
              </a:rPr>
              <a:t>територіальні.</a:t>
            </a:r>
            <a:endParaRPr sz="2600">
              <a:latin typeface="Times New Roman"/>
              <a:cs typeface="Times New Roman"/>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574" y="348462"/>
            <a:ext cx="8106409" cy="2848610"/>
          </a:xfrm>
          <a:prstGeom prst="rect">
            <a:avLst/>
          </a:prstGeom>
        </p:spPr>
        <p:txBody>
          <a:bodyPr vert="horz" wrap="square" lIns="0" tIns="66040" rIns="0" bIns="0" rtlCol="0">
            <a:spAutoFit/>
          </a:bodyPr>
          <a:lstStyle/>
          <a:p>
            <a:pPr marL="12700">
              <a:lnSpc>
                <a:spcPct val="100000"/>
              </a:lnSpc>
              <a:spcBef>
                <a:spcPts val="520"/>
              </a:spcBef>
            </a:pPr>
            <a:r>
              <a:rPr sz="2300" dirty="0">
                <a:latin typeface="Times New Roman"/>
                <a:cs typeface="Times New Roman"/>
              </a:rPr>
              <a:t>В </a:t>
            </a:r>
            <a:r>
              <a:rPr sz="2300" spc="-10" dirty="0">
                <a:latin typeface="Times New Roman"/>
                <a:cs typeface="Times New Roman"/>
              </a:rPr>
              <a:t>індексному </a:t>
            </a:r>
            <a:r>
              <a:rPr sz="2300" spc="-20" dirty="0">
                <a:latin typeface="Times New Roman"/>
                <a:cs typeface="Times New Roman"/>
              </a:rPr>
              <a:t>методі </a:t>
            </a:r>
            <a:r>
              <a:rPr sz="2300" spc="-5" dirty="0">
                <a:latin typeface="Times New Roman"/>
                <a:cs typeface="Times New Roman"/>
              </a:rPr>
              <a:t>прийнято </a:t>
            </a:r>
            <a:r>
              <a:rPr sz="2300" spc="-25" dirty="0">
                <a:latin typeface="Times New Roman"/>
                <a:cs typeface="Times New Roman"/>
              </a:rPr>
              <a:t>використовувати </a:t>
            </a:r>
            <a:r>
              <a:rPr sz="2300" spc="5" dirty="0">
                <a:latin typeface="Times New Roman"/>
                <a:cs typeface="Times New Roman"/>
              </a:rPr>
              <a:t>такі</a:t>
            </a:r>
            <a:r>
              <a:rPr sz="2300" spc="-80" dirty="0">
                <a:latin typeface="Times New Roman"/>
                <a:cs typeface="Times New Roman"/>
              </a:rPr>
              <a:t> </a:t>
            </a:r>
            <a:r>
              <a:rPr sz="2300" spc="-10" dirty="0">
                <a:latin typeface="Times New Roman"/>
                <a:cs typeface="Times New Roman"/>
              </a:rPr>
              <a:t>позначення:</a:t>
            </a:r>
            <a:endParaRPr sz="2300">
              <a:latin typeface="Times New Roman"/>
              <a:cs typeface="Times New Roman"/>
            </a:endParaRPr>
          </a:p>
          <a:p>
            <a:pPr marL="12700">
              <a:lnSpc>
                <a:spcPct val="100000"/>
              </a:lnSpc>
              <a:spcBef>
                <a:spcPts val="420"/>
              </a:spcBef>
            </a:pPr>
            <a:r>
              <a:rPr sz="2300" b="1" dirty="0">
                <a:latin typeface="Times New Roman"/>
                <a:cs typeface="Times New Roman"/>
              </a:rPr>
              <a:t>для </a:t>
            </a:r>
            <a:r>
              <a:rPr sz="2300" b="1" spc="-5" dirty="0">
                <a:latin typeface="Times New Roman"/>
                <a:cs typeface="Times New Roman"/>
              </a:rPr>
              <a:t>кількісних</a:t>
            </a:r>
            <a:r>
              <a:rPr sz="2300" b="1" spc="-55" dirty="0">
                <a:latin typeface="Times New Roman"/>
                <a:cs typeface="Times New Roman"/>
              </a:rPr>
              <a:t> </a:t>
            </a:r>
            <a:r>
              <a:rPr sz="2300" b="1" spc="-5" dirty="0">
                <a:latin typeface="Times New Roman"/>
                <a:cs typeface="Times New Roman"/>
              </a:rPr>
              <a:t>показників</a:t>
            </a:r>
            <a:endParaRPr sz="2300">
              <a:latin typeface="Times New Roman"/>
              <a:cs typeface="Times New Roman"/>
            </a:endParaRPr>
          </a:p>
          <a:p>
            <a:pPr marL="12700" marR="528955">
              <a:lnSpc>
                <a:spcPts val="3180"/>
              </a:lnSpc>
              <a:spcBef>
                <a:spcPts val="165"/>
              </a:spcBef>
            </a:pPr>
            <a:r>
              <a:rPr sz="2300" dirty="0">
                <a:latin typeface="Times New Roman"/>
                <a:cs typeface="Times New Roman"/>
              </a:rPr>
              <a:t>q – </a:t>
            </a:r>
            <a:r>
              <a:rPr sz="2300" spc="-5" dirty="0">
                <a:latin typeface="Times New Roman"/>
                <a:cs typeface="Times New Roman"/>
              </a:rPr>
              <a:t>кількість </a:t>
            </a:r>
            <a:r>
              <a:rPr sz="2300" spc="-15" dirty="0">
                <a:latin typeface="Times New Roman"/>
                <a:cs typeface="Times New Roman"/>
              </a:rPr>
              <a:t>проданого </a:t>
            </a:r>
            <a:r>
              <a:rPr sz="2300" spc="-20" dirty="0">
                <a:latin typeface="Times New Roman"/>
                <a:cs typeface="Times New Roman"/>
              </a:rPr>
              <a:t>товару </a:t>
            </a:r>
            <a:r>
              <a:rPr sz="2300" dirty="0">
                <a:latin typeface="Times New Roman"/>
                <a:cs typeface="Times New Roman"/>
              </a:rPr>
              <a:t>(обсяг </a:t>
            </a:r>
            <a:r>
              <a:rPr sz="2300" spc="-10" dirty="0">
                <a:latin typeface="Times New Roman"/>
                <a:cs typeface="Times New Roman"/>
              </a:rPr>
              <a:t>виробленої продукції);  </a:t>
            </a:r>
            <a:r>
              <a:rPr sz="2300" dirty="0">
                <a:latin typeface="Times New Roman"/>
                <a:cs typeface="Times New Roman"/>
              </a:rPr>
              <a:t>n – </a:t>
            </a:r>
            <a:r>
              <a:rPr sz="2300" spc="-5" dirty="0">
                <a:latin typeface="Times New Roman"/>
                <a:cs typeface="Times New Roman"/>
              </a:rPr>
              <a:t>розмір </a:t>
            </a:r>
            <a:r>
              <a:rPr sz="2300" spc="5" dirty="0">
                <a:latin typeface="Times New Roman"/>
                <a:cs typeface="Times New Roman"/>
              </a:rPr>
              <a:t>посівної</a:t>
            </a:r>
            <a:r>
              <a:rPr sz="2300" spc="-65" dirty="0">
                <a:latin typeface="Times New Roman"/>
                <a:cs typeface="Times New Roman"/>
              </a:rPr>
              <a:t> </a:t>
            </a:r>
            <a:r>
              <a:rPr sz="2300" spc="-5" dirty="0">
                <a:latin typeface="Times New Roman"/>
                <a:cs typeface="Times New Roman"/>
              </a:rPr>
              <a:t>площі;</a:t>
            </a:r>
            <a:endParaRPr sz="2300">
              <a:latin typeface="Times New Roman"/>
              <a:cs typeface="Times New Roman"/>
            </a:endParaRPr>
          </a:p>
          <a:p>
            <a:pPr marL="12700">
              <a:lnSpc>
                <a:spcPct val="100000"/>
              </a:lnSpc>
              <a:spcBef>
                <a:spcPts val="229"/>
              </a:spcBef>
            </a:pPr>
            <a:r>
              <a:rPr sz="2300" b="1" dirty="0">
                <a:latin typeface="Times New Roman"/>
                <a:cs typeface="Times New Roman"/>
              </a:rPr>
              <a:t>для якісних</a:t>
            </a:r>
            <a:r>
              <a:rPr sz="2300" b="1" spc="-40" dirty="0">
                <a:latin typeface="Times New Roman"/>
                <a:cs typeface="Times New Roman"/>
              </a:rPr>
              <a:t> </a:t>
            </a:r>
            <a:r>
              <a:rPr sz="2300" b="1" spc="-5" dirty="0">
                <a:latin typeface="Times New Roman"/>
                <a:cs typeface="Times New Roman"/>
              </a:rPr>
              <a:t>показників</a:t>
            </a:r>
            <a:endParaRPr sz="2300">
              <a:latin typeface="Times New Roman"/>
              <a:cs typeface="Times New Roman"/>
            </a:endParaRPr>
          </a:p>
          <a:p>
            <a:pPr marL="12700">
              <a:lnSpc>
                <a:spcPct val="100000"/>
              </a:lnSpc>
              <a:spcBef>
                <a:spcPts val="425"/>
              </a:spcBef>
            </a:pPr>
            <a:r>
              <a:rPr sz="2300" dirty="0">
                <a:latin typeface="Times New Roman"/>
                <a:cs typeface="Times New Roman"/>
              </a:rPr>
              <a:t>р – </a:t>
            </a:r>
            <a:r>
              <a:rPr sz="2300" spc="-5" dirty="0">
                <a:latin typeface="Times New Roman"/>
                <a:cs typeface="Times New Roman"/>
              </a:rPr>
              <a:t>ціна </a:t>
            </a:r>
            <a:r>
              <a:rPr sz="2300" spc="-10" dirty="0">
                <a:latin typeface="Times New Roman"/>
                <a:cs typeface="Times New Roman"/>
              </a:rPr>
              <a:t>одиниці</a:t>
            </a:r>
            <a:r>
              <a:rPr sz="2300" spc="-85" dirty="0">
                <a:latin typeface="Times New Roman"/>
                <a:cs typeface="Times New Roman"/>
              </a:rPr>
              <a:t> </a:t>
            </a:r>
            <a:r>
              <a:rPr sz="2300" spc="-15" dirty="0">
                <a:latin typeface="Times New Roman"/>
                <a:cs typeface="Times New Roman"/>
              </a:rPr>
              <a:t>товару;</a:t>
            </a:r>
            <a:endParaRPr sz="2300">
              <a:latin typeface="Times New Roman"/>
              <a:cs typeface="Times New Roman"/>
            </a:endParaRPr>
          </a:p>
          <a:p>
            <a:pPr marL="12700">
              <a:lnSpc>
                <a:spcPct val="100000"/>
              </a:lnSpc>
              <a:spcBef>
                <a:spcPts val="405"/>
              </a:spcBef>
            </a:pPr>
            <a:r>
              <a:rPr sz="2300" dirty="0">
                <a:latin typeface="Times New Roman"/>
                <a:cs typeface="Times New Roman"/>
              </a:rPr>
              <a:t>z – </a:t>
            </a:r>
            <a:r>
              <a:rPr sz="2300" spc="-5" dirty="0">
                <a:latin typeface="Times New Roman"/>
                <a:cs typeface="Times New Roman"/>
              </a:rPr>
              <a:t>собівартість </a:t>
            </a:r>
            <a:r>
              <a:rPr sz="2300" spc="-10" dirty="0">
                <a:latin typeface="Times New Roman"/>
                <a:cs typeface="Times New Roman"/>
              </a:rPr>
              <a:t>одиниці</a:t>
            </a:r>
            <a:r>
              <a:rPr sz="2300" spc="-60" dirty="0">
                <a:latin typeface="Times New Roman"/>
                <a:cs typeface="Times New Roman"/>
              </a:rPr>
              <a:t> </a:t>
            </a:r>
            <a:r>
              <a:rPr sz="2300" spc="-10" dirty="0">
                <a:latin typeface="Times New Roman"/>
                <a:cs typeface="Times New Roman"/>
              </a:rPr>
              <a:t>продукції;</a:t>
            </a:r>
            <a:endParaRPr sz="2300">
              <a:latin typeface="Times New Roman"/>
              <a:cs typeface="Times New Roman"/>
            </a:endParaRPr>
          </a:p>
        </p:txBody>
      </p:sp>
      <p:sp>
        <p:nvSpPr>
          <p:cNvPr id="3" name="object 3"/>
          <p:cNvSpPr txBox="1"/>
          <p:nvPr/>
        </p:nvSpPr>
        <p:spPr>
          <a:xfrm>
            <a:off x="7655179" y="3224276"/>
            <a:ext cx="1293495" cy="376555"/>
          </a:xfrm>
          <a:prstGeom prst="rect">
            <a:avLst/>
          </a:prstGeom>
        </p:spPr>
        <p:txBody>
          <a:bodyPr vert="horz" wrap="square" lIns="0" tIns="13335" rIns="0" bIns="0" rtlCol="0">
            <a:spAutoFit/>
          </a:bodyPr>
          <a:lstStyle/>
          <a:p>
            <a:pPr marL="12700">
              <a:lnSpc>
                <a:spcPct val="100000"/>
              </a:lnSpc>
              <a:spcBef>
                <a:spcPts val="105"/>
              </a:spcBef>
            </a:pPr>
            <a:r>
              <a:rPr sz="2300" spc="-15" dirty="0">
                <a:latin typeface="Times New Roman"/>
                <a:cs typeface="Times New Roman"/>
              </a:rPr>
              <a:t>продукції,</a:t>
            </a:r>
            <a:endParaRPr sz="2300">
              <a:latin typeface="Times New Roman"/>
              <a:cs typeface="Times New Roman"/>
            </a:endParaRPr>
          </a:p>
        </p:txBody>
      </p:sp>
      <p:sp>
        <p:nvSpPr>
          <p:cNvPr id="4" name="object 4"/>
          <p:cNvSpPr txBox="1"/>
          <p:nvPr/>
        </p:nvSpPr>
        <p:spPr>
          <a:xfrm>
            <a:off x="201574" y="3173173"/>
            <a:ext cx="7264400" cy="1234440"/>
          </a:xfrm>
          <a:prstGeom prst="rect">
            <a:avLst/>
          </a:prstGeom>
        </p:spPr>
        <p:txBody>
          <a:bodyPr vert="horz" wrap="square" lIns="0" tIns="64135" rIns="0" bIns="0" rtlCol="0">
            <a:spAutoFit/>
          </a:bodyPr>
          <a:lstStyle/>
          <a:p>
            <a:pPr marL="12700">
              <a:lnSpc>
                <a:spcPct val="100000"/>
              </a:lnSpc>
              <a:spcBef>
                <a:spcPts val="505"/>
              </a:spcBef>
              <a:tabLst>
                <a:tab pos="311150" algn="l"/>
                <a:tab pos="675005" algn="l"/>
                <a:tab pos="1812289" algn="l"/>
                <a:tab pos="3161665" algn="l"/>
                <a:tab pos="3928110" algn="l"/>
                <a:tab pos="4431030" algn="l"/>
                <a:tab pos="6258560" algn="l"/>
              </a:tabLst>
            </a:pPr>
            <a:r>
              <a:rPr sz="2300" dirty="0">
                <a:latin typeface="Times New Roman"/>
                <a:cs typeface="Times New Roman"/>
              </a:rPr>
              <a:t>t	–	</a:t>
            </a:r>
            <a:r>
              <a:rPr sz="2300" spc="-20" dirty="0">
                <a:latin typeface="Times New Roman"/>
                <a:cs typeface="Times New Roman"/>
              </a:rPr>
              <a:t>затрати	</a:t>
            </a:r>
            <a:r>
              <a:rPr sz="2300" spc="-15" dirty="0">
                <a:latin typeface="Times New Roman"/>
                <a:cs typeface="Times New Roman"/>
              </a:rPr>
              <a:t>робочого	</a:t>
            </a:r>
            <a:r>
              <a:rPr sz="2300" spc="-10" dirty="0">
                <a:latin typeface="Times New Roman"/>
                <a:cs typeface="Times New Roman"/>
              </a:rPr>
              <a:t>часу	</a:t>
            </a:r>
            <a:r>
              <a:rPr sz="2300" dirty="0">
                <a:latin typeface="Times New Roman"/>
                <a:cs typeface="Times New Roman"/>
              </a:rPr>
              <a:t>на	</a:t>
            </a:r>
            <a:r>
              <a:rPr sz="2300" spc="-10" dirty="0">
                <a:latin typeface="Times New Roman"/>
                <a:cs typeface="Times New Roman"/>
              </a:rPr>
              <a:t>виробництво	</a:t>
            </a:r>
            <a:r>
              <a:rPr sz="2300" spc="-15" dirty="0">
                <a:latin typeface="Times New Roman"/>
                <a:cs typeface="Times New Roman"/>
              </a:rPr>
              <a:t>одиниці</a:t>
            </a:r>
            <a:endParaRPr sz="2300">
              <a:latin typeface="Times New Roman"/>
              <a:cs typeface="Times New Roman"/>
            </a:endParaRPr>
          </a:p>
          <a:p>
            <a:pPr marL="12700">
              <a:lnSpc>
                <a:spcPct val="100000"/>
              </a:lnSpc>
              <a:spcBef>
                <a:spcPts val="409"/>
              </a:spcBef>
            </a:pPr>
            <a:r>
              <a:rPr sz="2300" spc="-15" dirty="0">
                <a:latin typeface="Times New Roman"/>
                <a:cs typeface="Times New Roman"/>
              </a:rPr>
              <a:t>трудомісткість </a:t>
            </a:r>
            <a:r>
              <a:rPr sz="2300" spc="-10" dirty="0">
                <a:latin typeface="Times New Roman"/>
                <a:cs typeface="Times New Roman"/>
              </a:rPr>
              <a:t>одиниці продукції; </a:t>
            </a:r>
            <a:r>
              <a:rPr sz="2300" dirty="0">
                <a:latin typeface="Times New Roman"/>
                <a:cs typeface="Times New Roman"/>
              </a:rPr>
              <a:t>у –</a:t>
            </a:r>
            <a:r>
              <a:rPr sz="2300" spc="-100" dirty="0">
                <a:latin typeface="Times New Roman"/>
                <a:cs typeface="Times New Roman"/>
              </a:rPr>
              <a:t> </a:t>
            </a:r>
            <a:r>
              <a:rPr sz="2300" spc="-5" dirty="0">
                <a:latin typeface="Times New Roman"/>
                <a:cs typeface="Times New Roman"/>
              </a:rPr>
              <a:t>урожайність;</a:t>
            </a:r>
            <a:endParaRPr sz="2300">
              <a:latin typeface="Times New Roman"/>
              <a:cs typeface="Times New Roman"/>
            </a:endParaRPr>
          </a:p>
          <a:p>
            <a:pPr marL="12700">
              <a:lnSpc>
                <a:spcPct val="100000"/>
              </a:lnSpc>
              <a:spcBef>
                <a:spcPts val="420"/>
              </a:spcBef>
            </a:pPr>
            <a:r>
              <a:rPr sz="2300" dirty="0">
                <a:latin typeface="Times New Roman"/>
                <a:cs typeface="Times New Roman"/>
              </a:rPr>
              <a:t>pq – </a:t>
            </a:r>
            <a:r>
              <a:rPr sz="2300" spc="-10" dirty="0">
                <a:latin typeface="Times New Roman"/>
                <a:cs typeface="Times New Roman"/>
              </a:rPr>
              <a:t>товарооборот </a:t>
            </a:r>
            <a:r>
              <a:rPr sz="2300" dirty="0">
                <a:latin typeface="Times New Roman"/>
                <a:cs typeface="Times New Roman"/>
              </a:rPr>
              <a:t>або </a:t>
            </a:r>
            <a:r>
              <a:rPr sz="2300" spc="-10" dirty="0">
                <a:latin typeface="Times New Roman"/>
                <a:cs typeface="Times New Roman"/>
              </a:rPr>
              <a:t>вартість виробленої</a:t>
            </a:r>
            <a:r>
              <a:rPr sz="2300" spc="-35" dirty="0">
                <a:latin typeface="Times New Roman"/>
                <a:cs typeface="Times New Roman"/>
              </a:rPr>
              <a:t> </a:t>
            </a:r>
            <a:r>
              <a:rPr sz="2300" spc="-10" dirty="0">
                <a:latin typeface="Times New Roman"/>
                <a:cs typeface="Times New Roman"/>
              </a:rPr>
              <a:t>продукції;</a:t>
            </a:r>
            <a:endParaRPr sz="2300">
              <a:latin typeface="Times New Roman"/>
              <a:cs typeface="Times New Roman"/>
            </a:endParaRPr>
          </a:p>
        </p:txBody>
      </p:sp>
      <p:sp>
        <p:nvSpPr>
          <p:cNvPr id="5" name="object 5"/>
          <p:cNvSpPr txBox="1"/>
          <p:nvPr/>
        </p:nvSpPr>
        <p:spPr>
          <a:xfrm>
            <a:off x="6795643" y="4433061"/>
            <a:ext cx="2153920" cy="376555"/>
          </a:xfrm>
          <a:prstGeom prst="rect">
            <a:avLst/>
          </a:prstGeom>
        </p:spPr>
        <p:txBody>
          <a:bodyPr vert="horz" wrap="square" lIns="0" tIns="12700" rIns="0" bIns="0" rtlCol="0">
            <a:spAutoFit/>
          </a:bodyPr>
          <a:lstStyle/>
          <a:p>
            <a:pPr marL="12700">
              <a:lnSpc>
                <a:spcPct val="100000"/>
              </a:lnSpc>
              <a:spcBef>
                <a:spcPts val="100"/>
              </a:spcBef>
              <a:tabLst>
                <a:tab pos="1853564" algn="l"/>
              </a:tabLst>
            </a:pPr>
            <a:r>
              <a:rPr sz="2300" spc="-10" dirty="0">
                <a:latin typeface="Times New Roman"/>
                <a:cs typeface="Times New Roman"/>
              </a:rPr>
              <a:t>в</a:t>
            </a:r>
            <a:r>
              <a:rPr sz="2300" spc="-5" dirty="0">
                <a:latin typeface="Times New Roman"/>
                <a:cs typeface="Times New Roman"/>
              </a:rPr>
              <a:t>иду</a:t>
            </a:r>
            <a:r>
              <a:rPr sz="2300" spc="-20" dirty="0">
                <a:latin typeface="Times New Roman"/>
                <a:cs typeface="Times New Roman"/>
              </a:rPr>
              <a:t>(</a:t>
            </a:r>
            <a:r>
              <a:rPr sz="2300" dirty="0">
                <a:latin typeface="Times New Roman"/>
                <a:cs typeface="Times New Roman"/>
              </a:rPr>
              <a:t>з</a:t>
            </a:r>
            <a:r>
              <a:rPr sz="2300" spc="-60" dirty="0">
                <a:latin typeface="Times New Roman"/>
                <a:cs typeface="Times New Roman"/>
              </a:rPr>
              <a:t>а</a:t>
            </a:r>
            <a:r>
              <a:rPr sz="2300" spc="20" dirty="0">
                <a:latin typeface="Times New Roman"/>
                <a:cs typeface="Times New Roman"/>
              </a:rPr>
              <a:t>т</a:t>
            </a:r>
            <a:r>
              <a:rPr sz="2300" dirty="0">
                <a:latin typeface="Times New Roman"/>
                <a:cs typeface="Times New Roman"/>
              </a:rPr>
              <a:t>р</a:t>
            </a:r>
            <a:r>
              <a:rPr sz="2300" spc="-65" dirty="0">
                <a:latin typeface="Times New Roman"/>
                <a:cs typeface="Times New Roman"/>
              </a:rPr>
              <a:t>а</a:t>
            </a:r>
            <a:r>
              <a:rPr sz="2300" dirty="0">
                <a:latin typeface="Times New Roman"/>
                <a:cs typeface="Times New Roman"/>
              </a:rPr>
              <a:t>ти	на</a:t>
            </a:r>
            <a:endParaRPr sz="2300">
              <a:latin typeface="Times New Roman"/>
              <a:cs typeface="Times New Roman"/>
            </a:endParaRPr>
          </a:p>
        </p:txBody>
      </p:sp>
      <p:sp>
        <p:nvSpPr>
          <p:cNvPr id="6" name="object 6"/>
          <p:cNvSpPr txBox="1"/>
          <p:nvPr/>
        </p:nvSpPr>
        <p:spPr>
          <a:xfrm>
            <a:off x="201574" y="4380331"/>
            <a:ext cx="6563359" cy="1640205"/>
          </a:xfrm>
          <a:prstGeom prst="rect">
            <a:avLst/>
          </a:prstGeom>
        </p:spPr>
        <p:txBody>
          <a:bodyPr vert="horz" wrap="square" lIns="0" tIns="12700" rIns="0" bIns="0" rtlCol="0">
            <a:spAutoFit/>
          </a:bodyPr>
          <a:lstStyle/>
          <a:p>
            <a:pPr marL="12700" marR="185420">
              <a:lnSpc>
                <a:spcPct val="115199"/>
              </a:lnSpc>
              <a:spcBef>
                <a:spcPts val="100"/>
              </a:spcBef>
              <a:tabLst>
                <a:tab pos="524510" algn="l"/>
                <a:tab pos="907415" algn="l"/>
                <a:tab pos="2208530" algn="l"/>
                <a:tab pos="3955415" algn="l"/>
                <a:tab pos="5385435" algn="l"/>
              </a:tabLst>
            </a:pPr>
            <a:r>
              <a:rPr sz="2300" spc="-5" dirty="0">
                <a:latin typeface="Times New Roman"/>
                <a:cs typeface="Times New Roman"/>
              </a:rPr>
              <a:t>z</a:t>
            </a:r>
            <a:r>
              <a:rPr sz="2300" dirty="0">
                <a:latin typeface="Times New Roman"/>
                <a:cs typeface="Times New Roman"/>
              </a:rPr>
              <a:t>q	–	заг</a:t>
            </a:r>
            <a:r>
              <a:rPr sz="2300" spc="20" dirty="0">
                <a:latin typeface="Times New Roman"/>
                <a:cs typeface="Times New Roman"/>
              </a:rPr>
              <a:t>а</a:t>
            </a:r>
            <a:r>
              <a:rPr sz="2300" spc="-5" dirty="0">
                <a:latin typeface="Times New Roman"/>
                <a:cs typeface="Times New Roman"/>
              </a:rPr>
              <a:t>л</a:t>
            </a:r>
            <a:r>
              <a:rPr sz="2300" dirty="0">
                <a:latin typeface="Times New Roman"/>
                <a:cs typeface="Times New Roman"/>
              </a:rPr>
              <a:t>ь</a:t>
            </a:r>
            <a:r>
              <a:rPr sz="2300" spc="-5" dirty="0">
                <a:latin typeface="Times New Roman"/>
                <a:cs typeface="Times New Roman"/>
              </a:rPr>
              <a:t>н</a:t>
            </a:r>
            <a:r>
              <a:rPr sz="2300" dirty="0">
                <a:latin typeface="Times New Roman"/>
                <a:cs typeface="Times New Roman"/>
              </a:rPr>
              <a:t>а	собі</a:t>
            </a:r>
            <a:r>
              <a:rPr sz="2300" spc="-40" dirty="0">
                <a:latin typeface="Times New Roman"/>
                <a:cs typeface="Times New Roman"/>
              </a:rPr>
              <a:t>в</a:t>
            </a:r>
            <a:r>
              <a:rPr sz="2300" dirty="0">
                <a:latin typeface="Times New Roman"/>
                <a:cs typeface="Times New Roman"/>
              </a:rPr>
              <a:t>а</a:t>
            </a:r>
            <a:r>
              <a:rPr sz="2300" spc="-40" dirty="0">
                <a:latin typeface="Times New Roman"/>
                <a:cs typeface="Times New Roman"/>
              </a:rPr>
              <a:t>р</a:t>
            </a:r>
            <a:r>
              <a:rPr sz="2300" dirty="0">
                <a:latin typeface="Times New Roman"/>
                <a:cs typeface="Times New Roman"/>
              </a:rPr>
              <a:t>тість	</a:t>
            </a:r>
            <a:r>
              <a:rPr sz="2300" spc="-5" dirty="0">
                <a:latin typeface="Times New Roman"/>
                <a:cs typeface="Times New Roman"/>
              </a:rPr>
              <a:t>пр</a:t>
            </a:r>
            <a:r>
              <a:rPr sz="2300" spc="-85" dirty="0">
                <a:latin typeface="Times New Roman"/>
                <a:cs typeface="Times New Roman"/>
              </a:rPr>
              <a:t>о</a:t>
            </a:r>
            <a:r>
              <a:rPr sz="2300" dirty="0">
                <a:latin typeface="Times New Roman"/>
                <a:cs typeface="Times New Roman"/>
              </a:rPr>
              <a:t>дукції	</a:t>
            </a:r>
            <a:r>
              <a:rPr sz="2300" spc="-5" dirty="0">
                <a:latin typeface="Times New Roman"/>
                <a:cs typeface="Times New Roman"/>
              </a:rPr>
              <a:t>пе</a:t>
            </a:r>
            <a:r>
              <a:rPr sz="2300" spc="-10" dirty="0">
                <a:latin typeface="Times New Roman"/>
                <a:cs typeface="Times New Roman"/>
              </a:rPr>
              <a:t>в</a:t>
            </a:r>
            <a:r>
              <a:rPr sz="2300" spc="-5" dirty="0">
                <a:latin typeface="Times New Roman"/>
                <a:cs typeface="Times New Roman"/>
              </a:rPr>
              <a:t>н</a:t>
            </a:r>
            <a:r>
              <a:rPr sz="2300" spc="-10" dirty="0">
                <a:latin typeface="Times New Roman"/>
                <a:cs typeface="Times New Roman"/>
              </a:rPr>
              <a:t>о</a:t>
            </a:r>
            <a:r>
              <a:rPr sz="2300" spc="-60" dirty="0">
                <a:latin typeface="Times New Roman"/>
                <a:cs typeface="Times New Roman"/>
              </a:rPr>
              <a:t>г</a:t>
            </a:r>
            <a:r>
              <a:rPr sz="2300" dirty="0">
                <a:latin typeface="Times New Roman"/>
                <a:cs typeface="Times New Roman"/>
              </a:rPr>
              <a:t>о  </a:t>
            </a:r>
            <a:r>
              <a:rPr sz="2300" spc="-5" dirty="0">
                <a:latin typeface="Times New Roman"/>
                <a:cs typeface="Times New Roman"/>
              </a:rPr>
              <a:t>виробництво);</a:t>
            </a:r>
            <a:endParaRPr sz="2300">
              <a:latin typeface="Times New Roman"/>
              <a:cs typeface="Times New Roman"/>
            </a:endParaRPr>
          </a:p>
          <a:p>
            <a:pPr marL="12700" marR="5080">
              <a:lnSpc>
                <a:spcPts val="3180"/>
              </a:lnSpc>
              <a:spcBef>
                <a:spcPts val="165"/>
              </a:spcBef>
            </a:pPr>
            <a:r>
              <a:rPr sz="2300" spc="-5" dirty="0">
                <a:latin typeface="Times New Roman"/>
                <a:cs typeface="Times New Roman"/>
              </a:rPr>
              <a:t>tq </a:t>
            </a:r>
            <a:r>
              <a:rPr sz="2300" dirty="0">
                <a:latin typeface="Times New Roman"/>
                <a:cs typeface="Times New Roman"/>
              </a:rPr>
              <a:t>– загальні </a:t>
            </a:r>
            <a:r>
              <a:rPr sz="2300" spc="-10" dirty="0">
                <a:latin typeface="Times New Roman"/>
                <a:cs typeface="Times New Roman"/>
              </a:rPr>
              <a:t>витрати </a:t>
            </a:r>
            <a:r>
              <a:rPr sz="2300" spc="-15" dirty="0">
                <a:latin typeface="Times New Roman"/>
                <a:cs typeface="Times New Roman"/>
              </a:rPr>
              <a:t>робочого </a:t>
            </a:r>
            <a:r>
              <a:rPr sz="2300" spc="-10" dirty="0">
                <a:latin typeface="Times New Roman"/>
                <a:cs typeface="Times New Roman"/>
              </a:rPr>
              <a:t>часу </a:t>
            </a:r>
            <a:r>
              <a:rPr sz="2300" dirty="0">
                <a:latin typeface="Times New Roman"/>
                <a:cs typeface="Times New Roman"/>
              </a:rPr>
              <a:t>на </a:t>
            </a:r>
            <a:r>
              <a:rPr sz="2300" spc="-5" dirty="0">
                <a:latin typeface="Times New Roman"/>
                <a:cs typeface="Times New Roman"/>
              </a:rPr>
              <a:t>виробництво;  </a:t>
            </a:r>
            <a:r>
              <a:rPr sz="2300" spc="5" dirty="0">
                <a:latin typeface="Times New Roman"/>
                <a:cs typeface="Times New Roman"/>
              </a:rPr>
              <a:t>yn </a:t>
            </a:r>
            <a:r>
              <a:rPr sz="2300" dirty="0">
                <a:latin typeface="Times New Roman"/>
                <a:cs typeface="Times New Roman"/>
              </a:rPr>
              <a:t>– </a:t>
            </a:r>
            <a:r>
              <a:rPr sz="2300" spc="-5" dirty="0">
                <a:latin typeface="Times New Roman"/>
                <a:cs typeface="Times New Roman"/>
              </a:rPr>
              <a:t>валовий</a:t>
            </a:r>
            <a:r>
              <a:rPr sz="2300" spc="-65" dirty="0">
                <a:latin typeface="Times New Roman"/>
                <a:cs typeface="Times New Roman"/>
              </a:rPr>
              <a:t> </a:t>
            </a:r>
            <a:r>
              <a:rPr sz="2300" dirty="0">
                <a:latin typeface="Times New Roman"/>
                <a:cs typeface="Times New Roman"/>
              </a:rPr>
              <a:t>збір.</a:t>
            </a:r>
            <a:endParaRPr sz="2300">
              <a:latin typeface="Times New Roman"/>
              <a:cs typeface="Times New Roman"/>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585" y="128778"/>
            <a:ext cx="8707120" cy="391160"/>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2.</a:t>
            </a:r>
            <a:r>
              <a:rPr sz="2400" b="1" spc="-315" dirty="0">
                <a:solidFill>
                  <a:srgbClr val="5E2D79"/>
                </a:solidFill>
                <a:latin typeface="Times New Roman"/>
                <a:cs typeface="Times New Roman"/>
              </a:rPr>
              <a:t> </a:t>
            </a:r>
            <a:r>
              <a:rPr sz="2400" b="1" spc="-170" dirty="0">
                <a:solidFill>
                  <a:srgbClr val="5E2D79"/>
                </a:solidFill>
                <a:latin typeface="Times New Roman"/>
                <a:cs typeface="Times New Roman"/>
              </a:rPr>
              <a:t>МЕТОДОЛОГІЧНІ</a:t>
            </a:r>
            <a:r>
              <a:rPr sz="2400" b="1" spc="-250" dirty="0">
                <a:solidFill>
                  <a:srgbClr val="5E2D79"/>
                </a:solidFill>
                <a:latin typeface="Times New Roman"/>
                <a:cs typeface="Times New Roman"/>
              </a:rPr>
              <a:t> </a:t>
            </a:r>
            <a:r>
              <a:rPr sz="2400" b="1" spc="-130" dirty="0">
                <a:solidFill>
                  <a:srgbClr val="5E2D79"/>
                </a:solidFill>
                <a:latin typeface="Times New Roman"/>
                <a:cs typeface="Times New Roman"/>
              </a:rPr>
              <a:t>ОСНОВИ</a:t>
            </a:r>
            <a:r>
              <a:rPr sz="2400" b="1" spc="-285" dirty="0">
                <a:solidFill>
                  <a:srgbClr val="5E2D79"/>
                </a:solidFill>
                <a:latin typeface="Times New Roman"/>
                <a:cs typeface="Times New Roman"/>
              </a:rPr>
              <a:t> </a:t>
            </a:r>
            <a:r>
              <a:rPr sz="2400" b="1" spc="-180" dirty="0">
                <a:solidFill>
                  <a:srgbClr val="5E2D79"/>
                </a:solidFill>
                <a:latin typeface="Times New Roman"/>
                <a:cs typeface="Times New Roman"/>
              </a:rPr>
              <a:t>ПОБУДОВИ</a:t>
            </a:r>
            <a:r>
              <a:rPr sz="2400" b="1" spc="-295" dirty="0">
                <a:solidFill>
                  <a:srgbClr val="5E2D79"/>
                </a:solidFill>
                <a:latin typeface="Times New Roman"/>
                <a:cs typeface="Times New Roman"/>
              </a:rPr>
              <a:t> </a:t>
            </a:r>
            <a:r>
              <a:rPr sz="2400" b="1" spc="-140" dirty="0">
                <a:solidFill>
                  <a:srgbClr val="5E2D79"/>
                </a:solidFill>
                <a:latin typeface="Times New Roman"/>
                <a:cs typeface="Times New Roman"/>
              </a:rPr>
              <a:t>ЗВЕДЕНИХ</a:t>
            </a:r>
            <a:r>
              <a:rPr sz="2400" b="1" spc="-285" dirty="0">
                <a:solidFill>
                  <a:srgbClr val="5E2D79"/>
                </a:solidFill>
                <a:latin typeface="Times New Roman"/>
                <a:cs typeface="Times New Roman"/>
              </a:rPr>
              <a:t> </a:t>
            </a:r>
            <a:r>
              <a:rPr sz="2400" b="1" spc="-150" dirty="0">
                <a:solidFill>
                  <a:srgbClr val="5E2D79"/>
                </a:solidFill>
                <a:latin typeface="Times New Roman"/>
                <a:cs typeface="Times New Roman"/>
              </a:rPr>
              <a:t>ІНДЕКСІВ</a:t>
            </a:r>
            <a:endParaRPr sz="2400">
              <a:latin typeface="Times New Roman"/>
              <a:cs typeface="Times New Roman"/>
            </a:endParaRPr>
          </a:p>
        </p:txBody>
      </p:sp>
      <p:pic>
        <p:nvPicPr>
          <p:cNvPr id="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09600"/>
            <a:ext cx="820891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574" y="1384431"/>
            <a:ext cx="8717280" cy="3462020"/>
          </a:xfrm>
          <a:prstGeom prst="rect">
            <a:avLst/>
          </a:prstGeom>
        </p:spPr>
        <p:txBody>
          <a:bodyPr vert="horz" wrap="square" lIns="0" tIns="12700" rIns="0" bIns="0" rtlCol="0">
            <a:spAutoFit/>
          </a:bodyPr>
          <a:lstStyle/>
          <a:p>
            <a:pPr marL="12700" marR="345440" algn="just">
              <a:lnSpc>
                <a:spcPct val="114999"/>
              </a:lnSpc>
              <a:spcBef>
                <a:spcPts val="100"/>
              </a:spcBef>
            </a:pPr>
            <a:r>
              <a:rPr sz="2800" spc="-35" dirty="0">
                <a:latin typeface="Times New Roman"/>
                <a:cs typeface="Times New Roman"/>
              </a:rPr>
              <a:t>Суми </a:t>
            </a:r>
            <a:r>
              <a:rPr sz="2800" spc="-15" dirty="0">
                <a:latin typeface="Times New Roman"/>
                <a:cs typeface="Times New Roman"/>
              </a:rPr>
              <a:t>добутків </a:t>
            </a:r>
            <a:r>
              <a:rPr sz="2800" spc="-10" dirty="0">
                <a:latin typeface="Times New Roman"/>
                <a:cs typeface="Times New Roman"/>
              </a:rPr>
              <a:t>показників, </a:t>
            </a:r>
            <a:r>
              <a:rPr sz="2800" spc="-5" dirty="0">
                <a:latin typeface="Times New Roman"/>
                <a:cs typeface="Times New Roman"/>
              </a:rPr>
              <a:t>що </a:t>
            </a:r>
            <a:r>
              <a:rPr sz="2800" spc="-20" dirty="0">
                <a:latin typeface="Times New Roman"/>
                <a:cs typeface="Times New Roman"/>
              </a:rPr>
              <a:t>індексуються </a:t>
            </a:r>
            <a:r>
              <a:rPr sz="2800" spc="-5" dirty="0">
                <a:latin typeface="Times New Roman"/>
                <a:cs typeface="Times New Roman"/>
              </a:rPr>
              <a:t>( </a:t>
            </a:r>
            <a:r>
              <a:rPr sz="2800" i="1" spc="-5" dirty="0">
                <a:latin typeface="Times New Roman"/>
                <a:cs typeface="Times New Roman"/>
              </a:rPr>
              <a:t>q </a:t>
            </a:r>
            <a:r>
              <a:rPr sz="2800" spc="-5" dirty="0">
                <a:latin typeface="Times New Roman"/>
                <a:cs typeface="Times New Roman"/>
              </a:rPr>
              <a:t>), на їх  </a:t>
            </a:r>
            <a:r>
              <a:rPr sz="2800" spc="-10" dirty="0">
                <a:latin typeface="Times New Roman"/>
                <a:cs typeface="Times New Roman"/>
              </a:rPr>
              <a:t>сумірники </a:t>
            </a:r>
            <a:r>
              <a:rPr sz="2800" spc="-5" dirty="0">
                <a:latin typeface="Times New Roman"/>
                <a:cs typeface="Times New Roman"/>
              </a:rPr>
              <a:t>( </a:t>
            </a:r>
            <a:r>
              <a:rPr sz="2800" i="1" spc="-5" dirty="0">
                <a:latin typeface="Times New Roman"/>
                <a:cs typeface="Times New Roman"/>
              </a:rPr>
              <a:t>p </a:t>
            </a:r>
            <a:r>
              <a:rPr sz="2800" spc="-5" dirty="0">
                <a:latin typeface="Times New Roman"/>
                <a:cs typeface="Times New Roman"/>
              </a:rPr>
              <a:t>) </a:t>
            </a:r>
            <a:r>
              <a:rPr sz="2800" spc="-10" dirty="0">
                <a:latin typeface="Times New Roman"/>
                <a:cs typeface="Times New Roman"/>
              </a:rPr>
              <a:t>створюють </a:t>
            </a:r>
            <a:r>
              <a:rPr sz="2800" spc="-15" dirty="0">
                <a:latin typeface="Times New Roman"/>
                <a:cs typeface="Times New Roman"/>
              </a:rPr>
              <a:t>агрегати </a:t>
            </a:r>
            <a:r>
              <a:rPr sz="2800" spc="-5" dirty="0">
                <a:latin typeface="Times New Roman"/>
                <a:cs typeface="Times New Roman"/>
              </a:rPr>
              <a:t>(від </a:t>
            </a:r>
            <a:r>
              <a:rPr sz="2800" spc="-80" dirty="0">
                <a:latin typeface="Times New Roman"/>
                <a:cs typeface="Times New Roman"/>
              </a:rPr>
              <a:t>лат. </a:t>
            </a:r>
            <a:r>
              <a:rPr sz="2800" spc="-10" dirty="0">
                <a:latin typeface="Times New Roman"/>
                <a:cs typeface="Times New Roman"/>
              </a:rPr>
              <a:t>aggrego </a:t>
            </a:r>
            <a:r>
              <a:rPr sz="2800" spc="-5" dirty="0">
                <a:latin typeface="Times New Roman"/>
                <a:cs typeface="Times New Roman"/>
              </a:rPr>
              <a:t>–  приєдную):</a:t>
            </a:r>
            <a:r>
              <a:rPr sz="2800" spc="85" dirty="0">
                <a:latin typeface="Times New Roman"/>
                <a:cs typeface="Times New Roman"/>
              </a:rPr>
              <a:t> </a:t>
            </a:r>
            <a:r>
              <a:rPr sz="2800" spc="-5" dirty="0">
                <a:latin typeface="Times New Roman"/>
                <a:cs typeface="Times New Roman"/>
              </a:rPr>
              <a:t>∑</a:t>
            </a:r>
            <a:r>
              <a:rPr sz="2800" i="1" spc="-5" dirty="0">
                <a:latin typeface="Times New Roman"/>
                <a:cs typeface="Times New Roman"/>
              </a:rPr>
              <a:t>qp</a:t>
            </a:r>
            <a:r>
              <a:rPr sz="2800" spc="-5" dirty="0">
                <a:latin typeface="Times New Roman"/>
                <a:cs typeface="Times New Roman"/>
              </a:rPr>
              <a:t>.</a:t>
            </a:r>
            <a:endParaRPr sz="2800">
              <a:latin typeface="Times New Roman"/>
              <a:cs typeface="Times New Roman"/>
            </a:endParaRPr>
          </a:p>
          <a:p>
            <a:pPr marL="12700" marR="5080">
              <a:lnSpc>
                <a:spcPct val="114999"/>
              </a:lnSpc>
            </a:pPr>
            <a:r>
              <a:rPr sz="2800" spc="-15" dirty="0">
                <a:latin typeface="Times New Roman"/>
                <a:cs typeface="Times New Roman"/>
              </a:rPr>
              <a:t>Індексована </a:t>
            </a:r>
            <a:r>
              <a:rPr sz="2800" spc="-10" dirty="0">
                <a:latin typeface="Times New Roman"/>
                <a:cs typeface="Times New Roman"/>
              </a:rPr>
              <a:t>величина </a:t>
            </a:r>
            <a:r>
              <a:rPr sz="2800" spc="-15" dirty="0">
                <a:latin typeface="Times New Roman"/>
                <a:cs typeface="Times New Roman"/>
              </a:rPr>
              <a:t>агрегату </a:t>
            </a:r>
            <a:r>
              <a:rPr sz="2800" spc="-5" dirty="0">
                <a:latin typeface="Times New Roman"/>
                <a:cs typeface="Times New Roman"/>
              </a:rPr>
              <a:t>(кількість </a:t>
            </a:r>
            <a:r>
              <a:rPr sz="2800" i="1" dirty="0">
                <a:latin typeface="Times New Roman"/>
                <a:cs typeface="Times New Roman"/>
              </a:rPr>
              <a:t>q</a:t>
            </a:r>
            <a:r>
              <a:rPr sz="2800" dirty="0">
                <a:latin typeface="Times New Roman"/>
                <a:cs typeface="Times New Roman"/>
              </a:rPr>
              <a:t>) </a:t>
            </a:r>
            <a:r>
              <a:rPr sz="2800" spc="-5" dirty="0">
                <a:latin typeface="Times New Roman"/>
                <a:cs typeface="Times New Roman"/>
              </a:rPr>
              <a:t>у</a:t>
            </a:r>
            <a:r>
              <a:rPr sz="2800" spc="-180" dirty="0">
                <a:latin typeface="Times New Roman"/>
                <a:cs typeface="Times New Roman"/>
              </a:rPr>
              <a:t> </a:t>
            </a:r>
            <a:r>
              <a:rPr sz="2800" spc="-5" dirty="0">
                <a:latin typeface="Times New Roman"/>
                <a:cs typeface="Times New Roman"/>
              </a:rPr>
              <a:t>чисельнику  і </a:t>
            </a:r>
            <a:r>
              <a:rPr sz="2800" spc="-10" dirty="0">
                <a:latin typeface="Times New Roman"/>
                <a:cs typeface="Times New Roman"/>
              </a:rPr>
              <a:t>знаменнику </a:t>
            </a:r>
            <a:r>
              <a:rPr sz="2800" spc="-20" dirty="0">
                <a:latin typeface="Times New Roman"/>
                <a:cs typeface="Times New Roman"/>
              </a:rPr>
              <a:t>завжди </a:t>
            </a:r>
            <a:r>
              <a:rPr sz="2800" spc="-5" dirty="0">
                <a:latin typeface="Times New Roman"/>
                <a:cs typeface="Times New Roman"/>
              </a:rPr>
              <a:t>є в різних </a:t>
            </a:r>
            <a:r>
              <a:rPr sz="2800" spc="-15" dirty="0">
                <a:latin typeface="Times New Roman"/>
                <a:cs typeface="Times New Roman"/>
              </a:rPr>
              <a:t>періодах, </a:t>
            </a:r>
            <a:r>
              <a:rPr sz="2800" spc="-10" dirty="0">
                <a:latin typeface="Times New Roman"/>
                <a:cs typeface="Times New Roman"/>
              </a:rPr>
              <a:t>інша </a:t>
            </a:r>
            <a:r>
              <a:rPr sz="2800" spc="-5" dirty="0">
                <a:latin typeface="Times New Roman"/>
                <a:cs typeface="Times New Roman"/>
              </a:rPr>
              <a:t>(ціна </a:t>
            </a:r>
            <a:r>
              <a:rPr sz="2800" i="1" dirty="0">
                <a:latin typeface="Times New Roman"/>
                <a:cs typeface="Times New Roman"/>
              </a:rPr>
              <a:t>р</a:t>
            </a:r>
            <a:r>
              <a:rPr sz="2800" dirty="0">
                <a:latin typeface="Times New Roman"/>
                <a:cs typeface="Times New Roman"/>
              </a:rPr>
              <a:t>) </a:t>
            </a:r>
            <a:r>
              <a:rPr sz="2800" spc="-5" dirty="0">
                <a:latin typeface="Times New Roman"/>
                <a:cs typeface="Times New Roman"/>
              </a:rPr>
              <a:t>є  </a:t>
            </a:r>
            <a:r>
              <a:rPr sz="2800" spc="-30" dirty="0">
                <a:latin typeface="Times New Roman"/>
                <a:cs typeface="Times New Roman"/>
              </a:rPr>
              <a:t>вагою </a:t>
            </a:r>
            <a:r>
              <a:rPr sz="2800" spc="-5" dirty="0">
                <a:latin typeface="Times New Roman"/>
                <a:cs typeface="Times New Roman"/>
              </a:rPr>
              <a:t>чи </a:t>
            </a:r>
            <a:r>
              <a:rPr sz="2800" spc="-30" dirty="0">
                <a:latin typeface="Times New Roman"/>
                <a:cs typeface="Times New Roman"/>
              </a:rPr>
              <a:t>сумірником </a:t>
            </a:r>
            <a:r>
              <a:rPr sz="2800" spc="-15" dirty="0">
                <a:latin typeface="Times New Roman"/>
                <a:cs typeface="Times New Roman"/>
              </a:rPr>
              <a:t>індексованої </a:t>
            </a:r>
            <a:r>
              <a:rPr sz="2800" spc="-10" dirty="0">
                <a:latin typeface="Times New Roman"/>
                <a:cs typeface="Times New Roman"/>
              </a:rPr>
              <a:t>величини </a:t>
            </a:r>
            <a:r>
              <a:rPr sz="2800" spc="-5" dirty="0">
                <a:latin typeface="Times New Roman"/>
                <a:cs typeface="Times New Roman"/>
              </a:rPr>
              <a:t>і  </a:t>
            </a:r>
            <a:r>
              <a:rPr sz="2800" spc="-15" dirty="0">
                <a:latin typeface="Times New Roman"/>
                <a:cs typeface="Times New Roman"/>
              </a:rPr>
              <a:t>фіксується </a:t>
            </a:r>
            <a:r>
              <a:rPr sz="2800" spc="-5" dirty="0">
                <a:latin typeface="Times New Roman"/>
                <a:cs typeface="Times New Roman"/>
              </a:rPr>
              <a:t>на </a:t>
            </a:r>
            <a:r>
              <a:rPr sz="2800" spc="-25" dirty="0">
                <a:latin typeface="Times New Roman"/>
                <a:cs typeface="Times New Roman"/>
              </a:rPr>
              <a:t>одному </a:t>
            </a:r>
            <a:r>
              <a:rPr sz="2800" spc="-5" dirty="0">
                <a:latin typeface="Times New Roman"/>
                <a:cs typeface="Times New Roman"/>
              </a:rPr>
              <a:t>й </a:t>
            </a:r>
            <a:r>
              <a:rPr sz="2800" spc="-25" dirty="0">
                <a:latin typeface="Times New Roman"/>
                <a:cs typeface="Times New Roman"/>
              </a:rPr>
              <a:t>тому </a:t>
            </a:r>
            <a:r>
              <a:rPr sz="2800" spc="-10" dirty="0">
                <a:latin typeface="Times New Roman"/>
                <a:cs typeface="Times New Roman"/>
              </a:rPr>
              <a:t>самому</a:t>
            </a:r>
            <a:r>
              <a:rPr sz="2800" spc="420" dirty="0">
                <a:latin typeface="Times New Roman"/>
                <a:cs typeface="Times New Roman"/>
              </a:rPr>
              <a:t> </a:t>
            </a:r>
            <a:r>
              <a:rPr sz="2800" dirty="0">
                <a:latin typeface="Times New Roman"/>
                <a:cs typeface="Times New Roman"/>
              </a:rPr>
              <a:t>рівні.</a:t>
            </a:r>
            <a:endParaRPr sz="2800">
              <a:latin typeface="Times New Roman"/>
              <a:cs typeface="Times New Roman"/>
            </a:endParaRPr>
          </a:p>
        </p:txBody>
      </p:sp>
      <p:sp>
        <p:nvSpPr>
          <p:cNvPr id="3" name="object 3"/>
          <p:cNvSpPr txBox="1">
            <a:spLocks noGrp="1"/>
          </p:cNvSpPr>
          <p:nvPr>
            <p:ph type="title"/>
          </p:nvPr>
        </p:nvSpPr>
        <p:spPr>
          <a:xfrm>
            <a:off x="2136775" y="427101"/>
            <a:ext cx="501967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3. </a:t>
            </a:r>
            <a:r>
              <a:rPr sz="2400" b="1" spc="-60" dirty="0">
                <a:solidFill>
                  <a:srgbClr val="5E2D79"/>
                </a:solidFill>
                <a:latin typeface="Times New Roman"/>
                <a:cs typeface="Times New Roman"/>
              </a:rPr>
              <a:t>АГРЕГАТНА </a:t>
            </a:r>
            <a:r>
              <a:rPr sz="2400" b="1" spc="-5" dirty="0">
                <a:solidFill>
                  <a:srgbClr val="5E2D79"/>
                </a:solidFill>
                <a:latin typeface="Times New Roman"/>
                <a:cs typeface="Times New Roman"/>
              </a:rPr>
              <a:t>ФОРМА</a:t>
            </a:r>
            <a:r>
              <a:rPr sz="2400" b="1" spc="30" dirty="0">
                <a:solidFill>
                  <a:srgbClr val="5E2D79"/>
                </a:solidFill>
                <a:latin typeface="Times New Roman"/>
                <a:cs typeface="Times New Roman"/>
              </a:rPr>
              <a:t> </a:t>
            </a:r>
            <a:r>
              <a:rPr sz="2400" b="1" spc="-10" dirty="0">
                <a:solidFill>
                  <a:srgbClr val="5E2D79"/>
                </a:solidFill>
                <a:latin typeface="Times New Roman"/>
                <a:cs typeface="Times New Roman"/>
              </a:rPr>
              <a:t>ІНДЕКСІВ</a:t>
            </a:r>
            <a:endParaRPr sz="2400">
              <a:latin typeface="Times New Roman"/>
              <a:cs typeface="Times New Roman"/>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166" y="153162"/>
            <a:ext cx="7702550" cy="2050414"/>
          </a:xfrm>
          <a:prstGeom prst="rect">
            <a:avLst/>
          </a:prstGeom>
        </p:spPr>
        <p:txBody>
          <a:bodyPr vert="horz" wrap="square" lIns="0" tIns="12700" rIns="0" bIns="0" rtlCol="0">
            <a:spAutoFit/>
          </a:bodyPr>
          <a:lstStyle/>
          <a:p>
            <a:pPr marL="12700">
              <a:lnSpc>
                <a:spcPct val="100000"/>
              </a:lnSpc>
              <a:spcBef>
                <a:spcPts val="100"/>
              </a:spcBef>
            </a:pPr>
            <a:r>
              <a:rPr sz="3200" spc="-40" dirty="0"/>
              <a:t>Побудований </a:t>
            </a:r>
            <a:r>
              <a:rPr sz="3200" spc="10" dirty="0"/>
              <a:t>таким </a:t>
            </a:r>
            <a:r>
              <a:rPr sz="3200" spc="-10" dirty="0"/>
              <a:t>чином </a:t>
            </a:r>
            <a:r>
              <a:rPr sz="3200" dirty="0"/>
              <a:t>загальний</a:t>
            </a:r>
            <a:r>
              <a:rPr sz="3200" spc="200" dirty="0"/>
              <a:t> </a:t>
            </a:r>
            <a:r>
              <a:rPr sz="3200" spc="-15" dirty="0"/>
              <a:t>індекс</a:t>
            </a:r>
            <a:endParaRPr sz="3200"/>
          </a:p>
          <a:p>
            <a:pPr marL="12700" marR="104775">
              <a:lnSpc>
                <a:spcPct val="105000"/>
              </a:lnSpc>
              <a:spcBef>
                <a:spcPts val="5"/>
              </a:spcBef>
              <a:tabLst>
                <a:tab pos="704850" algn="l"/>
              </a:tabLst>
            </a:pPr>
            <a:r>
              <a:rPr sz="3200" i="1" dirty="0">
                <a:latin typeface="Times New Roman"/>
                <a:cs typeface="Times New Roman"/>
              </a:rPr>
              <a:t>І</a:t>
            </a:r>
            <a:r>
              <a:rPr sz="3200" dirty="0"/>
              <a:t>,</a:t>
            </a:r>
            <a:r>
              <a:rPr sz="3200" spc="40" dirty="0"/>
              <a:t> </a:t>
            </a:r>
            <a:r>
              <a:rPr sz="3200" dirty="0"/>
              <a:t>в	чисельнику і </a:t>
            </a:r>
            <a:r>
              <a:rPr sz="3200" spc="-10" dirty="0"/>
              <a:t>знаменнику </a:t>
            </a:r>
            <a:r>
              <a:rPr sz="3200" spc="-50" dirty="0"/>
              <a:t>якого </a:t>
            </a:r>
            <a:r>
              <a:rPr sz="3200" spc="-55" dirty="0"/>
              <a:t>будуть  </a:t>
            </a:r>
            <a:r>
              <a:rPr sz="3200" spc="-15" dirty="0"/>
              <a:t>суми </a:t>
            </a:r>
            <a:r>
              <a:rPr sz="3200" spc="-20" dirty="0"/>
              <a:t>добутків </a:t>
            </a:r>
            <a:r>
              <a:rPr sz="3200" dirty="0"/>
              <a:t>рівнів ознак </a:t>
            </a:r>
            <a:r>
              <a:rPr sz="3200" spc="-20" dirty="0"/>
              <a:t>(поточні </a:t>
            </a:r>
            <a:r>
              <a:rPr sz="3200" dirty="0"/>
              <a:t>і  </a:t>
            </a:r>
            <a:r>
              <a:rPr sz="3200" spc="-5" dirty="0"/>
              <a:t>базисні), </a:t>
            </a:r>
            <a:r>
              <a:rPr sz="3200" spc="5" dirty="0"/>
              <a:t>дістав </a:t>
            </a:r>
            <a:r>
              <a:rPr sz="3200" spc="-25" dirty="0"/>
              <a:t>назву </a:t>
            </a:r>
            <a:r>
              <a:rPr sz="3200" b="1" spc="-20" dirty="0">
                <a:latin typeface="Times New Roman"/>
                <a:cs typeface="Times New Roman"/>
              </a:rPr>
              <a:t>агрегатного</a:t>
            </a:r>
            <a:r>
              <a:rPr sz="3200" b="1" spc="-509" dirty="0">
                <a:latin typeface="Times New Roman"/>
                <a:cs typeface="Times New Roman"/>
              </a:rPr>
              <a:t> </a:t>
            </a:r>
            <a:r>
              <a:rPr sz="3200" b="1" spc="-15" dirty="0">
                <a:latin typeface="Times New Roman"/>
                <a:cs typeface="Times New Roman"/>
              </a:rPr>
              <a:t>індексу</a:t>
            </a:r>
            <a:r>
              <a:rPr sz="3200" spc="-15" dirty="0"/>
              <a:t>.</a:t>
            </a:r>
            <a:endParaRPr sz="3200">
              <a:latin typeface="Times New Roman"/>
              <a:cs typeface="Times New Roman"/>
            </a:endParaRPr>
          </a:p>
        </p:txBody>
      </p:sp>
      <p:sp>
        <p:nvSpPr>
          <p:cNvPr id="3" name="object 3"/>
          <p:cNvSpPr txBox="1"/>
          <p:nvPr/>
        </p:nvSpPr>
        <p:spPr>
          <a:xfrm>
            <a:off x="753262" y="4131691"/>
            <a:ext cx="8192770" cy="1854835"/>
          </a:xfrm>
          <a:prstGeom prst="rect">
            <a:avLst/>
          </a:prstGeom>
        </p:spPr>
        <p:txBody>
          <a:bodyPr vert="horz" wrap="square" lIns="0" tIns="12700" rIns="0" bIns="0" rtlCol="0">
            <a:spAutoFit/>
          </a:bodyPr>
          <a:lstStyle/>
          <a:p>
            <a:pPr marL="12700" marR="5080" algn="just">
              <a:lnSpc>
                <a:spcPct val="100000"/>
              </a:lnSpc>
              <a:spcBef>
                <a:spcPts val="100"/>
              </a:spcBef>
            </a:pPr>
            <a:r>
              <a:rPr sz="3000" dirty="0">
                <a:latin typeface="Times New Roman"/>
                <a:cs typeface="Times New Roman"/>
              </a:rPr>
              <a:t>Ваги в </a:t>
            </a:r>
            <a:r>
              <a:rPr sz="3000" spc="-15" dirty="0">
                <a:latin typeface="Times New Roman"/>
                <a:cs typeface="Times New Roman"/>
              </a:rPr>
              <a:t>індексі </a:t>
            </a:r>
            <a:r>
              <a:rPr sz="3000" spc="-5" dirty="0">
                <a:latin typeface="Times New Roman"/>
                <a:cs typeface="Times New Roman"/>
              </a:rPr>
              <a:t>цін </a:t>
            </a:r>
            <a:r>
              <a:rPr sz="3000" dirty="0">
                <a:latin typeface="Times New Roman"/>
                <a:cs typeface="Times New Roman"/>
              </a:rPr>
              <a:t>і </a:t>
            </a:r>
            <a:r>
              <a:rPr sz="3000" spc="-10" dirty="0">
                <a:latin typeface="Times New Roman"/>
                <a:cs typeface="Times New Roman"/>
              </a:rPr>
              <a:t>сумірники </a:t>
            </a:r>
            <a:r>
              <a:rPr sz="3000" dirty="0">
                <a:latin typeface="Times New Roman"/>
                <a:cs typeface="Times New Roman"/>
              </a:rPr>
              <a:t>в </a:t>
            </a:r>
            <a:r>
              <a:rPr sz="3000" spc="-15" dirty="0">
                <a:latin typeface="Times New Roman"/>
                <a:cs typeface="Times New Roman"/>
              </a:rPr>
              <a:t>індексі </a:t>
            </a:r>
            <a:r>
              <a:rPr sz="3000" spc="-10" dirty="0">
                <a:latin typeface="Times New Roman"/>
                <a:cs typeface="Times New Roman"/>
              </a:rPr>
              <a:t>фізичного  </a:t>
            </a:r>
            <a:r>
              <a:rPr sz="3000" dirty="0">
                <a:latin typeface="Times New Roman"/>
                <a:cs typeface="Times New Roman"/>
              </a:rPr>
              <a:t>обсягу </a:t>
            </a:r>
            <a:r>
              <a:rPr sz="3000" spc="-15" dirty="0">
                <a:latin typeface="Times New Roman"/>
                <a:cs typeface="Times New Roman"/>
              </a:rPr>
              <a:t>можна </a:t>
            </a:r>
            <a:r>
              <a:rPr sz="3000" spc="-30" dirty="0">
                <a:latin typeface="Times New Roman"/>
                <a:cs typeface="Times New Roman"/>
              </a:rPr>
              <a:t>фіксувати </a:t>
            </a:r>
            <a:r>
              <a:rPr sz="3000" dirty="0">
                <a:latin typeface="Times New Roman"/>
                <a:cs typeface="Times New Roman"/>
              </a:rPr>
              <a:t>на рівні </a:t>
            </a:r>
            <a:r>
              <a:rPr sz="3000" spc="-5" dirty="0">
                <a:latin typeface="Times New Roman"/>
                <a:cs typeface="Times New Roman"/>
              </a:rPr>
              <a:t>як </a:t>
            </a:r>
            <a:r>
              <a:rPr sz="3000" spc="-10" dirty="0">
                <a:latin typeface="Times New Roman"/>
                <a:cs typeface="Times New Roman"/>
              </a:rPr>
              <a:t>базисного, </a:t>
            </a:r>
            <a:r>
              <a:rPr sz="3000" spc="10" dirty="0">
                <a:latin typeface="Times New Roman"/>
                <a:cs typeface="Times New Roman"/>
              </a:rPr>
              <a:t>так  </a:t>
            </a:r>
            <a:r>
              <a:rPr sz="3000" dirty="0">
                <a:latin typeface="Times New Roman"/>
                <a:cs typeface="Times New Roman"/>
              </a:rPr>
              <a:t>і </a:t>
            </a:r>
            <a:r>
              <a:rPr sz="3000" spc="-30" dirty="0">
                <a:latin typeface="Times New Roman"/>
                <a:cs typeface="Times New Roman"/>
              </a:rPr>
              <a:t>поточного </a:t>
            </a:r>
            <a:r>
              <a:rPr sz="3000" spc="-55" dirty="0">
                <a:latin typeface="Times New Roman"/>
                <a:cs typeface="Times New Roman"/>
              </a:rPr>
              <a:t>періоду. </a:t>
            </a:r>
            <a:r>
              <a:rPr sz="3000" dirty="0">
                <a:latin typeface="Times New Roman"/>
                <a:cs typeface="Times New Roman"/>
              </a:rPr>
              <a:t>Для ілюстрації </a:t>
            </a:r>
            <a:r>
              <a:rPr sz="3000" spc="-5" dirty="0">
                <a:latin typeface="Times New Roman"/>
                <a:cs typeface="Times New Roman"/>
              </a:rPr>
              <a:t>варіантів  </a:t>
            </a:r>
            <a:r>
              <a:rPr sz="3000" spc="-10" dirty="0">
                <a:latin typeface="Times New Roman"/>
                <a:cs typeface="Times New Roman"/>
              </a:rPr>
              <a:t>зважування </a:t>
            </a:r>
            <a:r>
              <a:rPr sz="3000" spc="-15" dirty="0">
                <a:latin typeface="Times New Roman"/>
                <a:cs typeface="Times New Roman"/>
              </a:rPr>
              <a:t>використаємо матрицю</a:t>
            </a:r>
            <a:r>
              <a:rPr sz="3000" spc="5" dirty="0">
                <a:latin typeface="Times New Roman"/>
                <a:cs typeface="Times New Roman"/>
              </a:rPr>
              <a:t> </a:t>
            </a:r>
            <a:r>
              <a:rPr sz="3000" spc="-10" dirty="0">
                <a:latin typeface="Times New Roman"/>
                <a:cs typeface="Times New Roman"/>
              </a:rPr>
              <a:t>агрегатів.</a:t>
            </a:r>
            <a:endParaRPr sz="3000">
              <a:latin typeface="Times New Roman"/>
              <a:cs typeface="Times New Roman"/>
            </a:endParaRPr>
          </a:p>
        </p:txBody>
      </p:sp>
      <p:sp>
        <p:nvSpPr>
          <p:cNvPr id="4" name="object 4"/>
          <p:cNvSpPr/>
          <p:nvPr/>
        </p:nvSpPr>
        <p:spPr>
          <a:xfrm>
            <a:off x="1475613" y="2397251"/>
            <a:ext cx="2952368" cy="139179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51805" y="2421001"/>
            <a:ext cx="2976626" cy="14638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27757" y="243331"/>
            <a:ext cx="5112512" cy="21775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92718" y="2993516"/>
            <a:ext cx="6970395" cy="835660"/>
          </a:xfrm>
          <a:prstGeom prst="rect">
            <a:avLst/>
          </a:prstGeom>
        </p:spPr>
        <p:txBody>
          <a:bodyPr vert="horz" wrap="square" lIns="0" tIns="12700" rIns="0" bIns="0" rtlCol="0">
            <a:spAutoFit/>
          </a:bodyPr>
          <a:lstStyle/>
          <a:p>
            <a:pPr marL="1209040" marR="441959" indent="-1143635">
              <a:lnSpc>
                <a:spcPct val="100000"/>
              </a:lnSpc>
              <a:spcBef>
                <a:spcPts val="100"/>
              </a:spcBef>
            </a:pPr>
            <a:r>
              <a:rPr sz="1800" spc="-5" dirty="0"/>
              <a:t>Порівняння агрегатів </a:t>
            </a:r>
            <a:r>
              <a:rPr sz="1800" dirty="0"/>
              <a:t>дає дві системи </a:t>
            </a:r>
            <a:r>
              <a:rPr sz="1800" spc="-5" dirty="0"/>
              <a:t>індексів </a:t>
            </a:r>
            <a:r>
              <a:rPr sz="1800" dirty="0"/>
              <a:t>—</a:t>
            </a:r>
            <a:r>
              <a:rPr sz="1800" spc="-114" dirty="0"/>
              <a:t> </a:t>
            </a:r>
            <a:r>
              <a:rPr sz="1800" spc="-5" dirty="0"/>
              <a:t>базисно-зважену  </a:t>
            </a:r>
            <a:r>
              <a:rPr sz="1800" spc="5" dirty="0"/>
              <a:t>(Ласпейреса) </a:t>
            </a:r>
            <a:r>
              <a:rPr sz="1800" spc="10" dirty="0"/>
              <a:t>та </a:t>
            </a:r>
            <a:r>
              <a:rPr sz="1800" spc="-15" dirty="0"/>
              <a:t>поточно-зважену</a:t>
            </a:r>
            <a:r>
              <a:rPr sz="1800" spc="-75" dirty="0"/>
              <a:t> </a:t>
            </a:r>
            <a:r>
              <a:rPr sz="1800" dirty="0"/>
              <a:t>(Пааше).</a:t>
            </a:r>
            <a:endParaRPr sz="1800"/>
          </a:p>
          <a:p>
            <a:pPr marL="12700">
              <a:lnSpc>
                <a:spcPts val="2055"/>
              </a:lnSpc>
            </a:pPr>
            <a:r>
              <a:rPr sz="1750" b="1" spc="-145" dirty="0">
                <a:latin typeface="Times New Roman"/>
                <a:cs typeface="Times New Roman"/>
              </a:rPr>
              <a:t>ФОРМУЛИ </a:t>
            </a:r>
            <a:r>
              <a:rPr sz="1750" b="1" spc="-114" dirty="0">
                <a:latin typeface="Times New Roman"/>
                <a:cs typeface="Times New Roman"/>
              </a:rPr>
              <a:t>ІНДЕКСІВ </a:t>
            </a:r>
            <a:r>
              <a:rPr sz="1750" b="1" spc="-120" dirty="0">
                <a:latin typeface="Times New Roman"/>
                <a:cs typeface="Times New Roman"/>
              </a:rPr>
              <a:t>ЦІН </a:t>
            </a:r>
            <a:r>
              <a:rPr sz="1750" b="1" spc="-70" dirty="0">
                <a:latin typeface="Times New Roman"/>
                <a:cs typeface="Times New Roman"/>
              </a:rPr>
              <a:t>І </a:t>
            </a:r>
            <a:r>
              <a:rPr sz="1750" b="1" spc="-130" dirty="0">
                <a:latin typeface="Times New Roman"/>
                <a:cs typeface="Times New Roman"/>
              </a:rPr>
              <a:t>ФІЗИЧНОГО </a:t>
            </a:r>
            <a:r>
              <a:rPr sz="1750" b="1" spc="-135" dirty="0">
                <a:latin typeface="Times New Roman"/>
                <a:cs typeface="Times New Roman"/>
              </a:rPr>
              <a:t>ОБСЯГУ </a:t>
            </a:r>
            <a:r>
              <a:rPr sz="1750" b="1" spc="-114" dirty="0">
                <a:latin typeface="Times New Roman"/>
                <a:cs typeface="Times New Roman"/>
              </a:rPr>
              <a:t>ЗА РІЗНИХ</a:t>
            </a:r>
            <a:r>
              <a:rPr sz="1750" b="1" spc="110" dirty="0">
                <a:latin typeface="Times New Roman"/>
                <a:cs typeface="Times New Roman"/>
              </a:rPr>
              <a:t> </a:t>
            </a:r>
            <a:r>
              <a:rPr sz="1750" b="1" spc="-140" dirty="0">
                <a:latin typeface="Times New Roman"/>
                <a:cs typeface="Times New Roman"/>
              </a:rPr>
              <a:t>СИСТЕМ</a:t>
            </a:r>
            <a:endParaRPr sz="1750">
              <a:latin typeface="Times New Roman"/>
              <a:cs typeface="Times New Roman"/>
            </a:endParaRPr>
          </a:p>
        </p:txBody>
      </p:sp>
      <p:sp>
        <p:nvSpPr>
          <p:cNvPr id="4" name="object 4"/>
          <p:cNvSpPr txBox="1"/>
          <p:nvPr/>
        </p:nvSpPr>
        <p:spPr>
          <a:xfrm>
            <a:off x="4235725" y="3918058"/>
            <a:ext cx="1482090" cy="290830"/>
          </a:xfrm>
          <a:prstGeom prst="rect">
            <a:avLst/>
          </a:prstGeom>
        </p:spPr>
        <p:txBody>
          <a:bodyPr vert="horz" wrap="square" lIns="0" tIns="11430" rIns="0" bIns="0" rtlCol="0">
            <a:spAutoFit/>
          </a:bodyPr>
          <a:lstStyle/>
          <a:p>
            <a:pPr marL="12700">
              <a:lnSpc>
                <a:spcPct val="100000"/>
              </a:lnSpc>
              <a:spcBef>
                <a:spcPts val="90"/>
              </a:spcBef>
            </a:pPr>
            <a:r>
              <a:rPr sz="1750" b="1" spc="-130" dirty="0">
                <a:latin typeface="Times New Roman"/>
                <a:cs typeface="Times New Roman"/>
              </a:rPr>
              <a:t>ЗВАЖ</a:t>
            </a:r>
            <a:r>
              <a:rPr sz="1750" b="1" spc="-150" dirty="0">
                <a:latin typeface="Times New Roman"/>
                <a:cs typeface="Times New Roman"/>
              </a:rPr>
              <a:t>У</a:t>
            </a:r>
            <a:r>
              <a:rPr sz="1750" b="1" spc="-120" dirty="0">
                <a:latin typeface="Times New Roman"/>
                <a:cs typeface="Times New Roman"/>
              </a:rPr>
              <a:t>В</a:t>
            </a:r>
            <a:r>
              <a:rPr sz="1750" b="1" spc="-140" dirty="0">
                <a:latin typeface="Times New Roman"/>
                <a:cs typeface="Times New Roman"/>
              </a:rPr>
              <a:t>АННЯ</a:t>
            </a:r>
            <a:endParaRPr sz="1750">
              <a:latin typeface="Times New Roman"/>
              <a:cs typeface="Times New Roman"/>
            </a:endParaRPr>
          </a:p>
        </p:txBody>
      </p:sp>
      <p:graphicFrame>
        <p:nvGraphicFramePr>
          <p:cNvPr id="5" name="object 5"/>
          <p:cNvGraphicFramePr>
            <a:graphicFrameLocks noGrp="1"/>
          </p:cNvGraphicFramePr>
          <p:nvPr/>
        </p:nvGraphicFramePr>
        <p:xfrm>
          <a:off x="1251170" y="4327521"/>
          <a:ext cx="7153274" cy="1876158"/>
        </p:xfrm>
        <a:graphic>
          <a:graphicData uri="http://schemas.openxmlformats.org/drawingml/2006/table">
            <a:tbl>
              <a:tblPr firstRow="1" bandRow="1">
                <a:tableStyleId>{2D5ABB26-0587-4C30-8999-92F81FD0307C}</a:tableStyleId>
              </a:tblPr>
              <a:tblGrid>
                <a:gridCol w="1137920"/>
                <a:gridCol w="156209"/>
                <a:gridCol w="2130425"/>
                <a:gridCol w="3728720"/>
              </a:tblGrid>
              <a:tr h="758378">
                <a:tc gridSpan="3">
                  <a:txBody>
                    <a:bodyPr/>
                    <a:lstStyle/>
                    <a:p>
                      <a:pPr marL="55880">
                        <a:lnSpc>
                          <a:spcPts val="1989"/>
                        </a:lnSpc>
                      </a:pPr>
                      <a:r>
                        <a:rPr sz="1750" spc="-90" dirty="0">
                          <a:latin typeface="Times New Roman"/>
                          <a:cs typeface="Times New Roman"/>
                        </a:rPr>
                        <a:t>Базисно-зважена система</a:t>
                      </a:r>
                      <a:r>
                        <a:rPr sz="1750" spc="-25" dirty="0">
                          <a:latin typeface="Times New Roman"/>
                          <a:cs typeface="Times New Roman"/>
                        </a:rPr>
                        <a:t> </a:t>
                      </a:r>
                      <a:r>
                        <a:rPr sz="1750" spc="-90" dirty="0">
                          <a:latin typeface="Times New Roman"/>
                          <a:cs typeface="Times New Roman"/>
                        </a:rPr>
                        <a:t>(Ласпейреса)</a:t>
                      </a:r>
                      <a:endParaRPr sz="175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388620">
                        <a:lnSpc>
                          <a:spcPts val="1989"/>
                        </a:lnSpc>
                      </a:pPr>
                      <a:r>
                        <a:rPr sz="1750" spc="-95" dirty="0">
                          <a:latin typeface="Times New Roman"/>
                          <a:cs typeface="Times New Roman"/>
                        </a:rPr>
                        <a:t>Поточно-зважена </a:t>
                      </a:r>
                      <a:r>
                        <a:rPr sz="1750" spc="-90" dirty="0">
                          <a:latin typeface="Times New Roman"/>
                          <a:cs typeface="Times New Roman"/>
                        </a:rPr>
                        <a:t>система</a:t>
                      </a:r>
                      <a:r>
                        <a:rPr sz="1750" dirty="0">
                          <a:latin typeface="Times New Roman"/>
                          <a:cs typeface="Times New Roman"/>
                        </a:rPr>
                        <a:t> </a:t>
                      </a:r>
                      <a:r>
                        <a:rPr sz="1750" spc="-95" dirty="0">
                          <a:latin typeface="Times New Roman"/>
                          <a:cs typeface="Times New Roman"/>
                        </a:rPr>
                        <a:t>(Пааше)</a:t>
                      </a:r>
                      <a:endParaRPr sz="175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89243">
                <a:tc>
                  <a:txBody>
                    <a:bodyPr/>
                    <a:lstStyle/>
                    <a:p>
                      <a:pPr marR="31750" algn="r">
                        <a:lnSpc>
                          <a:spcPct val="100000"/>
                        </a:lnSpc>
                        <a:spcBef>
                          <a:spcPts val="840"/>
                        </a:spcBef>
                      </a:pPr>
                      <a:r>
                        <a:rPr sz="1200" i="1" dirty="0">
                          <a:latin typeface="Times New Roman"/>
                          <a:cs typeface="Times New Roman"/>
                        </a:rPr>
                        <a:t>I</a:t>
                      </a:r>
                      <a:endParaRPr sz="1200">
                        <a:latin typeface="Times New Roman"/>
                        <a:cs typeface="Times New Roman"/>
                      </a:endParaRPr>
                    </a:p>
                  </a:txBody>
                  <a:tcPr marL="0" marR="0" marT="106680" marB="0">
                    <a:lnL w="12700">
                      <a:solidFill>
                        <a:srgbClr val="000000"/>
                      </a:solidFill>
                      <a:prstDash val="solid"/>
                    </a:lnL>
                    <a:lnT w="12700">
                      <a:solidFill>
                        <a:srgbClr val="000000"/>
                      </a:solidFill>
                      <a:prstDash val="solid"/>
                    </a:lnT>
                  </a:tcPr>
                </a:tc>
                <a:tc>
                  <a:txBody>
                    <a:bodyPr/>
                    <a:lstStyle/>
                    <a:p>
                      <a:pPr>
                        <a:lnSpc>
                          <a:spcPct val="100000"/>
                        </a:lnSpc>
                        <a:spcBef>
                          <a:spcPts val="50"/>
                        </a:spcBef>
                      </a:pPr>
                      <a:endParaRPr sz="1300">
                        <a:latin typeface="Times New Roman"/>
                        <a:cs typeface="Times New Roman"/>
                      </a:endParaRPr>
                    </a:p>
                    <a:p>
                      <a:pPr marL="1270">
                        <a:lnSpc>
                          <a:spcPct val="100000"/>
                        </a:lnSpc>
                      </a:pPr>
                      <a:r>
                        <a:rPr sz="800" i="1" dirty="0">
                          <a:latin typeface="Times New Roman"/>
                          <a:cs typeface="Times New Roman"/>
                        </a:rPr>
                        <a:t>p</a:t>
                      </a:r>
                      <a:endParaRPr sz="800">
                        <a:latin typeface="Times New Roman"/>
                        <a:cs typeface="Times New Roman"/>
                      </a:endParaRPr>
                    </a:p>
                  </a:txBody>
                  <a:tcPr marL="0" marR="0" marT="6350" marB="0">
                    <a:lnT w="12700">
                      <a:solidFill>
                        <a:srgbClr val="000000"/>
                      </a:solidFill>
                      <a:prstDash val="solid"/>
                    </a:lnT>
                  </a:tcPr>
                </a:tc>
                <a:tc>
                  <a:txBody>
                    <a:bodyPr/>
                    <a:lstStyle/>
                    <a:p>
                      <a:pPr marL="43180">
                        <a:lnSpc>
                          <a:spcPts val="1525"/>
                        </a:lnSpc>
                      </a:pPr>
                      <a:r>
                        <a:rPr sz="1800" spc="944" baseline="-34722" dirty="0">
                          <a:latin typeface="Symbol"/>
                          <a:cs typeface="Symbol"/>
                        </a:rPr>
                        <a:t></a:t>
                      </a:r>
                      <a:r>
                        <a:rPr sz="1800" spc="944" baseline="-34722" dirty="0">
                          <a:latin typeface="Times New Roman"/>
                          <a:cs typeface="Times New Roman"/>
                        </a:rPr>
                        <a:t> </a:t>
                      </a:r>
                      <a:r>
                        <a:rPr sz="1950" u="sng" spc="1342" baseline="-4273" dirty="0">
                          <a:uFill>
                            <a:solidFill>
                              <a:srgbClr val="000000"/>
                            </a:solidFill>
                          </a:uFill>
                          <a:latin typeface="Symbol"/>
                          <a:cs typeface="Symbol"/>
                        </a:rPr>
                        <a:t></a:t>
                      </a:r>
                      <a:r>
                        <a:rPr sz="1950" u="sng" spc="-52" baseline="-4273" dirty="0">
                          <a:uFill>
                            <a:solidFill>
                              <a:srgbClr val="000000"/>
                            </a:solidFill>
                          </a:uFill>
                          <a:latin typeface="Times New Roman"/>
                          <a:cs typeface="Times New Roman"/>
                        </a:rPr>
                        <a:t> </a:t>
                      </a:r>
                      <a:r>
                        <a:rPr sz="1200" i="1" u="sng" spc="409" dirty="0">
                          <a:uFill>
                            <a:solidFill>
                              <a:srgbClr val="000000"/>
                            </a:solidFill>
                          </a:uFill>
                          <a:latin typeface="Times New Roman"/>
                          <a:cs typeface="Times New Roman"/>
                        </a:rPr>
                        <a:t>p</a:t>
                      </a:r>
                      <a:r>
                        <a:rPr sz="1200" u="sng" spc="615" baseline="-20833" dirty="0">
                          <a:uFill>
                            <a:solidFill>
                              <a:srgbClr val="000000"/>
                            </a:solidFill>
                          </a:uFill>
                          <a:latin typeface="Times New Roman"/>
                          <a:cs typeface="Times New Roman"/>
                        </a:rPr>
                        <a:t>1</a:t>
                      </a:r>
                      <a:r>
                        <a:rPr sz="1200" i="1" u="sng" spc="409" dirty="0">
                          <a:uFill>
                            <a:solidFill>
                              <a:srgbClr val="000000"/>
                            </a:solidFill>
                          </a:uFill>
                          <a:latin typeface="Times New Roman"/>
                          <a:cs typeface="Times New Roman"/>
                        </a:rPr>
                        <a:t>q</a:t>
                      </a:r>
                      <a:r>
                        <a:rPr sz="1200" u="sng" spc="615" baseline="-20833" dirty="0">
                          <a:uFill>
                            <a:solidFill>
                              <a:srgbClr val="000000"/>
                            </a:solidFill>
                          </a:uFill>
                          <a:latin typeface="Times New Roman"/>
                          <a:cs typeface="Times New Roman"/>
                        </a:rPr>
                        <a:t>0</a:t>
                      </a:r>
                      <a:r>
                        <a:rPr sz="1200" u="sng" spc="-15" baseline="-20833" dirty="0">
                          <a:uFill>
                            <a:solidFill>
                              <a:srgbClr val="000000"/>
                            </a:solidFill>
                          </a:uFill>
                          <a:latin typeface="Times New Roman"/>
                          <a:cs typeface="Times New Roman"/>
                        </a:rPr>
                        <a:t> </a:t>
                      </a:r>
                      <a:endParaRPr sz="1200" baseline="-20833">
                        <a:latin typeface="Times New Roman"/>
                        <a:cs typeface="Times New Roman"/>
                      </a:endParaRPr>
                    </a:p>
                    <a:p>
                      <a:pPr marL="300990">
                        <a:lnSpc>
                          <a:spcPts val="1545"/>
                        </a:lnSpc>
                      </a:pPr>
                      <a:r>
                        <a:rPr sz="1950" spc="1342" baseline="-4273" dirty="0">
                          <a:latin typeface="Symbol"/>
                          <a:cs typeface="Symbol"/>
                        </a:rPr>
                        <a:t></a:t>
                      </a:r>
                      <a:r>
                        <a:rPr sz="1950" spc="60" baseline="-4273" dirty="0">
                          <a:latin typeface="Times New Roman"/>
                          <a:cs typeface="Times New Roman"/>
                        </a:rPr>
                        <a:t> </a:t>
                      </a:r>
                      <a:r>
                        <a:rPr sz="1200" i="1" spc="465" dirty="0">
                          <a:latin typeface="Times New Roman"/>
                          <a:cs typeface="Times New Roman"/>
                        </a:rPr>
                        <a:t>p</a:t>
                      </a:r>
                      <a:r>
                        <a:rPr sz="1200" spc="697" baseline="-20833" dirty="0">
                          <a:latin typeface="Times New Roman"/>
                          <a:cs typeface="Times New Roman"/>
                        </a:rPr>
                        <a:t>0</a:t>
                      </a:r>
                      <a:r>
                        <a:rPr sz="1200" i="1" spc="465" dirty="0">
                          <a:latin typeface="Times New Roman"/>
                          <a:cs typeface="Times New Roman"/>
                        </a:rPr>
                        <a:t>q</a:t>
                      </a:r>
                      <a:r>
                        <a:rPr sz="1200" spc="697" baseline="-20833" dirty="0">
                          <a:latin typeface="Times New Roman"/>
                          <a:cs typeface="Times New Roman"/>
                        </a:rPr>
                        <a:t>0</a:t>
                      </a:r>
                      <a:endParaRPr sz="1200" baseline="-20833">
                        <a:latin typeface="Times New Roman"/>
                        <a:cs typeface="Times New Roman"/>
                      </a:endParaRPr>
                    </a:p>
                  </a:txBody>
                  <a:tcPr marL="0" marR="0" marT="0" marB="0">
                    <a:lnR w="12700">
                      <a:solidFill>
                        <a:srgbClr val="000000"/>
                      </a:solidFill>
                      <a:prstDash val="solid"/>
                    </a:lnR>
                    <a:lnT w="12700">
                      <a:solidFill>
                        <a:srgbClr val="000000"/>
                      </a:solidFill>
                      <a:prstDash val="solid"/>
                    </a:lnT>
                  </a:tcPr>
                </a:tc>
                <a:tc>
                  <a:txBody>
                    <a:bodyPr/>
                    <a:lstStyle/>
                    <a:p>
                      <a:pPr marL="1127760">
                        <a:lnSpc>
                          <a:spcPts val="1530"/>
                        </a:lnSpc>
                        <a:tabLst>
                          <a:tab pos="1485265" algn="l"/>
                        </a:tabLst>
                      </a:pPr>
                      <a:r>
                        <a:rPr sz="1800" i="1" spc="607" baseline="-34722" dirty="0">
                          <a:latin typeface="Times New Roman"/>
                          <a:cs typeface="Times New Roman"/>
                        </a:rPr>
                        <a:t>I	</a:t>
                      </a:r>
                      <a:r>
                        <a:rPr sz="1800" spc="1005" baseline="-34722" dirty="0">
                          <a:latin typeface="Symbol"/>
                          <a:cs typeface="Symbol"/>
                        </a:rPr>
                        <a:t></a:t>
                      </a:r>
                      <a:r>
                        <a:rPr sz="1800" spc="1005" baseline="-4629" dirty="0">
                          <a:latin typeface="Times New Roman"/>
                          <a:cs typeface="Times New Roman"/>
                        </a:rPr>
                        <a:t> </a:t>
                      </a:r>
                      <a:r>
                        <a:rPr sz="1950" u="sng" spc="1432" baseline="-4273" dirty="0">
                          <a:uFill>
                            <a:solidFill>
                              <a:srgbClr val="000000"/>
                            </a:solidFill>
                          </a:uFill>
                          <a:latin typeface="Symbol"/>
                          <a:cs typeface="Symbol"/>
                        </a:rPr>
                        <a:t></a:t>
                      </a:r>
                      <a:r>
                        <a:rPr sz="1950" u="sng" spc="37" baseline="-4273" dirty="0">
                          <a:uFill>
                            <a:solidFill>
                              <a:srgbClr val="000000"/>
                            </a:solidFill>
                          </a:uFill>
                          <a:latin typeface="Times New Roman"/>
                          <a:cs typeface="Times New Roman"/>
                        </a:rPr>
                        <a:t> </a:t>
                      </a:r>
                      <a:r>
                        <a:rPr sz="1200" i="1" u="sng" spc="420" dirty="0">
                          <a:uFill>
                            <a:solidFill>
                              <a:srgbClr val="000000"/>
                            </a:solidFill>
                          </a:uFill>
                          <a:latin typeface="Times New Roman"/>
                          <a:cs typeface="Times New Roman"/>
                        </a:rPr>
                        <a:t>p</a:t>
                      </a:r>
                      <a:r>
                        <a:rPr sz="1200" u="sng" spc="630" baseline="-20833" dirty="0">
                          <a:uFill>
                            <a:solidFill>
                              <a:srgbClr val="000000"/>
                            </a:solidFill>
                          </a:uFill>
                          <a:latin typeface="Times New Roman"/>
                          <a:cs typeface="Times New Roman"/>
                        </a:rPr>
                        <a:t>1</a:t>
                      </a:r>
                      <a:r>
                        <a:rPr sz="1200" i="1" u="sng" spc="420" dirty="0">
                          <a:uFill>
                            <a:solidFill>
                              <a:srgbClr val="000000"/>
                            </a:solidFill>
                          </a:uFill>
                          <a:latin typeface="Times New Roman"/>
                          <a:cs typeface="Times New Roman"/>
                        </a:rPr>
                        <a:t>q</a:t>
                      </a:r>
                      <a:r>
                        <a:rPr sz="1200" u="sng" spc="630" baseline="-20833" dirty="0">
                          <a:uFill>
                            <a:solidFill>
                              <a:srgbClr val="000000"/>
                            </a:solidFill>
                          </a:uFill>
                          <a:latin typeface="Times New Roman"/>
                          <a:cs typeface="Times New Roman"/>
                        </a:rPr>
                        <a:t>1</a:t>
                      </a:r>
                      <a:endParaRPr sz="1200" baseline="-20833">
                        <a:latin typeface="Times New Roman"/>
                        <a:cs typeface="Times New Roman"/>
                      </a:endParaRPr>
                    </a:p>
                    <a:p>
                      <a:pPr marL="100965" algn="ctr">
                        <a:lnSpc>
                          <a:spcPts val="1555"/>
                        </a:lnSpc>
                        <a:tabLst>
                          <a:tab pos="583565" algn="l"/>
                        </a:tabLst>
                      </a:pPr>
                      <a:r>
                        <a:rPr sz="1200" i="1" spc="637" baseline="34722" dirty="0">
                          <a:latin typeface="Times New Roman"/>
                          <a:cs typeface="Times New Roman"/>
                        </a:rPr>
                        <a:t>p	</a:t>
                      </a:r>
                      <a:r>
                        <a:rPr sz="1950" spc="1432" baseline="-4273" dirty="0">
                          <a:latin typeface="Symbol"/>
                          <a:cs typeface="Symbol"/>
                        </a:rPr>
                        <a:t></a:t>
                      </a:r>
                      <a:r>
                        <a:rPr sz="1950" spc="142" baseline="-4273" dirty="0">
                          <a:latin typeface="Times New Roman"/>
                          <a:cs typeface="Times New Roman"/>
                        </a:rPr>
                        <a:t> </a:t>
                      </a:r>
                      <a:r>
                        <a:rPr sz="1200" i="1" spc="470" dirty="0">
                          <a:latin typeface="Times New Roman"/>
                          <a:cs typeface="Times New Roman"/>
                        </a:rPr>
                        <a:t>p</a:t>
                      </a:r>
                      <a:r>
                        <a:rPr sz="1200" spc="705" baseline="-20833" dirty="0">
                          <a:latin typeface="Times New Roman"/>
                          <a:cs typeface="Times New Roman"/>
                        </a:rPr>
                        <a:t>0</a:t>
                      </a:r>
                      <a:r>
                        <a:rPr sz="1200" i="1" spc="470" dirty="0">
                          <a:latin typeface="Times New Roman"/>
                          <a:cs typeface="Times New Roman"/>
                        </a:rPr>
                        <a:t>q</a:t>
                      </a:r>
                      <a:r>
                        <a:rPr sz="1200" spc="705" baseline="-20833" dirty="0">
                          <a:latin typeface="Times New Roman"/>
                          <a:cs typeface="Times New Roman"/>
                        </a:rPr>
                        <a:t>1</a:t>
                      </a:r>
                      <a:endParaRPr sz="1200" baseline="-20833">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r>
              <a:tr h="628537">
                <a:tc>
                  <a:txBody>
                    <a:bodyPr/>
                    <a:lstStyle/>
                    <a:p>
                      <a:pPr>
                        <a:lnSpc>
                          <a:spcPct val="100000"/>
                        </a:lnSpc>
                        <a:spcBef>
                          <a:spcPts val="10"/>
                        </a:spcBef>
                      </a:pPr>
                      <a:endParaRPr sz="1150">
                        <a:latin typeface="Times New Roman"/>
                        <a:cs typeface="Times New Roman"/>
                      </a:endParaRPr>
                    </a:p>
                    <a:p>
                      <a:pPr algn="r">
                        <a:lnSpc>
                          <a:spcPct val="100000"/>
                        </a:lnSpc>
                      </a:pPr>
                      <a:r>
                        <a:rPr sz="1200" i="1" dirty="0">
                          <a:latin typeface="Times New Roman"/>
                          <a:cs typeface="Times New Roman"/>
                        </a:rPr>
                        <a:t>I</a:t>
                      </a:r>
                      <a:endParaRPr sz="1200">
                        <a:latin typeface="Times New Roman"/>
                        <a:cs typeface="Times New Roman"/>
                      </a:endParaRPr>
                    </a:p>
                  </a:txBody>
                  <a:tcPr marL="0" marR="0" marT="1270" marB="0">
                    <a:lnL w="12700">
                      <a:solidFill>
                        <a:srgbClr val="000000"/>
                      </a:solidFill>
                      <a:prstDash val="solid"/>
                    </a:lnL>
                    <a:lnB w="1270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25"/>
                        </a:spcBef>
                      </a:pPr>
                      <a:endParaRPr sz="850">
                        <a:latin typeface="Times New Roman"/>
                        <a:cs typeface="Times New Roman"/>
                      </a:endParaRPr>
                    </a:p>
                    <a:p>
                      <a:pPr marL="17145">
                        <a:lnSpc>
                          <a:spcPct val="100000"/>
                        </a:lnSpc>
                      </a:pPr>
                      <a:r>
                        <a:rPr sz="800" i="1" dirty="0">
                          <a:latin typeface="Times New Roman"/>
                          <a:cs typeface="Times New Roman"/>
                        </a:rPr>
                        <a:t>q</a:t>
                      </a:r>
                      <a:endParaRPr sz="800">
                        <a:latin typeface="Times New Roman"/>
                        <a:cs typeface="Times New Roman"/>
                      </a:endParaRPr>
                    </a:p>
                  </a:txBody>
                  <a:tcPr marL="0" marR="0" marT="0" marB="0">
                    <a:lnB w="12700">
                      <a:solidFill>
                        <a:srgbClr val="000000"/>
                      </a:solidFill>
                      <a:prstDash val="solid"/>
                    </a:lnB>
                  </a:tcPr>
                </a:tc>
                <a:tc>
                  <a:txBody>
                    <a:bodyPr/>
                    <a:lstStyle/>
                    <a:p>
                      <a:pPr marL="52069">
                        <a:lnSpc>
                          <a:spcPts val="1555"/>
                        </a:lnSpc>
                        <a:spcBef>
                          <a:spcPts val="459"/>
                        </a:spcBef>
                      </a:pPr>
                      <a:r>
                        <a:rPr sz="1800" spc="825" baseline="-34722" dirty="0">
                          <a:latin typeface="Symbol"/>
                          <a:cs typeface="Symbol"/>
                        </a:rPr>
                        <a:t></a:t>
                      </a:r>
                      <a:r>
                        <a:rPr sz="1800" spc="705" baseline="-34722" dirty="0">
                          <a:latin typeface="Times New Roman"/>
                          <a:cs typeface="Times New Roman"/>
                        </a:rPr>
                        <a:t> </a:t>
                      </a:r>
                      <a:r>
                        <a:rPr sz="1950" u="sng" spc="1177" baseline="-4273" dirty="0">
                          <a:uFill>
                            <a:solidFill>
                              <a:srgbClr val="000000"/>
                            </a:solidFill>
                          </a:uFill>
                          <a:latin typeface="Symbol"/>
                          <a:cs typeface="Symbol"/>
                        </a:rPr>
                        <a:t></a:t>
                      </a:r>
                      <a:r>
                        <a:rPr sz="1950" spc="-179" baseline="-4273" dirty="0">
                          <a:latin typeface="Times New Roman"/>
                          <a:cs typeface="Times New Roman"/>
                        </a:rPr>
                        <a:t> </a:t>
                      </a:r>
                      <a:r>
                        <a:rPr sz="1200" i="1" u="sng" spc="340" dirty="0">
                          <a:uFill>
                            <a:solidFill>
                              <a:srgbClr val="000000"/>
                            </a:solidFill>
                          </a:uFill>
                          <a:latin typeface="Times New Roman"/>
                          <a:cs typeface="Times New Roman"/>
                        </a:rPr>
                        <a:t>q</a:t>
                      </a:r>
                      <a:r>
                        <a:rPr sz="1200" u="sng" spc="509" baseline="-20833" dirty="0">
                          <a:uFill>
                            <a:solidFill>
                              <a:srgbClr val="000000"/>
                            </a:solidFill>
                          </a:uFill>
                          <a:latin typeface="Times New Roman"/>
                          <a:cs typeface="Times New Roman"/>
                        </a:rPr>
                        <a:t>1</a:t>
                      </a:r>
                      <a:r>
                        <a:rPr sz="1200" u="sng" spc="-7" baseline="-20833" dirty="0">
                          <a:uFill>
                            <a:solidFill>
                              <a:srgbClr val="000000"/>
                            </a:solidFill>
                          </a:uFill>
                          <a:latin typeface="Times New Roman"/>
                          <a:cs typeface="Times New Roman"/>
                        </a:rPr>
                        <a:t> </a:t>
                      </a:r>
                      <a:r>
                        <a:rPr sz="1200" i="1" u="sng" spc="405" dirty="0">
                          <a:uFill>
                            <a:solidFill>
                              <a:srgbClr val="000000"/>
                            </a:solidFill>
                          </a:uFill>
                          <a:latin typeface="Times New Roman"/>
                          <a:cs typeface="Times New Roman"/>
                        </a:rPr>
                        <a:t>p</a:t>
                      </a:r>
                      <a:r>
                        <a:rPr sz="1200" u="sng" spc="607" baseline="-20833" dirty="0">
                          <a:uFill>
                            <a:solidFill>
                              <a:srgbClr val="000000"/>
                            </a:solidFill>
                          </a:uFill>
                          <a:latin typeface="Times New Roman"/>
                          <a:cs typeface="Times New Roman"/>
                        </a:rPr>
                        <a:t>0</a:t>
                      </a:r>
                      <a:r>
                        <a:rPr sz="1200" u="sng" spc="-30" baseline="-20833" dirty="0">
                          <a:uFill>
                            <a:solidFill>
                              <a:srgbClr val="000000"/>
                            </a:solidFill>
                          </a:uFill>
                          <a:latin typeface="Times New Roman"/>
                          <a:cs typeface="Times New Roman"/>
                        </a:rPr>
                        <a:t> </a:t>
                      </a:r>
                      <a:endParaRPr sz="1200" baseline="-20833">
                        <a:latin typeface="Times New Roman"/>
                        <a:cs typeface="Times New Roman"/>
                      </a:endParaRPr>
                    </a:p>
                    <a:p>
                      <a:pPr marL="298450">
                        <a:lnSpc>
                          <a:spcPts val="1555"/>
                        </a:lnSpc>
                      </a:pPr>
                      <a:r>
                        <a:rPr sz="1950" spc="1177" baseline="-4273" dirty="0">
                          <a:latin typeface="Symbol"/>
                          <a:cs typeface="Symbol"/>
                        </a:rPr>
                        <a:t></a:t>
                      </a:r>
                      <a:r>
                        <a:rPr sz="1950" spc="-209" baseline="-4273" dirty="0">
                          <a:latin typeface="Times New Roman"/>
                          <a:cs typeface="Times New Roman"/>
                        </a:rPr>
                        <a:t> </a:t>
                      </a:r>
                      <a:r>
                        <a:rPr sz="1200" i="1" spc="390" dirty="0">
                          <a:latin typeface="Times New Roman"/>
                          <a:cs typeface="Times New Roman"/>
                        </a:rPr>
                        <a:t>q</a:t>
                      </a:r>
                      <a:r>
                        <a:rPr sz="1200" spc="585" baseline="-20833" dirty="0">
                          <a:latin typeface="Times New Roman"/>
                          <a:cs typeface="Times New Roman"/>
                        </a:rPr>
                        <a:t>0</a:t>
                      </a:r>
                      <a:r>
                        <a:rPr sz="1200" spc="82" baseline="-20833" dirty="0">
                          <a:latin typeface="Times New Roman"/>
                          <a:cs typeface="Times New Roman"/>
                        </a:rPr>
                        <a:t> </a:t>
                      </a:r>
                      <a:r>
                        <a:rPr sz="1200" i="1" spc="405" dirty="0">
                          <a:latin typeface="Times New Roman"/>
                          <a:cs typeface="Times New Roman"/>
                        </a:rPr>
                        <a:t>p</a:t>
                      </a:r>
                      <a:r>
                        <a:rPr sz="1200" spc="607" baseline="-20833" dirty="0">
                          <a:latin typeface="Times New Roman"/>
                          <a:cs typeface="Times New Roman"/>
                        </a:rPr>
                        <a:t>0</a:t>
                      </a:r>
                      <a:endParaRPr sz="1200" baseline="-20833">
                        <a:latin typeface="Times New Roman"/>
                        <a:cs typeface="Times New Roman"/>
                      </a:endParaRPr>
                    </a:p>
                  </a:txBody>
                  <a:tcPr marL="0" marR="0" marT="58419" marB="0">
                    <a:lnR w="12700">
                      <a:solidFill>
                        <a:srgbClr val="000000"/>
                      </a:solidFill>
                      <a:prstDash val="solid"/>
                    </a:lnR>
                    <a:lnB w="12700">
                      <a:solidFill>
                        <a:srgbClr val="000000"/>
                      </a:solidFill>
                      <a:prstDash val="solid"/>
                    </a:lnB>
                  </a:tcPr>
                </a:tc>
                <a:tc>
                  <a:txBody>
                    <a:bodyPr/>
                    <a:lstStyle/>
                    <a:p>
                      <a:pPr marL="1107440">
                        <a:lnSpc>
                          <a:spcPts val="1555"/>
                        </a:lnSpc>
                        <a:spcBef>
                          <a:spcPts val="470"/>
                        </a:spcBef>
                        <a:tabLst>
                          <a:tab pos="1455420" algn="l"/>
                        </a:tabLst>
                      </a:pPr>
                      <a:r>
                        <a:rPr sz="1800" i="1" spc="667" baseline="-34722" dirty="0">
                          <a:latin typeface="Times New Roman"/>
                          <a:cs typeface="Times New Roman"/>
                        </a:rPr>
                        <a:t>I	</a:t>
                      </a:r>
                      <a:r>
                        <a:rPr sz="1800" spc="1095" baseline="-34722" dirty="0">
                          <a:latin typeface="Symbol"/>
                          <a:cs typeface="Symbol"/>
                        </a:rPr>
                        <a:t></a:t>
                      </a:r>
                      <a:r>
                        <a:rPr sz="1800" spc="907" baseline="-4629" dirty="0">
                          <a:latin typeface="Times New Roman"/>
                          <a:cs typeface="Times New Roman"/>
                        </a:rPr>
                        <a:t> </a:t>
                      </a:r>
                      <a:r>
                        <a:rPr sz="1950" u="sng" spc="1560" baseline="-4273" dirty="0">
                          <a:uFill>
                            <a:solidFill>
                              <a:srgbClr val="000000"/>
                            </a:solidFill>
                          </a:uFill>
                          <a:latin typeface="Symbol"/>
                          <a:cs typeface="Symbol"/>
                        </a:rPr>
                        <a:t></a:t>
                      </a:r>
                      <a:r>
                        <a:rPr sz="1300" spc="-85" dirty="0">
                          <a:latin typeface="Times New Roman"/>
                          <a:cs typeface="Times New Roman"/>
                        </a:rPr>
                        <a:t> </a:t>
                      </a:r>
                      <a:r>
                        <a:rPr sz="1200" i="1" u="sng" spc="470" dirty="0">
                          <a:uFill>
                            <a:solidFill>
                              <a:srgbClr val="000000"/>
                            </a:solidFill>
                          </a:uFill>
                          <a:latin typeface="Times New Roman"/>
                          <a:cs typeface="Times New Roman"/>
                        </a:rPr>
                        <a:t>q</a:t>
                      </a:r>
                      <a:r>
                        <a:rPr sz="1200" u="sng" spc="705" baseline="-20833" dirty="0">
                          <a:uFill>
                            <a:solidFill>
                              <a:srgbClr val="000000"/>
                            </a:solidFill>
                          </a:uFill>
                          <a:latin typeface="Times New Roman"/>
                          <a:cs typeface="Times New Roman"/>
                        </a:rPr>
                        <a:t>1</a:t>
                      </a:r>
                      <a:r>
                        <a:rPr sz="1200" u="sng" spc="44" baseline="-20833" dirty="0">
                          <a:uFill>
                            <a:solidFill>
                              <a:srgbClr val="000000"/>
                            </a:solidFill>
                          </a:uFill>
                          <a:latin typeface="Times New Roman"/>
                          <a:cs typeface="Times New Roman"/>
                        </a:rPr>
                        <a:t> </a:t>
                      </a:r>
                      <a:r>
                        <a:rPr sz="1200" i="1" u="sng" spc="480" dirty="0">
                          <a:uFill>
                            <a:solidFill>
                              <a:srgbClr val="000000"/>
                            </a:solidFill>
                          </a:uFill>
                          <a:latin typeface="Times New Roman"/>
                          <a:cs typeface="Times New Roman"/>
                        </a:rPr>
                        <a:t>p</a:t>
                      </a:r>
                      <a:r>
                        <a:rPr sz="1200" u="sng" spc="719" baseline="-20833" dirty="0">
                          <a:uFill>
                            <a:solidFill>
                              <a:srgbClr val="000000"/>
                            </a:solidFill>
                          </a:uFill>
                          <a:latin typeface="Times New Roman"/>
                          <a:cs typeface="Times New Roman"/>
                        </a:rPr>
                        <a:t>1</a:t>
                      </a:r>
                      <a:endParaRPr sz="1200" baseline="-20833">
                        <a:latin typeface="Times New Roman"/>
                        <a:cs typeface="Times New Roman"/>
                      </a:endParaRPr>
                    </a:p>
                    <a:p>
                      <a:pPr marL="1236980">
                        <a:lnSpc>
                          <a:spcPts val="1555"/>
                        </a:lnSpc>
                        <a:tabLst>
                          <a:tab pos="1739900" algn="l"/>
                        </a:tabLst>
                      </a:pPr>
                      <a:r>
                        <a:rPr sz="1200" i="1" spc="697" baseline="34722" dirty="0">
                          <a:latin typeface="Times New Roman"/>
                          <a:cs typeface="Times New Roman"/>
                        </a:rPr>
                        <a:t>q	</a:t>
                      </a:r>
                      <a:r>
                        <a:rPr sz="1950" spc="1560" baseline="-4273" dirty="0">
                          <a:latin typeface="Symbol"/>
                          <a:cs typeface="Symbol"/>
                        </a:rPr>
                        <a:t></a:t>
                      </a:r>
                      <a:r>
                        <a:rPr sz="1950" spc="-165" baseline="-4273" dirty="0">
                          <a:latin typeface="Times New Roman"/>
                          <a:cs typeface="Times New Roman"/>
                        </a:rPr>
                        <a:t> </a:t>
                      </a:r>
                      <a:r>
                        <a:rPr sz="1200" i="1" spc="530" dirty="0">
                          <a:latin typeface="Times New Roman"/>
                          <a:cs typeface="Times New Roman"/>
                        </a:rPr>
                        <a:t>q</a:t>
                      </a:r>
                      <a:r>
                        <a:rPr sz="1200" spc="794" baseline="-20833" dirty="0">
                          <a:latin typeface="Times New Roman"/>
                          <a:cs typeface="Times New Roman"/>
                        </a:rPr>
                        <a:t>0</a:t>
                      </a:r>
                      <a:r>
                        <a:rPr sz="1200" spc="150" baseline="-20833" dirty="0">
                          <a:latin typeface="Times New Roman"/>
                          <a:cs typeface="Times New Roman"/>
                        </a:rPr>
                        <a:t> </a:t>
                      </a:r>
                      <a:r>
                        <a:rPr sz="1200" i="1" spc="480" dirty="0">
                          <a:latin typeface="Times New Roman"/>
                          <a:cs typeface="Times New Roman"/>
                        </a:rPr>
                        <a:t>p</a:t>
                      </a:r>
                      <a:r>
                        <a:rPr sz="1200" spc="719" baseline="-20833" dirty="0">
                          <a:latin typeface="Times New Roman"/>
                          <a:cs typeface="Times New Roman"/>
                        </a:rPr>
                        <a:t>1</a:t>
                      </a:r>
                      <a:endParaRPr sz="1200" baseline="-20833">
                        <a:latin typeface="Times New Roman"/>
                        <a:cs typeface="Times New Roman"/>
                      </a:endParaRPr>
                    </a:p>
                  </a:txBody>
                  <a:tcPr marL="0" marR="0" marT="59690" marB="0">
                    <a:lnL w="12700">
                      <a:solidFill>
                        <a:srgbClr val="000000"/>
                      </a:solidFill>
                      <a:prstDash val="solid"/>
                    </a:lnL>
                    <a:lnR w="12700">
                      <a:solidFill>
                        <a:srgbClr val="000000"/>
                      </a:solidFill>
                      <a:prstDash val="solid"/>
                    </a:lnR>
                    <a:lnB w="12700">
                      <a:solidFill>
                        <a:srgbClr val="000000"/>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2023" y="96011"/>
            <a:ext cx="8686800" cy="64541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879" y="336804"/>
            <a:ext cx="8630412" cy="592074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0825" y="116674"/>
            <a:ext cx="8569325" cy="63366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0825" y="116674"/>
            <a:ext cx="8569325" cy="6336665"/>
          </a:xfrm>
          <a:custGeom>
            <a:avLst/>
            <a:gdLst/>
            <a:ahLst/>
            <a:cxnLst/>
            <a:rect l="l" t="t" r="r" b="b"/>
            <a:pathLst>
              <a:path w="8569325" h="6336665">
                <a:moveTo>
                  <a:pt x="0" y="6336665"/>
                </a:moveTo>
                <a:lnTo>
                  <a:pt x="8569325" y="6336665"/>
                </a:lnTo>
                <a:lnTo>
                  <a:pt x="8569325" y="0"/>
                </a:lnTo>
                <a:lnTo>
                  <a:pt x="0" y="0"/>
                </a:lnTo>
                <a:lnTo>
                  <a:pt x="0" y="6336665"/>
                </a:lnTo>
                <a:close/>
              </a:path>
            </a:pathLst>
          </a:custGeom>
          <a:ln w="9524">
            <a:solidFill>
              <a:srgbClr val="7CCC2D"/>
            </a:solidFill>
          </a:ln>
        </p:spPr>
        <p:txBody>
          <a:bodyPr wrap="square" lIns="0" tIns="0" rIns="0" bIns="0" rtlCol="0"/>
          <a:lstStyle/>
          <a:p>
            <a:endParaRPr/>
          </a:p>
        </p:txBody>
      </p:sp>
      <p:sp>
        <p:nvSpPr>
          <p:cNvPr id="6" name="object 6"/>
          <p:cNvSpPr txBox="1"/>
          <p:nvPr/>
        </p:nvSpPr>
        <p:spPr>
          <a:xfrm>
            <a:off x="329590" y="385952"/>
            <a:ext cx="6221095" cy="879475"/>
          </a:xfrm>
          <a:prstGeom prst="rect">
            <a:avLst/>
          </a:prstGeom>
        </p:spPr>
        <p:txBody>
          <a:bodyPr vert="horz" wrap="square" lIns="0" tIns="13335" rIns="0" bIns="0" rtlCol="0">
            <a:spAutoFit/>
          </a:bodyPr>
          <a:lstStyle/>
          <a:p>
            <a:pPr marR="4823460" algn="ctr">
              <a:lnSpc>
                <a:spcPct val="100000"/>
              </a:lnSpc>
              <a:spcBef>
                <a:spcPts val="105"/>
              </a:spcBef>
            </a:pPr>
            <a:r>
              <a:rPr sz="1400" b="1" spc="-50" dirty="0">
                <a:solidFill>
                  <a:srgbClr val="175528"/>
                </a:solidFill>
                <a:latin typeface="Times New Roman"/>
                <a:cs typeface="Times New Roman"/>
              </a:rPr>
              <a:t>УДК </a:t>
            </a:r>
            <a:r>
              <a:rPr sz="1400" b="1" spc="-15" dirty="0">
                <a:solidFill>
                  <a:srgbClr val="175528"/>
                </a:solidFill>
                <a:latin typeface="Times New Roman"/>
                <a:cs typeface="Times New Roman"/>
              </a:rPr>
              <a:t>311.1</a:t>
            </a:r>
            <a:r>
              <a:rPr sz="1400" b="1" spc="-50" dirty="0">
                <a:solidFill>
                  <a:srgbClr val="175528"/>
                </a:solidFill>
                <a:latin typeface="Times New Roman"/>
                <a:cs typeface="Times New Roman"/>
              </a:rPr>
              <a:t> </a:t>
            </a:r>
            <a:r>
              <a:rPr sz="1400" b="1" dirty="0">
                <a:solidFill>
                  <a:srgbClr val="175528"/>
                </a:solidFill>
                <a:latin typeface="Times New Roman"/>
                <a:cs typeface="Times New Roman"/>
              </a:rPr>
              <a:t>(075.8)</a:t>
            </a:r>
            <a:endParaRPr sz="1400" dirty="0">
              <a:latin typeface="Times New Roman"/>
              <a:cs typeface="Times New Roman"/>
            </a:endParaRPr>
          </a:p>
          <a:p>
            <a:pPr marL="2191385" algn="ctr">
              <a:lnSpc>
                <a:spcPct val="100000"/>
              </a:lnSpc>
            </a:pPr>
            <a:r>
              <a:rPr sz="1400" b="1" spc="-10" dirty="0">
                <a:solidFill>
                  <a:srgbClr val="175528"/>
                </a:solidFill>
                <a:latin typeface="Times New Roman"/>
                <a:cs typeface="Times New Roman"/>
              </a:rPr>
              <a:t>Обговорено </a:t>
            </a:r>
            <a:r>
              <a:rPr sz="1400" b="1" spc="5" dirty="0">
                <a:solidFill>
                  <a:srgbClr val="175528"/>
                </a:solidFill>
                <a:latin typeface="Times New Roman"/>
                <a:cs typeface="Times New Roman"/>
              </a:rPr>
              <a:t>та </a:t>
            </a:r>
            <a:r>
              <a:rPr sz="1400" b="1" spc="-5" dirty="0">
                <a:solidFill>
                  <a:srgbClr val="175528"/>
                </a:solidFill>
                <a:latin typeface="Times New Roman"/>
                <a:cs typeface="Times New Roman"/>
              </a:rPr>
              <a:t>схвалено на </a:t>
            </a:r>
            <a:r>
              <a:rPr sz="1400" b="1" dirty="0">
                <a:solidFill>
                  <a:srgbClr val="175528"/>
                </a:solidFill>
                <a:latin typeface="Times New Roman"/>
                <a:cs typeface="Times New Roman"/>
              </a:rPr>
              <a:t>засіданні</a:t>
            </a:r>
            <a:r>
              <a:rPr sz="1400" b="1" spc="-40" dirty="0">
                <a:solidFill>
                  <a:srgbClr val="175528"/>
                </a:solidFill>
                <a:latin typeface="Times New Roman"/>
                <a:cs typeface="Times New Roman"/>
              </a:rPr>
              <a:t> </a:t>
            </a:r>
            <a:r>
              <a:rPr sz="1400" b="1" spc="-10" dirty="0">
                <a:solidFill>
                  <a:srgbClr val="175528"/>
                </a:solidFill>
                <a:latin typeface="Times New Roman"/>
                <a:cs typeface="Times New Roman"/>
              </a:rPr>
              <a:t>кафедри</a:t>
            </a:r>
            <a:endParaRPr sz="1400" dirty="0">
              <a:latin typeface="Times New Roman"/>
              <a:cs typeface="Times New Roman"/>
            </a:endParaRPr>
          </a:p>
          <a:p>
            <a:pPr marL="2244090" marR="5080" algn="ctr">
              <a:lnSpc>
                <a:spcPct val="100000"/>
              </a:lnSpc>
            </a:pPr>
            <a:r>
              <a:rPr sz="1400" b="1" spc="-5" dirty="0">
                <a:solidFill>
                  <a:srgbClr val="175528"/>
                </a:solidFill>
                <a:latin typeface="Times New Roman"/>
                <a:cs typeface="Times New Roman"/>
              </a:rPr>
              <a:t>економіки підприємств </a:t>
            </a:r>
            <a:r>
              <a:rPr sz="1400" b="1" spc="5" dirty="0">
                <a:solidFill>
                  <a:srgbClr val="175528"/>
                </a:solidFill>
                <a:latin typeface="Times New Roman"/>
                <a:cs typeface="Times New Roman"/>
              </a:rPr>
              <a:t>та </a:t>
            </a:r>
            <a:r>
              <a:rPr sz="1400" b="1" dirty="0">
                <a:solidFill>
                  <a:srgbClr val="175528"/>
                </a:solidFill>
                <a:latin typeface="Times New Roman"/>
                <a:cs typeface="Times New Roman"/>
              </a:rPr>
              <a:t>соціальних </a:t>
            </a:r>
            <a:r>
              <a:rPr sz="1400" b="1" spc="-5" dirty="0">
                <a:solidFill>
                  <a:srgbClr val="175528"/>
                </a:solidFill>
                <a:latin typeface="Times New Roman"/>
                <a:cs typeface="Times New Roman"/>
              </a:rPr>
              <a:t>технологій  </a:t>
            </a:r>
            <a:r>
              <a:rPr sz="1400" b="1" spc="-10" dirty="0">
                <a:solidFill>
                  <a:srgbClr val="175528"/>
                </a:solidFill>
                <a:latin typeface="Times New Roman"/>
                <a:cs typeface="Times New Roman"/>
              </a:rPr>
              <a:t>(протокол </a:t>
            </a:r>
            <a:r>
              <a:rPr sz="1400" b="1" dirty="0">
                <a:solidFill>
                  <a:srgbClr val="175528"/>
                </a:solidFill>
                <a:latin typeface="Times New Roman"/>
                <a:cs typeface="Times New Roman"/>
              </a:rPr>
              <a:t>№ </a:t>
            </a:r>
            <a:r>
              <a:rPr lang="uk-UA" sz="1400" b="1" dirty="0" smtClean="0">
                <a:solidFill>
                  <a:srgbClr val="175528"/>
                </a:solidFill>
                <a:latin typeface="Times New Roman"/>
                <a:cs typeface="Times New Roman"/>
              </a:rPr>
              <a:t>9 </a:t>
            </a:r>
            <a:r>
              <a:rPr sz="1400" b="1" spc="-5" dirty="0" err="1" smtClean="0">
                <a:solidFill>
                  <a:srgbClr val="175528"/>
                </a:solidFill>
                <a:latin typeface="Times New Roman"/>
                <a:cs typeface="Times New Roman"/>
              </a:rPr>
              <a:t>від</a:t>
            </a:r>
            <a:r>
              <a:rPr sz="1400" b="1" spc="-40" dirty="0" smtClean="0">
                <a:solidFill>
                  <a:srgbClr val="175528"/>
                </a:solidFill>
                <a:latin typeface="Times New Roman"/>
                <a:cs typeface="Times New Roman"/>
              </a:rPr>
              <a:t> </a:t>
            </a:r>
            <a:r>
              <a:rPr lang="uk-UA" sz="1400" b="1" dirty="0" smtClean="0">
                <a:solidFill>
                  <a:srgbClr val="175528"/>
                </a:solidFill>
                <a:latin typeface="Times New Roman"/>
                <a:cs typeface="Times New Roman"/>
              </a:rPr>
              <a:t>18</a:t>
            </a:r>
            <a:r>
              <a:rPr sz="1400" b="1" dirty="0" smtClean="0">
                <a:solidFill>
                  <a:srgbClr val="175528"/>
                </a:solidFill>
                <a:latin typeface="Times New Roman"/>
                <a:cs typeface="Times New Roman"/>
              </a:rPr>
              <a:t>.0</a:t>
            </a:r>
            <a:r>
              <a:rPr lang="uk-UA" sz="1400" b="1" dirty="0" smtClean="0">
                <a:solidFill>
                  <a:srgbClr val="175528"/>
                </a:solidFill>
                <a:latin typeface="Times New Roman"/>
                <a:cs typeface="Times New Roman"/>
              </a:rPr>
              <a:t>2</a:t>
            </a:r>
            <a:r>
              <a:rPr sz="1400" b="1" dirty="0" smtClean="0">
                <a:solidFill>
                  <a:srgbClr val="175528"/>
                </a:solidFill>
                <a:latin typeface="Times New Roman"/>
                <a:cs typeface="Times New Roman"/>
              </a:rPr>
              <a:t>.20</a:t>
            </a:r>
            <a:r>
              <a:rPr lang="uk-UA" sz="1400" b="1" dirty="0" smtClean="0">
                <a:solidFill>
                  <a:srgbClr val="175528"/>
                </a:solidFill>
                <a:latin typeface="Times New Roman"/>
                <a:cs typeface="Times New Roman"/>
              </a:rPr>
              <a:t>20</a:t>
            </a:r>
            <a:r>
              <a:rPr sz="1400" b="1" dirty="0" smtClean="0">
                <a:solidFill>
                  <a:srgbClr val="175528"/>
                </a:solidFill>
                <a:latin typeface="Times New Roman"/>
                <a:cs typeface="Times New Roman"/>
              </a:rPr>
              <a:t>)</a:t>
            </a:r>
            <a:endParaRPr sz="1400" dirty="0">
              <a:latin typeface="Times New Roman"/>
              <a:cs typeface="Times New Roman"/>
            </a:endParaRPr>
          </a:p>
        </p:txBody>
      </p:sp>
      <p:sp>
        <p:nvSpPr>
          <p:cNvPr id="7" name="object 7"/>
          <p:cNvSpPr txBox="1"/>
          <p:nvPr/>
        </p:nvSpPr>
        <p:spPr>
          <a:xfrm>
            <a:off x="329590" y="2335529"/>
            <a:ext cx="8305800" cy="1233671"/>
          </a:xfrm>
          <a:prstGeom prst="rect">
            <a:avLst/>
          </a:prstGeom>
        </p:spPr>
        <p:txBody>
          <a:bodyPr vert="horz" wrap="square" lIns="0" tIns="12700" rIns="0" bIns="0" rtlCol="0">
            <a:spAutoFit/>
          </a:bodyPr>
          <a:lstStyle/>
          <a:p>
            <a:pPr marL="177800" marR="2873375" algn="just" defTabSz="1598613">
              <a:lnSpc>
                <a:spcPct val="100000"/>
              </a:lnSpc>
              <a:spcBef>
                <a:spcPts val="100"/>
              </a:spcBef>
              <a:tabLst>
                <a:tab pos="6276975" algn="l"/>
              </a:tabLst>
            </a:pPr>
            <a:r>
              <a:rPr sz="1600" b="1" dirty="0">
                <a:solidFill>
                  <a:srgbClr val="175528"/>
                </a:solidFill>
                <a:latin typeface="Times New Roman"/>
                <a:cs typeface="Times New Roman"/>
              </a:rPr>
              <a:t>Гусєва О.Ю., </a:t>
            </a:r>
            <a:r>
              <a:rPr sz="1600" b="1" spc="-5" dirty="0">
                <a:solidFill>
                  <a:srgbClr val="175528"/>
                </a:solidFill>
                <a:latin typeface="Times New Roman"/>
                <a:cs typeface="Times New Roman"/>
              </a:rPr>
              <a:t>Легомінова С.В., </a:t>
            </a:r>
            <a:r>
              <a:rPr sz="1600" b="1" dirty="0">
                <a:solidFill>
                  <a:srgbClr val="175528"/>
                </a:solidFill>
                <a:latin typeface="Times New Roman"/>
                <a:cs typeface="Times New Roman"/>
              </a:rPr>
              <a:t>Воскобоєва</a:t>
            </a:r>
            <a:r>
              <a:rPr sz="1600" b="1" spc="-90" dirty="0">
                <a:solidFill>
                  <a:srgbClr val="175528"/>
                </a:solidFill>
                <a:latin typeface="Times New Roman"/>
                <a:cs typeface="Times New Roman"/>
              </a:rPr>
              <a:t> </a:t>
            </a:r>
            <a:r>
              <a:rPr sz="1600" b="1" dirty="0">
                <a:solidFill>
                  <a:srgbClr val="175528"/>
                </a:solidFill>
                <a:latin typeface="Times New Roman"/>
                <a:cs typeface="Times New Roman"/>
              </a:rPr>
              <a:t>О.В.,  </a:t>
            </a:r>
            <a:r>
              <a:rPr sz="1600" b="1" spc="-5" dirty="0">
                <a:solidFill>
                  <a:srgbClr val="175528"/>
                </a:solidFill>
                <a:latin typeface="Times New Roman"/>
                <a:cs typeface="Times New Roman"/>
              </a:rPr>
              <a:t>Ромащенко </a:t>
            </a:r>
            <a:r>
              <a:rPr sz="1600" b="1" dirty="0">
                <a:solidFill>
                  <a:srgbClr val="175528"/>
                </a:solidFill>
                <a:latin typeface="Times New Roman"/>
                <a:cs typeface="Times New Roman"/>
              </a:rPr>
              <a:t>О.С., </a:t>
            </a:r>
            <a:r>
              <a:rPr sz="1600" b="1" spc="-5" dirty="0">
                <a:solidFill>
                  <a:srgbClr val="175528"/>
                </a:solidFill>
                <a:latin typeface="Times New Roman"/>
                <a:cs typeface="Times New Roman"/>
              </a:rPr>
              <a:t>Хлевицька</a:t>
            </a:r>
            <a:r>
              <a:rPr sz="1600" b="1" spc="-10" dirty="0">
                <a:solidFill>
                  <a:srgbClr val="175528"/>
                </a:solidFill>
                <a:latin typeface="Times New Roman"/>
                <a:cs typeface="Times New Roman"/>
              </a:rPr>
              <a:t> </a:t>
            </a:r>
            <a:r>
              <a:rPr sz="1600" b="1" spc="-5" dirty="0">
                <a:solidFill>
                  <a:srgbClr val="175528"/>
                </a:solidFill>
                <a:latin typeface="Times New Roman"/>
                <a:cs typeface="Times New Roman"/>
              </a:rPr>
              <a:t>Т.Б</a:t>
            </a:r>
            <a:r>
              <a:rPr sz="1600" b="1" spc="-5" dirty="0" smtClean="0">
                <a:solidFill>
                  <a:srgbClr val="175528"/>
                </a:solidFill>
                <a:latin typeface="Times New Roman"/>
                <a:cs typeface="Times New Roman"/>
              </a:rPr>
              <a:t>.</a:t>
            </a:r>
            <a:r>
              <a:rPr lang="uk-UA" sz="1600" b="1" spc="-5" dirty="0" smtClean="0">
                <a:solidFill>
                  <a:srgbClr val="175528"/>
                </a:solidFill>
                <a:latin typeface="Times New Roman"/>
                <a:cs typeface="Times New Roman"/>
              </a:rPr>
              <a:t>, Голобородько А.Ю.</a:t>
            </a:r>
            <a:endParaRPr sz="1600" dirty="0">
              <a:latin typeface="Times New Roman"/>
              <a:cs typeface="Times New Roman"/>
            </a:endParaRPr>
          </a:p>
          <a:p>
            <a:pPr>
              <a:lnSpc>
                <a:spcPct val="100000"/>
              </a:lnSpc>
              <a:spcBef>
                <a:spcPts val="50"/>
              </a:spcBef>
            </a:pPr>
            <a:endParaRPr sz="1850" dirty="0">
              <a:latin typeface="Times New Roman"/>
              <a:cs typeface="Times New Roman"/>
            </a:endParaRPr>
          </a:p>
          <a:p>
            <a:pPr marL="277495">
              <a:lnSpc>
                <a:spcPct val="100000"/>
              </a:lnSpc>
            </a:pPr>
            <a:r>
              <a:rPr sz="1400" b="1" spc="-35" dirty="0">
                <a:solidFill>
                  <a:srgbClr val="175528"/>
                </a:solidFill>
                <a:latin typeface="Times New Roman"/>
                <a:cs typeface="Times New Roman"/>
              </a:rPr>
              <a:t>Статистичне моделювання </a:t>
            </a:r>
            <a:r>
              <a:rPr sz="1400" b="1" spc="-15" dirty="0">
                <a:solidFill>
                  <a:srgbClr val="175528"/>
                </a:solidFill>
                <a:latin typeface="Times New Roman"/>
                <a:cs typeface="Times New Roman"/>
              </a:rPr>
              <a:t>та </a:t>
            </a:r>
            <a:r>
              <a:rPr sz="1400" b="1" spc="-35" dirty="0">
                <a:solidFill>
                  <a:srgbClr val="175528"/>
                </a:solidFill>
                <a:latin typeface="Times New Roman"/>
                <a:cs typeface="Times New Roman"/>
              </a:rPr>
              <a:t>прогнозування економічних процесів. </a:t>
            </a:r>
            <a:r>
              <a:rPr sz="1400" b="1" spc="-30" dirty="0">
                <a:solidFill>
                  <a:srgbClr val="175528"/>
                </a:solidFill>
                <a:latin typeface="Times New Roman"/>
                <a:cs typeface="Times New Roman"/>
              </a:rPr>
              <a:t>Київ:</a:t>
            </a:r>
            <a:r>
              <a:rPr sz="1400" b="1" spc="-15" dirty="0">
                <a:solidFill>
                  <a:srgbClr val="175528"/>
                </a:solidFill>
                <a:latin typeface="Times New Roman"/>
                <a:cs typeface="Times New Roman"/>
              </a:rPr>
              <a:t> </a:t>
            </a:r>
            <a:r>
              <a:rPr sz="1400" b="1" spc="-35" dirty="0">
                <a:solidFill>
                  <a:srgbClr val="175528"/>
                </a:solidFill>
                <a:latin typeface="Times New Roman"/>
                <a:cs typeface="Times New Roman"/>
              </a:rPr>
              <a:t>Державний</a:t>
            </a:r>
            <a:endParaRPr sz="1400" dirty="0">
              <a:latin typeface="Times New Roman"/>
              <a:cs typeface="Times New Roman"/>
            </a:endParaRPr>
          </a:p>
          <a:p>
            <a:pPr marL="12700">
              <a:lnSpc>
                <a:spcPct val="100000"/>
              </a:lnSpc>
            </a:pPr>
            <a:r>
              <a:rPr sz="1400" b="1" spc="-35" dirty="0">
                <a:solidFill>
                  <a:srgbClr val="175528"/>
                </a:solidFill>
                <a:latin typeface="Times New Roman"/>
                <a:cs typeface="Times New Roman"/>
              </a:rPr>
              <a:t>університет телекомунікацій. Навчально-науковий </a:t>
            </a:r>
            <a:r>
              <a:rPr sz="1400" b="1" spc="-30" dirty="0">
                <a:solidFill>
                  <a:srgbClr val="175528"/>
                </a:solidFill>
                <a:latin typeface="Times New Roman"/>
                <a:cs typeface="Times New Roman"/>
              </a:rPr>
              <a:t>інститут </a:t>
            </a:r>
            <a:r>
              <a:rPr sz="1400" b="1" spc="-35" dirty="0">
                <a:solidFill>
                  <a:srgbClr val="175528"/>
                </a:solidFill>
                <a:latin typeface="Times New Roman"/>
                <a:cs typeface="Times New Roman"/>
              </a:rPr>
              <a:t>менеджменту </a:t>
            </a:r>
            <a:r>
              <a:rPr sz="1400" b="1" spc="-15" dirty="0">
                <a:solidFill>
                  <a:srgbClr val="175528"/>
                </a:solidFill>
                <a:latin typeface="Times New Roman"/>
                <a:cs typeface="Times New Roman"/>
              </a:rPr>
              <a:t>та </a:t>
            </a:r>
            <a:r>
              <a:rPr sz="1400" b="1" spc="-35" dirty="0">
                <a:solidFill>
                  <a:srgbClr val="175528"/>
                </a:solidFill>
                <a:latin typeface="Times New Roman"/>
                <a:cs typeface="Times New Roman"/>
              </a:rPr>
              <a:t>підприємництва, </a:t>
            </a:r>
            <a:r>
              <a:rPr sz="1400" b="1" spc="-25" dirty="0" smtClean="0">
                <a:solidFill>
                  <a:srgbClr val="175528"/>
                </a:solidFill>
                <a:latin typeface="Times New Roman"/>
                <a:cs typeface="Times New Roman"/>
              </a:rPr>
              <a:t>20</a:t>
            </a:r>
            <a:r>
              <a:rPr lang="uk-UA" sz="1400" b="1" spc="-25" dirty="0" smtClean="0">
                <a:solidFill>
                  <a:srgbClr val="175528"/>
                </a:solidFill>
                <a:latin typeface="Times New Roman"/>
                <a:cs typeface="Times New Roman"/>
              </a:rPr>
              <a:t>20</a:t>
            </a:r>
            <a:r>
              <a:rPr sz="1400" b="1" spc="-25" dirty="0" smtClean="0">
                <a:solidFill>
                  <a:srgbClr val="175528"/>
                </a:solidFill>
                <a:latin typeface="Times New Roman"/>
                <a:cs typeface="Times New Roman"/>
              </a:rPr>
              <a:t>. </a:t>
            </a:r>
            <a:r>
              <a:rPr sz="1400" b="1" spc="-20" dirty="0" smtClean="0">
                <a:solidFill>
                  <a:srgbClr val="3E6617"/>
                </a:solidFill>
                <a:latin typeface="Times New Roman"/>
                <a:cs typeface="Times New Roman"/>
              </a:rPr>
              <a:t>22</a:t>
            </a:r>
            <a:r>
              <a:rPr lang="uk-UA" sz="1400" b="1" spc="-20" dirty="0">
                <a:solidFill>
                  <a:srgbClr val="3E6617"/>
                </a:solidFill>
                <a:latin typeface="Times New Roman"/>
                <a:cs typeface="Times New Roman"/>
              </a:rPr>
              <a:t>7</a:t>
            </a:r>
            <a:r>
              <a:rPr sz="1400" b="1" spc="50" smtClean="0">
                <a:solidFill>
                  <a:srgbClr val="3E6617"/>
                </a:solidFill>
                <a:latin typeface="Times New Roman"/>
                <a:cs typeface="Times New Roman"/>
              </a:rPr>
              <a:t> </a:t>
            </a:r>
            <a:r>
              <a:rPr sz="1400" b="1" spc="-20" dirty="0">
                <a:solidFill>
                  <a:srgbClr val="175528"/>
                </a:solidFill>
                <a:latin typeface="Times New Roman"/>
                <a:cs typeface="Times New Roman"/>
              </a:rPr>
              <a:t>с.</a:t>
            </a:r>
            <a:endParaRPr sz="1400" dirty="0">
              <a:latin typeface="Times New Roman"/>
              <a:cs typeface="Times New Roman"/>
            </a:endParaRPr>
          </a:p>
        </p:txBody>
      </p:sp>
      <p:sp>
        <p:nvSpPr>
          <p:cNvPr id="8" name="object 8"/>
          <p:cNvSpPr txBox="1"/>
          <p:nvPr/>
        </p:nvSpPr>
        <p:spPr>
          <a:xfrm>
            <a:off x="329590" y="4654041"/>
            <a:ext cx="8335645" cy="1520929"/>
          </a:xfrm>
          <a:prstGeom prst="rect">
            <a:avLst/>
          </a:prstGeom>
        </p:spPr>
        <p:txBody>
          <a:bodyPr vert="horz" wrap="square" lIns="0" tIns="12700" rIns="0" bIns="0" rtlCol="0">
            <a:spAutoFit/>
          </a:bodyPr>
          <a:lstStyle/>
          <a:p>
            <a:pPr marL="12700" marR="592455">
              <a:lnSpc>
                <a:spcPct val="100000"/>
              </a:lnSpc>
              <a:spcBef>
                <a:spcPts val="100"/>
              </a:spcBef>
            </a:pPr>
            <a:r>
              <a:rPr sz="1400" b="1" dirty="0">
                <a:solidFill>
                  <a:srgbClr val="175528"/>
                </a:solidFill>
                <a:latin typeface="Times New Roman"/>
                <a:cs typeface="Times New Roman"/>
              </a:rPr>
              <a:t>Компедіум з </a:t>
            </a:r>
            <a:r>
              <a:rPr sz="1400" b="1" spc="-5" dirty="0">
                <a:solidFill>
                  <a:srgbClr val="175528"/>
                </a:solidFill>
                <a:latin typeface="Times New Roman"/>
                <a:cs typeface="Times New Roman"/>
              </a:rPr>
              <a:t>дисципліни </a:t>
            </a:r>
            <a:r>
              <a:rPr sz="1400" b="1" spc="-700" dirty="0">
                <a:solidFill>
                  <a:srgbClr val="175528"/>
                </a:solidFill>
                <a:latin typeface="Times New Roman"/>
                <a:cs typeface="Times New Roman"/>
              </a:rPr>
              <a:t>―</a:t>
            </a:r>
            <a:r>
              <a:rPr sz="1400" b="1" spc="-5" dirty="0">
                <a:solidFill>
                  <a:srgbClr val="175528"/>
                </a:solidFill>
                <a:latin typeface="Times New Roman"/>
                <a:cs typeface="Times New Roman"/>
              </a:rPr>
              <a:t> </a:t>
            </a:r>
            <a:r>
              <a:rPr sz="1400" b="1" dirty="0">
                <a:solidFill>
                  <a:srgbClr val="175528"/>
                </a:solidFill>
                <a:latin typeface="Times New Roman"/>
                <a:cs typeface="Times New Roman"/>
              </a:rPr>
              <a:t>Статистичне моделювання та </a:t>
            </a:r>
            <a:r>
              <a:rPr sz="1400" b="1" spc="-5" dirty="0">
                <a:solidFill>
                  <a:srgbClr val="175528"/>
                </a:solidFill>
                <a:latin typeface="Times New Roman"/>
                <a:cs typeface="Times New Roman"/>
              </a:rPr>
              <a:t>прогнозування </a:t>
            </a:r>
            <a:r>
              <a:rPr sz="1400" b="1" dirty="0">
                <a:solidFill>
                  <a:srgbClr val="175528"/>
                </a:solidFill>
                <a:latin typeface="Times New Roman"/>
                <a:cs typeface="Times New Roman"/>
              </a:rPr>
              <a:t>економічних </a:t>
            </a:r>
            <a:r>
              <a:rPr sz="1400" b="1" spc="-80" dirty="0">
                <a:solidFill>
                  <a:srgbClr val="175528"/>
                </a:solidFill>
                <a:latin typeface="Times New Roman"/>
                <a:cs typeface="Times New Roman"/>
              </a:rPr>
              <a:t>процесів―  </a:t>
            </a:r>
            <a:r>
              <a:rPr sz="1400" b="1" spc="-5" dirty="0">
                <a:solidFill>
                  <a:srgbClr val="175528"/>
                </a:solidFill>
                <a:latin typeface="Times New Roman"/>
                <a:cs typeface="Times New Roman"/>
              </a:rPr>
              <a:t>призначений </a:t>
            </a:r>
            <a:r>
              <a:rPr sz="1400" b="1" dirty="0">
                <a:solidFill>
                  <a:srgbClr val="175528"/>
                </a:solidFill>
                <a:latin typeface="Times New Roman"/>
                <a:cs typeface="Times New Roman"/>
              </a:rPr>
              <a:t>для студентів </a:t>
            </a:r>
            <a:r>
              <a:rPr sz="1400" b="1" spc="-5" dirty="0">
                <a:solidFill>
                  <a:srgbClr val="175528"/>
                </a:solidFill>
                <a:latin typeface="Times New Roman"/>
                <a:cs typeface="Times New Roman"/>
              </a:rPr>
              <a:t>денної </a:t>
            </a:r>
            <a:r>
              <a:rPr sz="1400" b="1" dirty="0">
                <a:solidFill>
                  <a:srgbClr val="175528"/>
                </a:solidFill>
                <a:latin typeface="Times New Roman"/>
                <a:cs typeface="Times New Roman"/>
              </a:rPr>
              <a:t>і заочної </a:t>
            </a:r>
            <a:r>
              <a:rPr sz="1400" b="1" spc="-5" dirty="0">
                <a:solidFill>
                  <a:srgbClr val="175528"/>
                </a:solidFill>
                <a:latin typeface="Times New Roman"/>
                <a:cs typeface="Times New Roman"/>
              </a:rPr>
              <a:t>форм навчання відповідно до </a:t>
            </a:r>
            <a:r>
              <a:rPr sz="1400" b="1" dirty="0">
                <a:solidFill>
                  <a:srgbClr val="175528"/>
                </a:solidFill>
                <a:latin typeface="Times New Roman"/>
                <a:cs typeface="Times New Roman"/>
              </a:rPr>
              <a:t>освітньо-професійної  (освітньо-наукової) </a:t>
            </a:r>
            <a:r>
              <a:rPr sz="1400" b="1" spc="-5" dirty="0">
                <a:solidFill>
                  <a:srgbClr val="175528"/>
                </a:solidFill>
                <a:latin typeface="Times New Roman"/>
                <a:cs typeface="Times New Roman"/>
              </a:rPr>
              <a:t>програми </a:t>
            </a:r>
            <a:r>
              <a:rPr sz="1400" b="1" dirty="0">
                <a:solidFill>
                  <a:srgbClr val="175528"/>
                </a:solidFill>
                <a:latin typeface="Times New Roman"/>
                <a:cs typeface="Times New Roman"/>
              </a:rPr>
              <a:t>підготовки ОКР </a:t>
            </a:r>
            <a:r>
              <a:rPr sz="1400" b="1" spc="-700" dirty="0">
                <a:solidFill>
                  <a:srgbClr val="175528"/>
                </a:solidFill>
                <a:latin typeface="Times New Roman"/>
                <a:cs typeface="Times New Roman"/>
              </a:rPr>
              <a:t>―</a:t>
            </a:r>
            <a:r>
              <a:rPr sz="1400" b="1" spc="-10" dirty="0">
                <a:solidFill>
                  <a:srgbClr val="175528"/>
                </a:solidFill>
                <a:latin typeface="Times New Roman"/>
                <a:cs typeface="Times New Roman"/>
              </a:rPr>
              <a:t> </a:t>
            </a:r>
            <a:r>
              <a:rPr sz="1400" b="1" spc="-5" dirty="0">
                <a:solidFill>
                  <a:srgbClr val="175528"/>
                </a:solidFill>
                <a:latin typeface="Times New Roman"/>
                <a:cs typeface="Times New Roman"/>
              </a:rPr>
              <a:t>Бакалавр </a:t>
            </a:r>
            <a:r>
              <a:rPr sz="1400" b="1" spc="-350" dirty="0">
                <a:solidFill>
                  <a:srgbClr val="175528"/>
                </a:solidFill>
                <a:latin typeface="Times New Roman"/>
                <a:cs typeface="Times New Roman"/>
              </a:rPr>
              <a:t>―,</a:t>
            </a:r>
            <a:r>
              <a:rPr sz="1400" b="1" dirty="0">
                <a:solidFill>
                  <a:srgbClr val="175528"/>
                </a:solidFill>
                <a:latin typeface="Times New Roman"/>
                <a:cs typeface="Times New Roman"/>
              </a:rPr>
              <a:t>спеціальності</a:t>
            </a:r>
            <a:r>
              <a:rPr sz="1400" b="1" spc="-130" dirty="0">
                <a:solidFill>
                  <a:srgbClr val="175528"/>
                </a:solidFill>
                <a:latin typeface="Times New Roman"/>
                <a:cs typeface="Times New Roman"/>
              </a:rPr>
              <a:t> </a:t>
            </a:r>
            <a:r>
              <a:rPr sz="1400" b="1" dirty="0">
                <a:solidFill>
                  <a:srgbClr val="175528"/>
                </a:solidFill>
                <a:latin typeface="Times New Roman"/>
                <a:cs typeface="Times New Roman"/>
              </a:rPr>
              <a:t>(спеціалізації):</a:t>
            </a:r>
            <a:endParaRPr sz="1400" dirty="0">
              <a:latin typeface="Times New Roman"/>
              <a:cs typeface="Times New Roman"/>
            </a:endParaRPr>
          </a:p>
          <a:p>
            <a:pPr marL="55244" marR="310515" indent="-43180">
              <a:lnSpc>
                <a:spcPct val="100000"/>
              </a:lnSpc>
              <a:spcBef>
                <a:spcPts val="5"/>
              </a:spcBef>
            </a:pPr>
            <a:r>
              <a:rPr sz="1400" b="1" spc="5" dirty="0">
                <a:solidFill>
                  <a:srgbClr val="175528"/>
                </a:solidFill>
                <a:latin typeface="Times New Roman"/>
                <a:cs typeface="Times New Roman"/>
              </a:rPr>
              <a:t>051 </a:t>
            </a:r>
            <a:r>
              <a:rPr sz="1400" b="1" spc="-120" dirty="0">
                <a:solidFill>
                  <a:srgbClr val="175528"/>
                </a:solidFill>
                <a:latin typeface="Times New Roman"/>
                <a:cs typeface="Times New Roman"/>
              </a:rPr>
              <a:t>―Економіка―, </a:t>
            </a:r>
            <a:r>
              <a:rPr sz="1400" b="1" spc="5" dirty="0">
                <a:solidFill>
                  <a:srgbClr val="175528"/>
                </a:solidFill>
                <a:latin typeface="Times New Roman"/>
                <a:cs typeface="Times New Roman"/>
              </a:rPr>
              <a:t>073 </a:t>
            </a:r>
            <a:r>
              <a:rPr sz="1400" b="1" spc="-110" dirty="0">
                <a:solidFill>
                  <a:srgbClr val="175528"/>
                </a:solidFill>
                <a:latin typeface="Times New Roman"/>
                <a:cs typeface="Times New Roman"/>
              </a:rPr>
              <a:t>―Менеджмент―, </a:t>
            </a:r>
            <a:r>
              <a:rPr sz="1400" b="1" spc="5" dirty="0">
                <a:solidFill>
                  <a:srgbClr val="175528"/>
                </a:solidFill>
                <a:latin typeface="Times New Roman"/>
                <a:cs typeface="Times New Roman"/>
              </a:rPr>
              <a:t>075 </a:t>
            </a:r>
            <a:r>
              <a:rPr sz="1400" b="1" spc="-120" dirty="0">
                <a:solidFill>
                  <a:srgbClr val="175528"/>
                </a:solidFill>
                <a:latin typeface="Times New Roman"/>
                <a:cs typeface="Times New Roman"/>
              </a:rPr>
              <a:t>―Маркетинг―, </a:t>
            </a:r>
            <a:r>
              <a:rPr sz="1400" b="1" spc="5" dirty="0">
                <a:solidFill>
                  <a:srgbClr val="175528"/>
                </a:solidFill>
                <a:latin typeface="Times New Roman"/>
                <a:cs typeface="Times New Roman"/>
              </a:rPr>
              <a:t>076 </a:t>
            </a:r>
            <a:r>
              <a:rPr sz="1400" b="1" spc="-50" dirty="0">
                <a:solidFill>
                  <a:srgbClr val="175528"/>
                </a:solidFill>
                <a:latin typeface="Times New Roman"/>
                <a:cs typeface="Times New Roman"/>
              </a:rPr>
              <a:t>―Підприємництво, </a:t>
            </a:r>
            <a:r>
              <a:rPr sz="1400" b="1" dirty="0">
                <a:solidFill>
                  <a:srgbClr val="175528"/>
                </a:solidFill>
                <a:latin typeface="Times New Roman"/>
                <a:cs typeface="Times New Roman"/>
              </a:rPr>
              <a:t>торгівля та </a:t>
            </a:r>
            <a:r>
              <a:rPr sz="1400" b="1" spc="-5" dirty="0">
                <a:solidFill>
                  <a:srgbClr val="175528"/>
                </a:solidFill>
                <a:latin typeface="Times New Roman"/>
                <a:cs typeface="Times New Roman"/>
              </a:rPr>
              <a:t>біржова  </a:t>
            </a:r>
            <a:r>
              <a:rPr sz="1400" b="1" spc="-60" dirty="0">
                <a:solidFill>
                  <a:srgbClr val="175528"/>
                </a:solidFill>
                <a:latin typeface="Times New Roman"/>
                <a:cs typeface="Times New Roman"/>
              </a:rPr>
              <a:t>діяльність―, </a:t>
            </a:r>
            <a:r>
              <a:rPr sz="1400" b="1" dirty="0">
                <a:solidFill>
                  <a:srgbClr val="175528"/>
                </a:solidFill>
                <a:latin typeface="Times New Roman"/>
                <a:cs typeface="Times New Roman"/>
              </a:rPr>
              <a:t>а також</a:t>
            </a:r>
            <a:r>
              <a:rPr sz="1400" b="1" spc="10" dirty="0">
                <a:solidFill>
                  <a:srgbClr val="175528"/>
                </a:solidFill>
                <a:latin typeface="Times New Roman"/>
                <a:cs typeface="Times New Roman"/>
              </a:rPr>
              <a:t> </a:t>
            </a:r>
            <a:r>
              <a:rPr sz="1400" b="1" dirty="0" err="1">
                <a:solidFill>
                  <a:srgbClr val="175528"/>
                </a:solidFill>
                <a:latin typeface="Times New Roman"/>
                <a:cs typeface="Times New Roman"/>
              </a:rPr>
              <a:t>викладачів</a:t>
            </a:r>
            <a:r>
              <a:rPr sz="1400" b="1" dirty="0" smtClean="0">
                <a:solidFill>
                  <a:srgbClr val="175528"/>
                </a:solidFill>
                <a:latin typeface="Times New Roman"/>
                <a:cs typeface="Times New Roman"/>
              </a:rPr>
              <a:t>.</a:t>
            </a:r>
            <a:r>
              <a:rPr lang="uk-UA" sz="1400" b="1" dirty="0" smtClean="0">
                <a:solidFill>
                  <a:srgbClr val="175528"/>
                </a:solidFill>
                <a:latin typeface="Times New Roman"/>
                <a:cs typeface="Times New Roman"/>
              </a:rPr>
              <a:t>, видання друге доповнене, перероблене.</a:t>
            </a:r>
            <a:endParaRPr sz="1400" dirty="0">
              <a:latin typeface="Times New Roman"/>
              <a:cs typeface="Times New Roman"/>
            </a:endParaRPr>
          </a:p>
          <a:p>
            <a:pPr marL="3141663">
              <a:lnSpc>
                <a:spcPct val="100000"/>
              </a:lnSpc>
            </a:pPr>
            <a:r>
              <a:rPr sz="1400" b="1" dirty="0">
                <a:solidFill>
                  <a:srgbClr val="175528"/>
                </a:solidFill>
                <a:latin typeface="Times New Roman"/>
                <a:cs typeface="Times New Roman"/>
              </a:rPr>
              <a:t>© </a:t>
            </a:r>
            <a:r>
              <a:rPr sz="1400" b="1" spc="-5" dirty="0">
                <a:solidFill>
                  <a:srgbClr val="175528"/>
                </a:solidFill>
                <a:latin typeface="Times New Roman"/>
                <a:cs typeface="Times New Roman"/>
              </a:rPr>
              <a:t>Гусєва </a:t>
            </a:r>
            <a:r>
              <a:rPr sz="1400" b="1" dirty="0">
                <a:solidFill>
                  <a:srgbClr val="175528"/>
                </a:solidFill>
                <a:latin typeface="Times New Roman"/>
                <a:cs typeface="Times New Roman"/>
              </a:rPr>
              <a:t>О.Ю., </a:t>
            </a:r>
            <a:r>
              <a:rPr sz="1400" b="1" spc="-5" dirty="0">
                <a:solidFill>
                  <a:srgbClr val="175528"/>
                </a:solidFill>
                <a:latin typeface="Times New Roman"/>
                <a:cs typeface="Times New Roman"/>
              </a:rPr>
              <a:t>С.В.</a:t>
            </a:r>
            <a:r>
              <a:rPr sz="1400" b="1" spc="305" dirty="0">
                <a:solidFill>
                  <a:srgbClr val="175528"/>
                </a:solidFill>
                <a:latin typeface="Times New Roman"/>
                <a:cs typeface="Times New Roman"/>
              </a:rPr>
              <a:t> </a:t>
            </a:r>
            <a:r>
              <a:rPr sz="1400" b="1" dirty="0" err="1" smtClean="0">
                <a:solidFill>
                  <a:srgbClr val="175528"/>
                </a:solidFill>
                <a:latin typeface="Times New Roman"/>
                <a:cs typeface="Times New Roman"/>
              </a:rPr>
              <a:t>Легомінова,Воскобоєва</a:t>
            </a:r>
            <a:r>
              <a:rPr sz="1400" b="1" dirty="0" smtClean="0">
                <a:solidFill>
                  <a:srgbClr val="175528"/>
                </a:solidFill>
                <a:latin typeface="Times New Roman"/>
                <a:cs typeface="Times New Roman"/>
              </a:rPr>
              <a:t> </a:t>
            </a:r>
            <a:r>
              <a:rPr sz="1400" b="1" spc="-5" dirty="0">
                <a:solidFill>
                  <a:srgbClr val="175528"/>
                </a:solidFill>
                <a:latin typeface="Times New Roman"/>
                <a:cs typeface="Times New Roman"/>
              </a:rPr>
              <a:t>О.В., Ромащенко О.С., Хлевицька Т.Б.,</a:t>
            </a:r>
            <a:r>
              <a:rPr sz="1400" b="1" spc="40" dirty="0">
                <a:solidFill>
                  <a:srgbClr val="175528"/>
                </a:solidFill>
                <a:latin typeface="Times New Roman"/>
                <a:cs typeface="Times New Roman"/>
              </a:rPr>
              <a:t> </a:t>
            </a:r>
            <a:r>
              <a:rPr lang="uk-UA" sz="1400" b="1" spc="40" dirty="0" smtClean="0">
                <a:solidFill>
                  <a:srgbClr val="175528"/>
                </a:solidFill>
                <a:latin typeface="Times New Roman"/>
                <a:cs typeface="Times New Roman"/>
              </a:rPr>
              <a:t>Голобородько А.Ю.</a:t>
            </a:r>
            <a:r>
              <a:rPr sz="1400" b="1" dirty="0" smtClean="0">
                <a:solidFill>
                  <a:srgbClr val="175528"/>
                </a:solidFill>
                <a:latin typeface="Times New Roman"/>
                <a:cs typeface="Times New Roman"/>
              </a:rPr>
              <a:t>20</a:t>
            </a:r>
            <a:r>
              <a:rPr lang="uk-UA" sz="1400" b="1" dirty="0" smtClean="0">
                <a:solidFill>
                  <a:srgbClr val="175528"/>
                </a:solidFill>
                <a:latin typeface="Times New Roman"/>
                <a:cs typeface="Times New Roman"/>
              </a:rPr>
              <a:t>20</a:t>
            </a:r>
            <a:endParaRPr sz="14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49383"/>
            <a:ext cx="8702675" cy="5810885"/>
          </a:xfrm>
          <a:prstGeom prst="rect">
            <a:avLst/>
          </a:prstGeom>
        </p:spPr>
        <p:txBody>
          <a:bodyPr vert="horz" wrap="square" lIns="0" tIns="67945" rIns="0" bIns="0" rtlCol="0">
            <a:spAutoFit/>
          </a:bodyPr>
          <a:lstStyle/>
          <a:p>
            <a:pPr marL="498475">
              <a:lnSpc>
                <a:spcPct val="100000"/>
              </a:lnSpc>
              <a:spcBef>
                <a:spcPts val="535"/>
              </a:spcBef>
            </a:pPr>
            <a:r>
              <a:rPr sz="2400" b="1" i="1" spc="-5" dirty="0">
                <a:latin typeface="Times New Roman"/>
                <a:cs typeface="Times New Roman"/>
              </a:rPr>
              <a:t>Ознаки </a:t>
            </a:r>
            <a:r>
              <a:rPr sz="2400" b="1" i="1" spc="-10" dirty="0">
                <a:latin typeface="Times New Roman"/>
                <a:cs typeface="Times New Roman"/>
              </a:rPr>
              <a:t>поділяють </a:t>
            </a:r>
            <a:r>
              <a:rPr sz="2400" b="1" i="1" spc="-5" dirty="0">
                <a:latin typeface="Times New Roman"/>
                <a:cs typeface="Times New Roman"/>
              </a:rPr>
              <a:t>на </a:t>
            </a:r>
            <a:r>
              <a:rPr sz="2400" b="1" i="1" spc="-10" dirty="0">
                <a:latin typeface="Times New Roman"/>
                <a:cs typeface="Times New Roman"/>
              </a:rPr>
              <a:t>дискретні </a:t>
            </a:r>
            <a:r>
              <a:rPr sz="2400" b="1" i="1" dirty="0">
                <a:latin typeface="Times New Roman"/>
                <a:cs typeface="Times New Roman"/>
              </a:rPr>
              <a:t>і</a:t>
            </a:r>
            <a:r>
              <a:rPr sz="2400" b="1" i="1" spc="15" dirty="0">
                <a:latin typeface="Times New Roman"/>
                <a:cs typeface="Times New Roman"/>
              </a:rPr>
              <a:t> </a:t>
            </a:r>
            <a:r>
              <a:rPr sz="2400" b="1" i="1" spc="-5" dirty="0">
                <a:latin typeface="Times New Roman"/>
                <a:cs typeface="Times New Roman"/>
              </a:rPr>
              <a:t>неперервні.</a:t>
            </a:r>
            <a:endParaRPr sz="2400">
              <a:latin typeface="Times New Roman"/>
              <a:cs typeface="Times New Roman"/>
            </a:endParaRPr>
          </a:p>
          <a:p>
            <a:pPr marL="48895" marR="41275" indent="449580">
              <a:lnSpc>
                <a:spcPct val="114999"/>
              </a:lnSpc>
              <a:tabLst>
                <a:tab pos="1917700" algn="l"/>
                <a:tab pos="2226945" algn="l"/>
                <a:tab pos="2372995" algn="l"/>
                <a:tab pos="3475354" algn="l"/>
                <a:tab pos="4142740" algn="l"/>
                <a:tab pos="4479925" algn="l"/>
                <a:tab pos="5016500" algn="l"/>
                <a:tab pos="5723890" algn="l"/>
                <a:tab pos="6045200" algn="l"/>
                <a:tab pos="7147559" algn="l"/>
                <a:tab pos="7346950" algn="l"/>
              </a:tabLst>
            </a:pPr>
            <a:r>
              <a:rPr sz="2400" b="1" i="1" spc="-5" dirty="0">
                <a:latin typeface="Times New Roman"/>
                <a:cs typeface="Times New Roman"/>
              </a:rPr>
              <a:t>Дискр</a:t>
            </a:r>
            <a:r>
              <a:rPr sz="2400" b="1" i="1" spc="-35" dirty="0">
                <a:latin typeface="Times New Roman"/>
                <a:cs typeface="Times New Roman"/>
              </a:rPr>
              <a:t>е</a:t>
            </a:r>
            <a:r>
              <a:rPr sz="2400" b="1" i="1" dirty="0">
                <a:latin typeface="Times New Roman"/>
                <a:cs typeface="Times New Roman"/>
              </a:rPr>
              <a:t>т</a:t>
            </a:r>
            <a:r>
              <a:rPr sz="2400" b="1" i="1" spc="-10" dirty="0">
                <a:latin typeface="Times New Roman"/>
                <a:cs typeface="Times New Roman"/>
              </a:rPr>
              <a:t>н</a:t>
            </a:r>
            <a:r>
              <a:rPr sz="2400" b="1" i="1" dirty="0">
                <a:latin typeface="Times New Roman"/>
                <a:cs typeface="Times New Roman"/>
              </a:rPr>
              <a:t>і	</a:t>
            </a:r>
            <a:r>
              <a:rPr sz="2400" b="1" i="1" spc="-5" dirty="0">
                <a:latin typeface="Times New Roman"/>
                <a:cs typeface="Times New Roman"/>
              </a:rPr>
              <a:t>мают</a:t>
            </a:r>
            <a:r>
              <a:rPr sz="2400" b="1" i="1" dirty="0">
                <a:latin typeface="Times New Roman"/>
                <a:cs typeface="Times New Roman"/>
              </a:rPr>
              <a:t>ь	</a:t>
            </a:r>
            <a:r>
              <a:rPr sz="2400" b="1" i="1" spc="-5" dirty="0">
                <a:latin typeface="Times New Roman"/>
                <a:cs typeface="Times New Roman"/>
              </a:rPr>
              <a:t>ли</a:t>
            </a:r>
            <a:r>
              <a:rPr sz="2400" b="1" i="1" dirty="0">
                <a:latin typeface="Times New Roman"/>
                <a:cs typeface="Times New Roman"/>
              </a:rPr>
              <a:t>ше	окр</a:t>
            </a:r>
            <a:r>
              <a:rPr sz="2400" b="1" i="1" spc="-65" dirty="0">
                <a:latin typeface="Times New Roman"/>
                <a:cs typeface="Times New Roman"/>
              </a:rPr>
              <a:t>е</a:t>
            </a:r>
            <a:r>
              <a:rPr sz="2400" b="1" i="1" spc="-5" dirty="0">
                <a:latin typeface="Times New Roman"/>
                <a:cs typeface="Times New Roman"/>
              </a:rPr>
              <a:t>м</a:t>
            </a:r>
            <a:r>
              <a:rPr sz="2400" b="1" i="1" spc="5" dirty="0">
                <a:latin typeface="Times New Roman"/>
                <a:cs typeface="Times New Roman"/>
              </a:rPr>
              <a:t>і</a:t>
            </a:r>
            <a:r>
              <a:rPr sz="2400" b="1" i="1" dirty="0">
                <a:latin typeface="Times New Roman"/>
                <a:cs typeface="Times New Roman"/>
              </a:rPr>
              <a:t>,	і</a:t>
            </a:r>
            <a:r>
              <a:rPr sz="2400" b="1" i="1" spc="-35" dirty="0">
                <a:latin typeface="Times New Roman"/>
                <a:cs typeface="Times New Roman"/>
              </a:rPr>
              <a:t>з</a:t>
            </a:r>
            <a:r>
              <a:rPr sz="2400" b="1" i="1" spc="-60" dirty="0">
                <a:latin typeface="Times New Roman"/>
                <a:cs typeface="Times New Roman"/>
              </a:rPr>
              <a:t>о</a:t>
            </a:r>
            <a:r>
              <a:rPr sz="2400" b="1" i="1" spc="-5" dirty="0">
                <a:latin typeface="Times New Roman"/>
                <a:cs typeface="Times New Roman"/>
              </a:rPr>
              <a:t>л</a:t>
            </a:r>
            <a:r>
              <a:rPr sz="2400" b="1" i="1" spc="5" dirty="0">
                <a:latin typeface="Times New Roman"/>
                <a:cs typeface="Times New Roman"/>
              </a:rPr>
              <a:t>ь</a:t>
            </a:r>
            <a:r>
              <a:rPr sz="2400" b="1" i="1" dirty="0">
                <a:latin typeface="Times New Roman"/>
                <a:cs typeface="Times New Roman"/>
              </a:rPr>
              <a:t>о</a:t>
            </a:r>
            <a:r>
              <a:rPr sz="2400" b="1" i="1" spc="-20" dirty="0">
                <a:latin typeface="Times New Roman"/>
                <a:cs typeface="Times New Roman"/>
              </a:rPr>
              <a:t>в</a:t>
            </a:r>
            <a:r>
              <a:rPr sz="2400" b="1" i="1" dirty="0">
                <a:latin typeface="Times New Roman"/>
                <a:cs typeface="Times New Roman"/>
              </a:rPr>
              <a:t>ані		</a:t>
            </a:r>
            <a:r>
              <a:rPr sz="2400" b="1" i="1" spc="-5" dirty="0">
                <a:latin typeface="Times New Roman"/>
                <a:cs typeface="Times New Roman"/>
              </a:rPr>
              <a:t>зн</a:t>
            </a:r>
            <a:r>
              <a:rPr sz="2400" b="1" i="1" spc="-25" dirty="0">
                <a:latin typeface="Times New Roman"/>
                <a:cs typeface="Times New Roman"/>
              </a:rPr>
              <a:t>а</a:t>
            </a:r>
            <a:r>
              <a:rPr sz="2400" b="1" i="1" dirty="0">
                <a:latin typeface="Times New Roman"/>
                <a:cs typeface="Times New Roman"/>
              </a:rPr>
              <a:t>чення.  Найчаст</a:t>
            </a:r>
            <a:r>
              <a:rPr sz="2400" b="1" i="1" spc="-10" dirty="0">
                <a:latin typeface="Times New Roman"/>
                <a:cs typeface="Times New Roman"/>
              </a:rPr>
              <a:t>і</a:t>
            </a:r>
            <a:r>
              <a:rPr sz="2400" b="1" i="1" dirty="0">
                <a:latin typeface="Times New Roman"/>
                <a:cs typeface="Times New Roman"/>
              </a:rPr>
              <a:t>ше	</a:t>
            </a:r>
            <a:r>
              <a:rPr sz="2400" b="1" i="1" spc="-5" dirty="0">
                <a:latin typeface="Times New Roman"/>
                <a:cs typeface="Times New Roman"/>
              </a:rPr>
              <a:t>ц</a:t>
            </a:r>
            <a:r>
              <a:rPr sz="2400" b="1" i="1" dirty="0">
                <a:latin typeface="Times New Roman"/>
                <a:cs typeface="Times New Roman"/>
              </a:rPr>
              <a:t>е		р</a:t>
            </a:r>
            <a:r>
              <a:rPr sz="2400" b="1" i="1" spc="-35" dirty="0">
                <a:latin typeface="Times New Roman"/>
                <a:cs typeface="Times New Roman"/>
              </a:rPr>
              <a:t>е</a:t>
            </a:r>
            <a:r>
              <a:rPr sz="2400" b="1" i="1" spc="-25" dirty="0">
                <a:latin typeface="Times New Roman"/>
                <a:cs typeface="Times New Roman"/>
              </a:rPr>
              <a:t>з</a:t>
            </a:r>
            <a:r>
              <a:rPr sz="2400" b="1" i="1" spc="-70" dirty="0">
                <a:latin typeface="Times New Roman"/>
                <a:cs typeface="Times New Roman"/>
              </a:rPr>
              <a:t>у</a:t>
            </a:r>
            <a:r>
              <a:rPr sz="2400" b="1" i="1" spc="-5" dirty="0">
                <a:latin typeface="Times New Roman"/>
                <a:cs typeface="Times New Roman"/>
              </a:rPr>
              <a:t>льта</a:t>
            </a:r>
            <a:r>
              <a:rPr sz="2400" b="1" i="1" spc="5" dirty="0">
                <a:latin typeface="Times New Roman"/>
                <a:cs typeface="Times New Roman"/>
              </a:rPr>
              <a:t>т</a:t>
            </a:r>
            <a:r>
              <a:rPr sz="2400" b="1" i="1" dirty="0">
                <a:latin typeface="Times New Roman"/>
                <a:cs typeface="Times New Roman"/>
              </a:rPr>
              <a:t>и	</a:t>
            </a:r>
            <a:r>
              <a:rPr sz="2400" b="1" i="1" spc="-5" dirty="0">
                <a:latin typeface="Times New Roman"/>
                <a:cs typeface="Times New Roman"/>
              </a:rPr>
              <a:t>лічб</a:t>
            </a:r>
            <a:r>
              <a:rPr sz="2400" b="1" i="1" dirty="0">
                <a:latin typeface="Times New Roman"/>
                <a:cs typeface="Times New Roman"/>
              </a:rPr>
              <a:t>и	(чис</a:t>
            </a:r>
            <a:r>
              <a:rPr sz="2400" b="1" i="1" spc="5" dirty="0">
                <a:latin typeface="Times New Roman"/>
                <a:cs typeface="Times New Roman"/>
              </a:rPr>
              <a:t>л</a:t>
            </a:r>
            <a:r>
              <a:rPr sz="2400" b="1" i="1" dirty="0">
                <a:latin typeface="Times New Roman"/>
                <a:cs typeface="Times New Roman"/>
              </a:rPr>
              <a:t>о	</a:t>
            </a:r>
            <a:r>
              <a:rPr sz="2400" b="1" i="1" spc="-5" dirty="0">
                <a:latin typeface="Times New Roman"/>
                <a:cs typeface="Times New Roman"/>
              </a:rPr>
              <a:t>ді</a:t>
            </a:r>
            <a:r>
              <a:rPr sz="2400" b="1" i="1" spc="-45" dirty="0">
                <a:latin typeface="Times New Roman"/>
                <a:cs typeface="Times New Roman"/>
              </a:rPr>
              <a:t>т</a:t>
            </a:r>
            <a:r>
              <a:rPr sz="2400" b="1" i="1" dirty="0">
                <a:latin typeface="Times New Roman"/>
                <a:cs typeface="Times New Roman"/>
              </a:rPr>
              <a:t>ей).	Не</a:t>
            </a:r>
            <a:r>
              <a:rPr sz="2400" b="1" i="1" spc="-10" dirty="0">
                <a:latin typeface="Times New Roman"/>
                <a:cs typeface="Times New Roman"/>
              </a:rPr>
              <a:t>п</a:t>
            </a:r>
            <a:r>
              <a:rPr sz="2400" b="1" i="1" dirty="0">
                <a:latin typeface="Times New Roman"/>
                <a:cs typeface="Times New Roman"/>
              </a:rPr>
              <a:t>ерерв</a:t>
            </a:r>
            <a:r>
              <a:rPr sz="2400" b="1" i="1" spc="-15" dirty="0">
                <a:latin typeface="Times New Roman"/>
                <a:cs typeface="Times New Roman"/>
              </a:rPr>
              <a:t>н</a:t>
            </a:r>
            <a:r>
              <a:rPr sz="2400" b="1" i="1" dirty="0">
                <a:latin typeface="Times New Roman"/>
                <a:cs typeface="Times New Roman"/>
              </a:rPr>
              <a:t>і</a:t>
            </a:r>
            <a:endParaRPr sz="2400">
              <a:latin typeface="Times New Roman"/>
              <a:cs typeface="Times New Roman"/>
            </a:endParaRPr>
          </a:p>
          <a:p>
            <a:pPr marL="48895">
              <a:lnSpc>
                <a:spcPct val="100000"/>
              </a:lnSpc>
              <a:spcBef>
                <a:spcPts val="434"/>
              </a:spcBef>
              <a:tabLst>
                <a:tab pos="1229995" algn="l"/>
                <a:tab pos="2459990" algn="l"/>
                <a:tab pos="3798570" algn="l"/>
                <a:tab pos="5295265" algn="l"/>
                <a:tab pos="5699125" algn="l"/>
                <a:tab pos="6901815" algn="l"/>
                <a:tab pos="8100059" algn="l"/>
              </a:tabLst>
            </a:pPr>
            <a:r>
              <a:rPr sz="2400" b="1" i="1" spc="-10" dirty="0">
                <a:latin typeface="Times New Roman"/>
                <a:cs typeface="Times New Roman"/>
              </a:rPr>
              <a:t>ознаки	</a:t>
            </a:r>
            <a:r>
              <a:rPr sz="2400" b="1" i="1" dirty="0">
                <a:latin typeface="Times New Roman"/>
                <a:cs typeface="Times New Roman"/>
              </a:rPr>
              <a:t>мають	</a:t>
            </a:r>
            <a:r>
              <a:rPr sz="2400" b="1" i="1" spc="-10" dirty="0">
                <a:latin typeface="Times New Roman"/>
                <a:cs typeface="Times New Roman"/>
              </a:rPr>
              <a:t>будь-які	</a:t>
            </a:r>
            <a:r>
              <a:rPr sz="2400" b="1" i="1" spc="-5" dirty="0">
                <a:latin typeface="Times New Roman"/>
                <a:cs typeface="Times New Roman"/>
              </a:rPr>
              <a:t>значення	</a:t>
            </a:r>
            <a:r>
              <a:rPr sz="2400" b="1" i="1" dirty="0">
                <a:latin typeface="Times New Roman"/>
                <a:cs typeface="Times New Roman"/>
              </a:rPr>
              <a:t>в	</a:t>
            </a:r>
            <a:r>
              <a:rPr sz="2400" b="1" i="1" spc="-5" dirty="0">
                <a:latin typeface="Times New Roman"/>
                <a:cs typeface="Times New Roman"/>
              </a:rPr>
              <a:t>певних	</a:t>
            </a:r>
            <a:r>
              <a:rPr sz="2400" b="1" i="1" spc="-20" dirty="0">
                <a:latin typeface="Times New Roman"/>
                <a:cs typeface="Times New Roman"/>
              </a:rPr>
              <a:t>межах	</a:t>
            </a:r>
            <a:r>
              <a:rPr sz="2400" b="1" i="1" spc="-5" dirty="0">
                <a:latin typeface="Times New Roman"/>
                <a:cs typeface="Times New Roman"/>
              </a:rPr>
              <a:t>(вік,</a:t>
            </a:r>
            <a:endParaRPr sz="2400">
              <a:latin typeface="Times New Roman"/>
              <a:cs typeface="Times New Roman"/>
            </a:endParaRPr>
          </a:p>
          <a:p>
            <a:pPr marL="48895">
              <a:lnSpc>
                <a:spcPct val="100000"/>
              </a:lnSpc>
              <a:spcBef>
                <a:spcPts val="430"/>
              </a:spcBef>
            </a:pPr>
            <a:r>
              <a:rPr sz="2400" b="1" i="1" spc="-10" dirty="0">
                <a:latin typeface="Times New Roman"/>
                <a:cs typeface="Times New Roman"/>
              </a:rPr>
              <a:t>врожайність).</a:t>
            </a:r>
            <a:endParaRPr sz="2400">
              <a:latin typeface="Times New Roman"/>
              <a:cs typeface="Times New Roman"/>
            </a:endParaRPr>
          </a:p>
          <a:p>
            <a:pPr>
              <a:lnSpc>
                <a:spcPct val="100000"/>
              </a:lnSpc>
              <a:spcBef>
                <a:spcPts val="10"/>
              </a:spcBef>
            </a:pPr>
            <a:endParaRPr sz="2150">
              <a:latin typeface="Times New Roman"/>
              <a:cs typeface="Times New Roman"/>
            </a:endParaRPr>
          </a:p>
          <a:p>
            <a:pPr marL="12700" marR="5080" indent="467359" algn="just">
              <a:lnSpc>
                <a:spcPct val="114999"/>
              </a:lnSpc>
            </a:pPr>
            <a:r>
              <a:rPr sz="2400" b="1" i="1" spc="-10" dirty="0">
                <a:latin typeface="Times New Roman"/>
                <a:cs typeface="Times New Roman"/>
              </a:rPr>
              <a:t>Дискретні ознаки </a:t>
            </a:r>
            <a:r>
              <a:rPr sz="2400" spc="-10" dirty="0">
                <a:latin typeface="Times New Roman"/>
                <a:cs typeface="Times New Roman"/>
              </a:rPr>
              <a:t>мають </a:t>
            </a:r>
            <a:r>
              <a:rPr sz="2400" dirty="0">
                <a:latin typeface="Times New Roman"/>
                <a:cs typeface="Times New Roman"/>
              </a:rPr>
              <a:t>лише окремі </a:t>
            </a:r>
            <a:r>
              <a:rPr sz="2400" spc="-10" dirty="0">
                <a:latin typeface="Times New Roman"/>
                <a:cs typeface="Times New Roman"/>
              </a:rPr>
              <a:t>цілочислові значення:  </a:t>
            </a:r>
            <a:r>
              <a:rPr sz="2400" spc="-5" dirty="0">
                <a:latin typeface="Times New Roman"/>
                <a:cs typeface="Times New Roman"/>
              </a:rPr>
              <a:t>кількість </a:t>
            </a:r>
            <a:r>
              <a:rPr sz="2400" dirty="0">
                <a:latin typeface="Times New Roman"/>
                <a:cs typeface="Times New Roman"/>
              </a:rPr>
              <a:t>укладених </a:t>
            </a:r>
            <a:r>
              <a:rPr sz="2400" spc="-5" dirty="0">
                <a:latin typeface="Times New Roman"/>
                <a:cs typeface="Times New Roman"/>
              </a:rPr>
              <a:t>на біржі </a:t>
            </a:r>
            <a:r>
              <a:rPr sz="2400" spc="-30" dirty="0">
                <a:latin typeface="Times New Roman"/>
                <a:cs typeface="Times New Roman"/>
              </a:rPr>
              <a:t>угод, </a:t>
            </a:r>
            <a:r>
              <a:rPr sz="2400" spc="-5" dirty="0">
                <a:latin typeface="Times New Roman"/>
                <a:cs typeface="Times New Roman"/>
              </a:rPr>
              <a:t>кількіcть </a:t>
            </a:r>
            <a:r>
              <a:rPr sz="2400" dirty="0">
                <a:latin typeface="Times New Roman"/>
                <a:cs typeface="Times New Roman"/>
              </a:rPr>
              <a:t>дітей у </a:t>
            </a:r>
            <a:r>
              <a:rPr sz="2400" spc="-5" dirty="0">
                <a:latin typeface="Times New Roman"/>
                <a:cs typeface="Times New Roman"/>
              </a:rPr>
              <a:t>сім’ї </a:t>
            </a:r>
            <a:r>
              <a:rPr sz="2400" spc="-10" dirty="0">
                <a:latin typeface="Times New Roman"/>
                <a:cs typeface="Times New Roman"/>
              </a:rPr>
              <a:t>тощо.  </a:t>
            </a:r>
            <a:r>
              <a:rPr sz="2400" b="1" i="1" spc="-5" dirty="0">
                <a:latin typeface="Times New Roman"/>
                <a:cs typeface="Times New Roman"/>
              </a:rPr>
              <a:t>Неперервні </a:t>
            </a:r>
            <a:r>
              <a:rPr sz="2400" b="1" i="1" spc="-10" dirty="0">
                <a:latin typeface="Times New Roman"/>
                <a:cs typeface="Times New Roman"/>
              </a:rPr>
              <a:t>ознаки </a:t>
            </a:r>
            <a:r>
              <a:rPr sz="2400" spc="-10" dirty="0">
                <a:latin typeface="Times New Roman"/>
                <a:cs typeface="Times New Roman"/>
              </a:rPr>
              <a:t>мають </a:t>
            </a:r>
            <a:r>
              <a:rPr sz="2400" spc="-30" dirty="0">
                <a:latin typeface="Times New Roman"/>
                <a:cs typeface="Times New Roman"/>
              </a:rPr>
              <a:t>будь-які </a:t>
            </a:r>
            <a:r>
              <a:rPr sz="2400" spc="-15" dirty="0">
                <a:latin typeface="Times New Roman"/>
                <a:cs typeface="Times New Roman"/>
              </a:rPr>
              <a:t>значення </a:t>
            </a:r>
            <a:r>
              <a:rPr sz="2400" dirty="0">
                <a:latin typeface="Times New Roman"/>
                <a:cs typeface="Times New Roman"/>
              </a:rPr>
              <a:t>в </a:t>
            </a:r>
            <a:r>
              <a:rPr sz="2400" spc="-5" dirty="0">
                <a:latin typeface="Times New Roman"/>
                <a:cs typeface="Times New Roman"/>
              </a:rPr>
              <a:t>певних </a:t>
            </a:r>
            <a:r>
              <a:rPr sz="2400" dirty="0">
                <a:latin typeface="Times New Roman"/>
                <a:cs typeface="Times New Roman"/>
              </a:rPr>
              <a:t>межах  </a:t>
            </a:r>
            <a:r>
              <a:rPr sz="2400" spc="-5" dirty="0">
                <a:latin typeface="Times New Roman"/>
                <a:cs typeface="Times New Roman"/>
              </a:rPr>
              <a:t>варіації. </a:t>
            </a:r>
            <a:r>
              <a:rPr sz="2400" spc="-10" dirty="0">
                <a:latin typeface="Times New Roman"/>
                <a:cs typeface="Times New Roman"/>
              </a:rPr>
              <a:t>Наприклад, </a:t>
            </a:r>
            <a:r>
              <a:rPr sz="2400" spc="-5" dirty="0">
                <a:latin typeface="Times New Roman"/>
                <a:cs typeface="Times New Roman"/>
              </a:rPr>
              <a:t>вік </a:t>
            </a:r>
            <a:r>
              <a:rPr sz="2400" spc="-25" dirty="0">
                <a:latin typeface="Times New Roman"/>
                <a:cs typeface="Times New Roman"/>
              </a:rPr>
              <a:t>людини </a:t>
            </a:r>
            <a:r>
              <a:rPr sz="2400" dirty="0">
                <a:latin typeface="Times New Roman"/>
                <a:cs typeface="Times New Roman"/>
              </a:rPr>
              <a:t>в межах від 0 до 100 і </a:t>
            </a:r>
            <a:r>
              <a:rPr sz="2400" spc="-5" dirty="0">
                <a:latin typeface="Times New Roman"/>
                <a:cs typeface="Times New Roman"/>
              </a:rPr>
              <a:t>більше </a:t>
            </a:r>
            <a:r>
              <a:rPr sz="2400" spc="590" dirty="0">
                <a:latin typeface="Times New Roman"/>
                <a:cs typeface="Times New Roman"/>
              </a:rPr>
              <a:t> </a:t>
            </a:r>
            <a:r>
              <a:rPr sz="2400" spc="-5" dirty="0">
                <a:latin typeface="Times New Roman"/>
                <a:cs typeface="Times New Roman"/>
              </a:rPr>
              <a:t>років. </a:t>
            </a:r>
            <a:r>
              <a:rPr sz="2400" spc="-35" dirty="0">
                <a:latin typeface="Times New Roman"/>
                <a:cs typeface="Times New Roman"/>
              </a:rPr>
              <a:t>Таке </a:t>
            </a:r>
            <a:r>
              <a:rPr sz="2400" spc="-15" dirty="0">
                <a:latin typeface="Times New Roman"/>
                <a:cs typeface="Times New Roman"/>
              </a:rPr>
              <a:t>визначення </a:t>
            </a:r>
            <a:r>
              <a:rPr sz="2400" spc="-5" dirty="0">
                <a:latin typeface="Times New Roman"/>
                <a:cs typeface="Times New Roman"/>
              </a:rPr>
              <a:t>неперервної </a:t>
            </a:r>
            <a:r>
              <a:rPr sz="2400" dirty="0">
                <a:latin typeface="Times New Roman"/>
                <a:cs typeface="Times New Roman"/>
              </a:rPr>
              <a:t>ознаки дещо </a:t>
            </a:r>
            <a:r>
              <a:rPr sz="2400" spc="-5" dirty="0">
                <a:latin typeface="Times New Roman"/>
                <a:cs typeface="Times New Roman"/>
              </a:rPr>
              <a:t>умовне, </a:t>
            </a:r>
            <a:r>
              <a:rPr sz="2400" dirty="0">
                <a:latin typeface="Times New Roman"/>
                <a:cs typeface="Times New Roman"/>
              </a:rPr>
              <a:t>її </a:t>
            </a:r>
            <a:r>
              <a:rPr sz="2400" spc="-15" dirty="0">
                <a:latin typeface="Times New Roman"/>
                <a:cs typeface="Times New Roman"/>
              </a:rPr>
              <a:t>можна  </a:t>
            </a:r>
            <a:r>
              <a:rPr sz="2400" spc="-25" dirty="0">
                <a:latin typeface="Times New Roman"/>
                <a:cs typeface="Times New Roman"/>
              </a:rPr>
              <a:t>подати </a:t>
            </a:r>
            <a:r>
              <a:rPr sz="2400" spc="-5" dirty="0">
                <a:latin typeface="Times New Roman"/>
                <a:cs typeface="Times New Roman"/>
              </a:rPr>
              <a:t>квазідискретною величиною </a:t>
            </a:r>
            <a:r>
              <a:rPr sz="2400" dirty="0">
                <a:latin typeface="Times New Roman"/>
                <a:cs typeface="Times New Roman"/>
              </a:rPr>
              <a:t>(вік — </a:t>
            </a:r>
            <a:r>
              <a:rPr sz="2400" spc="-10" dirty="0">
                <a:latin typeface="Times New Roman"/>
                <a:cs typeface="Times New Roman"/>
              </a:rPr>
              <a:t>числом </a:t>
            </a:r>
            <a:r>
              <a:rPr sz="2400" spc="-5" dirty="0">
                <a:latin typeface="Times New Roman"/>
                <a:cs typeface="Times New Roman"/>
              </a:rPr>
              <a:t>виповнених  </a:t>
            </a:r>
            <a:r>
              <a:rPr sz="2400" dirty="0">
                <a:latin typeface="Times New Roman"/>
                <a:cs typeface="Times New Roman"/>
              </a:rPr>
              <a:t>років). </a:t>
            </a:r>
            <a:r>
              <a:rPr sz="2400" spc="-5" dirty="0">
                <a:latin typeface="Times New Roman"/>
                <a:cs typeface="Times New Roman"/>
              </a:rPr>
              <a:t>До неперервних </a:t>
            </a:r>
            <a:r>
              <a:rPr sz="2400" spc="-10" dirty="0">
                <a:latin typeface="Times New Roman"/>
                <a:cs typeface="Times New Roman"/>
              </a:rPr>
              <a:t>належать </a:t>
            </a:r>
            <a:r>
              <a:rPr sz="2400" spc="-35" dirty="0">
                <a:latin typeface="Times New Roman"/>
                <a:cs typeface="Times New Roman"/>
              </a:rPr>
              <a:t>також </a:t>
            </a:r>
            <a:r>
              <a:rPr sz="2400" spc="-20" dirty="0">
                <a:latin typeface="Times New Roman"/>
                <a:cs typeface="Times New Roman"/>
              </a:rPr>
              <a:t>розрахункові </a:t>
            </a:r>
            <a:r>
              <a:rPr sz="2400" dirty="0">
                <a:latin typeface="Times New Roman"/>
                <a:cs typeface="Times New Roman"/>
              </a:rPr>
              <a:t>ознаки, а  </a:t>
            </a:r>
            <a:r>
              <a:rPr sz="2400" spc="5" dirty="0">
                <a:latin typeface="Times New Roman"/>
                <a:cs typeface="Times New Roman"/>
              </a:rPr>
              <a:t>саме: </a:t>
            </a:r>
            <a:r>
              <a:rPr sz="2400" spc="-10" dirty="0">
                <a:latin typeface="Times New Roman"/>
                <a:cs typeface="Times New Roman"/>
              </a:rPr>
              <a:t>народжуваність, </a:t>
            </a:r>
            <a:r>
              <a:rPr sz="2400" spc="-5" dirty="0">
                <a:latin typeface="Times New Roman"/>
                <a:cs typeface="Times New Roman"/>
              </a:rPr>
              <a:t>урожайність, балансова ліквідність</a:t>
            </a:r>
            <a:r>
              <a:rPr sz="2400" spc="-65" dirty="0">
                <a:latin typeface="Times New Roman"/>
                <a:cs typeface="Times New Roman"/>
              </a:rPr>
              <a:t> </a:t>
            </a:r>
            <a:r>
              <a:rPr sz="2400" spc="-10" dirty="0">
                <a:latin typeface="Times New Roman"/>
                <a:cs typeface="Times New Roman"/>
              </a:rPr>
              <a:t>тощо.</a:t>
            </a:r>
            <a:endParaRPr sz="2400">
              <a:latin typeface="Times New Roman"/>
              <a:cs typeface="Times New Roman"/>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61594" rIns="0" bIns="0" rtlCol="0">
            <a:spAutoFit/>
          </a:bodyPr>
          <a:lstStyle/>
          <a:p>
            <a:pPr marL="126364" marR="5080">
              <a:lnSpc>
                <a:spcPct val="90000"/>
              </a:lnSpc>
              <a:spcBef>
                <a:spcPts val="484"/>
              </a:spcBef>
            </a:pPr>
            <a:r>
              <a:rPr spc="-10" dirty="0"/>
              <a:t>Обидві системи </a:t>
            </a:r>
            <a:r>
              <a:rPr spc="-20" dirty="0"/>
              <a:t>індексів </a:t>
            </a:r>
            <a:r>
              <a:rPr spc="-10" dirty="0"/>
              <a:t>рівноправні.  Реальний </a:t>
            </a:r>
            <a:r>
              <a:rPr spc="-30" dirty="0"/>
              <a:t>економічний </a:t>
            </a:r>
            <a:r>
              <a:rPr spc="-20" dirty="0"/>
              <a:t>зміст мають </a:t>
            </a:r>
            <a:r>
              <a:rPr spc="-5" dirty="0"/>
              <a:t>не</a:t>
            </a:r>
            <a:r>
              <a:rPr spc="-120" dirty="0"/>
              <a:t> </a:t>
            </a:r>
            <a:r>
              <a:rPr spc="-10" dirty="0"/>
              <a:t>лише  чисельник </a:t>
            </a:r>
            <a:r>
              <a:rPr dirty="0"/>
              <a:t>і </a:t>
            </a:r>
            <a:r>
              <a:rPr spc="-15" dirty="0"/>
              <a:t>знаменник </a:t>
            </a:r>
            <a:r>
              <a:rPr spc="-65" dirty="0"/>
              <a:t>індексу, </a:t>
            </a:r>
            <a:r>
              <a:rPr dirty="0"/>
              <a:t>а й </a:t>
            </a:r>
            <a:r>
              <a:rPr spc="-15" dirty="0"/>
              <a:t>різниця  </a:t>
            </a:r>
            <a:r>
              <a:rPr spc="-10" dirty="0"/>
              <a:t>між</a:t>
            </a:r>
            <a:r>
              <a:rPr spc="-50" dirty="0"/>
              <a:t> </a:t>
            </a:r>
            <a:r>
              <a:rPr spc="-10" dirty="0"/>
              <a:t>ними.</a:t>
            </a:r>
          </a:p>
        </p:txBody>
      </p:sp>
      <p:sp>
        <p:nvSpPr>
          <p:cNvPr id="3" name="object 3"/>
          <p:cNvSpPr txBox="1"/>
          <p:nvPr/>
        </p:nvSpPr>
        <p:spPr>
          <a:xfrm>
            <a:off x="825195" y="2183079"/>
            <a:ext cx="6808470" cy="942340"/>
          </a:xfrm>
          <a:prstGeom prst="rect">
            <a:avLst/>
          </a:prstGeom>
        </p:spPr>
        <p:txBody>
          <a:bodyPr vert="horz" wrap="square" lIns="0" tIns="77470" rIns="0" bIns="0" rtlCol="0">
            <a:spAutoFit/>
          </a:bodyPr>
          <a:lstStyle/>
          <a:p>
            <a:pPr marL="12700" marR="5080">
              <a:lnSpc>
                <a:spcPts val="3370"/>
              </a:lnSpc>
              <a:spcBef>
                <a:spcPts val="610"/>
              </a:spcBef>
            </a:pPr>
            <a:r>
              <a:rPr sz="3200" spc="-20" dirty="0">
                <a:latin typeface="Times New Roman"/>
                <a:cs typeface="Times New Roman"/>
              </a:rPr>
              <a:t>Вибір </a:t>
            </a:r>
            <a:r>
              <a:rPr sz="3200" spc="-30" dirty="0">
                <a:latin typeface="Times New Roman"/>
                <a:cs typeface="Times New Roman"/>
              </a:rPr>
              <a:t>форми </a:t>
            </a:r>
            <a:r>
              <a:rPr sz="3200" spc="-35" dirty="0">
                <a:latin typeface="Times New Roman"/>
                <a:cs typeface="Times New Roman"/>
              </a:rPr>
              <a:t>індексу </a:t>
            </a:r>
            <a:r>
              <a:rPr sz="3200" spc="-20" dirty="0">
                <a:latin typeface="Times New Roman"/>
                <a:cs typeface="Times New Roman"/>
              </a:rPr>
              <a:t>залежить від</a:t>
            </a:r>
            <a:r>
              <a:rPr sz="3200" spc="-145" dirty="0">
                <a:latin typeface="Times New Roman"/>
                <a:cs typeface="Times New Roman"/>
              </a:rPr>
              <a:t> </a:t>
            </a:r>
            <a:r>
              <a:rPr sz="3200" spc="-15" dirty="0">
                <a:latin typeface="Times New Roman"/>
                <a:cs typeface="Times New Roman"/>
              </a:rPr>
              <a:t>мети  </a:t>
            </a:r>
            <a:r>
              <a:rPr sz="3200" spc="-20" dirty="0">
                <a:latin typeface="Times New Roman"/>
                <a:cs typeface="Times New Roman"/>
              </a:rPr>
              <a:t>дослідження </a:t>
            </a:r>
            <a:r>
              <a:rPr sz="3200" spc="5" dirty="0">
                <a:latin typeface="Times New Roman"/>
                <a:cs typeface="Times New Roman"/>
              </a:rPr>
              <a:t>та </a:t>
            </a:r>
            <a:r>
              <a:rPr sz="3200" spc="-25" dirty="0">
                <a:latin typeface="Times New Roman"/>
                <a:cs typeface="Times New Roman"/>
              </a:rPr>
              <a:t>наявної</a:t>
            </a:r>
            <a:r>
              <a:rPr sz="3200" spc="-85" dirty="0">
                <a:latin typeface="Times New Roman"/>
                <a:cs typeface="Times New Roman"/>
              </a:rPr>
              <a:t> </a:t>
            </a:r>
            <a:r>
              <a:rPr sz="3200" spc="-30" dirty="0">
                <a:latin typeface="Times New Roman"/>
                <a:cs typeface="Times New Roman"/>
              </a:rPr>
              <a:t>інформації.</a:t>
            </a:r>
            <a:endParaRPr sz="3200">
              <a:latin typeface="Times New Roman"/>
              <a:cs typeface="Times New Roman"/>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887" y="154466"/>
            <a:ext cx="8589010" cy="1291590"/>
          </a:xfrm>
          <a:prstGeom prst="rect">
            <a:avLst/>
          </a:prstGeom>
        </p:spPr>
        <p:txBody>
          <a:bodyPr vert="horz" wrap="square" lIns="0" tIns="22225" rIns="0" bIns="0" rtlCol="0">
            <a:spAutoFit/>
          </a:bodyPr>
          <a:lstStyle/>
          <a:p>
            <a:pPr marL="12700" marR="5080" indent="578485" algn="just">
              <a:lnSpc>
                <a:spcPct val="97600"/>
              </a:lnSpc>
              <a:spcBef>
                <a:spcPts val="175"/>
              </a:spcBef>
            </a:pPr>
            <a:r>
              <a:rPr sz="1650" spc="-70" dirty="0">
                <a:latin typeface="Times New Roman"/>
                <a:cs typeface="Times New Roman"/>
              </a:rPr>
              <a:t>Розглянемо порядок </a:t>
            </a:r>
            <a:r>
              <a:rPr sz="1650" spc="-65" dirty="0">
                <a:latin typeface="Times New Roman"/>
                <a:cs typeface="Times New Roman"/>
              </a:rPr>
              <a:t>розрахунку агрегатних індексів </a:t>
            </a:r>
            <a:r>
              <a:rPr sz="1650" spc="-50" dirty="0">
                <a:latin typeface="Times New Roman"/>
                <a:cs typeface="Times New Roman"/>
              </a:rPr>
              <a:t>за </a:t>
            </a:r>
            <a:r>
              <a:rPr sz="1650" spc="-70" dirty="0">
                <a:latin typeface="Times New Roman"/>
                <a:cs typeface="Times New Roman"/>
              </a:rPr>
              <a:t>даними </a:t>
            </a:r>
            <a:r>
              <a:rPr sz="1650" spc="-65" dirty="0">
                <a:latin typeface="Times New Roman"/>
                <a:cs typeface="Times New Roman"/>
              </a:rPr>
              <a:t>про </a:t>
            </a:r>
            <a:r>
              <a:rPr sz="1650" spc="-60" dirty="0">
                <a:latin typeface="Times New Roman"/>
                <a:cs typeface="Times New Roman"/>
              </a:rPr>
              <a:t>ціни </a:t>
            </a:r>
            <a:r>
              <a:rPr sz="1650" spc="-55" dirty="0">
                <a:latin typeface="Times New Roman"/>
                <a:cs typeface="Times New Roman"/>
              </a:rPr>
              <a:t>та </a:t>
            </a:r>
            <a:r>
              <a:rPr sz="1650" spc="-65" dirty="0">
                <a:latin typeface="Times New Roman"/>
                <a:cs typeface="Times New Roman"/>
              </a:rPr>
              <a:t>обсяги </a:t>
            </a:r>
            <a:r>
              <a:rPr sz="1650" spc="-70" dirty="0">
                <a:latin typeface="Times New Roman"/>
                <a:cs typeface="Times New Roman"/>
              </a:rPr>
              <a:t>продажу  </a:t>
            </a:r>
            <a:r>
              <a:rPr sz="1650" spc="-65" dirty="0">
                <a:latin typeface="Times New Roman"/>
                <a:cs typeface="Times New Roman"/>
              </a:rPr>
              <a:t>через </a:t>
            </a:r>
            <a:r>
              <a:rPr sz="1650" spc="-60" dirty="0">
                <a:latin typeface="Times New Roman"/>
                <a:cs typeface="Times New Roman"/>
              </a:rPr>
              <a:t>біржу </a:t>
            </a:r>
            <a:r>
              <a:rPr sz="1650" spc="-65" dirty="0">
                <a:latin typeface="Times New Roman"/>
                <a:cs typeface="Times New Roman"/>
              </a:rPr>
              <a:t>агропродукції </a:t>
            </a:r>
            <a:r>
              <a:rPr sz="1650" spc="-55" dirty="0">
                <a:latin typeface="Times New Roman"/>
                <a:cs typeface="Times New Roman"/>
              </a:rPr>
              <a:t>(табл..2). </a:t>
            </a:r>
            <a:r>
              <a:rPr sz="1650" spc="-70" dirty="0">
                <a:latin typeface="Times New Roman"/>
                <a:cs typeface="Times New Roman"/>
              </a:rPr>
              <a:t>Агрегатами виступають </a:t>
            </a:r>
            <a:r>
              <a:rPr sz="1650" spc="-65" dirty="0">
                <a:latin typeface="Times New Roman"/>
                <a:cs typeface="Times New Roman"/>
              </a:rPr>
              <a:t>фактичні </a:t>
            </a:r>
            <a:r>
              <a:rPr sz="1650" spc="-50" dirty="0">
                <a:latin typeface="Times New Roman"/>
                <a:cs typeface="Times New Roman"/>
              </a:rPr>
              <a:t>за </a:t>
            </a:r>
            <a:r>
              <a:rPr sz="1650" spc="-70" dirty="0">
                <a:latin typeface="Times New Roman"/>
                <a:cs typeface="Times New Roman"/>
              </a:rPr>
              <a:t>кожний </a:t>
            </a:r>
            <a:r>
              <a:rPr sz="1650" spc="-65" dirty="0">
                <a:latin typeface="Times New Roman"/>
                <a:cs typeface="Times New Roman"/>
              </a:rPr>
              <a:t>місяць </a:t>
            </a:r>
            <a:r>
              <a:rPr sz="1650" spc="-55" dirty="0">
                <a:latin typeface="Times New Roman"/>
                <a:cs typeface="Times New Roman"/>
              </a:rPr>
              <a:t>та </a:t>
            </a:r>
            <a:r>
              <a:rPr sz="1650" spc="-70" dirty="0">
                <a:latin typeface="Times New Roman"/>
                <a:cs typeface="Times New Roman"/>
              </a:rPr>
              <a:t>умовні  обсяги </a:t>
            </a:r>
            <a:r>
              <a:rPr sz="1650" spc="-65" dirty="0">
                <a:latin typeface="Times New Roman"/>
                <a:cs typeface="Times New Roman"/>
              </a:rPr>
              <a:t>торгових оборотів</a:t>
            </a:r>
            <a:r>
              <a:rPr sz="1650" spc="-30" dirty="0">
                <a:latin typeface="Times New Roman"/>
                <a:cs typeface="Times New Roman"/>
              </a:rPr>
              <a:t> </a:t>
            </a:r>
            <a:r>
              <a:rPr sz="1650" spc="-65" dirty="0">
                <a:latin typeface="Times New Roman"/>
                <a:cs typeface="Times New Roman"/>
              </a:rPr>
              <a:t>біржи.</a:t>
            </a:r>
            <a:endParaRPr sz="1650">
              <a:latin typeface="Times New Roman"/>
              <a:cs typeface="Times New Roman"/>
            </a:endParaRPr>
          </a:p>
          <a:p>
            <a:pPr marL="7780655" algn="just">
              <a:lnSpc>
                <a:spcPts val="1720"/>
              </a:lnSpc>
            </a:pPr>
            <a:r>
              <a:rPr sz="1600" i="1" spc="-65" dirty="0">
                <a:latin typeface="Times New Roman"/>
                <a:cs typeface="Times New Roman"/>
              </a:rPr>
              <a:t>Таблиця</a:t>
            </a:r>
            <a:r>
              <a:rPr sz="1600" i="1" spc="-85" dirty="0">
                <a:latin typeface="Times New Roman"/>
                <a:cs typeface="Times New Roman"/>
              </a:rPr>
              <a:t> </a:t>
            </a:r>
            <a:r>
              <a:rPr sz="1600" i="1" spc="-60" dirty="0">
                <a:latin typeface="Times New Roman"/>
                <a:cs typeface="Times New Roman"/>
              </a:rPr>
              <a:t>2</a:t>
            </a:r>
            <a:endParaRPr sz="1600">
              <a:latin typeface="Times New Roman"/>
              <a:cs typeface="Times New Roman"/>
            </a:endParaRPr>
          </a:p>
          <a:p>
            <a:pPr algn="ctr">
              <a:lnSpc>
                <a:spcPct val="100000"/>
              </a:lnSpc>
              <a:spcBef>
                <a:spcPts val="1050"/>
              </a:spcBef>
            </a:pPr>
            <a:r>
              <a:rPr sz="1100" b="1" spc="-50" dirty="0">
                <a:latin typeface="Times New Roman"/>
                <a:cs typeface="Times New Roman"/>
              </a:rPr>
              <a:t>ДО РОЗРАХУНКУ </a:t>
            </a:r>
            <a:r>
              <a:rPr sz="1100" b="1" spc="-55" dirty="0">
                <a:latin typeface="Times New Roman"/>
                <a:cs typeface="Times New Roman"/>
              </a:rPr>
              <a:t>АГРЕГАТНИХ </a:t>
            </a:r>
            <a:r>
              <a:rPr sz="1100" b="1" spc="-45" dirty="0">
                <a:latin typeface="Times New Roman"/>
                <a:cs typeface="Times New Roman"/>
              </a:rPr>
              <a:t>ІНДЕКСІВ ЦІН </a:t>
            </a:r>
            <a:r>
              <a:rPr sz="1100" b="1" spc="-30" dirty="0">
                <a:latin typeface="Times New Roman"/>
                <a:cs typeface="Times New Roman"/>
              </a:rPr>
              <a:t>І </a:t>
            </a:r>
            <a:r>
              <a:rPr sz="1100" b="1" spc="-50" dirty="0">
                <a:latin typeface="Times New Roman"/>
                <a:cs typeface="Times New Roman"/>
              </a:rPr>
              <a:t>ФІЗИЧНОГО</a:t>
            </a:r>
            <a:r>
              <a:rPr sz="1100" b="1" spc="85" dirty="0">
                <a:latin typeface="Times New Roman"/>
                <a:cs typeface="Times New Roman"/>
              </a:rPr>
              <a:t> </a:t>
            </a:r>
            <a:r>
              <a:rPr sz="1100" b="1" spc="-55" dirty="0">
                <a:latin typeface="Times New Roman"/>
                <a:cs typeface="Times New Roman"/>
              </a:rPr>
              <a:t>ОБСЯГУ</a:t>
            </a:r>
            <a:endParaRPr sz="1100">
              <a:latin typeface="Times New Roman"/>
              <a:cs typeface="Times New Roman"/>
            </a:endParaRPr>
          </a:p>
        </p:txBody>
      </p:sp>
      <p:graphicFrame>
        <p:nvGraphicFramePr>
          <p:cNvPr id="3" name="object 3"/>
          <p:cNvGraphicFramePr>
            <a:graphicFrameLocks noGrp="1"/>
          </p:cNvGraphicFramePr>
          <p:nvPr/>
        </p:nvGraphicFramePr>
        <p:xfrm>
          <a:off x="201536" y="1551457"/>
          <a:ext cx="8750934" cy="2013881"/>
        </p:xfrm>
        <a:graphic>
          <a:graphicData uri="http://schemas.openxmlformats.org/drawingml/2006/table">
            <a:tbl>
              <a:tblPr firstRow="1" bandRow="1">
                <a:tableStyleId>{2D5ABB26-0587-4C30-8999-92F81FD0307C}</a:tableStyleId>
              </a:tblPr>
              <a:tblGrid>
                <a:gridCol w="812165"/>
                <a:gridCol w="694690"/>
                <a:gridCol w="695959"/>
                <a:gridCol w="809625"/>
                <a:gridCol w="809625"/>
                <a:gridCol w="696595"/>
                <a:gridCol w="1041400"/>
                <a:gridCol w="1275080"/>
                <a:gridCol w="1915795"/>
              </a:tblGrid>
              <a:tr h="298537">
                <a:tc rowSpan="3">
                  <a:txBody>
                    <a:bodyPr/>
                    <a:lstStyle/>
                    <a:p>
                      <a:pPr>
                        <a:lnSpc>
                          <a:spcPct val="100000"/>
                        </a:lnSpc>
                      </a:pPr>
                      <a:endParaRPr sz="1100">
                        <a:latin typeface="Times New Roman"/>
                        <a:cs typeface="Times New Roman"/>
                      </a:endParaRPr>
                    </a:p>
                    <a:p>
                      <a:pPr>
                        <a:lnSpc>
                          <a:spcPct val="100000"/>
                        </a:lnSpc>
                        <a:spcBef>
                          <a:spcPts val="35"/>
                        </a:spcBef>
                      </a:pPr>
                      <a:endParaRPr sz="1050">
                        <a:latin typeface="Times New Roman"/>
                        <a:cs typeface="Times New Roman"/>
                      </a:endParaRPr>
                    </a:p>
                    <a:p>
                      <a:pPr marL="76200">
                        <a:lnSpc>
                          <a:spcPct val="100000"/>
                        </a:lnSpc>
                      </a:pPr>
                      <a:r>
                        <a:rPr sz="1000" spc="55" dirty="0">
                          <a:latin typeface="Times New Roman"/>
                          <a:cs typeface="Times New Roman"/>
                        </a:rPr>
                        <a:t>Продукція</a:t>
                      </a:r>
                      <a:endParaRPr sz="1000">
                        <a:latin typeface="Times New Roman"/>
                        <a:cs typeface="Times New Roman"/>
                      </a:endParaRPr>
                    </a:p>
                  </a:txBody>
                  <a:tcPr marL="0" marR="0" marT="0" marB="0" vert="vert27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176530">
                        <a:lnSpc>
                          <a:spcPct val="100000"/>
                        </a:lnSpc>
                        <a:spcBef>
                          <a:spcPts val="409"/>
                        </a:spcBef>
                      </a:pPr>
                      <a:r>
                        <a:rPr sz="1100" spc="-35" dirty="0">
                          <a:latin typeface="Times New Roman"/>
                          <a:cs typeface="Times New Roman"/>
                        </a:rPr>
                        <a:t>Реалізовано, тис.</a:t>
                      </a:r>
                      <a:r>
                        <a:rPr sz="1100" spc="-5" dirty="0">
                          <a:latin typeface="Times New Roman"/>
                          <a:cs typeface="Times New Roman"/>
                        </a:rPr>
                        <a:t> </a:t>
                      </a:r>
                      <a:r>
                        <a:rPr sz="1100" spc="-30" dirty="0">
                          <a:latin typeface="Times New Roman"/>
                          <a:cs typeface="Times New Roman"/>
                        </a:rPr>
                        <a:t>т</a:t>
                      </a:r>
                      <a:endParaRPr sz="1100">
                        <a:latin typeface="Times New Roman"/>
                        <a:cs typeface="Times New Roman"/>
                      </a:endParaRPr>
                    </a:p>
                  </a:txBody>
                  <a:tcPr marL="0" marR="0" marT="5206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gridSpan="2">
                  <a:txBody>
                    <a:bodyPr/>
                    <a:lstStyle/>
                    <a:p>
                      <a:pPr marL="370840">
                        <a:lnSpc>
                          <a:spcPct val="100000"/>
                        </a:lnSpc>
                        <a:spcBef>
                          <a:spcPts val="409"/>
                        </a:spcBef>
                      </a:pPr>
                      <a:r>
                        <a:rPr sz="1100" spc="-35" dirty="0">
                          <a:latin typeface="Times New Roman"/>
                          <a:cs typeface="Times New Roman"/>
                        </a:rPr>
                        <a:t>Ціна за 1 </a:t>
                      </a:r>
                      <a:r>
                        <a:rPr sz="1100" spc="-25" dirty="0">
                          <a:latin typeface="Times New Roman"/>
                          <a:cs typeface="Times New Roman"/>
                        </a:rPr>
                        <a:t>т,</a:t>
                      </a:r>
                      <a:r>
                        <a:rPr sz="1100" spc="10" dirty="0">
                          <a:latin typeface="Times New Roman"/>
                          <a:cs typeface="Times New Roman"/>
                        </a:rPr>
                        <a:t> </a:t>
                      </a:r>
                      <a:r>
                        <a:rPr sz="1100" spc="-35" dirty="0">
                          <a:latin typeface="Times New Roman"/>
                          <a:cs typeface="Times New Roman"/>
                        </a:rPr>
                        <a:t>грн.</a:t>
                      </a:r>
                      <a:endParaRPr sz="1100">
                        <a:latin typeface="Times New Roman"/>
                        <a:cs typeface="Times New Roman"/>
                      </a:endParaRPr>
                    </a:p>
                  </a:txBody>
                  <a:tcPr marL="0" marR="0" marT="5206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gridSpan="4">
                  <a:txBody>
                    <a:bodyPr/>
                    <a:lstStyle/>
                    <a:p>
                      <a:pPr marL="52069" algn="ctr">
                        <a:lnSpc>
                          <a:spcPct val="100000"/>
                        </a:lnSpc>
                        <a:spcBef>
                          <a:spcPts val="409"/>
                        </a:spcBef>
                      </a:pPr>
                      <a:r>
                        <a:rPr sz="1100" spc="-40" dirty="0">
                          <a:latin typeface="Times New Roman"/>
                          <a:cs typeface="Times New Roman"/>
                        </a:rPr>
                        <a:t>Агрегати </a:t>
                      </a:r>
                      <a:r>
                        <a:rPr sz="1100" spc="-35" dirty="0">
                          <a:latin typeface="Times New Roman"/>
                          <a:cs typeface="Times New Roman"/>
                        </a:rPr>
                        <a:t>(торгові обороти, тис.</a:t>
                      </a:r>
                      <a:r>
                        <a:rPr sz="1100" spc="55" dirty="0">
                          <a:latin typeface="Times New Roman"/>
                          <a:cs typeface="Times New Roman"/>
                        </a:rPr>
                        <a:t> </a:t>
                      </a:r>
                      <a:r>
                        <a:rPr sz="1100" spc="-35" dirty="0">
                          <a:latin typeface="Times New Roman"/>
                          <a:cs typeface="Times New Roman"/>
                        </a:rPr>
                        <a:t>грн.)</a:t>
                      </a:r>
                      <a:endParaRPr sz="1100">
                        <a:latin typeface="Times New Roman"/>
                        <a:cs typeface="Times New Roman"/>
                      </a:endParaRPr>
                    </a:p>
                  </a:txBody>
                  <a:tcPr marL="0" marR="0" marT="52069" marB="0">
                    <a:lnL w="12700">
                      <a:solidFill>
                        <a:srgbClr val="000000"/>
                      </a:solidFill>
                      <a:prstDash val="solid"/>
                    </a:lnL>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96760">
                <a:tc vMerge="1">
                  <a:txBody>
                    <a:bodyPr/>
                    <a:lstStyle/>
                    <a:p>
                      <a:endParaRPr/>
                    </a:p>
                  </a:txBody>
                  <a:tcPr marL="0" marR="0" marT="0" marB="0" vert="vert27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11760">
                        <a:lnSpc>
                          <a:spcPct val="100000"/>
                        </a:lnSpc>
                        <a:spcBef>
                          <a:spcPts val="414"/>
                        </a:spcBef>
                      </a:pPr>
                      <a:r>
                        <a:rPr sz="1100" spc="-40" dirty="0">
                          <a:latin typeface="Times New Roman"/>
                          <a:cs typeface="Times New Roman"/>
                        </a:rPr>
                        <a:t>Серпень</a:t>
                      </a:r>
                      <a:endParaRPr sz="1100">
                        <a:latin typeface="Times New Roman"/>
                        <a:cs typeface="Times New Roman"/>
                      </a:endParaRPr>
                    </a:p>
                  </a:txBody>
                  <a:tcPr marL="0" marR="0" marT="527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88265">
                        <a:lnSpc>
                          <a:spcPct val="100000"/>
                        </a:lnSpc>
                        <a:spcBef>
                          <a:spcPts val="414"/>
                        </a:spcBef>
                      </a:pPr>
                      <a:r>
                        <a:rPr sz="1100" spc="-40" dirty="0">
                          <a:latin typeface="Times New Roman"/>
                          <a:cs typeface="Times New Roman"/>
                        </a:rPr>
                        <a:t>Вересень</a:t>
                      </a:r>
                      <a:endParaRPr sz="1100">
                        <a:latin typeface="Times New Roman"/>
                        <a:cs typeface="Times New Roman"/>
                      </a:endParaRPr>
                    </a:p>
                  </a:txBody>
                  <a:tcPr marL="0" marR="0" marT="527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68275">
                        <a:lnSpc>
                          <a:spcPct val="100000"/>
                        </a:lnSpc>
                        <a:spcBef>
                          <a:spcPts val="414"/>
                        </a:spcBef>
                      </a:pPr>
                      <a:r>
                        <a:rPr sz="1100" spc="-40" dirty="0">
                          <a:latin typeface="Times New Roman"/>
                          <a:cs typeface="Times New Roman"/>
                        </a:rPr>
                        <a:t>Серпень</a:t>
                      </a:r>
                      <a:endParaRPr sz="1100">
                        <a:latin typeface="Times New Roman"/>
                        <a:cs typeface="Times New Roman"/>
                      </a:endParaRPr>
                    </a:p>
                  </a:txBody>
                  <a:tcPr marL="0" marR="0" marT="527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46685">
                        <a:lnSpc>
                          <a:spcPct val="100000"/>
                        </a:lnSpc>
                        <a:spcBef>
                          <a:spcPts val="414"/>
                        </a:spcBef>
                      </a:pPr>
                      <a:r>
                        <a:rPr sz="1100" spc="-40" dirty="0">
                          <a:latin typeface="Times New Roman"/>
                          <a:cs typeface="Times New Roman"/>
                        </a:rPr>
                        <a:t>Вересень</a:t>
                      </a:r>
                      <a:endParaRPr sz="1100">
                        <a:latin typeface="Times New Roman"/>
                        <a:cs typeface="Times New Roman"/>
                      </a:endParaRPr>
                    </a:p>
                  </a:txBody>
                  <a:tcPr marL="0" marR="0" marT="527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a:lnSpc>
                          <a:spcPct val="100000"/>
                        </a:lnSpc>
                        <a:spcBef>
                          <a:spcPts val="35"/>
                        </a:spcBef>
                      </a:pPr>
                      <a:endParaRPr sz="1350">
                        <a:latin typeface="Times New Roman"/>
                        <a:cs typeface="Times New Roman"/>
                      </a:endParaRPr>
                    </a:p>
                    <a:p>
                      <a:pPr marL="265430">
                        <a:lnSpc>
                          <a:spcPct val="100000"/>
                        </a:lnSpc>
                      </a:pPr>
                      <a:r>
                        <a:rPr sz="1100" i="1" spc="-35" dirty="0">
                          <a:latin typeface="Times New Roman"/>
                          <a:cs typeface="Times New Roman"/>
                        </a:rPr>
                        <a:t>q</a:t>
                      </a:r>
                      <a:r>
                        <a:rPr sz="1050" spc="-52" baseline="-11904" dirty="0">
                          <a:latin typeface="Times New Roman"/>
                          <a:cs typeface="Times New Roman"/>
                        </a:rPr>
                        <a:t>0</a:t>
                      </a:r>
                      <a:r>
                        <a:rPr sz="1100" i="1" spc="-35" dirty="0">
                          <a:latin typeface="Times New Roman"/>
                          <a:cs typeface="Times New Roman"/>
                        </a:rPr>
                        <a:t>p</a:t>
                      </a:r>
                      <a:r>
                        <a:rPr sz="1050" spc="-52" baseline="-11904" dirty="0">
                          <a:latin typeface="Times New Roman"/>
                          <a:cs typeface="Times New Roman"/>
                        </a:rPr>
                        <a:t>0</a:t>
                      </a:r>
                      <a:endParaRPr sz="1050" baseline="-11904">
                        <a:latin typeface="Times New Roman"/>
                        <a:cs typeface="Times New Roman"/>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a:lnSpc>
                          <a:spcPct val="100000"/>
                        </a:lnSpc>
                        <a:spcBef>
                          <a:spcPts val="35"/>
                        </a:spcBef>
                      </a:pPr>
                      <a:endParaRPr sz="1350">
                        <a:latin typeface="Times New Roman"/>
                        <a:cs typeface="Times New Roman"/>
                      </a:endParaRPr>
                    </a:p>
                    <a:p>
                      <a:pPr marL="46990" algn="ctr">
                        <a:lnSpc>
                          <a:spcPct val="100000"/>
                        </a:lnSpc>
                      </a:pPr>
                      <a:r>
                        <a:rPr sz="1100" i="1" spc="-35" dirty="0">
                          <a:latin typeface="Times New Roman"/>
                          <a:cs typeface="Times New Roman"/>
                        </a:rPr>
                        <a:t>q</a:t>
                      </a:r>
                      <a:r>
                        <a:rPr sz="1050" spc="-52" baseline="-11904" dirty="0">
                          <a:latin typeface="Times New Roman"/>
                          <a:cs typeface="Times New Roman"/>
                        </a:rPr>
                        <a:t>1</a:t>
                      </a:r>
                      <a:r>
                        <a:rPr sz="1100" i="1" spc="-35" dirty="0">
                          <a:latin typeface="Times New Roman"/>
                          <a:cs typeface="Times New Roman"/>
                        </a:rPr>
                        <a:t>p</a:t>
                      </a:r>
                      <a:r>
                        <a:rPr sz="1050" spc="-52" baseline="-11904" dirty="0">
                          <a:latin typeface="Times New Roman"/>
                          <a:cs typeface="Times New Roman"/>
                        </a:rPr>
                        <a:t>0</a:t>
                      </a:r>
                      <a:endParaRPr sz="1050" baseline="-11904">
                        <a:latin typeface="Times New Roman"/>
                        <a:cs typeface="Times New Roman"/>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a:lnSpc>
                          <a:spcPct val="100000"/>
                        </a:lnSpc>
                        <a:spcBef>
                          <a:spcPts val="35"/>
                        </a:spcBef>
                      </a:pPr>
                      <a:endParaRPr sz="1350">
                        <a:latin typeface="Times New Roman"/>
                        <a:cs typeface="Times New Roman"/>
                      </a:endParaRPr>
                    </a:p>
                    <a:p>
                      <a:pPr marL="48895" algn="ctr">
                        <a:lnSpc>
                          <a:spcPct val="100000"/>
                        </a:lnSpc>
                      </a:pPr>
                      <a:r>
                        <a:rPr sz="1100" i="1" spc="-35" dirty="0">
                          <a:latin typeface="Times New Roman"/>
                          <a:cs typeface="Times New Roman"/>
                        </a:rPr>
                        <a:t>q</a:t>
                      </a:r>
                      <a:r>
                        <a:rPr sz="1050" spc="-52" baseline="-11904" dirty="0">
                          <a:latin typeface="Times New Roman"/>
                          <a:cs typeface="Times New Roman"/>
                        </a:rPr>
                        <a:t>1</a:t>
                      </a:r>
                      <a:r>
                        <a:rPr sz="1100" i="1" spc="-35" dirty="0">
                          <a:latin typeface="Times New Roman"/>
                          <a:cs typeface="Times New Roman"/>
                        </a:rPr>
                        <a:t>p</a:t>
                      </a:r>
                      <a:r>
                        <a:rPr sz="1050" spc="-52" baseline="-11904" dirty="0">
                          <a:latin typeface="Times New Roman"/>
                          <a:cs typeface="Times New Roman"/>
                        </a:rPr>
                        <a:t>1</a:t>
                      </a:r>
                      <a:endParaRPr sz="1050" baseline="-11904">
                        <a:latin typeface="Times New Roman"/>
                        <a:cs typeface="Times New Roman"/>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a:lnSpc>
                          <a:spcPct val="100000"/>
                        </a:lnSpc>
                        <a:spcBef>
                          <a:spcPts val="35"/>
                        </a:spcBef>
                      </a:pPr>
                      <a:endParaRPr sz="1350">
                        <a:latin typeface="Times New Roman"/>
                        <a:cs typeface="Times New Roman"/>
                      </a:endParaRPr>
                    </a:p>
                    <a:p>
                      <a:pPr marL="102235" algn="ctr">
                        <a:lnSpc>
                          <a:spcPct val="100000"/>
                        </a:lnSpc>
                      </a:pPr>
                      <a:r>
                        <a:rPr sz="1100" i="1" spc="-35" dirty="0">
                          <a:latin typeface="Times New Roman"/>
                          <a:cs typeface="Times New Roman"/>
                        </a:rPr>
                        <a:t>q</a:t>
                      </a:r>
                      <a:r>
                        <a:rPr sz="1050" spc="-52" baseline="-11904" dirty="0">
                          <a:latin typeface="Times New Roman"/>
                          <a:cs typeface="Times New Roman"/>
                        </a:rPr>
                        <a:t>0</a:t>
                      </a:r>
                      <a:r>
                        <a:rPr sz="1100" i="1" spc="-35" dirty="0">
                          <a:latin typeface="Times New Roman"/>
                          <a:cs typeface="Times New Roman"/>
                        </a:rPr>
                        <a:t>p</a:t>
                      </a:r>
                      <a:r>
                        <a:rPr sz="1050" spc="-52" baseline="-11904" dirty="0">
                          <a:latin typeface="Times New Roman"/>
                          <a:cs typeface="Times New Roman"/>
                        </a:rPr>
                        <a:t>1</a:t>
                      </a:r>
                      <a:endParaRPr sz="1050" baseline="-11904">
                        <a:latin typeface="Times New Roman"/>
                        <a:cs typeface="Times New Roman"/>
                      </a:endParaRPr>
                    </a:p>
                  </a:txBody>
                  <a:tcPr marL="0" marR="0" marT="4445" marB="0">
                    <a:lnL w="12700">
                      <a:solidFill>
                        <a:srgbClr val="000000"/>
                      </a:solidFill>
                      <a:prstDash val="solid"/>
                    </a:lnL>
                    <a:lnT w="19050">
                      <a:solidFill>
                        <a:srgbClr val="000000"/>
                      </a:solidFill>
                      <a:prstDash val="solid"/>
                    </a:lnT>
                    <a:lnB w="19050">
                      <a:solidFill>
                        <a:srgbClr val="000000"/>
                      </a:solidFill>
                      <a:prstDash val="solid"/>
                    </a:lnB>
                  </a:tcPr>
                </a:tc>
              </a:tr>
              <a:tr h="298537">
                <a:tc vMerge="1">
                  <a:txBody>
                    <a:bodyPr/>
                    <a:lstStyle/>
                    <a:p>
                      <a:endParaRPr/>
                    </a:p>
                  </a:txBody>
                  <a:tcPr marL="0" marR="0" marT="0" marB="0" vert="vert27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25"/>
                        </a:spcBef>
                      </a:pPr>
                      <a:r>
                        <a:rPr sz="1100" i="1" spc="-30" dirty="0">
                          <a:latin typeface="Times New Roman"/>
                          <a:cs typeface="Times New Roman"/>
                        </a:rPr>
                        <a:t>q</a:t>
                      </a:r>
                      <a:r>
                        <a:rPr sz="1050" spc="-44" baseline="-11904" dirty="0">
                          <a:latin typeface="Times New Roman"/>
                          <a:cs typeface="Times New Roman"/>
                        </a:rPr>
                        <a:t>0</a:t>
                      </a:r>
                      <a:endParaRPr sz="1050" baseline="-11904">
                        <a:latin typeface="Times New Roman"/>
                        <a:cs typeface="Times New Roman"/>
                      </a:endParaRPr>
                    </a:p>
                  </a:txBody>
                  <a:tcPr marL="0" marR="0" marT="539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25"/>
                        </a:spcBef>
                      </a:pPr>
                      <a:r>
                        <a:rPr sz="1100" i="1" spc="-30" dirty="0">
                          <a:latin typeface="Times New Roman"/>
                          <a:cs typeface="Times New Roman"/>
                        </a:rPr>
                        <a:t>q</a:t>
                      </a:r>
                      <a:r>
                        <a:rPr sz="1050" spc="-44" baseline="-11904" dirty="0">
                          <a:latin typeface="Times New Roman"/>
                          <a:cs typeface="Times New Roman"/>
                        </a:rPr>
                        <a:t>1</a:t>
                      </a:r>
                      <a:endParaRPr sz="1050" baseline="-11904">
                        <a:latin typeface="Times New Roman"/>
                        <a:cs typeface="Times New Roman"/>
                      </a:endParaRPr>
                    </a:p>
                  </a:txBody>
                  <a:tcPr marL="0" marR="0" marT="539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25"/>
                        </a:spcBef>
                      </a:pPr>
                      <a:r>
                        <a:rPr sz="1100" i="1" spc="-30" dirty="0">
                          <a:latin typeface="Times New Roman"/>
                          <a:cs typeface="Times New Roman"/>
                        </a:rPr>
                        <a:t>p</a:t>
                      </a:r>
                      <a:r>
                        <a:rPr sz="1050" spc="-44" baseline="-11904" dirty="0">
                          <a:latin typeface="Times New Roman"/>
                          <a:cs typeface="Times New Roman"/>
                        </a:rPr>
                        <a:t>0</a:t>
                      </a:r>
                      <a:endParaRPr sz="1050" baseline="-11904">
                        <a:latin typeface="Times New Roman"/>
                        <a:cs typeface="Times New Roman"/>
                      </a:endParaRPr>
                    </a:p>
                  </a:txBody>
                  <a:tcPr marL="0" marR="0" marT="539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425"/>
                        </a:spcBef>
                      </a:pPr>
                      <a:r>
                        <a:rPr sz="1100" i="1" spc="-30" dirty="0">
                          <a:latin typeface="Times New Roman"/>
                          <a:cs typeface="Times New Roman"/>
                        </a:rPr>
                        <a:t>p</a:t>
                      </a:r>
                      <a:r>
                        <a:rPr sz="1050" spc="-44" baseline="-11904" dirty="0">
                          <a:latin typeface="Times New Roman"/>
                          <a:cs typeface="Times New Roman"/>
                        </a:rPr>
                        <a:t>1</a:t>
                      </a:r>
                      <a:endParaRPr sz="1050" baseline="-11904">
                        <a:latin typeface="Times New Roman"/>
                        <a:cs typeface="Times New Roman"/>
                      </a:endParaRPr>
                    </a:p>
                  </a:txBody>
                  <a:tcPr marL="0" marR="0" marT="539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2700">
                      <a:solidFill>
                        <a:srgbClr val="000000"/>
                      </a:solidFill>
                      <a:prstDash val="solid"/>
                    </a:lnL>
                    <a:lnT w="19050">
                      <a:solidFill>
                        <a:srgbClr val="000000"/>
                      </a:solidFill>
                      <a:prstDash val="solid"/>
                    </a:lnT>
                    <a:lnB w="19050">
                      <a:solidFill>
                        <a:srgbClr val="000000"/>
                      </a:solidFill>
                      <a:prstDash val="solid"/>
                    </a:lnB>
                  </a:tcPr>
                </a:tc>
              </a:tr>
              <a:tr h="279345">
                <a:tc>
                  <a:txBody>
                    <a:bodyPr/>
                    <a:lstStyle/>
                    <a:p>
                      <a:pPr marL="58419">
                        <a:lnSpc>
                          <a:spcPct val="100000"/>
                        </a:lnSpc>
                        <a:spcBef>
                          <a:spcPts val="225"/>
                        </a:spcBef>
                      </a:pPr>
                      <a:r>
                        <a:rPr sz="1250" spc="-55" dirty="0">
                          <a:latin typeface="Times New Roman"/>
                          <a:cs typeface="Times New Roman"/>
                        </a:rPr>
                        <a:t>Борошно</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15595">
                        <a:lnSpc>
                          <a:spcPct val="100000"/>
                        </a:lnSpc>
                        <a:spcBef>
                          <a:spcPts val="225"/>
                        </a:spcBef>
                      </a:pPr>
                      <a:r>
                        <a:rPr sz="1250" spc="-45" dirty="0">
                          <a:latin typeface="Times New Roman"/>
                          <a:cs typeface="Times New Roman"/>
                        </a:rPr>
                        <a:t>20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00025">
                        <a:lnSpc>
                          <a:spcPct val="100000"/>
                        </a:lnSpc>
                        <a:spcBef>
                          <a:spcPts val="225"/>
                        </a:spcBef>
                      </a:pPr>
                      <a:r>
                        <a:rPr sz="1250" spc="-45" dirty="0">
                          <a:latin typeface="Times New Roman"/>
                          <a:cs typeface="Times New Roman"/>
                        </a:rPr>
                        <a:t>25</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41300">
                        <a:lnSpc>
                          <a:spcPct val="100000"/>
                        </a:lnSpc>
                        <a:spcBef>
                          <a:spcPts val="225"/>
                        </a:spcBef>
                      </a:pPr>
                      <a:r>
                        <a:rPr sz="1250" spc="-45" dirty="0">
                          <a:latin typeface="Times New Roman"/>
                          <a:cs typeface="Times New Roman"/>
                        </a:rPr>
                        <a:t>320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41300">
                        <a:lnSpc>
                          <a:spcPct val="100000"/>
                        </a:lnSpc>
                        <a:spcBef>
                          <a:spcPts val="225"/>
                        </a:spcBef>
                      </a:pPr>
                      <a:r>
                        <a:rPr sz="1250" spc="-45" dirty="0">
                          <a:latin typeface="Times New Roman"/>
                          <a:cs typeface="Times New Roman"/>
                        </a:rPr>
                        <a:t>315</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64</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80</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8260" algn="r">
                        <a:lnSpc>
                          <a:spcPct val="100000"/>
                        </a:lnSpc>
                        <a:spcBef>
                          <a:spcPts val="225"/>
                        </a:spcBef>
                      </a:pPr>
                      <a:r>
                        <a:rPr sz="1250" spc="5" dirty="0">
                          <a:latin typeface="Times New Roman"/>
                          <a:cs typeface="Times New Roman"/>
                        </a:rPr>
                        <a:t>78</a:t>
                      </a:r>
                      <a:r>
                        <a:rPr sz="1250" spc="-10" dirty="0">
                          <a:latin typeface="Times New Roman"/>
                          <a:cs typeface="Times New Roman"/>
                        </a:rPr>
                        <a:t>7</a:t>
                      </a:r>
                      <a:r>
                        <a:rPr sz="1250" dirty="0">
                          <a:latin typeface="Times New Roman"/>
                          <a:cs typeface="Times New Roman"/>
                        </a:rPr>
                        <a:t>5</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r">
                        <a:lnSpc>
                          <a:spcPct val="100000"/>
                        </a:lnSpc>
                        <a:spcBef>
                          <a:spcPts val="225"/>
                        </a:spcBef>
                      </a:pPr>
                      <a:r>
                        <a:rPr sz="1250" spc="5" dirty="0">
                          <a:latin typeface="Times New Roman"/>
                          <a:cs typeface="Times New Roman"/>
                        </a:rPr>
                        <a:t>63</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T w="19050">
                      <a:solidFill>
                        <a:srgbClr val="000000"/>
                      </a:solidFill>
                      <a:prstDash val="solid"/>
                    </a:lnT>
                    <a:lnB w="19050">
                      <a:solidFill>
                        <a:srgbClr val="000000"/>
                      </a:solidFill>
                      <a:prstDash val="solid"/>
                    </a:lnB>
                  </a:tcPr>
                </a:tc>
              </a:tr>
              <a:tr h="279879">
                <a:tc>
                  <a:txBody>
                    <a:bodyPr/>
                    <a:lstStyle/>
                    <a:p>
                      <a:pPr marL="58419">
                        <a:lnSpc>
                          <a:spcPct val="100000"/>
                        </a:lnSpc>
                        <a:spcBef>
                          <a:spcPts val="225"/>
                        </a:spcBef>
                      </a:pPr>
                      <a:r>
                        <a:rPr sz="1250" spc="-55" dirty="0">
                          <a:latin typeface="Times New Roman"/>
                          <a:cs typeface="Times New Roman"/>
                        </a:rPr>
                        <a:t>Цукор</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15595">
                        <a:lnSpc>
                          <a:spcPct val="100000"/>
                        </a:lnSpc>
                        <a:spcBef>
                          <a:spcPts val="225"/>
                        </a:spcBef>
                      </a:pPr>
                      <a:r>
                        <a:rPr sz="1250" spc="-45" dirty="0">
                          <a:latin typeface="Times New Roman"/>
                          <a:cs typeface="Times New Roman"/>
                        </a:rPr>
                        <a:t>12</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00025">
                        <a:lnSpc>
                          <a:spcPct val="100000"/>
                        </a:lnSpc>
                        <a:spcBef>
                          <a:spcPts val="225"/>
                        </a:spcBef>
                      </a:pPr>
                      <a:r>
                        <a:rPr sz="1250" spc="-45" dirty="0">
                          <a:latin typeface="Times New Roman"/>
                          <a:cs typeface="Times New Roman"/>
                        </a:rPr>
                        <a:t>14</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41300">
                        <a:lnSpc>
                          <a:spcPct val="100000"/>
                        </a:lnSpc>
                        <a:spcBef>
                          <a:spcPts val="225"/>
                        </a:spcBef>
                      </a:pPr>
                      <a:r>
                        <a:rPr sz="1250" spc="-45" dirty="0">
                          <a:latin typeface="Times New Roman"/>
                          <a:cs typeface="Times New Roman"/>
                        </a:rPr>
                        <a:t>700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41300">
                        <a:lnSpc>
                          <a:spcPct val="100000"/>
                        </a:lnSpc>
                        <a:spcBef>
                          <a:spcPts val="225"/>
                        </a:spcBef>
                      </a:pPr>
                      <a:r>
                        <a:rPr sz="1250" spc="-45" dirty="0">
                          <a:latin typeface="Times New Roman"/>
                          <a:cs typeface="Times New Roman"/>
                        </a:rPr>
                        <a:t>710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84</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98</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8260" algn="r">
                        <a:lnSpc>
                          <a:spcPct val="100000"/>
                        </a:lnSpc>
                        <a:spcBef>
                          <a:spcPts val="225"/>
                        </a:spcBef>
                      </a:pPr>
                      <a:r>
                        <a:rPr sz="1250" spc="5" dirty="0">
                          <a:latin typeface="Times New Roman"/>
                          <a:cs typeface="Times New Roman"/>
                        </a:rPr>
                        <a:t>99</a:t>
                      </a:r>
                      <a:r>
                        <a:rPr sz="1250" spc="-10" dirty="0">
                          <a:latin typeface="Times New Roman"/>
                          <a:cs typeface="Times New Roman"/>
                        </a:rPr>
                        <a:t>4</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r">
                        <a:lnSpc>
                          <a:spcPct val="100000"/>
                        </a:lnSpc>
                        <a:spcBef>
                          <a:spcPts val="225"/>
                        </a:spcBef>
                      </a:pPr>
                      <a:r>
                        <a:rPr sz="1250" spc="5" dirty="0">
                          <a:latin typeface="Times New Roman"/>
                          <a:cs typeface="Times New Roman"/>
                        </a:rPr>
                        <a:t>85</a:t>
                      </a:r>
                      <a:r>
                        <a:rPr sz="1250" spc="-10" dirty="0">
                          <a:latin typeface="Times New Roman"/>
                          <a:cs typeface="Times New Roman"/>
                        </a:rPr>
                        <a:t>2</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T w="19050">
                      <a:solidFill>
                        <a:srgbClr val="000000"/>
                      </a:solidFill>
                      <a:prstDash val="solid"/>
                    </a:lnT>
                    <a:lnB w="19050">
                      <a:solidFill>
                        <a:srgbClr val="000000"/>
                      </a:solidFill>
                      <a:prstDash val="solid"/>
                    </a:lnB>
                  </a:tcPr>
                </a:tc>
              </a:tr>
              <a:tr h="281478">
                <a:tc>
                  <a:txBody>
                    <a:bodyPr/>
                    <a:lstStyle/>
                    <a:p>
                      <a:pPr marL="58419">
                        <a:lnSpc>
                          <a:spcPct val="100000"/>
                        </a:lnSpc>
                        <a:spcBef>
                          <a:spcPts val="245"/>
                        </a:spcBef>
                      </a:pPr>
                      <a:r>
                        <a:rPr sz="1250" spc="-50" dirty="0">
                          <a:latin typeface="Times New Roman"/>
                          <a:cs typeface="Times New Roman"/>
                        </a:rPr>
                        <a:t>Олія</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55575" algn="ctr">
                        <a:lnSpc>
                          <a:spcPct val="100000"/>
                        </a:lnSpc>
                        <a:spcBef>
                          <a:spcPts val="245"/>
                        </a:spcBef>
                      </a:pPr>
                      <a:r>
                        <a:rPr sz="1250" dirty="0">
                          <a:latin typeface="Times New Roman"/>
                          <a:cs typeface="Times New Roman"/>
                        </a:rPr>
                        <a:t>7</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69215" algn="ctr">
                        <a:lnSpc>
                          <a:spcPct val="100000"/>
                        </a:lnSpc>
                        <a:spcBef>
                          <a:spcPts val="245"/>
                        </a:spcBef>
                      </a:pPr>
                      <a:r>
                        <a:rPr sz="1250" dirty="0">
                          <a:latin typeface="Times New Roman"/>
                          <a:cs typeface="Times New Roman"/>
                        </a:rPr>
                        <a:t>8</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68275">
                        <a:lnSpc>
                          <a:spcPct val="100000"/>
                        </a:lnSpc>
                        <a:spcBef>
                          <a:spcPts val="245"/>
                        </a:spcBef>
                      </a:pPr>
                      <a:r>
                        <a:rPr sz="1250" spc="-50" dirty="0">
                          <a:latin typeface="Times New Roman"/>
                          <a:cs typeface="Times New Roman"/>
                        </a:rPr>
                        <a:t>1250</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68275">
                        <a:lnSpc>
                          <a:spcPct val="100000"/>
                        </a:lnSpc>
                        <a:spcBef>
                          <a:spcPts val="245"/>
                        </a:spcBef>
                      </a:pPr>
                      <a:r>
                        <a:rPr sz="1250" spc="-50" dirty="0">
                          <a:latin typeface="Times New Roman"/>
                          <a:cs typeface="Times New Roman"/>
                        </a:rPr>
                        <a:t>1200</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45"/>
                        </a:spcBef>
                      </a:pPr>
                      <a:r>
                        <a:rPr sz="1250" spc="5" dirty="0">
                          <a:latin typeface="Times New Roman"/>
                          <a:cs typeface="Times New Roman"/>
                        </a:rPr>
                        <a:t>87</a:t>
                      </a:r>
                      <a:r>
                        <a:rPr sz="1250" spc="-10" dirty="0">
                          <a:latin typeface="Times New Roman"/>
                          <a:cs typeface="Times New Roman"/>
                        </a:rPr>
                        <a:t>5</a:t>
                      </a:r>
                      <a:r>
                        <a:rPr sz="1250" dirty="0">
                          <a:latin typeface="Times New Roman"/>
                          <a:cs typeface="Times New Roman"/>
                        </a:rPr>
                        <a:t>0</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8260" algn="r">
                        <a:lnSpc>
                          <a:spcPct val="100000"/>
                        </a:lnSpc>
                        <a:spcBef>
                          <a:spcPts val="245"/>
                        </a:spcBef>
                      </a:pPr>
                      <a:r>
                        <a:rPr sz="1250" spc="-10" dirty="0">
                          <a:latin typeface="Times New Roman"/>
                          <a:cs typeface="Times New Roman"/>
                        </a:rPr>
                        <a:t>100</a:t>
                      </a:r>
                      <a:r>
                        <a:rPr sz="1250" spc="-25"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8260" algn="r">
                        <a:lnSpc>
                          <a:spcPct val="100000"/>
                        </a:lnSpc>
                        <a:spcBef>
                          <a:spcPts val="245"/>
                        </a:spcBef>
                      </a:pPr>
                      <a:r>
                        <a:rPr sz="1250" spc="5" dirty="0">
                          <a:latin typeface="Times New Roman"/>
                          <a:cs typeface="Times New Roman"/>
                        </a:rPr>
                        <a:t>96</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3111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r">
                        <a:lnSpc>
                          <a:spcPct val="100000"/>
                        </a:lnSpc>
                        <a:spcBef>
                          <a:spcPts val="245"/>
                        </a:spcBef>
                      </a:pPr>
                      <a:r>
                        <a:rPr sz="1250" spc="5" dirty="0">
                          <a:latin typeface="Times New Roman"/>
                          <a:cs typeface="Times New Roman"/>
                        </a:rPr>
                        <a:t>84</a:t>
                      </a:r>
                      <a:r>
                        <a:rPr sz="1250" spc="-10"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31115" marB="0">
                    <a:lnL w="12700">
                      <a:solidFill>
                        <a:srgbClr val="000000"/>
                      </a:solidFill>
                      <a:prstDash val="solid"/>
                    </a:lnL>
                    <a:lnT w="19050">
                      <a:solidFill>
                        <a:srgbClr val="000000"/>
                      </a:solidFill>
                      <a:prstDash val="solid"/>
                    </a:lnT>
                    <a:lnB w="19050">
                      <a:solidFill>
                        <a:srgbClr val="000000"/>
                      </a:solidFill>
                      <a:prstDash val="solid"/>
                    </a:lnB>
                  </a:tcPr>
                </a:tc>
              </a:tr>
              <a:tr h="279345">
                <a:tc>
                  <a:txBody>
                    <a:bodyPr/>
                    <a:lstStyle/>
                    <a:p>
                      <a:pPr marL="58419">
                        <a:lnSpc>
                          <a:spcPct val="100000"/>
                        </a:lnSpc>
                        <a:spcBef>
                          <a:spcPts val="225"/>
                        </a:spcBef>
                      </a:pPr>
                      <a:r>
                        <a:rPr sz="1250" spc="-50" dirty="0">
                          <a:latin typeface="Times New Roman"/>
                          <a:cs typeface="Times New Roman"/>
                        </a:rPr>
                        <a:t>Разом</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25"/>
                        </a:spcBef>
                      </a:pPr>
                      <a:r>
                        <a:rPr sz="1250" dirty="0">
                          <a:latin typeface="Symbol"/>
                          <a:cs typeface="Symbol"/>
                        </a:rPr>
                        <a:t></a:t>
                      </a:r>
                      <a:endParaRPr sz="1250">
                        <a:latin typeface="Symbol"/>
                        <a:cs typeface="Symbol"/>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25"/>
                        </a:spcBef>
                      </a:pPr>
                      <a:r>
                        <a:rPr sz="1250" dirty="0">
                          <a:latin typeface="Symbol"/>
                          <a:cs typeface="Symbol"/>
                        </a:rPr>
                        <a:t></a:t>
                      </a:r>
                      <a:endParaRPr sz="1250">
                        <a:latin typeface="Symbol"/>
                        <a:cs typeface="Symbol"/>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25"/>
                        </a:spcBef>
                      </a:pPr>
                      <a:r>
                        <a:rPr sz="1250" dirty="0">
                          <a:latin typeface="Symbol"/>
                          <a:cs typeface="Symbol"/>
                        </a:rPr>
                        <a:t></a:t>
                      </a:r>
                      <a:endParaRPr sz="1250">
                        <a:latin typeface="Symbol"/>
                        <a:cs typeface="Symbol"/>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25"/>
                        </a:spcBef>
                      </a:pPr>
                      <a:r>
                        <a:rPr sz="1250" dirty="0">
                          <a:latin typeface="Symbol"/>
                          <a:cs typeface="Symbol"/>
                        </a:rPr>
                        <a:t></a:t>
                      </a:r>
                      <a:endParaRPr sz="1250">
                        <a:latin typeface="Symbol"/>
                        <a:cs typeface="Symbol"/>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23</a:t>
                      </a:r>
                      <a:r>
                        <a:rPr sz="1250" spc="-10" dirty="0">
                          <a:latin typeface="Times New Roman"/>
                          <a:cs typeface="Times New Roman"/>
                        </a:rPr>
                        <a:t>5</a:t>
                      </a:r>
                      <a:r>
                        <a:rPr sz="1250" spc="5" dirty="0">
                          <a:latin typeface="Times New Roman"/>
                          <a:cs typeface="Times New Roman"/>
                        </a:rPr>
                        <a:t>5</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0165" algn="r">
                        <a:lnSpc>
                          <a:spcPct val="100000"/>
                        </a:lnSpc>
                        <a:spcBef>
                          <a:spcPts val="225"/>
                        </a:spcBef>
                      </a:pPr>
                      <a:r>
                        <a:rPr sz="1250" spc="5" dirty="0">
                          <a:latin typeface="Times New Roman"/>
                          <a:cs typeface="Times New Roman"/>
                        </a:rPr>
                        <a:t>27</a:t>
                      </a:r>
                      <a:r>
                        <a:rPr sz="1250" spc="-10" dirty="0">
                          <a:latin typeface="Times New Roman"/>
                          <a:cs typeface="Times New Roman"/>
                        </a:rPr>
                        <a:t>8</a:t>
                      </a:r>
                      <a:r>
                        <a:rPr sz="1250" spc="5" dirty="0">
                          <a:latin typeface="Times New Roman"/>
                          <a:cs typeface="Times New Roman"/>
                        </a:rPr>
                        <a:t>0</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48895" algn="r">
                        <a:lnSpc>
                          <a:spcPct val="100000"/>
                        </a:lnSpc>
                        <a:spcBef>
                          <a:spcPts val="225"/>
                        </a:spcBef>
                      </a:pPr>
                      <a:r>
                        <a:rPr sz="1250" spc="5" dirty="0">
                          <a:latin typeface="Times New Roman"/>
                          <a:cs typeface="Times New Roman"/>
                        </a:rPr>
                        <a:t>27</a:t>
                      </a:r>
                      <a:r>
                        <a:rPr sz="1250" spc="-10" dirty="0">
                          <a:latin typeface="Times New Roman"/>
                          <a:cs typeface="Times New Roman"/>
                        </a:rPr>
                        <a:t>4</a:t>
                      </a:r>
                      <a:r>
                        <a:rPr sz="1250" spc="5" dirty="0">
                          <a:latin typeface="Times New Roman"/>
                          <a:cs typeface="Times New Roman"/>
                        </a:rPr>
                        <a:t>1</a:t>
                      </a:r>
                      <a:r>
                        <a:rPr sz="1250" dirty="0">
                          <a:latin typeface="Times New Roman"/>
                          <a:cs typeface="Times New Roman"/>
                        </a:rPr>
                        <a:t>5</a:t>
                      </a:r>
                      <a:endParaRPr sz="1250">
                        <a:latin typeface="Times New Roman"/>
                        <a:cs typeface="Times New Roman"/>
                      </a:endParaRPr>
                    </a:p>
                  </a:txBody>
                  <a:tcPr marL="0" marR="0" marT="2857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r">
                        <a:lnSpc>
                          <a:spcPct val="100000"/>
                        </a:lnSpc>
                        <a:spcBef>
                          <a:spcPts val="225"/>
                        </a:spcBef>
                      </a:pPr>
                      <a:r>
                        <a:rPr sz="1250" spc="5" dirty="0">
                          <a:latin typeface="Times New Roman"/>
                          <a:cs typeface="Times New Roman"/>
                        </a:rPr>
                        <a:t>23</a:t>
                      </a:r>
                      <a:r>
                        <a:rPr sz="1250" spc="-10" dirty="0">
                          <a:latin typeface="Times New Roman"/>
                          <a:cs typeface="Times New Roman"/>
                        </a:rPr>
                        <a:t>2</a:t>
                      </a:r>
                      <a:r>
                        <a:rPr sz="1250" spc="5" dirty="0">
                          <a:latin typeface="Times New Roman"/>
                          <a:cs typeface="Times New Roman"/>
                        </a:rPr>
                        <a:t>2</a:t>
                      </a:r>
                      <a:r>
                        <a:rPr sz="1250" dirty="0">
                          <a:latin typeface="Times New Roman"/>
                          <a:cs typeface="Times New Roman"/>
                        </a:rPr>
                        <a:t>0</a:t>
                      </a:r>
                      <a:endParaRPr sz="1250">
                        <a:latin typeface="Times New Roman"/>
                        <a:cs typeface="Times New Roman"/>
                      </a:endParaRPr>
                    </a:p>
                  </a:txBody>
                  <a:tcPr marL="0" marR="0" marT="28575" marB="0">
                    <a:lnL w="12700">
                      <a:solidFill>
                        <a:srgbClr val="000000"/>
                      </a:solidFill>
                      <a:prstDash val="solid"/>
                    </a:lnL>
                    <a:lnT w="19050">
                      <a:solidFill>
                        <a:srgbClr val="000000"/>
                      </a:solidFill>
                      <a:prstDash val="solid"/>
                    </a:lnT>
                    <a:lnB w="19050">
                      <a:solidFill>
                        <a:srgbClr val="000000"/>
                      </a:solidFill>
                      <a:prstDash val="solid"/>
                    </a:lnB>
                  </a:tcPr>
                </a:tc>
              </a:tr>
            </a:tbl>
          </a:graphicData>
        </a:graphic>
      </p:graphicFrame>
      <p:sp>
        <p:nvSpPr>
          <p:cNvPr id="4" name="object 4"/>
          <p:cNvSpPr txBox="1"/>
          <p:nvPr/>
        </p:nvSpPr>
        <p:spPr>
          <a:xfrm>
            <a:off x="156787" y="3731588"/>
            <a:ext cx="8686800" cy="981710"/>
          </a:xfrm>
          <a:prstGeom prst="rect">
            <a:avLst/>
          </a:prstGeom>
        </p:spPr>
        <p:txBody>
          <a:bodyPr vert="horz" wrap="square" lIns="0" tIns="12065" rIns="0" bIns="0" rtlCol="0">
            <a:spAutoFit/>
          </a:bodyPr>
          <a:lstStyle/>
          <a:p>
            <a:pPr marL="50800" marR="68580" indent="48895">
              <a:lnSpc>
                <a:spcPct val="107000"/>
              </a:lnSpc>
              <a:spcBef>
                <a:spcPts val="95"/>
              </a:spcBef>
              <a:tabLst>
                <a:tab pos="3785870" algn="l"/>
                <a:tab pos="4109720" algn="l"/>
                <a:tab pos="6066790" algn="l"/>
              </a:tabLst>
            </a:pPr>
            <a:r>
              <a:rPr sz="1650" spc="-50" dirty="0">
                <a:latin typeface="Times New Roman"/>
                <a:cs typeface="Times New Roman"/>
              </a:rPr>
              <a:t>За   </a:t>
            </a:r>
            <a:r>
              <a:rPr sz="1650" spc="-60" dirty="0">
                <a:latin typeface="Times New Roman"/>
                <a:cs typeface="Times New Roman"/>
              </a:rPr>
              <a:t>даними   </a:t>
            </a:r>
            <a:r>
              <a:rPr sz="1650" spc="-50" dirty="0">
                <a:latin typeface="Times New Roman"/>
                <a:cs typeface="Times New Roman"/>
              </a:rPr>
              <a:t>таблиці   зведені</a:t>
            </a:r>
            <a:r>
              <a:rPr sz="1650" spc="25" dirty="0">
                <a:latin typeface="Times New Roman"/>
                <a:cs typeface="Times New Roman"/>
              </a:rPr>
              <a:t> </a:t>
            </a:r>
            <a:r>
              <a:rPr sz="1650" spc="-50" dirty="0">
                <a:latin typeface="Times New Roman"/>
                <a:cs typeface="Times New Roman"/>
              </a:rPr>
              <a:t>індекси </a:t>
            </a:r>
            <a:r>
              <a:rPr sz="1650" spc="145" dirty="0">
                <a:latin typeface="Times New Roman"/>
                <a:cs typeface="Times New Roman"/>
              </a:rPr>
              <a:t> </a:t>
            </a:r>
            <a:r>
              <a:rPr sz="1650" spc="-50" dirty="0">
                <a:latin typeface="Times New Roman"/>
                <a:cs typeface="Times New Roman"/>
              </a:rPr>
              <a:t>цін	</a:t>
            </a:r>
            <a:r>
              <a:rPr sz="2325" i="1" spc="-67" baseline="1792" dirty="0">
                <a:latin typeface="Times New Roman"/>
                <a:cs typeface="Times New Roman"/>
              </a:rPr>
              <a:t>I</a:t>
            </a:r>
            <a:r>
              <a:rPr sz="2325" i="1" spc="-240" baseline="1792" dirty="0">
                <a:latin typeface="Times New Roman"/>
                <a:cs typeface="Times New Roman"/>
              </a:rPr>
              <a:t> </a:t>
            </a:r>
            <a:r>
              <a:rPr sz="1575" i="1" spc="-60" baseline="-18518" dirty="0">
                <a:latin typeface="Times New Roman"/>
                <a:cs typeface="Times New Roman"/>
              </a:rPr>
              <a:t>p	</a:t>
            </a:r>
            <a:r>
              <a:rPr sz="1650" spc="-40" dirty="0">
                <a:latin typeface="Times New Roman"/>
                <a:cs typeface="Times New Roman"/>
              </a:rPr>
              <a:t>та </a:t>
            </a:r>
            <a:r>
              <a:rPr sz="1650" spc="120" dirty="0">
                <a:latin typeface="Times New Roman"/>
                <a:cs typeface="Times New Roman"/>
              </a:rPr>
              <a:t> </a:t>
            </a:r>
            <a:r>
              <a:rPr sz="1650" spc="-50" dirty="0">
                <a:latin typeface="Times New Roman"/>
                <a:cs typeface="Times New Roman"/>
              </a:rPr>
              <a:t>фізичного </a:t>
            </a:r>
            <a:r>
              <a:rPr sz="1650" spc="140" dirty="0">
                <a:latin typeface="Times New Roman"/>
                <a:cs typeface="Times New Roman"/>
              </a:rPr>
              <a:t> </a:t>
            </a:r>
            <a:r>
              <a:rPr sz="1650" spc="-50" dirty="0">
                <a:latin typeface="Times New Roman"/>
                <a:cs typeface="Times New Roman"/>
              </a:rPr>
              <a:t>обсягу	</a:t>
            </a:r>
            <a:r>
              <a:rPr sz="2325" i="1" spc="-104" baseline="1792" dirty="0">
                <a:latin typeface="Times New Roman"/>
                <a:cs typeface="Times New Roman"/>
              </a:rPr>
              <a:t>I </a:t>
            </a:r>
            <a:r>
              <a:rPr sz="1575" i="1" spc="-104" baseline="-18518" dirty="0">
                <a:latin typeface="Times New Roman"/>
                <a:cs typeface="Times New Roman"/>
              </a:rPr>
              <a:t>q </a:t>
            </a:r>
            <a:r>
              <a:rPr sz="1650" spc="-30" dirty="0">
                <a:latin typeface="Times New Roman"/>
                <a:cs typeface="Times New Roman"/>
              </a:rPr>
              <a:t>, </a:t>
            </a:r>
            <a:r>
              <a:rPr sz="1650" spc="-50" dirty="0">
                <a:latin typeface="Times New Roman"/>
                <a:cs typeface="Times New Roman"/>
              </a:rPr>
              <a:t>реалізованої </a:t>
            </a:r>
            <a:r>
              <a:rPr sz="1650" spc="-55" dirty="0">
                <a:latin typeface="Times New Roman"/>
                <a:cs typeface="Times New Roman"/>
              </a:rPr>
              <a:t>через </a:t>
            </a:r>
            <a:r>
              <a:rPr sz="1650" spc="-50" dirty="0">
                <a:latin typeface="Times New Roman"/>
                <a:cs typeface="Times New Roman"/>
              </a:rPr>
              <a:t>біржу  </a:t>
            </a:r>
            <a:r>
              <a:rPr sz="1650" spc="-55" dirty="0">
                <a:latin typeface="Times New Roman"/>
                <a:cs typeface="Times New Roman"/>
              </a:rPr>
              <a:t>агропродукції,</a:t>
            </a:r>
            <a:r>
              <a:rPr sz="1650" spc="-35" dirty="0">
                <a:latin typeface="Times New Roman"/>
                <a:cs typeface="Times New Roman"/>
              </a:rPr>
              <a:t> </a:t>
            </a:r>
            <a:r>
              <a:rPr sz="1650" spc="-50" dirty="0">
                <a:latin typeface="Times New Roman"/>
                <a:cs typeface="Times New Roman"/>
              </a:rPr>
              <a:t>становлять:</a:t>
            </a:r>
            <a:endParaRPr sz="1650">
              <a:latin typeface="Times New Roman"/>
              <a:cs typeface="Times New Roman"/>
            </a:endParaRPr>
          </a:p>
          <a:p>
            <a:pPr marL="676275">
              <a:lnSpc>
                <a:spcPct val="100000"/>
              </a:lnSpc>
              <a:spcBef>
                <a:spcPts val="1310"/>
              </a:spcBef>
              <a:tabLst>
                <a:tab pos="3624579" algn="l"/>
              </a:tabLst>
            </a:pPr>
            <a:r>
              <a:rPr sz="1650" i="1" spc="-50" dirty="0">
                <a:latin typeface="Times New Roman"/>
                <a:cs typeface="Times New Roman"/>
              </a:rPr>
              <a:t>За</a:t>
            </a:r>
            <a:r>
              <a:rPr sz="1650" i="1" spc="-15" dirty="0">
                <a:latin typeface="Times New Roman"/>
                <a:cs typeface="Times New Roman"/>
              </a:rPr>
              <a:t> </a:t>
            </a:r>
            <a:r>
              <a:rPr sz="1650" i="1" spc="-60" dirty="0">
                <a:latin typeface="Times New Roman"/>
                <a:cs typeface="Times New Roman"/>
              </a:rPr>
              <a:t>Ласпейресом:	</a:t>
            </a:r>
            <a:r>
              <a:rPr sz="1650" spc="-50" dirty="0">
                <a:latin typeface="Times New Roman"/>
                <a:cs typeface="Times New Roman"/>
              </a:rPr>
              <a:t>За</a:t>
            </a:r>
            <a:r>
              <a:rPr sz="1650" spc="-40" dirty="0">
                <a:latin typeface="Times New Roman"/>
                <a:cs typeface="Times New Roman"/>
              </a:rPr>
              <a:t> </a:t>
            </a:r>
            <a:r>
              <a:rPr sz="1650" spc="-60" dirty="0">
                <a:latin typeface="Times New Roman"/>
                <a:cs typeface="Times New Roman"/>
              </a:rPr>
              <a:t>Пааше:</a:t>
            </a:r>
            <a:endParaRPr sz="1650">
              <a:latin typeface="Times New Roman"/>
              <a:cs typeface="Times New Roman"/>
            </a:endParaRPr>
          </a:p>
        </p:txBody>
      </p:sp>
      <p:sp>
        <p:nvSpPr>
          <p:cNvPr id="5" name="object 5"/>
          <p:cNvSpPr/>
          <p:nvPr/>
        </p:nvSpPr>
        <p:spPr>
          <a:xfrm>
            <a:off x="757568" y="5075093"/>
            <a:ext cx="534035" cy="0"/>
          </a:xfrm>
          <a:custGeom>
            <a:avLst/>
            <a:gdLst/>
            <a:ahLst/>
            <a:cxnLst/>
            <a:rect l="l" t="t" r="r" b="b"/>
            <a:pathLst>
              <a:path w="534035">
                <a:moveTo>
                  <a:pt x="0" y="0"/>
                </a:moveTo>
                <a:lnTo>
                  <a:pt x="533499" y="0"/>
                </a:lnTo>
              </a:path>
            </a:pathLst>
          </a:custGeom>
          <a:ln w="8587">
            <a:solidFill>
              <a:srgbClr val="000000"/>
            </a:solidFill>
          </a:ln>
        </p:spPr>
        <p:txBody>
          <a:bodyPr wrap="square" lIns="0" tIns="0" rIns="0" bIns="0" rtlCol="0"/>
          <a:lstStyle/>
          <a:p>
            <a:endParaRPr/>
          </a:p>
        </p:txBody>
      </p:sp>
      <p:sp>
        <p:nvSpPr>
          <p:cNvPr id="6" name="object 6"/>
          <p:cNvSpPr txBox="1"/>
          <p:nvPr/>
        </p:nvSpPr>
        <p:spPr>
          <a:xfrm>
            <a:off x="470805" y="5027417"/>
            <a:ext cx="88900" cy="185420"/>
          </a:xfrm>
          <a:prstGeom prst="rect">
            <a:avLst/>
          </a:prstGeom>
        </p:spPr>
        <p:txBody>
          <a:bodyPr vert="horz" wrap="square" lIns="0" tIns="12065" rIns="0" bIns="0" rtlCol="0">
            <a:spAutoFit/>
          </a:bodyPr>
          <a:lstStyle/>
          <a:p>
            <a:pPr marL="12700">
              <a:lnSpc>
                <a:spcPct val="100000"/>
              </a:lnSpc>
              <a:spcBef>
                <a:spcPts val="95"/>
              </a:spcBef>
            </a:pPr>
            <a:r>
              <a:rPr sz="1050" i="1" spc="-30" dirty="0">
                <a:latin typeface="Times New Roman"/>
                <a:cs typeface="Times New Roman"/>
              </a:rPr>
              <a:t>p</a:t>
            </a:r>
            <a:endParaRPr sz="1050">
              <a:latin typeface="Times New Roman"/>
              <a:cs typeface="Times New Roman"/>
            </a:endParaRPr>
          </a:p>
        </p:txBody>
      </p:sp>
      <p:sp>
        <p:nvSpPr>
          <p:cNvPr id="7" name="object 7"/>
          <p:cNvSpPr/>
          <p:nvPr/>
        </p:nvSpPr>
        <p:spPr>
          <a:xfrm>
            <a:off x="3436794" y="5076617"/>
            <a:ext cx="509270" cy="0"/>
          </a:xfrm>
          <a:custGeom>
            <a:avLst/>
            <a:gdLst/>
            <a:ahLst/>
            <a:cxnLst/>
            <a:rect l="l" t="t" r="r" b="b"/>
            <a:pathLst>
              <a:path w="509270">
                <a:moveTo>
                  <a:pt x="0" y="0"/>
                </a:moveTo>
                <a:lnTo>
                  <a:pt x="509122" y="0"/>
                </a:lnTo>
              </a:path>
            </a:pathLst>
          </a:custGeom>
          <a:ln w="8621">
            <a:solidFill>
              <a:srgbClr val="000000"/>
            </a:solidFill>
          </a:ln>
        </p:spPr>
        <p:txBody>
          <a:bodyPr wrap="square" lIns="0" tIns="0" rIns="0" bIns="0" rtlCol="0"/>
          <a:lstStyle/>
          <a:p>
            <a:endParaRPr/>
          </a:p>
        </p:txBody>
      </p:sp>
      <p:sp>
        <p:nvSpPr>
          <p:cNvPr id="8" name="object 8"/>
          <p:cNvSpPr txBox="1"/>
          <p:nvPr/>
        </p:nvSpPr>
        <p:spPr>
          <a:xfrm>
            <a:off x="720974" y="5024678"/>
            <a:ext cx="3980179" cy="282575"/>
          </a:xfrm>
          <a:prstGeom prst="rect">
            <a:avLst/>
          </a:prstGeom>
        </p:spPr>
        <p:txBody>
          <a:bodyPr vert="horz" wrap="square" lIns="0" tIns="17145" rIns="0" bIns="0" rtlCol="0">
            <a:spAutoFit/>
          </a:bodyPr>
          <a:lstStyle/>
          <a:p>
            <a:pPr marL="50800">
              <a:lnSpc>
                <a:spcPct val="100000"/>
              </a:lnSpc>
              <a:spcBef>
                <a:spcPts val="135"/>
              </a:spcBef>
              <a:tabLst>
                <a:tab pos="781050" algn="l"/>
                <a:tab pos="2729865" algn="l"/>
                <a:tab pos="3435985" algn="l"/>
              </a:tabLst>
            </a:pPr>
            <a:r>
              <a:rPr sz="2475" spc="-67" baseline="-5050" dirty="0">
                <a:latin typeface="Symbol"/>
                <a:cs typeface="Symbol"/>
              </a:rPr>
              <a:t></a:t>
            </a:r>
            <a:r>
              <a:rPr sz="2475" spc="-187" baseline="-5050" dirty="0">
                <a:latin typeface="Times New Roman"/>
                <a:cs typeface="Times New Roman"/>
              </a:rPr>
              <a:t> </a:t>
            </a:r>
            <a:r>
              <a:rPr sz="1500" i="1" spc="-20" dirty="0">
                <a:latin typeface="Times New Roman"/>
                <a:cs typeface="Times New Roman"/>
              </a:rPr>
              <a:t>p</a:t>
            </a:r>
            <a:r>
              <a:rPr sz="1575" spc="-30" baseline="-21164" dirty="0">
                <a:latin typeface="Times New Roman"/>
                <a:cs typeface="Times New Roman"/>
              </a:rPr>
              <a:t>0</a:t>
            </a:r>
            <a:r>
              <a:rPr sz="1500" i="1" spc="-20" dirty="0">
                <a:latin typeface="Times New Roman"/>
                <a:cs typeface="Times New Roman"/>
              </a:rPr>
              <a:t>q</a:t>
            </a:r>
            <a:r>
              <a:rPr sz="1575" spc="-30" baseline="-18518" dirty="0">
                <a:latin typeface="Times New Roman"/>
                <a:cs typeface="Times New Roman"/>
              </a:rPr>
              <a:t>0	</a:t>
            </a:r>
            <a:r>
              <a:rPr sz="1500" spc="5" dirty="0">
                <a:latin typeface="Times New Roman"/>
                <a:cs typeface="Times New Roman"/>
              </a:rPr>
              <a:t>23550	</a:t>
            </a:r>
            <a:r>
              <a:rPr sz="2475" spc="-67" baseline="-5050" dirty="0">
                <a:latin typeface="Symbol"/>
                <a:cs typeface="Symbol"/>
              </a:rPr>
              <a:t></a:t>
            </a:r>
            <a:r>
              <a:rPr sz="2475" spc="-172" baseline="-5050" dirty="0">
                <a:latin typeface="Times New Roman"/>
                <a:cs typeface="Times New Roman"/>
              </a:rPr>
              <a:t> </a:t>
            </a:r>
            <a:r>
              <a:rPr sz="1550" i="1" spc="-70" dirty="0">
                <a:latin typeface="Times New Roman"/>
                <a:cs typeface="Times New Roman"/>
              </a:rPr>
              <a:t>p</a:t>
            </a:r>
            <a:r>
              <a:rPr sz="1575" spc="-104" baseline="-21164" dirty="0">
                <a:latin typeface="Times New Roman"/>
                <a:cs typeface="Times New Roman"/>
              </a:rPr>
              <a:t>0</a:t>
            </a:r>
            <a:r>
              <a:rPr sz="1550" i="1" spc="-70" dirty="0">
                <a:latin typeface="Times New Roman"/>
                <a:cs typeface="Times New Roman"/>
              </a:rPr>
              <a:t>q</a:t>
            </a:r>
            <a:r>
              <a:rPr sz="1575" spc="-104" baseline="-21164" dirty="0">
                <a:latin typeface="Times New Roman"/>
                <a:cs typeface="Times New Roman"/>
              </a:rPr>
              <a:t>1	</a:t>
            </a:r>
            <a:r>
              <a:rPr sz="1550" spc="-5" dirty="0">
                <a:latin typeface="Times New Roman"/>
                <a:cs typeface="Times New Roman"/>
              </a:rPr>
              <a:t>27800</a:t>
            </a:r>
            <a:endParaRPr sz="1550">
              <a:latin typeface="Times New Roman"/>
              <a:cs typeface="Times New Roman"/>
            </a:endParaRPr>
          </a:p>
        </p:txBody>
      </p:sp>
      <p:sp>
        <p:nvSpPr>
          <p:cNvPr id="9" name="object 9"/>
          <p:cNvSpPr txBox="1"/>
          <p:nvPr/>
        </p:nvSpPr>
        <p:spPr>
          <a:xfrm>
            <a:off x="345412" y="4898523"/>
            <a:ext cx="5038725" cy="282575"/>
          </a:xfrm>
          <a:prstGeom prst="rect">
            <a:avLst/>
          </a:prstGeom>
        </p:spPr>
        <p:txBody>
          <a:bodyPr vert="horz" wrap="square" lIns="0" tIns="17145" rIns="0" bIns="0" rtlCol="0">
            <a:spAutoFit/>
          </a:bodyPr>
          <a:lstStyle/>
          <a:p>
            <a:pPr marL="50800">
              <a:lnSpc>
                <a:spcPct val="100000"/>
              </a:lnSpc>
              <a:spcBef>
                <a:spcPts val="135"/>
              </a:spcBef>
              <a:tabLst>
                <a:tab pos="264160" algn="l"/>
                <a:tab pos="2728595" algn="l"/>
                <a:tab pos="2943225" algn="l"/>
              </a:tabLst>
            </a:pPr>
            <a:r>
              <a:rPr sz="1500" i="1" spc="-20" dirty="0">
                <a:latin typeface="Times New Roman"/>
                <a:cs typeface="Times New Roman"/>
              </a:rPr>
              <a:t>I	</a:t>
            </a:r>
            <a:r>
              <a:rPr sz="1500" spc="-25" dirty="0">
                <a:latin typeface="Symbol"/>
                <a:cs typeface="Symbol"/>
              </a:rPr>
              <a:t></a:t>
            </a:r>
            <a:r>
              <a:rPr sz="1500" spc="-25" dirty="0">
                <a:latin typeface="Times New Roman"/>
                <a:cs typeface="Times New Roman"/>
              </a:rPr>
              <a:t> </a:t>
            </a:r>
            <a:r>
              <a:rPr sz="2475" spc="-67" baseline="28619" dirty="0">
                <a:latin typeface="Symbol"/>
                <a:cs typeface="Symbol"/>
              </a:rPr>
              <a:t></a:t>
            </a:r>
            <a:r>
              <a:rPr sz="2475" spc="-67" baseline="28619" dirty="0">
                <a:latin typeface="Times New Roman"/>
                <a:cs typeface="Times New Roman"/>
              </a:rPr>
              <a:t> </a:t>
            </a:r>
            <a:r>
              <a:rPr sz="2250" i="1" spc="-112" baseline="37037" dirty="0">
                <a:latin typeface="Times New Roman"/>
                <a:cs typeface="Times New Roman"/>
              </a:rPr>
              <a:t>p</a:t>
            </a:r>
            <a:r>
              <a:rPr sz="1575" spc="-112" baseline="31746" dirty="0">
                <a:latin typeface="Times New Roman"/>
                <a:cs typeface="Times New Roman"/>
              </a:rPr>
              <a:t>1</a:t>
            </a:r>
            <a:r>
              <a:rPr sz="2250" i="1" spc="-112" baseline="37037" dirty="0">
                <a:latin typeface="Times New Roman"/>
                <a:cs typeface="Times New Roman"/>
              </a:rPr>
              <a:t>q</a:t>
            </a:r>
            <a:r>
              <a:rPr sz="1575" spc="-112" baseline="31746" dirty="0">
                <a:latin typeface="Times New Roman"/>
                <a:cs typeface="Times New Roman"/>
              </a:rPr>
              <a:t>0    </a:t>
            </a:r>
            <a:r>
              <a:rPr sz="1500" spc="-25" dirty="0">
                <a:latin typeface="Symbol"/>
                <a:cs typeface="Symbol"/>
              </a:rPr>
              <a:t></a:t>
            </a:r>
            <a:r>
              <a:rPr sz="1500" spc="-25" dirty="0">
                <a:latin typeface="Times New Roman"/>
                <a:cs typeface="Times New Roman"/>
              </a:rPr>
              <a:t> </a:t>
            </a:r>
            <a:r>
              <a:rPr sz="2250" u="sng" spc="7" baseline="25925" dirty="0">
                <a:uFill>
                  <a:solidFill>
                    <a:srgbClr val="000000"/>
                  </a:solidFill>
                </a:uFill>
                <a:latin typeface="Times New Roman"/>
                <a:cs typeface="Times New Roman"/>
              </a:rPr>
              <a:t>23220</a:t>
            </a:r>
            <a:r>
              <a:rPr sz="2250" spc="7" baseline="25925" dirty="0">
                <a:latin typeface="Times New Roman"/>
                <a:cs typeface="Times New Roman"/>
              </a:rPr>
              <a:t> </a:t>
            </a:r>
            <a:r>
              <a:rPr sz="1500" spc="-25" dirty="0">
                <a:latin typeface="Symbol"/>
                <a:cs typeface="Symbol"/>
              </a:rPr>
              <a:t></a:t>
            </a:r>
            <a:r>
              <a:rPr sz="1500" spc="-60" dirty="0">
                <a:latin typeface="Times New Roman"/>
                <a:cs typeface="Times New Roman"/>
              </a:rPr>
              <a:t> </a:t>
            </a:r>
            <a:r>
              <a:rPr sz="1500" spc="-55" dirty="0">
                <a:latin typeface="Times New Roman"/>
                <a:cs typeface="Times New Roman"/>
              </a:rPr>
              <a:t>0,9860;	</a:t>
            </a:r>
            <a:r>
              <a:rPr sz="1550" i="1" spc="-30" dirty="0">
                <a:latin typeface="Times New Roman"/>
                <a:cs typeface="Times New Roman"/>
              </a:rPr>
              <a:t>I	</a:t>
            </a:r>
            <a:r>
              <a:rPr sz="1550" spc="-50" dirty="0">
                <a:latin typeface="Symbol"/>
                <a:cs typeface="Symbol"/>
              </a:rPr>
              <a:t></a:t>
            </a:r>
            <a:r>
              <a:rPr sz="1550" spc="-50" dirty="0">
                <a:latin typeface="Times New Roman"/>
                <a:cs typeface="Times New Roman"/>
              </a:rPr>
              <a:t> </a:t>
            </a:r>
            <a:r>
              <a:rPr sz="2475" spc="-67" baseline="28619" dirty="0">
                <a:latin typeface="Symbol"/>
                <a:cs typeface="Symbol"/>
              </a:rPr>
              <a:t></a:t>
            </a:r>
            <a:r>
              <a:rPr sz="2475" spc="-67" baseline="28619" dirty="0">
                <a:latin typeface="Times New Roman"/>
                <a:cs typeface="Times New Roman"/>
              </a:rPr>
              <a:t> </a:t>
            </a:r>
            <a:r>
              <a:rPr sz="2325" i="1" spc="-120" baseline="35842" dirty="0">
                <a:latin typeface="Times New Roman"/>
                <a:cs typeface="Times New Roman"/>
              </a:rPr>
              <a:t>p</a:t>
            </a:r>
            <a:r>
              <a:rPr sz="1575" spc="-120" baseline="31746" dirty="0">
                <a:latin typeface="Times New Roman"/>
                <a:cs typeface="Times New Roman"/>
              </a:rPr>
              <a:t>1</a:t>
            </a:r>
            <a:r>
              <a:rPr sz="2325" i="1" spc="-120" baseline="35842" dirty="0">
                <a:latin typeface="Times New Roman"/>
                <a:cs typeface="Times New Roman"/>
              </a:rPr>
              <a:t>q</a:t>
            </a:r>
            <a:r>
              <a:rPr sz="1575" spc="-120" baseline="34391" dirty="0">
                <a:latin typeface="Times New Roman"/>
                <a:cs typeface="Times New Roman"/>
              </a:rPr>
              <a:t>1 </a:t>
            </a:r>
            <a:r>
              <a:rPr sz="1550" spc="-50" dirty="0">
                <a:latin typeface="Symbol"/>
                <a:cs typeface="Symbol"/>
              </a:rPr>
              <a:t></a:t>
            </a:r>
            <a:r>
              <a:rPr sz="1550" spc="-50" dirty="0">
                <a:latin typeface="Times New Roman"/>
                <a:cs typeface="Times New Roman"/>
              </a:rPr>
              <a:t> </a:t>
            </a:r>
            <a:r>
              <a:rPr sz="2325" u="sng" spc="-30" baseline="25089" dirty="0">
                <a:uFill>
                  <a:solidFill>
                    <a:srgbClr val="000000"/>
                  </a:solidFill>
                </a:uFill>
                <a:latin typeface="Times New Roman"/>
                <a:cs typeface="Times New Roman"/>
              </a:rPr>
              <a:t>27450</a:t>
            </a:r>
            <a:r>
              <a:rPr sz="1550" spc="-20" dirty="0">
                <a:latin typeface="Symbol"/>
                <a:cs typeface="Symbol"/>
              </a:rPr>
              <a:t></a:t>
            </a:r>
            <a:r>
              <a:rPr sz="1550" spc="-265" dirty="0">
                <a:latin typeface="Times New Roman"/>
                <a:cs typeface="Times New Roman"/>
              </a:rPr>
              <a:t> </a:t>
            </a:r>
            <a:r>
              <a:rPr sz="1550" spc="-85" dirty="0">
                <a:latin typeface="Times New Roman"/>
                <a:cs typeface="Times New Roman"/>
              </a:rPr>
              <a:t>0,9861;</a:t>
            </a:r>
            <a:endParaRPr sz="1550">
              <a:latin typeface="Times New Roman"/>
              <a:cs typeface="Times New Roman"/>
            </a:endParaRPr>
          </a:p>
        </p:txBody>
      </p:sp>
      <p:sp>
        <p:nvSpPr>
          <p:cNvPr id="10" name="object 10"/>
          <p:cNvSpPr txBox="1"/>
          <p:nvPr/>
        </p:nvSpPr>
        <p:spPr>
          <a:xfrm>
            <a:off x="3149380" y="5027941"/>
            <a:ext cx="88900" cy="186690"/>
          </a:xfrm>
          <a:prstGeom prst="rect">
            <a:avLst/>
          </a:prstGeom>
        </p:spPr>
        <p:txBody>
          <a:bodyPr vert="horz" wrap="square" lIns="0" tIns="13335" rIns="0" bIns="0" rtlCol="0">
            <a:spAutoFit/>
          </a:bodyPr>
          <a:lstStyle/>
          <a:p>
            <a:pPr marL="12700">
              <a:lnSpc>
                <a:spcPct val="100000"/>
              </a:lnSpc>
              <a:spcBef>
                <a:spcPts val="105"/>
              </a:spcBef>
            </a:pPr>
            <a:r>
              <a:rPr sz="1050" i="1" spc="-30" dirty="0">
                <a:latin typeface="Times New Roman"/>
                <a:cs typeface="Times New Roman"/>
              </a:rPr>
              <a:t>p</a:t>
            </a:r>
            <a:endParaRPr sz="1050">
              <a:latin typeface="Times New Roman"/>
              <a:cs typeface="Times New Roman"/>
            </a:endParaRPr>
          </a:p>
        </p:txBody>
      </p:sp>
      <p:sp>
        <p:nvSpPr>
          <p:cNvPr id="11" name="object 11"/>
          <p:cNvSpPr/>
          <p:nvPr/>
        </p:nvSpPr>
        <p:spPr>
          <a:xfrm>
            <a:off x="776262" y="5671915"/>
            <a:ext cx="524510" cy="0"/>
          </a:xfrm>
          <a:custGeom>
            <a:avLst/>
            <a:gdLst/>
            <a:ahLst/>
            <a:cxnLst/>
            <a:rect l="l" t="t" r="r" b="b"/>
            <a:pathLst>
              <a:path w="524510">
                <a:moveTo>
                  <a:pt x="0" y="0"/>
                </a:moveTo>
                <a:lnTo>
                  <a:pt x="524140" y="0"/>
                </a:lnTo>
              </a:path>
            </a:pathLst>
          </a:custGeom>
          <a:ln w="8621">
            <a:solidFill>
              <a:srgbClr val="000000"/>
            </a:solidFill>
          </a:ln>
        </p:spPr>
        <p:txBody>
          <a:bodyPr wrap="square" lIns="0" tIns="0" rIns="0" bIns="0" rtlCol="0"/>
          <a:lstStyle/>
          <a:p>
            <a:endParaRPr/>
          </a:p>
        </p:txBody>
      </p:sp>
      <p:sp>
        <p:nvSpPr>
          <p:cNvPr id="12" name="object 12"/>
          <p:cNvSpPr txBox="1"/>
          <p:nvPr/>
        </p:nvSpPr>
        <p:spPr>
          <a:xfrm>
            <a:off x="752361" y="5619976"/>
            <a:ext cx="1288415" cy="282575"/>
          </a:xfrm>
          <a:prstGeom prst="rect">
            <a:avLst/>
          </a:prstGeom>
        </p:spPr>
        <p:txBody>
          <a:bodyPr vert="horz" wrap="square" lIns="0" tIns="17145" rIns="0" bIns="0" rtlCol="0">
            <a:spAutoFit/>
          </a:bodyPr>
          <a:lstStyle/>
          <a:p>
            <a:pPr marL="38100">
              <a:lnSpc>
                <a:spcPct val="100000"/>
              </a:lnSpc>
              <a:spcBef>
                <a:spcPts val="135"/>
              </a:spcBef>
              <a:tabLst>
                <a:tab pos="758825" algn="l"/>
              </a:tabLst>
            </a:pPr>
            <a:r>
              <a:rPr sz="2475" spc="-22" baseline="-5050" dirty="0">
                <a:latin typeface="Symbol"/>
                <a:cs typeface="Symbol"/>
              </a:rPr>
              <a:t></a:t>
            </a:r>
            <a:r>
              <a:rPr sz="1550" i="1" spc="-15" dirty="0">
                <a:latin typeface="Times New Roman"/>
                <a:cs typeface="Times New Roman"/>
              </a:rPr>
              <a:t>q</a:t>
            </a:r>
            <a:r>
              <a:rPr sz="1575" spc="-22" baseline="-21164" dirty="0">
                <a:latin typeface="Times New Roman"/>
                <a:cs typeface="Times New Roman"/>
              </a:rPr>
              <a:t>0</a:t>
            </a:r>
            <a:r>
              <a:rPr sz="1575" spc="-104" baseline="-21164" dirty="0">
                <a:latin typeface="Times New Roman"/>
                <a:cs typeface="Times New Roman"/>
              </a:rPr>
              <a:t> </a:t>
            </a:r>
            <a:r>
              <a:rPr sz="1550" i="1" spc="-55" dirty="0">
                <a:latin typeface="Times New Roman"/>
                <a:cs typeface="Times New Roman"/>
              </a:rPr>
              <a:t>p</a:t>
            </a:r>
            <a:r>
              <a:rPr sz="1575" spc="-82" baseline="-21164" dirty="0">
                <a:latin typeface="Times New Roman"/>
                <a:cs typeface="Times New Roman"/>
              </a:rPr>
              <a:t>0	</a:t>
            </a:r>
            <a:r>
              <a:rPr sz="1550" spc="-10" dirty="0">
                <a:latin typeface="Times New Roman"/>
                <a:cs typeface="Times New Roman"/>
              </a:rPr>
              <a:t>23550</a:t>
            </a:r>
            <a:endParaRPr sz="1550">
              <a:latin typeface="Times New Roman"/>
              <a:cs typeface="Times New Roman"/>
            </a:endParaRPr>
          </a:p>
        </p:txBody>
      </p:sp>
      <p:sp>
        <p:nvSpPr>
          <p:cNvPr id="13" name="object 13"/>
          <p:cNvSpPr txBox="1"/>
          <p:nvPr/>
        </p:nvSpPr>
        <p:spPr>
          <a:xfrm>
            <a:off x="392394" y="5493822"/>
            <a:ext cx="2297430" cy="282575"/>
          </a:xfrm>
          <a:prstGeom prst="rect">
            <a:avLst/>
          </a:prstGeom>
        </p:spPr>
        <p:txBody>
          <a:bodyPr vert="horz" wrap="square" lIns="0" tIns="17145" rIns="0" bIns="0" rtlCol="0">
            <a:spAutoFit/>
          </a:bodyPr>
          <a:lstStyle/>
          <a:p>
            <a:pPr marL="38100">
              <a:lnSpc>
                <a:spcPct val="100000"/>
              </a:lnSpc>
              <a:spcBef>
                <a:spcPts val="135"/>
              </a:spcBef>
              <a:tabLst>
                <a:tab pos="236220" algn="l"/>
              </a:tabLst>
            </a:pPr>
            <a:r>
              <a:rPr sz="1550" i="1" spc="-35" dirty="0">
                <a:latin typeface="Times New Roman"/>
                <a:cs typeface="Times New Roman"/>
              </a:rPr>
              <a:t>I	</a:t>
            </a:r>
            <a:r>
              <a:rPr sz="1550" spc="-55" dirty="0">
                <a:latin typeface="Symbol"/>
                <a:cs typeface="Symbol"/>
              </a:rPr>
              <a:t></a:t>
            </a:r>
            <a:r>
              <a:rPr sz="1550" spc="-55" dirty="0">
                <a:latin typeface="Times New Roman"/>
                <a:cs typeface="Times New Roman"/>
              </a:rPr>
              <a:t> </a:t>
            </a:r>
            <a:r>
              <a:rPr sz="2475" spc="-75" baseline="28619" dirty="0">
                <a:latin typeface="Symbol"/>
                <a:cs typeface="Symbol"/>
              </a:rPr>
              <a:t></a:t>
            </a:r>
            <a:r>
              <a:rPr sz="2475" spc="-75" baseline="28619" dirty="0">
                <a:latin typeface="Times New Roman"/>
                <a:cs typeface="Times New Roman"/>
              </a:rPr>
              <a:t> </a:t>
            </a:r>
            <a:r>
              <a:rPr sz="2325" i="1" spc="-104" baseline="35842" dirty="0">
                <a:latin typeface="Times New Roman"/>
                <a:cs typeface="Times New Roman"/>
              </a:rPr>
              <a:t>p</a:t>
            </a:r>
            <a:r>
              <a:rPr sz="1575" spc="-104" baseline="31746" dirty="0">
                <a:latin typeface="Times New Roman"/>
                <a:cs typeface="Times New Roman"/>
              </a:rPr>
              <a:t>0</a:t>
            </a:r>
            <a:r>
              <a:rPr sz="2325" i="1" spc="-104" baseline="35842" dirty="0">
                <a:latin typeface="Times New Roman"/>
                <a:cs typeface="Times New Roman"/>
              </a:rPr>
              <a:t>q</a:t>
            </a:r>
            <a:r>
              <a:rPr sz="1575" spc="-104" baseline="31746" dirty="0">
                <a:latin typeface="Times New Roman"/>
                <a:cs typeface="Times New Roman"/>
              </a:rPr>
              <a:t>1 </a:t>
            </a:r>
            <a:r>
              <a:rPr sz="1550" spc="-55" dirty="0">
                <a:latin typeface="Symbol"/>
                <a:cs typeface="Symbol"/>
              </a:rPr>
              <a:t></a:t>
            </a:r>
            <a:r>
              <a:rPr sz="1550" spc="-55" dirty="0">
                <a:latin typeface="Times New Roman"/>
                <a:cs typeface="Times New Roman"/>
              </a:rPr>
              <a:t> </a:t>
            </a:r>
            <a:r>
              <a:rPr sz="2325" u="sng" spc="-37" baseline="25089" dirty="0">
                <a:uFill>
                  <a:solidFill>
                    <a:srgbClr val="000000"/>
                  </a:solidFill>
                </a:uFill>
                <a:latin typeface="Times New Roman"/>
                <a:cs typeface="Times New Roman"/>
              </a:rPr>
              <a:t>27800</a:t>
            </a:r>
            <a:r>
              <a:rPr sz="1550" spc="-25" dirty="0">
                <a:latin typeface="Symbol"/>
                <a:cs typeface="Symbol"/>
              </a:rPr>
              <a:t></a:t>
            </a:r>
            <a:r>
              <a:rPr sz="1550" spc="-265" dirty="0">
                <a:latin typeface="Times New Roman"/>
                <a:cs typeface="Times New Roman"/>
              </a:rPr>
              <a:t> </a:t>
            </a:r>
            <a:r>
              <a:rPr sz="1550" spc="-110" dirty="0">
                <a:latin typeface="Times New Roman"/>
                <a:cs typeface="Times New Roman"/>
              </a:rPr>
              <a:t>1,1805;</a:t>
            </a:r>
            <a:endParaRPr sz="1550">
              <a:latin typeface="Times New Roman"/>
              <a:cs typeface="Times New Roman"/>
            </a:endParaRPr>
          </a:p>
        </p:txBody>
      </p:sp>
      <p:sp>
        <p:nvSpPr>
          <p:cNvPr id="14" name="object 14"/>
          <p:cNvSpPr txBox="1"/>
          <p:nvPr/>
        </p:nvSpPr>
        <p:spPr>
          <a:xfrm>
            <a:off x="491570" y="5623239"/>
            <a:ext cx="88900" cy="186690"/>
          </a:xfrm>
          <a:prstGeom prst="rect">
            <a:avLst/>
          </a:prstGeom>
        </p:spPr>
        <p:txBody>
          <a:bodyPr vert="horz" wrap="square" lIns="0" tIns="13335" rIns="0" bIns="0" rtlCol="0">
            <a:spAutoFit/>
          </a:bodyPr>
          <a:lstStyle/>
          <a:p>
            <a:pPr marL="12700">
              <a:lnSpc>
                <a:spcPct val="100000"/>
              </a:lnSpc>
              <a:spcBef>
                <a:spcPts val="105"/>
              </a:spcBef>
            </a:pPr>
            <a:r>
              <a:rPr sz="1050" i="1" spc="-30" dirty="0">
                <a:latin typeface="Times New Roman"/>
                <a:cs typeface="Times New Roman"/>
              </a:rPr>
              <a:t>q</a:t>
            </a:r>
            <a:endParaRPr sz="1050">
              <a:latin typeface="Times New Roman"/>
              <a:cs typeface="Times New Roman"/>
            </a:endParaRPr>
          </a:p>
        </p:txBody>
      </p:sp>
      <p:sp>
        <p:nvSpPr>
          <p:cNvPr id="15" name="object 15"/>
          <p:cNvSpPr/>
          <p:nvPr/>
        </p:nvSpPr>
        <p:spPr>
          <a:xfrm>
            <a:off x="3445646" y="5671915"/>
            <a:ext cx="508000" cy="0"/>
          </a:xfrm>
          <a:custGeom>
            <a:avLst/>
            <a:gdLst/>
            <a:ahLst/>
            <a:cxnLst/>
            <a:rect l="l" t="t" r="r" b="b"/>
            <a:pathLst>
              <a:path w="508000">
                <a:moveTo>
                  <a:pt x="0" y="0"/>
                </a:moveTo>
                <a:lnTo>
                  <a:pt x="507388" y="0"/>
                </a:lnTo>
              </a:path>
            </a:pathLst>
          </a:custGeom>
          <a:ln w="8621">
            <a:solidFill>
              <a:srgbClr val="000000"/>
            </a:solidFill>
          </a:ln>
        </p:spPr>
        <p:txBody>
          <a:bodyPr wrap="square" lIns="0" tIns="0" rIns="0" bIns="0" rtlCol="0"/>
          <a:lstStyle/>
          <a:p>
            <a:endParaRPr/>
          </a:p>
        </p:txBody>
      </p:sp>
      <p:sp>
        <p:nvSpPr>
          <p:cNvPr id="16" name="object 16"/>
          <p:cNvSpPr txBox="1"/>
          <p:nvPr/>
        </p:nvSpPr>
        <p:spPr>
          <a:xfrm>
            <a:off x="3421764" y="5619976"/>
            <a:ext cx="1272540" cy="282575"/>
          </a:xfrm>
          <a:prstGeom prst="rect">
            <a:avLst/>
          </a:prstGeom>
        </p:spPr>
        <p:txBody>
          <a:bodyPr vert="horz" wrap="square" lIns="0" tIns="17145" rIns="0" bIns="0" rtlCol="0">
            <a:spAutoFit/>
          </a:bodyPr>
          <a:lstStyle/>
          <a:p>
            <a:pPr marL="38100">
              <a:lnSpc>
                <a:spcPct val="100000"/>
              </a:lnSpc>
              <a:spcBef>
                <a:spcPts val="135"/>
              </a:spcBef>
              <a:tabLst>
                <a:tab pos="742315" algn="l"/>
              </a:tabLst>
            </a:pPr>
            <a:r>
              <a:rPr sz="2475" spc="-22" baseline="-5050" dirty="0">
                <a:latin typeface="Symbol"/>
                <a:cs typeface="Symbol"/>
              </a:rPr>
              <a:t></a:t>
            </a:r>
            <a:r>
              <a:rPr sz="1550" i="1" spc="-15" dirty="0">
                <a:latin typeface="Times New Roman"/>
                <a:cs typeface="Times New Roman"/>
              </a:rPr>
              <a:t>q</a:t>
            </a:r>
            <a:r>
              <a:rPr sz="1575" spc="-22" baseline="-21164" dirty="0">
                <a:latin typeface="Times New Roman"/>
                <a:cs typeface="Times New Roman"/>
              </a:rPr>
              <a:t>0</a:t>
            </a:r>
            <a:r>
              <a:rPr sz="1575" spc="-104" baseline="-21164" dirty="0">
                <a:latin typeface="Times New Roman"/>
                <a:cs typeface="Times New Roman"/>
              </a:rPr>
              <a:t> </a:t>
            </a:r>
            <a:r>
              <a:rPr sz="1550" i="1" spc="-90" dirty="0">
                <a:latin typeface="Times New Roman"/>
                <a:cs typeface="Times New Roman"/>
              </a:rPr>
              <a:t>p</a:t>
            </a:r>
            <a:r>
              <a:rPr sz="1575" spc="-135" baseline="-21164" dirty="0">
                <a:latin typeface="Times New Roman"/>
                <a:cs typeface="Times New Roman"/>
              </a:rPr>
              <a:t>1	</a:t>
            </a:r>
            <a:r>
              <a:rPr sz="1550" spc="-10" dirty="0">
                <a:latin typeface="Times New Roman"/>
                <a:cs typeface="Times New Roman"/>
              </a:rPr>
              <a:t>23220</a:t>
            </a:r>
            <a:endParaRPr sz="1550">
              <a:latin typeface="Times New Roman"/>
              <a:cs typeface="Times New Roman"/>
            </a:endParaRPr>
          </a:p>
        </p:txBody>
      </p:sp>
      <p:sp>
        <p:nvSpPr>
          <p:cNvPr id="17" name="object 17"/>
          <p:cNvSpPr txBox="1"/>
          <p:nvPr/>
        </p:nvSpPr>
        <p:spPr>
          <a:xfrm>
            <a:off x="3060911" y="5493822"/>
            <a:ext cx="2289175" cy="282575"/>
          </a:xfrm>
          <a:prstGeom prst="rect">
            <a:avLst/>
          </a:prstGeom>
        </p:spPr>
        <p:txBody>
          <a:bodyPr vert="horz" wrap="square" lIns="0" tIns="17145" rIns="0" bIns="0" rtlCol="0">
            <a:spAutoFit/>
          </a:bodyPr>
          <a:lstStyle/>
          <a:p>
            <a:pPr marL="38100">
              <a:lnSpc>
                <a:spcPct val="100000"/>
              </a:lnSpc>
              <a:spcBef>
                <a:spcPts val="135"/>
              </a:spcBef>
              <a:tabLst>
                <a:tab pos="236854" algn="l"/>
              </a:tabLst>
            </a:pPr>
            <a:r>
              <a:rPr sz="1550" i="1" spc="-35" dirty="0">
                <a:latin typeface="Times New Roman"/>
                <a:cs typeface="Times New Roman"/>
              </a:rPr>
              <a:t>I	</a:t>
            </a:r>
            <a:r>
              <a:rPr sz="1550" spc="-55" dirty="0">
                <a:latin typeface="Symbol"/>
                <a:cs typeface="Symbol"/>
              </a:rPr>
              <a:t></a:t>
            </a:r>
            <a:r>
              <a:rPr sz="1550" spc="-55" dirty="0">
                <a:latin typeface="Times New Roman"/>
                <a:cs typeface="Times New Roman"/>
              </a:rPr>
              <a:t> </a:t>
            </a:r>
            <a:r>
              <a:rPr sz="2475" spc="-52" baseline="26936" dirty="0">
                <a:latin typeface="Symbol"/>
                <a:cs typeface="Symbol"/>
              </a:rPr>
              <a:t></a:t>
            </a:r>
            <a:r>
              <a:rPr sz="2325" i="1" spc="-52" baseline="34050" dirty="0">
                <a:latin typeface="Times New Roman"/>
                <a:cs typeface="Times New Roman"/>
              </a:rPr>
              <a:t>q</a:t>
            </a:r>
            <a:r>
              <a:rPr sz="1575" spc="-52" baseline="31746" dirty="0">
                <a:latin typeface="Times New Roman"/>
                <a:cs typeface="Times New Roman"/>
              </a:rPr>
              <a:t>1 </a:t>
            </a:r>
            <a:r>
              <a:rPr sz="2325" i="1" spc="-135" baseline="34050" dirty="0">
                <a:latin typeface="Times New Roman"/>
                <a:cs typeface="Times New Roman"/>
              </a:rPr>
              <a:t>p</a:t>
            </a:r>
            <a:r>
              <a:rPr sz="1575" spc="-135" baseline="31746" dirty="0">
                <a:latin typeface="Times New Roman"/>
                <a:cs typeface="Times New Roman"/>
              </a:rPr>
              <a:t>1 </a:t>
            </a:r>
            <a:r>
              <a:rPr sz="1550" spc="-55" dirty="0">
                <a:latin typeface="Symbol"/>
                <a:cs typeface="Symbol"/>
              </a:rPr>
              <a:t></a:t>
            </a:r>
            <a:r>
              <a:rPr sz="1550" spc="-55" dirty="0">
                <a:latin typeface="Times New Roman"/>
                <a:cs typeface="Times New Roman"/>
              </a:rPr>
              <a:t> </a:t>
            </a:r>
            <a:r>
              <a:rPr sz="2325" u="sng" spc="-37" baseline="25089" dirty="0">
                <a:uFill>
                  <a:solidFill>
                    <a:srgbClr val="000000"/>
                  </a:solidFill>
                </a:uFill>
                <a:latin typeface="Times New Roman"/>
                <a:cs typeface="Times New Roman"/>
              </a:rPr>
              <a:t>27415</a:t>
            </a:r>
            <a:r>
              <a:rPr sz="1550" spc="-25" dirty="0">
                <a:latin typeface="Symbol"/>
                <a:cs typeface="Symbol"/>
              </a:rPr>
              <a:t></a:t>
            </a:r>
            <a:r>
              <a:rPr sz="1550" spc="-225" dirty="0">
                <a:latin typeface="Times New Roman"/>
                <a:cs typeface="Times New Roman"/>
              </a:rPr>
              <a:t> </a:t>
            </a:r>
            <a:r>
              <a:rPr sz="1550" spc="-95" dirty="0">
                <a:latin typeface="Times New Roman"/>
                <a:cs typeface="Times New Roman"/>
              </a:rPr>
              <a:t>1,1807.</a:t>
            </a:r>
            <a:endParaRPr sz="1550">
              <a:latin typeface="Times New Roman"/>
              <a:cs typeface="Times New Roman"/>
            </a:endParaRPr>
          </a:p>
        </p:txBody>
      </p:sp>
      <p:sp>
        <p:nvSpPr>
          <p:cNvPr id="18" name="object 18"/>
          <p:cNvSpPr txBox="1"/>
          <p:nvPr/>
        </p:nvSpPr>
        <p:spPr>
          <a:xfrm>
            <a:off x="3160185" y="5623239"/>
            <a:ext cx="88900" cy="186690"/>
          </a:xfrm>
          <a:prstGeom prst="rect">
            <a:avLst/>
          </a:prstGeom>
        </p:spPr>
        <p:txBody>
          <a:bodyPr vert="horz" wrap="square" lIns="0" tIns="13335" rIns="0" bIns="0" rtlCol="0">
            <a:spAutoFit/>
          </a:bodyPr>
          <a:lstStyle/>
          <a:p>
            <a:pPr marL="12700">
              <a:lnSpc>
                <a:spcPct val="100000"/>
              </a:lnSpc>
              <a:spcBef>
                <a:spcPts val="105"/>
              </a:spcBef>
            </a:pPr>
            <a:r>
              <a:rPr sz="1050" i="1" spc="-30" dirty="0">
                <a:latin typeface="Times New Roman"/>
                <a:cs typeface="Times New Roman"/>
              </a:rPr>
              <a:t>q</a:t>
            </a:r>
            <a:endParaRPr sz="1050">
              <a:latin typeface="Times New Roman"/>
              <a:cs typeface="Times New Roman"/>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45182" y="272541"/>
            <a:ext cx="4478020" cy="391160"/>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4.</a:t>
            </a:r>
            <a:r>
              <a:rPr sz="2400" b="1" spc="-500" dirty="0">
                <a:solidFill>
                  <a:srgbClr val="5E2D79"/>
                </a:solidFill>
                <a:latin typeface="Times New Roman"/>
                <a:cs typeface="Times New Roman"/>
              </a:rPr>
              <a:t> </a:t>
            </a:r>
            <a:r>
              <a:rPr sz="2400" b="1" spc="-160" dirty="0">
                <a:solidFill>
                  <a:srgbClr val="5E2D79"/>
                </a:solidFill>
                <a:latin typeface="Times New Roman"/>
                <a:cs typeface="Times New Roman"/>
              </a:rPr>
              <a:t>СЕРЕДНЬОЗВАЖЕНІ </a:t>
            </a:r>
            <a:r>
              <a:rPr sz="2400" b="1" spc="-145" dirty="0">
                <a:solidFill>
                  <a:srgbClr val="5E2D79"/>
                </a:solidFill>
                <a:latin typeface="Times New Roman"/>
                <a:cs typeface="Times New Roman"/>
              </a:rPr>
              <a:t>ІНДЕКСИ</a:t>
            </a:r>
            <a:endParaRPr sz="2400">
              <a:latin typeface="Times New Roman"/>
              <a:cs typeface="Times New Roman"/>
            </a:endParaRPr>
          </a:p>
        </p:txBody>
      </p:sp>
      <p:sp>
        <p:nvSpPr>
          <p:cNvPr id="3" name="object 3"/>
          <p:cNvSpPr txBox="1">
            <a:spLocks noGrp="1"/>
          </p:cNvSpPr>
          <p:nvPr>
            <p:ph type="title"/>
          </p:nvPr>
        </p:nvSpPr>
        <p:spPr>
          <a:xfrm>
            <a:off x="273202" y="1430273"/>
            <a:ext cx="8674735" cy="482600"/>
          </a:xfrm>
          <a:prstGeom prst="rect">
            <a:avLst/>
          </a:prstGeom>
        </p:spPr>
        <p:txBody>
          <a:bodyPr vert="horz" wrap="square" lIns="0" tIns="12700" rIns="0" bIns="0" rtlCol="0">
            <a:spAutoFit/>
          </a:bodyPr>
          <a:lstStyle/>
          <a:p>
            <a:pPr marL="12700">
              <a:lnSpc>
                <a:spcPct val="100000"/>
              </a:lnSpc>
              <a:spcBef>
                <a:spcPts val="100"/>
              </a:spcBef>
              <a:tabLst>
                <a:tab pos="1841500" algn="l"/>
                <a:tab pos="2676525" algn="l"/>
                <a:tab pos="3620135" algn="l"/>
                <a:tab pos="5272405" algn="l"/>
                <a:tab pos="5605780" algn="l"/>
                <a:tab pos="7267575" algn="l"/>
              </a:tabLst>
            </a:pPr>
            <a:r>
              <a:rPr dirty="0"/>
              <a:t>І</a:t>
            </a:r>
            <a:r>
              <a:rPr spc="-15" dirty="0"/>
              <a:t>н</a:t>
            </a:r>
            <a:r>
              <a:rPr dirty="0"/>
              <a:t>де</a:t>
            </a:r>
            <a:r>
              <a:rPr spc="-85" dirty="0"/>
              <a:t>к</a:t>
            </a:r>
            <a:r>
              <a:rPr dirty="0"/>
              <a:t>с</a:t>
            </a:r>
            <a:r>
              <a:rPr spc="-10" dirty="0"/>
              <a:t>ни</a:t>
            </a:r>
            <a:r>
              <a:rPr dirty="0"/>
              <a:t>й	</a:t>
            </a:r>
            <a:r>
              <a:rPr spc="-15" dirty="0"/>
              <a:t>р</a:t>
            </a:r>
            <a:r>
              <a:rPr dirty="0"/>
              <a:t>яд,	</a:t>
            </a:r>
            <a:r>
              <a:rPr spc="-25" dirty="0"/>
              <a:t>я</a:t>
            </a:r>
            <a:r>
              <a:rPr spc="-20" dirty="0"/>
              <a:t>к</a:t>
            </a:r>
            <a:r>
              <a:rPr spc="-10" dirty="0"/>
              <a:t>и</a:t>
            </a:r>
            <a:r>
              <a:rPr dirty="0"/>
              <a:t>й	</a:t>
            </a:r>
            <a:r>
              <a:rPr spc="-15" dirty="0"/>
              <a:t>ут</a:t>
            </a:r>
            <a:r>
              <a:rPr spc="-40" dirty="0"/>
              <a:t>в</a:t>
            </a:r>
            <a:r>
              <a:rPr dirty="0"/>
              <a:t>о</a:t>
            </a:r>
            <a:r>
              <a:rPr spc="-15" dirty="0"/>
              <a:t>ре</a:t>
            </a:r>
            <a:r>
              <a:rPr spc="-10" dirty="0"/>
              <a:t>н</a:t>
            </a:r>
            <a:r>
              <a:rPr dirty="0"/>
              <a:t>о	з	</a:t>
            </a:r>
            <a:r>
              <a:rPr spc="-15" dirty="0"/>
              <a:t>б</a:t>
            </a:r>
            <a:r>
              <a:rPr dirty="0"/>
              <a:t>а</a:t>
            </a:r>
            <a:r>
              <a:rPr spc="-10" dirty="0"/>
              <a:t>з</a:t>
            </a:r>
            <a:r>
              <a:rPr spc="-5" dirty="0"/>
              <a:t>и</a:t>
            </a:r>
            <a:r>
              <a:rPr spc="-10" dirty="0"/>
              <a:t>сн</a:t>
            </a:r>
            <a:r>
              <a:rPr spc="-5" dirty="0"/>
              <a:t>и</a:t>
            </a:r>
            <a:r>
              <a:rPr dirty="0"/>
              <a:t>х	інде</a:t>
            </a:r>
            <a:r>
              <a:rPr spc="-85" dirty="0"/>
              <a:t>к</a:t>
            </a:r>
            <a:r>
              <a:rPr dirty="0"/>
              <a:t>с</a:t>
            </a:r>
            <a:r>
              <a:rPr spc="-20" dirty="0"/>
              <a:t>і</a:t>
            </a:r>
            <a:r>
              <a:rPr spc="-15" dirty="0"/>
              <a:t>в</a:t>
            </a:r>
            <a:r>
              <a:rPr dirty="0"/>
              <a:t>,</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5080" algn="just">
              <a:lnSpc>
                <a:spcPct val="114999"/>
              </a:lnSpc>
              <a:spcBef>
                <a:spcPts val="100"/>
              </a:spcBef>
            </a:pPr>
            <a:r>
              <a:rPr spc="-5" dirty="0"/>
              <a:t>надає </a:t>
            </a:r>
            <a:r>
              <a:rPr spc="-25" dirty="0"/>
              <a:t>уявлення </a:t>
            </a:r>
            <a:r>
              <a:rPr spc="-5" dirty="0"/>
              <a:t>про </a:t>
            </a:r>
            <a:r>
              <a:rPr dirty="0"/>
              <a:t>загальну </a:t>
            </a:r>
            <a:r>
              <a:rPr spc="-10" dirty="0"/>
              <a:t>тенденцію явища,  </a:t>
            </a:r>
            <a:r>
              <a:rPr dirty="0"/>
              <a:t>якщо </a:t>
            </a:r>
            <a:r>
              <a:rPr spc="-15" dirty="0"/>
              <a:t>індекси </a:t>
            </a:r>
            <a:r>
              <a:rPr spc="-10" dirty="0"/>
              <a:t>ряду </a:t>
            </a:r>
            <a:r>
              <a:rPr spc="-15" dirty="0"/>
              <a:t>ланцюгові </a:t>
            </a:r>
            <a:r>
              <a:rPr dirty="0"/>
              <a:t>– </a:t>
            </a:r>
            <a:r>
              <a:rPr spc="-10" dirty="0"/>
              <a:t>докладнішу </a:t>
            </a:r>
            <a:r>
              <a:rPr spc="-15" dirty="0"/>
              <a:t>картину  </a:t>
            </a:r>
            <a:r>
              <a:rPr dirty="0"/>
              <a:t>послідовних </a:t>
            </a:r>
            <a:r>
              <a:rPr spc="-15" dirty="0"/>
              <a:t>змін </a:t>
            </a:r>
            <a:r>
              <a:rPr dirty="0"/>
              <a:t>явища у</a:t>
            </a:r>
            <a:r>
              <a:rPr spc="-190" dirty="0"/>
              <a:t> </a:t>
            </a:r>
            <a:r>
              <a:rPr spc="-5" dirty="0"/>
              <a:t>часі.</a:t>
            </a:r>
          </a:p>
          <a:p>
            <a:pPr marL="12700" marR="5715" algn="just">
              <a:lnSpc>
                <a:spcPct val="114999"/>
              </a:lnSpc>
            </a:pPr>
            <a:r>
              <a:rPr spc="-25" dirty="0"/>
              <a:t>Використовують </a:t>
            </a:r>
            <a:r>
              <a:rPr spc="-20" dirty="0"/>
              <a:t>два </a:t>
            </a:r>
            <a:r>
              <a:rPr spc="-10" dirty="0"/>
              <a:t>види </a:t>
            </a:r>
            <a:r>
              <a:rPr spc="-5" dirty="0"/>
              <a:t>середніх </a:t>
            </a:r>
            <a:r>
              <a:rPr dirty="0"/>
              <a:t>— </a:t>
            </a:r>
            <a:r>
              <a:rPr spc="-5" dirty="0"/>
              <a:t>арифметичну  </a:t>
            </a:r>
            <a:r>
              <a:rPr spc="15" dirty="0"/>
              <a:t>та </a:t>
            </a:r>
            <a:r>
              <a:rPr spc="-35" dirty="0"/>
              <a:t>гармонічну. </a:t>
            </a:r>
            <a:r>
              <a:rPr spc="-10" dirty="0"/>
              <a:t>Вибір </a:t>
            </a:r>
            <a:r>
              <a:rPr spc="-5" dirty="0"/>
              <a:t>виду середньої </a:t>
            </a:r>
            <a:r>
              <a:rPr spc="-10" dirty="0"/>
              <a:t>ґрунтується </a:t>
            </a:r>
            <a:r>
              <a:rPr dirty="0"/>
              <a:t>на  </a:t>
            </a:r>
            <a:r>
              <a:rPr spc="-5" dirty="0"/>
              <a:t>загальних </a:t>
            </a:r>
            <a:r>
              <a:rPr spc="5" dirty="0"/>
              <a:t>засадах: </a:t>
            </a:r>
            <a:r>
              <a:rPr spc="-10" dirty="0"/>
              <a:t>середньозважений </a:t>
            </a:r>
            <a:r>
              <a:rPr spc="-15" dirty="0"/>
              <a:t>індекс  </a:t>
            </a:r>
            <a:r>
              <a:rPr spc="-5" dirty="0"/>
              <a:t>має  </a:t>
            </a:r>
            <a:r>
              <a:rPr spc="-35" dirty="0"/>
              <a:t>бути </a:t>
            </a:r>
            <a:r>
              <a:rPr spc="-25" dirty="0"/>
              <a:t>тотожним </a:t>
            </a:r>
            <a:r>
              <a:rPr spc="-10" dirty="0"/>
              <a:t>відповідному </a:t>
            </a:r>
            <a:r>
              <a:rPr spc="-20" dirty="0"/>
              <a:t>індексу </a:t>
            </a:r>
            <a:r>
              <a:rPr spc="-10" dirty="0"/>
              <a:t>агрегатної  форми.</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55863" y="1336092"/>
          <a:ext cx="7583165" cy="1423918"/>
        </p:xfrm>
        <a:graphic>
          <a:graphicData uri="http://schemas.openxmlformats.org/drawingml/2006/table">
            <a:tbl>
              <a:tblPr firstRow="1" bandRow="1">
                <a:tableStyleId>{2D5ABB26-0587-4C30-8999-92F81FD0307C}</a:tableStyleId>
              </a:tblPr>
              <a:tblGrid>
                <a:gridCol w="624205"/>
                <a:gridCol w="829944"/>
                <a:gridCol w="725805"/>
                <a:gridCol w="727709"/>
                <a:gridCol w="1247139"/>
                <a:gridCol w="1037589"/>
                <a:gridCol w="2390774"/>
              </a:tblGrid>
              <a:tr h="296644">
                <a:tc rowSpan="3">
                  <a:txBody>
                    <a:bodyPr/>
                    <a:lstStyle/>
                    <a:p>
                      <a:pPr>
                        <a:lnSpc>
                          <a:spcPct val="100000"/>
                        </a:lnSpc>
                      </a:pPr>
                      <a:endParaRPr sz="900">
                        <a:latin typeface="Times New Roman"/>
                        <a:cs typeface="Times New Roman"/>
                      </a:endParaRPr>
                    </a:p>
                    <a:p>
                      <a:pPr>
                        <a:lnSpc>
                          <a:spcPct val="100000"/>
                        </a:lnSpc>
                      </a:pPr>
                      <a:endParaRPr sz="1100">
                        <a:latin typeface="Times New Roman"/>
                        <a:cs typeface="Times New Roman"/>
                      </a:endParaRPr>
                    </a:p>
                    <a:p>
                      <a:pPr marL="163195">
                        <a:lnSpc>
                          <a:spcPct val="100000"/>
                        </a:lnSpc>
                      </a:pPr>
                      <a:r>
                        <a:rPr sz="800" spc="55" dirty="0">
                          <a:latin typeface="Times New Roman"/>
                          <a:cs typeface="Times New Roman"/>
                        </a:rPr>
                        <a:t>Товар</a:t>
                      </a: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566420" marR="218440" indent="-343535">
                        <a:lnSpc>
                          <a:spcPts val="830"/>
                        </a:lnSpc>
                        <a:spcBef>
                          <a:spcPts val="335"/>
                        </a:spcBef>
                      </a:pPr>
                      <a:r>
                        <a:rPr sz="800" spc="55" dirty="0">
                          <a:latin typeface="Times New Roman"/>
                          <a:cs typeface="Times New Roman"/>
                        </a:rPr>
                        <a:t>Торговельний</a:t>
                      </a:r>
                      <a:r>
                        <a:rPr sz="800" spc="10" dirty="0">
                          <a:latin typeface="Times New Roman"/>
                          <a:cs typeface="Times New Roman"/>
                        </a:rPr>
                        <a:t> </a:t>
                      </a:r>
                      <a:r>
                        <a:rPr sz="800" spc="50" dirty="0">
                          <a:latin typeface="Times New Roman"/>
                          <a:cs typeface="Times New Roman"/>
                        </a:rPr>
                        <a:t>оборот,  тис.</a:t>
                      </a:r>
                      <a:r>
                        <a:rPr sz="800" spc="25" dirty="0">
                          <a:latin typeface="Times New Roman"/>
                          <a:cs typeface="Times New Roman"/>
                        </a:rPr>
                        <a:t> </a:t>
                      </a:r>
                      <a:r>
                        <a:rPr sz="800" spc="45" dirty="0">
                          <a:latin typeface="Times New Roman"/>
                          <a:cs typeface="Times New Roman"/>
                        </a:rPr>
                        <a:t>грн.</a:t>
                      </a:r>
                      <a:endParaRPr sz="800">
                        <a:latin typeface="Times New Roman"/>
                        <a:cs typeface="Times New Roman"/>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437515">
                        <a:lnSpc>
                          <a:spcPct val="100000"/>
                        </a:lnSpc>
                        <a:spcBef>
                          <a:spcPts val="605"/>
                        </a:spcBef>
                      </a:pPr>
                      <a:r>
                        <a:rPr sz="800" spc="50" dirty="0">
                          <a:latin typeface="Times New Roman"/>
                          <a:cs typeface="Times New Roman"/>
                        </a:rPr>
                        <a:t>Індивідуальні</a:t>
                      </a:r>
                      <a:r>
                        <a:rPr sz="800" spc="20" dirty="0">
                          <a:latin typeface="Times New Roman"/>
                          <a:cs typeface="Times New Roman"/>
                        </a:rPr>
                        <a:t> </a:t>
                      </a:r>
                      <a:r>
                        <a:rPr sz="800" spc="50" dirty="0">
                          <a:latin typeface="Times New Roman"/>
                          <a:cs typeface="Times New Roman"/>
                        </a:rPr>
                        <a:t>індекси</a:t>
                      </a:r>
                      <a:endParaRPr sz="800">
                        <a:latin typeface="Times New Roman"/>
                        <a:cs typeface="Times New Roman"/>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algn="ctr">
                        <a:lnSpc>
                          <a:spcPct val="100000"/>
                        </a:lnSpc>
                        <a:spcBef>
                          <a:spcPts val="605"/>
                        </a:spcBef>
                      </a:pPr>
                      <a:r>
                        <a:rPr sz="800" spc="65" dirty="0">
                          <a:latin typeface="Times New Roman"/>
                          <a:cs typeface="Times New Roman"/>
                        </a:rPr>
                        <a:t>Умовний</a:t>
                      </a:r>
                      <a:r>
                        <a:rPr sz="800" spc="30" dirty="0">
                          <a:latin typeface="Times New Roman"/>
                          <a:cs typeface="Times New Roman"/>
                        </a:rPr>
                        <a:t> </a:t>
                      </a:r>
                      <a:r>
                        <a:rPr sz="800" spc="45" dirty="0">
                          <a:latin typeface="Times New Roman"/>
                          <a:cs typeface="Times New Roman"/>
                        </a:rPr>
                        <a:t>агрегат</a:t>
                      </a:r>
                      <a:endParaRPr sz="800">
                        <a:latin typeface="Times New Roman"/>
                        <a:cs typeface="Times New Roman"/>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192799">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3835">
                        <a:lnSpc>
                          <a:spcPct val="100000"/>
                        </a:lnSpc>
                        <a:spcBef>
                          <a:spcPts val="210"/>
                        </a:spcBef>
                      </a:pPr>
                      <a:r>
                        <a:rPr sz="800" spc="60" dirty="0">
                          <a:latin typeface="Times New Roman"/>
                          <a:cs typeface="Times New Roman"/>
                        </a:rPr>
                        <a:t>Серпень</a:t>
                      </a:r>
                      <a:endParaRPr sz="800">
                        <a:latin typeface="Times New Roman"/>
                        <a:cs typeface="Times New Roman"/>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10"/>
                        </a:spcBef>
                      </a:pPr>
                      <a:r>
                        <a:rPr sz="800" spc="55" dirty="0">
                          <a:latin typeface="Times New Roman"/>
                          <a:cs typeface="Times New Roman"/>
                        </a:rPr>
                        <a:t>Вересень</a:t>
                      </a:r>
                      <a:endParaRPr sz="800">
                        <a:latin typeface="Times New Roman"/>
                        <a:cs typeface="Times New Roman"/>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10"/>
                        </a:spcBef>
                      </a:pPr>
                      <a:r>
                        <a:rPr sz="800" spc="55" dirty="0">
                          <a:latin typeface="Times New Roman"/>
                          <a:cs typeface="Times New Roman"/>
                        </a:rPr>
                        <a:t>цін</a:t>
                      </a:r>
                      <a:endParaRPr sz="800">
                        <a:latin typeface="Times New Roman"/>
                        <a:cs typeface="Times New Roman"/>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0"/>
                        </a:spcBef>
                      </a:pPr>
                      <a:r>
                        <a:rPr sz="800" spc="35" dirty="0">
                          <a:latin typeface="Times New Roman"/>
                          <a:cs typeface="Times New Roman"/>
                        </a:rPr>
                        <a:t>фізичного</a:t>
                      </a:r>
                      <a:r>
                        <a:rPr sz="800" spc="-25" dirty="0">
                          <a:latin typeface="Times New Roman"/>
                          <a:cs typeface="Times New Roman"/>
                        </a:rPr>
                        <a:t> </a:t>
                      </a:r>
                      <a:r>
                        <a:rPr sz="800" spc="35" dirty="0">
                          <a:latin typeface="Times New Roman"/>
                          <a:cs typeface="Times New Roman"/>
                        </a:rPr>
                        <a:t>обсягу</a:t>
                      </a:r>
                      <a:endParaRPr sz="800">
                        <a:latin typeface="Times New Roman"/>
                        <a:cs typeface="Times New Roman"/>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spcBef>
                          <a:spcPts val="15"/>
                        </a:spcBef>
                      </a:pPr>
                      <a:endParaRPr sz="1050">
                        <a:latin typeface="Times New Roman"/>
                        <a:cs typeface="Times New Roman"/>
                      </a:endParaRPr>
                    </a:p>
                    <a:p>
                      <a:pPr algn="ctr">
                        <a:lnSpc>
                          <a:spcPct val="100000"/>
                        </a:lnSpc>
                      </a:pPr>
                      <a:r>
                        <a:rPr sz="1200" i="1" spc="60" baseline="6944" dirty="0">
                          <a:latin typeface="Times New Roman"/>
                          <a:cs typeface="Times New Roman"/>
                        </a:rPr>
                        <a:t>i</a:t>
                      </a:r>
                      <a:r>
                        <a:rPr sz="500" i="1" spc="40" dirty="0">
                          <a:latin typeface="Times New Roman"/>
                          <a:cs typeface="Times New Roman"/>
                        </a:rPr>
                        <a:t>q </a:t>
                      </a:r>
                      <a:r>
                        <a:rPr sz="1200" i="1" spc="75" baseline="6944" dirty="0">
                          <a:latin typeface="Times New Roman"/>
                          <a:cs typeface="Times New Roman"/>
                        </a:rPr>
                        <a:t>q</a:t>
                      </a:r>
                      <a:r>
                        <a:rPr sz="500" spc="50" dirty="0">
                          <a:latin typeface="Times New Roman"/>
                          <a:cs typeface="Times New Roman"/>
                        </a:rPr>
                        <a:t>0</a:t>
                      </a:r>
                      <a:r>
                        <a:rPr sz="500" spc="-30" dirty="0">
                          <a:latin typeface="Times New Roman"/>
                          <a:cs typeface="Times New Roman"/>
                        </a:rPr>
                        <a:t> </a:t>
                      </a:r>
                      <a:r>
                        <a:rPr sz="1200" i="1" spc="75" baseline="6944" dirty="0">
                          <a:latin typeface="Times New Roman"/>
                          <a:cs typeface="Times New Roman"/>
                        </a:rPr>
                        <a:t>p</a:t>
                      </a:r>
                      <a:r>
                        <a:rPr sz="500" spc="50" dirty="0">
                          <a:latin typeface="Times New Roman"/>
                          <a:cs typeface="Times New Roman"/>
                        </a:rPr>
                        <a:t>0</a:t>
                      </a:r>
                      <a:endParaRPr sz="50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gn="ctr">
                        <a:lnSpc>
                          <a:spcPct val="100000"/>
                        </a:lnSpc>
                        <a:spcBef>
                          <a:spcPts val="655"/>
                        </a:spcBef>
                      </a:pPr>
                      <a:r>
                        <a:rPr sz="450" u="sng" spc="-30" dirty="0">
                          <a:uFill>
                            <a:solidFill>
                              <a:srgbClr val="000000"/>
                            </a:solidFill>
                          </a:uFill>
                          <a:latin typeface="Times New Roman"/>
                          <a:cs typeface="Times New Roman"/>
                        </a:rPr>
                        <a:t> </a:t>
                      </a:r>
                      <a:r>
                        <a:rPr sz="1200" i="1" spc="60" baseline="13888" dirty="0">
                          <a:latin typeface="Times New Roman"/>
                          <a:cs typeface="Times New Roman"/>
                        </a:rPr>
                        <a:t>q</a:t>
                      </a:r>
                      <a:r>
                        <a:rPr sz="450" u="sng" spc="40" dirty="0">
                          <a:uFill>
                            <a:solidFill>
                              <a:srgbClr val="000000"/>
                            </a:solidFill>
                          </a:uFill>
                          <a:latin typeface="Times New Roman"/>
                          <a:cs typeface="Times New Roman"/>
                        </a:rPr>
                        <a:t>1</a:t>
                      </a:r>
                      <a:r>
                        <a:rPr sz="450" u="sng" spc="35" dirty="0">
                          <a:uFill>
                            <a:solidFill>
                              <a:srgbClr val="000000"/>
                            </a:solidFill>
                          </a:uFill>
                          <a:latin typeface="Times New Roman"/>
                          <a:cs typeface="Times New Roman"/>
                        </a:rPr>
                        <a:t> </a:t>
                      </a:r>
                      <a:r>
                        <a:rPr sz="1200" i="1" spc="60" baseline="13888" dirty="0">
                          <a:latin typeface="Times New Roman"/>
                          <a:cs typeface="Times New Roman"/>
                        </a:rPr>
                        <a:t>p</a:t>
                      </a:r>
                      <a:r>
                        <a:rPr sz="450" u="sng" spc="40" dirty="0">
                          <a:uFill>
                            <a:solidFill>
                              <a:srgbClr val="000000"/>
                            </a:solidFill>
                          </a:uFill>
                          <a:latin typeface="Times New Roman"/>
                          <a:cs typeface="Times New Roman"/>
                        </a:rPr>
                        <a:t>1</a:t>
                      </a:r>
                      <a:r>
                        <a:rPr sz="450" u="sng" spc="-60" dirty="0">
                          <a:uFill>
                            <a:solidFill>
                              <a:srgbClr val="000000"/>
                            </a:solidFill>
                          </a:uFill>
                          <a:latin typeface="Times New Roman"/>
                          <a:cs typeface="Times New Roman"/>
                        </a:rPr>
                        <a:t> </a:t>
                      </a:r>
                      <a:endParaRPr sz="450">
                        <a:latin typeface="Times New Roman"/>
                        <a:cs typeface="Times New Roman"/>
                      </a:endParaRPr>
                    </a:p>
                    <a:p>
                      <a:pPr marR="15240" algn="ctr">
                        <a:lnSpc>
                          <a:spcPct val="100000"/>
                        </a:lnSpc>
                        <a:spcBef>
                          <a:spcPts val="20"/>
                        </a:spcBef>
                      </a:pPr>
                      <a:r>
                        <a:rPr sz="800" i="1" spc="75" dirty="0">
                          <a:latin typeface="Times New Roman"/>
                          <a:cs typeface="Times New Roman"/>
                        </a:rPr>
                        <a:t>i</a:t>
                      </a:r>
                      <a:r>
                        <a:rPr sz="675" i="1" spc="112" baseline="-24691" dirty="0">
                          <a:latin typeface="Times New Roman"/>
                          <a:cs typeface="Times New Roman"/>
                        </a:rPr>
                        <a:t>p</a:t>
                      </a:r>
                      <a:endParaRPr sz="675" baseline="-24691">
                        <a:latin typeface="Times New Roman"/>
                        <a:cs typeface="Times New Roman"/>
                      </a:endParaRPr>
                    </a:p>
                  </a:txBody>
                  <a:tcPr marL="0" marR="0" marT="831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5121">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0"/>
                        </a:spcBef>
                      </a:pPr>
                      <a:r>
                        <a:rPr sz="1200" i="1" spc="75" baseline="6944" dirty="0">
                          <a:latin typeface="Times New Roman"/>
                          <a:cs typeface="Times New Roman"/>
                        </a:rPr>
                        <a:t>q</a:t>
                      </a:r>
                      <a:r>
                        <a:rPr sz="500" spc="50" dirty="0">
                          <a:latin typeface="Times New Roman"/>
                          <a:cs typeface="Times New Roman"/>
                        </a:rPr>
                        <a:t>0</a:t>
                      </a:r>
                      <a:r>
                        <a:rPr sz="500" spc="5" dirty="0">
                          <a:latin typeface="Times New Roman"/>
                          <a:cs typeface="Times New Roman"/>
                        </a:rPr>
                        <a:t> </a:t>
                      </a:r>
                      <a:r>
                        <a:rPr sz="1200" i="1" spc="75" baseline="6944" dirty="0">
                          <a:latin typeface="Times New Roman"/>
                          <a:cs typeface="Times New Roman"/>
                        </a:rPr>
                        <a:t>p</a:t>
                      </a:r>
                      <a:r>
                        <a:rPr sz="500" spc="50" dirty="0">
                          <a:latin typeface="Times New Roman"/>
                          <a:cs typeface="Times New Roman"/>
                        </a:rPr>
                        <a:t>0</a:t>
                      </a:r>
                      <a:endParaRPr sz="500">
                        <a:latin typeface="Times New Roman"/>
                        <a:cs typeface="Times New Roman"/>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70"/>
                        </a:spcBef>
                      </a:pPr>
                      <a:r>
                        <a:rPr sz="1200" i="1" spc="75" baseline="6944" dirty="0">
                          <a:latin typeface="Times New Roman"/>
                          <a:cs typeface="Times New Roman"/>
                        </a:rPr>
                        <a:t>q</a:t>
                      </a:r>
                      <a:r>
                        <a:rPr sz="500" spc="50" dirty="0">
                          <a:latin typeface="Times New Roman"/>
                          <a:cs typeface="Times New Roman"/>
                        </a:rPr>
                        <a:t>1</a:t>
                      </a:r>
                      <a:r>
                        <a:rPr sz="500" spc="5" dirty="0">
                          <a:latin typeface="Times New Roman"/>
                          <a:cs typeface="Times New Roman"/>
                        </a:rPr>
                        <a:t> </a:t>
                      </a:r>
                      <a:r>
                        <a:rPr sz="1200" i="1" spc="75" baseline="6944" dirty="0">
                          <a:latin typeface="Times New Roman"/>
                          <a:cs typeface="Times New Roman"/>
                        </a:rPr>
                        <a:t>p</a:t>
                      </a:r>
                      <a:r>
                        <a:rPr sz="500" spc="50" dirty="0">
                          <a:latin typeface="Times New Roman"/>
                          <a:cs typeface="Times New Roman"/>
                        </a:rPr>
                        <a:t>1</a:t>
                      </a:r>
                      <a:endParaRPr sz="500">
                        <a:latin typeface="Times New Roman"/>
                        <a:cs typeface="Times New Roman"/>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0"/>
                        </a:spcBef>
                      </a:pPr>
                      <a:r>
                        <a:rPr sz="1200" i="1" spc="60" baseline="6944" dirty="0">
                          <a:latin typeface="Times New Roman"/>
                          <a:cs typeface="Times New Roman"/>
                        </a:rPr>
                        <a:t>і</a:t>
                      </a:r>
                      <a:r>
                        <a:rPr sz="500" i="1" spc="40" dirty="0">
                          <a:latin typeface="Times New Roman"/>
                          <a:cs typeface="Times New Roman"/>
                        </a:rPr>
                        <a:t>р</a:t>
                      </a:r>
                      <a:endParaRPr sz="500">
                        <a:latin typeface="Times New Roman"/>
                        <a:cs typeface="Times New Roman"/>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70"/>
                        </a:spcBef>
                      </a:pPr>
                      <a:r>
                        <a:rPr sz="1200" i="1" spc="60" baseline="6944" dirty="0">
                          <a:latin typeface="Times New Roman"/>
                          <a:cs typeface="Times New Roman"/>
                        </a:rPr>
                        <a:t>і</a:t>
                      </a:r>
                      <a:r>
                        <a:rPr sz="500" i="1" spc="40" dirty="0">
                          <a:latin typeface="Times New Roman"/>
                          <a:cs typeface="Times New Roman"/>
                        </a:rPr>
                        <a:t>q</a:t>
                      </a:r>
                      <a:endParaRPr sz="500">
                        <a:latin typeface="Times New Roman"/>
                        <a:cs typeface="Times New Roman"/>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831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92187">
                <a:tc>
                  <a:txBody>
                    <a:bodyPr/>
                    <a:lstStyle/>
                    <a:p>
                      <a:pPr marL="52705" marR="51435">
                        <a:lnSpc>
                          <a:spcPct val="104600"/>
                        </a:lnSpc>
                        <a:spcBef>
                          <a:spcPts val="135"/>
                        </a:spcBef>
                      </a:pPr>
                      <a:r>
                        <a:rPr sz="900" spc="-5" dirty="0">
                          <a:latin typeface="Times New Roman"/>
                          <a:cs typeface="Times New Roman"/>
                        </a:rPr>
                        <a:t>Б</a:t>
                      </a:r>
                      <a:r>
                        <a:rPr sz="900" spc="5" dirty="0">
                          <a:latin typeface="Times New Roman"/>
                          <a:cs typeface="Times New Roman"/>
                        </a:rPr>
                        <a:t>ор</a:t>
                      </a:r>
                      <a:r>
                        <a:rPr sz="900" spc="-10" dirty="0">
                          <a:latin typeface="Times New Roman"/>
                          <a:cs typeface="Times New Roman"/>
                        </a:rPr>
                        <a:t>о</a:t>
                      </a:r>
                      <a:r>
                        <a:rPr sz="900" dirty="0">
                          <a:latin typeface="Times New Roman"/>
                          <a:cs typeface="Times New Roman"/>
                        </a:rPr>
                        <a:t>ш</a:t>
                      </a:r>
                      <a:r>
                        <a:rPr sz="900" spc="-5" dirty="0">
                          <a:latin typeface="Times New Roman"/>
                          <a:cs typeface="Times New Roman"/>
                        </a:rPr>
                        <a:t>но  </a:t>
                      </a:r>
                      <a:r>
                        <a:rPr sz="900" spc="70" dirty="0">
                          <a:latin typeface="Times New Roman"/>
                          <a:cs typeface="Times New Roman"/>
                        </a:rPr>
                        <a:t>Цукор  </a:t>
                      </a:r>
                      <a:r>
                        <a:rPr sz="900" spc="60" dirty="0">
                          <a:latin typeface="Times New Roman"/>
                          <a:cs typeface="Times New Roman"/>
                        </a:rPr>
                        <a:t>Олія</a:t>
                      </a:r>
                      <a:endParaRPr sz="900">
                        <a:latin typeface="Times New Roman"/>
                        <a:cs typeface="Times New Roman"/>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635">
                        <a:lnSpc>
                          <a:spcPct val="100000"/>
                        </a:lnSpc>
                        <a:spcBef>
                          <a:spcPts val="185"/>
                        </a:spcBef>
                      </a:pPr>
                      <a:r>
                        <a:rPr sz="900" spc="65" dirty="0">
                          <a:latin typeface="Times New Roman"/>
                          <a:cs typeface="Times New Roman"/>
                        </a:rPr>
                        <a:t>6400</a:t>
                      </a:r>
                      <a:endParaRPr sz="900">
                        <a:latin typeface="Times New Roman"/>
                        <a:cs typeface="Times New Roman"/>
                      </a:endParaRPr>
                    </a:p>
                    <a:p>
                      <a:pPr marL="254635">
                        <a:lnSpc>
                          <a:spcPct val="100000"/>
                        </a:lnSpc>
                        <a:spcBef>
                          <a:spcPts val="45"/>
                        </a:spcBef>
                      </a:pPr>
                      <a:r>
                        <a:rPr sz="900" spc="65" dirty="0">
                          <a:latin typeface="Times New Roman"/>
                          <a:cs typeface="Times New Roman"/>
                        </a:rPr>
                        <a:t>8400</a:t>
                      </a:r>
                      <a:endParaRPr sz="900">
                        <a:latin typeface="Times New Roman"/>
                        <a:cs typeface="Times New Roman"/>
                      </a:endParaRPr>
                    </a:p>
                    <a:p>
                      <a:pPr marL="254635">
                        <a:lnSpc>
                          <a:spcPct val="100000"/>
                        </a:lnSpc>
                        <a:spcBef>
                          <a:spcPts val="55"/>
                        </a:spcBef>
                      </a:pPr>
                      <a:r>
                        <a:rPr sz="900" spc="65" dirty="0">
                          <a:latin typeface="Times New Roman"/>
                          <a:cs typeface="Times New Roman"/>
                        </a:rPr>
                        <a:t>8750</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7335">
                        <a:lnSpc>
                          <a:spcPct val="100000"/>
                        </a:lnSpc>
                        <a:spcBef>
                          <a:spcPts val="185"/>
                        </a:spcBef>
                      </a:pPr>
                      <a:r>
                        <a:rPr sz="900" spc="65" dirty="0">
                          <a:latin typeface="Times New Roman"/>
                          <a:cs typeface="Times New Roman"/>
                        </a:rPr>
                        <a:t>7845</a:t>
                      </a:r>
                      <a:endParaRPr sz="900">
                        <a:latin typeface="Times New Roman"/>
                        <a:cs typeface="Times New Roman"/>
                      </a:endParaRPr>
                    </a:p>
                    <a:p>
                      <a:pPr marL="267335">
                        <a:lnSpc>
                          <a:spcPct val="100000"/>
                        </a:lnSpc>
                        <a:spcBef>
                          <a:spcPts val="45"/>
                        </a:spcBef>
                      </a:pPr>
                      <a:r>
                        <a:rPr sz="900" spc="65" dirty="0">
                          <a:latin typeface="Times New Roman"/>
                          <a:cs typeface="Times New Roman"/>
                        </a:rPr>
                        <a:t>9940</a:t>
                      </a:r>
                      <a:endParaRPr sz="900">
                        <a:latin typeface="Times New Roman"/>
                        <a:cs typeface="Times New Roman"/>
                      </a:endParaRPr>
                    </a:p>
                    <a:p>
                      <a:pPr marL="267335">
                        <a:lnSpc>
                          <a:spcPct val="100000"/>
                        </a:lnSpc>
                        <a:spcBef>
                          <a:spcPts val="55"/>
                        </a:spcBef>
                      </a:pPr>
                      <a:r>
                        <a:rPr sz="900" spc="65" dirty="0">
                          <a:latin typeface="Times New Roman"/>
                          <a:cs typeface="Times New Roman"/>
                        </a:rPr>
                        <a:t>9600</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82880">
                        <a:lnSpc>
                          <a:spcPct val="100000"/>
                        </a:lnSpc>
                        <a:spcBef>
                          <a:spcPts val="185"/>
                        </a:spcBef>
                      </a:pPr>
                      <a:r>
                        <a:rPr sz="900" spc="60" dirty="0">
                          <a:latin typeface="Times New Roman"/>
                          <a:cs typeface="Times New Roman"/>
                        </a:rPr>
                        <a:t>0,9808</a:t>
                      </a:r>
                      <a:endParaRPr sz="900">
                        <a:latin typeface="Times New Roman"/>
                        <a:cs typeface="Times New Roman"/>
                      </a:endParaRPr>
                    </a:p>
                    <a:p>
                      <a:pPr marL="182880">
                        <a:lnSpc>
                          <a:spcPct val="100000"/>
                        </a:lnSpc>
                        <a:spcBef>
                          <a:spcPts val="45"/>
                        </a:spcBef>
                      </a:pPr>
                      <a:r>
                        <a:rPr sz="900" spc="60" dirty="0">
                          <a:latin typeface="Times New Roman"/>
                          <a:cs typeface="Times New Roman"/>
                        </a:rPr>
                        <a:t>1,0143</a:t>
                      </a:r>
                      <a:endParaRPr sz="900">
                        <a:latin typeface="Times New Roman"/>
                        <a:cs typeface="Times New Roman"/>
                      </a:endParaRPr>
                    </a:p>
                    <a:p>
                      <a:pPr marL="182880">
                        <a:lnSpc>
                          <a:spcPct val="100000"/>
                        </a:lnSpc>
                        <a:spcBef>
                          <a:spcPts val="55"/>
                        </a:spcBef>
                      </a:pPr>
                      <a:r>
                        <a:rPr sz="900" spc="60" dirty="0">
                          <a:latin typeface="Times New Roman"/>
                          <a:cs typeface="Times New Roman"/>
                        </a:rPr>
                        <a:t>0,9600</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85"/>
                        </a:spcBef>
                      </a:pPr>
                      <a:r>
                        <a:rPr sz="900" spc="60" dirty="0">
                          <a:latin typeface="Times New Roman"/>
                          <a:cs typeface="Times New Roman"/>
                        </a:rPr>
                        <a:t>1,2500</a:t>
                      </a:r>
                      <a:endParaRPr sz="900">
                        <a:latin typeface="Times New Roman"/>
                        <a:cs typeface="Times New Roman"/>
                      </a:endParaRPr>
                    </a:p>
                    <a:p>
                      <a:pPr algn="ctr">
                        <a:lnSpc>
                          <a:spcPct val="100000"/>
                        </a:lnSpc>
                        <a:spcBef>
                          <a:spcPts val="45"/>
                        </a:spcBef>
                      </a:pPr>
                      <a:r>
                        <a:rPr sz="900" spc="60" dirty="0">
                          <a:latin typeface="Times New Roman"/>
                          <a:cs typeface="Times New Roman"/>
                        </a:rPr>
                        <a:t>1,1667</a:t>
                      </a:r>
                      <a:endParaRPr sz="900">
                        <a:latin typeface="Times New Roman"/>
                        <a:cs typeface="Times New Roman"/>
                      </a:endParaRPr>
                    </a:p>
                    <a:p>
                      <a:pPr algn="ctr">
                        <a:lnSpc>
                          <a:spcPct val="100000"/>
                        </a:lnSpc>
                        <a:spcBef>
                          <a:spcPts val="55"/>
                        </a:spcBef>
                      </a:pPr>
                      <a:r>
                        <a:rPr sz="900" spc="60" dirty="0">
                          <a:latin typeface="Times New Roman"/>
                          <a:cs typeface="Times New Roman"/>
                        </a:rPr>
                        <a:t>1,1429</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09905" algn="r">
                        <a:lnSpc>
                          <a:spcPct val="100000"/>
                        </a:lnSpc>
                        <a:spcBef>
                          <a:spcPts val="185"/>
                        </a:spcBef>
                      </a:pPr>
                      <a:r>
                        <a:rPr sz="900" spc="5" dirty="0">
                          <a:latin typeface="Times New Roman"/>
                          <a:cs typeface="Times New Roman"/>
                        </a:rPr>
                        <a:t>80</a:t>
                      </a:r>
                      <a:r>
                        <a:rPr sz="900" spc="-10" dirty="0">
                          <a:latin typeface="Times New Roman"/>
                          <a:cs typeface="Times New Roman"/>
                        </a:rPr>
                        <a:t>0</a:t>
                      </a:r>
                      <a:r>
                        <a:rPr sz="900" dirty="0">
                          <a:latin typeface="Times New Roman"/>
                          <a:cs typeface="Times New Roman"/>
                        </a:rPr>
                        <a:t>0</a:t>
                      </a:r>
                      <a:endParaRPr sz="900">
                        <a:latin typeface="Times New Roman"/>
                        <a:cs typeface="Times New Roman"/>
                      </a:endParaRPr>
                    </a:p>
                    <a:p>
                      <a:pPr marR="509905" algn="r">
                        <a:lnSpc>
                          <a:spcPct val="100000"/>
                        </a:lnSpc>
                        <a:spcBef>
                          <a:spcPts val="45"/>
                        </a:spcBef>
                      </a:pPr>
                      <a:r>
                        <a:rPr sz="900" spc="5" dirty="0">
                          <a:latin typeface="Times New Roman"/>
                          <a:cs typeface="Times New Roman"/>
                        </a:rPr>
                        <a:t>98</a:t>
                      </a:r>
                      <a:r>
                        <a:rPr sz="900" spc="-10" dirty="0">
                          <a:latin typeface="Times New Roman"/>
                          <a:cs typeface="Times New Roman"/>
                        </a:rPr>
                        <a:t>0</a:t>
                      </a:r>
                      <a:r>
                        <a:rPr sz="900" dirty="0">
                          <a:latin typeface="Times New Roman"/>
                          <a:cs typeface="Times New Roman"/>
                        </a:rPr>
                        <a:t>0</a:t>
                      </a:r>
                      <a:endParaRPr sz="900">
                        <a:latin typeface="Times New Roman"/>
                        <a:cs typeface="Times New Roman"/>
                      </a:endParaRPr>
                    </a:p>
                    <a:p>
                      <a:pPr marR="509905" algn="r">
                        <a:lnSpc>
                          <a:spcPct val="100000"/>
                        </a:lnSpc>
                        <a:spcBef>
                          <a:spcPts val="55"/>
                        </a:spcBef>
                      </a:pPr>
                      <a:r>
                        <a:rPr sz="900" spc="5" dirty="0">
                          <a:latin typeface="Times New Roman"/>
                          <a:cs typeface="Times New Roman"/>
                        </a:rPr>
                        <a:t>10</a:t>
                      </a:r>
                      <a:r>
                        <a:rPr sz="900" spc="-10" dirty="0">
                          <a:latin typeface="Times New Roman"/>
                          <a:cs typeface="Times New Roman"/>
                        </a:rPr>
                        <a:t>0</a:t>
                      </a:r>
                      <a:r>
                        <a:rPr sz="900" spc="5" dirty="0">
                          <a:latin typeface="Times New Roman"/>
                          <a:cs typeface="Times New Roman"/>
                        </a:rPr>
                        <a:t>0</a:t>
                      </a:r>
                      <a:r>
                        <a:rPr sz="900" dirty="0">
                          <a:latin typeface="Times New Roman"/>
                          <a:cs typeface="Times New Roman"/>
                        </a:rPr>
                        <a:t>0</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931670" algn="r">
                        <a:lnSpc>
                          <a:spcPct val="100000"/>
                        </a:lnSpc>
                        <a:spcBef>
                          <a:spcPts val="185"/>
                        </a:spcBef>
                      </a:pPr>
                      <a:r>
                        <a:rPr sz="900" spc="5" dirty="0">
                          <a:latin typeface="Times New Roman"/>
                          <a:cs typeface="Times New Roman"/>
                        </a:rPr>
                        <a:t>80</a:t>
                      </a:r>
                      <a:r>
                        <a:rPr sz="900" spc="-10" dirty="0">
                          <a:latin typeface="Times New Roman"/>
                          <a:cs typeface="Times New Roman"/>
                        </a:rPr>
                        <a:t>0</a:t>
                      </a:r>
                      <a:r>
                        <a:rPr sz="900" dirty="0">
                          <a:latin typeface="Times New Roman"/>
                          <a:cs typeface="Times New Roman"/>
                        </a:rPr>
                        <a:t>0</a:t>
                      </a:r>
                      <a:endParaRPr sz="900">
                        <a:latin typeface="Times New Roman"/>
                        <a:cs typeface="Times New Roman"/>
                      </a:endParaRPr>
                    </a:p>
                    <a:p>
                      <a:pPr marR="1931670" algn="r">
                        <a:lnSpc>
                          <a:spcPct val="100000"/>
                        </a:lnSpc>
                        <a:spcBef>
                          <a:spcPts val="45"/>
                        </a:spcBef>
                      </a:pPr>
                      <a:r>
                        <a:rPr sz="900" spc="5" dirty="0">
                          <a:latin typeface="Times New Roman"/>
                          <a:cs typeface="Times New Roman"/>
                        </a:rPr>
                        <a:t>98</a:t>
                      </a:r>
                      <a:r>
                        <a:rPr sz="900" spc="-10" dirty="0">
                          <a:latin typeface="Times New Roman"/>
                          <a:cs typeface="Times New Roman"/>
                        </a:rPr>
                        <a:t>0</a:t>
                      </a:r>
                      <a:r>
                        <a:rPr sz="900" dirty="0">
                          <a:latin typeface="Times New Roman"/>
                          <a:cs typeface="Times New Roman"/>
                        </a:rPr>
                        <a:t>0</a:t>
                      </a:r>
                      <a:endParaRPr sz="900">
                        <a:latin typeface="Times New Roman"/>
                        <a:cs typeface="Times New Roman"/>
                      </a:endParaRPr>
                    </a:p>
                    <a:p>
                      <a:pPr marR="1931670" algn="r">
                        <a:lnSpc>
                          <a:spcPct val="100000"/>
                        </a:lnSpc>
                        <a:spcBef>
                          <a:spcPts val="55"/>
                        </a:spcBef>
                      </a:pPr>
                      <a:r>
                        <a:rPr sz="900" spc="5" dirty="0">
                          <a:latin typeface="Times New Roman"/>
                          <a:cs typeface="Times New Roman"/>
                        </a:rPr>
                        <a:t>10</a:t>
                      </a:r>
                      <a:r>
                        <a:rPr sz="900" spc="-10" dirty="0">
                          <a:latin typeface="Times New Roman"/>
                          <a:cs typeface="Times New Roman"/>
                        </a:rPr>
                        <a:t>0</a:t>
                      </a:r>
                      <a:r>
                        <a:rPr sz="900" spc="5" dirty="0">
                          <a:latin typeface="Times New Roman"/>
                          <a:cs typeface="Times New Roman"/>
                        </a:rPr>
                        <a:t>0</a:t>
                      </a:r>
                      <a:r>
                        <a:rPr sz="900" dirty="0">
                          <a:latin typeface="Times New Roman"/>
                          <a:cs typeface="Times New Roman"/>
                        </a:rPr>
                        <a:t>0</a:t>
                      </a:r>
                      <a:endParaRPr sz="9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7167">
                <a:tc>
                  <a:txBody>
                    <a:bodyPr/>
                    <a:lstStyle/>
                    <a:p>
                      <a:pPr marL="52705">
                        <a:lnSpc>
                          <a:spcPct val="100000"/>
                        </a:lnSpc>
                        <a:spcBef>
                          <a:spcPts val="200"/>
                        </a:spcBef>
                      </a:pPr>
                      <a:r>
                        <a:rPr sz="900" spc="70" dirty="0">
                          <a:latin typeface="Times New Roman"/>
                          <a:cs typeface="Times New Roman"/>
                        </a:rPr>
                        <a:t>Разом</a:t>
                      </a:r>
                      <a:endParaRPr sz="900">
                        <a:latin typeface="Times New Roman"/>
                        <a:cs typeface="Times New Roman"/>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87960">
                        <a:lnSpc>
                          <a:spcPct val="100000"/>
                        </a:lnSpc>
                        <a:spcBef>
                          <a:spcPts val="200"/>
                        </a:spcBef>
                      </a:pPr>
                      <a:r>
                        <a:rPr sz="900" spc="70" dirty="0">
                          <a:latin typeface="Times New Roman"/>
                          <a:cs typeface="Times New Roman"/>
                        </a:rPr>
                        <a:t>23550</a:t>
                      </a:r>
                      <a:endParaRPr sz="900">
                        <a:latin typeface="Times New Roman"/>
                        <a:cs typeface="Times New Roman"/>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200"/>
                        </a:spcBef>
                      </a:pPr>
                      <a:r>
                        <a:rPr sz="900" spc="70" dirty="0">
                          <a:latin typeface="Times New Roman"/>
                          <a:cs typeface="Times New Roman"/>
                        </a:rPr>
                        <a:t>27415</a:t>
                      </a:r>
                      <a:endParaRPr sz="900">
                        <a:latin typeface="Times New Roman"/>
                        <a:cs typeface="Times New Roman"/>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00"/>
                        </a:spcBef>
                      </a:pPr>
                      <a:r>
                        <a:rPr sz="900" dirty="0">
                          <a:latin typeface="Symbol"/>
                          <a:cs typeface="Symbol"/>
                        </a:rPr>
                        <a:t></a:t>
                      </a:r>
                      <a:endParaRPr sz="900">
                        <a:latin typeface="Symbol"/>
                        <a:cs typeface="Symbol"/>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00"/>
                        </a:spcBef>
                      </a:pPr>
                      <a:r>
                        <a:rPr sz="900" dirty="0">
                          <a:latin typeface="Symbol"/>
                          <a:cs typeface="Symbol"/>
                        </a:rPr>
                        <a:t></a:t>
                      </a:r>
                      <a:endParaRPr sz="900">
                        <a:latin typeface="Symbol"/>
                        <a:cs typeface="Symbol"/>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87960">
                        <a:lnSpc>
                          <a:spcPct val="100000"/>
                        </a:lnSpc>
                        <a:spcBef>
                          <a:spcPts val="200"/>
                        </a:spcBef>
                      </a:pPr>
                      <a:r>
                        <a:rPr sz="900" spc="70" dirty="0">
                          <a:latin typeface="Times New Roman"/>
                          <a:cs typeface="Times New Roman"/>
                        </a:rPr>
                        <a:t>27800</a:t>
                      </a:r>
                      <a:endParaRPr sz="900">
                        <a:latin typeface="Times New Roman"/>
                        <a:cs typeface="Times New Roman"/>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9380">
                        <a:lnSpc>
                          <a:spcPct val="100000"/>
                        </a:lnSpc>
                        <a:spcBef>
                          <a:spcPts val="200"/>
                        </a:spcBef>
                      </a:pPr>
                      <a:r>
                        <a:rPr sz="900" spc="70" dirty="0">
                          <a:latin typeface="Times New Roman"/>
                          <a:cs typeface="Times New Roman"/>
                        </a:rPr>
                        <a:t>27800</a:t>
                      </a:r>
                      <a:endParaRPr sz="900">
                        <a:latin typeface="Times New Roman"/>
                        <a:cs typeface="Times New Roman"/>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p:nvPr/>
        </p:nvSpPr>
        <p:spPr>
          <a:xfrm>
            <a:off x="1048585" y="2799170"/>
            <a:ext cx="7690484" cy="245745"/>
          </a:xfrm>
          <a:prstGeom prst="rect">
            <a:avLst/>
          </a:prstGeom>
        </p:spPr>
        <p:txBody>
          <a:bodyPr vert="horz" wrap="square" lIns="0" tIns="12065" rIns="0" bIns="0" rtlCol="0">
            <a:spAutoFit/>
          </a:bodyPr>
          <a:lstStyle/>
          <a:p>
            <a:pPr marL="12700">
              <a:lnSpc>
                <a:spcPct val="100000"/>
              </a:lnSpc>
              <a:spcBef>
                <a:spcPts val="95"/>
              </a:spcBef>
              <a:tabLst>
                <a:tab pos="3054985" algn="l"/>
              </a:tabLst>
            </a:pPr>
            <a:r>
              <a:rPr sz="1450" spc="90" dirty="0">
                <a:latin typeface="Times New Roman"/>
                <a:cs typeface="Times New Roman"/>
              </a:rPr>
              <a:t>Умовний</a:t>
            </a:r>
            <a:r>
              <a:rPr sz="1450" spc="325" dirty="0">
                <a:latin typeface="Times New Roman"/>
                <a:cs typeface="Times New Roman"/>
              </a:rPr>
              <a:t> </a:t>
            </a:r>
            <a:r>
              <a:rPr sz="1450" spc="75" dirty="0">
                <a:latin typeface="Times New Roman"/>
                <a:cs typeface="Times New Roman"/>
              </a:rPr>
              <a:t>торговий</a:t>
            </a:r>
            <a:r>
              <a:rPr sz="1450" spc="310" dirty="0">
                <a:latin typeface="Times New Roman"/>
                <a:cs typeface="Times New Roman"/>
              </a:rPr>
              <a:t> </a:t>
            </a:r>
            <a:r>
              <a:rPr sz="1450" spc="80" dirty="0">
                <a:latin typeface="Times New Roman"/>
                <a:cs typeface="Times New Roman"/>
              </a:rPr>
              <a:t>оборот	</a:t>
            </a:r>
            <a:r>
              <a:rPr sz="1450" spc="90" dirty="0">
                <a:latin typeface="Times New Roman"/>
                <a:cs typeface="Times New Roman"/>
              </a:rPr>
              <a:t>можна </a:t>
            </a:r>
            <a:r>
              <a:rPr sz="1450" spc="70" dirty="0">
                <a:latin typeface="Times New Roman"/>
                <a:cs typeface="Times New Roman"/>
              </a:rPr>
              <a:t>визначити, </a:t>
            </a:r>
            <a:r>
              <a:rPr sz="1450" spc="75" dirty="0">
                <a:latin typeface="Times New Roman"/>
                <a:cs typeface="Times New Roman"/>
              </a:rPr>
              <a:t>скоригувавши фактичні</a:t>
            </a:r>
            <a:r>
              <a:rPr sz="1450" spc="210" dirty="0">
                <a:latin typeface="Times New Roman"/>
                <a:cs typeface="Times New Roman"/>
              </a:rPr>
              <a:t> </a:t>
            </a:r>
            <a:r>
              <a:rPr sz="1450" spc="75" dirty="0">
                <a:latin typeface="Times New Roman"/>
                <a:cs typeface="Times New Roman"/>
              </a:rPr>
              <a:t>обороти</a:t>
            </a:r>
            <a:endParaRPr sz="1450">
              <a:latin typeface="Times New Roman"/>
              <a:cs typeface="Times New Roman"/>
            </a:endParaRPr>
          </a:p>
        </p:txBody>
      </p:sp>
      <p:sp>
        <p:nvSpPr>
          <p:cNvPr id="4" name="object 4"/>
          <p:cNvSpPr txBox="1"/>
          <p:nvPr/>
        </p:nvSpPr>
        <p:spPr>
          <a:xfrm>
            <a:off x="1048585" y="2996672"/>
            <a:ext cx="5547995" cy="245745"/>
          </a:xfrm>
          <a:prstGeom prst="rect">
            <a:avLst/>
          </a:prstGeom>
        </p:spPr>
        <p:txBody>
          <a:bodyPr vert="horz" wrap="square" lIns="0" tIns="12065" rIns="0" bIns="0" rtlCol="0">
            <a:spAutoFit/>
          </a:bodyPr>
          <a:lstStyle/>
          <a:p>
            <a:pPr marL="12700">
              <a:lnSpc>
                <a:spcPct val="100000"/>
              </a:lnSpc>
              <a:spcBef>
                <a:spcPts val="95"/>
              </a:spcBef>
            </a:pPr>
            <a:r>
              <a:rPr sz="1450" spc="75" dirty="0">
                <a:latin typeface="Times New Roman"/>
                <a:cs typeface="Times New Roman"/>
              </a:rPr>
              <a:t>індивідуальними індексами </a:t>
            </a:r>
            <a:r>
              <a:rPr sz="1450" spc="70" dirty="0">
                <a:latin typeface="Times New Roman"/>
                <a:cs typeface="Times New Roman"/>
              </a:rPr>
              <a:t>цін </a:t>
            </a:r>
            <a:r>
              <a:rPr sz="1450" spc="75" dirty="0">
                <a:latin typeface="Times New Roman"/>
                <a:cs typeface="Times New Roman"/>
              </a:rPr>
              <a:t>або фізичного обсягу</a:t>
            </a:r>
            <a:r>
              <a:rPr sz="1450" spc="-114" dirty="0">
                <a:latin typeface="Times New Roman"/>
                <a:cs typeface="Times New Roman"/>
              </a:rPr>
              <a:t> </a:t>
            </a:r>
            <a:r>
              <a:rPr sz="1450" spc="75" dirty="0">
                <a:latin typeface="Times New Roman"/>
                <a:cs typeface="Times New Roman"/>
              </a:rPr>
              <a:t>продажу:</a:t>
            </a:r>
            <a:endParaRPr sz="1450">
              <a:latin typeface="Times New Roman"/>
              <a:cs typeface="Times New Roman"/>
            </a:endParaRPr>
          </a:p>
        </p:txBody>
      </p:sp>
      <p:sp>
        <p:nvSpPr>
          <p:cNvPr id="5" name="object 5"/>
          <p:cNvSpPr txBox="1"/>
          <p:nvPr/>
        </p:nvSpPr>
        <p:spPr>
          <a:xfrm>
            <a:off x="985085" y="86524"/>
            <a:ext cx="7821930" cy="1191895"/>
          </a:xfrm>
          <a:prstGeom prst="rect">
            <a:avLst/>
          </a:prstGeom>
        </p:spPr>
        <p:txBody>
          <a:bodyPr vert="horz" wrap="square" lIns="0" tIns="12065" rIns="0" bIns="0" rtlCol="0">
            <a:spAutoFit/>
          </a:bodyPr>
          <a:lstStyle/>
          <a:p>
            <a:pPr marR="67945" algn="r">
              <a:lnSpc>
                <a:spcPct val="100000"/>
              </a:lnSpc>
              <a:spcBef>
                <a:spcPts val="95"/>
              </a:spcBef>
            </a:pPr>
            <a:r>
              <a:rPr sz="1450" spc="75" dirty="0">
                <a:latin typeface="Times New Roman"/>
                <a:cs typeface="Times New Roman"/>
              </a:rPr>
              <a:t>Біржові  торги  агропродукцією  обсягами  </a:t>
            </a:r>
            <a:r>
              <a:rPr sz="1450" spc="70" dirty="0">
                <a:latin typeface="Times New Roman"/>
                <a:cs typeface="Times New Roman"/>
              </a:rPr>
              <a:t>торговельного  </a:t>
            </a:r>
            <a:r>
              <a:rPr sz="1450" spc="80" dirty="0">
                <a:latin typeface="Times New Roman"/>
                <a:cs typeface="Times New Roman"/>
              </a:rPr>
              <a:t>обороту  </a:t>
            </a:r>
            <a:r>
              <a:rPr sz="1450" spc="70" dirty="0">
                <a:latin typeface="Times New Roman"/>
                <a:cs typeface="Times New Roman"/>
              </a:rPr>
              <a:t>(у  </a:t>
            </a:r>
            <a:r>
              <a:rPr sz="1450" spc="75" dirty="0">
                <a:latin typeface="Times New Roman"/>
                <a:cs typeface="Times New Roman"/>
              </a:rPr>
              <a:t>серпні</a:t>
            </a:r>
            <a:r>
              <a:rPr sz="1450" spc="345" dirty="0">
                <a:latin typeface="Times New Roman"/>
                <a:cs typeface="Times New Roman"/>
              </a:rPr>
              <a:t> </a:t>
            </a:r>
            <a:r>
              <a:rPr sz="1450" spc="170" dirty="0">
                <a:latin typeface="Times New Roman"/>
                <a:cs typeface="Times New Roman"/>
              </a:rPr>
              <a:t>—</a:t>
            </a:r>
            <a:endParaRPr sz="1450">
              <a:latin typeface="Times New Roman"/>
              <a:cs typeface="Times New Roman"/>
            </a:endParaRPr>
          </a:p>
          <a:p>
            <a:pPr marR="68580" algn="r">
              <a:lnSpc>
                <a:spcPct val="100000"/>
              </a:lnSpc>
              <a:spcBef>
                <a:spcPts val="5"/>
              </a:spcBef>
            </a:pPr>
            <a:r>
              <a:rPr sz="1200" spc="135" dirty="0">
                <a:latin typeface="Symbol"/>
                <a:cs typeface="Symbol"/>
              </a:rPr>
              <a:t></a:t>
            </a:r>
            <a:r>
              <a:rPr sz="1650" i="1" spc="202" baseline="5050" dirty="0">
                <a:latin typeface="Times New Roman"/>
                <a:cs typeface="Times New Roman"/>
              </a:rPr>
              <a:t>q</a:t>
            </a:r>
            <a:r>
              <a:rPr sz="1125" spc="202" baseline="-11111" dirty="0">
                <a:latin typeface="Times New Roman"/>
                <a:cs typeface="Times New Roman"/>
              </a:rPr>
              <a:t>0 </a:t>
            </a:r>
            <a:r>
              <a:rPr sz="1650" i="1" spc="112" baseline="5050" dirty="0">
                <a:latin typeface="Times New Roman"/>
                <a:cs typeface="Times New Roman"/>
              </a:rPr>
              <a:t>p</a:t>
            </a:r>
            <a:r>
              <a:rPr sz="1125" spc="112" baseline="-11111" dirty="0">
                <a:latin typeface="Times New Roman"/>
                <a:cs typeface="Times New Roman"/>
              </a:rPr>
              <a:t>0 </a:t>
            </a:r>
            <a:r>
              <a:rPr sz="2175" spc="60" baseline="1915" dirty="0">
                <a:latin typeface="Times New Roman"/>
                <a:cs typeface="Times New Roman"/>
              </a:rPr>
              <a:t>,  </a:t>
            </a:r>
            <a:r>
              <a:rPr sz="2175" spc="127" baseline="1915" dirty="0">
                <a:latin typeface="Times New Roman"/>
                <a:cs typeface="Times New Roman"/>
              </a:rPr>
              <a:t>у </a:t>
            </a:r>
            <a:r>
              <a:rPr sz="2175" spc="104" baseline="1915" dirty="0">
                <a:latin typeface="Times New Roman"/>
                <a:cs typeface="Times New Roman"/>
              </a:rPr>
              <a:t>вересні  </a:t>
            </a:r>
            <a:r>
              <a:rPr sz="2175" spc="254" baseline="1915" dirty="0">
                <a:latin typeface="Times New Roman"/>
                <a:cs typeface="Times New Roman"/>
              </a:rPr>
              <a:t>—  </a:t>
            </a:r>
            <a:r>
              <a:rPr sz="1200" spc="125" dirty="0">
                <a:latin typeface="Symbol"/>
                <a:cs typeface="Symbol"/>
              </a:rPr>
              <a:t></a:t>
            </a:r>
            <a:r>
              <a:rPr sz="1650" i="1" spc="187" baseline="5050" dirty="0">
                <a:latin typeface="Times New Roman"/>
                <a:cs typeface="Times New Roman"/>
              </a:rPr>
              <a:t>q</a:t>
            </a:r>
            <a:r>
              <a:rPr sz="1125" spc="187" baseline="-11111" dirty="0">
                <a:latin typeface="Times New Roman"/>
                <a:cs typeface="Times New Roman"/>
              </a:rPr>
              <a:t>1 </a:t>
            </a:r>
            <a:r>
              <a:rPr sz="1650" i="1" spc="67" baseline="5050" dirty="0">
                <a:latin typeface="Times New Roman"/>
                <a:cs typeface="Times New Roman"/>
              </a:rPr>
              <a:t>p</a:t>
            </a:r>
            <a:r>
              <a:rPr sz="1125" spc="67" baseline="-11111" dirty="0">
                <a:latin typeface="Times New Roman"/>
                <a:cs typeface="Times New Roman"/>
              </a:rPr>
              <a:t>1 </a:t>
            </a:r>
            <a:r>
              <a:rPr sz="2175" spc="82" baseline="1915" dirty="0">
                <a:latin typeface="Times New Roman"/>
                <a:cs typeface="Times New Roman"/>
              </a:rPr>
              <a:t>)  </a:t>
            </a:r>
            <a:r>
              <a:rPr sz="2175" spc="104" baseline="1915" dirty="0">
                <a:latin typeface="Times New Roman"/>
                <a:cs typeface="Times New Roman"/>
              </a:rPr>
              <a:t>та </a:t>
            </a:r>
            <a:r>
              <a:rPr sz="2175" spc="112" baseline="1915" dirty="0">
                <a:latin typeface="Times New Roman"/>
                <a:cs typeface="Times New Roman"/>
              </a:rPr>
              <a:t>індивідуальними </a:t>
            </a:r>
            <a:r>
              <a:rPr sz="2175" spc="120" baseline="1915" dirty="0">
                <a:latin typeface="Times New Roman"/>
                <a:cs typeface="Times New Roman"/>
              </a:rPr>
              <a:t>індексами </a:t>
            </a:r>
            <a:r>
              <a:rPr sz="2175" spc="104" baseline="1915" dirty="0">
                <a:latin typeface="Times New Roman"/>
                <a:cs typeface="Times New Roman"/>
              </a:rPr>
              <a:t>цін  </a:t>
            </a:r>
            <a:r>
              <a:rPr sz="1725" i="1" spc="104" baseline="2415" dirty="0">
                <a:latin typeface="Times New Roman"/>
                <a:cs typeface="Times New Roman"/>
              </a:rPr>
              <a:t>i</a:t>
            </a:r>
            <a:r>
              <a:rPr sz="1125" i="1" spc="104" baseline="-14814" dirty="0">
                <a:latin typeface="Times New Roman"/>
                <a:cs typeface="Times New Roman"/>
              </a:rPr>
              <a:t>p    </a:t>
            </a:r>
            <a:r>
              <a:rPr sz="2175" spc="67" baseline="1915" dirty="0">
                <a:latin typeface="Times New Roman"/>
                <a:cs typeface="Times New Roman"/>
              </a:rPr>
              <a:t>і  </a:t>
            </a:r>
            <a:r>
              <a:rPr sz="2175" spc="112" baseline="1915" dirty="0">
                <a:latin typeface="Times New Roman"/>
                <a:cs typeface="Times New Roman"/>
              </a:rPr>
              <a:t>фізичного </a:t>
            </a:r>
            <a:r>
              <a:rPr sz="2175" spc="322" baseline="1915" dirty="0">
                <a:latin typeface="Times New Roman"/>
                <a:cs typeface="Times New Roman"/>
              </a:rPr>
              <a:t> </a:t>
            </a:r>
            <a:r>
              <a:rPr sz="2175" spc="112" baseline="1915" dirty="0">
                <a:latin typeface="Times New Roman"/>
                <a:cs typeface="Times New Roman"/>
              </a:rPr>
              <a:t>обсягу</a:t>
            </a:r>
            <a:endParaRPr sz="2175" baseline="1915">
              <a:latin typeface="Times New Roman"/>
              <a:cs typeface="Times New Roman"/>
            </a:endParaRPr>
          </a:p>
          <a:p>
            <a:pPr marL="76200">
              <a:lnSpc>
                <a:spcPct val="100000"/>
              </a:lnSpc>
              <a:spcBef>
                <a:spcPts val="265"/>
              </a:spcBef>
            </a:pPr>
            <a:r>
              <a:rPr sz="1450" spc="85" dirty="0">
                <a:latin typeface="Times New Roman"/>
                <a:cs typeface="Times New Roman"/>
              </a:rPr>
              <a:t>продажу </a:t>
            </a:r>
            <a:r>
              <a:rPr sz="1150" i="1" spc="45" dirty="0">
                <a:latin typeface="Times New Roman"/>
                <a:cs typeface="Times New Roman"/>
              </a:rPr>
              <a:t>i</a:t>
            </a:r>
            <a:r>
              <a:rPr sz="1125" i="1" spc="67" baseline="-22222" dirty="0">
                <a:latin typeface="Times New Roman"/>
                <a:cs typeface="Times New Roman"/>
              </a:rPr>
              <a:t>q</a:t>
            </a:r>
            <a:r>
              <a:rPr sz="1125" i="1" spc="195" baseline="-22222" dirty="0">
                <a:latin typeface="Times New Roman"/>
                <a:cs typeface="Times New Roman"/>
              </a:rPr>
              <a:t> </a:t>
            </a:r>
            <a:r>
              <a:rPr sz="1450" spc="65" dirty="0">
                <a:latin typeface="Times New Roman"/>
                <a:cs typeface="Times New Roman"/>
              </a:rPr>
              <a:t>(табл.3).</a:t>
            </a:r>
            <a:endParaRPr sz="1450">
              <a:latin typeface="Times New Roman"/>
              <a:cs typeface="Times New Roman"/>
            </a:endParaRPr>
          </a:p>
          <a:p>
            <a:pPr marL="6882130">
              <a:lnSpc>
                <a:spcPct val="100000"/>
              </a:lnSpc>
              <a:spcBef>
                <a:spcPts val="300"/>
              </a:spcBef>
            </a:pPr>
            <a:r>
              <a:rPr sz="1450" i="1" spc="75" dirty="0">
                <a:latin typeface="Times New Roman"/>
                <a:cs typeface="Times New Roman"/>
              </a:rPr>
              <a:t>Таблиця</a:t>
            </a:r>
            <a:r>
              <a:rPr sz="1450" i="1" spc="5" dirty="0">
                <a:latin typeface="Times New Roman"/>
                <a:cs typeface="Times New Roman"/>
              </a:rPr>
              <a:t> </a:t>
            </a:r>
            <a:r>
              <a:rPr sz="1450" i="1" spc="85" dirty="0">
                <a:latin typeface="Times New Roman"/>
                <a:cs typeface="Times New Roman"/>
              </a:rPr>
              <a:t>3</a:t>
            </a:r>
            <a:endParaRPr sz="1450">
              <a:latin typeface="Times New Roman"/>
              <a:cs typeface="Times New Roman"/>
            </a:endParaRPr>
          </a:p>
          <a:p>
            <a:pPr marL="441959">
              <a:lnSpc>
                <a:spcPct val="100000"/>
              </a:lnSpc>
              <a:spcBef>
                <a:spcPts val="210"/>
              </a:spcBef>
            </a:pPr>
            <a:r>
              <a:rPr sz="1200" b="1" spc="135" dirty="0">
                <a:latin typeface="Times New Roman"/>
                <a:cs typeface="Times New Roman"/>
              </a:rPr>
              <a:t>ДО</a:t>
            </a:r>
            <a:r>
              <a:rPr sz="1200" b="1" spc="50" dirty="0">
                <a:latin typeface="Times New Roman"/>
                <a:cs typeface="Times New Roman"/>
              </a:rPr>
              <a:t> </a:t>
            </a:r>
            <a:r>
              <a:rPr sz="1200" b="1" spc="125" dirty="0">
                <a:latin typeface="Times New Roman"/>
                <a:cs typeface="Times New Roman"/>
              </a:rPr>
              <a:t>РОЗРАХУНКУ</a:t>
            </a:r>
            <a:r>
              <a:rPr sz="1200" b="1" spc="45" dirty="0">
                <a:latin typeface="Times New Roman"/>
                <a:cs typeface="Times New Roman"/>
              </a:rPr>
              <a:t> </a:t>
            </a:r>
            <a:r>
              <a:rPr sz="1200" b="1" spc="125" dirty="0">
                <a:latin typeface="Times New Roman"/>
                <a:cs typeface="Times New Roman"/>
              </a:rPr>
              <a:t>СЕРЕДНЬОЗВАЖЕНИХ</a:t>
            </a:r>
            <a:r>
              <a:rPr sz="1200" b="1" spc="45" dirty="0">
                <a:latin typeface="Times New Roman"/>
                <a:cs typeface="Times New Roman"/>
              </a:rPr>
              <a:t> </a:t>
            </a:r>
            <a:r>
              <a:rPr sz="1200" b="1" spc="110" dirty="0">
                <a:latin typeface="Times New Roman"/>
                <a:cs typeface="Times New Roman"/>
              </a:rPr>
              <a:t>ІНДЕКСІВ</a:t>
            </a:r>
            <a:r>
              <a:rPr sz="1200" b="1" spc="75" dirty="0">
                <a:latin typeface="Times New Roman"/>
                <a:cs typeface="Times New Roman"/>
              </a:rPr>
              <a:t> </a:t>
            </a:r>
            <a:r>
              <a:rPr sz="1200" b="1" spc="114" dirty="0">
                <a:latin typeface="Times New Roman"/>
                <a:cs typeface="Times New Roman"/>
              </a:rPr>
              <a:t>ЦІН</a:t>
            </a:r>
            <a:r>
              <a:rPr sz="1200" b="1" spc="45" dirty="0">
                <a:latin typeface="Times New Roman"/>
                <a:cs typeface="Times New Roman"/>
              </a:rPr>
              <a:t> </a:t>
            </a:r>
            <a:r>
              <a:rPr sz="1200" b="1" spc="70" dirty="0">
                <a:latin typeface="Times New Roman"/>
                <a:cs typeface="Times New Roman"/>
              </a:rPr>
              <a:t>І</a:t>
            </a:r>
            <a:r>
              <a:rPr sz="1200" b="1" spc="50" dirty="0">
                <a:latin typeface="Times New Roman"/>
                <a:cs typeface="Times New Roman"/>
              </a:rPr>
              <a:t> </a:t>
            </a:r>
            <a:r>
              <a:rPr sz="1200" b="1" spc="125" dirty="0">
                <a:latin typeface="Times New Roman"/>
                <a:cs typeface="Times New Roman"/>
              </a:rPr>
              <a:t>ФІЗИЧНОГО</a:t>
            </a:r>
            <a:r>
              <a:rPr sz="1200" b="1" spc="45" dirty="0">
                <a:latin typeface="Times New Roman"/>
                <a:cs typeface="Times New Roman"/>
              </a:rPr>
              <a:t> </a:t>
            </a:r>
            <a:r>
              <a:rPr sz="1200" b="1" spc="125" dirty="0">
                <a:latin typeface="Times New Roman"/>
                <a:cs typeface="Times New Roman"/>
              </a:rPr>
              <a:t>ОБСЯГУ</a:t>
            </a:r>
            <a:endParaRPr sz="1200">
              <a:latin typeface="Times New Roman"/>
              <a:cs typeface="Times New Roman"/>
            </a:endParaRPr>
          </a:p>
        </p:txBody>
      </p:sp>
      <p:sp>
        <p:nvSpPr>
          <p:cNvPr id="6" name="object 6"/>
          <p:cNvSpPr txBox="1"/>
          <p:nvPr/>
        </p:nvSpPr>
        <p:spPr>
          <a:xfrm>
            <a:off x="3516376" y="2820546"/>
            <a:ext cx="504190" cy="212725"/>
          </a:xfrm>
          <a:prstGeom prst="rect">
            <a:avLst/>
          </a:prstGeom>
        </p:spPr>
        <p:txBody>
          <a:bodyPr vert="horz" wrap="square" lIns="0" tIns="15875" rIns="0" bIns="0" rtlCol="0">
            <a:spAutoFit/>
          </a:bodyPr>
          <a:lstStyle/>
          <a:p>
            <a:pPr marL="38100">
              <a:lnSpc>
                <a:spcPct val="100000"/>
              </a:lnSpc>
              <a:spcBef>
                <a:spcPts val="125"/>
              </a:spcBef>
            </a:pPr>
            <a:r>
              <a:rPr sz="1800" spc="179" baseline="-4629" dirty="0">
                <a:latin typeface="Symbol"/>
                <a:cs typeface="Symbol"/>
              </a:rPr>
              <a:t></a:t>
            </a:r>
            <a:r>
              <a:rPr sz="1100" i="1" spc="120" dirty="0">
                <a:latin typeface="Times New Roman"/>
                <a:cs typeface="Times New Roman"/>
              </a:rPr>
              <a:t>q</a:t>
            </a:r>
            <a:r>
              <a:rPr sz="1125" spc="179" baseline="-22222" dirty="0">
                <a:latin typeface="Times New Roman"/>
                <a:cs typeface="Times New Roman"/>
              </a:rPr>
              <a:t>1</a:t>
            </a:r>
            <a:r>
              <a:rPr sz="1125" spc="-142" baseline="-22222" dirty="0">
                <a:latin typeface="Times New Roman"/>
                <a:cs typeface="Times New Roman"/>
              </a:rPr>
              <a:t> </a:t>
            </a:r>
            <a:r>
              <a:rPr sz="1100" i="1" spc="75" dirty="0">
                <a:latin typeface="Times New Roman"/>
                <a:cs typeface="Times New Roman"/>
              </a:rPr>
              <a:t>p</a:t>
            </a:r>
            <a:r>
              <a:rPr sz="1125" spc="112" baseline="-22222" dirty="0">
                <a:latin typeface="Times New Roman"/>
                <a:cs typeface="Times New Roman"/>
              </a:rPr>
              <a:t>0</a:t>
            </a:r>
            <a:endParaRPr sz="1125" baseline="-22222">
              <a:latin typeface="Times New Roman"/>
              <a:cs typeface="Times New Roman"/>
            </a:endParaRPr>
          </a:p>
        </p:txBody>
      </p:sp>
      <p:sp>
        <p:nvSpPr>
          <p:cNvPr id="7" name="object 7"/>
          <p:cNvSpPr txBox="1"/>
          <p:nvPr/>
        </p:nvSpPr>
        <p:spPr>
          <a:xfrm>
            <a:off x="4093781" y="3283511"/>
            <a:ext cx="1605915" cy="199390"/>
          </a:xfrm>
          <a:prstGeom prst="rect">
            <a:avLst/>
          </a:prstGeom>
        </p:spPr>
        <p:txBody>
          <a:bodyPr vert="horz" wrap="square" lIns="0" tIns="17145" rIns="0" bIns="0" rtlCol="0">
            <a:spAutoFit/>
          </a:bodyPr>
          <a:lstStyle/>
          <a:p>
            <a:pPr marL="38100">
              <a:lnSpc>
                <a:spcPct val="100000"/>
              </a:lnSpc>
              <a:spcBef>
                <a:spcPts val="135"/>
              </a:spcBef>
            </a:pPr>
            <a:r>
              <a:rPr sz="1100" i="1" spc="70" dirty="0">
                <a:latin typeface="Times New Roman"/>
                <a:cs typeface="Times New Roman"/>
              </a:rPr>
              <a:t>i</a:t>
            </a:r>
            <a:r>
              <a:rPr sz="1125" i="1" spc="104" baseline="-22222" dirty="0">
                <a:latin typeface="Times New Roman"/>
                <a:cs typeface="Times New Roman"/>
              </a:rPr>
              <a:t>q</a:t>
            </a:r>
            <a:r>
              <a:rPr sz="1100" i="1" spc="70" dirty="0">
                <a:latin typeface="Times New Roman"/>
                <a:cs typeface="Times New Roman"/>
              </a:rPr>
              <a:t>q</a:t>
            </a:r>
            <a:r>
              <a:rPr sz="1125" spc="104" baseline="-22222" dirty="0">
                <a:latin typeface="Times New Roman"/>
                <a:cs typeface="Times New Roman"/>
              </a:rPr>
              <a:t>0 </a:t>
            </a:r>
            <a:r>
              <a:rPr sz="1100" i="1" spc="70" dirty="0">
                <a:latin typeface="Times New Roman"/>
                <a:cs typeface="Times New Roman"/>
              </a:rPr>
              <a:t>p</a:t>
            </a:r>
            <a:r>
              <a:rPr sz="1125" spc="104" baseline="-22222" dirty="0">
                <a:latin typeface="Times New Roman"/>
                <a:cs typeface="Times New Roman"/>
              </a:rPr>
              <a:t>0 </a:t>
            </a:r>
            <a:r>
              <a:rPr sz="1100" spc="110" dirty="0">
                <a:latin typeface="Symbol"/>
                <a:cs typeface="Symbol"/>
              </a:rPr>
              <a:t></a:t>
            </a:r>
            <a:r>
              <a:rPr sz="1100" spc="110" dirty="0">
                <a:latin typeface="Times New Roman"/>
                <a:cs typeface="Times New Roman"/>
              </a:rPr>
              <a:t> </a:t>
            </a:r>
            <a:r>
              <a:rPr sz="1100" i="1" spc="30" dirty="0">
                <a:latin typeface="Times New Roman"/>
                <a:cs typeface="Times New Roman"/>
              </a:rPr>
              <a:t>q</a:t>
            </a:r>
            <a:r>
              <a:rPr sz="1125" spc="44" baseline="-22222" dirty="0">
                <a:latin typeface="Times New Roman"/>
                <a:cs typeface="Times New Roman"/>
              </a:rPr>
              <a:t>1 </a:t>
            </a:r>
            <a:r>
              <a:rPr sz="1100" i="1" spc="70" dirty="0">
                <a:latin typeface="Times New Roman"/>
                <a:cs typeface="Times New Roman"/>
              </a:rPr>
              <a:t>p</a:t>
            </a:r>
            <a:r>
              <a:rPr sz="1125" spc="104" baseline="-22222" dirty="0">
                <a:latin typeface="Times New Roman"/>
                <a:cs typeface="Times New Roman"/>
              </a:rPr>
              <a:t>0 </a:t>
            </a:r>
            <a:r>
              <a:rPr sz="1100" spc="110" dirty="0">
                <a:latin typeface="Symbol"/>
                <a:cs typeface="Symbol"/>
              </a:rPr>
              <a:t></a:t>
            </a:r>
            <a:r>
              <a:rPr sz="1650" u="sng" spc="165" baseline="25252" dirty="0">
                <a:uFill>
                  <a:solidFill>
                    <a:srgbClr val="000000"/>
                  </a:solidFill>
                </a:uFill>
                <a:latin typeface="Times New Roman"/>
                <a:cs typeface="Times New Roman"/>
              </a:rPr>
              <a:t> </a:t>
            </a:r>
            <a:r>
              <a:rPr sz="1650" u="sng" spc="150" baseline="25252" dirty="0">
                <a:uFill>
                  <a:solidFill>
                    <a:srgbClr val="000000"/>
                  </a:solidFill>
                </a:uFill>
                <a:latin typeface="Times New Roman"/>
                <a:cs typeface="Times New Roman"/>
              </a:rPr>
              <a:t>1</a:t>
            </a:r>
            <a:r>
              <a:rPr sz="1650" spc="397" baseline="25252" dirty="0">
                <a:latin typeface="Times New Roman"/>
                <a:cs typeface="Times New Roman"/>
              </a:rPr>
              <a:t> </a:t>
            </a:r>
            <a:r>
              <a:rPr sz="1100" i="1" spc="30" dirty="0">
                <a:latin typeface="Times New Roman"/>
                <a:cs typeface="Times New Roman"/>
              </a:rPr>
              <a:t>q</a:t>
            </a:r>
            <a:r>
              <a:rPr sz="1125" spc="44" baseline="-22222" dirty="0">
                <a:latin typeface="Times New Roman"/>
                <a:cs typeface="Times New Roman"/>
              </a:rPr>
              <a:t>1 </a:t>
            </a:r>
            <a:r>
              <a:rPr sz="1100" i="1" spc="40" dirty="0">
                <a:latin typeface="Times New Roman"/>
                <a:cs typeface="Times New Roman"/>
              </a:rPr>
              <a:t>p</a:t>
            </a:r>
            <a:r>
              <a:rPr sz="1125" spc="60" baseline="-22222" dirty="0">
                <a:latin typeface="Times New Roman"/>
                <a:cs typeface="Times New Roman"/>
              </a:rPr>
              <a:t>1</a:t>
            </a:r>
            <a:r>
              <a:rPr sz="1100" spc="40" dirty="0">
                <a:latin typeface="Times New Roman"/>
                <a:cs typeface="Times New Roman"/>
              </a:rPr>
              <a:t>.</a:t>
            </a:r>
            <a:endParaRPr sz="1100">
              <a:latin typeface="Times New Roman"/>
              <a:cs typeface="Times New Roman"/>
            </a:endParaRPr>
          </a:p>
        </p:txBody>
      </p:sp>
      <p:sp>
        <p:nvSpPr>
          <p:cNvPr id="8" name="object 8"/>
          <p:cNvSpPr txBox="1"/>
          <p:nvPr/>
        </p:nvSpPr>
        <p:spPr>
          <a:xfrm>
            <a:off x="1023185" y="3359713"/>
            <a:ext cx="7746365" cy="641350"/>
          </a:xfrm>
          <a:prstGeom prst="rect">
            <a:avLst/>
          </a:prstGeom>
        </p:spPr>
        <p:txBody>
          <a:bodyPr vert="horz" wrap="square" lIns="0" tIns="33655" rIns="0" bIns="0" rtlCol="0">
            <a:spAutoFit/>
          </a:bodyPr>
          <a:lstStyle/>
          <a:p>
            <a:pPr marL="4162425">
              <a:lnSpc>
                <a:spcPct val="100000"/>
              </a:lnSpc>
              <a:spcBef>
                <a:spcPts val="265"/>
              </a:spcBef>
            </a:pPr>
            <a:r>
              <a:rPr sz="1100" i="1" spc="100" dirty="0">
                <a:latin typeface="Times New Roman"/>
                <a:cs typeface="Times New Roman"/>
              </a:rPr>
              <a:t>i</a:t>
            </a:r>
            <a:r>
              <a:rPr sz="1125" i="1" spc="150" baseline="-22222" dirty="0">
                <a:latin typeface="Times New Roman"/>
                <a:cs typeface="Times New Roman"/>
              </a:rPr>
              <a:t>p</a:t>
            </a:r>
            <a:endParaRPr sz="1125" baseline="-22222">
              <a:latin typeface="Times New Roman"/>
              <a:cs typeface="Times New Roman"/>
            </a:endParaRPr>
          </a:p>
          <a:p>
            <a:pPr marL="38100" marR="30480">
              <a:lnSpc>
                <a:spcPts val="1460"/>
              </a:lnSpc>
              <a:spcBef>
                <a:spcPts val="450"/>
              </a:spcBef>
            </a:pPr>
            <a:r>
              <a:rPr sz="1450" spc="120" dirty="0">
                <a:latin typeface="Times New Roman"/>
                <a:cs typeface="Times New Roman"/>
              </a:rPr>
              <a:t>У </a:t>
            </a:r>
            <a:r>
              <a:rPr sz="1450" spc="80" dirty="0">
                <a:latin typeface="Times New Roman"/>
                <a:cs typeface="Times New Roman"/>
              </a:rPr>
              <a:t>такому </a:t>
            </a:r>
            <a:r>
              <a:rPr sz="1450" spc="65" dirty="0">
                <a:latin typeface="Times New Roman"/>
                <a:cs typeface="Times New Roman"/>
              </a:rPr>
              <a:t>разі зведені </a:t>
            </a:r>
            <a:r>
              <a:rPr sz="1450" spc="75" dirty="0">
                <a:latin typeface="Times New Roman"/>
                <a:cs typeface="Times New Roman"/>
              </a:rPr>
              <a:t>індекси </a:t>
            </a:r>
            <a:r>
              <a:rPr sz="1450" spc="65" dirty="0">
                <a:latin typeface="Times New Roman"/>
                <a:cs typeface="Times New Roman"/>
              </a:rPr>
              <a:t>за </a:t>
            </a:r>
            <a:r>
              <a:rPr sz="1450" spc="85" dirty="0">
                <a:latin typeface="Times New Roman"/>
                <a:cs typeface="Times New Roman"/>
              </a:rPr>
              <a:t>Ласпейресом обчислюються </a:t>
            </a:r>
            <a:r>
              <a:rPr sz="1450" spc="80" dirty="0">
                <a:latin typeface="Times New Roman"/>
                <a:cs typeface="Times New Roman"/>
              </a:rPr>
              <a:t>як </a:t>
            </a:r>
            <a:r>
              <a:rPr sz="1450" spc="75" dirty="0">
                <a:latin typeface="Times New Roman"/>
                <a:cs typeface="Times New Roman"/>
              </a:rPr>
              <a:t>середня </a:t>
            </a:r>
            <a:r>
              <a:rPr sz="1450" spc="80" dirty="0">
                <a:latin typeface="Times New Roman"/>
                <a:cs typeface="Times New Roman"/>
              </a:rPr>
              <a:t>арифметична  </a:t>
            </a:r>
            <a:r>
              <a:rPr sz="1450" spc="65" dirty="0">
                <a:latin typeface="Times New Roman"/>
                <a:cs typeface="Times New Roman"/>
              </a:rPr>
              <a:t>з </a:t>
            </a:r>
            <a:r>
              <a:rPr sz="1450" spc="75" dirty="0">
                <a:latin typeface="Times New Roman"/>
                <a:cs typeface="Times New Roman"/>
              </a:rPr>
              <a:t>вагами </a:t>
            </a:r>
            <a:r>
              <a:rPr sz="1650" i="1" spc="67" baseline="2525" dirty="0">
                <a:latin typeface="Times New Roman"/>
                <a:cs typeface="Times New Roman"/>
              </a:rPr>
              <a:t>q</a:t>
            </a:r>
            <a:r>
              <a:rPr sz="1125" spc="67" baseline="-18518" dirty="0">
                <a:latin typeface="Times New Roman"/>
                <a:cs typeface="Times New Roman"/>
              </a:rPr>
              <a:t>0 </a:t>
            </a:r>
            <a:r>
              <a:rPr sz="1650" i="1" spc="75" baseline="2525" dirty="0">
                <a:latin typeface="Times New Roman"/>
                <a:cs typeface="Times New Roman"/>
              </a:rPr>
              <a:t>p</a:t>
            </a:r>
            <a:r>
              <a:rPr sz="1125" spc="75" baseline="-18518" dirty="0">
                <a:latin typeface="Times New Roman"/>
                <a:cs typeface="Times New Roman"/>
              </a:rPr>
              <a:t>0 </a:t>
            </a:r>
            <a:r>
              <a:rPr sz="1450" spc="40" dirty="0">
                <a:latin typeface="Times New Roman"/>
                <a:cs typeface="Times New Roman"/>
              </a:rPr>
              <a:t>, </a:t>
            </a:r>
            <a:r>
              <a:rPr sz="1450" spc="75" dirty="0">
                <a:latin typeface="Times New Roman"/>
                <a:cs typeface="Times New Roman"/>
              </a:rPr>
              <a:t>а індекси </a:t>
            </a:r>
            <a:r>
              <a:rPr sz="1450" spc="65" dirty="0">
                <a:latin typeface="Times New Roman"/>
                <a:cs typeface="Times New Roman"/>
              </a:rPr>
              <a:t>за </a:t>
            </a:r>
            <a:r>
              <a:rPr sz="1450" spc="90" dirty="0">
                <a:latin typeface="Times New Roman"/>
                <a:cs typeface="Times New Roman"/>
              </a:rPr>
              <a:t>Пааше </a:t>
            </a:r>
            <a:r>
              <a:rPr sz="1450" spc="170" dirty="0">
                <a:latin typeface="Times New Roman"/>
                <a:cs typeface="Times New Roman"/>
              </a:rPr>
              <a:t>— </a:t>
            </a:r>
            <a:r>
              <a:rPr sz="1450" spc="80" dirty="0">
                <a:latin typeface="Times New Roman"/>
                <a:cs typeface="Times New Roman"/>
              </a:rPr>
              <a:t>як </a:t>
            </a:r>
            <a:r>
              <a:rPr sz="1450" spc="75" dirty="0">
                <a:latin typeface="Times New Roman"/>
                <a:cs typeface="Times New Roman"/>
              </a:rPr>
              <a:t>середня гармонічна </a:t>
            </a:r>
            <a:r>
              <a:rPr sz="1450" spc="65" dirty="0">
                <a:latin typeface="Times New Roman"/>
                <a:cs typeface="Times New Roman"/>
              </a:rPr>
              <a:t>з </a:t>
            </a:r>
            <a:r>
              <a:rPr sz="1450" spc="75" dirty="0">
                <a:latin typeface="Times New Roman"/>
                <a:cs typeface="Times New Roman"/>
              </a:rPr>
              <a:t>вагами </a:t>
            </a:r>
            <a:r>
              <a:rPr sz="1650" i="1" spc="37" baseline="2525" dirty="0">
                <a:latin typeface="Times New Roman"/>
                <a:cs typeface="Times New Roman"/>
              </a:rPr>
              <a:t>q</a:t>
            </a:r>
            <a:r>
              <a:rPr sz="1125" spc="37" baseline="-18518" dirty="0">
                <a:latin typeface="Times New Roman"/>
                <a:cs typeface="Times New Roman"/>
              </a:rPr>
              <a:t>1 </a:t>
            </a:r>
            <a:r>
              <a:rPr sz="1650" i="1" spc="52" baseline="2525" dirty="0">
                <a:latin typeface="Times New Roman"/>
                <a:cs typeface="Times New Roman"/>
              </a:rPr>
              <a:t>p</a:t>
            </a:r>
            <a:r>
              <a:rPr sz="1125" spc="52" baseline="-18518" dirty="0">
                <a:latin typeface="Times New Roman"/>
                <a:cs typeface="Times New Roman"/>
              </a:rPr>
              <a:t>1</a:t>
            </a:r>
            <a:r>
              <a:rPr sz="1125" spc="-150" baseline="-18518" dirty="0">
                <a:latin typeface="Times New Roman"/>
                <a:cs typeface="Times New Roman"/>
              </a:rPr>
              <a:t> </a:t>
            </a:r>
            <a:r>
              <a:rPr sz="1650" spc="75" baseline="2525" dirty="0">
                <a:latin typeface="Times New Roman"/>
                <a:cs typeface="Times New Roman"/>
              </a:rPr>
              <a:t>:</a:t>
            </a:r>
            <a:endParaRPr sz="1650" baseline="2525">
              <a:latin typeface="Times New Roman"/>
              <a:cs typeface="Times New Roman"/>
            </a:endParaRPr>
          </a:p>
        </p:txBody>
      </p:sp>
      <p:sp>
        <p:nvSpPr>
          <p:cNvPr id="9" name="object 9"/>
          <p:cNvSpPr txBox="1"/>
          <p:nvPr/>
        </p:nvSpPr>
        <p:spPr>
          <a:xfrm>
            <a:off x="1716523" y="4099550"/>
            <a:ext cx="80645" cy="198120"/>
          </a:xfrm>
          <a:prstGeom prst="rect">
            <a:avLst/>
          </a:prstGeom>
        </p:spPr>
        <p:txBody>
          <a:bodyPr vert="horz" wrap="square" lIns="0" tIns="16510" rIns="0" bIns="0" rtlCol="0">
            <a:spAutoFit/>
          </a:bodyPr>
          <a:lstStyle/>
          <a:p>
            <a:pPr marL="12700">
              <a:lnSpc>
                <a:spcPct val="100000"/>
              </a:lnSpc>
              <a:spcBef>
                <a:spcPts val="130"/>
              </a:spcBef>
            </a:pPr>
            <a:r>
              <a:rPr sz="1100" i="1" spc="65" dirty="0">
                <a:latin typeface="Times New Roman"/>
                <a:cs typeface="Times New Roman"/>
              </a:rPr>
              <a:t>I</a:t>
            </a:r>
            <a:endParaRPr sz="1100">
              <a:latin typeface="Times New Roman"/>
              <a:cs typeface="Times New Roman"/>
            </a:endParaRPr>
          </a:p>
        </p:txBody>
      </p:sp>
      <p:sp>
        <p:nvSpPr>
          <p:cNvPr id="10" name="object 10"/>
          <p:cNvSpPr txBox="1"/>
          <p:nvPr/>
        </p:nvSpPr>
        <p:spPr>
          <a:xfrm>
            <a:off x="1795297" y="4181373"/>
            <a:ext cx="81915" cy="142875"/>
          </a:xfrm>
          <a:prstGeom prst="rect">
            <a:avLst/>
          </a:prstGeom>
        </p:spPr>
        <p:txBody>
          <a:bodyPr vert="horz" wrap="square" lIns="0" tIns="15240" rIns="0" bIns="0" rtlCol="0">
            <a:spAutoFit/>
          </a:bodyPr>
          <a:lstStyle/>
          <a:p>
            <a:pPr marL="12700">
              <a:lnSpc>
                <a:spcPct val="100000"/>
              </a:lnSpc>
              <a:spcBef>
                <a:spcPts val="120"/>
              </a:spcBef>
            </a:pPr>
            <a:r>
              <a:rPr sz="750" i="1" spc="65" dirty="0">
                <a:latin typeface="Times New Roman"/>
                <a:cs typeface="Times New Roman"/>
              </a:rPr>
              <a:t>p</a:t>
            </a:r>
            <a:endParaRPr sz="750">
              <a:latin typeface="Times New Roman"/>
              <a:cs typeface="Times New Roman"/>
            </a:endParaRPr>
          </a:p>
        </p:txBody>
      </p:sp>
      <p:sp>
        <p:nvSpPr>
          <p:cNvPr id="11" name="object 11"/>
          <p:cNvSpPr txBox="1"/>
          <p:nvPr/>
        </p:nvSpPr>
        <p:spPr>
          <a:xfrm>
            <a:off x="4197319" y="4098995"/>
            <a:ext cx="80010" cy="196850"/>
          </a:xfrm>
          <a:prstGeom prst="rect">
            <a:avLst/>
          </a:prstGeom>
        </p:spPr>
        <p:txBody>
          <a:bodyPr vert="horz" wrap="square" lIns="0" tIns="15875" rIns="0" bIns="0" rtlCol="0">
            <a:spAutoFit/>
          </a:bodyPr>
          <a:lstStyle/>
          <a:p>
            <a:pPr marL="12700">
              <a:lnSpc>
                <a:spcPct val="100000"/>
              </a:lnSpc>
              <a:spcBef>
                <a:spcPts val="125"/>
              </a:spcBef>
            </a:pPr>
            <a:r>
              <a:rPr sz="1100" i="1" spc="60" dirty="0">
                <a:latin typeface="Times New Roman"/>
                <a:cs typeface="Times New Roman"/>
              </a:rPr>
              <a:t>I</a:t>
            </a:r>
            <a:endParaRPr sz="1100">
              <a:latin typeface="Times New Roman"/>
              <a:cs typeface="Times New Roman"/>
            </a:endParaRPr>
          </a:p>
        </p:txBody>
      </p:sp>
      <p:sp>
        <p:nvSpPr>
          <p:cNvPr id="12" name="object 12"/>
          <p:cNvSpPr txBox="1"/>
          <p:nvPr/>
        </p:nvSpPr>
        <p:spPr>
          <a:xfrm>
            <a:off x="4263198" y="4180070"/>
            <a:ext cx="81280" cy="142240"/>
          </a:xfrm>
          <a:prstGeom prst="rect">
            <a:avLst/>
          </a:prstGeom>
        </p:spPr>
        <p:txBody>
          <a:bodyPr vert="horz" wrap="square" lIns="0" tIns="14604" rIns="0" bIns="0" rtlCol="0">
            <a:spAutoFit/>
          </a:bodyPr>
          <a:lstStyle/>
          <a:p>
            <a:pPr marL="12700">
              <a:lnSpc>
                <a:spcPct val="100000"/>
              </a:lnSpc>
              <a:spcBef>
                <a:spcPts val="114"/>
              </a:spcBef>
            </a:pPr>
            <a:r>
              <a:rPr sz="750" i="1" spc="60" dirty="0">
                <a:latin typeface="Times New Roman"/>
                <a:cs typeface="Times New Roman"/>
              </a:rPr>
              <a:t>q</a:t>
            </a:r>
            <a:endParaRPr sz="750">
              <a:latin typeface="Times New Roman"/>
              <a:cs typeface="Times New Roman"/>
            </a:endParaRPr>
          </a:p>
        </p:txBody>
      </p:sp>
      <p:sp>
        <p:nvSpPr>
          <p:cNvPr id="13" name="object 13"/>
          <p:cNvSpPr txBox="1"/>
          <p:nvPr/>
        </p:nvSpPr>
        <p:spPr>
          <a:xfrm>
            <a:off x="4539469" y="4177384"/>
            <a:ext cx="519430" cy="212725"/>
          </a:xfrm>
          <a:prstGeom prst="rect">
            <a:avLst/>
          </a:prstGeom>
        </p:spPr>
        <p:txBody>
          <a:bodyPr vert="horz" wrap="square" lIns="0" tIns="15875" rIns="0" bIns="0" rtlCol="0">
            <a:spAutoFit/>
          </a:bodyPr>
          <a:lstStyle/>
          <a:p>
            <a:pPr marL="38100">
              <a:lnSpc>
                <a:spcPct val="100000"/>
              </a:lnSpc>
              <a:spcBef>
                <a:spcPts val="125"/>
              </a:spcBef>
            </a:pPr>
            <a:r>
              <a:rPr sz="1800" spc="217" baseline="-4629" dirty="0">
                <a:latin typeface="Symbol"/>
                <a:cs typeface="Symbol"/>
              </a:rPr>
              <a:t></a:t>
            </a:r>
            <a:r>
              <a:rPr sz="1800" spc="-284" baseline="-4629" dirty="0">
                <a:latin typeface="Times New Roman"/>
                <a:cs typeface="Times New Roman"/>
              </a:rPr>
              <a:t> </a:t>
            </a:r>
            <a:r>
              <a:rPr sz="1100" i="1" spc="90" dirty="0">
                <a:latin typeface="Times New Roman"/>
                <a:cs typeface="Times New Roman"/>
              </a:rPr>
              <a:t>q</a:t>
            </a:r>
            <a:r>
              <a:rPr sz="1125" spc="135" baseline="-22222" dirty="0">
                <a:latin typeface="Times New Roman"/>
                <a:cs typeface="Times New Roman"/>
              </a:rPr>
              <a:t>0</a:t>
            </a:r>
            <a:r>
              <a:rPr sz="1125" spc="-52" baseline="-22222" dirty="0">
                <a:latin typeface="Times New Roman"/>
                <a:cs typeface="Times New Roman"/>
              </a:rPr>
              <a:t> </a:t>
            </a:r>
            <a:r>
              <a:rPr sz="1100" i="1" spc="65" dirty="0">
                <a:latin typeface="Times New Roman"/>
                <a:cs typeface="Times New Roman"/>
              </a:rPr>
              <a:t>p</a:t>
            </a:r>
            <a:r>
              <a:rPr sz="1125" spc="97" baseline="-22222" dirty="0">
                <a:latin typeface="Times New Roman"/>
                <a:cs typeface="Times New Roman"/>
              </a:rPr>
              <a:t>0</a:t>
            </a:r>
            <a:endParaRPr sz="1125" baseline="-22222">
              <a:latin typeface="Times New Roman"/>
              <a:cs typeface="Times New Roman"/>
            </a:endParaRPr>
          </a:p>
        </p:txBody>
      </p:sp>
      <p:sp>
        <p:nvSpPr>
          <p:cNvPr id="14" name="object 14"/>
          <p:cNvSpPr txBox="1"/>
          <p:nvPr/>
        </p:nvSpPr>
        <p:spPr>
          <a:xfrm>
            <a:off x="1871186" y="3974936"/>
            <a:ext cx="3331210" cy="213995"/>
          </a:xfrm>
          <a:prstGeom prst="rect">
            <a:avLst/>
          </a:prstGeom>
        </p:spPr>
        <p:txBody>
          <a:bodyPr vert="horz" wrap="square" lIns="0" tIns="17145" rIns="0" bIns="0" rtlCol="0">
            <a:spAutoFit/>
          </a:bodyPr>
          <a:lstStyle/>
          <a:p>
            <a:pPr marL="50800">
              <a:lnSpc>
                <a:spcPct val="100000"/>
              </a:lnSpc>
              <a:spcBef>
                <a:spcPts val="135"/>
              </a:spcBef>
              <a:tabLst>
                <a:tab pos="2515870" algn="l"/>
              </a:tabLst>
            </a:pPr>
            <a:r>
              <a:rPr sz="1650" spc="165" baseline="-45454" dirty="0">
                <a:latin typeface="Symbol"/>
                <a:cs typeface="Symbol"/>
              </a:rPr>
              <a:t></a:t>
            </a:r>
            <a:r>
              <a:rPr sz="1650" spc="165" baseline="-45454" dirty="0">
                <a:latin typeface="Times New Roman"/>
                <a:cs typeface="Times New Roman"/>
              </a:rPr>
              <a:t> </a:t>
            </a:r>
            <a:r>
              <a:rPr sz="1800" u="sng" spc="217" baseline="-4629" dirty="0">
                <a:uFill>
                  <a:solidFill>
                    <a:srgbClr val="000000"/>
                  </a:solidFill>
                </a:uFill>
                <a:latin typeface="Symbol"/>
                <a:cs typeface="Symbol"/>
              </a:rPr>
              <a:t></a:t>
            </a:r>
            <a:r>
              <a:rPr sz="1100" i="1" u="sng" spc="145" dirty="0">
                <a:uFill>
                  <a:solidFill>
                    <a:srgbClr val="000000"/>
                  </a:solidFill>
                </a:uFill>
                <a:latin typeface="Times New Roman"/>
                <a:cs typeface="Times New Roman"/>
              </a:rPr>
              <a:t>i</a:t>
            </a:r>
            <a:r>
              <a:rPr sz="1125" i="1" u="sng" spc="217" baseline="-22222" dirty="0">
                <a:uFill>
                  <a:solidFill>
                    <a:srgbClr val="000000"/>
                  </a:solidFill>
                </a:uFill>
                <a:latin typeface="Times New Roman"/>
                <a:cs typeface="Times New Roman"/>
              </a:rPr>
              <a:t>p</a:t>
            </a:r>
            <a:r>
              <a:rPr sz="1125" i="1" u="sng" spc="120" baseline="-22222" dirty="0">
                <a:uFill>
                  <a:solidFill>
                    <a:srgbClr val="000000"/>
                  </a:solidFill>
                </a:uFill>
                <a:latin typeface="Times New Roman"/>
                <a:cs typeface="Times New Roman"/>
              </a:rPr>
              <a:t> </a:t>
            </a:r>
            <a:r>
              <a:rPr sz="1100" i="1" u="sng" spc="75" dirty="0">
                <a:uFill>
                  <a:solidFill>
                    <a:srgbClr val="000000"/>
                  </a:solidFill>
                </a:uFill>
                <a:latin typeface="Times New Roman"/>
                <a:cs typeface="Times New Roman"/>
              </a:rPr>
              <a:t>p</a:t>
            </a:r>
            <a:r>
              <a:rPr sz="1125" u="sng" spc="112" baseline="-22222" dirty="0">
                <a:uFill>
                  <a:solidFill>
                    <a:srgbClr val="000000"/>
                  </a:solidFill>
                </a:uFill>
                <a:latin typeface="Times New Roman"/>
                <a:cs typeface="Times New Roman"/>
              </a:rPr>
              <a:t>0</a:t>
            </a:r>
            <a:r>
              <a:rPr sz="1100" i="1" u="sng" spc="75" dirty="0">
                <a:uFill>
                  <a:solidFill>
                    <a:srgbClr val="000000"/>
                  </a:solidFill>
                </a:uFill>
                <a:latin typeface="Times New Roman"/>
                <a:cs typeface="Times New Roman"/>
              </a:rPr>
              <a:t>q</a:t>
            </a:r>
            <a:r>
              <a:rPr sz="1125" u="sng" spc="112" baseline="-22222" dirty="0">
                <a:uFill>
                  <a:solidFill>
                    <a:srgbClr val="000000"/>
                  </a:solidFill>
                </a:uFill>
                <a:latin typeface="Times New Roman"/>
                <a:cs typeface="Times New Roman"/>
              </a:rPr>
              <a:t>0</a:t>
            </a:r>
            <a:r>
              <a:rPr sz="1125" spc="179" baseline="-22222" dirty="0">
                <a:latin typeface="Times New Roman"/>
                <a:cs typeface="Times New Roman"/>
              </a:rPr>
              <a:t> </a:t>
            </a:r>
            <a:r>
              <a:rPr sz="1650" spc="82" baseline="-45454" dirty="0">
                <a:latin typeface="Times New Roman"/>
                <a:cs typeface="Times New Roman"/>
              </a:rPr>
              <a:t>;	</a:t>
            </a:r>
            <a:r>
              <a:rPr sz="1650" spc="150" baseline="-42929" dirty="0">
                <a:latin typeface="Symbol"/>
                <a:cs typeface="Symbol"/>
              </a:rPr>
              <a:t></a:t>
            </a:r>
            <a:r>
              <a:rPr sz="1650" spc="150" baseline="-42929" dirty="0">
                <a:latin typeface="Times New Roman"/>
                <a:cs typeface="Times New Roman"/>
              </a:rPr>
              <a:t> </a:t>
            </a:r>
            <a:r>
              <a:rPr sz="1800" u="sng" spc="150" baseline="-4629" dirty="0">
                <a:uFill>
                  <a:solidFill>
                    <a:srgbClr val="000000"/>
                  </a:solidFill>
                </a:uFill>
                <a:latin typeface="Symbol"/>
                <a:cs typeface="Symbol"/>
              </a:rPr>
              <a:t></a:t>
            </a:r>
            <a:r>
              <a:rPr sz="1100" i="1" u="sng" spc="100" dirty="0">
                <a:uFill>
                  <a:solidFill>
                    <a:srgbClr val="000000"/>
                  </a:solidFill>
                </a:uFill>
                <a:latin typeface="Times New Roman"/>
                <a:cs typeface="Times New Roman"/>
              </a:rPr>
              <a:t>i</a:t>
            </a:r>
            <a:r>
              <a:rPr sz="1125" i="1" u="sng" spc="150" baseline="-22222" dirty="0">
                <a:uFill>
                  <a:solidFill>
                    <a:srgbClr val="000000"/>
                  </a:solidFill>
                </a:uFill>
                <a:latin typeface="Times New Roman"/>
                <a:cs typeface="Times New Roman"/>
              </a:rPr>
              <a:t>q</a:t>
            </a:r>
            <a:r>
              <a:rPr sz="1100" i="1" u="sng" spc="100" dirty="0">
                <a:uFill>
                  <a:solidFill>
                    <a:srgbClr val="000000"/>
                  </a:solidFill>
                </a:uFill>
                <a:latin typeface="Times New Roman"/>
                <a:cs typeface="Times New Roman"/>
              </a:rPr>
              <a:t>q</a:t>
            </a:r>
            <a:r>
              <a:rPr sz="1125" u="sng" spc="150" baseline="-22222" dirty="0">
                <a:uFill>
                  <a:solidFill>
                    <a:srgbClr val="000000"/>
                  </a:solidFill>
                </a:uFill>
                <a:latin typeface="Times New Roman"/>
                <a:cs typeface="Times New Roman"/>
              </a:rPr>
              <a:t>0 </a:t>
            </a:r>
            <a:r>
              <a:rPr sz="1100" i="1" u="sng" spc="65" dirty="0">
                <a:uFill>
                  <a:solidFill>
                    <a:srgbClr val="000000"/>
                  </a:solidFill>
                </a:uFill>
                <a:latin typeface="Times New Roman"/>
                <a:cs typeface="Times New Roman"/>
              </a:rPr>
              <a:t>p</a:t>
            </a:r>
            <a:r>
              <a:rPr sz="1125" u="sng" spc="97" baseline="-22222" dirty="0">
                <a:uFill>
                  <a:solidFill>
                    <a:srgbClr val="000000"/>
                  </a:solidFill>
                </a:uFill>
                <a:latin typeface="Times New Roman"/>
                <a:cs typeface="Times New Roman"/>
              </a:rPr>
              <a:t>0</a:t>
            </a:r>
            <a:r>
              <a:rPr sz="1125" spc="-7" baseline="-22222" dirty="0">
                <a:latin typeface="Times New Roman"/>
                <a:cs typeface="Times New Roman"/>
              </a:rPr>
              <a:t> </a:t>
            </a:r>
            <a:r>
              <a:rPr sz="1650" spc="75" baseline="-42929" dirty="0">
                <a:latin typeface="Times New Roman"/>
                <a:cs typeface="Times New Roman"/>
              </a:rPr>
              <a:t>;</a:t>
            </a:r>
            <a:endParaRPr sz="1650" baseline="-42929">
              <a:latin typeface="Times New Roman"/>
              <a:cs typeface="Times New Roman"/>
            </a:endParaRPr>
          </a:p>
        </p:txBody>
      </p:sp>
      <p:sp>
        <p:nvSpPr>
          <p:cNvPr id="15" name="object 15"/>
          <p:cNvSpPr txBox="1"/>
          <p:nvPr/>
        </p:nvSpPr>
        <p:spPr>
          <a:xfrm>
            <a:off x="2016031" y="4579799"/>
            <a:ext cx="615950" cy="212090"/>
          </a:xfrm>
          <a:prstGeom prst="rect">
            <a:avLst/>
          </a:prstGeom>
        </p:spPr>
        <p:txBody>
          <a:bodyPr vert="horz" wrap="square" lIns="0" tIns="15875" rIns="0" bIns="0" rtlCol="0">
            <a:spAutoFit/>
          </a:bodyPr>
          <a:lstStyle/>
          <a:p>
            <a:pPr marL="38100">
              <a:lnSpc>
                <a:spcPct val="100000"/>
              </a:lnSpc>
              <a:spcBef>
                <a:spcPts val="125"/>
              </a:spcBef>
            </a:pPr>
            <a:r>
              <a:rPr sz="1800" spc="209" baseline="-27777" dirty="0">
                <a:latin typeface="Symbol"/>
                <a:cs typeface="Symbol"/>
              </a:rPr>
              <a:t></a:t>
            </a:r>
            <a:r>
              <a:rPr sz="1200" u="sng" spc="140" dirty="0">
                <a:uFill>
                  <a:solidFill>
                    <a:srgbClr val="000000"/>
                  </a:solidFill>
                </a:uFill>
                <a:latin typeface="Times New Roman"/>
                <a:cs typeface="Times New Roman"/>
              </a:rPr>
              <a:t> </a:t>
            </a:r>
            <a:r>
              <a:rPr sz="1100" u="sng" spc="90" dirty="0">
                <a:uFill>
                  <a:solidFill>
                    <a:srgbClr val="000000"/>
                  </a:solidFill>
                </a:uFill>
                <a:latin typeface="Times New Roman"/>
                <a:cs typeface="Times New Roman"/>
              </a:rPr>
              <a:t>1</a:t>
            </a:r>
            <a:r>
              <a:rPr sz="1100" spc="90" dirty="0">
                <a:latin typeface="Times New Roman"/>
                <a:cs typeface="Times New Roman"/>
              </a:rPr>
              <a:t> </a:t>
            </a:r>
            <a:r>
              <a:rPr sz="1650" i="1" spc="135" baseline="-22727" dirty="0">
                <a:latin typeface="Times New Roman"/>
                <a:cs typeface="Times New Roman"/>
              </a:rPr>
              <a:t>q</a:t>
            </a:r>
            <a:r>
              <a:rPr sz="1650" i="1" spc="240" baseline="-22727" dirty="0">
                <a:latin typeface="Times New Roman"/>
                <a:cs typeface="Times New Roman"/>
              </a:rPr>
              <a:t> </a:t>
            </a:r>
            <a:r>
              <a:rPr sz="1650" i="1" spc="135" baseline="-22727" dirty="0">
                <a:latin typeface="Times New Roman"/>
                <a:cs typeface="Times New Roman"/>
              </a:rPr>
              <a:t>p</a:t>
            </a:r>
            <a:endParaRPr sz="1650" baseline="-22727">
              <a:latin typeface="Times New Roman"/>
              <a:cs typeface="Times New Roman"/>
            </a:endParaRPr>
          </a:p>
        </p:txBody>
      </p:sp>
      <p:sp>
        <p:nvSpPr>
          <p:cNvPr id="16" name="object 16"/>
          <p:cNvSpPr txBox="1"/>
          <p:nvPr/>
        </p:nvSpPr>
        <p:spPr>
          <a:xfrm>
            <a:off x="1871496" y="4146130"/>
            <a:ext cx="882650" cy="464820"/>
          </a:xfrm>
          <a:prstGeom prst="rect">
            <a:avLst/>
          </a:prstGeom>
        </p:spPr>
        <p:txBody>
          <a:bodyPr vert="horz" wrap="square" lIns="0" tIns="48895" rIns="0" bIns="0" rtlCol="0">
            <a:spAutoFit/>
          </a:bodyPr>
          <a:lstStyle/>
          <a:p>
            <a:pPr marL="254000">
              <a:lnSpc>
                <a:spcPct val="100000"/>
              </a:lnSpc>
              <a:spcBef>
                <a:spcPts val="385"/>
              </a:spcBef>
            </a:pPr>
            <a:r>
              <a:rPr sz="1800" spc="232" baseline="-4629" dirty="0">
                <a:latin typeface="Symbol"/>
                <a:cs typeface="Symbol"/>
              </a:rPr>
              <a:t></a:t>
            </a:r>
            <a:r>
              <a:rPr sz="1800" spc="-67" baseline="-4629" dirty="0">
                <a:latin typeface="Times New Roman"/>
                <a:cs typeface="Times New Roman"/>
              </a:rPr>
              <a:t> </a:t>
            </a:r>
            <a:r>
              <a:rPr sz="1100" i="1" spc="75" dirty="0">
                <a:latin typeface="Times New Roman"/>
                <a:cs typeface="Times New Roman"/>
              </a:rPr>
              <a:t>p</a:t>
            </a:r>
            <a:r>
              <a:rPr sz="1125" spc="112" baseline="-22222" dirty="0">
                <a:latin typeface="Times New Roman"/>
                <a:cs typeface="Times New Roman"/>
              </a:rPr>
              <a:t>0</a:t>
            </a:r>
            <a:r>
              <a:rPr sz="1100" i="1" spc="75" dirty="0">
                <a:latin typeface="Times New Roman"/>
                <a:cs typeface="Times New Roman"/>
              </a:rPr>
              <a:t>q</a:t>
            </a:r>
            <a:r>
              <a:rPr sz="1125" spc="112" baseline="-22222" dirty="0">
                <a:latin typeface="Times New Roman"/>
                <a:cs typeface="Times New Roman"/>
              </a:rPr>
              <a:t>0</a:t>
            </a:r>
            <a:endParaRPr sz="1125" baseline="-22222">
              <a:latin typeface="Times New Roman"/>
              <a:cs typeface="Times New Roman"/>
            </a:endParaRPr>
          </a:p>
          <a:p>
            <a:pPr marL="38100">
              <a:lnSpc>
                <a:spcPct val="100000"/>
              </a:lnSpc>
              <a:spcBef>
                <a:spcPts val="285"/>
              </a:spcBef>
            </a:pPr>
            <a:r>
              <a:rPr sz="1650" spc="150" baseline="-35353" dirty="0">
                <a:latin typeface="Symbol"/>
                <a:cs typeface="Symbol"/>
              </a:rPr>
              <a:t></a:t>
            </a:r>
            <a:r>
              <a:rPr sz="1650" u="sng" spc="150" baseline="-5050" dirty="0">
                <a:uFill>
                  <a:solidFill>
                    <a:srgbClr val="000000"/>
                  </a:solidFill>
                </a:uFill>
                <a:latin typeface="Times New Roman"/>
                <a:cs typeface="Times New Roman"/>
              </a:rPr>
              <a:t> </a:t>
            </a:r>
            <a:r>
              <a:rPr sz="1800" u="sng" spc="209" baseline="-4629" dirty="0">
                <a:uFill>
                  <a:solidFill>
                    <a:srgbClr val="000000"/>
                  </a:solidFill>
                </a:uFill>
                <a:latin typeface="Symbol"/>
                <a:cs typeface="Symbol"/>
              </a:rPr>
              <a:t></a:t>
            </a:r>
            <a:r>
              <a:rPr sz="1800" u="sng" spc="209" baseline="-4629" dirty="0">
                <a:uFill>
                  <a:solidFill>
                    <a:srgbClr val="000000"/>
                  </a:solidFill>
                </a:uFill>
                <a:latin typeface="Times New Roman"/>
                <a:cs typeface="Times New Roman"/>
              </a:rPr>
              <a:t> </a:t>
            </a:r>
            <a:r>
              <a:rPr sz="1100" i="1" u="sng" spc="25" dirty="0">
                <a:uFill>
                  <a:solidFill>
                    <a:srgbClr val="000000"/>
                  </a:solidFill>
                </a:uFill>
                <a:latin typeface="Times New Roman"/>
                <a:cs typeface="Times New Roman"/>
              </a:rPr>
              <a:t>p</a:t>
            </a:r>
            <a:r>
              <a:rPr sz="1125" u="sng" spc="37" baseline="-22222" dirty="0">
                <a:uFill>
                  <a:solidFill>
                    <a:srgbClr val="000000"/>
                  </a:solidFill>
                </a:uFill>
                <a:latin typeface="Times New Roman"/>
                <a:cs typeface="Times New Roman"/>
              </a:rPr>
              <a:t>1</a:t>
            </a:r>
            <a:r>
              <a:rPr sz="1100" i="1" u="sng" spc="25" dirty="0">
                <a:uFill>
                  <a:solidFill>
                    <a:srgbClr val="000000"/>
                  </a:solidFill>
                </a:uFill>
                <a:latin typeface="Times New Roman"/>
                <a:cs typeface="Times New Roman"/>
              </a:rPr>
              <a:t>q</a:t>
            </a:r>
            <a:r>
              <a:rPr sz="1125" u="sng" spc="37" baseline="-22222" dirty="0">
                <a:uFill>
                  <a:solidFill>
                    <a:srgbClr val="000000"/>
                  </a:solidFill>
                </a:uFill>
                <a:latin typeface="Times New Roman"/>
                <a:cs typeface="Times New Roman"/>
              </a:rPr>
              <a:t>1</a:t>
            </a:r>
            <a:r>
              <a:rPr sz="1125" spc="75" baseline="-22222" dirty="0">
                <a:latin typeface="Times New Roman"/>
                <a:cs typeface="Times New Roman"/>
              </a:rPr>
              <a:t> </a:t>
            </a:r>
            <a:r>
              <a:rPr sz="1650" spc="75" baseline="-35353" dirty="0">
                <a:latin typeface="Times New Roman"/>
                <a:cs typeface="Times New Roman"/>
              </a:rPr>
              <a:t>;</a:t>
            </a:r>
            <a:endParaRPr sz="1650" baseline="-35353">
              <a:latin typeface="Times New Roman"/>
              <a:cs typeface="Times New Roman"/>
            </a:endParaRPr>
          </a:p>
        </p:txBody>
      </p:sp>
      <p:sp>
        <p:nvSpPr>
          <p:cNvPr id="17" name="object 17"/>
          <p:cNvSpPr txBox="1"/>
          <p:nvPr/>
        </p:nvSpPr>
        <p:spPr>
          <a:xfrm>
            <a:off x="1705381" y="4501177"/>
            <a:ext cx="80010" cy="196850"/>
          </a:xfrm>
          <a:prstGeom prst="rect">
            <a:avLst/>
          </a:prstGeom>
        </p:spPr>
        <p:txBody>
          <a:bodyPr vert="horz" wrap="square" lIns="0" tIns="15240" rIns="0" bIns="0" rtlCol="0">
            <a:spAutoFit/>
          </a:bodyPr>
          <a:lstStyle/>
          <a:p>
            <a:pPr marL="12700">
              <a:lnSpc>
                <a:spcPct val="100000"/>
              </a:lnSpc>
              <a:spcBef>
                <a:spcPts val="120"/>
              </a:spcBef>
            </a:pPr>
            <a:r>
              <a:rPr sz="1100" i="1" spc="60" dirty="0">
                <a:latin typeface="Times New Roman"/>
                <a:cs typeface="Times New Roman"/>
              </a:rPr>
              <a:t>I</a:t>
            </a:r>
            <a:endParaRPr sz="1100">
              <a:latin typeface="Times New Roman"/>
              <a:cs typeface="Times New Roman"/>
            </a:endParaRPr>
          </a:p>
        </p:txBody>
      </p:sp>
      <p:sp>
        <p:nvSpPr>
          <p:cNvPr id="18" name="object 18"/>
          <p:cNvSpPr txBox="1"/>
          <p:nvPr/>
        </p:nvSpPr>
        <p:spPr>
          <a:xfrm>
            <a:off x="1783792" y="4582192"/>
            <a:ext cx="81280" cy="142875"/>
          </a:xfrm>
          <a:prstGeom prst="rect">
            <a:avLst/>
          </a:prstGeom>
        </p:spPr>
        <p:txBody>
          <a:bodyPr vert="horz" wrap="square" lIns="0" tIns="14604" rIns="0" bIns="0" rtlCol="0">
            <a:spAutoFit/>
          </a:bodyPr>
          <a:lstStyle/>
          <a:p>
            <a:pPr marL="12700">
              <a:lnSpc>
                <a:spcPct val="100000"/>
              </a:lnSpc>
              <a:spcBef>
                <a:spcPts val="114"/>
              </a:spcBef>
            </a:pPr>
            <a:r>
              <a:rPr sz="750" i="1" spc="60" dirty="0">
                <a:latin typeface="Times New Roman"/>
                <a:cs typeface="Times New Roman"/>
              </a:rPr>
              <a:t>p</a:t>
            </a:r>
            <a:endParaRPr sz="750">
              <a:latin typeface="Times New Roman"/>
              <a:cs typeface="Times New Roman"/>
            </a:endParaRPr>
          </a:p>
        </p:txBody>
      </p:sp>
      <p:sp>
        <p:nvSpPr>
          <p:cNvPr id="19" name="object 19"/>
          <p:cNvSpPr txBox="1"/>
          <p:nvPr/>
        </p:nvSpPr>
        <p:spPr>
          <a:xfrm>
            <a:off x="2427346" y="4733360"/>
            <a:ext cx="2665095" cy="142875"/>
          </a:xfrm>
          <a:prstGeom prst="rect">
            <a:avLst/>
          </a:prstGeom>
        </p:spPr>
        <p:txBody>
          <a:bodyPr vert="horz" wrap="square" lIns="0" tIns="14604" rIns="0" bIns="0" rtlCol="0">
            <a:spAutoFit/>
          </a:bodyPr>
          <a:lstStyle/>
          <a:p>
            <a:pPr marL="12700">
              <a:lnSpc>
                <a:spcPct val="100000"/>
              </a:lnSpc>
              <a:spcBef>
                <a:spcPts val="114"/>
              </a:spcBef>
              <a:tabLst>
                <a:tab pos="2453005" algn="l"/>
              </a:tabLst>
            </a:pPr>
            <a:r>
              <a:rPr sz="750" spc="60" dirty="0">
                <a:latin typeface="Times New Roman"/>
                <a:cs typeface="Times New Roman"/>
              </a:rPr>
              <a:t>1 </a:t>
            </a:r>
            <a:r>
              <a:rPr sz="750" spc="250" dirty="0">
                <a:latin typeface="Times New Roman"/>
                <a:cs typeface="Times New Roman"/>
              </a:rPr>
              <a:t> </a:t>
            </a:r>
            <a:r>
              <a:rPr sz="750" spc="60" dirty="0">
                <a:latin typeface="Times New Roman"/>
                <a:cs typeface="Times New Roman"/>
              </a:rPr>
              <a:t>1	1</a:t>
            </a:r>
            <a:r>
              <a:rPr sz="750" spc="170" dirty="0">
                <a:latin typeface="Times New Roman"/>
                <a:cs typeface="Times New Roman"/>
              </a:rPr>
              <a:t> </a:t>
            </a:r>
            <a:r>
              <a:rPr sz="750" spc="60" dirty="0">
                <a:latin typeface="Times New Roman"/>
                <a:cs typeface="Times New Roman"/>
              </a:rPr>
              <a:t>1</a:t>
            </a:r>
            <a:endParaRPr sz="750">
              <a:latin typeface="Times New Roman"/>
              <a:cs typeface="Times New Roman"/>
            </a:endParaRPr>
          </a:p>
        </p:txBody>
      </p:sp>
      <p:sp>
        <p:nvSpPr>
          <p:cNvPr id="20" name="object 20"/>
          <p:cNvSpPr txBox="1"/>
          <p:nvPr/>
        </p:nvSpPr>
        <p:spPr>
          <a:xfrm>
            <a:off x="4470782" y="4579799"/>
            <a:ext cx="601980" cy="212090"/>
          </a:xfrm>
          <a:prstGeom prst="rect">
            <a:avLst/>
          </a:prstGeom>
        </p:spPr>
        <p:txBody>
          <a:bodyPr vert="horz" wrap="square" lIns="0" tIns="15875" rIns="0" bIns="0" rtlCol="0">
            <a:spAutoFit/>
          </a:bodyPr>
          <a:lstStyle/>
          <a:p>
            <a:pPr marL="38100">
              <a:lnSpc>
                <a:spcPct val="100000"/>
              </a:lnSpc>
              <a:spcBef>
                <a:spcPts val="125"/>
              </a:spcBef>
            </a:pPr>
            <a:r>
              <a:rPr sz="1800" spc="209" baseline="-27777" dirty="0">
                <a:latin typeface="Symbol"/>
                <a:cs typeface="Symbol"/>
              </a:rPr>
              <a:t></a:t>
            </a:r>
            <a:r>
              <a:rPr sz="1200" u="sng" spc="140" dirty="0">
                <a:uFill>
                  <a:solidFill>
                    <a:srgbClr val="000000"/>
                  </a:solidFill>
                </a:uFill>
                <a:latin typeface="Times New Roman"/>
                <a:cs typeface="Times New Roman"/>
              </a:rPr>
              <a:t> </a:t>
            </a:r>
            <a:r>
              <a:rPr sz="1100" u="sng" spc="90" dirty="0">
                <a:uFill>
                  <a:solidFill>
                    <a:srgbClr val="000000"/>
                  </a:solidFill>
                </a:uFill>
                <a:latin typeface="Times New Roman"/>
                <a:cs typeface="Times New Roman"/>
              </a:rPr>
              <a:t>1</a:t>
            </a:r>
            <a:r>
              <a:rPr sz="1100" spc="90" dirty="0">
                <a:latin typeface="Times New Roman"/>
                <a:cs typeface="Times New Roman"/>
              </a:rPr>
              <a:t> </a:t>
            </a:r>
            <a:r>
              <a:rPr sz="1650" i="1" spc="135" baseline="-22727" dirty="0">
                <a:latin typeface="Times New Roman"/>
                <a:cs typeface="Times New Roman"/>
              </a:rPr>
              <a:t>q</a:t>
            </a:r>
            <a:r>
              <a:rPr sz="1650" i="1" spc="75" baseline="-22727" dirty="0">
                <a:latin typeface="Times New Roman"/>
                <a:cs typeface="Times New Roman"/>
              </a:rPr>
              <a:t> </a:t>
            </a:r>
            <a:r>
              <a:rPr sz="1650" i="1" spc="135" baseline="-22727" dirty="0">
                <a:latin typeface="Times New Roman"/>
                <a:cs typeface="Times New Roman"/>
              </a:rPr>
              <a:t>p</a:t>
            </a:r>
            <a:endParaRPr sz="1650" baseline="-22727">
              <a:latin typeface="Times New Roman"/>
              <a:cs typeface="Times New Roman"/>
            </a:endParaRPr>
          </a:p>
        </p:txBody>
      </p:sp>
      <p:sp>
        <p:nvSpPr>
          <p:cNvPr id="21" name="object 21"/>
          <p:cNvSpPr txBox="1"/>
          <p:nvPr/>
        </p:nvSpPr>
        <p:spPr>
          <a:xfrm>
            <a:off x="4326390" y="4370686"/>
            <a:ext cx="906780" cy="245745"/>
          </a:xfrm>
          <a:prstGeom prst="rect">
            <a:avLst/>
          </a:prstGeom>
        </p:spPr>
        <p:txBody>
          <a:bodyPr vert="horz" wrap="square" lIns="0" tIns="12065" rIns="0" bIns="0" rtlCol="0">
            <a:spAutoFit/>
          </a:bodyPr>
          <a:lstStyle/>
          <a:p>
            <a:pPr marL="38100">
              <a:lnSpc>
                <a:spcPct val="100000"/>
              </a:lnSpc>
              <a:spcBef>
                <a:spcPts val="95"/>
              </a:spcBef>
            </a:pPr>
            <a:r>
              <a:rPr sz="1650" spc="142" baseline="-35353" dirty="0">
                <a:latin typeface="Symbol"/>
                <a:cs typeface="Symbol"/>
              </a:rPr>
              <a:t></a:t>
            </a:r>
            <a:r>
              <a:rPr sz="1650" u="sng" spc="142" baseline="-5050" dirty="0">
                <a:uFill>
                  <a:solidFill>
                    <a:srgbClr val="000000"/>
                  </a:solidFill>
                </a:uFill>
                <a:latin typeface="Times New Roman"/>
                <a:cs typeface="Times New Roman"/>
              </a:rPr>
              <a:t> </a:t>
            </a:r>
            <a:r>
              <a:rPr sz="1800" u="sng" spc="209" baseline="-4629" dirty="0">
                <a:uFill>
                  <a:solidFill>
                    <a:srgbClr val="000000"/>
                  </a:solidFill>
                </a:uFill>
                <a:latin typeface="Symbol"/>
                <a:cs typeface="Symbol"/>
              </a:rPr>
              <a:t></a:t>
            </a:r>
            <a:r>
              <a:rPr sz="1800" spc="209" baseline="-4629" dirty="0">
                <a:latin typeface="Times New Roman"/>
                <a:cs typeface="Times New Roman"/>
              </a:rPr>
              <a:t> </a:t>
            </a:r>
            <a:r>
              <a:rPr sz="1100" i="1" u="sng" spc="25" dirty="0">
                <a:uFill>
                  <a:solidFill>
                    <a:srgbClr val="000000"/>
                  </a:solidFill>
                </a:uFill>
                <a:latin typeface="Times New Roman"/>
                <a:cs typeface="Times New Roman"/>
              </a:rPr>
              <a:t>q</a:t>
            </a:r>
            <a:r>
              <a:rPr sz="1125" u="sng" spc="37" baseline="-22222" dirty="0">
                <a:uFill>
                  <a:solidFill>
                    <a:srgbClr val="000000"/>
                  </a:solidFill>
                </a:uFill>
                <a:latin typeface="Times New Roman"/>
                <a:cs typeface="Times New Roman"/>
              </a:rPr>
              <a:t>1 </a:t>
            </a:r>
            <a:r>
              <a:rPr sz="1100" i="1" u="sng" spc="30" dirty="0">
                <a:uFill>
                  <a:solidFill>
                    <a:srgbClr val="000000"/>
                  </a:solidFill>
                </a:uFill>
                <a:latin typeface="Times New Roman"/>
                <a:cs typeface="Times New Roman"/>
              </a:rPr>
              <a:t>p</a:t>
            </a:r>
            <a:r>
              <a:rPr sz="1125" u="sng" spc="44" baseline="-22222" dirty="0">
                <a:uFill>
                  <a:solidFill>
                    <a:srgbClr val="000000"/>
                  </a:solidFill>
                </a:uFill>
                <a:latin typeface="Times New Roman"/>
                <a:cs typeface="Times New Roman"/>
              </a:rPr>
              <a:t>1</a:t>
            </a:r>
            <a:r>
              <a:rPr sz="1125" spc="300" baseline="-22222" dirty="0">
                <a:latin typeface="Times New Roman"/>
                <a:cs typeface="Times New Roman"/>
              </a:rPr>
              <a:t> </a:t>
            </a:r>
            <a:r>
              <a:rPr sz="2175" spc="60" baseline="-26819" dirty="0">
                <a:latin typeface="Times New Roman"/>
                <a:cs typeface="Times New Roman"/>
              </a:rPr>
              <a:t>.</a:t>
            </a:r>
            <a:endParaRPr sz="2175" baseline="-26819">
              <a:latin typeface="Times New Roman"/>
              <a:cs typeface="Times New Roman"/>
            </a:endParaRPr>
          </a:p>
        </p:txBody>
      </p:sp>
      <p:sp>
        <p:nvSpPr>
          <p:cNvPr id="22" name="object 22"/>
          <p:cNvSpPr txBox="1"/>
          <p:nvPr/>
        </p:nvSpPr>
        <p:spPr>
          <a:xfrm>
            <a:off x="4173816" y="4501177"/>
            <a:ext cx="80010" cy="196850"/>
          </a:xfrm>
          <a:prstGeom prst="rect">
            <a:avLst/>
          </a:prstGeom>
        </p:spPr>
        <p:txBody>
          <a:bodyPr vert="horz" wrap="square" lIns="0" tIns="15240" rIns="0" bIns="0" rtlCol="0">
            <a:spAutoFit/>
          </a:bodyPr>
          <a:lstStyle/>
          <a:p>
            <a:pPr marL="12700">
              <a:lnSpc>
                <a:spcPct val="100000"/>
              </a:lnSpc>
              <a:spcBef>
                <a:spcPts val="120"/>
              </a:spcBef>
            </a:pPr>
            <a:r>
              <a:rPr sz="1100" i="1" spc="60" dirty="0">
                <a:latin typeface="Times New Roman"/>
                <a:cs typeface="Times New Roman"/>
              </a:rPr>
              <a:t>I</a:t>
            </a:r>
            <a:endParaRPr sz="1100">
              <a:latin typeface="Times New Roman"/>
              <a:cs typeface="Times New Roman"/>
            </a:endParaRPr>
          </a:p>
        </p:txBody>
      </p:sp>
      <p:sp>
        <p:nvSpPr>
          <p:cNvPr id="23" name="object 23"/>
          <p:cNvSpPr txBox="1"/>
          <p:nvPr/>
        </p:nvSpPr>
        <p:spPr>
          <a:xfrm>
            <a:off x="2156546" y="4741074"/>
            <a:ext cx="2656205" cy="196850"/>
          </a:xfrm>
          <a:prstGeom prst="rect">
            <a:avLst/>
          </a:prstGeom>
        </p:spPr>
        <p:txBody>
          <a:bodyPr vert="horz" wrap="square" lIns="0" tIns="15240" rIns="0" bIns="0" rtlCol="0">
            <a:spAutoFit/>
          </a:bodyPr>
          <a:lstStyle/>
          <a:p>
            <a:pPr marL="50800">
              <a:lnSpc>
                <a:spcPct val="100000"/>
              </a:lnSpc>
              <a:spcBef>
                <a:spcPts val="120"/>
              </a:spcBef>
              <a:tabLst>
                <a:tab pos="2505075" algn="l"/>
              </a:tabLst>
            </a:pPr>
            <a:r>
              <a:rPr sz="1100" i="1" spc="95" dirty="0">
                <a:latin typeface="Times New Roman"/>
                <a:cs typeface="Times New Roman"/>
              </a:rPr>
              <a:t>i</a:t>
            </a:r>
            <a:r>
              <a:rPr sz="1125" i="1" spc="142" baseline="-22222" dirty="0">
                <a:latin typeface="Times New Roman"/>
                <a:cs typeface="Times New Roman"/>
              </a:rPr>
              <a:t>p	</a:t>
            </a:r>
            <a:r>
              <a:rPr sz="1100" i="1" spc="50" dirty="0">
                <a:latin typeface="Times New Roman"/>
                <a:cs typeface="Times New Roman"/>
              </a:rPr>
              <a:t>i</a:t>
            </a:r>
            <a:r>
              <a:rPr sz="1125" i="1" spc="75" baseline="-22222" dirty="0">
                <a:latin typeface="Times New Roman"/>
                <a:cs typeface="Times New Roman"/>
              </a:rPr>
              <a:t>q</a:t>
            </a:r>
            <a:endParaRPr sz="1125" baseline="-22222">
              <a:latin typeface="Times New Roman"/>
              <a:cs typeface="Times New Roman"/>
            </a:endParaRPr>
          </a:p>
        </p:txBody>
      </p:sp>
      <p:sp>
        <p:nvSpPr>
          <p:cNvPr id="24" name="object 24"/>
          <p:cNvSpPr txBox="1"/>
          <p:nvPr/>
        </p:nvSpPr>
        <p:spPr>
          <a:xfrm>
            <a:off x="4239877" y="4582192"/>
            <a:ext cx="81280" cy="142875"/>
          </a:xfrm>
          <a:prstGeom prst="rect">
            <a:avLst/>
          </a:prstGeom>
        </p:spPr>
        <p:txBody>
          <a:bodyPr vert="horz" wrap="square" lIns="0" tIns="14604" rIns="0" bIns="0" rtlCol="0">
            <a:spAutoFit/>
          </a:bodyPr>
          <a:lstStyle/>
          <a:p>
            <a:pPr marL="12700">
              <a:lnSpc>
                <a:spcPct val="100000"/>
              </a:lnSpc>
              <a:spcBef>
                <a:spcPts val="114"/>
              </a:spcBef>
            </a:pPr>
            <a:r>
              <a:rPr sz="750" i="1" spc="60" dirty="0">
                <a:latin typeface="Times New Roman"/>
                <a:cs typeface="Times New Roman"/>
              </a:rPr>
              <a:t>q</a:t>
            </a:r>
            <a:endParaRPr sz="750">
              <a:latin typeface="Times New Roman"/>
              <a:cs typeface="Times New Roman"/>
            </a:endParaRPr>
          </a:p>
        </p:txBody>
      </p:sp>
      <p:sp>
        <p:nvSpPr>
          <p:cNvPr id="25" name="object 25"/>
          <p:cNvSpPr txBox="1"/>
          <p:nvPr/>
        </p:nvSpPr>
        <p:spPr>
          <a:xfrm>
            <a:off x="1023185" y="4939426"/>
            <a:ext cx="7745095" cy="245745"/>
          </a:xfrm>
          <a:prstGeom prst="rect">
            <a:avLst/>
          </a:prstGeom>
        </p:spPr>
        <p:txBody>
          <a:bodyPr vert="horz" wrap="square" lIns="0" tIns="12065" rIns="0" bIns="0" rtlCol="0">
            <a:spAutoFit/>
          </a:bodyPr>
          <a:lstStyle/>
          <a:p>
            <a:pPr marL="38100">
              <a:lnSpc>
                <a:spcPct val="100000"/>
              </a:lnSpc>
              <a:spcBef>
                <a:spcPts val="95"/>
              </a:spcBef>
            </a:pPr>
            <a:r>
              <a:rPr sz="1450" spc="85" dirty="0">
                <a:latin typeface="Times New Roman"/>
                <a:cs typeface="Times New Roman"/>
              </a:rPr>
              <a:t>Обчислимо </a:t>
            </a:r>
            <a:r>
              <a:rPr sz="1450" spc="75" dirty="0">
                <a:latin typeface="Times New Roman"/>
                <a:cs typeface="Times New Roman"/>
              </a:rPr>
              <a:t>середньозважені індекси </a:t>
            </a:r>
            <a:r>
              <a:rPr sz="1450" spc="65" dirty="0">
                <a:latin typeface="Times New Roman"/>
                <a:cs typeface="Times New Roman"/>
              </a:rPr>
              <a:t>цін </a:t>
            </a:r>
            <a:r>
              <a:rPr sz="1725" i="1" spc="60" baseline="2415" dirty="0">
                <a:latin typeface="Times New Roman"/>
                <a:cs typeface="Times New Roman"/>
              </a:rPr>
              <a:t>I </a:t>
            </a:r>
            <a:r>
              <a:rPr sz="1125" i="1" spc="89" baseline="-18518" dirty="0">
                <a:latin typeface="Times New Roman"/>
                <a:cs typeface="Times New Roman"/>
              </a:rPr>
              <a:t>p </a:t>
            </a:r>
            <a:r>
              <a:rPr sz="1450" spc="70" dirty="0">
                <a:latin typeface="Times New Roman"/>
                <a:cs typeface="Times New Roman"/>
              </a:rPr>
              <a:t>та </a:t>
            </a:r>
            <a:r>
              <a:rPr sz="1450" spc="75" dirty="0">
                <a:latin typeface="Times New Roman"/>
                <a:cs typeface="Times New Roman"/>
              </a:rPr>
              <a:t>фізичного обсягу </a:t>
            </a:r>
            <a:r>
              <a:rPr sz="1450" spc="85" dirty="0">
                <a:latin typeface="Times New Roman"/>
                <a:cs typeface="Times New Roman"/>
              </a:rPr>
              <a:t>продажу </a:t>
            </a:r>
            <a:r>
              <a:rPr sz="1725" i="1" spc="22" baseline="2415" dirty="0">
                <a:latin typeface="Times New Roman"/>
                <a:cs typeface="Times New Roman"/>
              </a:rPr>
              <a:t>I </a:t>
            </a:r>
            <a:r>
              <a:rPr sz="1125" i="1" spc="52" baseline="-18518" dirty="0">
                <a:latin typeface="Times New Roman"/>
                <a:cs typeface="Times New Roman"/>
              </a:rPr>
              <a:t>q </a:t>
            </a:r>
            <a:r>
              <a:rPr sz="1450" spc="65" dirty="0">
                <a:latin typeface="Times New Roman"/>
                <a:cs typeface="Times New Roman"/>
              </a:rPr>
              <a:t>за</a:t>
            </a:r>
            <a:r>
              <a:rPr sz="1450" spc="-190" dirty="0">
                <a:latin typeface="Times New Roman"/>
                <a:cs typeface="Times New Roman"/>
              </a:rPr>
              <a:t> </a:t>
            </a:r>
            <a:r>
              <a:rPr sz="1450" spc="85" dirty="0">
                <a:latin typeface="Times New Roman"/>
                <a:cs typeface="Times New Roman"/>
              </a:rPr>
              <a:t>даними</a:t>
            </a:r>
            <a:endParaRPr sz="1450">
              <a:latin typeface="Times New Roman"/>
              <a:cs typeface="Times New Roman"/>
            </a:endParaRPr>
          </a:p>
        </p:txBody>
      </p:sp>
      <p:sp>
        <p:nvSpPr>
          <p:cNvPr id="26" name="object 26"/>
          <p:cNvSpPr txBox="1"/>
          <p:nvPr/>
        </p:nvSpPr>
        <p:spPr>
          <a:xfrm>
            <a:off x="1023185" y="5169806"/>
            <a:ext cx="6830695" cy="642620"/>
          </a:xfrm>
          <a:prstGeom prst="rect">
            <a:avLst/>
          </a:prstGeom>
        </p:spPr>
        <p:txBody>
          <a:bodyPr vert="horz" wrap="square" lIns="0" tIns="20955" rIns="0" bIns="0" rtlCol="0">
            <a:spAutoFit/>
          </a:bodyPr>
          <a:lstStyle/>
          <a:p>
            <a:pPr marL="38100" marR="30480">
              <a:lnSpc>
                <a:spcPts val="1720"/>
              </a:lnSpc>
              <a:spcBef>
                <a:spcPts val="165"/>
              </a:spcBef>
              <a:tabLst>
                <a:tab pos="5546725" algn="l"/>
              </a:tabLst>
            </a:pPr>
            <a:r>
              <a:rPr sz="1450" spc="70" dirty="0">
                <a:latin typeface="Times New Roman"/>
                <a:cs typeface="Times New Roman"/>
              </a:rPr>
              <a:t>табл.  </a:t>
            </a:r>
            <a:r>
              <a:rPr sz="1450" spc="60" dirty="0">
                <a:latin typeface="Times New Roman"/>
                <a:cs typeface="Times New Roman"/>
              </a:rPr>
              <a:t>9.3,  </a:t>
            </a:r>
            <a:r>
              <a:rPr sz="1450" spc="80" dirty="0">
                <a:latin typeface="Times New Roman"/>
                <a:cs typeface="Times New Roman"/>
              </a:rPr>
              <a:t>використовуючи  </a:t>
            </a:r>
            <a:r>
              <a:rPr sz="1450" spc="65" dirty="0">
                <a:latin typeface="Times New Roman"/>
                <a:cs typeface="Times New Roman"/>
              </a:rPr>
              <a:t>різні  </a:t>
            </a:r>
            <a:r>
              <a:rPr sz="1450" spc="70" dirty="0">
                <a:latin typeface="Times New Roman"/>
                <a:cs typeface="Times New Roman"/>
              </a:rPr>
              <a:t>варіанти  </a:t>
            </a:r>
            <a:r>
              <a:rPr sz="1450" spc="80" dirty="0">
                <a:latin typeface="Times New Roman"/>
                <a:cs typeface="Times New Roman"/>
              </a:rPr>
              <a:t>зважування  </a:t>
            </a:r>
            <a:r>
              <a:rPr sz="1450" spc="55" dirty="0">
                <a:latin typeface="Times New Roman"/>
                <a:cs typeface="Times New Roman"/>
              </a:rPr>
              <a:t>(</a:t>
            </a:r>
            <a:r>
              <a:rPr sz="1450" spc="340" dirty="0">
                <a:latin typeface="Times New Roman"/>
                <a:cs typeface="Times New Roman"/>
              </a:rPr>
              <a:t> </a:t>
            </a:r>
            <a:r>
              <a:rPr sz="1725" i="1" spc="60" baseline="2415" dirty="0">
                <a:latin typeface="Times New Roman"/>
                <a:cs typeface="Times New Roman"/>
              </a:rPr>
              <a:t>I</a:t>
            </a:r>
            <a:r>
              <a:rPr sz="1725" i="1" spc="-127" baseline="2415" dirty="0">
                <a:latin typeface="Times New Roman"/>
                <a:cs typeface="Times New Roman"/>
              </a:rPr>
              <a:t> </a:t>
            </a:r>
            <a:r>
              <a:rPr sz="1125" i="1" spc="89" baseline="-18518" dirty="0">
                <a:latin typeface="Times New Roman"/>
                <a:cs typeface="Times New Roman"/>
              </a:rPr>
              <a:t>p	</a:t>
            </a:r>
            <a:r>
              <a:rPr sz="1450" spc="170" dirty="0">
                <a:latin typeface="Times New Roman"/>
                <a:cs typeface="Times New Roman"/>
              </a:rPr>
              <a:t>— </a:t>
            </a:r>
            <a:r>
              <a:rPr sz="1450" spc="65" dirty="0">
                <a:latin typeface="Times New Roman"/>
                <a:cs typeface="Times New Roman"/>
              </a:rPr>
              <a:t>за </a:t>
            </a:r>
            <a:r>
              <a:rPr sz="1450" spc="85" dirty="0">
                <a:latin typeface="Times New Roman"/>
                <a:cs typeface="Times New Roman"/>
              </a:rPr>
              <a:t>Пааше,  </a:t>
            </a:r>
            <a:r>
              <a:rPr sz="1450" spc="75" dirty="0">
                <a:latin typeface="Times New Roman"/>
                <a:cs typeface="Times New Roman"/>
              </a:rPr>
              <a:t>Ласпейресом):</a:t>
            </a:r>
            <a:endParaRPr sz="1450">
              <a:latin typeface="Times New Roman"/>
              <a:cs typeface="Times New Roman"/>
            </a:endParaRPr>
          </a:p>
          <a:p>
            <a:pPr marL="38100">
              <a:lnSpc>
                <a:spcPts val="1350"/>
              </a:lnSpc>
            </a:pPr>
            <a:r>
              <a:rPr sz="1450" spc="80" dirty="0">
                <a:latin typeface="Times New Roman"/>
                <a:cs typeface="Times New Roman"/>
              </a:rPr>
              <a:t>середньозважений </a:t>
            </a:r>
            <a:r>
              <a:rPr sz="1450" spc="70" dirty="0">
                <a:latin typeface="Times New Roman"/>
                <a:cs typeface="Times New Roman"/>
              </a:rPr>
              <a:t>індекс</a:t>
            </a:r>
            <a:r>
              <a:rPr sz="1450" spc="-20" dirty="0">
                <a:latin typeface="Times New Roman"/>
                <a:cs typeface="Times New Roman"/>
              </a:rPr>
              <a:t> </a:t>
            </a:r>
            <a:r>
              <a:rPr sz="1450" spc="70" dirty="0">
                <a:latin typeface="Times New Roman"/>
                <a:cs typeface="Times New Roman"/>
              </a:rPr>
              <a:t>цін</a:t>
            </a:r>
            <a:endParaRPr sz="1450">
              <a:latin typeface="Times New Roman"/>
              <a:cs typeface="Times New Roman"/>
            </a:endParaRPr>
          </a:p>
        </p:txBody>
      </p:sp>
      <p:sp>
        <p:nvSpPr>
          <p:cNvPr id="27" name="object 27"/>
          <p:cNvSpPr txBox="1"/>
          <p:nvPr/>
        </p:nvSpPr>
        <p:spPr>
          <a:xfrm>
            <a:off x="7912492" y="5169806"/>
            <a:ext cx="857885" cy="245745"/>
          </a:xfrm>
          <a:prstGeom prst="rect">
            <a:avLst/>
          </a:prstGeom>
        </p:spPr>
        <p:txBody>
          <a:bodyPr vert="horz" wrap="square" lIns="0" tIns="12065" rIns="0" bIns="0" rtlCol="0">
            <a:spAutoFit/>
          </a:bodyPr>
          <a:lstStyle/>
          <a:p>
            <a:pPr marL="50800">
              <a:lnSpc>
                <a:spcPct val="100000"/>
              </a:lnSpc>
              <a:spcBef>
                <a:spcPts val="95"/>
              </a:spcBef>
              <a:tabLst>
                <a:tab pos="322580" algn="l"/>
              </a:tabLst>
            </a:pPr>
            <a:r>
              <a:rPr sz="1725" i="1" spc="22" baseline="2415" dirty="0">
                <a:latin typeface="Times New Roman"/>
                <a:cs typeface="Times New Roman"/>
              </a:rPr>
              <a:t>I</a:t>
            </a:r>
            <a:r>
              <a:rPr sz="1725" i="1" spc="-232" baseline="2415" dirty="0">
                <a:latin typeface="Times New Roman"/>
                <a:cs typeface="Times New Roman"/>
              </a:rPr>
              <a:t> </a:t>
            </a:r>
            <a:r>
              <a:rPr sz="1125" i="1" spc="52" baseline="-18518" dirty="0">
                <a:latin typeface="Times New Roman"/>
                <a:cs typeface="Times New Roman"/>
              </a:rPr>
              <a:t>q	</a:t>
            </a:r>
            <a:r>
              <a:rPr sz="1450" spc="170" dirty="0">
                <a:latin typeface="Times New Roman"/>
                <a:cs typeface="Times New Roman"/>
              </a:rPr>
              <a:t>—</a:t>
            </a:r>
            <a:r>
              <a:rPr sz="1450" spc="490" dirty="0">
                <a:latin typeface="Times New Roman"/>
                <a:cs typeface="Times New Roman"/>
              </a:rPr>
              <a:t> </a:t>
            </a:r>
            <a:r>
              <a:rPr sz="1450" spc="65" dirty="0">
                <a:latin typeface="Times New Roman"/>
                <a:cs typeface="Times New Roman"/>
              </a:rPr>
              <a:t>за</a:t>
            </a:r>
            <a:endParaRPr sz="1450">
              <a:latin typeface="Times New Roman"/>
              <a:cs typeface="Times New Roman"/>
            </a:endParaRPr>
          </a:p>
        </p:txBody>
      </p:sp>
      <p:sp>
        <p:nvSpPr>
          <p:cNvPr id="28" name="object 28"/>
          <p:cNvSpPr/>
          <p:nvPr/>
        </p:nvSpPr>
        <p:spPr>
          <a:xfrm>
            <a:off x="3677386" y="6235911"/>
            <a:ext cx="434975" cy="0"/>
          </a:xfrm>
          <a:custGeom>
            <a:avLst/>
            <a:gdLst/>
            <a:ahLst/>
            <a:cxnLst/>
            <a:rect l="l" t="t" r="r" b="b"/>
            <a:pathLst>
              <a:path w="434975">
                <a:moveTo>
                  <a:pt x="0" y="0"/>
                </a:moveTo>
                <a:lnTo>
                  <a:pt x="434590" y="0"/>
                </a:lnTo>
              </a:path>
            </a:pathLst>
          </a:custGeom>
          <a:ln w="3175">
            <a:solidFill>
              <a:srgbClr val="000000"/>
            </a:solidFill>
          </a:ln>
        </p:spPr>
        <p:txBody>
          <a:bodyPr wrap="square" lIns="0" tIns="0" rIns="0" bIns="0" rtlCol="0"/>
          <a:lstStyle/>
          <a:p>
            <a:endParaRPr/>
          </a:p>
        </p:txBody>
      </p:sp>
      <p:sp>
        <p:nvSpPr>
          <p:cNvPr id="29" name="object 29"/>
          <p:cNvSpPr/>
          <p:nvPr/>
        </p:nvSpPr>
        <p:spPr>
          <a:xfrm>
            <a:off x="4264760" y="6235911"/>
            <a:ext cx="407670" cy="0"/>
          </a:xfrm>
          <a:custGeom>
            <a:avLst/>
            <a:gdLst/>
            <a:ahLst/>
            <a:cxnLst/>
            <a:rect l="l" t="t" r="r" b="b"/>
            <a:pathLst>
              <a:path w="407670">
                <a:moveTo>
                  <a:pt x="0" y="0"/>
                </a:moveTo>
                <a:lnTo>
                  <a:pt x="407170" y="0"/>
                </a:lnTo>
              </a:path>
            </a:pathLst>
          </a:custGeom>
          <a:ln w="3175">
            <a:solidFill>
              <a:srgbClr val="000000"/>
            </a:solidFill>
          </a:ln>
        </p:spPr>
        <p:txBody>
          <a:bodyPr wrap="square" lIns="0" tIns="0" rIns="0" bIns="0" rtlCol="0"/>
          <a:lstStyle/>
          <a:p>
            <a:endParaRPr/>
          </a:p>
        </p:txBody>
      </p:sp>
      <p:sp>
        <p:nvSpPr>
          <p:cNvPr id="30" name="object 30"/>
          <p:cNvSpPr/>
          <p:nvPr/>
        </p:nvSpPr>
        <p:spPr>
          <a:xfrm>
            <a:off x="4824714" y="6235911"/>
            <a:ext cx="436880" cy="0"/>
          </a:xfrm>
          <a:custGeom>
            <a:avLst/>
            <a:gdLst/>
            <a:ahLst/>
            <a:cxnLst/>
            <a:rect l="l" t="t" r="r" b="b"/>
            <a:pathLst>
              <a:path w="436879">
                <a:moveTo>
                  <a:pt x="0" y="0"/>
                </a:moveTo>
                <a:lnTo>
                  <a:pt x="436755" y="0"/>
                </a:lnTo>
              </a:path>
            </a:pathLst>
          </a:custGeom>
          <a:ln w="3175">
            <a:solidFill>
              <a:srgbClr val="000000"/>
            </a:solidFill>
          </a:ln>
        </p:spPr>
        <p:txBody>
          <a:bodyPr wrap="square" lIns="0" tIns="0" rIns="0" bIns="0" rtlCol="0"/>
          <a:lstStyle/>
          <a:p>
            <a:endParaRPr/>
          </a:p>
        </p:txBody>
      </p:sp>
      <p:sp>
        <p:nvSpPr>
          <p:cNvPr id="31" name="object 31"/>
          <p:cNvSpPr/>
          <p:nvPr/>
        </p:nvSpPr>
        <p:spPr>
          <a:xfrm>
            <a:off x="3662769" y="6064467"/>
            <a:ext cx="1613535" cy="0"/>
          </a:xfrm>
          <a:custGeom>
            <a:avLst/>
            <a:gdLst/>
            <a:ahLst/>
            <a:cxnLst/>
            <a:rect l="l" t="t" r="r" b="b"/>
            <a:pathLst>
              <a:path w="1613535">
                <a:moveTo>
                  <a:pt x="0" y="0"/>
                </a:moveTo>
                <a:lnTo>
                  <a:pt x="1613332" y="0"/>
                </a:lnTo>
              </a:path>
            </a:pathLst>
          </a:custGeom>
          <a:ln w="6323">
            <a:solidFill>
              <a:srgbClr val="000000"/>
            </a:solidFill>
          </a:ln>
        </p:spPr>
        <p:txBody>
          <a:bodyPr wrap="square" lIns="0" tIns="0" rIns="0" bIns="0" rtlCol="0"/>
          <a:lstStyle/>
          <a:p>
            <a:endParaRPr/>
          </a:p>
        </p:txBody>
      </p:sp>
      <p:sp>
        <p:nvSpPr>
          <p:cNvPr id="32" name="object 32"/>
          <p:cNvSpPr/>
          <p:nvPr/>
        </p:nvSpPr>
        <p:spPr>
          <a:xfrm>
            <a:off x="5441293" y="6064467"/>
            <a:ext cx="405130" cy="0"/>
          </a:xfrm>
          <a:custGeom>
            <a:avLst/>
            <a:gdLst/>
            <a:ahLst/>
            <a:cxnLst/>
            <a:rect l="l" t="t" r="r" b="b"/>
            <a:pathLst>
              <a:path w="405129">
                <a:moveTo>
                  <a:pt x="0" y="0"/>
                </a:moveTo>
                <a:lnTo>
                  <a:pt x="405004" y="0"/>
                </a:lnTo>
              </a:path>
            </a:pathLst>
          </a:custGeom>
          <a:ln w="6323">
            <a:solidFill>
              <a:srgbClr val="000000"/>
            </a:solidFill>
          </a:ln>
        </p:spPr>
        <p:txBody>
          <a:bodyPr wrap="square" lIns="0" tIns="0" rIns="0" bIns="0" rtlCol="0"/>
          <a:lstStyle/>
          <a:p>
            <a:endParaRPr/>
          </a:p>
        </p:txBody>
      </p:sp>
      <p:sp>
        <p:nvSpPr>
          <p:cNvPr id="33" name="object 33"/>
          <p:cNvSpPr txBox="1"/>
          <p:nvPr/>
        </p:nvSpPr>
        <p:spPr>
          <a:xfrm>
            <a:off x="5440738" y="6055248"/>
            <a:ext cx="466090" cy="189230"/>
          </a:xfrm>
          <a:prstGeom prst="rect">
            <a:avLst/>
          </a:prstGeom>
        </p:spPr>
        <p:txBody>
          <a:bodyPr vert="horz" wrap="square" lIns="0" tIns="15240" rIns="0" bIns="0" rtlCol="0">
            <a:spAutoFit/>
          </a:bodyPr>
          <a:lstStyle/>
          <a:p>
            <a:pPr marL="12700">
              <a:lnSpc>
                <a:spcPct val="100000"/>
              </a:lnSpc>
              <a:spcBef>
                <a:spcPts val="120"/>
              </a:spcBef>
            </a:pPr>
            <a:r>
              <a:rPr sz="1050" spc="165" dirty="0">
                <a:latin typeface="Times New Roman"/>
                <a:cs typeface="Times New Roman"/>
              </a:rPr>
              <a:t>27800</a:t>
            </a:r>
            <a:endParaRPr sz="1050">
              <a:latin typeface="Times New Roman"/>
              <a:cs typeface="Times New Roman"/>
            </a:endParaRPr>
          </a:p>
        </p:txBody>
      </p:sp>
      <p:sp>
        <p:nvSpPr>
          <p:cNvPr id="34" name="object 34"/>
          <p:cNvSpPr txBox="1"/>
          <p:nvPr/>
        </p:nvSpPr>
        <p:spPr>
          <a:xfrm>
            <a:off x="3674928" y="6226699"/>
            <a:ext cx="1636395" cy="189230"/>
          </a:xfrm>
          <a:prstGeom prst="rect">
            <a:avLst/>
          </a:prstGeom>
        </p:spPr>
        <p:txBody>
          <a:bodyPr vert="horz" wrap="square" lIns="0" tIns="15240" rIns="0" bIns="0" rtlCol="0">
            <a:spAutoFit/>
          </a:bodyPr>
          <a:lstStyle/>
          <a:p>
            <a:pPr marL="12700">
              <a:lnSpc>
                <a:spcPct val="100000"/>
              </a:lnSpc>
              <a:spcBef>
                <a:spcPts val="120"/>
              </a:spcBef>
              <a:tabLst>
                <a:tab pos="1159510" algn="l"/>
              </a:tabLst>
            </a:pPr>
            <a:r>
              <a:rPr sz="1050" spc="110" dirty="0">
                <a:latin typeface="Times New Roman"/>
                <a:cs typeface="Times New Roman"/>
              </a:rPr>
              <a:t>0,9808 </a:t>
            </a:r>
            <a:r>
              <a:rPr sz="1050" spc="315" dirty="0">
                <a:latin typeface="Times New Roman"/>
                <a:cs typeface="Times New Roman"/>
              </a:rPr>
              <a:t> </a:t>
            </a:r>
            <a:r>
              <a:rPr sz="1050" spc="95" dirty="0">
                <a:latin typeface="Times New Roman"/>
                <a:cs typeface="Times New Roman"/>
              </a:rPr>
              <a:t>1,0143	</a:t>
            </a:r>
            <a:r>
              <a:rPr sz="1050" spc="120" dirty="0">
                <a:latin typeface="Times New Roman"/>
                <a:cs typeface="Times New Roman"/>
              </a:rPr>
              <a:t>0,9680</a:t>
            </a:r>
            <a:endParaRPr sz="1050">
              <a:latin typeface="Times New Roman"/>
              <a:cs typeface="Times New Roman"/>
            </a:endParaRPr>
          </a:p>
        </p:txBody>
      </p:sp>
      <p:sp>
        <p:nvSpPr>
          <p:cNvPr id="35" name="object 35"/>
          <p:cNvSpPr txBox="1"/>
          <p:nvPr/>
        </p:nvSpPr>
        <p:spPr>
          <a:xfrm>
            <a:off x="5279702" y="5949403"/>
            <a:ext cx="1193165" cy="189230"/>
          </a:xfrm>
          <a:prstGeom prst="rect">
            <a:avLst/>
          </a:prstGeom>
        </p:spPr>
        <p:txBody>
          <a:bodyPr vert="horz" wrap="square" lIns="0" tIns="15240" rIns="0" bIns="0" rtlCol="0">
            <a:spAutoFit/>
          </a:bodyPr>
          <a:lstStyle/>
          <a:p>
            <a:pPr marL="38100">
              <a:lnSpc>
                <a:spcPct val="100000"/>
              </a:lnSpc>
              <a:spcBef>
                <a:spcPts val="120"/>
              </a:spcBef>
            </a:pPr>
            <a:r>
              <a:rPr sz="1050" spc="100" dirty="0">
                <a:latin typeface="Symbol"/>
                <a:cs typeface="Symbol"/>
              </a:rPr>
              <a:t></a:t>
            </a:r>
            <a:r>
              <a:rPr sz="1050" spc="100" dirty="0">
                <a:latin typeface="Times New Roman"/>
                <a:cs typeface="Times New Roman"/>
              </a:rPr>
              <a:t> </a:t>
            </a:r>
            <a:r>
              <a:rPr sz="1575" spc="217" baseline="34391" dirty="0">
                <a:latin typeface="Times New Roman"/>
                <a:cs typeface="Times New Roman"/>
              </a:rPr>
              <a:t>27415</a:t>
            </a:r>
            <a:r>
              <a:rPr sz="1050" spc="145" dirty="0">
                <a:latin typeface="Symbol"/>
                <a:cs typeface="Symbol"/>
              </a:rPr>
              <a:t></a:t>
            </a:r>
            <a:r>
              <a:rPr sz="1050" spc="-25" dirty="0">
                <a:latin typeface="Times New Roman"/>
                <a:cs typeface="Times New Roman"/>
              </a:rPr>
              <a:t> </a:t>
            </a:r>
            <a:r>
              <a:rPr sz="1050" spc="100" dirty="0">
                <a:latin typeface="Times New Roman"/>
                <a:cs typeface="Times New Roman"/>
              </a:rPr>
              <a:t>0,986</a:t>
            </a:r>
            <a:r>
              <a:rPr sz="1050" spc="-135" dirty="0">
                <a:latin typeface="Times New Roman"/>
                <a:cs typeface="Times New Roman"/>
              </a:rPr>
              <a:t> </a:t>
            </a:r>
            <a:r>
              <a:rPr sz="1050" spc="50" dirty="0">
                <a:latin typeface="Times New Roman"/>
                <a:cs typeface="Times New Roman"/>
              </a:rPr>
              <a:t>;</a:t>
            </a:r>
            <a:endParaRPr sz="1050">
              <a:latin typeface="Times New Roman"/>
              <a:cs typeface="Times New Roman"/>
            </a:endParaRPr>
          </a:p>
        </p:txBody>
      </p:sp>
      <p:sp>
        <p:nvSpPr>
          <p:cNvPr id="36" name="object 36"/>
          <p:cNvSpPr txBox="1"/>
          <p:nvPr/>
        </p:nvSpPr>
        <p:spPr>
          <a:xfrm>
            <a:off x="3705085" y="6035921"/>
            <a:ext cx="1574800" cy="189230"/>
          </a:xfrm>
          <a:prstGeom prst="rect">
            <a:avLst/>
          </a:prstGeom>
        </p:spPr>
        <p:txBody>
          <a:bodyPr vert="horz" wrap="square" lIns="0" tIns="15240" rIns="0" bIns="0" rtlCol="0">
            <a:spAutoFit/>
          </a:bodyPr>
          <a:lstStyle/>
          <a:p>
            <a:pPr marL="38100">
              <a:lnSpc>
                <a:spcPct val="100000"/>
              </a:lnSpc>
              <a:spcBef>
                <a:spcPts val="120"/>
              </a:spcBef>
            </a:pPr>
            <a:r>
              <a:rPr sz="1050" spc="145" dirty="0">
                <a:latin typeface="Times New Roman"/>
                <a:cs typeface="Times New Roman"/>
              </a:rPr>
              <a:t>7845 </a:t>
            </a:r>
            <a:r>
              <a:rPr sz="1575" spc="150" baseline="-34391" dirty="0">
                <a:latin typeface="Symbol"/>
                <a:cs typeface="Symbol"/>
              </a:rPr>
              <a:t></a:t>
            </a:r>
            <a:r>
              <a:rPr sz="1575" spc="150" baseline="-34391" dirty="0">
                <a:latin typeface="Times New Roman"/>
                <a:cs typeface="Times New Roman"/>
              </a:rPr>
              <a:t> </a:t>
            </a:r>
            <a:r>
              <a:rPr sz="1050" spc="145" dirty="0">
                <a:latin typeface="Times New Roman"/>
                <a:cs typeface="Times New Roman"/>
              </a:rPr>
              <a:t>9940 </a:t>
            </a:r>
            <a:r>
              <a:rPr sz="1575" spc="150" baseline="-34391" dirty="0">
                <a:latin typeface="Symbol"/>
                <a:cs typeface="Symbol"/>
              </a:rPr>
              <a:t></a:t>
            </a:r>
            <a:r>
              <a:rPr sz="1575" spc="577" baseline="-34391" dirty="0">
                <a:latin typeface="Times New Roman"/>
                <a:cs typeface="Times New Roman"/>
              </a:rPr>
              <a:t> </a:t>
            </a:r>
            <a:r>
              <a:rPr sz="1050" spc="165" dirty="0">
                <a:latin typeface="Times New Roman"/>
                <a:cs typeface="Times New Roman"/>
              </a:rPr>
              <a:t>9600</a:t>
            </a:r>
            <a:endParaRPr sz="1050">
              <a:latin typeface="Times New Roman"/>
              <a:cs typeface="Times New Roman"/>
            </a:endParaRPr>
          </a:p>
        </p:txBody>
      </p:sp>
      <p:sp>
        <p:nvSpPr>
          <p:cNvPr id="37" name="object 37"/>
          <p:cNvSpPr txBox="1"/>
          <p:nvPr/>
        </p:nvSpPr>
        <p:spPr>
          <a:xfrm>
            <a:off x="3858410" y="5864478"/>
            <a:ext cx="1269365" cy="189230"/>
          </a:xfrm>
          <a:prstGeom prst="rect">
            <a:avLst/>
          </a:prstGeom>
        </p:spPr>
        <p:txBody>
          <a:bodyPr vert="horz" wrap="square" lIns="0" tIns="15240" rIns="0" bIns="0" rtlCol="0">
            <a:spAutoFit/>
          </a:bodyPr>
          <a:lstStyle/>
          <a:p>
            <a:pPr marL="12700">
              <a:lnSpc>
                <a:spcPct val="100000"/>
              </a:lnSpc>
              <a:spcBef>
                <a:spcPts val="120"/>
              </a:spcBef>
            </a:pPr>
            <a:r>
              <a:rPr sz="1050" spc="120" dirty="0">
                <a:latin typeface="Times New Roman"/>
                <a:cs typeface="Times New Roman"/>
              </a:rPr>
              <a:t>7845</a:t>
            </a:r>
            <a:r>
              <a:rPr sz="1050" spc="120" dirty="0">
                <a:latin typeface="Symbol"/>
                <a:cs typeface="Symbol"/>
              </a:rPr>
              <a:t></a:t>
            </a:r>
            <a:r>
              <a:rPr sz="1050" spc="-100" dirty="0">
                <a:latin typeface="Times New Roman"/>
                <a:cs typeface="Times New Roman"/>
              </a:rPr>
              <a:t> </a:t>
            </a:r>
            <a:r>
              <a:rPr sz="1050" spc="125" dirty="0">
                <a:latin typeface="Times New Roman"/>
                <a:cs typeface="Times New Roman"/>
              </a:rPr>
              <a:t>9940</a:t>
            </a:r>
            <a:r>
              <a:rPr sz="1050" spc="125" dirty="0">
                <a:latin typeface="Symbol"/>
                <a:cs typeface="Symbol"/>
              </a:rPr>
              <a:t></a:t>
            </a:r>
            <a:r>
              <a:rPr sz="1050" spc="-100" dirty="0">
                <a:latin typeface="Times New Roman"/>
                <a:cs typeface="Times New Roman"/>
              </a:rPr>
              <a:t> </a:t>
            </a:r>
            <a:r>
              <a:rPr sz="1050" spc="165" dirty="0">
                <a:latin typeface="Times New Roman"/>
                <a:cs typeface="Times New Roman"/>
              </a:rPr>
              <a:t>9600</a:t>
            </a:r>
            <a:endParaRPr sz="1050">
              <a:latin typeface="Times New Roman"/>
              <a:cs typeface="Times New Roman"/>
            </a:endParaRPr>
          </a:p>
        </p:txBody>
      </p:sp>
      <p:sp>
        <p:nvSpPr>
          <p:cNvPr id="38" name="object 38"/>
          <p:cNvSpPr txBox="1"/>
          <p:nvPr/>
        </p:nvSpPr>
        <p:spPr>
          <a:xfrm>
            <a:off x="3424556" y="6035482"/>
            <a:ext cx="74295" cy="127000"/>
          </a:xfrm>
          <a:prstGeom prst="rect">
            <a:avLst/>
          </a:prstGeom>
        </p:spPr>
        <p:txBody>
          <a:bodyPr vert="horz" wrap="square" lIns="0" tIns="14605" rIns="0" bIns="0" rtlCol="0">
            <a:spAutoFit/>
          </a:bodyPr>
          <a:lstStyle/>
          <a:p>
            <a:pPr marL="12700">
              <a:lnSpc>
                <a:spcPct val="100000"/>
              </a:lnSpc>
              <a:spcBef>
                <a:spcPts val="115"/>
              </a:spcBef>
            </a:pPr>
            <a:r>
              <a:rPr sz="650" i="1" spc="55" dirty="0">
                <a:latin typeface="Times New Roman"/>
                <a:cs typeface="Times New Roman"/>
              </a:rPr>
              <a:t>p</a:t>
            </a:r>
            <a:endParaRPr sz="650">
              <a:latin typeface="Times New Roman"/>
              <a:cs typeface="Times New Roman"/>
            </a:endParaRPr>
          </a:p>
        </p:txBody>
      </p:sp>
      <p:sp>
        <p:nvSpPr>
          <p:cNvPr id="39" name="object 39"/>
          <p:cNvSpPr txBox="1"/>
          <p:nvPr/>
        </p:nvSpPr>
        <p:spPr>
          <a:xfrm>
            <a:off x="3350358" y="5949403"/>
            <a:ext cx="288925" cy="189230"/>
          </a:xfrm>
          <a:prstGeom prst="rect">
            <a:avLst/>
          </a:prstGeom>
        </p:spPr>
        <p:txBody>
          <a:bodyPr vert="horz" wrap="square" lIns="0" tIns="15240" rIns="0" bIns="0" rtlCol="0">
            <a:spAutoFit/>
          </a:bodyPr>
          <a:lstStyle/>
          <a:p>
            <a:pPr marL="12700">
              <a:lnSpc>
                <a:spcPct val="100000"/>
              </a:lnSpc>
              <a:spcBef>
                <a:spcPts val="120"/>
              </a:spcBef>
            </a:pPr>
            <a:r>
              <a:rPr sz="1050" i="1" spc="60" dirty="0">
                <a:latin typeface="Times New Roman"/>
                <a:cs typeface="Times New Roman"/>
              </a:rPr>
              <a:t>I</a:t>
            </a:r>
            <a:r>
              <a:rPr sz="1050" i="1" spc="305" dirty="0">
                <a:latin typeface="Times New Roman"/>
                <a:cs typeface="Times New Roman"/>
              </a:rPr>
              <a:t> </a:t>
            </a:r>
            <a:r>
              <a:rPr sz="1050" spc="100" dirty="0">
                <a:latin typeface="Symbol"/>
                <a:cs typeface="Symbol"/>
              </a:rPr>
              <a:t></a:t>
            </a:r>
            <a:endParaRPr sz="1050">
              <a:latin typeface="Symbol"/>
              <a:cs typeface="Symbo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84249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1206" y="442716"/>
            <a:ext cx="7568565" cy="295275"/>
          </a:xfrm>
          <a:prstGeom prst="rect">
            <a:avLst/>
          </a:prstGeom>
        </p:spPr>
        <p:txBody>
          <a:bodyPr vert="horz" wrap="square" lIns="0" tIns="14604" rIns="0" bIns="0" rtlCol="0">
            <a:spAutoFit/>
          </a:bodyPr>
          <a:lstStyle/>
          <a:p>
            <a:pPr marL="12700">
              <a:lnSpc>
                <a:spcPct val="100000"/>
              </a:lnSpc>
              <a:spcBef>
                <a:spcPts val="114"/>
              </a:spcBef>
            </a:pPr>
            <a:r>
              <a:rPr sz="1750" spc="-30" dirty="0"/>
              <a:t>В </a:t>
            </a:r>
            <a:r>
              <a:rPr sz="1750" spc="-20" dirty="0"/>
              <a:t>регіоні </a:t>
            </a:r>
            <a:r>
              <a:rPr sz="1750" spc="-30" dirty="0"/>
              <a:t>виробництво споживчих </a:t>
            </a:r>
            <a:r>
              <a:rPr sz="1750" spc="-20" dirty="0"/>
              <a:t>товарів </a:t>
            </a:r>
            <a:r>
              <a:rPr sz="1750" spc="-30" dirty="0"/>
              <a:t>зменшилось: продовольчих </a:t>
            </a:r>
            <a:r>
              <a:rPr sz="1750" spc="-45" dirty="0"/>
              <a:t>— </a:t>
            </a:r>
            <a:r>
              <a:rPr sz="1750" spc="-30" dirty="0"/>
              <a:t>на</a:t>
            </a:r>
            <a:r>
              <a:rPr sz="1750" spc="-229" dirty="0"/>
              <a:t> </a:t>
            </a:r>
            <a:r>
              <a:rPr sz="1750" spc="-15" dirty="0"/>
              <a:t>3,</a:t>
            </a:r>
            <a:endParaRPr sz="1750"/>
          </a:p>
        </p:txBody>
      </p:sp>
      <p:sp>
        <p:nvSpPr>
          <p:cNvPr id="3" name="object 3"/>
          <p:cNvSpPr txBox="1"/>
          <p:nvPr/>
        </p:nvSpPr>
        <p:spPr>
          <a:xfrm>
            <a:off x="804077" y="699692"/>
            <a:ext cx="8115300" cy="1948180"/>
          </a:xfrm>
          <a:prstGeom prst="rect">
            <a:avLst/>
          </a:prstGeom>
        </p:spPr>
        <p:txBody>
          <a:bodyPr vert="horz" wrap="square" lIns="0" tIns="23495" rIns="0" bIns="0" rtlCol="0">
            <a:spAutoFit/>
          </a:bodyPr>
          <a:lstStyle/>
          <a:p>
            <a:pPr marL="12700" marR="9525" algn="just">
              <a:lnSpc>
                <a:spcPct val="96600"/>
              </a:lnSpc>
              <a:spcBef>
                <a:spcPts val="185"/>
              </a:spcBef>
            </a:pPr>
            <a:r>
              <a:rPr sz="1750" spc="-30" dirty="0">
                <a:latin typeface="Times New Roman"/>
                <a:cs typeface="Times New Roman"/>
              </a:rPr>
              <a:t>непродовольчих </a:t>
            </a:r>
            <a:r>
              <a:rPr sz="1750" spc="-45" dirty="0">
                <a:latin typeface="Times New Roman"/>
                <a:cs typeface="Times New Roman"/>
              </a:rPr>
              <a:t>— </a:t>
            </a:r>
            <a:r>
              <a:rPr sz="1750" spc="-25" dirty="0">
                <a:latin typeface="Times New Roman"/>
                <a:cs typeface="Times New Roman"/>
              </a:rPr>
              <a:t>на 7%, </a:t>
            </a:r>
            <a:r>
              <a:rPr sz="1750" spc="-20" dirty="0">
                <a:latin typeface="Times New Roman"/>
                <a:cs typeface="Times New Roman"/>
              </a:rPr>
              <a:t>а </a:t>
            </a:r>
            <a:r>
              <a:rPr sz="1750" spc="-25" dirty="0">
                <a:latin typeface="Times New Roman"/>
                <a:cs typeface="Times New Roman"/>
              </a:rPr>
              <a:t>ціни зросли відповідно на 4 </a:t>
            </a:r>
            <a:r>
              <a:rPr sz="1750" spc="-15" dirty="0">
                <a:latin typeface="Times New Roman"/>
                <a:cs typeface="Times New Roman"/>
              </a:rPr>
              <a:t>і </a:t>
            </a:r>
            <a:r>
              <a:rPr sz="1750" spc="-25" dirty="0">
                <a:latin typeface="Times New Roman"/>
                <a:cs typeface="Times New Roman"/>
              </a:rPr>
              <a:t>6%. Унаслідок  нерівномірності динаміки </a:t>
            </a:r>
            <a:r>
              <a:rPr sz="1750" spc="-30" dirty="0">
                <a:latin typeface="Times New Roman"/>
                <a:cs typeface="Times New Roman"/>
              </a:rPr>
              <a:t>виробництва </a:t>
            </a:r>
            <a:r>
              <a:rPr sz="1750" spc="-25" dirty="0">
                <a:latin typeface="Times New Roman"/>
                <a:cs typeface="Times New Roman"/>
              </a:rPr>
              <a:t>по </a:t>
            </a:r>
            <a:r>
              <a:rPr sz="1750" spc="-30" dirty="0">
                <a:latin typeface="Times New Roman"/>
                <a:cs typeface="Times New Roman"/>
              </a:rPr>
              <a:t>групах споживчих </a:t>
            </a:r>
            <a:r>
              <a:rPr sz="1750" spc="-25" dirty="0">
                <a:latin typeface="Times New Roman"/>
                <a:cs typeface="Times New Roman"/>
              </a:rPr>
              <a:t>товарів змінилась </a:t>
            </a:r>
            <a:r>
              <a:rPr sz="1750" spc="-15" dirty="0">
                <a:latin typeface="Times New Roman"/>
                <a:cs typeface="Times New Roman"/>
              </a:rPr>
              <a:t>їх  </a:t>
            </a:r>
            <a:r>
              <a:rPr sz="1750" spc="-25" dirty="0">
                <a:latin typeface="Times New Roman"/>
                <a:cs typeface="Times New Roman"/>
              </a:rPr>
              <a:t>структура: на 2 </a:t>
            </a:r>
            <a:r>
              <a:rPr sz="1750" spc="-20" dirty="0">
                <a:latin typeface="Times New Roman"/>
                <a:cs typeface="Times New Roman"/>
              </a:rPr>
              <a:t>п. п. </a:t>
            </a:r>
            <a:r>
              <a:rPr sz="1750" spc="-25" dirty="0">
                <a:latin typeface="Times New Roman"/>
                <a:cs typeface="Times New Roman"/>
              </a:rPr>
              <a:t>зросла частка </a:t>
            </a:r>
            <a:r>
              <a:rPr sz="1750" spc="-30" dirty="0">
                <a:latin typeface="Times New Roman"/>
                <a:cs typeface="Times New Roman"/>
              </a:rPr>
              <a:t>продовольчих </a:t>
            </a:r>
            <a:r>
              <a:rPr sz="1750" spc="-25" dirty="0">
                <a:latin typeface="Times New Roman"/>
                <a:cs typeface="Times New Roman"/>
              </a:rPr>
              <a:t>товарів </a:t>
            </a:r>
            <a:r>
              <a:rPr sz="1750" spc="-15" dirty="0">
                <a:latin typeface="Times New Roman"/>
                <a:cs typeface="Times New Roman"/>
              </a:rPr>
              <a:t>і </a:t>
            </a:r>
            <a:r>
              <a:rPr sz="1750" spc="-25" dirty="0">
                <a:latin typeface="Times New Roman"/>
                <a:cs typeface="Times New Roman"/>
              </a:rPr>
              <a:t>на стільки </a:t>
            </a:r>
            <a:r>
              <a:rPr sz="1750" spc="-30" dirty="0">
                <a:latin typeface="Times New Roman"/>
                <a:cs typeface="Times New Roman"/>
              </a:rPr>
              <a:t>ж </a:t>
            </a:r>
            <a:r>
              <a:rPr sz="1750" spc="-25" dirty="0">
                <a:latin typeface="Times New Roman"/>
                <a:cs typeface="Times New Roman"/>
              </a:rPr>
              <a:t>зменшилась  </a:t>
            </a:r>
            <a:r>
              <a:rPr sz="1750" spc="-20" dirty="0">
                <a:latin typeface="Times New Roman"/>
                <a:cs typeface="Times New Roman"/>
              </a:rPr>
              <a:t>частка </a:t>
            </a:r>
            <a:r>
              <a:rPr sz="1750" spc="-25" dirty="0">
                <a:latin typeface="Times New Roman"/>
                <a:cs typeface="Times New Roman"/>
              </a:rPr>
              <a:t>непродовольчих. </a:t>
            </a:r>
            <a:r>
              <a:rPr sz="1750" spc="-30" dirty="0">
                <a:latin typeface="Times New Roman"/>
                <a:cs typeface="Times New Roman"/>
              </a:rPr>
              <a:t>Розрахунки </a:t>
            </a:r>
            <a:r>
              <a:rPr sz="1750" spc="-25" dirty="0">
                <a:latin typeface="Times New Roman"/>
                <a:cs typeface="Times New Roman"/>
              </a:rPr>
              <a:t>зведених </a:t>
            </a:r>
            <a:r>
              <a:rPr sz="1750" spc="-20" dirty="0">
                <a:latin typeface="Times New Roman"/>
                <a:cs typeface="Times New Roman"/>
              </a:rPr>
              <a:t>індексів </a:t>
            </a:r>
            <a:r>
              <a:rPr sz="1750" spc="-25" dirty="0">
                <a:latin typeface="Times New Roman"/>
                <a:cs typeface="Times New Roman"/>
              </a:rPr>
              <a:t>фізичного обсягу </a:t>
            </a:r>
            <a:r>
              <a:rPr sz="1750" spc="-20" dirty="0">
                <a:latin typeface="Times New Roman"/>
                <a:cs typeface="Times New Roman"/>
              </a:rPr>
              <a:t>та </a:t>
            </a:r>
            <a:r>
              <a:rPr sz="1750" spc="-30" dirty="0">
                <a:latin typeface="Times New Roman"/>
                <a:cs typeface="Times New Roman"/>
              </a:rPr>
              <a:t>цін  </a:t>
            </a:r>
            <a:r>
              <a:rPr sz="1750" spc="-25" dirty="0">
                <a:latin typeface="Times New Roman"/>
                <a:cs typeface="Times New Roman"/>
              </a:rPr>
              <a:t>наведено </a:t>
            </a:r>
            <a:r>
              <a:rPr sz="1750" spc="-20" dirty="0">
                <a:latin typeface="Times New Roman"/>
                <a:cs typeface="Times New Roman"/>
              </a:rPr>
              <a:t>в </a:t>
            </a:r>
            <a:r>
              <a:rPr sz="1750" spc="-25" dirty="0">
                <a:latin typeface="Times New Roman"/>
                <a:cs typeface="Times New Roman"/>
              </a:rPr>
              <a:t>табл. </a:t>
            </a:r>
            <a:r>
              <a:rPr sz="1750" spc="-15" dirty="0">
                <a:latin typeface="Times New Roman"/>
                <a:cs typeface="Times New Roman"/>
              </a:rPr>
              <a:t>4.</a:t>
            </a:r>
            <a:endParaRPr sz="1750">
              <a:latin typeface="Times New Roman"/>
              <a:cs typeface="Times New Roman"/>
            </a:endParaRPr>
          </a:p>
          <a:p>
            <a:pPr marL="7321550" algn="just">
              <a:lnSpc>
                <a:spcPct val="100000"/>
              </a:lnSpc>
              <a:spcBef>
                <a:spcPts val="885"/>
              </a:spcBef>
            </a:pPr>
            <a:r>
              <a:rPr sz="1500" i="1" spc="-25" dirty="0">
                <a:latin typeface="Times New Roman"/>
                <a:cs typeface="Times New Roman"/>
              </a:rPr>
              <a:t>Таблиця</a:t>
            </a:r>
            <a:r>
              <a:rPr sz="1500" i="1" spc="-75" dirty="0">
                <a:latin typeface="Times New Roman"/>
                <a:cs typeface="Times New Roman"/>
              </a:rPr>
              <a:t> </a:t>
            </a:r>
            <a:r>
              <a:rPr sz="1500" i="1" spc="-20" dirty="0">
                <a:latin typeface="Times New Roman"/>
                <a:cs typeface="Times New Roman"/>
              </a:rPr>
              <a:t>4</a:t>
            </a:r>
            <a:endParaRPr sz="1500">
              <a:latin typeface="Times New Roman"/>
              <a:cs typeface="Times New Roman"/>
            </a:endParaRPr>
          </a:p>
          <a:p>
            <a:pPr marL="867410">
              <a:lnSpc>
                <a:spcPct val="100000"/>
              </a:lnSpc>
              <a:spcBef>
                <a:spcPts val="420"/>
              </a:spcBef>
            </a:pPr>
            <a:r>
              <a:rPr sz="1500" b="1" spc="-30" dirty="0">
                <a:latin typeface="Times New Roman"/>
                <a:cs typeface="Times New Roman"/>
              </a:rPr>
              <a:t>ДО </a:t>
            </a:r>
            <a:r>
              <a:rPr sz="1500" b="1" spc="-35" dirty="0">
                <a:latin typeface="Times New Roman"/>
                <a:cs typeface="Times New Roman"/>
              </a:rPr>
              <a:t>РОЗРАХУНКУ СЕРЕДНЬОЗВАЖЕНИХ </a:t>
            </a:r>
            <a:r>
              <a:rPr sz="1500" b="1" spc="-30" dirty="0">
                <a:latin typeface="Times New Roman"/>
                <a:cs typeface="Times New Roman"/>
              </a:rPr>
              <a:t>ІНДЕКСІВ </a:t>
            </a:r>
            <a:r>
              <a:rPr sz="1000" b="1" spc="-15" dirty="0">
                <a:latin typeface="Times New Roman"/>
                <a:cs typeface="Times New Roman"/>
              </a:rPr>
              <a:t>З </a:t>
            </a:r>
            <a:r>
              <a:rPr sz="1000" b="1" spc="-25" dirty="0">
                <a:latin typeface="Times New Roman"/>
                <a:cs typeface="Times New Roman"/>
              </a:rPr>
              <a:t>ВІДНОСНИМИ</a:t>
            </a:r>
            <a:r>
              <a:rPr sz="1000" b="1" spc="100" dirty="0">
                <a:latin typeface="Times New Roman"/>
                <a:cs typeface="Times New Roman"/>
              </a:rPr>
              <a:t> </a:t>
            </a:r>
            <a:r>
              <a:rPr sz="1000" b="1" spc="-25" dirty="0">
                <a:latin typeface="Times New Roman"/>
                <a:cs typeface="Times New Roman"/>
              </a:rPr>
              <a:t>ВАГАМИ</a:t>
            </a:r>
            <a:endParaRPr sz="1000">
              <a:latin typeface="Times New Roman"/>
              <a:cs typeface="Times New Roman"/>
            </a:endParaRPr>
          </a:p>
        </p:txBody>
      </p:sp>
      <p:graphicFrame>
        <p:nvGraphicFramePr>
          <p:cNvPr id="4" name="object 4"/>
          <p:cNvGraphicFramePr>
            <a:graphicFrameLocks noGrp="1"/>
          </p:cNvGraphicFramePr>
          <p:nvPr/>
        </p:nvGraphicFramePr>
        <p:xfrm>
          <a:off x="811059" y="2728565"/>
          <a:ext cx="7780649" cy="1874561"/>
        </p:xfrm>
        <a:graphic>
          <a:graphicData uri="http://schemas.openxmlformats.org/drawingml/2006/table">
            <a:tbl>
              <a:tblPr firstRow="1" bandRow="1">
                <a:tableStyleId>{2D5ABB26-0587-4C30-8999-92F81FD0307C}</a:tableStyleId>
              </a:tblPr>
              <a:tblGrid>
                <a:gridCol w="1096645"/>
                <a:gridCol w="765809"/>
                <a:gridCol w="658494"/>
                <a:gridCol w="766444"/>
                <a:gridCol w="877569"/>
                <a:gridCol w="1094739"/>
                <a:gridCol w="2520949"/>
              </a:tblGrid>
              <a:tr h="500527">
                <a:tc rowSpan="2">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marL="394970" marR="333375" indent="-53975">
                        <a:lnSpc>
                          <a:spcPts val="1010"/>
                        </a:lnSpc>
                        <a:spcBef>
                          <a:spcPts val="905"/>
                        </a:spcBef>
                      </a:pPr>
                      <a:r>
                        <a:rPr sz="1000" spc="-15" dirty="0">
                          <a:latin typeface="Times New Roman"/>
                          <a:cs typeface="Times New Roman"/>
                        </a:rPr>
                        <a:t>Т</a:t>
                      </a:r>
                      <a:r>
                        <a:rPr sz="1000" spc="-10" dirty="0">
                          <a:latin typeface="Times New Roman"/>
                          <a:cs typeface="Times New Roman"/>
                        </a:rPr>
                        <a:t>о</a:t>
                      </a:r>
                      <a:r>
                        <a:rPr sz="1000" dirty="0">
                          <a:latin typeface="Times New Roman"/>
                          <a:cs typeface="Times New Roman"/>
                        </a:rPr>
                        <a:t>ва</a:t>
                      </a:r>
                      <a:r>
                        <a:rPr sz="1000" spc="5" dirty="0">
                          <a:latin typeface="Times New Roman"/>
                          <a:cs typeface="Times New Roman"/>
                        </a:rPr>
                        <a:t>р</a:t>
                      </a:r>
                      <a:r>
                        <a:rPr sz="1000" spc="-5" dirty="0">
                          <a:latin typeface="Times New Roman"/>
                          <a:cs typeface="Times New Roman"/>
                        </a:rPr>
                        <a:t>ні  </a:t>
                      </a:r>
                      <a:r>
                        <a:rPr sz="1000" spc="-20" dirty="0">
                          <a:latin typeface="Times New Roman"/>
                          <a:cs typeface="Times New Roman"/>
                        </a:rPr>
                        <a:t>групи</a:t>
                      </a: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372745" marR="365760" indent="60960">
                        <a:lnSpc>
                          <a:spcPts val="1010"/>
                        </a:lnSpc>
                        <a:spcBef>
                          <a:spcPts val="975"/>
                        </a:spcBef>
                      </a:pPr>
                      <a:r>
                        <a:rPr sz="1000" spc="-20" dirty="0">
                          <a:latin typeface="Times New Roman"/>
                          <a:cs typeface="Times New Roman"/>
                        </a:rPr>
                        <a:t>Структура  </a:t>
                      </a:r>
                      <a:r>
                        <a:rPr sz="1000" dirty="0">
                          <a:latin typeface="Times New Roman"/>
                          <a:cs typeface="Times New Roman"/>
                        </a:rPr>
                        <a:t>в</a:t>
                      </a:r>
                      <a:r>
                        <a:rPr sz="1000" spc="-15" dirty="0">
                          <a:latin typeface="Times New Roman"/>
                          <a:cs typeface="Times New Roman"/>
                        </a:rPr>
                        <a:t>и</a:t>
                      </a:r>
                      <a:r>
                        <a:rPr sz="1000" spc="5" dirty="0">
                          <a:latin typeface="Times New Roman"/>
                          <a:cs typeface="Times New Roman"/>
                        </a:rPr>
                        <a:t>р</a:t>
                      </a:r>
                      <a:r>
                        <a:rPr sz="1000" spc="-10" dirty="0">
                          <a:latin typeface="Times New Roman"/>
                          <a:cs typeface="Times New Roman"/>
                        </a:rPr>
                        <a:t>о</a:t>
                      </a:r>
                      <a:r>
                        <a:rPr sz="1000" dirty="0">
                          <a:latin typeface="Times New Roman"/>
                          <a:cs typeface="Times New Roman"/>
                        </a:rPr>
                        <a:t>бни</a:t>
                      </a:r>
                      <a:r>
                        <a:rPr sz="1000" spc="-5" dirty="0">
                          <a:latin typeface="Times New Roman"/>
                          <a:cs typeface="Times New Roman"/>
                        </a:rPr>
                        <a:t>ц</a:t>
                      </a:r>
                      <a:r>
                        <a:rPr sz="1000" spc="-20" dirty="0">
                          <a:latin typeface="Times New Roman"/>
                          <a:cs typeface="Times New Roman"/>
                        </a:rPr>
                        <a:t>т</a:t>
                      </a:r>
                      <a:r>
                        <a:rPr sz="1000" dirty="0">
                          <a:latin typeface="Times New Roman"/>
                          <a:cs typeface="Times New Roman"/>
                        </a:rPr>
                        <a:t>ва</a:t>
                      </a:r>
                      <a:endParaRPr sz="1000">
                        <a:latin typeface="Times New Roman"/>
                        <a:cs typeface="Times New Roman"/>
                      </a:endParaRPr>
                    </a:p>
                  </a:txBody>
                  <a:tcPr marL="0" marR="0" marT="1238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621665" marR="452120" indent="-165735">
                        <a:lnSpc>
                          <a:spcPts val="1010"/>
                        </a:lnSpc>
                        <a:spcBef>
                          <a:spcPts val="975"/>
                        </a:spcBef>
                      </a:pPr>
                      <a:r>
                        <a:rPr sz="1000" spc="-20" dirty="0">
                          <a:latin typeface="Times New Roman"/>
                          <a:cs typeface="Times New Roman"/>
                        </a:rPr>
                        <a:t>І</a:t>
                      </a:r>
                      <a:r>
                        <a:rPr sz="1000" spc="-5" dirty="0">
                          <a:latin typeface="Times New Roman"/>
                          <a:cs typeface="Times New Roman"/>
                        </a:rPr>
                        <a:t>нд</a:t>
                      </a:r>
                      <a:r>
                        <a:rPr sz="1000" dirty="0">
                          <a:latin typeface="Times New Roman"/>
                          <a:cs typeface="Times New Roman"/>
                        </a:rPr>
                        <a:t>ив</a:t>
                      </a:r>
                      <a:r>
                        <a:rPr sz="1000" spc="5" dirty="0">
                          <a:latin typeface="Times New Roman"/>
                          <a:cs typeface="Times New Roman"/>
                        </a:rPr>
                        <a:t>і</a:t>
                      </a:r>
                      <a:r>
                        <a:rPr sz="1000" dirty="0">
                          <a:latin typeface="Times New Roman"/>
                          <a:cs typeface="Times New Roman"/>
                        </a:rPr>
                        <a:t>д</a:t>
                      </a:r>
                      <a:r>
                        <a:rPr sz="1000" spc="-25" dirty="0">
                          <a:latin typeface="Times New Roman"/>
                          <a:cs typeface="Times New Roman"/>
                        </a:rPr>
                        <a:t>у</a:t>
                      </a:r>
                      <a:r>
                        <a:rPr sz="1000" dirty="0">
                          <a:latin typeface="Times New Roman"/>
                          <a:cs typeface="Times New Roman"/>
                        </a:rPr>
                        <a:t>а</a:t>
                      </a:r>
                      <a:r>
                        <a:rPr sz="1000" spc="-10" dirty="0">
                          <a:latin typeface="Times New Roman"/>
                          <a:cs typeface="Times New Roman"/>
                        </a:rPr>
                        <a:t>л</a:t>
                      </a:r>
                      <a:r>
                        <a:rPr sz="1000" spc="5" dirty="0">
                          <a:latin typeface="Times New Roman"/>
                          <a:cs typeface="Times New Roman"/>
                        </a:rPr>
                        <a:t>ь</a:t>
                      </a:r>
                      <a:r>
                        <a:rPr sz="1000" spc="-5" dirty="0">
                          <a:latin typeface="Times New Roman"/>
                          <a:cs typeface="Times New Roman"/>
                        </a:rPr>
                        <a:t>ні  </a:t>
                      </a:r>
                      <a:r>
                        <a:rPr sz="1000" spc="-15" dirty="0">
                          <a:latin typeface="Times New Roman"/>
                          <a:cs typeface="Times New Roman"/>
                        </a:rPr>
                        <a:t>індекси</a:t>
                      </a:r>
                      <a:endParaRPr sz="1000">
                        <a:latin typeface="Times New Roman"/>
                        <a:cs typeface="Times New Roman"/>
                      </a:endParaRPr>
                    </a:p>
                  </a:txBody>
                  <a:tcPr marL="0" marR="0" marT="1238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456055" marR="1450975" algn="ctr">
                        <a:lnSpc>
                          <a:spcPts val="1010"/>
                        </a:lnSpc>
                        <a:spcBef>
                          <a:spcPts val="975"/>
                        </a:spcBef>
                      </a:pPr>
                      <a:r>
                        <a:rPr sz="1000" spc="-5" dirty="0">
                          <a:latin typeface="Times New Roman"/>
                          <a:cs typeface="Times New Roman"/>
                        </a:rPr>
                        <a:t>Р</a:t>
                      </a:r>
                      <a:r>
                        <a:rPr sz="1000" spc="-10" dirty="0">
                          <a:latin typeface="Times New Roman"/>
                          <a:cs typeface="Times New Roman"/>
                        </a:rPr>
                        <a:t>оз</a:t>
                      </a:r>
                      <a:r>
                        <a:rPr sz="1000" spc="5" dirty="0">
                          <a:latin typeface="Times New Roman"/>
                          <a:cs typeface="Times New Roman"/>
                        </a:rPr>
                        <a:t>р</a:t>
                      </a:r>
                      <a:r>
                        <a:rPr sz="1000" dirty="0">
                          <a:latin typeface="Times New Roman"/>
                          <a:cs typeface="Times New Roman"/>
                        </a:rPr>
                        <a:t>а</a:t>
                      </a:r>
                      <a:r>
                        <a:rPr sz="1000" spc="-10" dirty="0">
                          <a:latin typeface="Times New Roman"/>
                          <a:cs typeface="Times New Roman"/>
                        </a:rPr>
                        <a:t>х</a:t>
                      </a:r>
                      <a:r>
                        <a:rPr sz="1000" spc="-25" dirty="0">
                          <a:latin typeface="Times New Roman"/>
                          <a:cs typeface="Times New Roman"/>
                        </a:rPr>
                        <a:t>у</a:t>
                      </a:r>
                      <a:r>
                        <a:rPr sz="1000" spc="-5" dirty="0">
                          <a:latin typeface="Times New Roman"/>
                          <a:cs typeface="Times New Roman"/>
                        </a:rPr>
                        <a:t>н</a:t>
                      </a:r>
                      <a:r>
                        <a:rPr sz="1000" spc="5" dirty="0">
                          <a:latin typeface="Times New Roman"/>
                          <a:cs typeface="Times New Roman"/>
                        </a:rPr>
                        <a:t>к</a:t>
                      </a:r>
                      <a:r>
                        <a:rPr sz="1000" spc="-10" dirty="0">
                          <a:latin typeface="Times New Roman"/>
                          <a:cs typeface="Times New Roman"/>
                        </a:rPr>
                        <a:t>о</a:t>
                      </a:r>
                      <a:r>
                        <a:rPr sz="1000" dirty="0">
                          <a:latin typeface="Times New Roman"/>
                          <a:cs typeface="Times New Roman"/>
                        </a:rPr>
                        <a:t>ві  </a:t>
                      </a:r>
                      <a:r>
                        <a:rPr sz="1000" spc="-15" dirty="0">
                          <a:latin typeface="Times New Roman"/>
                          <a:cs typeface="Times New Roman"/>
                        </a:rPr>
                        <a:t>величини</a:t>
                      </a:r>
                      <a:endParaRPr sz="1000">
                        <a:latin typeface="Times New Roman"/>
                        <a:cs typeface="Times New Roman"/>
                      </a:endParaRPr>
                    </a:p>
                  </a:txBody>
                  <a:tcPr marL="0" marR="0" marT="1238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625179">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algn="ctr">
                        <a:lnSpc>
                          <a:spcPct val="100000"/>
                        </a:lnSpc>
                      </a:pPr>
                      <a:r>
                        <a:rPr sz="1000" i="1" dirty="0">
                          <a:latin typeface="Times New Roman"/>
                          <a:cs typeface="Times New Roman"/>
                        </a:rPr>
                        <a:t>d</a:t>
                      </a:r>
                      <a:r>
                        <a:rPr sz="900" baseline="-9259" dirty="0">
                          <a:latin typeface="Times New Roman"/>
                          <a:cs typeface="Times New Roman"/>
                        </a:rPr>
                        <a:t>0</a:t>
                      </a:r>
                      <a:endParaRPr sz="900" baseline="-9259">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algn="ctr">
                        <a:lnSpc>
                          <a:spcPct val="100000"/>
                        </a:lnSpc>
                      </a:pPr>
                      <a:r>
                        <a:rPr sz="1000" i="1" dirty="0">
                          <a:latin typeface="Times New Roman"/>
                          <a:cs typeface="Times New Roman"/>
                        </a:rPr>
                        <a:t>d</a:t>
                      </a:r>
                      <a:r>
                        <a:rPr sz="900" baseline="-9259" dirty="0">
                          <a:latin typeface="Times New Roman"/>
                          <a:cs typeface="Times New Roman"/>
                        </a:rPr>
                        <a:t>1</a:t>
                      </a:r>
                      <a:endParaRPr sz="900" baseline="-9259">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marL="344805">
                        <a:lnSpc>
                          <a:spcPct val="100000"/>
                        </a:lnSpc>
                      </a:pPr>
                      <a:r>
                        <a:rPr sz="1000" i="1" dirty="0">
                          <a:latin typeface="Times New Roman"/>
                          <a:cs typeface="Times New Roman"/>
                        </a:rPr>
                        <a:t>і</a:t>
                      </a:r>
                      <a:r>
                        <a:rPr sz="900" i="1" baseline="-9259" dirty="0">
                          <a:latin typeface="Times New Roman"/>
                          <a:cs typeface="Times New Roman"/>
                        </a:rPr>
                        <a:t>q</a:t>
                      </a:r>
                      <a:endParaRPr sz="900" baseline="-9259">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marL="1905" algn="ctr">
                        <a:lnSpc>
                          <a:spcPct val="100000"/>
                        </a:lnSpc>
                      </a:pPr>
                      <a:r>
                        <a:rPr sz="1000" i="1" dirty="0">
                          <a:latin typeface="Times New Roman"/>
                          <a:cs typeface="Times New Roman"/>
                        </a:rPr>
                        <a:t>і</a:t>
                      </a:r>
                      <a:r>
                        <a:rPr sz="900" i="1" baseline="-9259" dirty="0">
                          <a:latin typeface="Times New Roman"/>
                          <a:cs typeface="Times New Roman"/>
                        </a:rPr>
                        <a:t>р</a:t>
                      </a:r>
                      <a:endParaRPr sz="900" baseline="-9259">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algn="ctr">
                        <a:lnSpc>
                          <a:spcPct val="100000"/>
                        </a:lnSpc>
                      </a:pPr>
                      <a:r>
                        <a:rPr sz="1000" i="1" dirty="0">
                          <a:latin typeface="Times New Roman"/>
                          <a:cs typeface="Times New Roman"/>
                        </a:rPr>
                        <a:t>і</a:t>
                      </a:r>
                      <a:r>
                        <a:rPr sz="900" i="1" baseline="-9259" dirty="0">
                          <a:latin typeface="Times New Roman"/>
                          <a:cs typeface="Times New Roman"/>
                        </a:rPr>
                        <a:t>q</a:t>
                      </a:r>
                      <a:r>
                        <a:rPr sz="900" i="1" spc="-15" baseline="-9259" dirty="0">
                          <a:latin typeface="Times New Roman"/>
                          <a:cs typeface="Times New Roman"/>
                        </a:rPr>
                        <a:t> </a:t>
                      </a:r>
                      <a:r>
                        <a:rPr sz="1000" i="1" dirty="0">
                          <a:latin typeface="Times New Roman"/>
                          <a:cs typeface="Times New Roman"/>
                        </a:rPr>
                        <a:t>d</a:t>
                      </a:r>
                      <a:r>
                        <a:rPr sz="900" baseline="-9259" dirty="0">
                          <a:latin typeface="Times New Roman"/>
                          <a:cs typeface="Times New Roman"/>
                        </a:rPr>
                        <a:t>0</a:t>
                      </a:r>
                      <a:endParaRPr sz="900" baseline="-9259">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150">
                        <a:latin typeface="Times New Roman"/>
                        <a:cs typeface="Times New Roman"/>
                      </a:endParaRPr>
                    </a:p>
                    <a:p>
                      <a:pPr marR="9525" algn="ctr">
                        <a:lnSpc>
                          <a:spcPct val="100000"/>
                        </a:lnSpc>
                        <a:spcBef>
                          <a:spcPts val="5"/>
                        </a:spcBef>
                      </a:pPr>
                      <a:r>
                        <a:rPr sz="750" u="sng" spc="-80" dirty="0">
                          <a:uFill>
                            <a:solidFill>
                              <a:srgbClr val="000000"/>
                            </a:solidFill>
                          </a:uFill>
                          <a:latin typeface="Times New Roman"/>
                          <a:cs typeface="Times New Roman"/>
                        </a:rPr>
                        <a:t> </a:t>
                      </a:r>
                      <a:r>
                        <a:rPr sz="1500" i="1" spc="22" baseline="19444" dirty="0">
                          <a:latin typeface="Times New Roman"/>
                          <a:cs typeface="Times New Roman"/>
                        </a:rPr>
                        <a:t>d</a:t>
                      </a:r>
                      <a:r>
                        <a:rPr sz="750" u="sng" spc="15" dirty="0">
                          <a:uFill>
                            <a:solidFill>
                              <a:srgbClr val="000000"/>
                            </a:solidFill>
                          </a:uFill>
                          <a:latin typeface="Times New Roman"/>
                          <a:cs typeface="Times New Roman"/>
                        </a:rPr>
                        <a:t>1 </a:t>
                      </a:r>
                      <a:endParaRPr sz="750">
                        <a:latin typeface="Times New Roman"/>
                        <a:cs typeface="Times New Roman"/>
                      </a:endParaRPr>
                    </a:p>
                    <a:p>
                      <a:pPr marR="34925" algn="ctr">
                        <a:lnSpc>
                          <a:spcPct val="100000"/>
                        </a:lnSpc>
                        <a:spcBef>
                          <a:spcPts val="254"/>
                        </a:spcBef>
                      </a:pPr>
                      <a:r>
                        <a:rPr sz="1000" i="1" spc="-15" dirty="0">
                          <a:latin typeface="Times New Roman"/>
                          <a:cs typeface="Times New Roman"/>
                        </a:rPr>
                        <a:t>i</a:t>
                      </a:r>
                      <a:r>
                        <a:rPr sz="1000" i="1" spc="-105" dirty="0">
                          <a:latin typeface="Times New Roman"/>
                          <a:cs typeface="Times New Roman"/>
                        </a:rPr>
                        <a:t> </a:t>
                      </a:r>
                      <a:r>
                        <a:rPr sz="1125" i="1" spc="-30" baseline="-25925" dirty="0">
                          <a:latin typeface="Times New Roman"/>
                          <a:cs typeface="Times New Roman"/>
                        </a:rPr>
                        <a:t>p</a:t>
                      </a:r>
                      <a:endParaRPr sz="1125" baseline="-25925">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93335">
                <a:tc>
                  <a:txBody>
                    <a:bodyPr/>
                    <a:lstStyle/>
                    <a:p>
                      <a:pPr marL="55244">
                        <a:lnSpc>
                          <a:spcPct val="100000"/>
                        </a:lnSpc>
                        <a:spcBef>
                          <a:spcPts val="245"/>
                        </a:spcBef>
                      </a:pPr>
                      <a:r>
                        <a:rPr sz="1100" spc="-10" dirty="0">
                          <a:latin typeface="Times New Roman"/>
                          <a:cs typeface="Times New Roman"/>
                        </a:rPr>
                        <a:t>Продовольчі</a:t>
                      </a:r>
                      <a:endParaRPr sz="1100">
                        <a:latin typeface="Times New Roman"/>
                        <a:cs typeface="Times New Roman"/>
                      </a:endParaRPr>
                    </a:p>
                    <a:p>
                      <a:pPr marL="55244">
                        <a:lnSpc>
                          <a:spcPct val="100000"/>
                        </a:lnSpc>
                        <a:spcBef>
                          <a:spcPts val="570"/>
                        </a:spcBef>
                      </a:pPr>
                      <a:r>
                        <a:rPr sz="1100" spc="-10" dirty="0">
                          <a:latin typeface="Times New Roman"/>
                          <a:cs typeface="Times New Roman"/>
                        </a:rPr>
                        <a:t>Непродовольчі</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5"/>
                        </a:spcBef>
                      </a:pPr>
                      <a:r>
                        <a:rPr sz="1100" spc="-5" dirty="0">
                          <a:latin typeface="Times New Roman"/>
                          <a:cs typeface="Times New Roman"/>
                        </a:rPr>
                        <a:t>0,60</a:t>
                      </a:r>
                      <a:endParaRPr sz="1100">
                        <a:latin typeface="Times New Roman"/>
                        <a:cs typeface="Times New Roman"/>
                      </a:endParaRPr>
                    </a:p>
                    <a:p>
                      <a:pPr algn="ctr">
                        <a:lnSpc>
                          <a:spcPct val="100000"/>
                        </a:lnSpc>
                        <a:spcBef>
                          <a:spcPts val="570"/>
                        </a:spcBef>
                      </a:pPr>
                      <a:r>
                        <a:rPr sz="1100" spc="-5" dirty="0">
                          <a:latin typeface="Times New Roman"/>
                          <a:cs typeface="Times New Roman"/>
                        </a:rPr>
                        <a:t>0,40</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07645">
                        <a:lnSpc>
                          <a:spcPct val="100000"/>
                        </a:lnSpc>
                        <a:spcBef>
                          <a:spcPts val="245"/>
                        </a:spcBef>
                      </a:pPr>
                      <a:r>
                        <a:rPr sz="1100" spc="-5" dirty="0">
                          <a:latin typeface="Times New Roman"/>
                          <a:cs typeface="Times New Roman"/>
                        </a:rPr>
                        <a:t>0,62</a:t>
                      </a:r>
                      <a:endParaRPr sz="1100">
                        <a:latin typeface="Times New Roman"/>
                        <a:cs typeface="Times New Roman"/>
                      </a:endParaRPr>
                    </a:p>
                    <a:p>
                      <a:pPr marL="207645">
                        <a:lnSpc>
                          <a:spcPct val="100000"/>
                        </a:lnSpc>
                        <a:spcBef>
                          <a:spcPts val="570"/>
                        </a:spcBef>
                      </a:pPr>
                      <a:r>
                        <a:rPr sz="1100" spc="-5" dirty="0">
                          <a:latin typeface="Times New Roman"/>
                          <a:cs typeface="Times New Roman"/>
                        </a:rPr>
                        <a:t>0,38</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5"/>
                        </a:spcBef>
                      </a:pPr>
                      <a:r>
                        <a:rPr sz="1100" spc="-5" dirty="0">
                          <a:latin typeface="Times New Roman"/>
                          <a:cs typeface="Times New Roman"/>
                        </a:rPr>
                        <a:t>0,97</a:t>
                      </a:r>
                      <a:endParaRPr sz="1100">
                        <a:latin typeface="Times New Roman"/>
                        <a:cs typeface="Times New Roman"/>
                      </a:endParaRPr>
                    </a:p>
                    <a:p>
                      <a:pPr algn="ctr">
                        <a:lnSpc>
                          <a:spcPct val="100000"/>
                        </a:lnSpc>
                        <a:spcBef>
                          <a:spcPts val="570"/>
                        </a:spcBef>
                      </a:pPr>
                      <a:r>
                        <a:rPr sz="1100" spc="-5" dirty="0">
                          <a:latin typeface="Times New Roman"/>
                          <a:cs typeface="Times New Roman"/>
                        </a:rPr>
                        <a:t>0,93</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45"/>
                        </a:spcBef>
                      </a:pPr>
                      <a:r>
                        <a:rPr sz="1100" spc="-5" dirty="0">
                          <a:latin typeface="Times New Roman"/>
                          <a:cs typeface="Times New Roman"/>
                        </a:rPr>
                        <a:t>1,04</a:t>
                      </a:r>
                      <a:endParaRPr sz="1100">
                        <a:latin typeface="Times New Roman"/>
                        <a:cs typeface="Times New Roman"/>
                      </a:endParaRPr>
                    </a:p>
                    <a:p>
                      <a:pPr marL="635" algn="ctr">
                        <a:lnSpc>
                          <a:spcPct val="100000"/>
                        </a:lnSpc>
                        <a:spcBef>
                          <a:spcPts val="570"/>
                        </a:spcBef>
                      </a:pPr>
                      <a:r>
                        <a:rPr sz="1100" spc="-5" dirty="0">
                          <a:latin typeface="Times New Roman"/>
                          <a:cs typeface="Times New Roman"/>
                        </a:rPr>
                        <a:t>1,06</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5"/>
                        </a:spcBef>
                      </a:pPr>
                      <a:r>
                        <a:rPr sz="1100" spc="-5" dirty="0">
                          <a:latin typeface="Times New Roman"/>
                          <a:cs typeface="Times New Roman"/>
                        </a:rPr>
                        <a:t>0,582</a:t>
                      </a:r>
                      <a:endParaRPr sz="1100">
                        <a:latin typeface="Times New Roman"/>
                        <a:cs typeface="Times New Roman"/>
                      </a:endParaRPr>
                    </a:p>
                    <a:p>
                      <a:pPr algn="ctr">
                        <a:lnSpc>
                          <a:spcPct val="100000"/>
                        </a:lnSpc>
                        <a:spcBef>
                          <a:spcPts val="570"/>
                        </a:spcBef>
                      </a:pPr>
                      <a:r>
                        <a:rPr sz="1100" spc="-5" dirty="0">
                          <a:latin typeface="Times New Roman"/>
                          <a:cs typeface="Times New Roman"/>
                        </a:rPr>
                        <a:t>0,372</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5"/>
                        </a:spcBef>
                      </a:pPr>
                      <a:r>
                        <a:rPr sz="1100" spc="-5" dirty="0">
                          <a:latin typeface="Times New Roman"/>
                          <a:cs typeface="Times New Roman"/>
                        </a:rPr>
                        <a:t>0,596</a:t>
                      </a:r>
                      <a:endParaRPr sz="1100">
                        <a:latin typeface="Times New Roman"/>
                        <a:cs typeface="Times New Roman"/>
                      </a:endParaRPr>
                    </a:p>
                    <a:p>
                      <a:pPr algn="ctr">
                        <a:lnSpc>
                          <a:spcPct val="100000"/>
                        </a:lnSpc>
                        <a:spcBef>
                          <a:spcPts val="570"/>
                        </a:spcBef>
                      </a:pPr>
                      <a:r>
                        <a:rPr sz="1100" spc="-5" dirty="0">
                          <a:latin typeface="Times New Roman"/>
                          <a:cs typeface="Times New Roman"/>
                        </a:rPr>
                        <a:t>0,358</a:t>
                      </a:r>
                      <a:endParaRPr sz="1100">
                        <a:latin typeface="Times New Roman"/>
                        <a:cs typeface="Times New Roman"/>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51222">
                <a:tc>
                  <a:txBody>
                    <a:bodyPr/>
                    <a:lstStyle/>
                    <a:p>
                      <a:pPr marL="55244">
                        <a:lnSpc>
                          <a:spcPct val="100000"/>
                        </a:lnSpc>
                        <a:spcBef>
                          <a:spcPts val="229"/>
                        </a:spcBef>
                      </a:pPr>
                      <a:r>
                        <a:rPr sz="1100" spc="-5" dirty="0">
                          <a:latin typeface="Times New Roman"/>
                          <a:cs typeface="Times New Roman"/>
                        </a:rPr>
                        <a:t>Разом</a:t>
                      </a:r>
                      <a:endParaRPr sz="1100">
                        <a:latin typeface="Times New Roman"/>
                        <a:cs typeface="Times New Roman"/>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9"/>
                        </a:spcBef>
                      </a:pPr>
                      <a:r>
                        <a:rPr sz="1100" spc="-5" dirty="0">
                          <a:latin typeface="Times New Roman"/>
                          <a:cs typeface="Times New Roman"/>
                        </a:rPr>
                        <a:t>1,00</a:t>
                      </a:r>
                      <a:endParaRPr sz="1100">
                        <a:latin typeface="Times New Roman"/>
                        <a:cs typeface="Times New Roman"/>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29"/>
                        </a:spcBef>
                      </a:pPr>
                      <a:r>
                        <a:rPr sz="1100" spc="-5" dirty="0">
                          <a:latin typeface="Times New Roman"/>
                          <a:cs typeface="Times New Roman"/>
                        </a:rPr>
                        <a:t>1,00</a:t>
                      </a:r>
                      <a:endParaRPr sz="1100">
                        <a:latin typeface="Times New Roman"/>
                        <a:cs typeface="Times New Roman"/>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2900">
                        <a:lnSpc>
                          <a:spcPct val="100000"/>
                        </a:lnSpc>
                        <a:spcBef>
                          <a:spcPts val="229"/>
                        </a:spcBef>
                      </a:pPr>
                      <a:r>
                        <a:rPr sz="1100" dirty="0">
                          <a:latin typeface="Symbol"/>
                          <a:cs typeface="Symbol"/>
                        </a:rPr>
                        <a:t></a:t>
                      </a:r>
                      <a:endParaRPr sz="1100">
                        <a:latin typeface="Symbol"/>
                        <a:cs typeface="Symbol"/>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9"/>
                        </a:spcBef>
                      </a:pPr>
                      <a:r>
                        <a:rPr sz="1100" dirty="0">
                          <a:latin typeface="Symbol"/>
                          <a:cs typeface="Symbol"/>
                        </a:rPr>
                        <a:t></a:t>
                      </a:r>
                      <a:endParaRPr sz="1100">
                        <a:latin typeface="Symbol"/>
                        <a:cs typeface="Symbol"/>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9"/>
                        </a:spcBef>
                      </a:pPr>
                      <a:r>
                        <a:rPr sz="1100" spc="-5" dirty="0">
                          <a:latin typeface="Times New Roman"/>
                          <a:cs typeface="Times New Roman"/>
                        </a:rPr>
                        <a:t>0,954</a:t>
                      </a:r>
                      <a:endParaRPr sz="1100">
                        <a:latin typeface="Times New Roman"/>
                        <a:cs typeface="Times New Roman"/>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29"/>
                        </a:spcBef>
                      </a:pPr>
                      <a:r>
                        <a:rPr sz="1100" spc="-5" dirty="0">
                          <a:latin typeface="Times New Roman"/>
                          <a:cs typeface="Times New Roman"/>
                        </a:rPr>
                        <a:t>0,954</a:t>
                      </a:r>
                      <a:endParaRPr sz="1100">
                        <a:latin typeface="Times New Roman"/>
                        <a:cs typeface="Times New Roman"/>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5" name="object 5"/>
          <p:cNvSpPr txBox="1"/>
          <p:nvPr/>
        </p:nvSpPr>
        <p:spPr>
          <a:xfrm>
            <a:off x="778677" y="4848954"/>
            <a:ext cx="8204200" cy="834390"/>
          </a:xfrm>
          <a:prstGeom prst="rect">
            <a:avLst/>
          </a:prstGeom>
        </p:spPr>
        <p:txBody>
          <a:bodyPr vert="horz" wrap="square" lIns="0" tIns="14604" rIns="0" bIns="0" rtlCol="0">
            <a:spAutoFit/>
          </a:bodyPr>
          <a:lstStyle/>
          <a:p>
            <a:pPr marL="584835">
              <a:lnSpc>
                <a:spcPct val="100000"/>
              </a:lnSpc>
              <a:spcBef>
                <a:spcPts val="114"/>
              </a:spcBef>
              <a:tabLst>
                <a:tab pos="1833245" algn="l"/>
                <a:tab pos="2802890" algn="l"/>
                <a:tab pos="4119879" algn="l"/>
                <a:tab pos="5117465" algn="l"/>
                <a:tab pos="6685915" algn="l"/>
              </a:tabLst>
            </a:pPr>
            <a:r>
              <a:rPr sz="1750" spc="-35" dirty="0">
                <a:latin typeface="Times New Roman"/>
                <a:cs typeface="Times New Roman"/>
              </a:rPr>
              <a:t>Зведений	індекс	фізичного	обсягу	виробництва	</a:t>
            </a:r>
            <a:r>
              <a:rPr sz="1750" i="1" spc="-20" dirty="0">
                <a:latin typeface="Times New Roman"/>
                <a:cs typeface="Times New Roman"/>
              </a:rPr>
              <a:t>I</a:t>
            </a:r>
            <a:r>
              <a:rPr sz="1650" i="1" spc="-30" baseline="-12626" dirty="0">
                <a:latin typeface="Times New Roman"/>
                <a:cs typeface="Times New Roman"/>
              </a:rPr>
              <a:t>q </a:t>
            </a:r>
            <a:r>
              <a:rPr sz="1750" spc="-25" dirty="0">
                <a:latin typeface="Times New Roman"/>
                <a:cs typeface="Times New Roman"/>
              </a:rPr>
              <a:t>= </a:t>
            </a:r>
            <a:r>
              <a:rPr sz="1750" spc="-30" dirty="0">
                <a:latin typeface="Times New Roman"/>
                <a:cs typeface="Times New Roman"/>
              </a:rPr>
              <a:t>0,97 </a:t>
            </a:r>
            <a:r>
              <a:rPr sz="1750" spc="-15" dirty="0">
                <a:latin typeface="Symbol"/>
                <a:cs typeface="Symbol"/>
              </a:rPr>
              <a:t></a:t>
            </a:r>
            <a:r>
              <a:rPr sz="1750" spc="-15" dirty="0">
                <a:latin typeface="Times New Roman"/>
                <a:cs typeface="Times New Roman"/>
              </a:rPr>
              <a:t> </a:t>
            </a:r>
            <a:r>
              <a:rPr sz="1750" spc="-35" dirty="0">
                <a:latin typeface="Times New Roman"/>
                <a:cs typeface="Times New Roman"/>
              </a:rPr>
              <a:t>0,60</a:t>
            </a:r>
            <a:r>
              <a:rPr sz="1750" spc="-260" dirty="0">
                <a:latin typeface="Times New Roman"/>
                <a:cs typeface="Times New Roman"/>
              </a:rPr>
              <a:t> </a:t>
            </a:r>
            <a:r>
              <a:rPr sz="1750" spc="-25" dirty="0">
                <a:latin typeface="Times New Roman"/>
                <a:cs typeface="Times New Roman"/>
              </a:rPr>
              <a:t>+</a:t>
            </a:r>
            <a:endParaRPr sz="1750">
              <a:latin typeface="Times New Roman"/>
              <a:cs typeface="Times New Roman"/>
            </a:endParaRPr>
          </a:p>
          <a:p>
            <a:pPr marL="584835" marR="561975" indent="-547370">
              <a:lnSpc>
                <a:spcPts val="2080"/>
              </a:lnSpc>
              <a:spcBef>
                <a:spcPts val="150"/>
              </a:spcBef>
            </a:pPr>
            <a:r>
              <a:rPr sz="1750" spc="-25" dirty="0">
                <a:latin typeface="Times New Roman"/>
                <a:cs typeface="Times New Roman"/>
              </a:rPr>
              <a:t>+ 0,93 </a:t>
            </a:r>
            <a:r>
              <a:rPr sz="1750" spc="-15" dirty="0">
                <a:latin typeface="Symbol"/>
                <a:cs typeface="Symbol"/>
              </a:rPr>
              <a:t></a:t>
            </a:r>
            <a:r>
              <a:rPr sz="1750" spc="-15" dirty="0">
                <a:latin typeface="Times New Roman"/>
                <a:cs typeface="Times New Roman"/>
              </a:rPr>
              <a:t> </a:t>
            </a:r>
            <a:r>
              <a:rPr sz="1750" spc="-25" dirty="0">
                <a:latin typeface="Times New Roman"/>
                <a:cs typeface="Times New Roman"/>
              </a:rPr>
              <a:t>0,40 = </a:t>
            </a:r>
            <a:r>
              <a:rPr sz="1750" spc="-20" dirty="0">
                <a:latin typeface="Times New Roman"/>
                <a:cs typeface="Times New Roman"/>
              </a:rPr>
              <a:t>0,954 </a:t>
            </a:r>
            <a:r>
              <a:rPr sz="1750" spc="-25" dirty="0">
                <a:latin typeface="Times New Roman"/>
                <a:cs typeface="Times New Roman"/>
              </a:rPr>
              <a:t>тобто </a:t>
            </a:r>
            <a:r>
              <a:rPr sz="1750" spc="-20" dirty="0">
                <a:latin typeface="Times New Roman"/>
                <a:cs typeface="Times New Roman"/>
              </a:rPr>
              <a:t>в </a:t>
            </a:r>
            <a:r>
              <a:rPr sz="1750" spc="-25" dirty="0">
                <a:latin typeface="Times New Roman"/>
                <a:cs typeface="Times New Roman"/>
              </a:rPr>
              <a:t>середньому обсяги </a:t>
            </a:r>
            <a:r>
              <a:rPr sz="1750" spc="-30" dirty="0">
                <a:latin typeface="Times New Roman"/>
                <a:cs typeface="Times New Roman"/>
              </a:rPr>
              <a:t>виробництва </a:t>
            </a:r>
            <a:r>
              <a:rPr sz="1750" spc="-25" dirty="0">
                <a:latin typeface="Times New Roman"/>
                <a:cs typeface="Times New Roman"/>
              </a:rPr>
              <a:t>зменшилися на </a:t>
            </a:r>
            <a:r>
              <a:rPr sz="1750" spc="-30" dirty="0">
                <a:latin typeface="Times New Roman"/>
                <a:cs typeface="Times New Roman"/>
              </a:rPr>
              <a:t>4,6%.  </a:t>
            </a:r>
            <a:r>
              <a:rPr sz="1750" spc="-25" dirty="0">
                <a:latin typeface="Times New Roman"/>
                <a:cs typeface="Times New Roman"/>
              </a:rPr>
              <a:t>Зведений індекс цін </a:t>
            </a:r>
            <a:r>
              <a:rPr sz="2100" i="1" baseline="1984" dirty="0">
                <a:latin typeface="Times New Roman"/>
                <a:cs typeface="Times New Roman"/>
              </a:rPr>
              <a:t>I </a:t>
            </a:r>
            <a:r>
              <a:rPr sz="1425" i="1" baseline="-17543" dirty="0">
                <a:latin typeface="Times New Roman"/>
                <a:cs typeface="Times New Roman"/>
              </a:rPr>
              <a:t>p </a:t>
            </a:r>
            <a:r>
              <a:rPr sz="2100" baseline="1984" dirty="0">
                <a:latin typeface="Symbol"/>
                <a:cs typeface="Symbol"/>
              </a:rPr>
              <a:t></a:t>
            </a:r>
            <a:r>
              <a:rPr sz="2100" baseline="1984" dirty="0">
                <a:latin typeface="Times New Roman"/>
                <a:cs typeface="Times New Roman"/>
              </a:rPr>
              <a:t> </a:t>
            </a:r>
            <a:r>
              <a:rPr sz="2100" spc="-30" baseline="1984" dirty="0">
                <a:latin typeface="Times New Roman"/>
                <a:cs typeface="Times New Roman"/>
              </a:rPr>
              <a:t>1,048 </a:t>
            </a:r>
            <a:r>
              <a:rPr sz="1750" spc="-25" dirty="0">
                <a:latin typeface="Times New Roman"/>
                <a:cs typeface="Times New Roman"/>
              </a:rPr>
              <a:t>показує, </a:t>
            </a:r>
            <a:r>
              <a:rPr sz="1750" spc="-30" dirty="0">
                <a:latin typeface="Times New Roman"/>
                <a:cs typeface="Times New Roman"/>
              </a:rPr>
              <a:t>що </a:t>
            </a:r>
            <a:r>
              <a:rPr sz="1750" spc="-25" dirty="0">
                <a:latin typeface="Times New Roman"/>
                <a:cs typeface="Times New Roman"/>
              </a:rPr>
              <a:t>ціни </a:t>
            </a:r>
            <a:r>
              <a:rPr sz="1750" spc="-20" dirty="0">
                <a:latin typeface="Times New Roman"/>
                <a:cs typeface="Times New Roman"/>
              </a:rPr>
              <a:t>в </a:t>
            </a:r>
            <a:r>
              <a:rPr sz="1750" spc="-25" dirty="0">
                <a:latin typeface="Times New Roman"/>
                <a:cs typeface="Times New Roman"/>
              </a:rPr>
              <a:t>середньому </a:t>
            </a:r>
            <a:r>
              <a:rPr sz="1750" spc="-20" dirty="0">
                <a:latin typeface="Times New Roman"/>
                <a:cs typeface="Times New Roman"/>
              </a:rPr>
              <a:t>зросли </a:t>
            </a:r>
            <a:r>
              <a:rPr sz="1750" spc="-25" dirty="0">
                <a:latin typeface="Times New Roman"/>
                <a:cs typeface="Times New Roman"/>
              </a:rPr>
              <a:t>на</a:t>
            </a:r>
            <a:r>
              <a:rPr sz="1750" spc="70" dirty="0">
                <a:latin typeface="Times New Roman"/>
                <a:cs typeface="Times New Roman"/>
              </a:rPr>
              <a:t> </a:t>
            </a:r>
            <a:r>
              <a:rPr sz="1750" spc="-25" dirty="0">
                <a:latin typeface="Times New Roman"/>
                <a:cs typeface="Times New Roman"/>
              </a:rPr>
              <a:t>4,8%:</a:t>
            </a:r>
            <a:endParaRPr sz="1750">
              <a:latin typeface="Times New Roman"/>
              <a:cs typeface="Times New Roman"/>
            </a:endParaRPr>
          </a:p>
        </p:txBody>
      </p:sp>
      <p:sp>
        <p:nvSpPr>
          <p:cNvPr id="6" name="object 6"/>
          <p:cNvSpPr/>
          <p:nvPr/>
        </p:nvSpPr>
        <p:spPr>
          <a:xfrm>
            <a:off x="4367414" y="6174196"/>
            <a:ext cx="300355" cy="0"/>
          </a:xfrm>
          <a:custGeom>
            <a:avLst/>
            <a:gdLst/>
            <a:ahLst/>
            <a:cxnLst/>
            <a:rect l="l" t="t" r="r" b="b"/>
            <a:pathLst>
              <a:path w="300354">
                <a:moveTo>
                  <a:pt x="0" y="0"/>
                </a:moveTo>
                <a:lnTo>
                  <a:pt x="299773" y="0"/>
                </a:lnTo>
              </a:path>
            </a:pathLst>
          </a:custGeom>
          <a:ln w="3868">
            <a:solidFill>
              <a:srgbClr val="000000"/>
            </a:solidFill>
          </a:ln>
        </p:spPr>
        <p:txBody>
          <a:bodyPr wrap="square" lIns="0" tIns="0" rIns="0" bIns="0" rtlCol="0"/>
          <a:lstStyle/>
          <a:p>
            <a:endParaRPr/>
          </a:p>
        </p:txBody>
      </p:sp>
      <p:sp>
        <p:nvSpPr>
          <p:cNvPr id="7" name="object 7"/>
          <p:cNvSpPr/>
          <p:nvPr/>
        </p:nvSpPr>
        <p:spPr>
          <a:xfrm>
            <a:off x="4827603" y="6174196"/>
            <a:ext cx="295275" cy="0"/>
          </a:xfrm>
          <a:custGeom>
            <a:avLst/>
            <a:gdLst/>
            <a:ahLst/>
            <a:cxnLst/>
            <a:rect l="l" t="t" r="r" b="b"/>
            <a:pathLst>
              <a:path w="295275">
                <a:moveTo>
                  <a:pt x="0" y="0"/>
                </a:moveTo>
                <a:lnTo>
                  <a:pt x="295160" y="0"/>
                </a:lnTo>
              </a:path>
            </a:pathLst>
          </a:custGeom>
          <a:ln w="3868">
            <a:solidFill>
              <a:srgbClr val="000000"/>
            </a:solidFill>
          </a:ln>
        </p:spPr>
        <p:txBody>
          <a:bodyPr wrap="square" lIns="0" tIns="0" rIns="0" bIns="0" rtlCol="0"/>
          <a:lstStyle/>
          <a:p>
            <a:endParaRPr/>
          </a:p>
        </p:txBody>
      </p:sp>
      <p:sp>
        <p:nvSpPr>
          <p:cNvPr id="8" name="object 8"/>
          <p:cNvSpPr/>
          <p:nvPr/>
        </p:nvSpPr>
        <p:spPr>
          <a:xfrm>
            <a:off x="4351720" y="5964440"/>
            <a:ext cx="786765" cy="0"/>
          </a:xfrm>
          <a:custGeom>
            <a:avLst/>
            <a:gdLst/>
            <a:ahLst/>
            <a:cxnLst/>
            <a:rect l="l" t="t" r="r" b="b"/>
            <a:pathLst>
              <a:path w="786764">
                <a:moveTo>
                  <a:pt x="0" y="0"/>
                </a:moveTo>
                <a:lnTo>
                  <a:pt x="786369" y="0"/>
                </a:lnTo>
              </a:path>
            </a:pathLst>
          </a:custGeom>
          <a:ln w="7736">
            <a:solidFill>
              <a:srgbClr val="000000"/>
            </a:solidFill>
          </a:ln>
        </p:spPr>
        <p:txBody>
          <a:bodyPr wrap="square" lIns="0" tIns="0" rIns="0" bIns="0" rtlCol="0"/>
          <a:lstStyle/>
          <a:p>
            <a:endParaRPr/>
          </a:p>
        </p:txBody>
      </p:sp>
      <p:sp>
        <p:nvSpPr>
          <p:cNvPr id="9" name="object 9"/>
          <p:cNvSpPr txBox="1"/>
          <p:nvPr/>
        </p:nvSpPr>
        <p:spPr>
          <a:xfrm>
            <a:off x="4363909" y="6165763"/>
            <a:ext cx="775970" cy="226060"/>
          </a:xfrm>
          <a:prstGeom prst="rect">
            <a:avLst/>
          </a:prstGeom>
        </p:spPr>
        <p:txBody>
          <a:bodyPr vert="horz" wrap="square" lIns="0" tIns="13970" rIns="0" bIns="0" rtlCol="0">
            <a:spAutoFit/>
          </a:bodyPr>
          <a:lstStyle/>
          <a:p>
            <a:pPr marL="12700">
              <a:lnSpc>
                <a:spcPct val="100000"/>
              </a:lnSpc>
              <a:spcBef>
                <a:spcPts val="110"/>
              </a:spcBef>
              <a:tabLst>
                <a:tab pos="469900" algn="l"/>
              </a:tabLst>
            </a:pPr>
            <a:r>
              <a:rPr sz="1300" spc="-140" dirty="0">
                <a:latin typeface="Times New Roman"/>
                <a:cs typeface="Times New Roman"/>
              </a:rPr>
              <a:t>1</a:t>
            </a:r>
            <a:r>
              <a:rPr sz="1300" spc="-15" dirty="0">
                <a:latin typeface="Times New Roman"/>
                <a:cs typeface="Times New Roman"/>
              </a:rPr>
              <a:t>,</a:t>
            </a:r>
            <a:r>
              <a:rPr sz="1300" spc="70" dirty="0">
                <a:latin typeface="Times New Roman"/>
                <a:cs typeface="Times New Roman"/>
              </a:rPr>
              <a:t>0</a:t>
            </a:r>
            <a:r>
              <a:rPr sz="1300" spc="-5" dirty="0">
                <a:latin typeface="Times New Roman"/>
                <a:cs typeface="Times New Roman"/>
              </a:rPr>
              <a:t>4</a:t>
            </a:r>
            <a:r>
              <a:rPr sz="1300" dirty="0">
                <a:latin typeface="Times New Roman"/>
                <a:cs typeface="Times New Roman"/>
              </a:rPr>
              <a:t>	</a:t>
            </a:r>
            <a:r>
              <a:rPr sz="1300" spc="-135" dirty="0">
                <a:latin typeface="Times New Roman"/>
                <a:cs typeface="Times New Roman"/>
              </a:rPr>
              <a:t>1</a:t>
            </a:r>
            <a:r>
              <a:rPr sz="1300" spc="-15" dirty="0">
                <a:latin typeface="Times New Roman"/>
                <a:cs typeface="Times New Roman"/>
              </a:rPr>
              <a:t>,</a:t>
            </a:r>
            <a:r>
              <a:rPr sz="1300" spc="70" dirty="0">
                <a:latin typeface="Times New Roman"/>
                <a:cs typeface="Times New Roman"/>
              </a:rPr>
              <a:t>06</a:t>
            </a:r>
            <a:endParaRPr sz="1300">
              <a:latin typeface="Times New Roman"/>
              <a:cs typeface="Times New Roman"/>
            </a:endParaRPr>
          </a:p>
        </p:txBody>
      </p:sp>
      <p:sp>
        <p:nvSpPr>
          <p:cNvPr id="10" name="object 10"/>
          <p:cNvSpPr txBox="1"/>
          <p:nvPr/>
        </p:nvSpPr>
        <p:spPr>
          <a:xfrm>
            <a:off x="4691622" y="5722597"/>
            <a:ext cx="107950" cy="226060"/>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1</a:t>
            </a:r>
            <a:endParaRPr sz="1300">
              <a:latin typeface="Times New Roman"/>
              <a:cs typeface="Times New Roman"/>
            </a:endParaRPr>
          </a:p>
        </p:txBody>
      </p:sp>
      <p:sp>
        <p:nvSpPr>
          <p:cNvPr id="11" name="object 11"/>
          <p:cNvSpPr txBox="1"/>
          <p:nvPr/>
        </p:nvSpPr>
        <p:spPr>
          <a:xfrm>
            <a:off x="5144005" y="5801450"/>
            <a:ext cx="614045" cy="255904"/>
          </a:xfrm>
          <a:prstGeom prst="rect">
            <a:avLst/>
          </a:prstGeom>
        </p:spPr>
        <p:txBody>
          <a:bodyPr vert="horz" wrap="square" lIns="0" tIns="13970" rIns="0" bIns="0" rtlCol="0">
            <a:spAutoFit/>
          </a:bodyPr>
          <a:lstStyle/>
          <a:p>
            <a:pPr marL="38100">
              <a:lnSpc>
                <a:spcPct val="100000"/>
              </a:lnSpc>
              <a:spcBef>
                <a:spcPts val="110"/>
              </a:spcBef>
            </a:pPr>
            <a:r>
              <a:rPr sz="1300" spc="-5" dirty="0">
                <a:latin typeface="Symbol"/>
                <a:cs typeface="Symbol"/>
              </a:rPr>
              <a:t></a:t>
            </a:r>
            <a:r>
              <a:rPr sz="1300" spc="-204" dirty="0">
                <a:latin typeface="Times New Roman"/>
                <a:cs typeface="Times New Roman"/>
              </a:rPr>
              <a:t> </a:t>
            </a:r>
            <a:r>
              <a:rPr sz="1300" spc="5" dirty="0">
                <a:latin typeface="Times New Roman"/>
                <a:cs typeface="Times New Roman"/>
              </a:rPr>
              <a:t>1,048</a:t>
            </a:r>
            <a:r>
              <a:rPr sz="2250" spc="7" baseline="-7407" dirty="0">
                <a:latin typeface="Times New Roman"/>
                <a:cs typeface="Times New Roman"/>
              </a:rPr>
              <a:t>.</a:t>
            </a:r>
            <a:endParaRPr sz="2250" baseline="-7407">
              <a:latin typeface="Times New Roman"/>
              <a:cs typeface="Times New Roman"/>
            </a:endParaRPr>
          </a:p>
        </p:txBody>
      </p:sp>
      <p:sp>
        <p:nvSpPr>
          <p:cNvPr id="12" name="object 12"/>
          <p:cNvSpPr txBox="1"/>
          <p:nvPr/>
        </p:nvSpPr>
        <p:spPr>
          <a:xfrm>
            <a:off x="4339659" y="5932353"/>
            <a:ext cx="838835" cy="226060"/>
          </a:xfrm>
          <a:prstGeom prst="rect">
            <a:avLst/>
          </a:prstGeom>
        </p:spPr>
        <p:txBody>
          <a:bodyPr vert="horz" wrap="square" lIns="0" tIns="13970" rIns="0" bIns="0" rtlCol="0">
            <a:spAutoFit/>
          </a:bodyPr>
          <a:lstStyle/>
          <a:p>
            <a:pPr marL="38100">
              <a:lnSpc>
                <a:spcPct val="100000"/>
              </a:lnSpc>
              <a:spcBef>
                <a:spcPts val="110"/>
              </a:spcBef>
            </a:pPr>
            <a:r>
              <a:rPr sz="1300" spc="5" dirty="0">
                <a:latin typeface="Times New Roman"/>
                <a:cs typeface="Times New Roman"/>
              </a:rPr>
              <a:t>0,62 </a:t>
            </a:r>
            <a:r>
              <a:rPr sz="1950" spc="-7" baseline="-34188" dirty="0">
                <a:latin typeface="Symbol"/>
                <a:cs typeface="Symbol"/>
              </a:rPr>
              <a:t></a:t>
            </a:r>
            <a:r>
              <a:rPr sz="1950" spc="-172" baseline="-34188" dirty="0">
                <a:latin typeface="Times New Roman"/>
                <a:cs typeface="Times New Roman"/>
              </a:rPr>
              <a:t> </a:t>
            </a:r>
            <a:r>
              <a:rPr sz="1300" spc="20" dirty="0">
                <a:latin typeface="Times New Roman"/>
                <a:cs typeface="Times New Roman"/>
              </a:rPr>
              <a:t>0,38</a:t>
            </a:r>
            <a:endParaRPr sz="1300">
              <a:latin typeface="Times New Roman"/>
              <a:cs typeface="Times New Roman"/>
            </a:endParaRPr>
          </a:p>
        </p:txBody>
      </p:sp>
      <p:sp>
        <p:nvSpPr>
          <p:cNvPr id="13" name="object 13"/>
          <p:cNvSpPr txBox="1"/>
          <p:nvPr/>
        </p:nvSpPr>
        <p:spPr>
          <a:xfrm>
            <a:off x="4101658" y="5931815"/>
            <a:ext cx="76835" cy="149860"/>
          </a:xfrm>
          <a:prstGeom prst="rect">
            <a:avLst/>
          </a:prstGeom>
        </p:spPr>
        <p:txBody>
          <a:bodyPr vert="horz" wrap="square" lIns="0" tIns="13970" rIns="0" bIns="0" rtlCol="0">
            <a:spAutoFit/>
          </a:bodyPr>
          <a:lstStyle/>
          <a:p>
            <a:pPr marL="12700">
              <a:lnSpc>
                <a:spcPct val="100000"/>
              </a:lnSpc>
              <a:spcBef>
                <a:spcPts val="110"/>
              </a:spcBef>
            </a:pPr>
            <a:r>
              <a:rPr sz="800" i="1" dirty="0">
                <a:latin typeface="Times New Roman"/>
                <a:cs typeface="Times New Roman"/>
              </a:rPr>
              <a:t>p</a:t>
            </a:r>
            <a:endParaRPr sz="800">
              <a:latin typeface="Times New Roman"/>
              <a:cs typeface="Times New Roman"/>
            </a:endParaRPr>
          </a:p>
        </p:txBody>
      </p:sp>
      <p:sp>
        <p:nvSpPr>
          <p:cNvPr id="14" name="object 14"/>
          <p:cNvSpPr txBox="1"/>
          <p:nvPr/>
        </p:nvSpPr>
        <p:spPr>
          <a:xfrm>
            <a:off x="4023557" y="5826499"/>
            <a:ext cx="302260" cy="226060"/>
          </a:xfrm>
          <a:prstGeom prst="rect">
            <a:avLst/>
          </a:prstGeom>
        </p:spPr>
        <p:txBody>
          <a:bodyPr vert="horz" wrap="square" lIns="0" tIns="13970" rIns="0" bIns="0" rtlCol="0">
            <a:spAutoFit/>
          </a:bodyPr>
          <a:lstStyle/>
          <a:p>
            <a:pPr marL="12700">
              <a:lnSpc>
                <a:spcPct val="100000"/>
              </a:lnSpc>
              <a:spcBef>
                <a:spcPts val="110"/>
              </a:spcBef>
              <a:tabLst>
                <a:tab pos="198120" algn="l"/>
              </a:tabLst>
            </a:pPr>
            <a:r>
              <a:rPr sz="1300" i="1" spc="-5" dirty="0">
                <a:latin typeface="Times New Roman"/>
                <a:cs typeface="Times New Roman"/>
              </a:rPr>
              <a:t>I	</a:t>
            </a:r>
            <a:r>
              <a:rPr sz="1300" spc="-5" dirty="0">
                <a:latin typeface="Symbol"/>
                <a:cs typeface="Symbol"/>
              </a:rPr>
              <a:t></a:t>
            </a:r>
            <a:endParaRPr sz="1300">
              <a:latin typeface="Symbol"/>
              <a:cs typeface="Symbo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992505"/>
            <a:ext cx="5904865" cy="3013710"/>
          </a:xfrm>
          <a:prstGeom prst="rect">
            <a:avLst/>
          </a:prstGeom>
        </p:spPr>
        <p:txBody>
          <a:bodyPr vert="horz" wrap="square" lIns="0" tIns="13335" rIns="0" bIns="0" rtlCol="0">
            <a:spAutoFit/>
          </a:bodyPr>
          <a:lstStyle/>
          <a:p>
            <a:pPr marL="12700" marR="750570">
              <a:lnSpc>
                <a:spcPct val="100000"/>
              </a:lnSpc>
              <a:spcBef>
                <a:spcPts val="105"/>
              </a:spcBef>
              <a:buAutoNum type="arabicPeriod"/>
              <a:tabLst>
                <a:tab pos="189865" algn="l"/>
              </a:tabLst>
            </a:pPr>
            <a:r>
              <a:rPr sz="1400" spc="-5" dirty="0">
                <a:latin typeface="Times New Roman"/>
                <a:cs typeface="Times New Roman"/>
              </a:rPr>
              <a:t>Охарактеризуйте сутність </a:t>
            </a:r>
            <a:r>
              <a:rPr sz="1400" dirty="0">
                <a:latin typeface="Times New Roman"/>
                <a:cs typeface="Times New Roman"/>
              </a:rPr>
              <a:t>і </a:t>
            </a:r>
            <a:r>
              <a:rPr sz="1400" spc="-5" dirty="0">
                <a:latin typeface="Times New Roman"/>
                <a:cs typeface="Times New Roman"/>
              </a:rPr>
              <a:t>значення аналізу </a:t>
            </a:r>
            <a:r>
              <a:rPr sz="1400" dirty="0">
                <a:latin typeface="Times New Roman"/>
                <a:cs typeface="Times New Roman"/>
              </a:rPr>
              <a:t>співвідношення між  складними </a:t>
            </a:r>
            <a:r>
              <a:rPr sz="1400" spc="-5" dirty="0">
                <a:latin typeface="Times New Roman"/>
                <a:cs typeface="Times New Roman"/>
              </a:rPr>
              <a:t>соціально-економічними</a:t>
            </a:r>
            <a:r>
              <a:rPr sz="1400" spc="-40" dirty="0">
                <a:latin typeface="Times New Roman"/>
                <a:cs typeface="Times New Roman"/>
              </a:rPr>
              <a:t> </a:t>
            </a:r>
            <a:r>
              <a:rPr sz="1400" dirty="0">
                <a:latin typeface="Times New Roman"/>
                <a:cs typeface="Times New Roman"/>
              </a:rPr>
              <a:t>явищами.</a:t>
            </a:r>
            <a:endParaRPr sz="1400">
              <a:latin typeface="Times New Roman"/>
              <a:cs typeface="Times New Roman"/>
            </a:endParaRPr>
          </a:p>
          <a:p>
            <a:pPr marL="12700" marR="1611630">
              <a:lnSpc>
                <a:spcPct val="100000"/>
              </a:lnSpc>
              <a:buAutoNum type="arabicPeriod"/>
              <a:tabLst>
                <a:tab pos="189865" algn="l"/>
              </a:tabLst>
            </a:pPr>
            <a:r>
              <a:rPr sz="1400" spc="-5" dirty="0">
                <a:latin typeface="Times New Roman"/>
                <a:cs typeface="Times New Roman"/>
              </a:rPr>
              <a:t>Висвітліть напрями застосування </a:t>
            </a:r>
            <a:r>
              <a:rPr sz="1400" spc="-10" dirty="0">
                <a:latin typeface="Times New Roman"/>
                <a:cs typeface="Times New Roman"/>
              </a:rPr>
              <a:t>індексного методу </a:t>
            </a:r>
            <a:r>
              <a:rPr sz="1400" dirty="0">
                <a:latin typeface="Times New Roman"/>
                <a:cs typeface="Times New Roman"/>
              </a:rPr>
              <a:t>в  </a:t>
            </a:r>
            <a:r>
              <a:rPr sz="1400" spc="-5" dirty="0">
                <a:latin typeface="Times New Roman"/>
                <a:cs typeface="Times New Roman"/>
              </a:rPr>
              <a:t>соціально-економічних</a:t>
            </a:r>
            <a:r>
              <a:rPr sz="1400" spc="-10" dirty="0">
                <a:latin typeface="Times New Roman"/>
                <a:cs typeface="Times New Roman"/>
              </a:rPr>
              <a:t> </a:t>
            </a:r>
            <a:r>
              <a:rPr sz="1400" dirty="0">
                <a:latin typeface="Times New Roman"/>
                <a:cs typeface="Times New Roman"/>
              </a:rPr>
              <a:t>дослідженнях.</a:t>
            </a:r>
            <a:endParaRPr sz="1400">
              <a:latin typeface="Times New Roman"/>
              <a:cs typeface="Times New Roman"/>
            </a:endParaRPr>
          </a:p>
          <a:p>
            <a:pPr marL="189230" indent="-176530">
              <a:lnSpc>
                <a:spcPct val="100000"/>
              </a:lnSpc>
              <a:buAutoNum type="arabicPeriod"/>
              <a:tabLst>
                <a:tab pos="189230" algn="l"/>
              </a:tabLst>
            </a:pPr>
            <a:r>
              <a:rPr sz="1400" spc="-5" dirty="0">
                <a:latin typeface="Times New Roman"/>
                <a:cs typeface="Times New Roman"/>
              </a:rPr>
              <a:t>Охарактеризуйте </a:t>
            </a:r>
            <a:r>
              <a:rPr sz="1400" spc="-10" dirty="0">
                <a:latin typeface="Times New Roman"/>
                <a:cs typeface="Times New Roman"/>
              </a:rPr>
              <a:t>функції </a:t>
            </a:r>
            <a:r>
              <a:rPr sz="1400" dirty="0">
                <a:latin typeface="Times New Roman"/>
                <a:cs typeface="Times New Roman"/>
              </a:rPr>
              <a:t>та види</a:t>
            </a:r>
            <a:r>
              <a:rPr sz="1400" spc="-25" dirty="0">
                <a:latin typeface="Times New Roman"/>
                <a:cs typeface="Times New Roman"/>
              </a:rPr>
              <a:t> </a:t>
            </a:r>
            <a:r>
              <a:rPr sz="1400" spc="-5" dirty="0">
                <a:latin typeface="Times New Roman"/>
                <a:cs typeface="Times New Roman"/>
              </a:rPr>
              <a:t>індексів.</a:t>
            </a:r>
            <a:endParaRPr sz="1400">
              <a:latin typeface="Times New Roman"/>
              <a:cs typeface="Times New Roman"/>
            </a:endParaRPr>
          </a:p>
          <a:p>
            <a:pPr marL="188595" indent="-176530">
              <a:lnSpc>
                <a:spcPct val="100000"/>
              </a:lnSpc>
              <a:buAutoNum type="arabicPeriod"/>
              <a:tabLst>
                <a:tab pos="189230" algn="l"/>
              </a:tabLst>
            </a:pPr>
            <a:r>
              <a:rPr sz="1400" dirty="0">
                <a:latin typeface="Times New Roman"/>
                <a:cs typeface="Times New Roman"/>
              </a:rPr>
              <a:t>Як </a:t>
            </a:r>
            <a:r>
              <a:rPr sz="1400" spc="-5" dirty="0">
                <a:latin typeface="Times New Roman"/>
                <a:cs typeface="Times New Roman"/>
              </a:rPr>
              <a:t>класифікуються індекси?</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Висвітліть взаємозв’язки</a:t>
            </a:r>
            <a:r>
              <a:rPr sz="1400" spc="-25" dirty="0">
                <a:latin typeface="Times New Roman"/>
                <a:cs typeface="Times New Roman"/>
              </a:rPr>
              <a:t> </a:t>
            </a:r>
            <a:r>
              <a:rPr sz="1400" spc="-5" dirty="0">
                <a:latin typeface="Times New Roman"/>
                <a:cs typeface="Times New Roman"/>
              </a:rPr>
              <a:t>індексів.</a:t>
            </a:r>
            <a:endParaRPr sz="1400">
              <a:latin typeface="Times New Roman"/>
              <a:cs typeface="Times New Roman"/>
            </a:endParaRPr>
          </a:p>
          <a:p>
            <a:pPr marL="189230" indent="-177165">
              <a:lnSpc>
                <a:spcPct val="100000"/>
              </a:lnSpc>
              <a:buAutoNum type="arabicPeriod"/>
              <a:tabLst>
                <a:tab pos="189865" algn="l"/>
              </a:tabLst>
            </a:pPr>
            <a:r>
              <a:rPr sz="1400" dirty="0">
                <a:latin typeface="Times New Roman"/>
                <a:cs typeface="Times New Roman"/>
              </a:rPr>
              <a:t>Що </a:t>
            </a:r>
            <a:r>
              <a:rPr sz="1400" spc="-10" dirty="0">
                <a:latin typeface="Times New Roman"/>
                <a:cs typeface="Times New Roman"/>
              </a:rPr>
              <a:t>являють </a:t>
            </a:r>
            <a:r>
              <a:rPr sz="1400" dirty="0">
                <a:latin typeface="Times New Roman"/>
                <a:cs typeface="Times New Roman"/>
              </a:rPr>
              <a:t>собою </a:t>
            </a:r>
            <a:r>
              <a:rPr sz="1400" spc="-5" dirty="0">
                <a:latin typeface="Times New Roman"/>
                <a:cs typeface="Times New Roman"/>
              </a:rPr>
              <a:t>індекси </a:t>
            </a:r>
            <a:r>
              <a:rPr sz="1400" dirty="0">
                <a:latin typeface="Times New Roman"/>
                <a:cs typeface="Times New Roman"/>
              </a:rPr>
              <a:t>середніх</a:t>
            </a:r>
            <a:r>
              <a:rPr sz="1400" spc="-40" dirty="0">
                <a:latin typeface="Times New Roman"/>
                <a:cs typeface="Times New Roman"/>
              </a:rPr>
              <a:t> </a:t>
            </a:r>
            <a:r>
              <a:rPr sz="1400" dirty="0">
                <a:latin typeface="Times New Roman"/>
                <a:cs typeface="Times New Roman"/>
              </a:rPr>
              <a:t>величин?</a:t>
            </a:r>
            <a:endParaRPr sz="1400">
              <a:latin typeface="Times New Roman"/>
              <a:cs typeface="Times New Roman"/>
            </a:endParaRPr>
          </a:p>
          <a:p>
            <a:pPr marL="189230" indent="-176530">
              <a:lnSpc>
                <a:spcPct val="100000"/>
              </a:lnSpc>
              <a:buAutoNum type="arabicPeriod"/>
              <a:tabLst>
                <a:tab pos="189230" algn="l"/>
              </a:tabLst>
            </a:pPr>
            <a:r>
              <a:rPr sz="1400" spc="-5" dirty="0">
                <a:latin typeface="Times New Roman"/>
                <a:cs typeface="Times New Roman"/>
              </a:rPr>
              <a:t>Охарактеризуйте територіальні</a:t>
            </a:r>
            <a:r>
              <a:rPr sz="1400" spc="-45" dirty="0">
                <a:latin typeface="Times New Roman"/>
                <a:cs typeface="Times New Roman"/>
              </a:rPr>
              <a:t> </a:t>
            </a:r>
            <a:r>
              <a:rPr sz="1400" spc="-5" dirty="0">
                <a:latin typeface="Times New Roman"/>
                <a:cs typeface="Times New Roman"/>
              </a:rPr>
              <a:t>індекси.</a:t>
            </a:r>
            <a:endParaRPr sz="1400">
              <a:latin typeface="Times New Roman"/>
              <a:cs typeface="Times New Roman"/>
            </a:endParaRPr>
          </a:p>
          <a:p>
            <a:pPr marL="12700" marR="1127125">
              <a:lnSpc>
                <a:spcPct val="100000"/>
              </a:lnSpc>
              <a:buAutoNum type="arabicPeriod"/>
              <a:tabLst>
                <a:tab pos="189230" algn="l"/>
              </a:tabLst>
            </a:pPr>
            <a:r>
              <a:rPr sz="1400" dirty="0">
                <a:latin typeface="Times New Roman"/>
                <a:cs typeface="Times New Roman"/>
              </a:rPr>
              <a:t>У </a:t>
            </a:r>
            <a:r>
              <a:rPr sz="1400" spc="-5" dirty="0">
                <a:latin typeface="Times New Roman"/>
                <a:cs typeface="Times New Roman"/>
              </a:rPr>
              <a:t>чому полягає зміст </a:t>
            </a:r>
            <a:r>
              <a:rPr sz="1400" dirty="0">
                <a:latin typeface="Times New Roman"/>
                <a:cs typeface="Times New Roman"/>
              </a:rPr>
              <a:t>взаємозв’язків </a:t>
            </a:r>
            <a:r>
              <a:rPr sz="1400" spc="-5" dirty="0">
                <a:latin typeface="Times New Roman"/>
                <a:cs typeface="Times New Roman"/>
              </a:rPr>
              <a:t>індексів </a:t>
            </a:r>
            <a:r>
              <a:rPr sz="1400" dirty="0">
                <a:latin typeface="Times New Roman"/>
                <a:cs typeface="Times New Roman"/>
              </a:rPr>
              <a:t>як </a:t>
            </a:r>
            <a:r>
              <a:rPr sz="1400" spc="-10" dirty="0">
                <a:latin typeface="Times New Roman"/>
                <a:cs typeface="Times New Roman"/>
              </a:rPr>
              <a:t>інструменту  факторного </a:t>
            </a:r>
            <a:r>
              <a:rPr sz="1400" spc="-5" dirty="0">
                <a:latin typeface="Times New Roman"/>
                <a:cs typeface="Times New Roman"/>
              </a:rPr>
              <a:t>аналізу </a:t>
            </a:r>
            <a:r>
              <a:rPr sz="1400" dirty="0">
                <a:latin typeface="Times New Roman"/>
                <a:cs typeface="Times New Roman"/>
              </a:rPr>
              <a:t>в</a:t>
            </a:r>
            <a:r>
              <a:rPr sz="1400" spc="-40" dirty="0">
                <a:latin typeface="Times New Roman"/>
                <a:cs typeface="Times New Roman"/>
              </a:rPr>
              <a:t> </a:t>
            </a:r>
            <a:r>
              <a:rPr sz="1400" spc="-10" dirty="0">
                <a:latin typeface="Times New Roman"/>
                <a:cs typeface="Times New Roman"/>
              </a:rPr>
              <a:t>СЗУ?</a:t>
            </a:r>
            <a:endParaRPr sz="1400">
              <a:latin typeface="Times New Roman"/>
              <a:cs typeface="Times New Roman"/>
            </a:endParaRPr>
          </a:p>
          <a:p>
            <a:pPr marL="188595" indent="-176530">
              <a:lnSpc>
                <a:spcPct val="100000"/>
              </a:lnSpc>
              <a:spcBef>
                <a:spcPts val="5"/>
              </a:spcBef>
              <a:buAutoNum type="arabicPeriod"/>
              <a:tabLst>
                <a:tab pos="189230" algn="l"/>
              </a:tabLst>
            </a:pPr>
            <a:r>
              <a:rPr sz="1400" spc="-5" dirty="0">
                <a:latin typeface="Times New Roman"/>
                <a:cs typeface="Times New Roman"/>
              </a:rPr>
              <a:t>Охарактеризуйте сутність </a:t>
            </a:r>
            <a:r>
              <a:rPr sz="1400" spc="-10" dirty="0">
                <a:latin typeface="Times New Roman"/>
                <a:cs typeface="Times New Roman"/>
              </a:rPr>
              <a:t>багатофакторного </a:t>
            </a:r>
            <a:r>
              <a:rPr sz="1400" spc="-5" dirty="0">
                <a:latin typeface="Times New Roman"/>
                <a:cs typeface="Times New Roman"/>
              </a:rPr>
              <a:t>індексного</a:t>
            </a:r>
            <a:r>
              <a:rPr sz="1400" spc="-65" dirty="0">
                <a:latin typeface="Times New Roman"/>
                <a:cs typeface="Times New Roman"/>
              </a:rPr>
              <a:t> </a:t>
            </a:r>
            <a:r>
              <a:rPr sz="1400" spc="-25" dirty="0">
                <a:latin typeface="Times New Roman"/>
                <a:cs typeface="Times New Roman"/>
              </a:rPr>
              <a:t>аналізу.</a:t>
            </a:r>
            <a:endParaRPr sz="1400">
              <a:latin typeface="Times New Roman"/>
              <a:cs typeface="Times New Roman"/>
            </a:endParaRPr>
          </a:p>
          <a:p>
            <a:pPr marL="277495" indent="-265430">
              <a:lnSpc>
                <a:spcPct val="100000"/>
              </a:lnSpc>
              <a:buAutoNum type="arabicPeriod"/>
              <a:tabLst>
                <a:tab pos="278130" algn="l"/>
              </a:tabLst>
            </a:pPr>
            <a:r>
              <a:rPr sz="1400" spc="-5" dirty="0">
                <a:latin typeface="Times New Roman"/>
                <a:cs typeface="Times New Roman"/>
              </a:rPr>
              <a:t>Висвітліть </a:t>
            </a:r>
            <a:r>
              <a:rPr sz="1400" spc="-10" dirty="0">
                <a:latin typeface="Times New Roman"/>
                <a:cs typeface="Times New Roman"/>
              </a:rPr>
              <a:t>методику </a:t>
            </a:r>
            <a:r>
              <a:rPr sz="1400" spc="-20" dirty="0">
                <a:latin typeface="Times New Roman"/>
                <a:cs typeface="Times New Roman"/>
              </a:rPr>
              <a:t>побудови</a:t>
            </a:r>
            <a:r>
              <a:rPr sz="1400" spc="-60" dirty="0">
                <a:latin typeface="Times New Roman"/>
                <a:cs typeface="Times New Roman"/>
              </a:rPr>
              <a:t> </a:t>
            </a:r>
            <a:r>
              <a:rPr sz="1400" spc="-10" dirty="0">
                <a:latin typeface="Times New Roman"/>
                <a:cs typeface="Times New Roman"/>
              </a:rPr>
              <a:t>мультиплікативних</a:t>
            </a:r>
            <a:endParaRPr sz="1400">
              <a:latin typeface="Times New Roman"/>
              <a:cs typeface="Times New Roman"/>
            </a:endParaRPr>
          </a:p>
          <a:p>
            <a:pPr marL="12700">
              <a:lnSpc>
                <a:spcPct val="100000"/>
              </a:lnSpc>
            </a:pPr>
            <a:r>
              <a:rPr sz="1400" spc="-10" dirty="0">
                <a:latin typeface="Times New Roman"/>
                <a:cs typeface="Times New Roman"/>
              </a:rPr>
              <a:t>багатофакторних </a:t>
            </a:r>
            <a:r>
              <a:rPr sz="1400" spc="-5" dirty="0">
                <a:latin typeface="Times New Roman"/>
                <a:cs typeface="Times New Roman"/>
              </a:rPr>
              <a:t>моделей </a:t>
            </a:r>
            <a:r>
              <a:rPr sz="1400" dirty="0">
                <a:latin typeface="Times New Roman"/>
                <a:cs typeface="Times New Roman"/>
              </a:rPr>
              <a:t>статистичних показників для їх </a:t>
            </a:r>
            <a:r>
              <a:rPr sz="1400" spc="-10" dirty="0">
                <a:latin typeface="Times New Roman"/>
                <a:cs typeface="Times New Roman"/>
              </a:rPr>
              <a:t>індексного</a:t>
            </a:r>
            <a:r>
              <a:rPr sz="1400" spc="-90" dirty="0">
                <a:latin typeface="Times New Roman"/>
                <a:cs typeface="Times New Roman"/>
              </a:rPr>
              <a:t> </a:t>
            </a:r>
            <a:r>
              <a:rPr sz="1400" spc="-25" dirty="0">
                <a:latin typeface="Times New Roman"/>
                <a:cs typeface="Times New Roman"/>
              </a:rPr>
              <a:t>аналізу.</a:t>
            </a:r>
            <a:endParaRPr sz="1400">
              <a:latin typeface="Times New Roman"/>
              <a:cs typeface="Times New Roman"/>
            </a:endParaRPr>
          </a:p>
        </p:txBody>
      </p:sp>
      <p:sp>
        <p:nvSpPr>
          <p:cNvPr id="3" name="object 3"/>
          <p:cNvSpPr/>
          <p:nvPr/>
        </p:nvSpPr>
        <p:spPr>
          <a:xfrm>
            <a:off x="684707" y="130911"/>
            <a:ext cx="7849234" cy="462280"/>
          </a:xfrm>
          <a:custGeom>
            <a:avLst/>
            <a:gdLst/>
            <a:ahLst/>
            <a:cxnLst/>
            <a:rect l="l" t="t" r="r" b="b"/>
            <a:pathLst>
              <a:path w="7849234" h="462280">
                <a:moveTo>
                  <a:pt x="0" y="461670"/>
                </a:moveTo>
                <a:lnTo>
                  <a:pt x="7848854" y="461670"/>
                </a:lnTo>
                <a:lnTo>
                  <a:pt x="7848854" y="0"/>
                </a:lnTo>
                <a:lnTo>
                  <a:pt x="0" y="0"/>
                </a:lnTo>
                <a:lnTo>
                  <a:pt x="0" y="461670"/>
                </a:lnTo>
                <a:close/>
              </a:path>
            </a:pathLst>
          </a:custGeom>
          <a:solidFill>
            <a:srgbClr val="8BDFA1"/>
          </a:solidFill>
        </p:spPr>
        <p:txBody>
          <a:bodyPr wrap="square" lIns="0" tIns="0" rIns="0" bIns="0" rtlCol="0"/>
          <a:lstStyle/>
          <a:p>
            <a:endParaRPr/>
          </a:p>
        </p:txBody>
      </p:sp>
      <p:sp>
        <p:nvSpPr>
          <p:cNvPr id="4" name="object 4"/>
          <p:cNvSpPr txBox="1">
            <a:spLocks noGrp="1"/>
          </p:cNvSpPr>
          <p:nvPr>
            <p:ph type="title"/>
          </p:nvPr>
        </p:nvSpPr>
        <p:spPr>
          <a:xfrm>
            <a:off x="1480819" y="153415"/>
            <a:ext cx="62585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15" dirty="0">
                <a:solidFill>
                  <a:srgbClr val="3E1F51"/>
                </a:solidFill>
                <a:latin typeface="Times New Roman"/>
                <a:cs typeface="Times New Roman"/>
              </a:rPr>
              <a:t> </a:t>
            </a:r>
            <a:r>
              <a:rPr sz="2400" b="1" dirty="0">
                <a:solidFill>
                  <a:srgbClr val="3E1F51"/>
                </a:solidFill>
                <a:latin typeface="Times New Roman"/>
                <a:cs typeface="Times New Roman"/>
              </a:rPr>
              <a:t>8</a:t>
            </a:r>
            <a:endParaRPr sz="2400">
              <a:latin typeface="Times New Roman"/>
              <a:cs typeface="Times New Roman"/>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4349" y="1857375"/>
            <a:ext cx="7730490" cy="2820670"/>
          </a:xfrm>
          <a:custGeom>
            <a:avLst/>
            <a:gdLst/>
            <a:ahLst/>
            <a:cxnLst/>
            <a:rect l="l" t="t" r="r" b="b"/>
            <a:pathLst>
              <a:path w="7730490" h="2820670">
                <a:moveTo>
                  <a:pt x="0" y="2820162"/>
                </a:moveTo>
                <a:lnTo>
                  <a:pt x="7730235" y="2820162"/>
                </a:lnTo>
                <a:lnTo>
                  <a:pt x="7730235" y="0"/>
                </a:lnTo>
                <a:lnTo>
                  <a:pt x="0" y="0"/>
                </a:lnTo>
                <a:lnTo>
                  <a:pt x="0" y="2820162"/>
                </a:lnTo>
                <a:close/>
              </a:path>
            </a:pathLst>
          </a:custGeom>
          <a:solidFill>
            <a:srgbClr val="FFD966"/>
          </a:solidFill>
        </p:spPr>
        <p:txBody>
          <a:bodyPr wrap="square" lIns="0" tIns="0" rIns="0" bIns="0" rtlCol="0"/>
          <a:lstStyle/>
          <a:p>
            <a:endParaRPr/>
          </a:p>
        </p:txBody>
      </p:sp>
      <p:sp>
        <p:nvSpPr>
          <p:cNvPr id="3" name="object 3"/>
          <p:cNvSpPr/>
          <p:nvPr/>
        </p:nvSpPr>
        <p:spPr>
          <a:xfrm>
            <a:off x="4899025" y="2414904"/>
            <a:ext cx="145414" cy="2278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86858" y="2591307"/>
            <a:ext cx="53975" cy="53975"/>
          </a:xfrm>
          <a:custGeom>
            <a:avLst/>
            <a:gdLst/>
            <a:ahLst/>
            <a:cxnLst/>
            <a:rect l="l" t="t" r="r" b="b"/>
            <a:pathLst>
              <a:path w="53975" h="53975">
                <a:moveTo>
                  <a:pt x="34289" y="0"/>
                </a:moveTo>
                <a:lnTo>
                  <a:pt x="19303" y="0"/>
                </a:lnTo>
                <a:lnTo>
                  <a:pt x="13080" y="2666"/>
                </a:lnTo>
                <a:lnTo>
                  <a:pt x="7874" y="7874"/>
                </a:lnTo>
                <a:lnTo>
                  <a:pt x="2539" y="13080"/>
                </a:lnTo>
                <a:lnTo>
                  <a:pt x="0" y="19430"/>
                </a:lnTo>
                <a:lnTo>
                  <a:pt x="0" y="34289"/>
                </a:lnTo>
                <a:lnTo>
                  <a:pt x="2539" y="40639"/>
                </a:lnTo>
                <a:lnTo>
                  <a:pt x="7874" y="45846"/>
                </a:lnTo>
                <a:lnTo>
                  <a:pt x="13080" y="51180"/>
                </a:lnTo>
                <a:lnTo>
                  <a:pt x="19303" y="53847"/>
                </a:lnTo>
                <a:lnTo>
                  <a:pt x="34289" y="53847"/>
                </a:lnTo>
                <a:lnTo>
                  <a:pt x="40512" y="51180"/>
                </a:lnTo>
                <a:lnTo>
                  <a:pt x="45719" y="45846"/>
                </a:lnTo>
                <a:lnTo>
                  <a:pt x="50926" y="40639"/>
                </a:lnTo>
                <a:lnTo>
                  <a:pt x="53593" y="34289"/>
                </a:lnTo>
                <a:lnTo>
                  <a:pt x="53593" y="19430"/>
                </a:lnTo>
                <a:lnTo>
                  <a:pt x="50926" y="13080"/>
                </a:lnTo>
                <a:lnTo>
                  <a:pt x="40512" y="2666"/>
                </a:lnTo>
                <a:lnTo>
                  <a:pt x="34289" y="0"/>
                </a:lnTo>
                <a:close/>
              </a:path>
            </a:pathLst>
          </a:custGeom>
          <a:solidFill>
            <a:srgbClr val="5E2D79"/>
          </a:solidFill>
        </p:spPr>
        <p:txBody>
          <a:bodyPr wrap="square" lIns="0" tIns="0" rIns="0" bIns="0" rtlCol="0"/>
          <a:lstStyle/>
          <a:p>
            <a:endParaRPr/>
          </a:p>
        </p:txBody>
      </p:sp>
      <p:sp>
        <p:nvSpPr>
          <p:cNvPr id="5" name="object 5"/>
          <p:cNvSpPr/>
          <p:nvPr/>
        </p:nvSpPr>
        <p:spPr>
          <a:xfrm>
            <a:off x="5086858" y="2591307"/>
            <a:ext cx="53975" cy="53975"/>
          </a:xfrm>
          <a:custGeom>
            <a:avLst/>
            <a:gdLst/>
            <a:ahLst/>
            <a:cxnLst/>
            <a:rect l="l" t="t" r="r" b="b"/>
            <a:pathLst>
              <a:path w="53975" h="53975">
                <a:moveTo>
                  <a:pt x="26796" y="0"/>
                </a:moveTo>
                <a:lnTo>
                  <a:pt x="34289" y="0"/>
                </a:lnTo>
                <a:lnTo>
                  <a:pt x="40512" y="2666"/>
                </a:lnTo>
                <a:lnTo>
                  <a:pt x="45719" y="7874"/>
                </a:lnTo>
                <a:lnTo>
                  <a:pt x="50926" y="13080"/>
                </a:lnTo>
                <a:lnTo>
                  <a:pt x="53593" y="19430"/>
                </a:lnTo>
                <a:lnTo>
                  <a:pt x="53593" y="26796"/>
                </a:lnTo>
                <a:lnTo>
                  <a:pt x="53593" y="34289"/>
                </a:lnTo>
                <a:lnTo>
                  <a:pt x="50926" y="40639"/>
                </a:lnTo>
                <a:lnTo>
                  <a:pt x="45719" y="45846"/>
                </a:lnTo>
                <a:lnTo>
                  <a:pt x="40512" y="51180"/>
                </a:lnTo>
                <a:lnTo>
                  <a:pt x="34289" y="53847"/>
                </a:lnTo>
                <a:lnTo>
                  <a:pt x="26796" y="53847"/>
                </a:lnTo>
                <a:lnTo>
                  <a:pt x="19303" y="53847"/>
                </a:lnTo>
                <a:lnTo>
                  <a:pt x="13080" y="51180"/>
                </a:lnTo>
                <a:lnTo>
                  <a:pt x="7874" y="45846"/>
                </a:lnTo>
                <a:lnTo>
                  <a:pt x="2539" y="40639"/>
                </a:lnTo>
                <a:lnTo>
                  <a:pt x="0" y="34289"/>
                </a:lnTo>
                <a:lnTo>
                  <a:pt x="0" y="26796"/>
                </a:lnTo>
                <a:lnTo>
                  <a:pt x="0" y="19430"/>
                </a:lnTo>
                <a:lnTo>
                  <a:pt x="2539" y="13080"/>
                </a:lnTo>
                <a:lnTo>
                  <a:pt x="7874" y="7874"/>
                </a:lnTo>
                <a:lnTo>
                  <a:pt x="13080" y="2666"/>
                </a:lnTo>
                <a:lnTo>
                  <a:pt x="19303" y="0"/>
                </a:lnTo>
                <a:lnTo>
                  <a:pt x="26796"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014854" y="2415794"/>
            <a:ext cx="5127244" cy="8771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2023" y="236220"/>
            <a:ext cx="8686800" cy="14843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0825" y="255650"/>
            <a:ext cx="8569325" cy="1368425"/>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10" name="object 10"/>
          <p:cNvGraphicFramePr>
            <a:graphicFrameLocks noGrp="1"/>
          </p:cNvGraphicFramePr>
          <p:nvPr/>
        </p:nvGraphicFramePr>
        <p:xfrm>
          <a:off x="748715" y="5006847"/>
          <a:ext cx="7560945" cy="1719270"/>
        </p:xfrm>
        <a:graphic>
          <a:graphicData uri="http://schemas.openxmlformats.org/drawingml/2006/table">
            <a:tbl>
              <a:tblPr firstRow="1" bandRow="1">
                <a:tableStyleId>{2D5ABB26-0587-4C30-8999-92F81FD0307C}</a:tableStyleId>
              </a:tblPr>
              <a:tblGrid>
                <a:gridCol w="7140575"/>
                <a:gridCol w="420370"/>
              </a:tblGrid>
              <a:tr h="280415">
                <a:tc gridSpan="2">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375107">
                <a:tc>
                  <a:txBody>
                    <a:bodyPr/>
                    <a:lstStyle/>
                    <a:p>
                      <a:pPr marL="62865">
                        <a:lnSpc>
                          <a:spcPts val="1880"/>
                        </a:lnSpc>
                        <a:tabLst>
                          <a:tab pos="405765" algn="l"/>
                        </a:tabLst>
                      </a:pPr>
                      <a:r>
                        <a:rPr sz="1600" b="1" spc="-5" dirty="0">
                          <a:latin typeface="Times New Roman"/>
                          <a:cs typeface="Times New Roman"/>
                        </a:rPr>
                        <a:t>1.	</a:t>
                      </a:r>
                      <a:r>
                        <a:rPr sz="1600" b="1" spc="-15" dirty="0">
                          <a:latin typeface="Times New Roman"/>
                          <a:cs typeface="Times New Roman"/>
                        </a:rPr>
                        <a:t>Сутність вибіркового</a:t>
                      </a:r>
                      <a:r>
                        <a:rPr sz="1600" b="1" spc="40" dirty="0">
                          <a:latin typeface="Times New Roman"/>
                          <a:cs typeface="Times New Roman"/>
                        </a:rPr>
                        <a:t> </a:t>
                      </a:r>
                      <a:r>
                        <a:rPr sz="1600" b="1" spc="-5" dirty="0">
                          <a:latin typeface="Times New Roman"/>
                          <a:cs typeface="Times New Roman"/>
                        </a:rPr>
                        <a:t>спостереження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88036">
                <a:tc>
                  <a:txBody>
                    <a:bodyPr/>
                    <a:lstStyle/>
                    <a:p>
                      <a:pPr marL="62865">
                        <a:lnSpc>
                          <a:spcPts val="1880"/>
                        </a:lnSpc>
                      </a:pPr>
                      <a:r>
                        <a:rPr sz="1600" b="1" spc="-5" dirty="0">
                          <a:latin typeface="Times New Roman"/>
                          <a:cs typeface="Times New Roman"/>
                        </a:rPr>
                        <a:t>2. </a:t>
                      </a:r>
                      <a:r>
                        <a:rPr sz="1600" b="1" spc="-10" dirty="0">
                          <a:latin typeface="Times New Roman"/>
                          <a:cs typeface="Times New Roman"/>
                        </a:rPr>
                        <a:t>Вибіркові </a:t>
                      </a:r>
                      <a:r>
                        <a:rPr sz="1600" b="1" dirty="0">
                          <a:latin typeface="Times New Roman"/>
                          <a:cs typeface="Times New Roman"/>
                        </a:rPr>
                        <a:t>оцінки </a:t>
                      </a:r>
                      <a:r>
                        <a:rPr sz="1600" b="1" spc="-5" dirty="0">
                          <a:latin typeface="Times New Roman"/>
                          <a:cs typeface="Times New Roman"/>
                        </a:rPr>
                        <a:t>середньої та</a:t>
                      </a:r>
                      <a:r>
                        <a:rPr sz="1600" b="1" spc="30" dirty="0">
                          <a:latin typeface="Times New Roman"/>
                          <a:cs typeface="Times New Roman"/>
                        </a:rPr>
                        <a:t> </a:t>
                      </a:r>
                      <a:r>
                        <a:rPr sz="1600" b="1" spc="-10" dirty="0">
                          <a:latin typeface="Times New Roman"/>
                          <a:cs typeface="Times New Roman"/>
                        </a:rPr>
                        <a:t>частки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88036">
                <a:tc>
                  <a:txBody>
                    <a:bodyPr/>
                    <a:lstStyle/>
                    <a:p>
                      <a:pPr marL="62865">
                        <a:lnSpc>
                          <a:spcPts val="1880"/>
                        </a:lnSpc>
                      </a:pPr>
                      <a:r>
                        <a:rPr sz="1600" b="1" spc="-5" dirty="0">
                          <a:latin typeface="Times New Roman"/>
                          <a:cs typeface="Times New Roman"/>
                        </a:rPr>
                        <a:t>3. </a:t>
                      </a:r>
                      <a:r>
                        <a:rPr sz="1600" b="1" spc="-10" dirty="0">
                          <a:latin typeface="Times New Roman"/>
                          <a:cs typeface="Times New Roman"/>
                        </a:rPr>
                        <a:t>Різновиди</a:t>
                      </a:r>
                      <a:r>
                        <a:rPr sz="1600" b="1" dirty="0">
                          <a:latin typeface="Times New Roman"/>
                          <a:cs typeface="Times New Roman"/>
                        </a:rPr>
                        <a:t> </a:t>
                      </a:r>
                      <a:r>
                        <a:rPr sz="1600" b="1" spc="-5" dirty="0">
                          <a:latin typeface="Times New Roman"/>
                          <a:cs typeface="Times New Roman"/>
                        </a:rPr>
                        <a:t>вибірок</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487676">
                <a:tc>
                  <a:txBody>
                    <a:bodyPr/>
                    <a:lstStyle/>
                    <a:p>
                      <a:pPr marL="62865">
                        <a:lnSpc>
                          <a:spcPts val="1880"/>
                        </a:lnSpc>
                      </a:pPr>
                      <a:r>
                        <a:rPr sz="1600" b="1" spc="-5" dirty="0">
                          <a:latin typeface="Times New Roman"/>
                          <a:cs typeface="Times New Roman"/>
                        </a:rPr>
                        <a:t>4. </a:t>
                      </a:r>
                      <a:r>
                        <a:rPr sz="1600" b="1" spc="-15" dirty="0">
                          <a:latin typeface="Times New Roman"/>
                          <a:cs typeface="Times New Roman"/>
                        </a:rPr>
                        <a:t>Статистична </a:t>
                      </a:r>
                      <a:r>
                        <a:rPr sz="1600" b="1" spc="-10" dirty="0">
                          <a:latin typeface="Times New Roman"/>
                          <a:cs typeface="Times New Roman"/>
                        </a:rPr>
                        <a:t>перевірка</a:t>
                      </a:r>
                      <a:r>
                        <a:rPr sz="1600" b="1" spc="65" dirty="0">
                          <a:latin typeface="Times New Roman"/>
                          <a:cs typeface="Times New Roman"/>
                        </a:rPr>
                        <a:t> </a:t>
                      </a:r>
                      <a:r>
                        <a:rPr sz="1600" b="1" spc="-10" dirty="0">
                          <a:latin typeface="Times New Roman"/>
                          <a:cs typeface="Times New Roman"/>
                        </a:rPr>
                        <a:t>гіпотез</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199" y="590169"/>
            <a:ext cx="7428230" cy="391160"/>
          </a:xfrm>
          <a:prstGeom prst="rect">
            <a:avLst/>
          </a:prstGeom>
        </p:spPr>
        <p:txBody>
          <a:bodyPr vert="horz" wrap="square" lIns="0" tIns="12700" rIns="0" bIns="0" rtlCol="0">
            <a:spAutoFit/>
          </a:bodyPr>
          <a:lstStyle/>
          <a:p>
            <a:pPr marL="12700">
              <a:lnSpc>
                <a:spcPct val="100000"/>
              </a:lnSpc>
              <a:spcBef>
                <a:spcPts val="100"/>
              </a:spcBef>
              <a:tabLst>
                <a:tab pos="469900" algn="l"/>
              </a:tabLst>
            </a:pPr>
            <a:r>
              <a:rPr sz="2400" b="1" dirty="0">
                <a:solidFill>
                  <a:srgbClr val="5E2D79"/>
                </a:solidFill>
                <a:latin typeface="Times New Roman"/>
                <a:cs typeface="Times New Roman"/>
              </a:rPr>
              <a:t>1.	</a:t>
            </a:r>
            <a:r>
              <a:rPr sz="2400" b="1" spc="-10" dirty="0">
                <a:solidFill>
                  <a:srgbClr val="5E2D79"/>
                </a:solidFill>
                <a:latin typeface="Times New Roman"/>
                <a:cs typeface="Times New Roman"/>
              </a:rPr>
              <a:t>СУТНІСТЬ </a:t>
            </a:r>
            <a:r>
              <a:rPr sz="2400" b="1" spc="-15" dirty="0">
                <a:solidFill>
                  <a:srgbClr val="5E2D79"/>
                </a:solidFill>
                <a:latin typeface="Times New Roman"/>
                <a:cs typeface="Times New Roman"/>
              </a:rPr>
              <a:t>ВИБІРКОВОГО</a:t>
            </a:r>
            <a:r>
              <a:rPr sz="2400" b="1" spc="15" dirty="0">
                <a:solidFill>
                  <a:srgbClr val="5E2D79"/>
                </a:solidFill>
                <a:latin typeface="Times New Roman"/>
                <a:cs typeface="Times New Roman"/>
              </a:rPr>
              <a:t> </a:t>
            </a:r>
            <a:r>
              <a:rPr sz="2400" b="1" spc="-5" dirty="0">
                <a:solidFill>
                  <a:srgbClr val="5E2D79"/>
                </a:solidFill>
                <a:latin typeface="Times New Roman"/>
                <a:cs typeface="Times New Roman"/>
              </a:rPr>
              <a:t>СПОСТЕРЕЖЕННЯ</a:t>
            </a:r>
            <a:endParaRPr sz="2400">
              <a:latin typeface="Times New Roman"/>
              <a:cs typeface="Times New Roman"/>
            </a:endParaRPr>
          </a:p>
        </p:txBody>
      </p:sp>
      <p:sp>
        <p:nvSpPr>
          <p:cNvPr id="3" name="object 3"/>
          <p:cNvSpPr/>
          <p:nvPr/>
        </p:nvSpPr>
        <p:spPr>
          <a:xfrm>
            <a:off x="179514" y="5173217"/>
            <a:ext cx="64008" cy="7162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6827" y="889438"/>
            <a:ext cx="8811260" cy="4388485"/>
          </a:xfrm>
          <a:prstGeom prst="rect">
            <a:avLst/>
          </a:prstGeom>
        </p:spPr>
        <p:txBody>
          <a:bodyPr vert="horz" wrap="square" lIns="0" tIns="119380" rIns="0" bIns="0" rtlCol="0">
            <a:spAutoFit/>
          </a:bodyPr>
          <a:lstStyle/>
          <a:p>
            <a:pPr marL="469900">
              <a:lnSpc>
                <a:spcPct val="100000"/>
              </a:lnSpc>
              <a:spcBef>
                <a:spcPts val="940"/>
              </a:spcBef>
              <a:tabLst>
                <a:tab pos="1564005" algn="l"/>
                <a:tab pos="3128010" algn="l"/>
                <a:tab pos="4220845" algn="l"/>
                <a:tab pos="4723765" algn="l"/>
                <a:tab pos="5741670" algn="l"/>
                <a:tab pos="7121525" algn="l"/>
                <a:tab pos="7693025" algn="l"/>
              </a:tabLst>
            </a:pPr>
            <a:r>
              <a:rPr sz="1400" b="1" i="1" spc="-5" dirty="0">
                <a:latin typeface="Calibri"/>
                <a:cs typeface="Calibri"/>
              </a:rPr>
              <a:t>Вибірковим	спостереженням	</a:t>
            </a:r>
            <a:r>
              <a:rPr sz="1400" spc="-5" dirty="0">
                <a:latin typeface="Calibri"/>
                <a:cs typeface="Calibri"/>
              </a:rPr>
              <a:t>називається	таке	</a:t>
            </a:r>
            <a:r>
              <a:rPr sz="1400" dirty="0">
                <a:latin typeface="Calibri"/>
                <a:cs typeface="Calibri"/>
              </a:rPr>
              <a:t>несуцільне	</a:t>
            </a:r>
            <a:r>
              <a:rPr sz="1400" spc="-5" dirty="0">
                <a:latin typeface="Calibri"/>
                <a:cs typeface="Calibri"/>
              </a:rPr>
              <a:t>спостереження,	</a:t>
            </a:r>
            <a:r>
              <a:rPr sz="1400" spc="-10" dirty="0">
                <a:latin typeface="Calibri"/>
                <a:cs typeface="Calibri"/>
              </a:rPr>
              <a:t>якщо	</a:t>
            </a:r>
            <a:r>
              <a:rPr sz="1400" spc="-5" dirty="0">
                <a:latin typeface="Calibri"/>
                <a:cs typeface="Calibri"/>
              </a:rPr>
              <a:t>статистичному</a:t>
            </a:r>
            <a:endParaRPr sz="1400">
              <a:latin typeface="Calibri"/>
              <a:cs typeface="Calibri"/>
            </a:endParaRPr>
          </a:p>
          <a:p>
            <a:pPr marL="12700">
              <a:lnSpc>
                <a:spcPct val="100000"/>
              </a:lnSpc>
              <a:spcBef>
                <a:spcPts val="840"/>
              </a:spcBef>
            </a:pPr>
            <a:r>
              <a:rPr sz="1400" spc="-5" dirty="0">
                <a:latin typeface="Calibri"/>
                <a:cs typeface="Calibri"/>
              </a:rPr>
              <a:t>дослідженню підлягають </a:t>
            </a:r>
            <a:r>
              <a:rPr sz="1400" dirty="0">
                <a:latin typeface="Calibri"/>
                <a:cs typeface="Calibri"/>
              </a:rPr>
              <a:t>не </a:t>
            </a:r>
            <a:r>
              <a:rPr sz="1400" spc="-5" dirty="0">
                <a:latin typeface="Calibri"/>
                <a:cs typeface="Calibri"/>
              </a:rPr>
              <a:t>всі </a:t>
            </a:r>
            <a:r>
              <a:rPr sz="1400" spc="-10" dirty="0">
                <a:latin typeface="Calibri"/>
                <a:cs typeface="Calibri"/>
              </a:rPr>
              <a:t>одиниці </a:t>
            </a:r>
            <a:r>
              <a:rPr sz="1400" spc="-5" dirty="0">
                <a:latin typeface="Calibri"/>
                <a:cs typeface="Calibri"/>
              </a:rPr>
              <a:t>сукупності, </a:t>
            </a:r>
            <a:r>
              <a:rPr sz="1400" dirty="0">
                <a:latin typeface="Calibri"/>
                <a:cs typeface="Calibri"/>
              </a:rPr>
              <a:t>а </a:t>
            </a:r>
            <a:r>
              <a:rPr sz="1400" spc="-5" dirty="0">
                <a:latin typeface="Calibri"/>
                <a:cs typeface="Calibri"/>
              </a:rPr>
              <a:t>лише </a:t>
            </a:r>
            <a:r>
              <a:rPr sz="1400" dirty="0">
                <a:latin typeface="Calibri"/>
                <a:cs typeface="Calibri"/>
              </a:rPr>
              <a:t>їх </a:t>
            </a:r>
            <a:r>
              <a:rPr sz="1400" spc="-5" dirty="0">
                <a:latin typeface="Calibri"/>
                <a:cs typeface="Calibri"/>
              </a:rPr>
              <a:t>частина, відібрана </a:t>
            </a:r>
            <a:r>
              <a:rPr sz="1400" dirty="0">
                <a:latin typeface="Calibri"/>
                <a:cs typeface="Calibri"/>
              </a:rPr>
              <a:t>в певному</a:t>
            </a:r>
            <a:r>
              <a:rPr sz="1400" spc="30" dirty="0">
                <a:latin typeface="Calibri"/>
                <a:cs typeface="Calibri"/>
              </a:rPr>
              <a:t> </a:t>
            </a:r>
            <a:r>
              <a:rPr sz="1400" spc="-10" dirty="0">
                <a:latin typeface="Calibri"/>
                <a:cs typeface="Calibri"/>
              </a:rPr>
              <a:t>порядку.</a:t>
            </a:r>
            <a:endParaRPr sz="1400">
              <a:latin typeface="Calibri"/>
              <a:cs typeface="Calibri"/>
            </a:endParaRPr>
          </a:p>
          <a:p>
            <a:pPr marL="12700" marR="6350" indent="496570">
              <a:lnSpc>
                <a:spcPct val="150000"/>
              </a:lnSpc>
            </a:pPr>
            <a:r>
              <a:rPr sz="1400" spc="-5" dirty="0">
                <a:latin typeface="Calibri"/>
                <a:cs typeface="Calibri"/>
              </a:rPr>
              <a:t>Мета вибіркового </a:t>
            </a:r>
            <a:r>
              <a:rPr sz="1400" spc="-10" dirty="0">
                <a:latin typeface="Calibri"/>
                <a:cs typeface="Calibri"/>
              </a:rPr>
              <a:t>спостереження </a:t>
            </a:r>
            <a:r>
              <a:rPr sz="1400" spc="-5" dirty="0">
                <a:latin typeface="Calibri"/>
                <a:cs typeface="Calibri"/>
              </a:rPr>
              <a:t>досягається тільки </a:t>
            </a:r>
            <a:r>
              <a:rPr sz="1400" dirty="0">
                <a:latin typeface="Calibri"/>
                <a:cs typeface="Calibri"/>
              </a:rPr>
              <a:t>за умови </a:t>
            </a:r>
            <a:r>
              <a:rPr sz="1400" spc="-5" dirty="0">
                <a:latin typeface="Calibri"/>
                <a:cs typeface="Calibri"/>
              </a:rPr>
              <a:t>дотримання </a:t>
            </a:r>
            <a:r>
              <a:rPr sz="1400" dirty="0">
                <a:latin typeface="Calibri"/>
                <a:cs typeface="Calibri"/>
              </a:rPr>
              <a:t>правил і принципів </a:t>
            </a:r>
            <a:r>
              <a:rPr sz="1400" spc="-5" dirty="0">
                <a:latin typeface="Calibri"/>
                <a:cs typeface="Calibri"/>
              </a:rPr>
              <a:t>проведення  відбору</a:t>
            </a:r>
            <a:r>
              <a:rPr sz="1400" dirty="0">
                <a:latin typeface="Calibri"/>
                <a:cs typeface="Calibri"/>
              </a:rPr>
              <a:t> </a:t>
            </a:r>
            <a:r>
              <a:rPr sz="1400" spc="-5" dirty="0">
                <a:latin typeface="Calibri"/>
                <a:cs typeface="Calibri"/>
              </a:rPr>
              <a:t>одиниць.</a:t>
            </a:r>
            <a:endParaRPr sz="1400">
              <a:latin typeface="Calibri"/>
              <a:cs typeface="Calibri"/>
            </a:endParaRPr>
          </a:p>
          <a:p>
            <a:pPr marL="12700">
              <a:lnSpc>
                <a:spcPct val="100000"/>
              </a:lnSpc>
              <a:spcBef>
                <a:spcPts val="840"/>
              </a:spcBef>
            </a:pPr>
            <a:r>
              <a:rPr sz="1400" spc="-10" dirty="0">
                <a:latin typeface="Calibri"/>
                <a:cs typeface="Calibri"/>
              </a:rPr>
              <a:t>Розрізняють </a:t>
            </a:r>
            <a:r>
              <a:rPr sz="1400" spc="-5" dirty="0">
                <a:latin typeface="Calibri"/>
                <a:cs typeface="Calibri"/>
              </a:rPr>
              <a:t>генеральну </a:t>
            </a:r>
            <a:r>
              <a:rPr sz="1400" dirty="0">
                <a:latin typeface="Calibri"/>
                <a:cs typeface="Calibri"/>
              </a:rPr>
              <a:t>і </a:t>
            </a:r>
            <a:r>
              <a:rPr sz="1400" spc="-5" dirty="0">
                <a:latin typeface="Calibri"/>
                <a:cs typeface="Calibri"/>
              </a:rPr>
              <a:t>вибіркову</a:t>
            </a:r>
            <a:r>
              <a:rPr sz="1400" spc="20" dirty="0">
                <a:latin typeface="Calibri"/>
                <a:cs typeface="Calibri"/>
              </a:rPr>
              <a:t> </a:t>
            </a:r>
            <a:r>
              <a:rPr sz="1400" spc="-5" dirty="0">
                <a:latin typeface="Calibri"/>
                <a:cs typeface="Calibri"/>
              </a:rPr>
              <a:t>сукупності.</a:t>
            </a:r>
            <a:endParaRPr sz="1400">
              <a:latin typeface="Calibri"/>
              <a:cs typeface="Calibri"/>
            </a:endParaRPr>
          </a:p>
          <a:p>
            <a:pPr marL="12700" marR="2487295">
              <a:lnSpc>
                <a:spcPct val="150000"/>
              </a:lnSpc>
              <a:spcBef>
                <a:spcPts val="5"/>
              </a:spcBef>
            </a:pPr>
            <a:r>
              <a:rPr sz="1400" dirty="0">
                <a:latin typeface="Calibri"/>
                <a:cs typeface="Calibri"/>
              </a:rPr>
              <a:t>Загальна </a:t>
            </a:r>
            <a:r>
              <a:rPr sz="1400" spc="-5" dirty="0">
                <a:latin typeface="Calibri"/>
                <a:cs typeface="Calibri"/>
              </a:rPr>
              <a:t>сукупність </a:t>
            </a:r>
            <a:r>
              <a:rPr sz="1400" spc="-10" dirty="0">
                <a:latin typeface="Calibri"/>
                <a:cs typeface="Calibri"/>
              </a:rPr>
              <a:t>одиниць, </a:t>
            </a:r>
            <a:r>
              <a:rPr sz="1400" dirty="0">
                <a:latin typeface="Calibri"/>
                <a:cs typeface="Calibri"/>
              </a:rPr>
              <a:t>з </a:t>
            </a:r>
            <a:r>
              <a:rPr sz="1400" spc="-10" dirty="0">
                <a:latin typeface="Calibri"/>
                <a:cs typeface="Calibri"/>
              </a:rPr>
              <a:t>якої проводиться </a:t>
            </a:r>
            <a:r>
              <a:rPr sz="1400" spc="-5" dirty="0">
                <a:latin typeface="Calibri"/>
                <a:cs typeface="Calibri"/>
              </a:rPr>
              <a:t>відбір, називається </a:t>
            </a:r>
            <a:r>
              <a:rPr sz="1400" b="1" i="1" spc="-5" dirty="0">
                <a:latin typeface="Calibri"/>
                <a:cs typeface="Calibri"/>
              </a:rPr>
              <a:t>генеральною</a:t>
            </a:r>
            <a:r>
              <a:rPr sz="1400" spc="-5" dirty="0">
                <a:latin typeface="Calibri"/>
                <a:cs typeface="Calibri"/>
              </a:rPr>
              <a:t>.  Частина генеральної сукупності, яку </a:t>
            </a:r>
            <a:r>
              <a:rPr sz="1400" spc="-10" dirty="0">
                <a:latin typeface="Calibri"/>
                <a:cs typeface="Calibri"/>
              </a:rPr>
              <a:t>обстежують, </a:t>
            </a:r>
            <a:r>
              <a:rPr sz="1400" spc="-5" dirty="0">
                <a:latin typeface="Calibri"/>
                <a:cs typeface="Calibri"/>
              </a:rPr>
              <a:t>називається</a:t>
            </a:r>
            <a:r>
              <a:rPr sz="1400" spc="35" dirty="0">
                <a:latin typeface="Calibri"/>
                <a:cs typeface="Calibri"/>
              </a:rPr>
              <a:t> </a:t>
            </a:r>
            <a:r>
              <a:rPr sz="1400" b="1" i="1" spc="-5" dirty="0">
                <a:latin typeface="Calibri"/>
                <a:cs typeface="Calibri"/>
              </a:rPr>
              <a:t>вибірковою</a:t>
            </a:r>
            <a:r>
              <a:rPr sz="1400" spc="-5" dirty="0">
                <a:latin typeface="Calibri"/>
                <a:cs typeface="Calibri"/>
              </a:rPr>
              <a:t>.</a:t>
            </a:r>
            <a:endParaRPr sz="1400">
              <a:latin typeface="Calibri"/>
              <a:cs typeface="Calibri"/>
            </a:endParaRPr>
          </a:p>
          <a:p>
            <a:pPr marL="12700">
              <a:lnSpc>
                <a:spcPct val="100000"/>
              </a:lnSpc>
              <a:spcBef>
                <a:spcPts val="840"/>
              </a:spcBef>
            </a:pPr>
            <a:r>
              <a:rPr sz="1400" spc="-5" dirty="0">
                <a:latin typeface="Calibri"/>
                <a:cs typeface="Calibri"/>
              </a:rPr>
              <a:t>Обсяг генеральної сукупності позначають </a:t>
            </a:r>
            <a:r>
              <a:rPr sz="1400" b="1" i="1" dirty="0">
                <a:latin typeface="Calibri"/>
                <a:cs typeface="Calibri"/>
              </a:rPr>
              <a:t>N</a:t>
            </a:r>
            <a:r>
              <a:rPr sz="1400" dirty="0">
                <a:latin typeface="Calibri"/>
                <a:cs typeface="Calibri"/>
              </a:rPr>
              <a:t>, а </a:t>
            </a:r>
            <a:r>
              <a:rPr sz="1400" spc="-5" dirty="0">
                <a:latin typeface="Calibri"/>
                <a:cs typeface="Calibri"/>
              </a:rPr>
              <a:t>вибіркової </a:t>
            </a:r>
            <a:r>
              <a:rPr sz="1400" dirty="0">
                <a:latin typeface="Calibri"/>
                <a:cs typeface="Calibri"/>
              </a:rPr>
              <a:t>–</a:t>
            </a:r>
            <a:r>
              <a:rPr sz="1400" spc="-10" dirty="0">
                <a:latin typeface="Calibri"/>
                <a:cs typeface="Calibri"/>
              </a:rPr>
              <a:t> </a:t>
            </a:r>
            <a:r>
              <a:rPr sz="1400" b="1" i="1" dirty="0">
                <a:latin typeface="Calibri"/>
                <a:cs typeface="Calibri"/>
              </a:rPr>
              <a:t>n</a:t>
            </a:r>
            <a:r>
              <a:rPr sz="1400" dirty="0">
                <a:latin typeface="Calibri"/>
                <a:cs typeface="Calibri"/>
              </a:rPr>
              <a:t>.</a:t>
            </a:r>
            <a:endParaRPr sz="1400">
              <a:latin typeface="Calibri"/>
              <a:cs typeface="Calibri"/>
            </a:endParaRPr>
          </a:p>
          <a:p>
            <a:pPr marL="12700" marR="787400">
              <a:lnSpc>
                <a:spcPts val="2520"/>
              </a:lnSpc>
              <a:spcBef>
                <a:spcPts val="220"/>
              </a:spcBef>
            </a:pPr>
            <a:r>
              <a:rPr sz="1400" spc="-10" dirty="0">
                <a:latin typeface="Calibri"/>
                <a:cs typeface="Calibri"/>
              </a:rPr>
              <a:t>Середня </a:t>
            </a:r>
            <a:r>
              <a:rPr sz="1400" spc="-5" dirty="0">
                <a:latin typeface="Calibri"/>
                <a:cs typeface="Calibri"/>
              </a:rPr>
              <a:t>величина ознаки </a:t>
            </a:r>
            <a:r>
              <a:rPr sz="1400" dirty="0">
                <a:latin typeface="Calibri"/>
                <a:cs typeface="Calibri"/>
              </a:rPr>
              <a:t>у </a:t>
            </a:r>
            <a:r>
              <a:rPr sz="1400" spc="-5" dirty="0">
                <a:latin typeface="Calibri"/>
                <a:cs typeface="Calibri"/>
              </a:rPr>
              <a:t>генеральній сукупності називається </a:t>
            </a:r>
            <a:r>
              <a:rPr sz="1400" b="1" i="1" spc="-5" dirty="0">
                <a:latin typeface="Calibri"/>
                <a:cs typeface="Calibri"/>
              </a:rPr>
              <a:t>генеральною </a:t>
            </a:r>
            <a:r>
              <a:rPr sz="1400" b="1" i="1" dirty="0">
                <a:latin typeface="Calibri"/>
                <a:cs typeface="Calibri"/>
              </a:rPr>
              <a:t>середньою </a:t>
            </a:r>
            <a:r>
              <a:rPr sz="1400" dirty="0">
                <a:latin typeface="Calibri"/>
                <a:cs typeface="Calibri"/>
              </a:rPr>
              <a:t>і позначається .  </a:t>
            </a:r>
            <a:r>
              <a:rPr sz="1400" spc="-10" dirty="0">
                <a:latin typeface="Calibri"/>
                <a:cs typeface="Calibri"/>
              </a:rPr>
              <a:t>Середнє </a:t>
            </a:r>
            <a:r>
              <a:rPr sz="1400" dirty="0">
                <a:latin typeface="Calibri"/>
                <a:cs typeface="Calibri"/>
              </a:rPr>
              <a:t>значення </a:t>
            </a:r>
            <a:r>
              <a:rPr sz="1400" spc="-5" dirty="0">
                <a:latin typeface="Calibri"/>
                <a:cs typeface="Calibri"/>
              </a:rPr>
              <a:t>ознаки </a:t>
            </a:r>
            <a:r>
              <a:rPr sz="1400" dirty="0">
                <a:latin typeface="Calibri"/>
                <a:cs typeface="Calibri"/>
              </a:rPr>
              <a:t>у </a:t>
            </a:r>
            <a:r>
              <a:rPr sz="1400" spc="-5" dirty="0">
                <a:latin typeface="Calibri"/>
                <a:cs typeface="Calibri"/>
              </a:rPr>
              <a:t>вибірковій сукупності називається </a:t>
            </a:r>
            <a:r>
              <a:rPr sz="1400" b="1" i="1" spc="-5" dirty="0">
                <a:latin typeface="Calibri"/>
                <a:cs typeface="Calibri"/>
              </a:rPr>
              <a:t>вибірковою </a:t>
            </a:r>
            <a:r>
              <a:rPr sz="1400" b="1" i="1" dirty="0">
                <a:latin typeface="Calibri"/>
                <a:cs typeface="Calibri"/>
              </a:rPr>
              <a:t>середньою </a:t>
            </a:r>
            <a:r>
              <a:rPr sz="1400" dirty="0">
                <a:latin typeface="Calibri"/>
                <a:cs typeface="Calibri"/>
              </a:rPr>
              <a:t>і позначається</a:t>
            </a:r>
            <a:r>
              <a:rPr sz="1400" spc="-5" dirty="0">
                <a:latin typeface="Calibri"/>
                <a:cs typeface="Calibri"/>
              </a:rPr>
              <a:t> </a:t>
            </a:r>
            <a:r>
              <a:rPr sz="1400" dirty="0">
                <a:latin typeface="Calibri"/>
                <a:cs typeface="Calibri"/>
              </a:rPr>
              <a:t>.</a:t>
            </a:r>
            <a:endParaRPr sz="1400">
              <a:latin typeface="Calibri"/>
              <a:cs typeface="Calibri"/>
            </a:endParaRPr>
          </a:p>
          <a:p>
            <a:pPr marL="12700" marR="5080">
              <a:lnSpc>
                <a:spcPts val="2520"/>
              </a:lnSpc>
              <a:spcBef>
                <a:spcPts val="5"/>
              </a:spcBef>
            </a:pPr>
            <a:r>
              <a:rPr sz="1400" spc="-5" dirty="0">
                <a:latin typeface="Calibri"/>
                <a:cs typeface="Calibri"/>
              </a:rPr>
              <a:t>Різниця між </a:t>
            </a:r>
            <a:r>
              <a:rPr sz="1400" dirty="0">
                <a:latin typeface="Calibri"/>
                <a:cs typeface="Calibri"/>
              </a:rPr>
              <a:t>значеннями </a:t>
            </a:r>
            <a:r>
              <a:rPr sz="1400" spc="-5" dirty="0">
                <a:latin typeface="Calibri"/>
                <a:cs typeface="Calibri"/>
              </a:rPr>
              <a:t>генеральної та вибіркової середніх становить </a:t>
            </a:r>
            <a:r>
              <a:rPr sz="1400" b="1" i="1" dirty="0">
                <a:latin typeface="Calibri"/>
                <a:cs typeface="Calibri"/>
              </a:rPr>
              <a:t>граничну </a:t>
            </a:r>
            <a:r>
              <a:rPr sz="1400" b="1" i="1" spc="-5" dirty="0">
                <a:latin typeface="Calibri"/>
                <a:cs typeface="Calibri"/>
              </a:rPr>
              <a:t>помилку </a:t>
            </a:r>
            <a:r>
              <a:rPr sz="1400" b="1" i="1" dirty="0">
                <a:latin typeface="Calibri"/>
                <a:cs typeface="Calibri"/>
              </a:rPr>
              <a:t>середньої</a:t>
            </a:r>
            <a:r>
              <a:rPr sz="1400" dirty="0">
                <a:latin typeface="Calibri"/>
                <a:cs typeface="Calibri"/>
              </a:rPr>
              <a:t>, </a:t>
            </a:r>
            <a:r>
              <a:rPr sz="1400" spc="-15" dirty="0">
                <a:latin typeface="Calibri"/>
                <a:cs typeface="Calibri"/>
              </a:rPr>
              <a:t>яка  </a:t>
            </a:r>
            <a:r>
              <a:rPr sz="1400" dirty="0">
                <a:latin typeface="Calibri"/>
                <a:cs typeface="Calibri"/>
              </a:rPr>
              <a:t>позначається</a:t>
            </a:r>
            <a:r>
              <a:rPr sz="1400" spc="-35" dirty="0">
                <a:latin typeface="Calibri"/>
                <a:cs typeface="Calibri"/>
              </a:rPr>
              <a:t> </a:t>
            </a:r>
            <a:r>
              <a:rPr sz="1400" dirty="0">
                <a:latin typeface="Calibri"/>
                <a:cs typeface="Calibri"/>
              </a:rPr>
              <a:t>.</a:t>
            </a:r>
            <a:endParaRPr sz="1400">
              <a:latin typeface="Calibri"/>
              <a:cs typeface="Calibri"/>
            </a:endParaRPr>
          </a:p>
          <a:p>
            <a:pPr marL="12700">
              <a:lnSpc>
                <a:spcPct val="100000"/>
              </a:lnSpc>
              <a:spcBef>
                <a:spcPts val="615"/>
              </a:spcBef>
            </a:pPr>
            <a:r>
              <a:rPr sz="1400" spc="-5" dirty="0">
                <a:latin typeface="Calibri"/>
                <a:cs typeface="Calibri"/>
              </a:rPr>
              <a:t>Отже,</a:t>
            </a:r>
            <a:endParaRPr sz="1400">
              <a:latin typeface="Calibri"/>
              <a:cs typeface="Calibri"/>
            </a:endParaRPr>
          </a:p>
          <a:p>
            <a:pPr marL="469900">
              <a:lnSpc>
                <a:spcPct val="100000"/>
              </a:lnSpc>
              <a:spcBef>
                <a:spcPts val="625"/>
              </a:spcBef>
            </a:pPr>
            <a:r>
              <a:rPr sz="800" dirty="0">
                <a:solidFill>
                  <a:srgbClr val="FFFFFF"/>
                </a:solidFill>
                <a:latin typeface="Calibri"/>
                <a:cs typeface="Calibri"/>
              </a:rPr>
              <a:t>.</a:t>
            </a:r>
            <a:endParaRPr sz="800">
              <a:latin typeface="Calibri"/>
              <a:cs typeface="Calibri"/>
            </a:endParaRPr>
          </a:p>
        </p:txBody>
      </p:sp>
      <p:sp>
        <p:nvSpPr>
          <p:cNvPr id="5" name="object 5"/>
          <p:cNvSpPr/>
          <p:nvPr/>
        </p:nvSpPr>
        <p:spPr>
          <a:xfrm>
            <a:off x="8129778" y="3755491"/>
            <a:ext cx="216026" cy="3312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04671" y="4415154"/>
            <a:ext cx="341947" cy="42240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69149" y="4837557"/>
            <a:ext cx="720077" cy="3196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979676" y="5227281"/>
            <a:ext cx="2808351" cy="64998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304241"/>
            <a:ext cx="6272530" cy="391795"/>
          </a:xfrm>
          <a:prstGeom prst="rect">
            <a:avLst/>
          </a:prstGeom>
        </p:spPr>
        <p:txBody>
          <a:bodyPr vert="horz" wrap="square" lIns="0" tIns="12700" rIns="0" bIns="0" rtlCol="0">
            <a:spAutoFit/>
          </a:bodyPr>
          <a:lstStyle/>
          <a:p>
            <a:pPr marL="12700">
              <a:lnSpc>
                <a:spcPct val="100000"/>
              </a:lnSpc>
              <a:spcBef>
                <a:spcPts val="100"/>
              </a:spcBef>
              <a:tabLst>
                <a:tab pos="701040" algn="l"/>
              </a:tabLst>
            </a:pPr>
            <a:r>
              <a:rPr sz="2400" b="1" spc="-40" dirty="0">
                <a:solidFill>
                  <a:srgbClr val="C00000"/>
                </a:solidFill>
                <a:latin typeface="Times New Roman"/>
                <a:cs typeface="Times New Roman"/>
              </a:rPr>
              <a:t>Три	</a:t>
            </a:r>
            <a:r>
              <a:rPr sz="2400" b="1" spc="-5" dirty="0">
                <a:solidFill>
                  <a:srgbClr val="C00000"/>
                </a:solidFill>
                <a:latin typeface="Times New Roman"/>
                <a:cs typeface="Times New Roman"/>
              </a:rPr>
              <a:t>типи: </a:t>
            </a:r>
            <a:r>
              <a:rPr sz="2400" b="1" spc="-10" dirty="0">
                <a:solidFill>
                  <a:srgbClr val="C00000"/>
                </a:solidFill>
                <a:latin typeface="Times New Roman"/>
                <a:cs typeface="Times New Roman"/>
              </a:rPr>
              <a:t>номінальна, </a:t>
            </a:r>
            <a:r>
              <a:rPr sz="2400" b="1" spc="-15" dirty="0">
                <a:solidFill>
                  <a:srgbClr val="C00000"/>
                </a:solidFill>
                <a:latin typeface="Times New Roman"/>
                <a:cs typeface="Times New Roman"/>
              </a:rPr>
              <a:t>порядкова,</a:t>
            </a:r>
            <a:r>
              <a:rPr sz="2400" b="1" spc="60" dirty="0">
                <a:solidFill>
                  <a:srgbClr val="C00000"/>
                </a:solidFill>
                <a:latin typeface="Times New Roman"/>
                <a:cs typeface="Times New Roman"/>
              </a:rPr>
              <a:t> </a:t>
            </a:r>
            <a:r>
              <a:rPr sz="2400" b="1" spc="-5" dirty="0">
                <a:solidFill>
                  <a:srgbClr val="C00000"/>
                </a:solidFill>
                <a:latin typeface="Times New Roman"/>
                <a:cs typeface="Times New Roman"/>
              </a:rPr>
              <a:t>метрична</a:t>
            </a:r>
            <a:endParaRPr sz="2400">
              <a:latin typeface="Times New Roman"/>
              <a:cs typeface="Times New Roman"/>
            </a:endParaRPr>
          </a:p>
        </p:txBody>
      </p:sp>
      <p:sp>
        <p:nvSpPr>
          <p:cNvPr id="3" name="object 3"/>
          <p:cNvSpPr txBox="1"/>
          <p:nvPr/>
        </p:nvSpPr>
        <p:spPr>
          <a:xfrm>
            <a:off x="258267" y="694690"/>
            <a:ext cx="8704580" cy="5729605"/>
          </a:xfrm>
          <a:prstGeom prst="rect">
            <a:avLst/>
          </a:prstGeom>
        </p:spPr>
        <p:txBody>
          <a:bodyPr vert="horz" wrap="square" lIns="0" tIns="12700" rIns="0" bIns="0" rtlCol="0">
            <a:spAutoFit/>
          </a:bodyPr>
          <a:lstStyle/>
          <a:p>
            <a:pPr marL="12700" marR="6985" indent="467359" algn="just">
              <a:lnSpc>
                <a:spcPct val="114999"/>
              </a:lnSpc>
              <a:spcBef>
                <a:spcPts val="100"/>
              </a:spcBef>
            </a:pPr>
            <a:r>
              <a:rPr sz="1800" b="1" i="1" spc="-10" dirty="0">
                <a:latin typeface="Times New Roman"/>
                <a:cs typeface="Times New Roman"/>
              </a:rPr>
              <a:t>Номінальна шкала </a:t>
            </a:r>
            <a:r>
              <a:rPr sz="1800" dirty="0">
                <a:latin typeface="Times New Roman"/>
                <a:cs typeface="Times New Roman"/>
              </a:rPr>
              <a:t>— </a:t>
            </a:r>
            <a:r>
              <a:rPr sz="1800" spc="-10" dirty="0">
                <a:latin typeface="Times New Roman"/>
                <a:cs typeface="Times New Roman"/>
              </a:rPr>
              <a:t>шкала </a:t>
            </a:r>
            <a:r>
              <a:rPr sz="1800" spc="-5" dirty="0">
                <a:latin typeface="Times New Roman"/>
                <a:cs typeface="Times New Roman"/>
              </a:rPr>
              <a:t>найменувань. </a:t>
            </a:r>
            <a:r>
              <a:rPr sz="1800" spc="-10" dirty="0">
                <a:latin typeface="Times New Roman"/>
                <a:cs typeface="Times New Roman"/>
              </a:rPr>
              <a:t>«Оцифрування» </a:t>
            </a:r>
            <a:r>
              <a:rPr sz="1800" spc="-5" dirty="0">
                <a:latin typeface="Times New Roman"/>
                <a:cs typeface="Times New Roman"/>
              </a:rPr>
              <a:t>ознак цієї шкали  </a:t>
            </a:r>
            <a:r>
              <a:rPr sz="1800" spc="-15" dirty="0">
                <a:latin typeface="Times New Roman"/>
                <a:cs typeface="Times New Roman"/>
              </a:rPr>
              <a:t>виконується </a:t>
            </a:r>
            <a:r>
              <a:rPr sz="1800" dirty="0">
                <a:latin typeface="Times New Roman"/>
                <a:cs typeface="Times New Roman"/>
              </a:rPr>
              <a:t>так, щоб </a:t>
            </a:r>
            <a:r>
              <a:rPr sz="1800" spc="-15" dirty="0">
                <a:latin typeface="Times New Roman"/>
                <a:cs typeface="Times New Roman"/>
              </a:rPr>
              <a:t>подібним </a:t>
            </a:r>
            <a:r>
              <a:rPr sz="1800" dirty="0">
                <a:latin typeface="Times New Roman"/>
                <a:cs typeface="Times New Roman"/>
              </a:rPr>
              <a:t>елементам </a:t>
            </a:r>
            <a:r>
              <a:rPr sz="1800" spc="-5" dirty="0">
                <a:latin typeface="Times New Roman"/>
                <a:cs typeface="Times New Roman"/>
              </a:rPr>
              <a:t>відповідало </a:t>
            </a:r>
            <a:r>
              <a:rPr sz="1800" spc="-20" dirty="0">
                <a:latin typeface="Times New Roman"/>
                <a:cs typeface="Times New Roman"/>
              </a:rPr>
              <a:t>одне </a:t>
            </a:r>
            <a:r>
              <a:rPr sz="1800" dirty="0">
                <a:latin typeface="Times New Roman"/>
                <a:cs typeface="Times New Roman"/>
              </a:rPr>
              <a:t>й те саме </a:t>
            </a:r>
            <a:r>
              <a:rPr sz="1800" spc="-10" dirty="0">
                <a:latin typeface="Times New Roman"/>
                <a:cs typeface="Times New Roman"/>
              </a:rPr>
              <a:t>число, </a:t>
            </a:r>
            <a:r>
              <a:rPr sz="1800" dirty="0">
                <a:latin typeface="Times New Roman"/>
                <a:cs typeface="Times New Roman"/>
              </a:rPr>
              <a:t>а  </a:t>
            </a:r>
            <a:r>
              <a:rPr sz="1800" spc="-10" dirty="0">
                <a:latin typeface="Times New Roman"/>
                <a:cs typeface="Times New Roman"/>
              </a:rPr>
              <a:t>неподібним </a:t>
            </a:r>
            <a:r>
              <a:rPr sz="1800" dirty="0">
                <a:latin typeface="Times New Roman"/>
                <a:cs typeface="Times New Roman"/>
              </a:rPr>
              <a:t>— різні </a:t>
            </a:r>
            <a:r>
              <a:rPr sz="1800" spc="-5" dirty="0">
                <a:latin typeface="Times New Roman"/>
                <a:cs typeface="Times New Roman"/>
              </a:rPr>
              <a:t>числа. </a:t>
            </a:r>
            <a:r>
              <a:rPr sz="1800" spc="-10" dirty="0">
                <a:latin typeface="Times New Roman"/>
                <a:cs typeface="Times New Roman"/>
              </a:rPr>
              <a:t>Очевидно, </a:t>
            </a:r>
            <a:r>
              <a:rPr sz="1800" spc="-5" dirty="0">
                <a:latin typeface="Times New Roman"/>
                <a:cs typeface="Times New Roman"/>
              </a:rPr>
              <a:t>число відіграє </a:t>
            </a:r>
            <a:r>
              <a:rPr sz="1800" spc="-10" dirty="0">
                <a:latin typeface="Times New Roman"/>
                <a:cs typeface="Times New Roman"/>
              </a:rPr>
              <a:t>роль символа. Для </a:t>
            </a:r>
            <a:r>
              <a:rPr sz="1800" spc="-5" dirty="0">
                <a:latin typeface="Times New Roman"/>
                <a:cs typeface="Times New Roman"/>
              </a:rPr>
              <a:t>ідентифікації  найменувань шкали </a:t>
            </a:r>
            <a:r>
              <a:rPr sz="1800" spc="-15" dirty="0">
                <a:latin typeface="Times New Roman"/>
                <a:cs typeface="Times New Roman"/>
              </a:rPr>
              <a:t>використовуються </a:t>
            </a:r>
            <a:r>
              <a:rPr sz="1800" spc="-10" dirty="0">
                <a:latin typeface="Times New Roman"/>
                <a:cs typeface="Times New Roman"/>
              </a:rPr>
              <a:t>натуральні </a:t>
            </a:r>
            <a:r>
              <a:rPr sz="1800" spc="-5" dirty="0">
                <a:latin typeface="Times New Roman"/>
                <a:cs typeface="Times New Roman"/>
              </a:rPr>
              <a:t>числа 1, </a:t>
            </a:r>
            <a:r>
              <a:rPr sz="1800" spc="-10" dirty="0">
                <a:latin typeface="Times New Roman"/>
                <a:cs typeface="Times New Roman"/>
              </a:rPr>
              <a:t>2, </a:t>
            </a:r>
            <a:r>
              <a:rPr sz="1800" spc="-5" dirty="0">
                <a:latin typeface="Times New Roman"/>
                <a:cs typeface="Times New Roman"/>
              </a:rPr>
              <a:t>3, </a:t>
            </a:r>
            <a:r>
              <a:rPr sz="1800" dirty="0">
                <a:latin typeface="Times New Roman"/>
                <a:cs typeface="Times New Roman"/>
              </a:rPr>
              <a:t>... або </a:t>
            </a:r>
            <a:r>
              <a:rPr sz="1800" spc="-10" dirty="0">
                <a:latin typeface="Times New Roman"/>
                <a:cs typeface="Times New Roman"/>
              </a:rPr>
              <a:t>певні </a:t>
            </a:r>
            <a:r>
              <a:rPr sz="1800" spc="-5" dirty="0">
                <a:latin typeface="Times New Roman"/>
                <a:cs typeface="Times New Roman"/>
              </a:rPr>
              <a:t>числові  </a:t>
            </a:r>
            <a:r>
              <a:rPr sz="1800" spc="-35" dirty="0">
                <a:latin typeface="Times New Roman"/>
                <a:cs typeface="Times New Roman"/>
              </a:rPr>
              <a:t>коди.</a:t>
            </a:r>
            <a:endParaRPr sz="1800">
              <a:latin typeface="Times New Roman"/>
              <a:cs typeface="Times New Roman"/>
            </a:endParaRPr>
          </a:p>
          <a:p>
            <a:pPr marL="12700" marR="8255" indent="467359" algn="just">
              <a:lnSpc>
                <a:spcPct val="114999"/>
              </a:lnSpc>
              <a:spcBef>
                <a:spcPts val="95"/>
              </a:spcBef>
            </a:pPr>
            <a:r>
              <a:rPr sz="1800" spc="-5" dirty="0">
                <a:latin typeface="Times New Roman"/>
                <a:cs typeface="Times New Roman"/>
              </a:rPr>
              <a:t>Номінальні ознаки, </a:t>
            </a:r>
            <a:r>
              <a:rPr sz="1800" dirty="0">
                <a:latin typeface="Times New Roman"/>
                <a:cs typeface="Times New Roman"/>
              </a:rPr>
              <a:t>які </a:t>
            </a:r>
            <a:r>
              <a:rPr sz="1800" spc="-15" dirty="0">
                <a:latin typeface="Times New Roman"/>
                <a:cs typeface="Times New Roman"/>
              </a:rPr>
              <a:t>мають </a:t>
            </a:r>
            <a:r>
              <a:rPr sz="1800" dirty="0">
                <a:latin typeface="Times New Roman"/>
                <a:cs typeface="Times New Roman"/>
              </a:rPr>
              <a:t>лише </a:t>
            </a:r>
            <a:r>
              <a:rPr sz="1800" spc="-10" dirty="0">
                <a:latin typeface="Times New Roman"/>
                <a:cs typeface="Times New Roman"/>
              </a:rPr>
              <a:t>два </a:t>
            </a:r>
            <a:r>
              <a:rPr sz="1800" spc="-5" dirty="0">
                <a:latin typeface="Times New Roman"/>
                <a:cs typeface="Times New Roman"/>
              </a:rPr>
              <a:t>протилежні </a:t>
            </a:r>
            <a:r>
              <a:rPr sz="1800" spc="-15" dirty="0">
                <a:latin typeface="Times New Roman"/>
                <a:cs typeface="Times New Roman"/>
              </a:rPr>
              <a:t>значення </a:t>
            </a:r>
            <a:r>
              <a:rPr sz="1800" spc="-5" dirty="0">
                <a:latin typeface="Times New Roman"/>
                <a:cs typeface="Times New Roman"/>
              </a:rPr>
              <a:t>(наприклад,  задоволений</a:t>
            </a:r>
            <a:r>
              <a:rPr sz="1800" spc="235" dirty="0">
                <a:latin typeface="Times New Roman"/>
                <a:cs typeface="Times New Roman"/>
              </a:rPr>
              <a:t> </a:t>
            </a:r>
            <a:r>
              <a:rPr sz="1800" dirty="0">
                <a:latin typeface="Times New Roman"/>
                <a:cs typeface="Times New Roman"/>
              </a:rPr>
              <a:t>/</a:t>
            </a:r>
            <a:r>
              <a:rPr sz="1800" spc="220" dirty="0">
                <a:latin typeface="Times New Roman"/>
                <a:cs typeface="Times New Roman"/>
              </a:rPr>
              <a:t> </a:t>
            </a:r>
            <a:r>
              <a:rPr sz="1800" spc="-5" dirty="0">
                <a:latin typeface="Times New Roman"/>
                <a:cs typeface="Times New Roman"/>
              </a:rPr>
              <a:t>незадоволений),</a:t>
            </a:r>
            <a:r>
              <a:rPr sz="1800" spc="250" dirty="0">
                <a:latin typeface="Times New Roman"/>
                <a:cs typeface="Times New Roman"/>
              </a:rPr>
              <a:t> </a:t>
            </a:r>
            <a:r>
              <a:rPr sz="1800" spc="-10" dirty="0">
                <a:latin typeface="Times New Roman"/>
                <a:cs typeface="Times New Roman"/>
              </a:rPr>
              <a:t>називають</a:t>
            </a:r>
            <a:r>
              <a:rPr sz="1800" spc="240" dirty="0">
                <a:latin typeface="Times New Roman"/>
                <a:cs typeface="Times New Roman"/>
              </a:rPr>
              <a:t> </a:t>
            </a:r>
            <a:r>
              <a:rPr sz="1800" spc="-10" dirty="0">
                <a:latin typeface="Times New Roman"/>
                <a:cs typeface="Times New Roman"/>
              </a:rPr>
              <a:t>альтернативними.</a:t>
            </a:r>
            <a:r>
              <a:rPr sz="1800" spc="220" dirty="0">
                <a:latin typeface="Times New Roman"/>
                <a:cs typeface="Times New Roman"/>
              </a:rPr>
              <a:t> </a:t>
            </a:r>
            <a:r>
              <a:rPr sz="1800" dirty="0">
                <a:latin typeface="Times New Roman"/>
                <a:cs typeface="Times New Roman"/>
              </a:rPr>
              <a:t>Їх</a:t>
            </a:r>
            <a:r>
              <a:rPr sz="1800" spc="240" dirty="0">
                <a:latin typeface="Times New Roman"/>
                <a:cs typeface="Times New Roman"/>
              </a:rPr>
              <a:t> </a:t>
            </a:r>
            <a:r>
              <a:rPr sz="1800" spc="-10" dirty="0">
                <a:latin typeface="Times New Roman"/>
                <a:cs typeface="Times New Roman"/>
              </a:rPr>
              <a:t>ідентифікують</a:t>
            </a:r>
            <a:r>
              <a:rPr sz="1800" spc="245" dirty="0">
                <a:latin typeface="Times New Roman"/>
                <a:cs typeface="Times New Roman"/>
              </a:rPr>
              <a:t> </a:t>
            </a:r>
            <a:r>
              <a:rPr sz="1800" spc="-5" dirty="0">
                <a:latin typeface="Times New Roman"/>
                <a:cs typeface="Times New Roman"/>
              </a:rPr>
              <a:t>числами</a:t>
            </a:r>
            <a:endParaRPr sz="1800">
              <a:latin typeface="Times New Roman"/>
              <a:cs typeface="Times New Roman"/>
            </a:endParaRPr>
          </a:p>
          <a:p>
            <a:pPr marL="12700" algn="just">
              <a:lnSpc>
                <a:spcPct val="100000"/>
              </a:lnSpc>
              <a:spcBef>
                <a:spcPts val="325"/>
              </a:spcBef>
            </a:pPr>
            <a:r>
              <a:rPr sz="1800" spc="-10" dirty="0">
                <a:latin typeface="Times New Roman"/>
                <a:cs typeface="Times New Roman"/>
              </a:rPr>
              <a:t>«1» </a:t>
            </a:r>
            <a:r>
              <a:rPr sz="1800" dirty="0">
                <a:latin typeface="Times New Roman"/>
                <a:cs typeface="Times New Roman"/>
              </a:rPr>
              <a:t>або </a:t>
            </a:r>
            <a:r>
              <a:rPr sz="1800" spc="-10" dirty="0">
                <a:latin typeface="Times New Roman"/>
                <a:cs typeface="Times New Roman"/>
              </a:rPr>
              <a:t>«0» </a:t>
            </a:r>
            <a:r>
              <a:rPr sz="1800" dirty="0">
                <a:latin typeface="Times New Roman"/>
                <a:cs typeface="Times New Roman"/>
              </a:rPr>
              <a:t>залежно </a:t>
            </a:r>
            <a:r>
              <a:rPr sz="1800" spc="-5" dirty="0">
                <a:latin typeface="Times New Roman"/>
                <a:cs typeface="Times New Roman"/>
              </a:rPr>
              <a:t>від </a:t>
            </a:r>
            <a:r>
              <a:rPr sz="1800" dirty="0">
                <a:latin typeface="Times New Roman"/>
                <a:cs typeface="Times New Roman"/>
              </a:rPr>
              <a:t>наявності </a:t>
            </a:r>
            <a:r>
              <a:rPr sz="1800" spc="-5" dirty="0">
                <a:latin typeface="Times New Roman"/>
                <a:cs typeface="Times New Roman"/>
              </a:rPr>
              <a:t>чи </a:t>
            </a:r>
            <a:r>
              <a:rPr sz="1800" dirty="0">
                <a:latin typeface="Times New Roman"/>
                <a:cs typeface="Times New Roman"/>
              </a:rPr>
              <a:t>відсутності</a:t>
            </a:r>
            <a:r>
              <a:rPr sz="1800" spc="-50" dirty="0">
                <a:latin typeface="Times New Roman"/>
                <a:cs typeface="Times New Roman"/>
              </a:rPr>
              <a:t> </a:t>
            </a:r>
            <a:r>
              <a:rPr sz="1800" dirty="0">
                <a:latin typeface="Times New Roman"/>
                <a:cs typeface="Times New Roman"/>
              </a:rPr>
              <a:t>властивості.</a:t>
            </a:r>
            <a:endParaRPr sz="1800">
              <a:latin typeface="Times New Roman"/>
              <a:cs typeface="Times New Roman"/>
            </a:endParaRPr>
          </a:p>
          <a:p>
            <a:pPr marL="12700" marR="6350" indent="467359" algn="just">
              <a:lnSpc>
                <a:spcPct val="114999"/>
              </a:lnSpc>
              <a:spcBef>
                <a:spcPts val="95"/>
              </a:spcBef>
            </a:pPr>
            <a:r>
              <a:rPr sz="1800" b="1" i="1" spc="-15" dirty="0">
                <a:latin typeface="Times New Roman"/>
                <a:cs typeface="Times New Roman"/>
              </a:rPr>
              <a:t>Порядкова </a:t>
            </a:r>
            <a:r>
              <a:rPr sz="1800" b="1" i="1" spc="-5" dirty="0">
                <a:latin typeface="Times New Roman"/>
                <a:cs typeface="Times New Roman"/>
              </a:rPr>
              <a:t>(рангова) </a:t>
            </a:r>
            <a:r>
              <a:rPr sz="1800" b="1" i="1" spc="-10" dirty="0">
                <a:latin typeface="Times New Roman"/>
                <a:cs typeface="Times New Roman"/>
              </a:rPr>
              <a:t>шкала </a:t>
            </a:r>
            <a:r>
              <a:rPr sz="1800" dirty="0">
                <a:latin typeface="Times New Roman"/>
                <a:cs typeface="Times New Roman"/>
              </a:rPr>
              <a:t>встановлює </a:t>
            </a:r>
            <a:r>
              <a:rPr sz="1800" spc="-5" dirty="0">
                <a:latin typeface="Times New Roman"/>
                <a:cs typeface="Times New Roman"/>
              </a:rPr>
              <a:t>не </a:t>
            </a:r>
            <a:r>
              <a:rPr sz="1800" spc="-10" dirty="0">
                <a:latin typeface="Times New Roman"/>
                <a:cs typeface="Times New Roman"/>
              </a:rPr>
              <a:t>лише </a:t>
            </a:r>
            <a:r>
              <a:rPr sz="1800" spc="-5" dirty="0">
                <a:latin typeface="Times New Roman"/>
                <a:cs typeface="Times New Roman"/>
              </a:rPr>
              <a:t>відношення подібності елементів,  </a:t>
            </a:r>
            <a:r>
              <a:rPr sz="1800" dirty="0">
                <a:latin typeface="Times New Roman"/>
                <a:cs typeface="Times New Roman"/>
              </a:rPr>
              <a:t>а й </a:t>
            </a:r>
            <a:r>
              <a:rPr sz="1800" spc="-5" dirty="0">
                <a:latin typeface="Times New Roman"/>
                <a:cs typeface="Times New Roman"/>
              </a:rPr>
              <a:t>відношення </a:t>
            </a:r>
            <a:r>
              <a:rPr sz="1800" spc="5" dirty="0">
                <a:latin typeface="Times New Roman"/>
                <a:cs typeface="Times New Roman"/>
              </a:rPr>
              <a:t>послідовності </a:t>
            </a:r>
            <a:r>
              <a:rPr sz="1800" dirty="0">
                <a:latin typeface="Times New Roman"/>
                <a:cs typeface="Times New Roman"/>
              </a:rPr>
              <a:t>— </a:t>
            </a:r>
            <a:r>
              <a:rPr sz="1800" spc="-30" dirty="0">
                <a:latin typeface="Times New Roman"/>
                <a:cs typeface="Times New Roman"/>
              </a:rPr>
              <a:t>порядку. </a:t>
            </a:r>
            <a:r>
              <a:rPr sz="1800" spc="-5" dirty="0">
                <a:latin typeface="Times New Roman"/>
                <a:cs typeface="Times New Roman"/>
              </a:rPr>
              <a:t>Це відношення </a:t>
            </a:r>
            <a:r>
              <a:rPr sz="1800" spc="-10" dirty="0">
                <a:latin typeface="Times New Roman"/>
                <a:cs typeface="Times New Roman"/>
              </a:rPr>
              <a:t>типу </a:t>
            </a:r>
            <a:r>
              <a:rPr sz="1800" spc="-5" dirty="0">
                <a:latin typeface="Times New Roman"/>
                <a:cs typeface="Times New Roman"/>
              </a:rPr>
              <a:t>«більше </a:t>
            </a:r>
            <a:r>
              <a:rPr sz="1800" spc="-10" dirty="0">
                <a:latin typeface="Times New Roman"/>
                <a:cs typeface="Times New Roman"/>
              </a:rPr>
              <a:t>ніж», </a:t>
            </a:r>
            <a:r>
              <a:rPr sz="1800" spc="-5" dirty="0">
                <a:latin typeface="Times New Roman"/>
                <a:cs typeface="Times New Roman"/>
              </a:rPr>
              <a:t>«краще  ніж» </a:t>
            </a:r>
            <a:r>
              <a:rPr sz="1800" dirty="0">
                <a:latin typeface="Times New Roman"/>
                <a:cs typeface="Times New Roman"/>
              </a:rPr>
              <a:t>і </a:t>
            </a:r>
            <a:r>
              <a:rPr sz="1800" spc="-70" dirty="0">
                <a:latin typeface="Times New Roman"/>
                <a:cs typeface="Times New Roman"/>
              </a:rPr>
              <a:t>т. </a:t>
            </a:r>
            <a:r>
              <a:rPr sz="1800" spc="-10" dirty="0">
                <a:latin typeface="Times New Roman"/>
                <a:cs typeface="Times New Roman"/>
              </a:rPr>
              <a:t>ін. </a:t>
            </a:r>
            <a:r>
              <a:rPr sz="1800" spc="-30" dirty="0">
                <a:latin typeface="Times New Roman"/>
                <a:cs typeface="Times New Roman"/>
              </a:rPr>
              <a:t>Кожній </a:t>
            </a:r>
            <a:r>
              <a:rPr sz="1800" spc="-25" dirty="0">
                <a:latin typeface="Times New Roman"/>
                <a:cs typeface="Times New Roman"/>
              </a:rPr>
              <a:t>позначці </a:t>
            </a:r>
            <a:r>
              <a:rPr sz="1800" spc="-15" dirty="0">
                <a:latin typeface="Times New Roman"/>
                <a:cs typeface="Times New Roman"/>
              </a:rPr>
              <a:t>шкали приписується число </a:t>
            </a:r>
            <a:r>
              <a:rPr sz="1800" dirty="0">
                <a:latin typeface="Times New Roman"/>
                <a:cs typeface="Times New Roman"/>
              </a:rPr>
              <a:t>— </a:t>
            </a:r>
            <a:r>
              <a:rPr sz="1800" spc="-50" dirty="0">
                <a:latin typeface="Times New Roman"/>
                <a:cs typeface="Times New Roman"/>
              </a:rPr>
              <a:t>ранг. </a:t>
            </a:r>
            <a:r>
              <a:rPr sz="1800" spc="-20" dirty="0">
                <a:latin typeface="Times New Roman"/>
                <a:cs typeface="Times New Roman"/>
              </a:rPr>
              <a:t>Такими </a:t>
            </a:r>
            <a:r>
              <a:rPr sz="1800" spc="-15" dirty="0">
                <a:latin typeface="Times New Roman"/>
                <a:cs typeface="Times New Roman"/>
              </a:rPr>
              <a:t>числами </a:t>
            </a:r>
            <a:r>
              <a:rPr sz="1800" spc="-20" dirty="0">
                <a:latin typeface="Times New Roman"/>
                <a:cs typeface="Times New Roman"/>
              </a:rPr>
              <a:t>можуть  </a:t>
            </a:r>
            <a:r>
              <a:rPr sz="1800" spc="-25" dirty="0">
                <a:latin typeface="Times New Roman"/>
                <a:cs typeface="Times New Roman"/>
              </a:rPr>
              <a:t>бути: </a:t>
            </a:r>
            <a:r>
              <a:rPr sz="1800" spc="-10" dirty="0">
                <a:latin typeface="Times New Roman"/>
                <a:cs typeface="Times New Roman"/>
              </a:rPr>
              <a:t>1, </a:t>
            </a:r>
            <a:r>
              <a:rPr sz="1800" spc="-5" dirty="0">
                <a:latin typeface="Times New Roman"/>
                <a:cs typeface="Times New Roman"/>
              </a:rPr>
              <a:t>2, </a:t>
            </a:r>
            <a:r>
              <a:rPr sz="1800" dirty="0">
                <a:latin typeface="Times New Roman"/>
                <a:cs typeface="Times New Roman"/>
              </a:rPr>
              <a:t>3 </a:t>
            </a:r>
            <a:r>
              <a:rPr sz="1800" spc="-10" dirty="0">
                <a:latin typeface="Times New Roman"/>
                <a:cs typeface="Times New Roman"/>
              </a:rPr>
              <a:t>... </a:t>
            </a:r>
            <a:r>
              <a:rPr sz="1800" i="1" spc="-10" dirty="0">
                <a:latin typeface="Times New Roman"/>
                <a:cs typeface="Times New Roman"/>
              </a:rPr>
              <a:t>n</a:t>
            </a:r>
            <a:r>
              <a:rPr sz="1800" spc="-10" dirty="0">
                <a:latin typeface="Times New Roman"/>
                <a:cs typeface="Times New Roman"/>
              </a:rPr>
              <a:t>; 0, 25, 50, 75, </a:t>
            </a:r>
            <a:r>
              <a:rPr sz="1800" spc="-15" dirty="0">
                <a:latin typeface="Times New Roman"/>
                <a:cs typeface="Times New Roman"/>
              </a:rPr>
              <a:t>100; </a:t>
            </a:r>
            <a:r>
              <a:rPr sz="1800" spc="-10" dirty="0">
                <a:latin typeface="Times New Roman"/>
                <a:cs typeface="Times New Roman"/>
              </a:rPr>
              <a:t>–2, –1, 0, </a:t>
            </a:r>
            <a:r>
              <a:rPr sz="1800" spc="-5" dirty="0">
                <a:latin typeface="Times New Roman"/>
                <a:cs typeface="Times New Roman"/>
              </a:rPr>
              <a:t>1, </a:t>
            </a:r>
            <a:r>
              <a:rPr sz="1800" spc="-10" dirty="0">
                <a:latin typeface="Times New Roman"/>
                <a:cs typeface="Times New Roman"/>
              </a:rPr>
              <a:t>2, </a:t>
            </a:r>
            <a:r>
              <a:rPr sz="1800" spc="-25" dirty="0">
                <a:latin typeface="Times New Roman"/>
                <a:cs typeface="Times New Roman"/>
              </a:rPr>
              <a:t>тобто значення </a:t>
            </a:r>
            <a:r>
              <a:rPr sz="1800" spc="-45" dirty="0">
                <a:latin typeface="Times New Roman"/>
                <a:cs typeface="Times New Roman"/>
              </a:rPr>
              <a:t>будь-якої </a:t>
            </a:r>
            <a:r>
              <a:rPr sz="1800" spc="-20" dirty="0">
                <a:latin typeface="Times New Roman"/>
                <a:cs typeface="Times New Roman"/>
              </a:rPr>
              <a:t>монотонно  </a:t>
            </a:r>
            <a:r>
              <a:rPr sz="1800" spc="-15" dirty="0">
                <a:latin typeface="Times New Roman"/>
                <a:cs typeface="Times New Roman"/>
              </a:rPr>
              <a:t>зростаючої </a:t>
            </a:r>
            <a:r>
              <a:rPr sz="1800" spc="-20" dirty="0">
                <a:latin typeface="Times New Roman"/>
                <a:cs typeface="Times New Roman"/>
              </a:rPr>
              <a:t>функції, </a:t>
            </a:r>
            <a:r>
              <a:rPr sz="1800" spc="-5" dirty="0">
                <a:latin typeface="Times New Roman"/>
                <a:cs typeface="Times New Roman"/>
              </a:rPr>
              <a:t>що </a:t>
            </a:r>
            <a:r>
              <a:rPr sz="1800" spc="-20" dirty="0">
                <a:latin typeface="Times New Roman"/>
                <a:cs typeface="Times New Roman"/>
              </a:rPr>
              <a:t>відповідають </a:t>
            </a:r>
            <a:r>
              <a:rPr sz="1800" spc="-5" dirty="0">
                <a:latin typeface="Times New Roman"/>
                <a:cs typeface="Times New Roman"/>
              </a:rPr>
              <a:t>послідовності </a:t>
            </a:r>
            <a:r>
              <a:rPr sz="1800" spc="-25" dirty="0">
                <a:latin typeface="Times New Roman"/>
                <a:cs typeface="Times New Roman"/>
              </a:rPr>
              <a:t>значень </a:t>
            </a:r>
            <a:r>
              <a:rPr sz="1800" spc="-15" dirty="0">
                <a:latin typeface="Times New Roman"/>
                <a:cs typeface="Times New Roman"/>
              </a:rPr>
              <a:t>ознаки, </a:t>
            </a:r>
            <a:r>
              <a:rPr sz="1800" spc="-10" dirty="0">
                <a:latin typeface="Times New Roman"/>
                <a:cs typeface="Times New Roman"/>
              </a:rPr>
              <a:t>не </a:t>
            </a:r>
            <a:r>
              <a:rPr sz="1800" spc="-35" dirty="0">
                <a:latin typeface="Times New Roman"/>
                <a:cs typeface="Times New Roman"/>
              </a:rPr>
              <a:t>враховуючи  </a:t>
            </a:r>
            <a:r>
              <a:rPr sz="1800" spc="-10" dirty="0">
                <a:latin typeface="Times New Roman"/>
                <a:cs typeface="Times New Roman"/>
              </a:rPr>
              <a:t>відстань між</a:t>
            </a:r>
            <a:r>
              <a:rPr sz="1800" spc="-60" dirty="0">
                <a:latin typeface="Times New Roman"/>
                <a:cs typeface="Times New Roman"/>
              </a:rPr>
              <a:t> </a:t>
            </a:r>
            <a:r>
              <a:rPr sz="1800" spc="-15" dirty="0">
                <a:latin typeface="Times New Roman"/>
                <a:cs typeface="Times New Roman"/>
              </a:rPr>
              <a:t>ними.</a:t>
            </a:r>
            <a:endParaRPr sz="1800">
              <a:latin typeface="Times New Roman"/>
              <a:cs typeface="Times New Roman"/>
            </a:endParaRPr>
          </a:p>
          <a:p>
            <a:pPr marL="12700" marR="5080" indent="467359" algn="just">
              <a:lnSpc>
                <a:spcPct val="114999"/>
              </a:lnSpc>
            </a:pPr>
            <a:r>
              <a:rPr sz="1800" b="1" i="1" spc="-30" dirty="0">
                <a:latin typeface="Times New Roman"/>
                <a:cs typeface="Times New Roman"/>
              </a:rPr>
              <a:t>Метрична шкала </a:t>
            </a:r>
            <a:r>
              <a:rPr sz="1800" dirty="0">
                <a:latin typeface="Times New Roman"/>
                <a:cs typeface="Times New Roman"/>
              </a:rPr>
              <a:t>— </a:t>
            </a:r>
            <a:r>
              <a:rPr sz="1800" spc="-15" dirty="0">
                <a:latin typeface="Times New Roman"/>
                <a:cs typeface="Times New Roman"/>
              </a:rPr>
              <a:t>це </a:t>
            </a:r>
            <a:r>
              <a:rPr sz="1800" spc="-25" dirty="0">
                <a:latin typeface="Times New Roman"/>
                <a:cs typeface="Times New Roman"/>
              </a:rPr>
              <a:t>звичайна шкала дійсних </a:t>
            </a:r>
            <a:r>
              <a:rPr sz="1800" spc="-15" dirty="0">
                <a:latin typeface="Times New Roman"/>
                <a:cs typeface="Times New Roman"/>
              </a:rPr>
              <a:t>чисел. За </a:t>
            </a:r>
            <a:r>
              <a:rPr sz="1800" spc="-30" dirty="0">
                <a:latin typeface="Times New Roman"/>
                <a:cs typeface="Times New Roman"/>
              </a:rPr>
              <a:t>допомогою </a:t>
            </a:r>
            <a:r>
              <a:rPr sz="1800" spc="-20" dirty="0">
                <a:latin typeface="Times New Roman"/>
                <a:cs typeface="Times New Roman"/>
              </a:rPr>
              <a:t>метричної  </a:t>
            </a:r>
            <a:r>
              <a:rPr sz="1800" spc="-25" dirty="0">
                <a:latin typeface="Times New Roman"/>
                <a:cs typeface="Times New Roman"/>
              </a:rPr>
              <a:t>шкали вимірюються </a:t>
            </a:r>
            <a:r>
              <a:rPr sz="1800" spc="-30" dirty="0">
                <a:latin typeface="Times New Roman"/>
                <a:cs typeface="Times New Roman"/>
              </a:rPr>
              <a:t>натурально-речові </a:t>
            </a:r>
            <a:r>
              <a:rPr sz="1800" spc="-20" dirty="0">
                <a:latin typeface="Times New Roman"/>
                <a:cs typeface="Times New Roman"/>
              </a:rPr>
              <a:t>явища, </a:t>
            </a:r>
            <a:r>
              <a:rPr sz="1800" spc="-15" dirty="0">
                <a:latin typeface="Times New Roman"/>
                <a:cs typeface="Times New Roman"/>
              </a:rPr>
              <a:t>ресурси </a:t>
            </a:r>
            <a:r>
              <a:rPr sz="1800" spc="-5" dirty="0">
                <a:latin typeface="Times New Roman"/>
                <a:cs typeface="Times New Roman"/>
              </a:rPr>
              <a:t>та </a:t>
            </a:r>
            <a:r>
              <a:rPr sz="1800" spc="-40" dirty="0">
                <a:latin typeface="Times New Roman"/>
                <a:cs typeface="Times New Roman"/>
              </a:rPr>
              <a:t>результати </a:t>
            </a:r>
            <a:r>
              <a:rPr sz="1800" spc="-35" dirty="0">
                <a:latin typeface="Times New Roman"/>
                <a:cs typeface="Times New Roman"/>
              </a:rPr>
              <a:t>господарсько-  </a:t>
            </a:r>
            <a:r>
              <a:rPr sz="1800" spc="-25" dirty="0">
                <a:latin typeface="Times New Roman"/>
                <a:cs typeface="Times New Roman"/>
              </a:rPr>
              <a:t>фінансової </a:t>
            </a:r>
            <a:r>
              <a:rPr sz="1800" spc="-20" dirty="0">
                <a:latin typeface="Times New Roman"/>
                <a:cs typeface="Times New Roman"/>
              </a:rPr>
              <a:t>діяльності. Вибір </a:t>
            </a:r>
            <a:r>
              <a:rPr sz="1800" spc="-30" dirty="0">
                <a:latin typeface="Times New Roman"/>
                <a:cs typeface="Times New Roman"/>
              </a:rPr>
              <a:t>одиниці </a:t>
            </a:r>
            <a:r>
              <a:rPr sz="1800" spc="-35" dirty="0">
                <a:latin typeface="Times New Roman"/>
                <a:cs typeface="Times New Roman"/>
              </a:rPr>
              <a:t>такої </a:t>
            </a:r>
            <a:r>
              <a:rPr sz="1800" spc="-25" dirty="0">
                <a:latin typeface="Times New Roman"/>
                <a:cs typeface="Times New Roman"/>
              </a:rPr>
              <a:t>шкали </a:t>
            </a:r>
            <a:r>
              <a:rPr sz="1800" spc="-20" dirty="0">
                <a:latin typeface="Times New Roman"/>
                <a:cs typeface="Times New Roman"/>
              </a:rPr>
              <a:t>залежить </a:t>
            </a:r>
            <a:r>
              <a:rPr sz="1800" spc="-15" dirty="0">
                <a:latin typeface="Times New Roman"/>
                <a:cs typeface="Times New Roman"/>
              </a:rPr>
              <a:t>від </a:t>
            </a:r>
            <a:r>
              <a:rPr sz="1800" spc="-30" dirty="0">
                <a:latin typeface="Times New Roman"/>
                <a:cs typeface="Times New Roman"/>
              </a:rPr>
              <a:t>природи, </a:t>
            </a:r>
            <a:r>
              <a:rPr sz="1800" spc="-25" dirty="0">
                <a:latin typeface="Times New Roman"/>
                <a:cs typeface="Times New Roman"/>
              </a:rPr>
              <a:t>матеріального  </a:t>
            </a:r>
            <a:r>
              <a:rPr sz="1800" spc="-30" dirty="0">
                <a:latin typeface="Times New Roman"/>
                <a:cs typeface="Times New Roman"/>
              </a:rPr>
              <a:t>змісту </a:t>
            </a:r>
            <a:r>
              <a:rPr sz="1800" spc="-20" dirty="0">
                <a:latin typeface="Times New Roman"/>
                <a:cs typeface="Times New Roman"/>
              </a:rPr>
              <a:t>явища, </a:t>
            </a:r>
            <a:r>
              <a:rPr sz="1800" spc="-35" dirty="0">
                <a:latin typeface="Times New Roman"/>
                <a:cs typeface="Times New Roman"/>
              </a:rPr>
              <a:t>конкретних </a:t>
            </a:r>
            <a:r>
              <a:rPr sz="1800" spc="-30" dirty="0">
                <a:latin typeface="Times New Roman"/>
                <a:cs typeface="Times New Roman"/>
              </a:rPr>
              <a:t>завдань </a:t>
            </a:r>
            <a:r>
              <a:rPr sz="1800" spc="-25" dirty="0">
                <a:latin typeface="Times New Roman"/>
                <a:cs typeface="Times New Roman"/>
              </a:rPr>
              <a:t>дослідження </a:t>
            </a:r>
            <a:r>
              <a:rPr sz="1800" dirty="0">
                <a:latin typeface="Times New Roman"/>
                <a:cs typeface="Times New Roman"/>
              </a:rPr>
              <a:t>та </a:t>
            </a:r>
            <a:r>
              <a:rPr sz="1800" spc="-30" dirty="0">
                <a:latin typeface="Times New Roman"/>
                <a:cs typeface="Times New Roman"/>
              </a:rPr>
              <a:t>практичної</a:t>
            </a:r>
            <a:r>
              <a:rPr sz="1800" spc="-10" dirty="0">
                <a:latin typeface="Times New Roman"/>
                <a:cs typeface="Times New Roman"/>
              </a:rPr>
              <a:t> </a:t>
            </a:r>
            <a:r>
              <a:rPr sz="1800" spc="-20" dirty="0">
                <a:latin typeface="Times New Roman"/>
                <a:cs typeface="Times New Roman"/>
              </a:rPr>
              <a:t>доцільності.</a:t>
            </a:r>
            <a:endParaRPr sz="1800">
              <a:latin typeface="Times New Roman"/>
              <a:cs typeface="Times New Roman"/>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611560" y="751344"/>
                <a:ext cx="8064896" cy="5521512"/>
              </a:xfrm>
              <a:prstGeom prst="rect">
                <a:avLst/>
              </a:prstGeom>
            </p:spPr>
            <p:txBody>
              <a:bodyPr wrap="square">
                <a:spAutoFit/>
              </a:bodyPr>
              <a:lstStyle/>
              <a:p>
                <a:pPr indent="457200" algn="just"/>
                <a:r>
                  <a:rPr lang="uk-UA" dirty="0" smtClean="0"/>
                  <a:t>Якщо питому вагу одиниць, які мають певне значення досліджуваної ознаки у генеральній сукупності позначимо </a:t>
                </a:r>
                <a14:m>
                  <m:oMath xmlns:m="http://schemas.openxmlformats.org/officeDocument/2006/math">
                    <m:sSub>
                      <m:sSubPr>
                        <m:ctrlPr>
                          <a:rPr lang="ru-RU" i="1">
                            <a:latin typeface="Cambria Math"/>
                          </a:rPr>
                        </m:ctrlPr>
                      </m:sSubPr>
                      <m:e>
                        <m:r>
                          <a:rPr lang="uk-UA" i="1">
                            <a:latin typeface="Cambria Math"/>
                          </a:rPr>
                          <m:t>𝑤</m:t>
                        </m:r>
                      </m:e>
                      <m:sub>
                        <m:r>
                          <a:rPr lang="uk-UA" i="1">
                            <a:latin typeface="Cambria Math"/>
                          </a:rPr>
                          <m:t>0</m:t>
                        </m:r>
                      </m:sub>
                    </m:sSub>
                  </m:oMath>
                </a14:m>
                <a:r>
                  <a:rPr lang="uk-UA" dirty="0"/>
                  <a:t>, а у вибірковій сукупності </a:t>
                </a:r>
                <a:r>
                  <a:rPr lang="uk-UA" dirty="0" smtClean="0"/>
                  <a:t>– </a:t>
                </a:r>
                <a:r>
                  <a:rPr lang="en-US" dirty="0" smtClean="0"/>
                  <a:t>w</a:t>
                </a:r>
                <a:r>
                  <a:rPr lang="uk-UA" dirty="0" smtClean="0"/>
                  <a:t> </a:t>
                </a:r>
                <a:r>
                  <a:rPr lang="uk-UA" dirty="0"/>
                  <a:t>, тоді різниця між цими значеннями становитиме </a:t>
                </a:r>
                <a:r>
                  <a:rPr lang="uk-UA" b="1" i="1" dirty="0"/>
                  <a:t>граничну помилку </a:t>
                </a:r>
                <a:r>
                  <a:rPr lang="uk-UA" b="1" i="1" dirty="0" smtClean="0"/>
                  <a:t>частки</a:t>
                </a:r>
                <a:r>
                  <a:rPr lang="en-US" b="1" i="1" dirty="0" smtClean="0"/>
                  <a:t>         </a:t>
                </a:r>
                <a:r>
                  <a:rPr lang="uk-UA" dirty="0" smtClean="0"/>
                  <a:t>(∆</a:t>
                </a:r>
                <a:r>
                  <a:rPr lang="en-US" dirty="0" smtClean="0"/>
                  <a:t>w</a:t>
                </a:r>
                <a:r>
                  <a:rPr lang="uk-UA" dirty="0" smtClean="0"/>
                  <a:t>): </a:t>
                </a:r>
                <a:endParaRPr lang="en-US" dirty="0" smtClean="0"/>
              </a:p>
              <a:p>
                <a:pPr indent="457200" algn="just"/>
                <a:endParaRPr lang="ru-RU" dirty="0"/>
              </a:p>
              <a:p>
                <a:pPr indent="457200" algn="just"/>
                <a:endParaRPr lang="en-US" dirty="0" smtClean="0"/>
              </a:p>
              <a:p>
                <a:pPr indent="457200" algn="just"/>
                <a:r>
                  <a:rPr lang="uk-UA" dirty="0" smtClean="0"/>
                  <a:t>Розбіжності </a:t>
                </a:r>
                <a:r>
                  <a:rPr lang="uk-UA" dirty="0"/>
                  <a:t>між ними називають </a:t>
                </a:r>
                <a:r>
                  <a:rPr lang="uk-UA" b="1" i="1" dirty="0"/>
                  <a:t>похибками репрезентативності</a:t>
                </a:r>
                <a:r>
                  <a:rPr lang="uk-UA" dirty="0" smtClean="0"/>
                  <a:t>.</a:t>
                </a:r>
                <a:endParaRPr lang="en-US" dirty="0" smtClean="0"/>
              </a:p>
              <a:p>
                <a:pPr indent="457200" algn="just"/>
                <a:r>
                  <a:rPr lang="uk-UA" dirty="0" smtClean="0"/>
                  <a:t> </a:t>
                </a:r>
                <a:r>
                  <a:rPr lang="uk-UA" dirty="0"/>
                  <a:t>За причинами виникнення ці похибки поділяються на систематичні (тенденційні) та випадкові.</a:t>
                </a:r>
                <a:endParaRPr lang="ru-RU" dirty="0"/>
              </a:p>
              <a:p>
                <a:pPr indent="457200" algn="just"/>
                <a:r>
                  <a:rPr lang="uk-UA" b="1" i="1" dirty="0"/>
                  <a:t>Систематичні похибки</a:t>
                </a:r>
                <a:r>
                  <a:rPr lang="uk-UA" dirty="0"/>
                  <a:t> виникають за умови, що під час формування вибіркової сукупності порушується принцип випадковості відбору (упереджений відбір елементів, недосконала основа вибірки). </a:t>
                </a:r>
                <a:endParaRPr lang="ru-RU" dirty="0"/>
              </a:p>
              <a:p>
                <a:pPr indent="457200" algn="just"/>
                <a:r>
                  <a:rPr lang="uk-UA" b="1" i="1" dirty="0"/>
                  <a:t>Випадкові похибки</a:t>
                </a:r>
                <a:r>
                  <a:rPr lang="uk-UA" dirty="0"/>
                  <a:t> </a:t>
                </a:r>
                <a:r>
                  <a:rPr lang="uk-UA" dirty="0">
                    <a:sym typeface="Symbol"/>
                  </a:rPr>
                  <a:t></a:t>
                </a:r>
                <a:r>
                  <a:rPr lang="uk-UA" dirty="0"/>
                  <a:t> це наслідок випадковості відбору елементів сукупності для обстеження. </a:t>
                </a:r>
                <a:endParaRPr lang="en-US" dirty="0" smtClean="0"/>
              </a:p>
              <a:p>
                <a:pPr indent="450215" algn="just">
                  <a:lnSpc>
                    <a:spcPct val="115000"/>
                  </a:lnSpc>
                  <a:spcAft>
                    <a:spcPts val="0"/>
                  </a:spcAft>
                </a:pPr>
                <a:r>
                  <a:rPr lang="uk-UA" b="1" dirty="0">
                    <a:ea typeface="Times New Roman"/>
                    <a:cs typeface="Times New Roman"/>
                  </a:rPr>
                  <a:t>Кінцева мета будь-якого вибіркового спостереження</a:t>
                </a:r>
                <a:r>
                  <a:rPr lang="uk-UA" dirty="0">
                    <a:ea typeface="Times New Roman"/>
                    <a:cs typeface="Times New Roman"/>
                  </a:rPr>
                  <a:t> — поширення його характеристик на генеральну сукупність. Для середньої та частки визначаються межі можливих їх значень у генеральній сукупності з певною ймовірністю — довірчі межі. </a:t>
                </a:r>
                <a:endParaRPr lang="ru-RU" sz="2000" dirty="0">
                  <a:ea typeface="Calibri"/>
                  <a:cs typeface="Times New Roman"/>
                </a:endParaRPr>
              </a:p>
              <a:p>
                <a:pPr indent="457200" algn="just"/>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11560" y="751344"/>
                <a:ext cx="8064896" cy="5521512"/>
              </a:xfrm>
              <a:prstGeom prst="rect">
                <a:avLst/>
              </a:prstGeom>
              <a:blipFill rotWithShape="1">
                <a:blip r:embed="rId2"/>
                <a:stretch>
                  <a:fillRect l="-605" t="-552" r="-680"/>
                </a:stretch>
              </a:blipFill>
            </p:spPr>
            <p:txBody>
              <a:bodyPr/>
              <a:lstStyle/>
              <a:p>
                <a:r>
                  <a:rPr lang="ru-RU">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752600"/>
            <a:ext cx="2808312" cy="38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440944"/>
            <a:ext cx="7980680" cy="5705475"/>
          </a:xfrm>
          <a:prstGeom prst="rect">
            <a:avLst/>
          </a:prstGeom>
        </p:spPr>
        <p:txBody>
          <a:bodyPr vert="horz" wrap="square" lIns="0" tIns="12700" rIns="0" bIns="0" rtlCol="0">
            <a:spAutoFit/>
          </a:bodyPr>
          <a:lstStyle/>
          <a:p>
            <a:pPr marL="12700" marR="5080" indent="449580" algn="just">
              <a:lnSpc>
                <a:spcPct val="114999"/>
              </a:lnSpc>
              <a:spcBef>
                <a:spcPts val="100"/>
              </a:spcBef>
              <a:tabLst>
                <a:tab pos="7059930" algn="l"/>
              </a:tabLst>
            </a:pPr>
            <a:r>
              <a:rPr sz="1800" spc="-10" dirty="0">
                <a:latin typeface="Calibri"/>
                <a:cs typeface="Calibri"/>
              </a:rPr>
              <a:t>Якщо метою вибіркового обстеження </a:t>
            </a:r>
            <a:r>
              <a:rPr sz="1800" dirty="0">
                <a:latin typeface="Calibri"/>
                <a:cs typeface="Calibri"/>
              </a:rPr>
              <a:t>є </a:t>
            </a:r>
            <a:r>
              <a:rPr sz="1800" spc="-5" dirty="0">
                <a:latin typeface="Calibri"/>
                <a:cs typeface="Calibri"/>
              </a:rPr>
              <a:t>визначення показників обсягів  генеральної сукупності </a:t>
            </a:r>
            <a:r>
              <a:rPr sz="1800" dirty="0">
                <a:latin typeface="Calibri"/>
                <a:cs typeface="Calibri"/>
              </a:rPr>
              <a:t>— </a:t>
            </a:r>
            <a:r>
              <a:rPr sz="1800" spc="-5" dirty="0">
                <a:latin typeface="Calibri"/>
                <a:cs typeface="Calibri"/>
              </a:rPr>
              <a:t>обсягів </a:t>
            </a:r>
            <a:r>
              <a:rPr sz="1800" dirty="0">
                <a:latin typeface="Calibri"/>
                <a:cs typeface="Calibri"/>
              </a:rPr>
              <a:t>значень </a:t>
            </a:r>
            <a:r>
              <a:rPr sz="1800" spc="-5" dirty="0">
                <a:latin typeface="Calibri"/>
                <a:cs typeface="Calibri"/>
              </a:rPr>
              <a:t>ознаки </a:t>
            </a:r>
            <a:r>
              <a:rPr sz="1800" dirty="0">
                <a:latin typeface="Calibri"/>
                <a:cs typeface="Calibri"/>
              </a:rPr>
              <a:t>, </a:t>
            </a:r>
            <a:r>
              <a:rPr sz="1800" spc="-15" dirty="0">
                <a:latin typeface="Calibri"/>
                <a:cs typeface="Calibri"/>
              </a:rPr>
              <a:t>то </a:t>
            </a:r>
            <a:r>
              <a:rPr sz="1800" spc="-5" dirty="0">
                <a:latin typeface="Calibri"/>
                <a:cs typeface="Calibri"/>
              </a:rPr>
              <a:t>вибіркова середня  поширюється на генеральну сукупність</a:t>
            </a:r>
            <a:r>
              <a:rPr sz="1800" spc="140" dirty="0">
                <a:latin typeface="Calibri"/>
                <a:cs typeface="Calibri"/>
              </a:rPr>
              <a:t> </a:t>
            </a:r>
            <a:r>
              <a:rPr sz="1800" spc="-5" dirty="0">
                <a:latin typeface="Calibri"/>
                <a:cs typeface="Calibri"/>
              </a:rPr>
              <a:t>прямим</a:t>
            </a:r>
            <a:r>
              <a:rPr sz="1800" spc="20" dirty="0">
                <a:latin typeface="Calibri"/>
                <a:cs typeface="Calibri"/>
              </a:rPr>
              <a:t> </a:t>
            </a:r>
            <a:r>
              <a:rPr sz="1800" spc="-5" dirty="0">
                <a:latin typeface="Calibri"/>
                <a:cs typeface="Calibri"/>
              </a:rPr>
              <a:t>перерахунком:	</a:t>
            </a:r>
            <a:r>
              <a:rPr sz="1800" dirty="0">
                <a:latin typeface="Calibri"/>
                <a:cs typeface="Calibri"/>
              </a:rPr>
              <a:t>..</a:t>
            </a:r>
            <a:endParaRPr sz="1800">
              <a:latin typeface="Calibri"/>
              <a:cs typeface="Calibri"/>
            </a:endParaRPr>
          </a:p>
          <a:p>
            <a:pPr marL="12700" marR="5080" indent="449580" algn="just">
              <a:lnSpc>
                <a:spcPct val="114999"/>
              </a:lnSpc>
            </a:pPr>
            <a:r>
              <a:rPr sz="1800" dirty="0">
                <a:solidFill>
                  <a:srgbClr val="BE9000"/>
                </a:solidFill>
                <a:latin typeface="Calibri"/>
                <a:cs typeface="Calibri"/>
              </a:rPr>
              <a:t>Приклад. </a:t>
            </a:r>
            <a:r>
              <a:rPr sz="1800" dirty="0">
                <a:latin typeface="Calibri"/>
                <a:cs typeface="Calibri"/>
              </a:rPr>
              <a:t>Загальна посівна </a:t>
            </a:r>
            <a:r>
              <a:rPr sz="1800" spc="5" dirty="0">
                <a:latin typeface="Calibri"/>
                <a:cs typeface="Calibri"/>
              </a:rPr>
              <a:t>площа </a:t>
            </a:r>
            <a:r>
              <a:rPr sz="1800" dirty="0">
                <a:latin typeface="Calibri"/>
                <a:cs typeface="Calibri"/>
              </a:rPr>
              <a:t>під круп’яними </a:t>
            </a:r>
            <a:r>
              <a:rPr sz="1800" spc="-10" dirty="0">
                <a:latin typeface="Calibri"/>
                <a:cs typeface="Calibri"/>
              </a:rPr>
              <a:t>культурами </a:t>
            </a:r>
            <a:r>
              <a:rPr sz="1800" dirty="0">
                <a:latin typeface="Calibri"/>
                <a:cs typeface="Calibri"/>
              </a:rPr>
              <a:t>в </a:t>
            </a:r>
            <a:r>
              <a:rPr sz="1800" spc="5" dirty="0">
                <a:latin typeface="Calibri"/>
                <a:cs typeface="Calibri"/>
              </a:rPr>
              <a:t>районі  становить 2000 </a:t>
            </a:r>
            <a:r>
              <a:rPr sz="1800" dirty="0">
                <a:latin typeface="Calibri"/>
                <a:cs typeface="Calibri"/>
              </a:rPr>
              <a:t>га. </a:t>
            </a:r>
            <a:r>
              <a:rPr sz="1800" spc="-5" dirty="0">
                <a:latin typeface="Calibri"/>
                <a:cs typeface="Calibri"/>
              </a:rPr>
              <a:t>За </a:t>
            </a:r>
            <a:r>
              <a:rPr sz="1800" dirty="0">
                <a:latin typeface="Calibri"/>
                <a:cs typeface="Calibri"/>
              </a:rPr>
              <a:t>даними вибіркового обстеження </a:t>
            </a:r>
            <a:r>
              <a:rPr sz="1800" spc="5" dirty="0">
                <a:latin typeface="Calibri"/>
                <a:cs typeface="Calibri"/>
              </a:rPr>
              <a:t>середня </a:t>
            </a:r>
            <a:r>
              <a:rPr sz="1800" dirty="0">
                <a:latin typeface="Calibri"/>
                <a:cs typeface="Calibri"/>
              </a:rPr>
              <a:t>врожайність  </a:t>
            </a:r>
            <a:r>
              <a:rPr sz="1800" spc="5" dirty="0">
                <a:latin typeface="Calibri"/>
                <a:cs typeface="Calibri"/>
              </a:rPr>
              <a:t>круп’яних </a:t>
            </a:r>
            <a:r>
              <a:rPr sz="1800" spc="-15" dirty="0">
                <a:latin typeface="Calibri"/>
                <a:cs typeface="Calibri"/>
              </a:rPr>
              <a:t>культур </a:t>
            </a:r>
            <a:r>
              <a:rPr sz="1800" dirty="0">
                <a:latin typeface="Calibri"/>
                <a:cs typeface="Calibri"/>
              </a:rPr>
              <a:t>— </a:t>
            </a:r>
            <a:r>
              <a:rPr sz="1800" spc="5" dirty="0">
                <a:latin typeface="Calibri"/>
                <a:cs typeface="Calibri"/>
              </a:rPr>
              <a:t>22,5 ц/га, </a:t>
            </a:r>
            <a:r>
              <a:rPr sz="1800" dirty="0">
                <a:latin typeface="Calibri"/>
                <a:cs typeface="Calibri"/>
              </a:rPr>
              <a:t>похибка середньої — </a:t>
            </a:r>
            <a:r>
              <a:rPr sz="1800" spc="5" dirty="0">
                <a:latin typeface="Calibri"/>
                <a:cs typeface="Calibri"/>
              </a:rPr>
              <a:t>0,5 ц/га. </a:t>
            </a:r>
            <a:r>
              <a:rPr sz="1800" dirty="0">
                <a:latin typeface="Calibri"/>
                <a:cs typeface="Calibri"/>
              </a:rPr>
              <a:t>Отже, можливий  </a:t>
            </a:r>
            <a:r>
              <a:rPr sz="1800" spc="5" dirty="0">
                <a:latin typeface="Calibri"/>
                <a:cs typeface="Calibri"/>
              </a:rPr>
              <a:t>обсяг </a:t>
            </a:r>
            <a:r>
              <a:rPr sz="1800" dirty="0">
                <a:latin typeface="Calibri"/>
                <a:cs typeface="Calibri"/>
              </a:rPr>
              <a:t>валового збору </a:t>
            </a:r>
            <a:r>
              <a:rPr sz="1800" spc="5" dirty="0">
                <a:latin typeface="Calibri"/>
                <a:cs typeface="Calibri"/>
              </a:rPr>
              <a:t>зерна </a:t>
            </a:r>
            <a:r>
              <a:rPr sz="1800" dirty="0">
                <a:latin typeface="Calibri"/>
                <a:cs typeface="Calibri"/>
              </a:rPr>
              <a:t>з цієї </a:t>
            </a:r>
            <a:r>
              <a:rPr sz="1800" spc="5" dirty="0">
                <a:latin typeface="Calibri"/>
                <a:cs typeface="Calibri"/>
              </a:rPr>
              <a:t>площі </a:t>
            </a:r>
            <a:r>
              <a:rPr sz="1800" spc="-20" dirty="0">
                <a:latin typeface="Calibri"/>
                <a:cs typeface="Calibri"/>
              </a:rPr>
              <a:t>буде</a:t>
            </a:r>
            <a:r>
              <a:rPr sz="1800" spc="365" dirty="0">
                <a:latin typeface="Calibri"/>
                <a:cs typeface="Calibri"/>
              </a:rPr>
              <a:t> </a:t>
            </a:r>
            <a:r>
              <a:rPr sz="1800" dirty="0">
                <a:latin typeface="Calibri"/>
                <a:cs typeface="Calibri"/>
              </a:rPr>
              <a:t>не менший за </a:t>
            </a:r>
            <a:r>
              <a:rPr sz="1800" spc="5" dirty="0">
                <a:latin typeface="Calibri"/>
                <a:cs typeface="Calibri"/>
              </a:rPr>
              <a:t>44 тис. </a:t>
            </a:r>
            <a:r>
              <a:rPr sz="1800" dirty="0">
                <a:latin typeface="Calibri"/>
                <a:cs typeface="Calibri"/>
              </a:rPr>
              <a:t>ц  </a:t>
            </a:r>
            <a:r>
              <a:rPr sz="1800" spc="5" dirty="0">
                <a:latin typeface="Calibri"/>
                <a:cs typeface="Calibri"/>
              </a:rPr>
              <a:t>[(2000 (22,5 </a:t>
            </a:r>
            <a:r>
              <a:rPr sz="1800" dirty="0">
                <a:latin typeface="Calibri"/>
                <a:cs typeface="Calibri"/>
              </a:rPr>
              <a:t>– </a:t>
            </a:r>
            <a:r>
              <a:rPr sz="1800" spc="5" dirty="0">
                <a:latin typeface="Calibri"/>
                <a:cs typeface="Calibri"/>
              </a:rPr>
              <a:t>0,5)]. </a:t>
            </a:r>
            <a:r>
              <a:rPr sz="1800" dirty="0">
                <a:latin typeface="Calibri"/>
                <a:cs typeface="Calibri"/>
              </a:rPr>
              <a:t>Максимальний </a:t>
            </a:r>
            <a:r>
              <a:rPr sz="1800" spc="5" dirty="0">
                <a:latin typeface="Calibri"/>
                <a:cs typeface="Calibri"/>
              </a:rPr>
              <a:t>валовий </a:t>
            </a:r>
            <a:r>
              <a:rPr sz="1800" dirty="0">
                <a:latin typeface="Calibri"/>
                <a:cs typeface="Calibri"/>
              </a:rPr>
              <a:t>збір — </a:t>
            </a:r>
            <a:r>
              <a:rPr sz="1800" spc="5" dirty="0">
                <a:latin typeface="Calibri"/>
                <a:cs typeface="Calibri"/>
              </a:rPr>
              <a:t>46 тис. </a:t>
            </a:r>
            <a:r>
              <a:rPr sz="1800" dirty="0">
                <a:latin typeface="Calibri"/>
                <a:cs typeface="Calibri"/>
              </a:rPr>
              <a:t>ц </a:t>
            </a:r>
            <a:r>
              <a:rPr sz="1800" spc="5" dirty="0">
                <a:latin typeface="Calibri"/>
                <a:cs typeface="Calibri"/>
              </a:rPr>
              <a:t>[(2000(22,5 </a:t>
            </a:r>
            <a:r>
              <a:rPr sz="1800" dirty="0">
                <a:latin typeface="Calibri"/>
                <a:cs typeface="Calibri"/>
              </a:rPr>
              <a:t>+</a:t>
            </a:r>
            <a:r>
              <a:rPr sz="1800" spc="335" dirty="0">
                <a:latin typeface="Calibri"/>
                <a:cs typeface="Calibri"/>
              </a:rPr>
              <a:t> </a:t>
            </a:r>
            <a:r>
              <a:rPr sz="1800" spc="5" dirty="0">
                <a:latin typeface="Calibri"/>
                <a:cs typeface="Calibri"/>
              </a:rPr>
              <a:t>0,5)].</a:t>
            </a:r>
            <a:endParaRPr sz="1800">
              <a:latin typeface="Calibri"/>
              <a:cs typeface="Calibri"/>
            </a:endParaRPr>
          </a:p>
          <a:p>
            <a:pPr marL="513715" algn="just">
              <a:lnSpc>
                <a:spcPct val="100000"/>
              </a:lnSpc>
              <a:spcBef>
                <a:spcPts val="325"/>
              </a:spcBef>
            </a:pPr>
            <a:r>
              <a:rPr sz="1800" spc="-10" dirty="0">
                <a:latin typeface="Calibri"/>
                <a:cs typeface="Calibri"/>
              </a:rPr>
              <a:t>Якщо </a:t>
            </a:r>
            <a:r>
              <a:rPr sz="1800" spc="-5" dirty="0">
                <a:latin typeface="Calibri"/>
                <a:cs typeface="Calibri"/>
              </a:rPr>
              <a:t>вибіркове спостереження </a:t>
            </a:r>
            <a:r>
              <a:rPr sz="1800" spc="-10" dirty="0">
                <a:latin typeface="Calibri"/>
                <a:cs typeface="Calibri"/>
              </a:rPr>
              <a:t>проводиться </a:t>
            </a:r>
            <a:r>
              <a:rPr sz="1800" dirty="0">
                <a:latin typeface="Calibri"/>
                <a:cs typeface="Calibri"/>
              </a:rPr>
              <a:t>з </a:t>
            </a:r>
            <a:r>
              <a:rPr sz="1800" spc="-10" dirty="0">
                <a:latin typeface="Calibri"/>
                <a:cs typeface="Calibri"/>
              </a:rPr>
              <a:t>метою </a:t>
            </a:r>
            <a:r>
              <a:rPr sz="1800" spc="-5" dirty="0">
                <a:latin typeface="Calibri"/>
                <a:cs typeface="Calibri"/>
              </a:rPr>
              <a:t>уточнення</a:t>
            </a:r>
            <a:r>
              <a:rPr sz="1800" spc="335" dirty="0">
                <a:latin typeface="Calibri"/>
                <a:cs typeface="Calibri"/>
              </a:rPr>
              <a:t> </a:t>
            </a:r>
            <a:r>
              <a:rPr sz="1800" spc="-20" dirty="0">
                <a:latin typeface="Calibri"/>
                <a:cs typeface="Calibri"/>
              </a:rPr>
              <a:t>результатів</a:t>
            </a:r>
            <a:endParaRPr sz="1800">
              <a:latin typeface="Calibri"/>
              <a:cs typeface="Calibri"/>
            </a:endParaRPr>
          </a:p>
          <a:p>
            <a:pPr marL="12700" algn="just">
              <a:lnSpc>
                <a:spcPct val="100000"/>
              </a:lnSpc>
              <a:spcBef>
                <a:spcPts val="325"/>
              </a:spcBef>
            </a:pPr>
            <a:r>
              <a:rPr sz="1800" spc="-10" dirty="0">
                <a:latin typeface="Calibri"/>
                <a:cs typeface="Calibri"/>
              </a:rPr>
              <a:t>суцільного спостереження, застосовується </a:t>
            </a:r>
            <a:r>
              <a:rPr sz="1800" spc="-20" dirty="0">
                <a:latin typeface="Calibri"/>
                <a:cs typeface="Calibri"/>
              </a:rPr>
              <a:t>метод</a:t>
            </a:r>
            <a:r>
              <a:rPr sz="1800" spc="135" dirty="0">
                <a:latin typeface="Calibri"/>
                <a:cs typeface="Calibri"/>
              </a:rPr>
              <a:t> </a:t>
            </a:r>
            <a:r>
              <a:rPr sz="1800" spc="-5" dirty="0">
                <a:latin typeface="Calibri"/>
                <a:cs typeface="Calibri"/>
              </a:rPr>
              <a:t>коефіцієнтів.</a:t>
            </a:r>
            <a:endParaRPr sz="1800">
              <a:latin typeface="Calibri"/>
              <a:cs typeface="Calibri"/>
            </a:endParaRPr>
          </a:p>
          <a:p>
            <a:pPr marL="12700" marR="5080" indent="449580" algn="just">
              <a:lnSpc>
                <a:spcPct val="114999"/>
              </a:lnSpc>
            </a:pPr>
            <a:r>
              <a:rPr sz="1800" dirty="0">
                <a:solidFill>
                  <a:srgbClr val="BE9000"/>
                </a:solidFill>
                <a:latin typeface="Calibri"/>
                <a:cs typeface="Calibri"/>
              </a:rPr>
              <a:t>Приклад: </a:t>
            </a:r>
            <a:r>
              <a:rPr sz="1800" dirty="0">
                <a:latin typeface="Calibri"/>
                <a:cs typeface="Calibri"/>
              </a:rPr>
              <a:t>після </a:t>
            </a:r>
            <a:r>
              <a:rPr sz="1800" spc="-10" dirty="0">
                <a:latin typeface="Calibri"/>
                <a:cs typeface="Calibri"/>
              </a:rPr>
              <a:t>щорічного </a:t>
            </a:r>
            <a:r>
              <a:rPr sz="1800" spc="-5" dirty="0">
                <a:latin typeface="Calibri"/>
                <a:cs typeface="Calibri"/>
              </a:rPr>
              <a:t>перепису </a:t>
            </a:r>
            <a:r>
              <a:rPr sz="1800" spc="-15" dirty="0">
                <a:latin typeface="Calibri"/>
                <a:cs typeface="Calibri"/>
              </a:rPr>
              <a:t>худоби, </a:t>
            </a:r>
            <a:r>
              <a:rPr sz="1800" spc="-10" dirty="0">
                <a:latin typeface="Calibri"/>
                <a:cs typeface="Calibri"/>
              </a:rPr>
              <a:t>що </a:t>
            </a:r>
            <a:r>
              <a:rPr sz="1800" spc="-5" dirty="0">
                <a:latin typeface="Calibri"/>
                <a:cs typeface="Calibri"/>
              </a:rPr>
              <a:t>належить населенню,  </a:t>
            </a:r>
            <a:r>
              <a:rPr sz="1800" spc="-10" dirty="0">
                <a:latin typeface="Calibri"/>
                <a:cs typeface="Calibri"/>
              </a:rPr>
              <a:t>проводиться </a:t>
            </a:r>
            <a:r>
              <a:rPr sz="1800" spc="-5" dirty="0">
                <a:latin typeface="Calibri"/>
                <a:cs typeface="Calibri"/>
              </a:rPr>
              <a:t>10% вибірковий </a:t>
            </a:r>
            <a:r>
              <a:rPr sz="1800" spc="-10" dirty="0">
                <a:latin typeface="Calibri"/>
                <a:cs typeface="Calibri"/>
              </a:rPr>
              <a:t>контроль, мета </a:t>
            </a:r>
            <a:r>
              <a:rPr sz="1800" spc="-15" dirty="0">
                <a:latin typeface="Calibri"/>
                <a:cs typeface="Calibri"/>
              </a:rPr>
              <a:t>якого </a:t>
            </a:r>
            <a:r>
              <a:rPr sz="1800" dirty="0">
                <a:latin typeface="Calibri"/>
                <a:cs typeface="Calibri"/>
              </a:rPr>
              <a:t>— </a:t>
            </a:r>
            <a:r>
              <a:rPr sz="1800" spc="-5" dirty="0">
                <a:latin typeface="Calibri"/>
                <a:cs typeface="Calibri"/>
              </a:rPr>
              <a:t>визначити </a:t>
            </a:r>
            <a:r>
              <a:rPr sz="1800" dirty="0">
                <a:latin typeface="Calibri"/>
                <a:cs typeface="Calibri"/>
              </a:rPr>
              <a:t>частку  </a:t>
            </a:r>
            <a:r>
              <a:rPr sz="1800" spc="-10" dirty="0">
                <a:latin typeface="Calibri"/>
                <a:cs typeface="Calibri"/>
              </a:rPr>
              <a:t>недообліку </a:t>
            </a:r>
            <a:r>
              <a:rPr sz="1800" spc="-20" dirty="0">
                <a:latin typeface="Calibri"/>
                <a:cs typeface="Calibri"/>
              </a:rPr>
              <a:t>худоби. </a:t>
            </a:r>
            <a:r>
              <a:rPr sz="1800" spc="-5" dirty="0">
                <a:latin typeface="Calibri"/>
                <a:cs typeface="Calibri"/>
              </a:rPr>
              <a:t>За даними </a:t>
            </a:r>
            <a:r>
              <a:rPr sz="1800" dirty="0">
                <a:latin typeface="Calibri"/>
                <a:cs typeface="Calibri"/>
              </a:rPr>
              <a:t>перепису в </a:t>
            </a:r>
            <a:r>
              <a:rPr sz="1800" spc="-5" dirty="0">
                <a:latin typeface="Calibri"/>
                <a:cs typeface="Calibri"/>
              </a:rPr>
              <a:t>районі налічується 10000 корів. </a:t>
            </a:r>
            <a:r>
              <a:rPr sz="1800" dirty="0">
                <a:latin typeface="Calibri"/>
                <a:cs typeface="Calibri"/>
              </a:rPr>
              <a:t>У  </a:t>
            </a:r>
            <a:r>
              <a:rPr sz="1800" spc="-10" dirty="0">
                <a:latin typeface="Calibri"/>
                <a:cs typeface="Calibri"/>
              </a:rPr>
              <a:t>домогосподарствах, </a:t>
            </a:r>
            <a:r>
              <a:rPr sz="1800" spc="-5" dirty="0">
                <a:latin typeface="Calibri"/>
                <a:cs typeface="Calibri"/>
              </a:rPr>
              <a:t>які потрапили до </a:t>
            </a:r>
            <a:r>
              <a:rPr sz="1800" spc="-10" dirty="0">
                <a:latin typeface="Calibri"/>
                <a:cs typeface="Calibri"/>
              </a:rPr>
              <a:t>контрольної </a:t>
            </a:r>
            <a:r>
              <a:rPr sz="1800" dirty="0">
                <a:latin typeface="Calibri"/>
                <a:cs typeface="Calibri"/>
              </a:rPr>
              <a:t>вибірки, </a:t>
            </a:r>
            <a:r>
              <a:rPr sz="1800" spc="-5" dirty="0">
                <a:latin typeface="Calibri"/>
                <a:cs typeface="Calibri"/>
              </a:rPr>
              <a:t>за переписом </a:t>
            </a:r>
            <a:r>
              <a:rPr sz="1800" dirty="0">
                <a:latin typeface="Calibri"/>
                <a:cs typeface="Calibri"/>
              </a:rPr>
              <a:t>200  </a:t>
            </a:r>
            <a:r>
              <a:rPr sz="1800" spc="-10" dirty="0">
                <a:latin typeface="Calibri"/>
                <a:cs typeface="Calibri"/>
              </a:rPr>
              <a:t>корів, </a:t>
            </a:r>
            <a:r>
              <a:rPr sz="1800" dirty="0">
                <a:latin typeface="Calibri"/>
                <a:cs typeface="Calibri"/>
              </a:rPr>
              <a:t>а </a:t>
            </a:r>
            <a:r>
              <a:rPr sz="1800" spc="-5" dirty="0">
                <a:latin typeface="Calibri"/>
                <a:cs typeface="Calibri"/>
              </a:rPr>
              <a:t>за даними </a:t>
            </a:r>
            <a:r>
              <a:rPr sz="1800" dirty="0">
                <a:latin typeface="Calibri"/>
                <a:cs typeface="Calibri"/>
              </a:rPr>
              <a:t>перевірки — </a:t>
            </a:r>
            <a:r>
              <a:rPr sz="1800" spc="-5" dirty="0">
                <a:latin typeface="Calibri"/>
                <a:cs typeface="Calibri"/>
              </a:rPr>
              <a:t>205. </a:t>
            </a:r>
            <a:r>
              <a:rPr sz="1800" spc="-10" dirty="0">
                <a:latin typeface="Calibri"/>
                <a:cs typeface="Calibri"/>
              </a:rPr>
              <a:t>Отже, частка недообліку корів</a:t>
            </a:r>
            <a:r>
              <a:rPr sz="1800" spc="130" dirty="0">
                <a:latin typeface="Calibri"/>
                <a:cs typeface="Calibri"/>
              </a:rPr>
              <a:t> </a:t>
            </a:r>
            <a:r>
              <a:rPr sz="1800" spc="-10" dirty="0">
                <a:latin typeface="Calibri"/>
                <a:cs typeface="Calibri"/>
              </a:rPr>
              <a:t>становить</a:t>
            </a:r>
            <a:endParaRPr sz="1800">
              <a:latin typeface="Calibri"/>
              <a:cs typeface="Calibri"/>
            </a:endParaRPr>
          </a:p>
          <a:p>
            <a:pPr marL="462280">
              <a:lnSpc>
                <a:spcPct val="100000"/>
              </a:lnSpc>
              <a:spcBef>
                <a:spcPts val="325"/>
              </a:spcBef>
            </a:pPr>
            <a:r>
              <a:rPr sz="1800" dirty="0">
                <a:latin typeface="Calibri"/>
                <a:cs typeface="Calibri"/>
              </a:rPr>
              <a:t>.</a:t>
            </a:r>
            <a:endParaRPr sz="1800">
              <a:latin typeface="Calibri"/>
              <a:cs typeface="Calibri"/>
            </a:endParaRPr>
          </a:p>
          <a:p>
            <a:pPr marL="462280" marR="1348740">
              <a:lnSpc>
                <a:spcPct val="114999"/>
              </a:lnSpc>
            </a:pPr>
            <a:r>
              <a:rPr sz="1800" spc="-5" dirty="0">
                <a:latin typeface="Calibri"/>
                <a:cs typeface="Calibri"/>
              </a:rPr>
              <a:t>Це </a:t>
            </a:r>
            <a:r>
              <a:rPr sz="1800" dirty="0">
                <a:latin typeface="Calibri"/>
                <a:cs typeface="Calibri"/>
              </a:rPr>
              <a:t>- </a:t>
            </a:r>
            <a:r>
              <a:rPr sz="1800" spc="-15" dirty="0">
                <a:latin typeface="Calibri"/>
                <a:cs typeface="Calibri"/>
              </a:rPr>
              <a:t>коефіцієнт, </a:t>
            </a:r>
            <a:r>
              <a:rPr sz="1800" spc="-5" dirty="0">
                <a:latin typeface="Calibri"/>
                <a:cs typeface="Calibri"/>
              </a:rPr>
              <a:t>на який </a:t>
            </a:r>
            <a:r>
              <a:rPr sz="1800" spc="-15" dirty="0">
                <a:latin typeface="Calibri"/>
                <a:cs typeface="Calibri"/>
              </a:rPr>
              <a:t>слід </a:t>
            </a:r>
            <a:r>
              <a:rPr sz="1800" spc="-20" dirty="0">
                <a:latin typeface="Calibri"/>
                <a:cs typeface="Calibri"/>
              </a:rPr>
              <a:t>скоригувати </a:t>
            </a:r>
            <a:r>
              <a:rPr sz="1800" spc="-30" dirty="0">
                <a:latin typeface="Calibri"/>
                <a:cs typeface="Calibri"/>
              </a:rPr>
              <a:t>результати </a:t>
            </a:r>
            <a:r>
              <a:rPr sz="1800" spc="-15" dirty="0">
                <a:latin typeface="Calibri"/>
                <a:cs typeface="Calibri"/>
              </a:rPr>
              <a:t>перепису:  10000*1,025 </a:t>
            </a:r>
            <a:r>
              <a:rPr sz="1800" dirty="0">
                <a:latin typeface="Calibri"/>
                <a:cs typeface="Calibri"/>
              </a:rPr>
              <a:t>= </a:t>
            </a:r>
            <a:r>
              <a:rPr sz="1800" spc="-15" dirty="0">
                <a:latin typeface="Calibri"/>
                <a:cs typeface="Calibri"/>
              </a:rPr>
              <a:t>10250</a:t>
            </a:r>
            <a:r>
              <a:rPr sz="1800" dirty="0">
                <a:latin typeface="Calibri"/>
                <a:cs typeface="Calibri"/>
              </a:rPr>
              <a:t> </a:t>
            </a:r>
            <a:r>
              <a:rPr sz="1800" spc="-10" dirty="0">
                <a:latin typeface="Calibri"/>
                <a:cs typeface="Calibri"/>
              </a:rPr>
              <a:t>корів.</a:t>
            </a:r>
            <a:endParaRPr sz="1800">
              <a:latin typeface="Calibri"/>
              <a:cs typeface="Calibri"/>
            </a:endParaRPr>
          </a:p>
        </p:txBody>
      </p:sp>
      <p:sp>
        <p:nvSpPr>
          <p:cNvPr id="3" name="object 3"/>
          <p:cNvSpPr/>
          <p:nvPr/>
        </p:nvSpPr>
        <p:spPr>
          <a:xfrm>
            <a:off x="5940171" y="764679"/>
            <a:ext cx="432053" cy="5040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20306" y="1052702"/>
            <a:ext cx="936104" cy="43205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707891" y="5229199"/>
            <a:ext cx="1584198" cy="3619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4384" y="644397"/>
            <a:ext cx="716216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2. </a:t>
            </a:r>
            <a:r>
              <a:rPr sz="2400" b="1" spc="-10" dirty="0">
                <a:solidFill>
                  <a:srgbClr val="5E2D79"/>
                </a:solidFill>
                <a:latin typeface="Times New Roman"/>
                <a:cs typeface="Times New Roman"/>
              </a:rPr>
              <a:t>ВИБІРКОВІ </a:t>
            </a:r>
            <a:r>
              <a:rPr sz="2400" b="1" spc="-5" dirty="0">
                <a:solidFill>
                  <a:srgbClr val="5E2D79"/>
                </a:solidFill>
                <a:latin typeface="Times New Roman"/>
                <a:cs typeface="Times New Roman"/>
              </a:rPr>
              <a:t>ОЦІНКИ </a:t>
            </a:r>
            <a:r>
              <a:rPr sz="2400" b="1" spc="-10" dirty="0">
                <a:solidFill>
                  <a:srgbClr val="5E2D79"/>
                </a:solidFill>
                <a:latin typeface="Times New Roman"/>
                <a:cs typeface="Times New Roman"/>
              </a:rPr>
              <a:t>СЕРЕДНЬОЇ </a:t>
            </a:r>
            <a:r>
              <a:rPr sz="2400" b="1" spc="-60" dirty="0">
                <a:solidFill>
                  <a:srgbClr val="5E2D79"/>
                </a:solidFill>
                <a:latin typeface="Times New Roman"/>
                <a:cs typeface="Times New Roman"/>
              </a:rPr>
              <a:t>ТА</a:t>
            </a:r>
            <a:r>
              <a:rPr sz="2400" b="1" spc="-80" dirty="0">
                <a:solidFill>
                  <a:srgbClr val="5E2D79"/>
                </a:solidFill>
                <a:latin typeface="Times New Roman"/>
                <a:cs typeface="Times New Roman"/>
              </a:rPr>
              <a:t> </a:t>
            </a:r>
            <a:r>
              <a:rPr sz="2400" b="1" spc="-25" dirty="0">
                <a:solidFill>
                  <a:srgbClr val="5E2D79"/>
                </a:solidFill>
                <a:latin typeface="Times New Roman"/>
                <a:cs typeface="Times New Roman"/>
              </a:rPr>
              <a:t>ЧАСТКИ</a:t>
            </a:r>
            <a:endParaRPr sz="2400">
              <a:latin typeface="Times New Roman"/>
              <a:cs typeface="Times New Roman"/>
            </a:endParaRPr>
          </a:p>
        </p:txBody>
      </p:sp>
      <p:sp>
        <p:nvSpPr>
          <p:cNvPr id="3" name="object 3"/>
          <p:cNvSpPr txBox="1"/>
          <p:nvPr/>
        </p:nvSpPr>
        <p:spPr>
          <a:xfrm>
            <a:off x="238759" y="1005585"/>
            <a:ext cx="8080375" cy="4114800"/>
          </a:xfrm>
          <a:prstGeom prst="rect">
            <a:avLst/>
          </a:prstGeom>
        </p:spPr>
        <p:txBody>
          <a:bodyPr vert="horz" wrap="square" lIns="0" tIns="9525" rIns="0" bIns="0" rtlCol="0">
            <a:spAutoFit/>
          </a:bodyPr>
          <a:lstStyle/>
          <a:p>
            <a:pPr marL="12700" marR="6350" indent="457200" algn="just">
              <a:lnSpc>
                <a:spcPct val="101099"/>
              </a:lnSpc>
              <a:spcBef>
                <a:spcPts val="75"/>
              </a:spcBef>
            </a:pPr>
            <a:r>
              <a:rPr sz="1800" dirty="0">
                <a:latin typeface="Calibri"/>
                <a:cs typeface="Calibri"/>
              </a:rPr>
              <a:t>У </a:t>
            </a:r>
            <a:r>
              <a:rPr sz="1800" spc="-5" dirty="0">
                <a:latin typeface="Calibri"/>
                <a:cs typeface="Calibri"/>
              </a:rPr>
              <a:t>практиці вибіркових </a:t>
            </a:r>
            <a:r>
              <a:rPr sz="1800" spc="-10" dirty="0">
                <a:latin typeface="Calibri"/>
                <a:cs typeface="Calibri"/>
              </a:rPr>
              <a:t>спостережень використовують </a:t>
            </a:r>
            <a:r>
              <a:rPr sz="1800" spc="-5" dirty="0">
                <a:latin typeface="Calibri"/>
                <a:cs typeface="Calibri"/>
              </a:rPr>
              <a:t>два </a:t>
            </a:r>
            <a:r>
              <a:rPr sz="1800" dirty="0">
                <a:latin typeface="Calibri"/>
                <a:cs typeface="Calibri"/>
              </a:rPr>
              <a:t>типи </a:t>
            </a:r>
            <a:r>
              <a:rPr sz="1800" spc="-5" dirty="0">
                <a:latin typeface="Calibri"/>
                <a:cs typeface="Calibri"/>
              </a:rPr>
              <a:t>вибіркових  оцінок </a:t>
            </a:r>
            <a:r>
              <a:rPr sz="1800" dirty="0">
                <a:latin typeface="Symbol"/>
                <a:cs typeface="Symbol"/>
              </a:rPr>
              <a:t></a:t>
            </a:r>
            <a:r>
              <a:rPr sz="1800" dirty="0">
                <a:latin typeface="Times New Roman"/>
                <a:cs typeface="Times New Roman"/>
              </a:rPr>
              <a:t> </a:t>
            </a:r>
            <a:r>
              <a:rPr sz="1800" spc="-15" dirty="0">
                <a:latin typeface="Calibri"/>
                <a:cs typeface="Calibri"/>
              </a:rPr>
              <a:t>точкові </a:t>
            </a:r>
            <a:r>
              <a:rPr sz="1800" spc="-5" dirty="0">
                <a:latin typeface="Calibri"/>
                <a:cs typeface="Calibri"/>
              </a:rPr>
              <a:t>та</a:t>
            </a:r>
            <a:r>
              <a:rPr sz="1800" spc="15" dirty="0">
                <a:latin typeface="Calibri"/>
                <a:cs typeface="Calibri"/>
              </a:rPr>
              <a:t> </a:t>
            </a:r>
            <a:r>
              <a:rPr sz="1800" spc="-5" dirty="0">
                <a:latin typeface="Calibri"/>
                <a:cs typeface="Calibri"/>
              </a:rPr>
              <a:t>інтервальні.</a:t>
            </a:r>
            <a:endParaRPr sz="1800">
              <a:latin typeface="Calibri"/>
              <a:cs typeface="Calibri"/>
            </a:endParaRPr>
          </a:p>
          <a:p>
            <a:pPr marL="469900">
              <a:lnSpc>
                <a:spcPts val="2150"/>
              </a:lnSpc>
            </a:pPr>
            <a:r>
              <a:rPr sz="1800" b="1" i="1" spc="-30" dirty="0">
                <a:latin typeface="Calibri"/>
                <a:cs typeface="Calibri"/>
              </a:rPr>
              <a:t>Точкова </a:t>
            </a:r>
            <a:r>
              <a:rPr sz="1800" b="1" i="1" spc="-5" dirty="0">
                <a:latin typeface="Calibri"/>
                <a:cs typeface="Calibri"/>
              </a:rPr>
              <a:t>оцінка </a:t>
            </a:r>
            <a:r>
              <a:rPr sz="1800" dirty="0">
                <a:latin typeface="Symbol"/>
                <a:cs typeface="Symbol"/>
              </a:rPr>
              <a:t></a:t>
            </a:r>
            <a:r>
              <a:rPr sz="1800" dirty="0">
                <a:latin typeface="Times New Roman"/>
                <a:cs typeface="Times New Roman"/>
              </a:rPr>
              <a:t> </a:t>
            </a:r>
            <a:r>
              <a:rPr sz="1800" spc="-10" dirty="0">
                <a:latin typeface="Calibri"/>
                <a:cs typeface="Calibri"/>
              </a:rPr>
              <a:t>це </a:t>
            </a:r>
            <a:r>
              <a:rPr sz="1800" dirty="0">
                <a:latin typeface="Calibri"/>
                <a:cs typeface="Calibri"/>
              </a:rPr>
              <a:t>значення параметра </a:t>
            </a:r>
            <a:r>
              <a:rPr sz="1800" spc="-5" dirty="0">
                <a:latin typeface="Calibri"/>
                <a:cs typeface="Calibri"/>
              </a:rPr>
              <a:t>за даними </a:t>
            </a:r>
            <a:r>
              <a:rPr sz="1800" dirty="0">
                <a:latin typeface="Calibri"/>
                <a:cs typeface="Calibri"/>
              </a:rPr>
              <a:t>вибірки:</a:t>
            </a:r>
            <a:r>
              <a:rPr sz="1800" spc="360" dirty="0">
                <a:latin typeface="Calibri"/>
                <a:cs typeface="Calibri"/>
              </a:rPr>
              <a:t> </a:t>
            </a:r>
            <a:r>
              <a:rPr sz="1800" spc="-5" dirty="0">
                <a:latin typeface="Calibri"/>
                <a:cs typeface="Calibri"/>
              </a:rPr>
              <a:t>вибіркова</a:t>
            </a:r>
            <a:endParaRPr sz="1800">
              <a:latin typeface="Calibri"/>
              <a:cs typeface="Calibri"/>
            </a:endParaRPr>
          </a:p>
          <a:p>
            <a:pPr marL="12700" algn="just">
              <a:lnSpc>
                <a:spcPts val="2150"/>
              </a:lnSpc>
              <a:tabLst>
                <a:tab pos="1544320" algn="l"/>
              </a:tabLst>
            </a:pPr>
            <a:r>
              <a:rPr sz="1800" spc="-5" dirty="0">
                <a:latin typeface="Calibri"/>
                <a:cs typeface="Calibri"/>
              </a:rPr>
              <a:t>середня	</a:t>
            </a:r>
            <a:r>
              <a:rPr sz="1800" dirty="0">
                <a:latin typeface="Calibri"/>
                <a:cs typeface="Calibri"/>
              </a:rPr>
              <a:t>або </a:t>
            </a:r>
            <a:r>
              <a:rPr sz="1800" spc="-5" dirty="0">
                <a:latin typeface="Calibri"/>
                <a:cs typeface="Calibri"/>
              </a:rPr>
              <a:t>вибіркова </a:t>
            </a:r>
            <a:r>
              <a:rPr sz="1800" spc="-10" dirty="0">
                <a:latin typeface="Calibri"/>
                <a:cs typeface="Calibri"/>
              </a:rPr>
              <a:t>частка</a:t>
            </a:r>
            <a:r>
              <a:rPr sz="1800" spc="35" dirty="0">
                <a:latin typeface="Calibri"/>
                <a:cs typeface="Calibri"/>
              </a:rPr>
              <a:t> </a:t>
            </a:r>
            <a:r>
              <a:rPr sz="1800" spc="-65" dirty="0">
                <a:latin typeface="Calibri"/>
                <a:cs typeface="Calibri"/>
              </a:rPr>
              <a:t>w.</a:t>
            </a:r>
            <a:endParaRPr sz="1800">
              <a:latin typeface="Calibri"/>
              <a:cs typeface="Calibri"/>
            </a:endParaRPr>
          </a:p>
          <a:p>
            <a:pPr marL="12700" marR="5080" indent="457200" algn="just">
              <a:lnSpc>
                <a:spcPct val="99400"/>
              </a:lnSpc>
              <a:spcBef>
                <a:spcPts val="35"/>
              </a:spcBef>
            </a:pPr>
            <a:r>
              <a:rPr sz="1800" b="1" i="1" spc="-5" dirty="0">
                <a:latin typeface="Calibri"/>
                <a:cs typeface="Calibri"/>
              </a:rPr>
              <a:t>Інтервальна оцінка </a:t>
            </a:r>
            <a:r>
              <a:rPr sz="1800" dirty="0">
                <a:latin typeface="Symbol"/>
                <a:cs typeface="Symbol"/>
              </a:rPr>
              <a:t></a:t>
            </a:r>
            <a:r>
              <a:rPr sz="1800" dirty="0">
                <a:latin typeface="Times New Roman"/>
                <a:cs typeface="Times New Roman"/>
              </a:rPr>
              <a:t> </a:t>
            </a:r>
            <a:r>
              <a:rPr sz="1800" spc="-10" dirty="0">
                <a:latin typeface="Calibri"/>
                <a:cs typeface="Calibri"/>
              </a:rPr>
              <a:t>це </a:t>
            </a:r>
            <a:r>
              <a:rPr sz="1800" dirty="0">
                <a:latin typeface="Calibri"/>
                <a:cs typeface="Calibri"/>
              </a:rPr>
              <a:t>інтервал </a:t>
            </a:r>
            <a:r>
              <a:rPr sz="1800" spc="-5" dirty="0">
                <a:latin typeface="Calibri"/>
                <a:cs typeface="Calibri"/>
              </a:rPr>
              <a:t>значень </a:t>
            </a:r>
            <a:r>
              <a:rPr sz="1800" dirty="0">
                <a:latin typeface="Calibri"/>
                <a:cs typeface="Calibri"/>
              </a:rPr>
              <a:t>параметра, </a:t>
            </a:r>
            <a:r>
              <a:rPr sz="1800" spc="-5" dirty="0">
                <a:latin typeface="Calibri"/>
                <a:cs typeface="Calibri"/>
              </a:rPr>
              <a:t>розрахований </a:t>
            </a:r>
            <a:r>
              <a:rPr sz="1800" spc="5" dirty="0">
                <a:latin typeface="Calibri"/>
                <a:cs typeface="Calibri"/>
              </a:rPr>
              <a:t>за  </a:t>
            </a:r>
            <a:r>
              <a:rPr sz="1800" spc="-5" dirty="0">
                <a:latin typeface="Calibri"/>
                <a:cs typeface="Calibri"/>
              </a:rPr>
              <a:t>даними </a:t>
            </a:r>
            <a:r>
              <a:rPr sz="1800" dirty="0">
                <a:latin typeface="Calibri"/>
                <a:cs typeface="Calibri"/>
              </a:rPr>
              <a:t>вибірки для певної </a:t>
            </a:r>
            <a:r>
              <a:rPr sz="1800" spc="-5" dirty="0">
                <a:latin typeface="Calibri"/>
                <a:cs typeface="Calibri"/>
              </a:rPr>
              <a:t>ймовірності, </a:t>
            </a:r>
            <a:r>
              <a:rPr sz="1800" spc="-15" dirty="0">
                <a:latin typeface="Calibri"/>
                <a:cs typeface="Calibri"/>
              </a:rPr>
              <a:t>тобто </a:t>
            </a:r>
            <a:r>
              <a:rPr sz="1800" spc="-5" dirty="0">
                <a:latin typeface="Calibri"/>
                <a:cs typeface="Calibri"/>
              </a:rPr>
              <a:t>довірчий інтервал. </a:t>
            </a:r>
            <a:r>
              <a:rPr sz="1800" spc="-10" dirty="0">
                <a:latin typeface="Calibri"/>
                <a:cs typeface="Calibri"/>
              </a:rPr>
              <a:t>Межі </a:t>
            </a:r>
            <a:r>
              <a:rPr sz="1800" spc="-5" dirty="0">
                <a:latin typeface="Calibri"/>
                <a:cs typeface="Calibri"/>
              </a:rPr>
              <a:t>його  визначаються на основі </a:t>
            </a:r>
            <a:r>
              <a:rPr sz="1800" spc="-10" dirty="0">
                <a:latin typeface="Calibri"/>
                <a:cs typeface="Calibri"/>
              </a:rPr>
              <a:t>точкової </a:t>
            </a:r>
            <a:r>
              <a:rPr sz="1800" spc="-5" dirty="0">
                <a:latin typeface="Calibri"/>
                <a:cs typeface="Calibri"/>
              </a:rPr>
              <a:t>оцінки та граничної </a:t>
            </a:r>
            <a:r>
              <a:rPr sz="1800" spc="-10" dirty="0">
                <a:latin typeface="Calibri"/>
                <a:cs typeface="Calibri"/>
              </a:rPr>
              <a:t>похибки </a:t>
            </a:r>
            <a:r>
              <a:rPr sz="1800" spc="-5" dirty="0">
                <a:latin typeface="Calibri"/>
                <a:cs typeface="Calibri"/>
              </a:rPr>
              <a:t>вибірки</a:t>
            </a:r>
            <a:r>
              <a:rPr sz="1800" spc="210" dirty="0">
                <a:latin typeface="Calibri"/>
                <a:cs typeface="Calibri"/>
              </a:rPr>
              <a:t> </a:t>
            </a:r>
            <a:r>
              <a:rPr sz="1800" dirty="0">
                <a:latin typeface="Calibri"/>
                <a:cs typeface="Calibri"/>
              </a:rPr>
              <a:t>:</a:t>
            </a:r>
            <a:endParaRPr sz="1800">
              <a:latin typeface="Calibri"/>
              <a:cs typeface="Calibri"/>
            </a:endParaRPr>
          </a:p>
          <a:p>
            <a:pPr marL="469900" algn="just">
              <a:lnSpc>
                <a:spcPct val="100000"/>
              </a:lnSpc>
            </a:pPr>
            <a:r>
              <a:rPr sz="1800" dirty="0">
                <a:latin typeface="Calibri"/>
                <a:cs typeface="Calibri"/>
              </a:rPr>
              <a:t>для</a:t>
            </a:r>
            <a:r>
              <a:rPr sz="1800" spc="-30" dirty="0">
                <a:latin typeface="Calibri"/>
                <a:cs typeface="Calibri"/>
              </a:rPr>
              <a:t> </a:t>
            </a:r>
            <a:r>
              <a:rPr sz="1800" spc="-10" dirty="0">
                <a:latin typeface="Calibri"/>
                <a:cs typeface="Calibri"/>
              </a:rPr>
              <a:t>середньої:</a:t>
            </a:r>
            <a:endParaRPr sz="1800">
              <a:latin typeface="Calibri"/>
              <a:cs typeface="Calibri"/>
            </a:endParaRPr>
          </a:p>
          <a:p>
            <a:pPr>
              <a:lnSpc>
                <a:spcPct val="100000"/>
              </a:lnSpc>
              <a:spcBef>
                <a:spcPts val="35"/>
              </a:spcBef>
            </a:pPr>
            <a:endParaRPr sz="1850">
              <a:latin typeface="Times New Roman"/>
              <a:cs typeface="Times New Roman"/>
            </a:endParaRPr>
          </a:p>
          <a:p>
            <a:pPr marL="469900" algn="just">
              <a:lnSpc>
                <a:spcPct val="100000"/>
              </a:lnSpc>
            </a:pPr>
            <a:r>
              <a:rPr sz="1800" dirty="0">
                <a:latin typeface="Calibri"/>
                <a:cs typeface="Calibri"/>
              </a:rPr>
              <a:t>для</a:t>
            </a:r>
            <a:r>
              <a:rPr sz="1800" spc="-30" dirty="0">
                <a:latin typeface="Calibri"/>
                <a:cs typeface="Calibri"/>
              </a:rPr>
              <a:t> </a:t>
            </a:r>
            <a:r>
              <a:rPr sz="1800" spc="-5" dirty="0">
                <a:latin typeface="Calibri"/>
                <a:cs typeface="Calibri"/>
              </a:rPr>
              <a:t>частки:</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40"/>
              </a:spcBef>
            </a:pPr>
            <a:endParaRPr sz="1950">
              <a:latin typeface="Times New Roman"/>
              <a:cs typeface="Times New Roman"/>
            </a:endParaRPr>
          </a:p>
          <a:p>
            <a:pPr marL="469900">
              <a:lnSpc>
                <a:spcPts val="1900"/>
              </a:lnSpc>
              <a:tabLst>
                <a:tab pos="1016635" algn="l"/>
              </a:tabLst>
            </a:pPr>
            <a:r>
              <a:rPr sz="1600" spc="-10" dirty="0">
                <a:latin typeface="Calibri"/>
                <a:cs typeface="Calibri"/>
              </a:rPr>
              <a:t>де	</a:t>
            </a:r>
            <a:r>
              <a:rPr sz="1600" spc="-5" dirty="0">
                <a:latin typeface="Symbol"/>
                <a:cs typeface="Symbol"/>
              </a:rPr>
              <a:t></a:t>
            </a:r>
            <a:r>
              <a:rPr sz="1600" spc="-5" dirty="0">
                <a:latin typeface="Times New Roman"/>
                <a:cs typeface="Times New Roman"/>
              </a:rPr>
              <a:t> </a:t>
            </a:r>
            <a:r>
              <a:rPr sz="1600" spc="-10" dirty="0">
                <a:latin typeface="Calibri"/>
                <a:cs typeface="Calibri"/>
              </a:rPr>
              <a:t>середня, </a:t>
            </a:r>
            <a:r>
              <a:rPr sz="1600" spc="-5" dirty="0">
                <a:latin typeface="Calibri"/>
                <a:cs typeface="Calibri"/>
              </a:rPr>
              <a:t>або стандартна </a:t>
            </a:r>
            <a:r>
              <a:rPr sz="1600" spc="-10" dirty="0">
                <a:latin typeface="Calibri"/>
                <a:cs typeface="Calibri"/>
              </a:rPr>
              <a:t>похибка</a:t>
            </a:r>
            <a:r>
              <a:rPr sz="1600" spc="-5" dirty="0">
                <a:latin typeface="Calibri"/>
                <a:cs typeface="Calibri"/>
              </a:rPr>
              <a:t> вибірки;</a:t>
            </a:r>
            <a:endParaRPr sz="1600">
              <a:latin typeface="Calibri"/>
              <a:cs typeface="Calibri"/>
            </a:endParaRPr>
          </a:p>
          <a:p>
            <a:pPr marL="744220">
              <a:lnSpc>
                <a:spcPts val="2380"/>
              </a:lnSpc>
            </a:pPr>
            <a:r>
              <a:rPr sz="2000" dirty="0">
                <a:latin typeface="Calibri"/>
                <a:cs typeface="Calibri"/>
              </a:rPr>
              <a:t>t </a:t>
            </a:r>
            <a:r>
              <a:rPr sz="1600" spc="-5" dirty="0">
                <a:latin typeface="Symbol"/>
                <a:cs typeface="Symbol"/>
              </a:rPr>
              <a:t></a:t>
            </a:r>
            <a:r>
              <a:rPr sz="1600" spc="-5" dirty="0">
                <a:latin typeface="Times New Roman"/>
                <a:cs typeface="Times New Roman"/>
              </a:rPr>
              <a:t> </a:t>
            </a:r>
            <a:r>
              <a:rPr sz="1600" spc="-5" dirty="0">
                <a:latin typeface="Calibri"/>
                <a:cs typeface="Calibri"/>
              </a:rPr>
              <a:t>квантиль </a:t>
            </a:r>
            <a:r>
              <a:rPr sz="1600" spc="-15" dirty="0">
                <a:latin typeface="Calibri"/>
                <a:cs typeface="Calibri"/>
              </a:rPr>
              <a:t>розподілу </a:t>
            </a:r>
            <a:r>
              <a:rPr sz="1600" spc="-5" dirty="0">
                <a:latin typeface="Calibri"/>
                <a:cs typeface="Calibri"/>
              </a:rPr>
              <a:t>ймовірностей </a:t>
            </a:r>
            <a:r>
              <a:rPr sz="1600" spc="-10" dirty="0">
                <a:latin typeface="Calibri"/>
                <a:cs typeface="Calibri"/>
              </a:rPr>
              <a:t>(довірче </a:t>
            </a:r>
            <a:r>
              <a:rPr sz="1600" spc="-5" dirty="0">
                <a:latin typeface="Calibri"/>
                <a:cs typeface="Calibri"/>
              </a:rPr>
              <a:t>число </a:t>
            </a:r>
            <a:r>
              <a:rPr sz="1600" spc="-15" dirty="0">
                <a:latin typeface="Calibri"/>
                <a:cs typeface="Calibri"/>
              </a:rPr>
              <a:t>розподілу </a:t>
            </a:r>
            <a:r>
              <a:rPr sz="1600" spc="-10" dirty="0">
                <a:latin typeface="Calibri"/>
                <a:cs typeface="Calibri"/>
              </a:rPr>
              <a:t>Стьюдента);</a:t>
            </a:r>
            <a:endParaRPr sz="1600">
              <a:latin typeface="Calibri"/>
              <a:cs typeface="Calibri"/>
            </a:endParaRPr>
          </a:p>
          <a:p>
            <a:pPr marL="1019810">
              <a:lnSpc>
                <a:spcPct val="100000"/>
              </a:lnSpc>
              <a:spcBef>
                <a:spcPts val="40"/>
              </a:spcBef>
              <a:tabLst>
                <a:tab pos="1335405" algn="l"/>
              </a:tabLst>
            </a:pPr>
            <a:r>
              <a:rPr sz="1600" dirty="0">
                <a:latin typeface="Calibri"/>
                <a:cs typeface="Calibri"/>
              </a:rPr>
              <a:t>та	</a:t>
            </a:r>
            <a:r>
              <a:rPr sz="1600" spc="-5" dirty="0">
                <a:latin typeface="Calibri"/>
                <a:cs typeface="Calibri"/>
              </a:rPr>
              <a:t>w </a:t>
            </a:r>
            <a:r>
              <a:rPr sz="1600" spc="-5" dirty="0">
                <a:latin typeface="Symbol"/>
                <a:cs typeface="Symbol"/>
              </a:rPr>
              <a:t></a:t>
            </a:r>
            <a:r>
              <a:rPr sz="1600" spc="-5" dirty="0">
                <a:latin typeface="Times New Roman"/>
                <a:cs typeface="Times New Roman"/>
              </a:rPr>
              <a:t> </a:t>
            </a:r>
            <a:r>
              <a:rPr sz="1600" spc="-10" dirty="0">
                <a:latin typeface="Calibri"/>
                <a:cs typeface="Calibri"/>
              </a:rPr>
              <a:t>середня </a:t>
            </a:r>
            <a:r>
              <a:rPr sz="1600" dirty="0">
                <a:latin typeface="Calibri"/>
                <a:cs typeface="Calibri"/>
              </a:rPr>
              <a:t>та </a:t>
            </a:r>
            <a:r>
              <a:rPr sz="1600" spc="-10" dirty="0">
                <a:latin typeface="Calibri"/>
                <a:cs typeface="Calibri"/>
              </a:rPr>
              <a:t>частка генеральної</a:t>
            </a:r>
            <a:r>
              <a:rPr sz="1600" spc="15" dirty="0">
                <a:latin typeface="Calibri"/>
                <a:cs typeface="Calibri"/>
              </a:rPr>
              <a:t> </a:t>
            </a:r>
            <a:r>
              <a:rPr sz="1600" spc="-5" dirty="0">
                <a:latin typeface="Calibri"/>
                <a:cs typeface="Calibri"/>
              </a:rPr>
              <a:t>сукупності.</a:t>
            </a:r>
            <a:endParaRPr sz="1600">
              <a:latin typeface="Calibri"/>
              <a:cs typeface="Calibri"/>
            </a:endParaRPr>
          </a:p>
        </p:txBody>
      </p:sp>
      <p:sp>
        <p:nvSpPr>
          <p:cNvPr id="4" name="object 4"/>
          <p:cNvSpPr/>
          <p:nvPr/>
        </p:nvSpPr>
        <p:spPr>
          <a:xfrm>
            <a:off x="1403603" y="2060829"/>
            <a:ext cx="360045" cy="2476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96378" y="2924936"/>
            <a:ext cx="648068" cy="31013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11729" y="3118866"/>
            <a:ext cx="1796033" cy="52616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39720" y="3717048"/>
            <a:ext cx="1868043" cy="5730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15618" y="4465929"/>
            <a:ext cx="288036" cy="33124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9591" y="5024945"/>
            <a:ext cx="360044" cy="45396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620394"/>
            <a:ext cx="7691755" cy="972185"/>
          </a:xfrm>
          <a:prstGeom prst="rect">
            <a:avLst/>
          </a:prstGeom>
        </p:spPr>
        <p:txBody>
          <a:bodyPr vert="horz" wrap="square" lIns="0" tIns="12700" rIns="0" bIns="0" rtlCol="0">
            <a:spAutoFit/>
          </a:bodyPr>
          <a:lstStyle/>
          <a:p>
            <a:pPr marL="12700" marR="5080" indent="449580">
              <a:lnSpc>
                <a:spcPct val="114999"/>
              </a:lnSpc>
              <a:spcBef>
                <a:spcPts val="100"/>
              </a:spcBef>
              <a:tabLst>
                <a:tab pos="3749675" algn="l"/>
              </a:tabLst>
            </a:pPr>
            <a:r>
              <a:rPr sz="1800" b="1" i="1" spc="-5" dirty="0">
                <a:latin typeface="Calibri"/>
                <a:cs typeface="Calibri"/>
              </a:rPr>
              <a:t>Стандартна</a:t>
            </a:r>
            <a:r>
              <a:rPr sz="1800" b="1" i="1" spc="330" dirty="0">
                <a:latin typeface="Calibri"/>
                <a:cs typeface="Calibri"/>
              </a:rPr>
              <a:t> </a:t>
            </a:r>
            <a:r>
              <a:rPr sz="1800" b="1" i="1" spc="-10" dirty="0">
                <a:latin typeface="Calibri"/>
                <a:cs typeface="Calibri"/>
              </a:rPr>
              <a:t>похибка</a:t>
            </a:r>
            <a:r>
              <a:rPr sz="1800" b="1" i="1" spc="340" dirty="0">
                <a:latin typeface="Calibri"/>
                <a:cs typeface="Calibri"/>
              </a:rPr>
              <a:t> </a:t>
            </a:r>
            <a:r>
              <a:rPr sz="1800" b="1" i="1" spc="-5" dirty="0">
                <a:latin typeface="Calibri"/>
                <a:cs typeface="Calibri"/>
              </a:rPr>
              <a:t>вибірки	</a:t>
            </a:r>
            <a:r>
              <a:rPr sz="1800" dirty="0">
                <a:latin typeface="Calibri"/>
                <a:cs typeface="Calibri"/>
              </a:rPr>
              <a:t>є </a:t>
            </a:r>
            <a:r>
              <a:rPr sz="1800" spc="-10" dirty="0">
                <a:latin typeface="Calibri"/>
                <a:cs typeface="Calibri"/>
              </a:rPr>
              <a:t>середнім </a:t>
            </a:r>
            <a:r>
              <a:rPr sz="1800" dirty="0">
                <a:latin typeface="Calibri"/>
                <a:cs typeface="Calibri"/>
              </a:rPr>
              <a:t>квадратичним </a:t>
            </a:r>
            <a:r>
              <a:rPr sz="1800" spc="-5" dirty="0">
                <a:latin typeface="Calibri"/>
                <a:cs typeface="Calibri"/>
              </a:rPr>
              <a:t>відхиленням  вибіркових оцінок </a:t>
            </a:r>
            <a:r>
              <a:rPr sz="1800" dirty="0">
                <a:latin typeface="Calibri"/>
                <a:cs typeface="Calibri"/>
              </a:rPr>
              <a:t>від </a:t>
            </a:r>
            <a:r>
              <a:rPr sz="1800" spc="-5" dirty="0">
                <a:latin typeface="Calibri"/>
                <a:cs typeface="Calibri"/>
              </a:rPr>
              <a:t>значень параметра генеральної</a:t>
            </a:r>
            <a:r>
              <a:rPr sz="1800" spc="100" dirty="0">
                <a:latin typeface="Calibri"/>
                <a:cs typeface="Calibri"/>
              </a:rPr>
              <a:t> </a:t>
            </a:r>
            <a:r>
              <a:rPr sz="1800" spc="-5" dirty="0">
                <a:latin typeface="Calibri"/>
                <a:cs typeface="Calibri"/>
              </a:rPr>
              <a:t>сукупності:</a:t>
            </a:r>
            <a:endParaRPr sz="1800">
              <a:latin typeface="Calibri"/>
              <a:cs typeface="Calibri"/>
            </a:endParaRPr>
          </a:p>
          <a:p>
            <a:pPr marL="462280">
              <a:lnSpc>
                <a:spcPct val="100000"/>
              </a:lnSpc>
              <a:spcBef>
                <a:spcPts val="325"/>
              </a:spcBef>
              <a:tabLst>
                <a:tab pos="4926330" algn="l"/>
              </a:tabLst>
            </a:pPr>
            <a:r>
              <a:rPr sz="1800" dirty="0">
                <a:latin typeface="Calibri"/>
                <a:cs typeface="Calibri"/>
              </a:rPr>
              <a:t>при</a:t>
            </a:r>
            <a:r>
              <a:rPr sz="1800" spc="5" dirty="0">
                <a:latin typeface="Calibri"/>
                <a:cs typeface="Calibri"/>
              </a:rPr>
              <a:t> </a:t>
            </a:r>
            <a:r>
              <a:rPr sz="1800" spc="-10" dirty="0">
                <a:latin typeface="Calibri"/>
                <a:cs typeface="Calibri"/>
              </a:rPr>
              <a:t>повторному</a:t>
            </a:r>
            <a:r>
              <a:rPr sz="1800" spc="35" dirty="0">
                <a:latin typeface="Calibri"/>
                <a:cs typeface="Calibri"/>
              </a:rPr>
              <a:t> </a:t>
            </a:r>
            <a:r>
              <a:rPr sz="1800" spc="-5" dirty="0">
                <a:latin typeface="Calibri"/>
                <a:cs typeface="Calibri"/>
              </a:rPr>
              <a:t>відборі:	</a:t>
            </a:r>
            <a:r>
              <a:rPr sz="1800" dirty="0">
                <a:solidFill>
                  <a:srgbClr val="FFFFFF"/>
                </a:solidFill>
                <a:latin typeface="Calibri"/>
                <a:cs typeface="Calibri"/>
              </a:rPr>
              <a:t>,</a:t>
            </a:r>
            <a:endParaRPr sz="1800">
              <a:latin typeface="Calibri"/>
              <a:cs typeface="Calibri"/>
            </a:endParaRPr>
          </a:p>
        </p:txBody>
      </p:sp>
      <p:sp>
        <p:nvSpPr>
          <p:cNvPr id="3" name="object 3"/>
          <p:cNvSpPr txBox="1"/>
          <p:nvPr/>
        </p:nvSpPr>
        <p:spPr>
          <a:xfrm>
            <a:off x="4276090" y="2197989"/>
            <a:ext cx="3959225" cy="656590"/>
          </a:xfrm>
          <a:prstGeom prst="rect">
            <a:avLst/>
          </a:prstGeom>
        </p:spPr>
        <p:txBody>
          <a:bodyPr vert="horz" wrap="square" lIns="0" tIns="53340" rIns="0" bIns="0" rtlCol="0">
            <a:spAutoFit/>
          </a:bodyPr>
          <a:lstStyle/>
          <a:p>
            <a:pPr marL="1091565">
              <a:lnSpc>
                <a:spcPct val="100000"/>
              </a:lnSpc>
              <a:spcBef>
                <a:spcPts val="420"/>
              </a:spcBef>
            </a:pPr>
            <a:r>
              <a:rPr sz="1800" dirty="0">
                <a:latin typeface="Calibri"/>
                <a:cs typeface="Calibri"/>
              </a:rPr>
              <a:t>,</a:t>
            </a:r>
            <a:endParaRPr sz="1800">
              <a:latin typeface="Calibri"/>
              <a:cs typeface="Calibri"/>
            </a:endParaRPr>
          </a:p>
          <a:p>
            <a:pPr marL="12700">
              <a:lnSpc>
                <a:spcPct val="100000"/>
              </a:lnSpc>
              <a:spcBef>
                <a:spcPts val="325"/>
              </a:spcBef>
            </a:pPr>
            <a:r>
              <a:rPr sz="1800" dirty="0">
                <a:latin typeface="Calibri"/>
                <a:cs typeface="Calibri"/>
              </a:rPr>
              <a:t>n </a:t>
            </a:r>
            <a:r>
              <a:rPr sz="1800" spc="-5" dirty="0">
                <a:latin typeface="Calibri"/>
                <a:cs typeface="Calibri"/>
              </a:rPr>
              <a:t>та </a:t>
            </a:r>
            <a:r>
              <a:rPr sz="1800" dirty="0">
                <a:latin typeface="Calibri"/>
                <a:cs typeface="Calibri"/>
              </a:rPr>
              <a:t>N </a:t>
            </a:r>
            <a:r>
              <a:rPr sz="1800" dirty="0">
                <a:latin typeface="Symbol"/>
                <a:cs typeface="Symbol"/>
              </a:rPr>
              <a:t></a:t>
            </a:r>
            <a:r>
              <a:rPr sz="1800" dirty="0">
                <a:latin typeface="Times New Roman"/>
                <a:cs typeface="Times New Roman"/>
              </a:rPr>
              <a:t> </a:t>
            </a:r>
            <a:r>
              <a:rPr sz="1800" spc="-5" dirty="0">
                <a:latin typeface="Calibri"/>
                <a:cs typeface="Calibri"/>
              </a:rPr>
              <a:t>відповідно обсяг вибіркової</a:t>
            </a:r>
            <a:r>
              <a:rPr sz="1800" spc="-20" dirty="0">
                <a:latin typeface="Calibri"/>
                <a:cs typeface="Calibri"/>
              </a:rPr>
              <a:t> </a:t>
            </a:r>
            <a:r>
              <a:rPr sz="1800" spc="-5" dirty="0">
                <a:latin typeface="Calibri"/>
                <a:cs typeface="Calibri"/>
              </a:rPr>
              <a:t>та</a:t>
            </a:r>
            <a:endParaRPr sz="1800">
              <a:latin typeface="Calibri"/>
              <a:cs typeface="Calibri"/>
            </a:endParaRPr>
          </a:p>
        </p:txBody>
      </p:sp>
      <p:sp>
        <p:nvSpPr>
          <p:cNvPr id="4" name="object 4"/>
          <p:cNvSpPr txBox="1"/>
          <p:nvPr/>
        </p:nvSpPr>
        <p:spPr>
          <a:xfrm>
            <a:off x="546303" y="2197989"/>
            <a:ext cx="3308985" cy="972185"/>
          </a:xfrm>
          <a:prstGeom prst="rect">
            <a:avLst/>
          </a:prstGeom>
        </p:spPr>
        <p:txBody>
          <a:bodyPr vert="horz" wrap="square" lIns="0" tIns="53340" rIns="0" bIns="0" rtlCol="0">
            <a:spAutoFit/>
          </a:bodyPr>
          <a:lstStyle/>
          <a:p>
            <a:pPr marL="462280">
              <a:lnSpc>
                <a:spcPct val="100000"/>
              </a:lnSpc>
              <a:spcBef>
                <a:spcPts val="420"/>
              </a:spcBef>
            </a:pPr>
            <a:r>
              <a:rPr sz="1800" dirty="0">
                <a:latin typeface="Calibri"/>
                <a:cs typeface="Calibri"/>
              </a:rPr>
              <a:t>при</a:t>
            </a:r>
            <a:r>
              <a:rPr sz="1800" spc="-10" dirty="0">
                <a:latin typeface="Calibri"/>
                <a:cs typeface="Calibri"/>
              </a:rPr>
              <a:t> </a:t>
            </a:r>
            <a:r>
              <a:rPr sz="1800" spc="-5" dirty="0">
                <a:latin typeface="Calibri"/>
                <a:cs typeface="Calibri"/>
              </a:rPr>
              <a:t>безповторному:</a:t>
            </a:r>
            <a:endParaRPr sz="1800">
              <a:latin typeface="Calibri"/>
              <a:cs typeface="Calibri"/>
            </a:endParaRPr>
          </a:p>
          <a:p>
            <a:pPr marL="12700" marR="5080" indent="499745">
              <a:lnSpc>
                <a:spcPts val="2490"/>
              </a:lnSpc>
              <a:spcBef>
                <a:spcPts val="135"/>
              </a:spcBef>
              <a:tabLst>
                <a:tab pos="1030605" algn="l"/>
              </a:tabLst>
            </a:pPr>
            <a:r>
              <a:rPr sz="1800" spc="-5" dirty="0">
                <a:latin typeface="Calibri"/>
                <a:cs typeface="Calibri"/>
              </a:rPr>
              <a:t>де	</a:t>
            </a:r>
            <a:r>
              <a:rPr sz="1800" dirty="0">
                <a:latin typeface="Symbol"/>
                <a:cs typeface="Symbol"/>
              </a:rPr>
              <a:t></a:t>
            </a:r>
            <a:r>
              <a:rPr sz="1800" dirty="0">
                <a:latin typeface="Times New Roman"/>
                <a:cs typeface="Times New Roman"/>
              </a:rPr>
              <a:t> </a:t>
            </a:r>
            <a:r>
              <a:rPr sz="1800" spc="-5" dirty="0">
                <a:latin typeface="Calibri"/>
                <a:cs typeface="Calibri"/>
              </a:rPr>
              <a:t>вибіркова дисперсія;  генеральної</a:t>
            </a:r>
            <a:r>
              <a:rPr sz="1800" dirty="0">
                <a:latin typeface="Calibri"/>
                <a:cs typeface="Calibri"/>
              </a:rPr>
              <a:t> </a:t>
            </a:r>
            <a:r>
              <a:rPr sz="1800" spc="-5" dirty="0">
                <a:latin typeface="Calibri"/>
                <a:cs typeface="Calibri"/>
              </a:rPr>
              <a:t>сукупностей.</a:t>
            </a:r>
            <a:endParaRPr sz="1800">
              <a:latin typeface="Calibri"/>
              <a:cs typeface="Calibri"/>
            </a:endParaRPr>
          </a:p>
        </p:txBody>
      </p:sp>
      <p:sp>
        <p:nvSpPr>
          <p:cNvPr id="5" name="object 5"/>
          <p:cNvSpPr txBox="1"/>
          <p:nvPr/>
        </p:nvSpPr>
        <p:spPr>
          <a:xfrm>
            <a:off x="546303" y="3144773"/>
            <a:ext cx="7579995" cy="1287780"/>
          </a:xfrm>
          <a:prstGeom prst="rect">
            <a:avLst/>
          </a:prstGeom>
        </p:spPr>
        <p:txBody>
          <a:bodyPr vert="horz" wrap="square" lIns="0" tIns="53975" rIns="0" bIns="0" rtlCol="0">
            <a:spAutoFit/>
          </a:bodyPr>
          <a:lstStyle/>
          <a:p>
            <a:pPr marL="462280">
              <a:lnSpc>
                <a:spcPct val="100000"/>
              </a:lnSpc>
              <a:spcBef>
                <a:spcPts val="425"/>
              </a:spcBef>
            </a:pPr>
            <a:r>
              <a:rPr sz="1800" dirty="0">
                <a:latin typeface="Calibri"/>
                <a:cs typeface="Calibri"/>
              </a:rPr>
              <a:t>При </a:t>
            </a:r>
            <a:r>
              <a:rPr sz="1800" spc="-5" dirty="0">
                <a:latin typeface="Calibri"/>
                <a:cs typeface="Calibri"/>
              </a:rPr>
              <a:t>практичному використанні наведених </a:t>
            </a:r>
            <a:r>
              <a:rPr sz="1800" spc="-15" dirty="0">
                <a:latin typeface="Calibri"/>
                <a:cs typeface="Calibri"/>
              </a:rPr>
              <a:t>формул </a:t>
            </a:r>
            <a:r>
              <a:rPr sz="1800" spc="-5" dirty="0">
                <a:latin typeface="Calibri"/>
                <a:cs typeface="Calibri"/>
              </a:rPr>
              <a:t>слід враховувати,</a:t>
            </a:r>
            <a:r>
              <a:rPr sz="1800" spc="60" dirty="0">
                <a:latin typeface="Calibri"/>
                <a:cs typeface="Calibri"/>
              </a:rPr>
              <a:t> </a:t>
            </a:r>
            <a:r>
              <a:rPr sz="1800" spc="-10" dirty="0">
                <a:latin typeface="Calibri"/>
                <a:cs typeface="Calibri"/>
              </a:rPr>
              <a:t>що:</a:t>
            </a:r>
            <a:endParaRPr sz="1800">
              <a:latin typeface="Calibri"/>
              <a:cs typeface="Calibri"/>
            </a:endParaRPr>
          </a:p>
          <a:p>
            <a:pPr marL="355600" indent="-342900">
              <a:lnSpc>
                <a:spcPct val="100000"/>
              </a:lnSpc>
              <a:spcBef>
                <a:spcPts val="320"/>
              </a:spcBef>
              <a:buAutoNum type="arabicParenR"/>
              <a:tabLst>
                <a:tab pos="354965" algn="l"/>
                <a:tab pos="355600" algn="l"/>
              </a:tabLst>
            </a:pPr>
            <a:r>
              <a:rPr sz="1800" spc="-5" dirty="0">
                <a:latin typeface="Calibri"/>
                <a:cs typeface="Calibri"/>
              </a:rPr>
              <a:t>дисперсія частки </a:t>
            </a:r>
            <a:r>
              <a:rPr sz="1800" dirty="0">
                <a:latin typeface="Calibri"/>
                <a:cs typeface="Calibri"/>
              </a:rPr>
              <a:t>є </a:t>
            </a:r>
            <a:r>
              <a:rPr sz="1800" spc="-10" dirty="0">
                <a:latin typeface="Calibri"/>
                <a:cs typeface="Calibri"/>
              </a:rPr>
              <a:t>добутком</a:t>
            </a:r>
            <a:r>
              <a:rPr sz="1800" spc="35" dirty="0">
                <a:latin typeface="Calibri"/>
                <a:cs typeface="Calibri"/>
              </a:rPr>
              <a:t> </a:t>
            </a:r>
            <a:r>
              <a:rPr sz="1800" spc="-10" dirty="0">
                <a:latin typeface="Calibri"/>
                <a:cs typeface="Calibri"/>
              </a:rPr>
              <a:t>часток:</a:t>
            </a:r>
            <a:endParaRPr sz="1800">
              <a:latin typeface="Calibri"/>
              <a:cs typeface="Calibri"/>
            </a:endParaRPr>
          </a:p>
          <a:p>
            <a:pPr marL="12700" marR="1670685">
              <a:lnSpc>
                <a:spcPts val="2490"/>
              </a:lnSpc>
              <a:spcBef>
                <a:spcPts val="135"/>
              </a:spcBef>
              <a:buAutoNum type="arabicParenR"/>
              <a:tabLst>
                <a:tab pos="405765" algn="l"/>
                <a:tab pos="406400" algn="l"/>
              </a:tabLst>
            </a:pPr>
            <a:r>
              <a:rPr sz="1800" dirty="0">
                <a:latin typeface="Calibri"/>
                <a:cs typeface="Calibri"/>
              </a:rPr>
              <a:t>у </a:t>
            </a:r>
            <a:r>
              <a:rPr sz="1800" spc="-5" dirty="0">
                <a:latin typeface="Calibri"/>
                <a:cs typeface="Calibri"/>
              </a:rPr>
              <a:t>великих за </a:t>
            </a:r>
            <a:r>
              <a:rPr sz="1800" spc="-10" dirty="0">
                <a:latin typeface="Calibri"/>
                <a:cs typeface="Calibri"/>
              </a:rPr>
              <a:t>обсягом </a:t>
            </a:r>
            <a:r>
              <a:rPr sz="1800" spc="-5" dirty="0">
                <a:latin typeface="Calibri"/>
                <a:cs typeface="Calibri"/>
              </a:rPr>
              <a:t>сукупностях (30 </a:t>
            </a:r>
            <a:r>
              <a:rPr sz="1800" dirty="0">
                <a:latin typeface="Calibri"/>
                <a:cs typeface="Calibri"/>
              </a:rPr>
              <a:t>і </a:t>
            </a:r>
            <a:r>
              <a:rPr sz="1800" spc="-5" dirty="0">
                <a:latin typeface="Calibri"/>
                <a:cs typeface="Calibri"/>
              </a:rPr>
              <a:t>більше) поправка  не</a:t>
            </a:r>
            <a:endParaRPr sz="1800">
              <a:latin typeface="Calibri"/>
              <a:cs typeface="Calibri"/>
            </a:endParaRPr>
          </a:p>
        </p:txBody>
      </p:sp>
      <p:sp>
        <p:nvSpPr>
          <p:cNvPr id="6" name="object 6"/>
          <p:cNvSpPr txBox="1"/>
          <p:nvPr/>
        </p:nvSpPr>
        <p:spPr>
          <a:xfrm>
            <a:off x="951687" y="4132579"/>
            <a:ext cx="7284084" cy="299720"/>
          </a:xfrm>
          <a:prstGeom prst="rect">
            <a:avLst/>
          </a:prstGeom>
        </p:spPr>
        <p:txBody>
          <a:bodyPr vert="horz" wrap="square" lIns="0" tIns="12700" rIns="0" bIns="0" rtlCol="0">
            <a:spAutoFit/>
          </a:bodyPr>
          <a:lstStyle/>
          <a:p>
            <a:pPr marL="12700">
              <a:lnSpc>
                <a:spcPct val="100000"/>
              </a:lnSpc>
              <a:spcBef>
                <a:spcPts val="100"/>
              </a:spcBef>
              <a:tabLst>
                <a:tab pos="953135" algn="l"/>
                <a:tab pos="1910080" algn="l"/>
                <a:tab pos="2504440" algn="l"/>
                <a:tab pos="2778760" algn="l"/>
                <a:tab pos="4128135" algn="l"/>
                <a:tab pos="4406900" algn="l"/>
                <a:tab pos="5039360" algn="l"/>
                <a:tab pos="6475095" algn="l"/>
                <a:tab pos="7167245" algn="l"/>
              </a:tabLst>
            </a:pPr>
            <a:r>
              <a:rPr sz="1800" dirty="0">
                <a:latin typeface="Calibri"/>
                <a:cs typeface="Calibri"/>
              </a:rPr>
              <a:t>вноси</a:t>
            </a:r>
            <a:r>
              <a:rPr sz="1800" spc="10" dirty="0">
                <a:latin typeface="Calibri"/>
                <a:cs typeface="Calibri"/>
              </a:rPr>
              <a:t>т</a:t>
            </a:r>
            <a:r>
              <a:rPr sz="1800" dirty="0">
                <a:latin typeface="Calibri"/>
                <a:cs typeface="Calibri"/>
              </a:rPr>
              <a:t>ь	</a:t>
            </a:r>
            <a:r>
              <a:rPr sz="1800" spc="-5" dirty="0">
                <a:latin typeface="Calibri"/>
                <a:cs typeface="Calibri"/>
              </a:rPr>
              <a:t>і</a:t>
            </a:r>
            <a:r>
              <a:rPr sz="1800" spc="5" dirty="0">
                <a:latin typeface="Calibri"/>
                <a:cs typeface="Calibri"/>
              </a:rPr>
              <a:t>с</a:t>
            </a:r>
            <a:r>
              <a:rPr sz="1800" spc="-30" dirty="0">
                <a:latin typeface="Calibri"/>
                <a:cs typeface="Calibri"/>
              </a:rPr>
              <a:t>т</a:t>
            </a:r>
            <a:r>
              <a:rPr sz="1800" spc="-15" dirty="0">
                <a:latin typeface="Calibri"/>
                <a:cs typeface="Calibri"/>
              </a:rPr>
              <a:t>о</a:t>
            </a:r>
            <a:r>
              <a:rPr sz="1800" spc="-5" dirty="0">
                <a:latin typeface="Calibri"/>
                <a:cs typeface="Calibri"/>
              </a:rPr>
              <a:t>т</a:t>
            </a:r>
            <a:r>
              <a:rPr sz="1800" spc="5" dirty="0">
                <a:latin typeface="Calibri"/>
                <a:cs typeface="Calibri"/>
              </a:rPr>
              <a:t>н</a:t>
            </a:r>
            <a:r>
              <a:rPr sz="1800" dirty="0">
                <a:latin typeface="Calibri"/>
                <a:cs typeface="Calibri"/>
              </a:rPr>
              <a:t>их	</a:t>
            </a:r>
            <a:r>
              <a:rPr sz="1800" spc="-10" dirty="0">
                <a:latin typeface="Calibri"/>
                <a:cs typeface="Calibri"/>
              </a:rPr>
              <a:t>з</a:t>
            </a:r>
            <a:r>
              <a:rPr sz="1800" dirty="0">
                <a:latin typeface="Calibri"/>
                <a:cs typeface="Calibri"/>
              </a:rPr>
              <a:t>м</a:t>
            </a:r>
            <a:r>
              <a:rPr sz="1800" spc="-5" dirty="0">
                <a:latin typeface="Calibri"/>
                <a:cs typeface="Calibri"/>
              </a:rPr>
              <a:t>і</a:t>
            </a:r>
            <a:r>
              <a:rPr sz="1800" dirty="0">
                <a:latin typeface="Calibri"/>
                <a:cs typeface="Calibri"/>
              </a:rPr>
              <a:t>н	у	</a:t>
            </a:r>
            <a:r>
              <a:rPr sz="1800" spc="-5" dirty="0">
                <a:latin typeface="Calibri"/>
                <a:cs typeface="Calibri"/>
              </a:rPr>
              <a:t>ро</a:t>
            </a:r>
            <a:r>
              <a:rPr sz="1800" spc="5" dirty="0">
                <a:latin typeface="Calibri"/>
                <a:cs typeface="Calibri"/>
              </a:rPr>
              <a:t>з</a:t>
            </a:r>
            <a:r>
              <a:rPr sz="1800" spc="-5" dirty="0">
                <a:latin typeface="Calibri"/>
                <a:cs typeface="Calibri"/>
              </a:rPr>
              <a:t>ра</a:t>
            </a:r>
            <a:r>
              <a:rPr sz="1800" dirty="0">
                <a:latin typeface="Calibri"/>
                <a:cs typeface="Calibri"/>
              </a:rPr>
              <a:t>хунки,	а	</a:t>
            </a:r>
            <a:r>
              <a:rPr sz="1800" spc="-30" dirty="0">
                <a:latin typeface="Calibri"/>
                <a:cs typeface="Calibri"/>
              </a:rPr>
              <a:t>т</a:t>
            </a:r>
            <a:r>
              <a:rPr sz="1800" spc="-5" dirty="0">
                <a:latin typeface="Calibri"/>
                <a:cs typeface="Calibri"/>
              </a:rPr>
              <a:t>о</a:t>
            </a:r>
            <a:r>
              <a:rPr sz="1800" spc="-20" dirty="0">
                <a:latin typeface="Calibri"/>
                <a:cs typeface="Calibri"/>
              </a:rPr>
              <a:t>м</a:t>
            </a:r>
            <a:r>
              <a:rPr sz="1800" dirty="0">
                <a:latin typeface="Calibri"/>
                <a:cs typeface="Calibri"/>
              </a:rPr>
              <a:t>у	вр</a:t>
            </a:r>
            <a:r>
              <a:rPr sz="1800" spc="5" dirty="0">
                <a:latin typeface="Calibri"/>
                <a:cs typeface="Calibri"/>
              </a:rPr>
              <a:t>а</a:t>
            </a:r>
            <a:r>
              <a:rPr sz="1800" spc="-25" dirty="0">
                <a:latin typeface="Calibri"/>
                <a:cs typeface="Calibri"/>
              </a:rPr>
              <a:t>х</a:t>
            </a:r>
            <a:r>
              <a:rPr sz="1800" spc="-15" dirty="0">
                <a:latin typeface="Calibri"/>
                <a:cs typeface="Calibri"/>
              </a:rPr>
              <a:t>ов</a:t>
            </a:r>
            <a:r>
              <a:rPr sz="1800" spc="-25" dirty="0">
                <a:latin typeface="Calibri"/>
                <a:cs typeface="Calibri"/>
              </a:rPr>
              <a:t>у</a:t>
            </a:r>
            <a:r>
              <a:rPr sz="1800" dirty="0">
                <a:latin typeface="Calibri"/>
                <a:cs typeface="Calibri"/>
              </a:rPr>
              <a:t>єт</a:t>
            </a:r>
            <a:r>
              <a:rPr sz="1800" spc="5" dirty="0">
                <a:latin typeface="Calibri"/>
                <a:cs typeface="Calibri"/>
              </a:rPr>
              <a:t>ь</a:t>
            </a:r>
            <a:r>
              <a:rPr sz="1800" spc="-10" dirty="0">
                <a:latin typeface="Calibri"/>
                <a:cs typeface="Calibri"/>
              </a:rPr>
              <a:t>с</a:t>
            </a:r>
            <a:r>
              <a:rPr sz="1800" dirty="0">
                <a:latin typeface="Calibri"/>
                <a:cs typeface="Calibri"/>
              </a:rPr>
              <a:t>я	ли</a:t>
            </a:r>
            <a:r>
              <a:rPr sz="1800" spc="-5" dirty="0">
                <a:latin typeface="Calibri"/>
                <a:cs typeface="Calibri"/>
              </a:rPr>
              <a:t>ш</a:t>
            </a:r>
            <a:r>
              <a:rPr sz="1800" dirty="0">
                <a:latin typeface="Calibri"/>
                <a:cs typeface="Calibri"/>
              </a:rPr>
              <a:t>е	у</a:t>
            </a:r>
            <a:endParaRPr sz="1800">
              <a:latin typeface="Calibri"/>
              <a:cs typeface="Calibri"/>
            </a:endParaRPr>
          </a:p>
        </p:txBody>
      </p:sp>
      <p:sp>
        <p:nvSpPr>
          <p:cNvPr id="7" name="object 7"/>
          <p:cNvSpPr txBox="1"/>
          <p:nvPr/>
        </p:nvSpPr>
        <p:spPr>
          <a:xfrm>
            <a:off x="546303" y="4406900"/>
            <a:ext cx="7082790" cy="1603375"/>
          </a:xfrm>
          <a:prstGeom prst="rect">
            <a:avLst/>
          </a:prstGeom>
        </p:spPr>
        <p:txBody>
          <a:bodyPr vert="horz" wrap="square" lIns="0" tIns="53340" rIns="0" bIns="0" rtlCol="0">
            <a:spAutoFit/>
          </a:bodyPr>
          <a:lstStyle/>
          <a:p>
            <a:pPr marL="12700">
              <a:lnSpc>
                <a:spcPct val="100000"/>
              </a:lnSpc>
              <a:spcBef>
                <a:spcPts val="420"/>
              </a:spcBef>
            </a:pPr>
            <a:r>
              <a:rPr sz="1800" spc="-5" dirty="0">
                <a:latin typeface="Calibri"/>
                <a:cs typeface="Calibri"/>
              </a:rPr>
              <a:t>малочисельних (малих) вибірках;</a:t>
            </a:r>
            <a:endParaRPr sz="1800">
              <a:latin typeface="Calibri"/>
              <a:cs typeface="Calibri"/>
            </a:endParaRPr>
          </a:p>
          <a:p>
            <a:pPr marL="1057910" marR="5080" indent="-1045844">
              <a:lnSpc>
                <a:spcPct val="114999"/>
              </a:lnSpc>
              <a:tabLst>
                <a:tab pos="6051550" algn="l"/>
              </a:tabLst>
            </a:pPr>
            <a:r>
              <a:rPr sz="1800" spc="-5" dirty="0">
                <a:latin typeface="Calibri"/>
                <a:cs typeface="Calibri"/>
              </a:rPr>
              <a:t>3) </a:t>
            </a:r>
            <a:r>
              <a:rPr sz="1800" spc="-10" dirty="0">
                <a:latin typeface="Calibri"/>
                <a:cs typeface="Calibri"/>
              </a:rPr>
              <a:t>коригуючий множник </a:t>
            </a:r>
            <a:r>
              <a:rPr sz="1800" dirty="0">
                <a:latin typeface="Calibri"/>
                <a:cs typeface="Calibri"/>
              </a:rPr>
              <a:t>для</a:t>
            </a:r>
            <a:r>
              <a:rPr sz="1800" spc="100" dirty="0">
                <a:latin typeface="Calibri"/>
                <a:cs typeface="Calibri"/>
              </a:rPr>
              <a:t> </a:t>
            </a:r>
            <a:r>
              <a:rPr sz="1800" spc="-5" dirty="0">
                <a:latin typeface="Calibri"/>
                <a:cs typeface="Calibri"/>
              </a:rPr>
              <a:t>безповторної</a:t>
            </a:r>
            <a:r>
              <a:rPr sz="1800" spc="45" dirty="0">
                <a:latin typeface="Calibri"/>
                <a:cs typeface="Calibri"/>
              </a:rPr>
              <a:t> </a:t>
            </a:r>
            <a:r>
              <a:rPr sz="1800" spc="-5" dirty="0">
                <a:latin typeface="Calibri"/>
                <a:cs typeface="Calibri"/>
              </a:rPr>
              <a:t>вибірки	</a:t>
            </a:r>
            <a:r>
              <a:rPr sz="1800" dirty="0">
                <a:latin typeface="Calibri"/>
                <a:cs typeface="Calibri"/>
              </a:rPr>
              <a:t>при</a:t>
            </a:r>
            <a:r>
              <a:rPr sz="1800" spc="-90" dirty="0">
                <a:latin typeface="Calibri"/>
                <a:cs typeface="Calibri"/>
              </a:rPr>
              <a:t> </a:t>
            </a:r>
            <a:r>
              <a:rPr sz="1800" spc="-5" dirty="0">
                <a:latin typeface="Calibri"/>
                <a:cs typeface="Calibri"/>
              </a:rPr>
              <a:t>малих  величинах </a:t>
            </a:r>
            <a:r>
              <a:rPr sz="1800" spc="-10" dirty="0">
                <a:latin typeface="Calibri"/>
                <a:cs typeface="Calibri"/>
              </a:rPr>
              <a:t>наближається </a:t>
            </a:r>
            <a:r>
              <a:rPr sz="1800" spc="-5" dirty="0">
                <a:latin typeface="Calibri"/>
                <a:cs typeface="Calibri"/>
              </a:rPr>
              <a:t>до 1, </a:t>
            </a:r>
            <a:r>
              <a:rPr sz="1800" dirty="0">
                <a:latin typeface="Calibri"/>
                <a:cs typeface="Calibri"/>
              </a:rPr>
              <a:t>а </a:t>
            </a:r>
            <a:r>
              <a:rPr sz="1800" spc="-15" dirty="0">
                <a:latin typeface="Calibri"/>
                <a:cs typeface="Calibri"/>
              </a:rPr>
              <a:t>тому </a:t>
            </a:r>
            <a:r>
              <a:rPr sz="1800" dirty="0">
                <a:latin typeface="Calibri"/>
                <a:cs typeface="Calibri"/>
              </a:rPr>
              <a:t>при </a:t>
            </a:r>
            <a:r>
              <a:rPr sz="1800" spc="-5" dirty="0">
                <a:latin typeface="Calibri"/>
                <a:cs typeface="Calibri"/>
              </a:rPr>
              <a:t>1-5%</a:t>
            </a:r>
            <a:r>
              <a:rPr sz="1800" spc="85" dirty="0">
                <a:latin typeface="Calibri"/>
                <a:cs typeface="Calibri"/>
              </a:rPr>
              <a:t> </a:t>
            </a:r>
            <a:r>
              <a:rPr sz="1800" spc="-5" dirty="0">
                <a:latin typeface="Calibri"/>
                <a:cs typeface="Calibri"/>
              </a:rPr>
              <a:t>вибірці</a:t>
            </a:r>
            <a:endParaRPr sz="1800">
              <a:latin typeface="Calibri"/>
              <a:cs typeface="Calibri"/>
            </a:endParaRPr>
          </a:p>
          <a:p>
            <a:pPr>
              <a:lnSpc>
                <a:spcPct val="100000"/>
              </a:lnSpc>
              <a:spcBef>
                <a:spcPts val="50"/>
              </a:spcBef>
            </a:pPr>
            <a:endParaRPr sz="2400">
              <a:latin typeface="Times New Roman"/>
              <a:cs typeface="Times New Roman"/>
            </a:endParaRPr>
          </a:p>
          <a:p>
            <a:pPr marL="12700">
              <a:lnSpc>
                <a:spcPct val="100000"/>
              </a:lnSpc>
              <a:spcBef>
                <a:spcPts val="5"/>
              </a:spcBef>
              <a:tabLst>
                <a:tab pos="2019935" algn="l"/>
              </a:tabLst>
            </a:pPr>
            <a:r>
              <a:rPr sz="1800" spc="-5" dirty="0">
                <a:latin typeface="Calibri"/>
                <a:cs typeface="Calibri"/>
              </a:rPr>
              <a:t>розрахунок	</a:t>
            </a:r>
            <a:r>
              <a:rPr sz="1800" spc="-10" dirty="0">
                <a:latin typeface="Calibri"/>
                <a:cs typeface="Calibri"/>
              </a:rPr>
              <a:t>ведеться </a:t>
            </a:r>
            <a:r>
              <a:rPr sz="1800" spc="-5" dirty="0">
                <a:latin typeface="Calibri"/>
                <a:cs typeface="Calibri"/>
              </a:rPr>
              <a:t>за </a:t>
            </a:r>
            <a:r>
              <a:rPr sz="1800" spc="-10" dirty="0">
                <a:latin typeface="Calibri"/>
                <a:cs typeface="Calibri"/>
              </a:rPr>
              <a:t>формулою </a:t>
            </a:r>
            <a:r>
              <a:rPr sz="1800" dirty="0">
                <a:latin typeface="Calibri"/>
                <a:cs typeface="Calibri"/>
              </a:rPr>
              <a:t>для </a:t>
            </a:r>
            <a:r>
              <a:rPr sz="1800" spc="-5" dirty="0">
                <a:latin typeface="Calibri"/>
                <a:cs typeface="Calibri"/>
              </a:rPr>
              <a:t>повторної</a:t>
            </a:r>
            <a:r>
              <a:rPr sz="1800" spc="30" dirty="0">
                <a:latin typeface="Calibri"/>
                <a:cs typeface="Calibri"/>
              </a:rPr>
              <a:t> </a:t>
            </a:r>
            <a:r>
              <a:rPr sz="1800" spc="-5" dirty="0">
                <a:latin typeface="Calibri"/>
                <a:cs typeface="Calibri"/>
              </a:rPr>
              <a:t>вибірки.</a:t>
            </a:r>
            <a:endParaRPr sz="1800">
              <a:latin typeface="Calibri"/>
              <a:cs typeface="Calibri"/>
            </a:endParaRPr>
          </a:p>
        </p:txBody>
      </p:sp>
      <p:sp>
        <p:nvSpPr>
          <p:cNvPr id="8" name="object 8"/>
          <p:cNvSpPr/>
          <p:nvPr/>
        </p:nvSpPr>
        <p:spPr>
          <a:xfrm>
            <a:off x="4239133" y="1196733"/>
            <a:ext cx="1124889" cy="64806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519170" y="1916823"/>
            <a:ext cx="1916938" cy="72007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314830" y="2548127"/>
            <a:ext cx="304800" cy="3048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716017" y="3501009"/>
            <a:ext cx="1945766" cy="36004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769607" y="3758565"/>
            <a:ext cx="826770" cy="39052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580126" y="4575047"/>
            <a:ext cx="1008113" cy="43815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115618" y="5085207"/>
            <a:ext cx="266700" cy="40957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979676" y="5733250"/>
            <a:ext cx="432041" cy="435101"/>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1347343"/>
            <a:ext cx="164147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Calibri"/>
                <a:cs typeface="Calibri"/>
              </a:rPr>
              <a:t>Гранична похибка</a:t>
            </a:r>
            <a:r>
              <a:rPr sz="1100" b="1" spc="-75" dirty="0">
                <a:latin typeface="Calibri"/>
                <a:cs typeface="Calibri"/>
              </a:rPr>
              <a:t> </a:t>
            </a:r>
            <a:r>
              <a:rPr sz="1100" b="1" dirty="0">
                <a:latin typeface="Calibri"/>
                <a:cs typeface="Calibri"/>
              </a:rPr>
              <a:t>вибірки</a:t>
            </a:r>
            <a:endParaRPr sz="1100">
              <a:latin typeface="Calibri"/>
              <a:cs typeface="Calibri"/>
            </a:endParaRPr>
          </a:p>
        </p:txBody>
      </p:sp>
      <p:sp>
        <p:nvSpPr>
          <p:cNvPr id="3" name="object 3"/>
          <p:cNvSpPr txBox="1"/>
          <p:nvPr/>
        </p:nvSpPr>
        <p:spPr>
          <a:xfrm>
            <a:off x="368300" y="1647571"/>
            <a:ext cx="4139565" cy="337185"/>
          </a:xfrm>
          <a:prstGeom prst="rect">
            <a:avLst/>
          </a:prstGeom>
        </p:spPr>
        <p:txBody>
          <a:bodyPr vert="horz" wrap="square" lIns="0" tIns="12700" rIns="0" bIns="0" rtlCol="0">
            <a:spAutoFit/>
          </a:bodyPr>
          <a:lstStyle/>
          <a:p>
            <a:pPr marL="302260" indent="-226060">
              <a:lnSpc>
                <a:spcPts val="1225"/>
              </a:lnSpc>
              <a:spcBef>
                <a:spcPts val="100"/>
              </a:spcBef>
              <a:buSzPct val="91666"/>
              <a:buFont typeface="Symbol"/>
              <a:buChar char=""/>
              <a:tabLst>
                <a:tab pos="301625" algn="l"/>
                <a:tab pos="302260" algn="l"/>
                <a:tab pos="614680" algn="l"/>
                <a:tab pos="1649095" algn="l"/>
                <a:tab pos="2399030" algn="l"/>
                <a:tab pos="3085465" algn="l"/>
                <a:tab pos="3475354" algn="l"/>
              </a:tabLst>
            </a:pPr>
            <a:r>
              <a:rPr sz="1200" spc="-15" dirty="0">
                <a:latin typeface="Calibri"/>
                <a:cs typeface="Calibri"/>
              </a:rPr>
              <a:t>ц</a:t>
            </a:r>
            <a:r>
              <a:rPr sz="1200" dirty="0">
                <a:latin typeface="Calibri"/>
                <a:cs typeface="Calibri"/>
              </a:rPr>
              <a:t>е	ма</a:t>
            </a:r>
            <a:r>
              <a:rPr sz="1200" spc="-20" dirty="0">
                <a:latin typeface="Calibri"/>
                <a:cs typeface="Calibri"/>
              </a:rPr>
              <a:t>к</a:t>
            </a:r>
            <a:r>
              <a:rPr sz="1200" spc="-5" dirty="0">
                <a:latin typeface="Calibri"/>
                <a:cs typeface="Calibri"/>
              </a:rPr>
              <a:t>с</a:t>
            </a:r>
            <a:r>
              <a:rPr sz="1200" dirty="0">
                <a:latin typeface="Calibri"/>
                <a:cs typeface="Calibri"/>
              </a:rPr>
              <a:t>ималь</a:t>
            </a:r>
            <a:r>
              <a:rPr sz="1200" spc="-5" dirty="0">
                <a:latin typeface="Calibri"/>
                <a:cs typeface="Calibri"/>
              </a:rPr>
              <a:t>н</a:t>
            </a:r>
            <a:r>
              <a:rPr sz="1200" dirty="0">
                <a:latin typeface="Calibri"/>
                <a:cs typeface="Calibri"/>
              </a:rPr>
              <a:t>о	м</a:t>
            </a:r>
            <a:r>
              <a:rPr sz="1200" spc="-10" dirty="0">
                <a:latin typeface="Calibri"/>
                <a:cs typeface="Calibri"/>
              </a:rPr>
              <a:t>о</a:t>
            </a:r>
            <a:r>
              <a:rPr sz="1200" dirty="0">
                <a:latin typeface="Calibri"/>
                <a:cs typeface="Calibri"/>
              </a:rPr>
              <a:t>жлива	п</a:t>
            </a:r>
            <a:r>
              <a:rPr sz="1200" spc="-10" dirty="0">
                <a:latin typeface="Calibri"/>
                <a:cs typeface="Calibri"/>
              </a:rPr>
              <a:t>о</a:t>
            </a:r>
            <a:r>
              <a:rPr sz="1200" spc="-5" dirty="0">
                <a:latin typeface="Calibri"/>
                <a:cs typeface="Calibri"/>
              </a:rPr>
              <a:t>х</a:t>
            </a:r>
            <a:r>
              <a:rPr sz="1200" dirty="0">
                <a:latin typeface="Calibri"/>
                <a:cs typeface="Calibri"/>
              </a:rPr>
              <a:t>и</a:t>
            </a:r>
            <a:r>
              <a:rPr sz="1200" spc="-5" dirty="0">
                <a:latin typeface="Calibri"/>
                <a:cs typeface="Calibri"/>
              </a:rPr>
              <a:t>б</a:t>
            </a:r>
            <a:r>
              <a:rPr sz="1200" spc="-20" dirty="0">
                <a:latin typeface="Calibri"/>
                <a:cs typeface="Calibri"/>
              </a:rPr>
              <a:t>к</a:t>
            </a:r>
            <a:r>
              <a:rPr sz="1200" dirty="0">
                <a:latin typeface="Calibri"/>
                <a:cs typeface="Calibri"/>
              </a:rPr>
              <a:t>а	</a:t>
            </a:r>
            <a:r>
              <a:rPr sz="1200" spc="-5" dirty="0">
                <a:latin typeface="Calibri"/>
                <a:cs typeface="Calibri"/>
              </a:rPr>
              <a:t>дл</a:t>
            </a:r>
            <a:r>
              <a:rPr sz="1200" dirty="0">
                <a:latin typeface="Calibri"/>
                <a:cs typeface="Calibri"/>
              </a:rPr>
              <a:t>я	прий</a:t>
            </a:r>
            <a:r>
              <a:rPr sz="1200" spc="-10" dirty="0">
                <a:latin typeface="Calibri"/>
                <a:cs typeface="Calibri"/>
              </a:rPr>
              <a:t>н</a:t>
            </a:r>
            <a:r>
              <a:rPr sz="1200" spc="-5" dirty="0">
                <a:latin typeface="Calibri"/>
                <a:cs typeface="Calibri"/>
              </a:rPr>
              <a:t>я</a:t>
            </a:r>
            <a:r>
              <a:rPr sz="1200" spc="-10" dirty="0">
                <a:latin typeface="Calibri"/>
                <a:cs typeface="Calibri"/>
              </a:rPr>
              <a:t>т</a:t>
            </a:r>
            <a:r>
              <a:rPr sz="1200" dirty="0">
                <a:latin typeface="Calibri"/>
                <a:cs typeface="Calibri"/>
              </a:rPr>
              <a:t>ої</a:t>
            </a:r>
            <a:endParaRPr sz="1200">
              <a:latin typeface="Calibri"/>
              <a:cs typeface="Calibri"/>
            </a:endParaRPr>
          </a:p>
          <a:p>
            <a:pPr marL="12700">
              <a:lnSpc>
                <a:spcPts val="1225"/>
              </a:lnSpc>
            </a:pPr>
            <a:r>
              <a:rPr sz="1200" spc="-5" dirty="0">
                <a:latin typeface="Calibri"/>
                <a:cs typeface="Calibri"/>
              </a:rPr>
              <a:t>ймовірності</a:t>
            </a:r>
            <a:endParaRPr sz="1200">
              <a:latin typeface="Calibri"/>
              <a:cs typeface="Calibri"/>
            </a:endParaRPr>
          </a:p>
        </p:txBody>
      </p:sp>
      <p:sp>
        <p:nvSpPr>
          <p:cNvPr id="4" name="object 4"/>
          <p:cNvSpPr txBox="1"/>
          <p:nvPr/>
        </p:nvSpPr>
        <p:spPr>
          <a:xfrm>
            <a:off x="368300" y="2105025"/>
            <a:ext cx="4141470" cy="208279"/>
          </a:xfrm>
          <a:prstGeom prst="rect">
            <a:avLst/>
          </a:prstGeom>
        </p:spPr>
        <p:txBody>
          <a:bodyPr vert="horz" wrap="square" lIns="0" tIns="12700" rIns="0" bIns="0" rtlCol="0">
            <a:spAutoFit/>
          </a:bodyPr>
          <a:lstStyle/>
          <a:p>
            <a:pPr marL="12700">
              <a:lnSpc>
                <a:spcPct val="100000"/>
              </a:lnSpc>
              <a:spcBef>
                <a:spcPts val="100"/>
              </a:spcBef>
              <a:tabLst>
                <a:tab pos="1217930" algn="l"/>
              </a:tabLst>
            </a:pPr>
            <a:r>
              <a:rPr sz="1200" spc="-5" dirty="0">
                <a:latin typeface="Calibri"/>
                <a:cs typeface="Calibri"/>
              </a:rPr>
              <a:t>Довірче  </a:t>
            </a:r>
            <a:r>
              <a:rPr sz="1200" spc="45" dirty="0">
                <a:latin typeface="Calibri"/>
                <a:cs typeface="Calibri"/>
              </a:rPr>
              <a:t> </a:t>
            </a:r>
            <a:r>
              <a:rPr sz="1200" spc="-5" dirty="0">
                <a:latin typeface="Calibri"/>
                <a:cs typeface="Calibri"/>
              </a:rPr>
              <a:t>число	</a:t>
            </a:r>
            <a:r>
              <a:rPr sz="1200" dirty="0">
                <a:latin typeface="Calibri"/>
                <a:cs typeface="Calibri"/>
              </a:rPr>
              <a:t>t </a:t>
            </a:r>
            <a:r>
              <a:rPr sz="1200" spc="-10" dirty="0">
                <a:latin typeface="Calibri"/>
                <a:cs typeface="Calibri"/>
              </a:rPr>
              <a:t>вказує, </a:t>
            </a:r>
            <a:r>
              <a:rPr sz="1200" dirty="0">
                <a:latin typeface="Calibri"/>
                <a:cs typeface="Calibri"/>
              </a:rPr>
              <a:t>як співвідносяться </a:t>
            </a:r>
            <a:r>
              <a:rPr sz="1200" spc="-5" dirty="0">
                <a:latin typeface="Calibri"/>
                <a:cs typeface="Calibri"/>
              </a:rPr>
              <a:t>гранична</a:t>
            </a:r>
            <a:r>
              <a:rPr sz="1200" spc="50" dirty="0">
                <a:latin typeface="Calibri"/>
                <a:cs typeface="Calibri"/>
              </a:rPr>
              <a:t> </a:t>
            </a:r>
            <a:r>
              <a:rPr sz="1200" spc="-10" dirty="0">
                <a:latin typeface="Calibri"/>
                <a:cs typeface="Calibri"/>
              </a:rPr>
              <a:t>та</a:t>
            </a:r>
            <a:endParaRPr sz="1200">
              <a:latin typeface="Calibri"/>
              <a:cs typeface="Calibri"/>
            </a:endParaRPr>
          </a:p>
        </p:txBody>
      </p:sp>
      <p:sp>
        <p:nvSpPr>
          <p:cNvPr id="5" name="object 5"/>
          <p:cNvSpPr txBox="1"/>
          <p:nvPr/>
        </p:nvSpPr>
        <p:spPr>
          <a:xfrm>
            <a:off x="368300" y="2233040"/>
            <a:ext cx="1365885" cy="373380"/>
          </a:xfrm>
          <a:prstGeom prst="rect">
            <a:avLst/>
          </a:prstGeom>
        </p:spPr>
        <p:txBody>
          <a:bodyPr vert="horz" wrap="square" lIns="0" tIns="33020" rIns="0" bIns="0" rtlCol="0">
            <a:spAutoFit/>
          </a:bodyPr>
          <a:lstStyle/>
          <a:p>
            <a:pPr marL="12700" marR="5080">
              <a:lnSpc>
                <a:spcPts val="1300"/>
              </a:lnSpc>
              <a:spcBef>
                <a:spcPts val="260"/>
              </a:spcBef>
            </a:pPr>
            <a:r>
              <a:rPr sz="1200" spc="-5" dirty="0">
                <a:latin typeface="Calibri"/>
                <a:cs typeface="Calibri"/>
              </a:rPr>
              <a:t>стандартна</a:t>
            </a:r>
            <a:r>
              <a:rPr sz="1200" spc="-80" dirty="0">
                <a:latin typeface="Calibri"/>
                <a:cs typeface="Calibri"/>
              </a:rPr>
              <a:t> </a:t>
            </a:r>
            <a:r>
              <a:rPr sz="1200" spc="-5" dirty="0">
                <a:latin typeface="Calibri"/>
                <a:cs typeface="Calibri"/>
              </a:rPr>
              <a:t>похибки.  </a:t>
            </a:r>
            <a:r>
              <a:rPr sz="1200" spc="-25" dirty="0">
                <a:latin typeface="Calibri"/>
                <a:cs typeface="Calibri"/>
              </a:rPr>
              <a:t>Так,</a:t>
            </a:r>
            <a:endParaRPr sz="1200">
              <a:latin typeface="Calibri"/>
              <a:cs typeface="Calibri"/>
            </a:endParaRPr>
          </a:p>
        </p:txBody>
      </p:sp>
      <p:sp>
        <p:nvSpPr>
          <p:cNvPr id="6" name="object 6"/>
          <p:cNvSpPr txBox="1"/>
          <p:nvPr/>
        </p:nvSpPr>
        <p:spPr>
          <a:xfrm>
            <a:off x="368300" y="2562225"/>
            <a:ext cx="1804035" cy="537845"/>
          </a:xfrm>
          <a:prstGeom prst="rect">
            <a:avLst/>
          </a:prstGeom>
        </p:spPr>
        <p:txBody>
          <a:bodyPr vert="horz" wrap="square" lIns="0" tIns="12700" rIns="0" bIns="0" rtlCol="0">
            <a:spAutoFit/>
          </a:bodyPr>
          <a:lstStyle/>
          <a:p>
            <a:pPr marL="12700">
              <a:lnSpc>
                <a:spcPts val="1370"/>
              </a:lnSpc>
              <a:spcBef>
                <a:spcPts val="100"/>
              </a:spcBef>
            </a:pPr>
            <a:r>
              <a:rPr sz="1200" dirty="0">
                <a:latin typeface="Calibri"/>
                <a:cs typeface="Calibri"/>
              </a:rPr>
              <a:t>t = 1 </a:t>
            </a:r>
            <a:r>
              <a:rPr sz="1200" spc="-5" dirty="0">
                <a:latin typeface="Calibri"/>
                <a:cs typeface="Calibri"/>
              </a:rPr>
              <a:t>для ймовірності</a:t>
            </a:r>
            <a:r>
              <a:rPr sz="1200" spc="-45" dirty="0">
                <a:latin typeface="Calibri"/>
                <a:cs typeface="Calibri"/>
              </a:rPr>
              <a:t> </a:t>
            </a:r>
            <a:r>
              <a:rPr sz="1200" dirty="0">
                <a:latin typeface="Calibri"/>
                <a:cs typeface="Calibri"/>
              </a:rPr>
              <a:t>0,683;</a:t>
            </a:r>
            <a:endParaRPr sz="1200">
              <a:latin typeface="Calibri"/>
              <a:cs typeface="Calibri"/>
            </a:endParaRPr>
          </a:p>
          <a:p>
            <a:pPr marL="12700">
              <a:lnSpc>
                <a:spcPts val="1295"/>
              </a:lnSpc>
            </a:pPr>
            <a:r>
              <a:rPr sz="1200" dirty="0">
                <a:latin typeface="Calibri"/>
                <a:cs typeface="Calibri"/>
              </a:rPr>
              <a:t>t = 2 </a:t>
            </a:r>
            <a:r>
              <a:rPr sz="1200" spc="-5" dirty="0">
                <a:latin typeface="Calibri"/>
                <a:cs typeface="Calibri"/>
              </a:rPr>
              <a:t>для ймовірності</a:t>
            </a:r>
            <a:r>
              <a:rPr sz="1200" spc="-45" dirty="0">
                <a:latin typeface="Calibri"/>
                <a:cs typeface="Calibri"/>
              </a:rPr>
              <a:t> </a:t>
            </a:r>
            <a:r>
              <a:rPr sz="1200" dirty="0">
                <a:latin typeface="Calibri"/>
                <a:cs typeface="Calibri"/>
              </a:rPr>
              <a:t>0,954;</a:t>
            </a:r>
            <a:endParaRPr sz="1200">
              <a:latin typeface="Calibri"/>
              <a:cs typeface="Calibri"/>
            </a:endParaRPr>
          </a:p>
          <a:p>
            <a:pPr marL="12700">
              <a:lnSpc>
                <a:spcPts val="1370"/>
              </a:lnSpc>
            </a:pPr>
            <a:r>
              <a:rPr sz="1200" dirty="0">
                <a:latin typeface="Calibri"/>
                <a:cs typeface="Calibri"/>
              </a:rPr>
              <a:t>t = 3 </a:t>
            </a:r>
            <a:r>
              <a:rPr sz="1200" spc="-5" dirty="0">
                <a:latin typeface="Calibri"/>
                <a:cs typeface="Calibri"/>
              </a:rPr>
              <a:t>для ймовірності</a:t>
            </a:r>
            <a:r>
              <a:rPr sz="1200" spc="-45" dirty="0">
                <a:latin typeface="Calibri"/>
                <a:cs typeface="Calibri"/>
              </a:rPr>
              <a:t> </a:t>
            </a:r>
            <a:r>
              <a:rPr sz="1200" dirty="0">
                <a:latin typeface="Calibri"/>
                <a:cs typeface="Calibri"/>
              </a:rPr>
              <a:t>0,997.</a:t>
            </a:r>
            <a:endParaRPr sz="1200">
              <a:latin typeface="Calibri"/>
              <a:cs typeface="Calibri"/>
            </a:endParaRPr>
          </a:p>
        </p:txBody>
      </p:sp>
      <p:sp>
        <p:nvSpPr>
          <p:cNvPr id="7" name="object 7"/>
          <p:cNvSpPr txBox="1"/>
          <p:nvPr/>
        </p:nvSpPr>
        <p:spPr>
          <a:xfrm>
            <a:off x="5093589" y="454913"/>
            <a:ext cx="322834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Таким </a:t>
            </a:r>
            <a:r>
              <a:rPr sz="1100" spc="-5" dirty="0">
                <a:latin typeface="Calibri"/>
                <a:cs typeface="Calibri"/>
              </a:rPr>
              <a:t>чином, розмір граничної</a:t>
            </a:r>
            <a:r>
              <a:rPr sz="1100" spc="160" dirty="0">
                <a:latin typeface="Calibri"/>
                <a:cs typeface="Calibri"/>
              </a:rPr>
              <a:t> </a:t>
            </a:r>
            <a:r>
              <a:rPr sz="1100" spc="-5" dirty="0">
                <a:latin typeface="Calibri"/>
                <a:cs typeface="Calibri"/>
              </a:rPr>
              <a:t>похибки </a:t>
            </a:r>
            <a:r>
              <a:rPr sz="1100" dirty="0">
                <a:latin typeface="Calibri"/>
                <a:cs typeface="Calibri"/>
              </a:rPr>
              <a:t>залежить</a:t>
            </a:r>
            <a:endParaRPr sz="1100">
              <a:latin typeface="Calibri"/>
              <a:cs typeface="Calibri"/>
            </a:endParaRPr>
          </a:p>
        </p:txBody>
      </p:sp>
      <p:sp>
        <p:nvSpPr>
          <p:cNvPr id="8" name="object 8"/>
          <p:cNvSpPr txBox="1"/>
          <p:nvPr/>
        </p:nvSpPr>
        <p:spPr>
          <a:xfrm>
            <a:off x="4636134" y="622553"/>
            <a:ext cx="1432560" cy="361950"/>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від </a:t>
            </a:r>
            <a:r>
              <a:rPr sz="1100" spc="-5" dirty="0">
                <a:latin typeface="Calibri"/>
                <a:cs typeface="Calibri"/>
              </a:rPr>
              <a:t>варіації</a:t>
            </a:r>
            <a:r>
              <a:rPr sz="1100" spc="220" dirty="0">
                <a:latin typeface="Calibri"/>
                <a:cs typeface="Calibri"/>
              </a:rPr>
              <a:t> </a:t>
            </a:r>
            <a:r>
              <a:rPr sz="1100" spc="-5" dirty="0">
                <a:latin typeface="Calibri"/>
                <a:cs typeface="Calibri"/>
              </a:rPr>
              <a:t>ознаки</a:t>
            </a:r>
            <a:endParaRPr sz="1100">
              <a:latin typeface="Calibri"/>
              <a:cs typeface="Calibri"/>
            </a:endParaRPr>
          </a:p>
          <a:p>
            <a:pPr marL="12700">
              <a:lnSpc>
                <a:spcPct val="100000"/>
              </a:lnSpc>
            </a:pPr>
            <a:r>
              <a:rPr sz="1100" spc="-5" dirty="0">
                <a:latin typeface="Calibri"/>
                <a:cs typeface="Calibri"/>
              </a:rPr>
              <a:t>генеральній</a:t>
            </a:r>
            <a:r>
              <a:rPr sz="1100" spc="15" dirty="0">
                <a:latin typeface="Calibri"/>
                <a:cs typeface="Calibri"/>
              </a:rPr>
              <a:t> </a:t>
            </a:r>
            <a:r>
              <a:rPr sz="1100" spc="-5" dirty="0">
                <a:latin typeface="Calibri"/>
                <a:cs typeface="Calibri"/>
              </a:rPr>
              <a:t>сукупності</a:t>
            </a:r>
            <a:endParaRPr sz="1100">
              <a:latin typeface="Calibri"/>
              <a:cs typeface="Calibri"/>
            </a:endParaRPr>
          </a:p>
        </p:txBody>
      </p:sp>
      <p:sp>
        <p:nvSpPr>
          <p:cNvPr id="9" name="object 9"/>
          <p:cNvSpPr txBox="1"/>
          <p:nvPr/>
        </p:nvSpPr>
        <p:spPr>
          <a:xfrm>
            <a:off x="6148196" y="622553"/>
            <a:ext cx="2173605" cy="361950"/>
          </a:xfrm>
          <a:prstGeom prst="rect">
            <a:avLst/>
          </a:prstGeom>
        </p:spPr>
        <p:txBody>
          <a:bodyPr vert="horz" wrap="square" lIns="0" tIns="13335" rIns="0" bIns="0" rtlCol="0">
            <a:spAutoFit/>
          </a:bodyPr>
          <a:lstStyle/>
          <a:p>
            <a:pPr marR="5715" algn="r">
              <a:lnSpc>
                <a:spcPct val="100000"/>
              </a:lnSpc>
              <a:spcBef>
                <a:spcPts val="105"/>
              </a:spcBef>
            </a:pPr>
            <a:r>
              <a:rPr sz="1100" dirty="0">
                <a:latin typeface="Calibri"/>
                <a:cs typeface="Calibri"/>
              </a:rPr>
              <a:t>, </a:t>
            </a:r>
            <a:r>
              <a:rPr sz="1100" spc="114" dirty="0">
                <a:latin typeface="Calibri"/>
                <a:cs typeface="Calibri"/>
              </a:rPr>
              <a:t> </a:t>
            </a:r>
            <a:r>
              <a:rPr sz="1100" spc="-5" dirty="0">
                <a:latin typeface="Calibri"/>
                <a:cs typeface="Calibri"/>
              </a:rPr>
              <a:t>обсягу </a:t>
            </a:r>
            <a:r>
              <a:rPr sz="1100" spc="130" dirty="0">
                <a:latin typeface="Calibri"/>
                <a:cs typeface="Calibri"/>
              </a:rPr>
              <a:t> </a:t>
            </a:r>
            <a:r>
              <a:rPr sz="1100" dirty="0">
                <a:latin typeface="Calibri"/>
                <a:cs typeface="Calibri"/>
              </a:rPr>
              <a:t>вибірки </a:t>
            </a:r>
            <a:r>
              <a:rPr sz="1100" spc="120" dirty="0">
                <a:latin typeface="Calibri"/>
                <a:cs typeface="Calibri"/>
              </a:rPr>
              <a:t> </a:t>
            </a:r>
            <a:r>
              <a:rPr sz="1100" dirty="0">
                <a:latin typeface="Calibri"/>
                <a:cs typeface="Calibri"/>
              </a:rPr>
              <a:t>n </a:t>
            </a:r>
            <a:r>
              <a:rPr sz="1100" spc="100" dirty="0">
                <a:latin typeface="Calibri"/>
                <a:cs typeface="Calibri"/>
              </a:rPr>
              <a:t> </a:t>
            </a:r>
            <a:r>
              <a:rPr sz="1100" dirty="0">
                <a:latin typeface="Calibri"/>
                <a:cs typeface="Calibri"/>
              </a:rPr>
              <a:t>та </a:t>
            </a:r>
            <a:r>
              <a:rPr sz="1100" spc="120" dirty="0">
                <a:latin typeface="Calibri"/>
                <a:cs typeface="Calibri"/>
              </a:rPr>
              <a:t> </a:t>
            </a:r>
            <a:r>
              <a:rPr sz="1100" spc="-5" dirty="0">
                <a:latin typeface="Calibri"/>
                <a:cs typeface="Calibri"/>
              </a:rPr>
              <a:t>її </a:t>
            </a:r>
            <a:r>
              <a:rPr sz="1100" spc="105" dirty="0">
                <a:latin typeface="Calibri"/>
                <a:cs typeface="Calibri"/>
              </a:rPr>
              <a:t> </a:t>
            </a:r>
            <a:r>
              <a:rPr sz="1100" dirty="0">
                <a:latin typeface="Calibri"/>
                <a:cs typeface="Calibri"/>
              </a:rPr>
              <a:t>частки </a:t>
            </a:r>
            <a:r>
              <a:rPr sz="1100" spc="120" dirty="0">
                <a:latin typeface="Calibri"/>
                <a:cs typeface="Calibri"/>
              </a:rPr>
              <a:t> </a:t>
            </a:r>
            <a:r>
              <a:rPr sz="1100" dirty="0">
                <a:latin typeface="Calibri"/>
                <a:cs typeface="Calibri"/>
              </a:rPr>
              <a:t>у</a:t>
            </a:r>
            <a:endParaRPr sz="1100">
              <a:latin typeface="Calibri"/>
              <a:cs typeface="Calibri"/>
            </a:endParaRPr>
          </a:p>
          <a:p>
            <a:pPr marR="5080" algn="r">
              <a:lnSpc>
                <a:spcPct val="100000"/>
              </a:lnSpc>
            </a:pPr>
            <a:r>
              <a:rPr sz="1100" dirty="0">
                <a:latin typeface="Calibri"/>
                <a:cs typeface="Calibri"/>
              </a:rPr>
              <a:t>,  </a:t>
            </a:r>
            <a:r>
              <a:rPr sz="1100" spc="-5" dirty="0">
                <a:latin typeface="Calibri"/>
                <a:cs typeface="Calibri"/>
              </a:rPr>
              <a:t>прийнятого  рівня </a:t>
            </a:r>
            <a:r>
              <a:rPr sz="1100" spc="105" dirty="0">
                <a:latin typeface="Calibri"/>
                <a:cs typeface="Calibri"/>
              </a:rPr>
              <a:t> </a:t>
            </a:r>
            <a:r>
              <a:rPr sz="1100" spc="-5" dirty="0">
                <a:latin typeface="Calibri"/>
                <a:cs typeface="Calibri"/>
              </a:rPr>
              <a:t>ймовірності,</a:t>
            </a:r>
            <a:endParaRPr sz="1100">
              <a:latin typeface="Calibri"/>
              <a:cs typeface="Calibri"/>
            </a:endParaRPr>
          </a:p>
        </p:txBody>
      </p:sp>
      <p:sp>
        <p:nvSpPr>
          <p:cNvPr id="10" name="object 10"/>
          <p:cNvSpPr txBox="1"/>
          <p:nvPr/>
        </p:nvSpPr>
        <p:spPr>
          <a:xfrm>
            <a:off x="4636134" y="958088"/>
            <a:ext cx="3685540" cy="36131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якому відповідає квантиль t</a:t>
            </a:r>
            <a:r>
              <a:rPr sz="1100" spc="-85" dirty="0">
                <a:latin typeface="Calibri"/>
                <a:cs typeface="Calibri"/>
              </a:rPr>
              <a:t> </a:t>
            </a:r>
            <a:r>
              <a:rPr sz="1100" dirty="0">
                <a:latin typeface="Calibri"/>
                <a:cs typeface="Calibri"/>
              </a:rPr>
              <a:t>.</a:t>
            </a:r>
            <a:endParaRPr sz="1100">
              <a:latin typeface="Calibri"/>
              <a:cs typeface="Calibri"/>
            </a:endParaRPr>
          </a:p>
          <a:p>
            <a:pPr marL="469900">
              <a:lnSpc>
                <a:spcPct val="100000"/>
              </a:lnSpc>
              <a:tabLst>
                <a:tab pos="2001520" algn="l"/>
                <a:tab pos="2748280" algn="l"/>
              </a:tabLst>
            </a:pPr>
            <a:r>
              <a:rPr sz="1100" spc="-5" dirty="0">
                <a:latin typeface="Calibri"/>
                <a:cs typeface="Calibri"/>
              </a:rPr>
              <a:t>При  </a:t>
            </a:r>
            <a:r>
              <a:rPr sz="1100" spc="100" dirty="0">
                <a:latin typeface="Calibri"/>
                <a:cs typeface="Calibri"/>
              </a:rPr>
              <a:t> </a:t>
            </a:r>
            <a:r>
              <a:rPr sz="1100" spc="-5" dirty="0">
                <a:latin typeface="Calibri"/>
                <a:cs typeface="Calibri"/>
              </a:rPr>
              <a:t>малих  </a:t>
            </a:r>
            <a:r>
              <a:rPr sz="1100" spc="90" dirty="0">
                <a:latin typeface="Calibri"/>
                <a:cs typeface="Calibri"/>
              </a:rPr>
              <a:t> </a:t>
            </a:r>
            <a:r>
              <a:rPr sz="1100" spc="-5" dirty="0">
                <a:latin typeface="Calibri"/>
                <a:cs typeface="Calibri"/>
              </a:rPr>
              <a:t>вибірках	квантиль	визначають</a:t>
            </a:r>
            <a:r>
              <a:rPr sz="1100" spc="10" dirty="0">
                <a:latin typeface="Calibri"/>
                <a:cs typeface="Calibri"/>
              </a:rPr>
              <a:t> </a:t>
            </a:r>
            <a:r>
              <a:rPr sz="1100" dirty="0">
                <a:latin typeface="Calibri"/>
                <a:cs typeface="Calibri"/>
              </a:rPr>
              <a:t>за</a:t>
            </a:r>
            <a:endParaRPr sz="1100">
              <a:latin typeface="Calibri"/>
              <a:cs typeface="Calibri"/>
            </a:endParaRPr>
          </a:p>
        </p:txBody>
      </p:sp>
      <p:sp>
        <p:nvSpPr>
          <p:cNvPr id="11" name="object 11"/>
          <p:cNvSpPr txBox="1"/>
          <p:nvPr/>
        </p:nvSpPr>
        <p:spPr>
          <a:xfrm>
            <a:off x="4636134" y="1293368"/>
            <a:ext cx="3290570" cy="193675"/>
          </a:xfrm>
          <a:prstGeom prst="rect">
            <a:avLst/>
          </a:prstGeom>
        </p:spPr>
        <p:txBody>
          <a:bodyPr vert="horz" wrap="square" lIns="0" tIns="13335" rIns="0" bIns="0" rtlCol="0">
            <a:spAutoFit/>
          </a:bodyPr>
          <a:lstStyle/>
          <a:p>
            <a:pPr marL="12700">
              <a:lnSpc>
                <a:spcPct val="100000"/>
              </a:lnSpc>
              <a:spcBef>
                <a:spcPts val="105"/>
              </a:spcBef>
              <a:tabLst>
                <a:tab pos="2818765" algn="l"/>
                <a:tab pos="3234690" algn="l"/>
              </a:tabLst>
            </a:pPr>
            <a:r>
              <a:rPr sz="1100" spc="-5" dirty="0">
                <a:latin typeface="Calibri"/>
                <a:cs typeface="Calibri"/>
              </a:rPr>
              <a:t>р</a:t>
            </a:r>
            <a:r>
              <a:rPr sz="1100" spc="5" dirty="0">
                <a:latin typeface="Calibri"/>
                <a:cs typeface="Calibri"/>
              </a:rPr>
              <a:t>о</a:t>
            </a:r>
            <a:r>
              <a:rPr sz="1100" dirty="0">
                <a:latin typeface="Calibri"/>
                <a:cs typeface="Calibri"/>
              </a:rPr>
              <a:t>зп</a:t>
            </a:r>
            <a:r>
              <a:rPr sz="1100" spc="5" dirty="0">
                <a:latin typeface="Calibri"/>
                <a:cs typeface="Calibri"/>
              </a:rPr>
              <a:t>о</a:t>
            </a:r>
            <a:r>
              <a:rPr sz="1100" spc="-5" dirty="0">
                <a:latin typeface="Calibri"/>
                <a:cs typeface="Calibri"/>
              </a:rPr>
              <a:t>д</a:t>
            </a:r>
            <a:r>
              <a:rPr sz="1100" dirty="0">
                <a:latin typeface="Calibri"/>
                <a:cs typeface="Calibri"/>
              </a:rPr>
              <a:t>іл</a:t>
            </a:r>
            <a:r>
              <a:rPr sz="1100" spc="-10" dirty="0">
                <a:latin typeface="Calibri"/>
                <a:cs typeface="Calibri"/>
              </a:rPr>
              <a:t>о</a:t>
            </a:r>
            <a:r>
              <a:rPr sz="1100" dirty="0">
                <a:latin typeface="Calibri"/>
                <a:cs typeface="Calibri"/>
              </a:rPr>
              <a:t>м</a:t>
            </a:r>
            <a:r>
              <a:rPr sz="1100" spc="-50" dirty="0">
                <a:latin typeface="Calibri"/>
                <a:cs typeface="Calibri"/>
              </a:rPr>
              <a:t> </a:t>
            </a:r>
            <a:r>
              <a:rPr sz="1100" dirty="0">
                <a:latin typeface="Calibri"/>
                <a:cs typeface="Calibri"/>
              </a:rPr>
              <a:t>йм</a:t>
            </a:r>
            <a:r>
              <a:rPr sz="1100" spc="5" dirty="0">
                <a:latin typeface="Calibri"/>
                <a:cs typeface="Calibri"/>
              </a:rPr>
              <a:t>о</a:t>
            </a:r>
            <a:r>
              <a:rPr sz="1100" dirty="0">
                <a:latin typeface="Calibri"/>
                <a:cs typeface="Calibri"/>
              </a:rPr>
              <a:t>ві</a:t>
            </a:r>
            <a:r>
              <a:rPr sz="1100" spc="-10" dirty="0">
                <a:latin typeface="Calibri"/>
                <a:cs typeface="Calibri"/>
              </a:rPr>
              <a:t>р</a:t>
            </a:r>
            <a:r>
              <a:rPr sz="1100" dirty="0">
                <a:latin typeface="Calibri"/>
                <a:cs typeface="Calibri"/>
              </a:rPr>
              <a:t>ностей</a:t>
            </a:r>
            <a:r>
              <a:rPr sz="1100" spc="-30" dirty="0">
                <a:latin typeface="Calibri"/>
                <a:cs typeface="Calibri"/>
              </a:rPr>
              <a:t> </a:t>
            </a:r>
            <a:r>
              <a:rPr sz="1100" spc="-5" dirty="0">
                <a:latin typeface="Calibri"/>
                <a:cs typeface="Calibri"/>
              </a:rPr>
              <a:t>С</a:t>
            </a:r>
            <a:r>
              <a:rPr sz="1100" dirty="0">
                <a:latin typeface="Calibri"/>
                <a:cs typeface="Calibri"/>
              </a:rPr>
              <a:t>ть</a:t>
            </a:r>
            <a:r>
              <a:rPr sz="1100" spc="-10" dirty="0">
                <a:latin typeface="Calibri"/>
                <a:cs typeface="Calibri"/>
              </a:rPr>
              <a:t>ю</a:t>
            </a:r>
            <a:r>
              <a:rPr sz="1100" spc="-5" dirty="0">
                <a:latin typeface="Calibri"/>
                <a:cs typeface="Calibri"/>
              </a:rPr>
              <a:t>д</a:t>
            </a:r>
            <a:r>
              <a:rPr sz="1100" dirty="0">
                <a:latin typeface="Calibri"/>
                <a:cs typeface="Calibri"/>
              </a:rPr>
              <a:t>ента</a:t>
            </a:r>
            <a:r>
              <a:rPr sz="1100" spc="-20" dirty="0">
                <a:latin typeface="Calibri"/>
                <a:cs typeface="Calibri"/>
              </a:rPr>
              <a:t> </a:t>
            </a:r>
            <a:r>
              <a:rPr sz="1100" dirty="0">
                <a:latin typeface="Calibri"/>
                <a:cs typeface="Calibri"/>
              </a:rPr>
              <a:t>(	</a:t>
            </a:r>
            <a:r>
              <a:rPr sz="1100" dirty="0">
                <a:solidFill>
                  <a:srgbClr val="FFFFFF"/>
                </a:solidFill>
                <a:latin typeface="Calibri"/>
                <a:cs typeface="Calibri"/>
              </a:rPr>
              <a:t>,	)</a:t>
            </a:r>
            <a:endParaRPr sz="1100">
              <a:latin typeface="Calibri"/>
              <a:cs typeface="Calibri"/>
            </a:endParaRPr>
          </a:p>
        </p:txBody>
      </p:sp>
      <p:sp>
        <p:nvSpPr>
          <p:cNvPr id="12" name="object 12"/>
          <p:cNvSpPr/>
          <p:nvPr/>
        </p:nvSpPr>
        <p:spPr>
          <a:xfrm>
            <a:off x="2123694" y="764666"/>
            <a:ext cx="936104" cy="43205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292387" y="1754788"/>
            <a:ext cx="572643" cy="25717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950582" y="1268730"/>
            <a:ext cx="285750" cy="28575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541514" y="1210817"/>
            <a:ext cx="228600" cy="466725"/>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3431780" y="4145112"/>
            <a:ext cx="2707005" cy="234315"/>
          </a:xfrm>
          <a:prstGeom prst="rect">
            <a:avLst/>
          </a:prstGeom>
        </p:spPr>
        <p:txBody>
          <a:bodyPr vert="horz" wrap="square" lIns="0" tIns="14604" rIns="0" bIns="0" rtlCol="0">
            <a:spAutoFit/>
          </a:bodyPr>
          <a:lstStyle/>
          <a:p>
            <a:pPr marL="12700">
              <a:lnSpc>
                <a:spcPct val="100000"/>
              </a:lnSpc>
              <a:spcBef>
                <a:spcPts val="114"/>
              </a:spcBef>
            </a:pPr>
            <a:r>
              <a:rPr sz="1200" b="1" spc="114" dirty="0">
                <a:latin typeface="Times New Roman"/>
                <a:cs typeface="Times New Roman"/>
              </a:rPr>
              <a:t>Квантилі </a:t>
            </a:r>
            <a:r>
              <a:rPr sz="1200" b="1" spc="105" dirty="0">
                <a:latin typeface="Times New Roman"/>
                <a:cs typeface="Times New Roman"/>
              </a:rPr>
              <a:t>розподілу </a:t>
            </a:r>
            <a:r>
              <a:rPr sz="1200" b="1" spc="120" dirty="0">
                <a:latin typeface="Times New Roman"/>
                <a:cs typeface="Times New Roman"/>
              </a:rPr>
              <a:t>Стьюдента</a:t>
            </a:r>
            <a:r>
              <a:rPr sz="1200" b="1" spc="55" dirty="0">
                <a:latin typeface="Times New Roman"/>
                <a:cs typeface="Times New Roman"/>
              </a:rPr>
              <a:t> </a:t>
            </a:r>
            <a:r>
              <a:rPr sz="1350" i="1" spc="80" dirty="0">
                <a:latin typeface="Times New Roman"/>
                <a:cs typeface="Times New Roman"/>
              </a:rPr>
              <a:t>t</a:t>
            </a:r>
            <a:endParaRPr sz="1350">
              <a:latin typeface="Times New Roman"/>
              <a:cs typeface="Times New Roman"/>
            </a:endParaRPr>
          </a:p>
        </p:txBody>
      </p:sp>
      <p:graphicFrame>
        <p:nvGraphicFramePr>
          <p:cNvPr id="17" name="object 17"/>
          <p:cNvGraphicFramePr>
            <a:graphicFrameLocks noGrp="1"/>
          </p:cNvGraphicFramePr>
          <p:nvPr/>
        </p:nvGraphicFramePr>
        <p:xfrm>
          <a:off x="908735" y="4369346"/>
          <a:ext cx="6830058" cy="1720329"/>
        </p:xfrm>
        <a:graphic>
          <a:graphicData uri="http://schemas.openxmlformats.org/drawingml/2006/table">
            <a:tbl>
              <a:tblPr firstRow="1" bandRow="1">
                <a:tableStyleId>{2D5ABB26-0587-4C30-8999-92F81FD0307C}</a:tableStyleId>
              </a:tblPr>
              <a:tblGrid>
                <a:gridCol w="854710"/>
                <a:gridCol w="852169"/>
                <a:gridCol w="854710"/>
                <a:gridCol w="852805"/>
                <a:gridCol w="854710"/>
                <a:gridCol w="852805"/>
                <a:gridCol w="855345"/>
                <a:gridCol w="852804"/>
              </a:tblGrid>
              <a:tr h="196421">
                <a:tc rowSpan="2">
                  <a:txBody>
                    <a:bodyPr/>
                    <a:lstStyle/>
                    <a:p>
                      <a:pPr marR="13335" algn="ctr">
                        <a:lnSpc>
                          <a:spcPct val="100000"/>
                        </a:lnSpc>
                        <a:spcBef>
                          <a:spcPts val="430"/>
                        </a:spcBef>
                      </a:pPr>
                      <a:r>
                        <a:rPr sz="1400" i="1" dirty="0">
                          <a:latin typeface="Times New Roman"/>
                          <a:cs typeface="Times New Roman"/>
                        </a:rPr>
                        <a:t>k</a:t>
                      </a:r>
                      <a:endParaRPr sz="1400">
                        <a:latin typeface="Times New Roman"/>
                        <a:cs typeface="Times New Roman"/>
                      </a:endParaRPr>
                    </a:p>
                  </a:txBody>
                  <a:tcPr marL="0" marR="0" marT="5461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3">
                  <a:txBody>
                    <a:bodyPr/>
                    <a:lstStyle/>
                    <a:p>
                      <a:pPr marR="28575" algn="ctr">
                        <a:lnSpc>
                          <a:spcPts val="1445"/>
                        </a:lnSpc>
                      </a:pPr>
                      <a:r>
                        <a:rPr sz="1400" spc="150" dirty="0">
                          <a:latin typeface="Times New Roman"/>
                          <a:cs typeface="Times New Roman"/>
                        </a:rPr>
                        <a:t>1</a:t>
                      </a:r>
                      <a:r>
                        <a:rPr sz="1400" spc="-150" dirty="0">
                          <a:latin typeface="Times New Roman"/>
                          <a:cs typeface="Times New Roman"/>
                        </a:rPr>
                        <a:t> </a:t>
                      </a:r>
                      <a:r>
                        <a:rPr sz="1400" spc="165" dirty="0">
                          <a:latin typeface="Symbol"/>
                          <a:cs typeface="Symbol"/>
                        </a:rPr>
                        <a:t></a:t>
                      </a:r>
                      <a:r>
                        <a:rPr sz="1400" spc="-150" dirty="0">
                          <a:latin typeface="Times New Roman"/>
                          <a:cs typeface="Times New Roman"/>
                        </a:rPr>
                        <a:t> </a:t>
                      </a:r>
                      <a:r>
                        <a:rPr sz="1500" i="1" spc="130" dirty="0">
                          <a:latin typeface="Symbol"/>
                          <a:cs typeface="Symbol"/>
                        </a:rPr>
                        <a:t></a:t>
                      </a:r>
                      <a:endParaRPr sz="1500">
                        <a:latin typeface="Symbol"/>
                        <a:cs typeface="Symbol"/>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marR="14604" algn="ctr">
                        <a:lnSpc>
                          <a:spcPct val="100000"/>
                        </a:lnSpc>
                        <a:spcBef>
                          <a:spcPts val="430"/>
                        </a:spcBef>
                      </a:pPr>
                      <a:r>
                        <a:rPr sz="1400" i="1" dirty="0">
                          <a:latin typeface="Times New Roman"/>
                          <a:cs typeface="Times New Roman"/>
                        </a:rPr>
                        <a:t>k</a:t>
                      </a:r>
                      <a:endParaRPr sz="1400">
                        <a:latin typeface="Times New Roman"/>
                        <a:cs typeface="Times New Roman"/>
                      </a:endParaRPr>
                    </a:p>
                  </a:txBody>
                  <a:tcPr marL="0" marR="0" marT="5461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3">
                  <a:txBody>
                    <a:bodyPr/>
                    <a:lstStyle/>
                    <a:p>
                      <a:pPr marR="30480" algn="ctr">
                        <a:lnSpc>
                          <a:spcPts val="1445"/>
                        </a:lnSpc>
                      </a:pPr>
                      <a:r>
                        <a:rPr sz="1400" spc="150" dirty="0">
                          <a:latin typeface="Times New Roman"/>
                          <a:cs typeface="Times New Roman"/>
                        </a:rPr>
                        <a:t>1</a:t>
                      </a:r>
                      <a:r>
                        <a:rPr sz="1400" spc="-150" dirty="0">
                          <a:latin typeface="Times New Roman"/>
                          <a:cs typeface="Times New Roman"/>
                        </a:rPr>
                        <a:t> </a:t>
                      </a:r>
                      <a:r>
                        <a:rPr sz="1400" spc="165" dirty="0">
                          <a:latin typeface="Symbol"/>
                          <a:cs typeface="Symbol"/>
                        </a:rPr>
                        <a:t></a:t>
                      </a:r>
                      <a:r>
                        <a:rPr sz="1400" spc="-150" dirty="0">
                          <a:latin typeface="Times New Roman"/>
                          <a:cs typeface="Times New Roman"/>
                        </a:rPr>
                        <a:t> </a:t>
                      </a:r>
                      <a:r>
                        <a:rPr sz="1500" i="1" spc="130" dirty="0">
                          <a:latin typeface="Symbol"/>
                          <a:cs typeface="Symbol"/>
                        </a:rPr>
                        <a:t></a:t>
                      </a:r>
                      <a:endParaRPr sz="1500">
                        <a:latin typeface="Symbol"/>
                        <a:cs typeface="Symbol"/>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152264">
                <a:tc vMerge="1">
                  <a:txBody>
                    <a:bodyPr/>
                    <a:lstStyle/>
                    <a:p>
                      <a:endParaRPr/>
                    </a:p>
                  </a:txBody>
                  <a:tcPr marL="0" marR="0" marT="5461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b="1" spc="80" dirty="0">
                          <a:latin typeface="Times New Roman"/>
                          <a:cs typeface="Times New Roman"/>
                        </a:rPr>
                        <a:t>0,900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b="1" spc="80" dirty="0">
                          <a:latin typeface="Times New Roman"/>
                          <a:cs typeface="Times New Roman"/>
                        </a:rPr>
                        <a:t>0,950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1100"/>
                        </a:lnSpc>
                      </a:pPr>
                      <a:r>
                        <a:rPr sz="1000" b="1" spc="85" dirty="0">
                          <a:latin typeface="Times New Roman"/>
                          <a:cs typeface="Times New Roman"/>
                        </a:rPr>
                        <a:t>0,975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461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56540">
                        <a:lnSpc>
                          <a:spcPts val="1100"/>
                        </a:lnSpc>
                      </a:pPr>
                      <a:r>
                        <a:rPr sz="1000" b="1" spc="80" dirty="0">
                          <a:latin typeface="Times New Roman"/>
                          <a:cs typeface="Times New Roman"/>
                        </a:rPr>
                        <a:t>0,900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b="1" spc="80" dirty="0">
                          <a:latin typeface="Times New Roman"/>
                          <a:cs typeface="Times New Roman"/>
                        </a:rPr>
                        <a:t>0,950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b="1" spc="80" dirty="0">
                          <a:latin typeface="Times New Roman"/>
                          <a:cs typeface="Times New Roman"/>
                        </a:rPr>
                        <a:t>0,975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645">
                <a:tc>
                  <a:txBody>
                    <a:bodyPr/>
                    <a:lstStyle/>
                    <a:p>
                      <a:pPr marR="383540" algn="r">
                        <a:lnSpc>
                          <a:spcPts val="1100"/>
                        </a:lnSpc>
                      </a:pPr>
                      <a:r>
                        <a:rPr sz="1000" dirty="0">
                          <a:latin typeface="Times New Roman"/>
                          <a:cs typeface="Times New Roman"/>
                        </a:rPr>
                        <a:t>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1,64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2,35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3,18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12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2,18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264">
                <a:tc>
                  <a:txBody>
                    <a:bodyPr/>
                    <a:lstStyle/>
                    <a:p>
                      <a:pPr marR="383540" algn="r">
                        <a:lnSpc>
                          <a:spcPts val="1100"/>
                        </a:lnSpc>
                      </a:pPr>
                      <a:r>
                        <a:rPr sz="1000" dirty="0">
                          <a:latin typeface="Times New Roman"/>
                          <a:cs typeface="Times New Roman"/>
                        </a:rPr>
                        <a:t>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1,53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2,13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2,78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14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2,14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518">
                <a:tc>
                  <a:txBody>
                    <a:bodyPr/>
                    <a:lstStyle/>
                    <a:p>
                      <a:pPr marR="383540" algn="r">
                        <a:lnSpc>
                          <a:spcPts val="1100"/>
                        </a:lnSpc>
                      </a:pPr>
                      <a:r>
                        <a:rPr sz="1000" dirty="0">
                          <a:latin typeface="Times New Roman"/>
                          <a:cs typeface="Times New Roman"/>
                        </a:rPr>
                        <a:t>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1,48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2,02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2,57</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16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2,12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289">
                <a:tc>
                  <a:txBody>
                    <a:bodyPr/>
                    <a:lstStyle/>
                    <a:p>
                      <a:pPr marR="383540" algn="r">
                        <a:lnSpc>
                          <a:spcPts val="1100"/>
                        </a:lnSpc>
                      </a:pPr>
                      <a:r>
                        <a:rPr sz="1000" dirty="0">
                          <a:latin typeface="Times New Roman"/>
                          <a:cs typeface="Times New Roman"/>
                        </a:rPr>
                        <a:t>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1,44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1,94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2,45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18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2,10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568">
                <a:tc>
                  <a:txBody>
                    <a:bodyPr/>
                    <a:lstStyle/>
                    <a:p>
                      <a:pPr marR="383540" algn="r">
                        <a:lnSpc>
                          <a:spcPts val="1100"/>
                        </a:lnSpc>
                      </a:pPr>
                      <a:r>
                        <a:rPr sz="1000" dirty="0">
                          <a:latin typeface="Times New Roman"/>
                          <a:cs typeface="Times New Roman"/>
                        </a:rPr>
                        <a:t>7</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1,41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1,89</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2,36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20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2,09</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264">
                <a:tc>
                  <a:txBody>
                    <a:bodyPr/>
                    <a:lstStyle/>
                    <a:p>
                      <a:pPr marR="383540" algn="r">
                        <a:lnSpc>
                          <a:spcPts val="1100"/>
                        </a:lnSpc>
                      </a:pPr>
                      <a:r>
                        <a:rPr sz="1000" dirty="0">
                          <a:latin typeface="Times New Roman"/>
                          <a:cs typeface="Times New Roman"/>
                        </a:rPr>
                        <a:t>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1,40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1,86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2,31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22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2,07</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264">
                <a:tc>
                  <a:txBody>
                    <a:bodyPr/>
                    <a:lstStyle/>
                    <a:p>
                      <a:pPr marR="383540" algn="r">
                        <a:lnSpc>
                          <a:spcPts val="1100"/>
                        </a:lnSpc>
                      </a:pPr>
                      <a:r>
                        <a:rPr sz="1000" dirty="0">
                          <a:latin typeface="Times New Roman"/>
                          <a:cs typeface="Times New Roman"/>
                        </a:rPr>
                        <a:t>9</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1,38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1,83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2,26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24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1,32</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2,06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568">
                <a:tc>
                  <a:txBody>
                    <a:bodyPr/>
                    <a:lstStyle/>
                    <a:p>
                      <a:pPr marR="344805" algn="r">
                        <a:lnSpc>
                          <a:spcPts val="1100"/>
                        </a:lnSpc>
                      </a:pPr>
                      <a:r>
                        <a:rPr sz="1000" spc="5" dirty="0">
                          <a:latin typeface="Times New Roman"/>
                          <a:cs typeface="Times New Roman"/>
                        </a:rPr>
                        <a:t>10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1,37</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1,81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2,23</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95" dirty="0">
                          <a:latin typeface="Times New Roman"/>
                          <a:cs typeface="Times New Roman"/>
                        </a:rPr>
                        <a:t>28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1,31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1,70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2,05</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r h="152264">
                <a:tc>
                  <a:txBody>
                    <a:bodyPr/>
                    <a:lstStyle/>
                    <a:p>
                      <a:pPr marR="344805" algn="r">
                        <a:lnSpc>
                          <a:spcPts val="1100"/>
                        </a:lnSpc>
                      </a:pPr>
                      <a:r>
                        <a:rPr sz="1000" spc="5" dirty="0">
                          <a:latin typeface="Times New Roman"/>
                          <a:cs typeface="Times New Roman"/>
                        </a:rPr>
                        <a:t>11</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1100"/>
                        </a:lnSpc>
                      </a:pPr>
                      <a:r>
                        <a:rPr sz="1000" spc="80" dirty="0">
                          <a:latin typeface="Times New Roman"/>
                          <a:cs typeface="Times New Roman"/>
                        </a:rPr>
                        <a:t>1,36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1,80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2,20</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dirty="0">
                          <a:latin typeface="Times New Roman"/>
                          <a:cs typeface="Times New Roman"/>
                        </a:rPr>
                        <a:t>∞</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294005">
                        <a:lnSpc>
                          <a:spcPts val="1100"/>
                        </a:lnSpc>
                      </a:pPr>
                      <a:r>
                        <a:rPr sz="1000" spc="80" dirty="0">
                          <a:latin typeface="Times New Roman"/>
                          <a:cs typeface="Times New Roman"/>
                        </a:rPr>
                        <a:t>1,58</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1,64</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100"/>
                        </a:lnSpc>
                      </a:pPr>
                      <a:r>
                        <a:rPr sz="1000" spc="80" dirty="0">
                          <a:latin typeface="Times New Roman"/>
                          <a:cs typeface="Times New Roman"/>
                        </a:rPr>
                        <a:t>1,96</a:t>
                      </a: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18" name="object 18"/>
          <p:cNvSpPr/>
          <p:nvPr/>
        </p:nvSpPr>
        <p:spPr>
          <a:xfrm>
            <a:off x="6058280" y="3747896"/>
            <a:ext cx="962025" cy="25717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7164323" y="3785996"/>
            <a:ext cx="733425" cy="21907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6595" y="587482"/>
            <a:ext cx="3108960" cy="296545"/>
          </a:xfrm>
          <a:prstGeom prst="rect">
            <a:avLst/>
          </a:prstGeom>
        </p:spPr>
        <p:txBody>
          <a:bodyPr vert="horz" wrap="square" lIns="0" tIns="15875" rIns="0" bIns="0" rtlCol="0">
            <a:spAutoFit/>
          </a:bodyPr>
          <a:lstStyle/>
          <a:p>
            <a:pPr marL="12700">
              <a:lnSpc>
                <a:spcPct val="100000"/>
              </a:lnSpc>
              <a:spcBef>
                <a:spcPts val="125"/>
              </a:spcBef>
              <a:tabLst>
                <a:tab pos="666750" algn="l"/>
                <a:tab pos="2106295" algn="l"/>
              </a:tabLst>
            </a:pPr>
            <a:r>
              <a:rPr sz="1750" spc="275" dirty="0">
                <a:latin typeface="Times New Roman"/>
                <a:cs typeface="Times New Roman"/>
              </a:rPr>
              <a:t>П</a:t>
            </a:r>
            <a:r>
              <a:rPr sz="1750" spc="200" dirty="0">
                <a:latin typeface="Times New Roman"/>
                <a:cs typeface="Times New Roman"/>
              </a:rPr>
              <a:t>р</a:t>
            </a:r>
            <a:r>
              <a:rPr sz="1750" spc="210" dirty="0">
                <a:latin typeface="Times New Roman"/>
                <a:cs typeface="Times New Roman"/>
              </a:rPr>
              <a:t>и</a:t>
            </a:r>
            <a:r>
              <a:rPr sz="1750" dirty="0">
                <a:latin typeface="Times New Roman"/>
                <a:cs typeface="Times New Roman"/>
              </a:rPr>
              <a:t>	</a:t>
            </a:r>
            <a:r>
              <a:rPr sz="1750" spc="195" dirty="0">
                <a:latin typeface="Times New Roman"/>
                <a:cs typeface="Times New Roman"/>
              </a:rPr>
              <a:t>по</a:t>
            </a:r>
            <a:r>
              <a:rPr sz="1750" spc="204" dirty="0">
                <a:latin typeface="Times New Roman"/>
                <a:cs typeface="Times New Roman"/>
              </a:rPr>
              <a:t>р</a:t>
            </a:r>
            <a:r>
              <a:rPr sz="1750" spc="165" dirty="0">
                <a:latin typeface="Times New Roman"/>
                <a:cs typeface="Times New Roman"/>
              </a:rPr>
              <a:t>івн</a:t>
            </a:r>
            <a:r>
              <a:rPr sz="1750" spc="190" dirty="0">
                <a:latin typeface="Times New Roman"/>
                <a:cs typeface="Times New Roman"/>
              </a:rPr>
              <a:t>я</a:t>
            </a:r>
            <a:r>
              <a:rPr sz="1750" spc="204" dirty="0">
                <a:latin typeface="Times New Roman"/>
                <a:cs typeface="Times New Roman"/>
              </a:rPr>
              <a:t>нн</a:t>
            </a:r>
            <a:r>
              <a:rPr sz="1750" spc="105" dirty="0">
                <a:latin typeface="Times New Roman"/>
                <a:cs typeface="Times New Roman"/>
              </a:rPr>
              <a:t>і</a:t>
            </a:r>
            <a:r>
              <a:rPr sz="1750" dirty="0">
                <a:latin typeface="Times New Roman"/>
                <a:cs typeface="Times New Roman"/>
              </a:rPr>
              <a:t>	</a:t>
            </a:r>
            <a:r>
              <a:rPr sz="1750" spc="180" dirty="0">
                <a:latin typeface="Times New Roman"/>
                <a:cs typeface="Times New Roman"/>
              </a:rPr>
              <a:t>то</a:t>
            </a:r>
            <a:r>
              <a:rPr sz="1750" spc="200" dirty="0">
                <a:latin typeface="Times New Roman"/>
                <a:cs typeface="Times New Roman"/>
              </a:rPr>
              <a:t>ч</a:t>
            </a:r>
            <a:r>
              <a:rPr sz="1750" spc="165" dirty="0">
                <a:latin typeface="Times New Roman"/>
                <a:cs typeface="Times New Roman"/>
              </a:rPr>
              <a:t>ності</a:t>
            </a:r>
            <a:endParaRPr sz="1750">
              <a:latin typeface="Times New Roman"/>
              <a:cs typeface="Times New Roman"/>
            </a:endParaRPr>
          </a:p>
        </p:txBody>
      </p:sp>
      <p:sp>
        <p:nvSpPr>
          <p:cNvPr id="3" name="object 3"/>
          <p:cNvSpPr txBox="1"/>
          <p:nvPr/>
        </p:nvSpPr>
        <p:spPr>
          <a:xfrm>
            <a:off x="4246208" y="587482"/>
            <a:ext cx="1332865" cy="296545"/>
          </a:xfrm>
          <a:prstGeom prst="rect">
            <a:avLst/>
          </a:prstGeom>
        </p:spPr>
        <p:txBody>
          <a:bodyPr vert="horz" wrap="square" lIns="0" tIns="15875" rIns="0" bIns="0" rtlCol="0">
            <a:spAutoFit/>
          </a:bodyPr>
          <a:lstStyle/>
          <a:p>
            <a:pPr marL="12700">
              <a:lnSpc>
                <a:spcPct val="100000"/>
              </a:lnSpc>
              <a:spcBef>
                <a:spcPts val="125"/>
              </a:spcBef>
            </a:pPr>
            <a:r>
              <a:rPr sz="1750" spc="185" dirty="0">
                <a:latin typeface="Times New Roman"/>
                <a:cs typeface="Times New Roman"/>
              </a:rPr>
              <a:t>вибіркових</a:t>
            </a:r>
            <a:endParaRPr sz="1750">
              <a:latin typeface="Times New Roman"/>
              <a:cs typeface="Times New Roman"/>
            </a:endParaRPr>
          </a:p>
        </p:txBody>
      </p:sp>
      <p:sp>
        <p:nvSpPr>
          <p:cNvPr id="4" name="object 4"/>
          <p:cNvSpPr txBox="1"/>
          <p:nvPr/>
        </p:nvSpPr>
        <p:spPr>
          <a:xfrm>
            <a:off x="5730284" y="587482"/>
            <a:ext cx="797560" cy="296545"/>
          </a:xfrm>
          <a:prstGeom prst="rect">
            <a:avLst/>
          </a:prstGeom>
        </p:spPr>
        <p:txBody>
          <a:bodyPr vert="horz" wrap="square" lIns="0" tIns="15875" rIns="0" bIns="0" rtlCol="0">
            <a:spAutoFit/>
          </a:bodyPr>
          <a:lstStyle/>
          <a:p>
            <a:pPr marL="12700">
              <a:lnSpc>
                <a:spcPct val="100000"/>
              </a:lnSpc>
              <a:spcBef>
                <a:spcPts val="125"/>
              </a:spcBef>
            </a:pPr>
            <a:r>
              <a:rPr sz="1750" spc="200" dirty="0">
                <a:latin typeface="Times New Roman"/>
                <a:cs typeface="Times New Roman"/>
              </a:rPr>
              <a:t>о</a:t>
            </a:r>
            <a:r>
              <a:rPr sz="1750" spc="175" dirty="0">
                <a:latin typeface="Times New Roman"/>
                <a:cs typeface="Times New Roman"/>
              </a:rPr>
              <a:t>цінок</a:t>
            </a:r>
            <a:endParaRPr sz="1750">
              <a:latin typeface="Times New Roman"/>
              <a:cs typeface="Times New Roman"/>
            </a:endParaRPr>
          </a:p>
        </p:txBody>
      </p:sp>
      <p:sp>
        <p:nvSpPr>
          <p:cNvPr id="5" name="object 5"/>
          <p:cNvSpPr txBox="1"/>
          <p:nvPr/>
        </p:nvSpPr>
        <p:spPr>
          <a:xfrm>
            <a:off x="6678960" y="587482"/>
            <a:ext cx="1939925" cy="296545"/>
          </a:xfrm>
          <a:prstGeom prst="rect">
            <a:avLst/>
          </a:prstGeom>
        </p:spPr>
        <p:txBody>
          <a:bodyPr vert="horz" wrap="square" lIns="0" tIns="15875" rIns="0" bIns="0" rtlCol="0">
            <a:spAutoFit/>
          </a:bodyPr>
          <a:lstStyle/>
          <a:p>
            <a:pPr marL="12700">
              <a:lnSpc>
                <a:spcPct val="100000"/>
              </a:lnSpc>
              <a:spcBef>
                <a:spcPts val="125"/>
              </a:spcBef>
            </a:pPr>
            <a:r>
              <a:rPr sz="1750" spc="195" dirty="0">
                <a:latin typeface="Times New Roman"/>
                <a:cs typeface="Times New Roman"/>
              </a:rPr>
              <a:t>використовують</a:t>
            </a:r>
            <a:endParaRPr sz="1750">
              <a:latin typeface="Times New Roman"/>
              <a:cs typeface="Times New Roman"/>
            </a:endParaRPr>
          </a:p>
        </p:txBody>
      </p:sp>
      <p:sp>
        <p:nvSpPr>
          <p:cNvPr id="6" name="object 6"/>
          <p:cNvSpPr txBox="1"/>
          <p:nvPr/>
        </p:nvSpPr>
        <p:spPr>
          <a:xfrm>
            <a:off x="3743638" y="853715"/>
            <a:ext cx="492125" cy="313690"/>
          </a:xfrm>
          <a:prstGeom prst="rect">
            <a:avLst/>
          </a:prstGeom>
        </p:spPr>
        <p:txBody>
          <a:bodyPr vert="horz" wrap="square" lIns="0" tIns="17145" rIns="0" bIns="0" rtlCol="0">
            <a:spAutoFit/>
          </a:bodyPr>
          <a:lstStyle/>
          <a:p>
            <a:pPr marL="38100">
              <a:lnSpc>
                <a:spcPct val="100000"/>
              </a:lnSpc>
              <a:spcBef>
                <a:spcPts val="135"/>
              </a:spcBef>
            </a:pPr>
            <a:r>
              <a:rPr sz="1850" i="1" spc="225" dirty="0">
                <a:latin typeface="Times New Roman"/>
                <a:cs typeface="Times New Roman"/>
              </a:rPr>
              <a:t>V</a:t>
            </a:r>
            <a:r>
              <a:rPr sz="1950" i="1" spc="337" baseline="-19230" dirty="0">
                <a:latin typeface="Symbol"/>
                <a:cs typeface="Symbol"/>
              </a:rPr>
              <a:t></a:t>
            </a:r>
            <a:r>
              <a:rPr sz="1950" i="1" spc="30" baseline="-19230" dirty="0">
                <a:latin typeface="Times New Roman"/>
                <a:cs typeface="Times New Roman"/>
              </a:rPr>
              <a:t> </a:t>
            </a:r>
            <a:r>
              <a:rPr sz="2625" spc="142" baseline="-4761" dirty="0">
                <a:latin typeface="Times New Roman"/>
                <a:cs typeface="Times New Roman"/>
              </a:rPr>
              <a:t>,</a:t>
            </a:r>
            <a:endParaRPr sz="2625" baseline="-4761">
              <a:latin typeface="Times New Roman"/>
              <a:cs typeface="Times New Roman"/>
            </a:endParaRPr>
          </a:p>
        </p:txBody>
      </p:sp>
      <p:sp>
        <p:nvSpPr>
          <p:cNvPr id="7" name="object 7"/>
          <p:cNvSpPr txBox="1"/>
          <p:nvPr/>
        </p:nvSpPr>
        <p:spPr>
          <a:xfrm>
            <a:off x="382841" y="889943"/>
            <a:ext cx="8244840" cy="296545"/>
          </a:xfrm>
          <a:prstGeom prst="rect">
            <a:avLst/>
          </a:prstGeom>
        </p:spPr>
        <p:txBody>
          <a:bodyPr vert="horz" wrap="square" lIns="0" tIns="15875" rIns="0" bIns="0" rtlCol="0">
            <a:spAutoFit/>
          </a:bodyPr>
          <a:lstStyle/>
          <a:p>
            <a:pPr marL="12700">
              <a:lnSpc>
                <a:spcPct val="100000"/>
              </a:lnSpc>
              <a:spcBef>
                <a:spcPts val="125"/>
              </a:spcBef>
              <a:tabLst>
                <a:tab pos="1196340" algn="l"/>
                <a:tab pos="2322195" algn="l"/>
                <a:tab pos="3969385" algn="l"/>
                <a:tab pos="4504690" algn="l"/>
                <a:tab pos="5624830" algn="l"/>
                <a:tab pos="6045835" algn="l"/>
                <a:tab pos="7070725" algn="l"/>
              </a:tabLst>
            </a:pPr>
            <a:r>
              <a:rPr sz="1750" spc="180" dirty="0">
                <a:latin typeface="Times New Roman"/>
                <a:cs typeface="Times New Roman"/>
              </a:rPr>
              <a:t>відносну	</a:t>
            </a:r>
            <a:r>
              <a:rPr sz="1750" spc="195" dirty="0">
                <a:latin typeface="Times New Roman"/>
                <a:cs typeface="Times New Roman"/>
              </a:rPr>
              <a:t>похибку	</a:t>
            </a:r>
            <a:r>
              <a:rPr sz="1750" spc="180" dirty="0">
                <a:latin typeface="Times New Roman"/>
                <a:cs typeface="Times New Roman"/>
              </a:rPr>
              <a:t>вибірки	яка	</a:t>
            </a:r>
            <a:r>
              <a:rPr sz="1750" spc="170" dirty="0">
                <a:latin typeface="Times New Roman"/>
                <a:cs typeface="Times New Roman"/>
              </a:rPr>
              <a:t>показує,	</a:t>
            </a:r>
            <a:r>
              <a:rPr sz="1750" spc="190" dirty="0">
                <a:latin typeface="Times New Roman"/>
                <a:cs typeface="Times New Roman"/>
              </a:rPr>
              <a:t>на	</a:t>
            </a:r>
            <a:r>
              <a:rPr sz="1750" spc="175" dirty="0">
                <a:latin typeface="Times New Roman"/>
                <a:cs typeface="Times New Roman"/>
              </a:rPr>
              <a:t>скільки	</a:t>
            </a:r>
            <a:r>
              <a:rPr sz="1750" spc="185" dirty="0">
                <a:latin typeface="Times New Roman"/>
                <a:cs typeface="Times New Roman"/>
              </a:rPr>
              <a:t>процентів</a:t>
            </a:r>
            <a:endParaRPr sz="1750">
              <a:latin typeface="Times New Roman"/>
              <a:cs typeface="Times New Roman"/>
            </a:endParaRPr>
          </a:p>
        </p:txBody>
      </p:sp>
      <p:sp>
        <p:nvSpPr>
          <p:cNvPr id="8" name="object 8"/>
          <p:cNvSpPr/>
          <p:nvPr/>
        </p:nvSpPr>
        <p:spPr>
          <a:xfrm>
            <a:off x="4516829" y="1683886"/>
            <a:ext cx="85090" cy="0"/>
          </a:xfrm>
          <a:custGeom>
            <a:avLst/>
            <a:gdLst/>
            <a:ahLst/>
            <a:cxnLst/>
            <a:rect l="l" t="t" r="r" b="b"/>
            <a:pathLst>
              <a:path w="85089">
                <a:moveTo>
                  <a:pt x="0" y="0"/>
                </a:moveTo>
                <a:lnTo>
                  <a:pt x="85084" y="0"/>
                </a:lnTo>
              </a:path>
            </a:pathLst>
          </a:custGeom>
          <a:ln w="5445">
            <a:solidFill>
              <a:srgbClr val="000000"/>
            </a:solidFill>
          </a:ln>
        </p:spPr>
        <p:txBody>
          <a:bodyPr wrap="square" lIns="0" tIns="0" rIns="0" bIns="0" rtlCol="0"/>
          <a:lstStyle/>
          <a:p>
            <a:endParaRPr/>
          </a:p>
        </p:txBody>
      </p:sp>
      <p:sp>
        <p:nvSpPr>
          <p:cNvPr id="9" name="object 9"/>
          <p:cNvSpPr/>
          <p:nvPr/>
        </p:nvSpPr>
        <p:spPr>
          <a:xfrm>
            <a:off x="4414735" y="1919443"/>
            <a:ext cx="132080" cy="0"/>
          </a:xfrm>
          <a:custGeom>
            <a:avLst/>
            <a:gdLst/>
            <a:ahLst/>
            <a:cxnLst/>
            <a:rect l="l" t="t" r="r" b="b"/>
            <a:pathLst>
              <a:path w="132079">
                <a:moveTo>
                  <a:pt x="0" y="0"/>
                </a:moveTo>
                <a:lnTo>
                  <a:pt x="131487" y="0"/>
                </a:lnTo>
              </a:path>
            </a:pathLst>
          </a:custGeom>
          <a:ln w="8378">
            <a:solidFill>
              <a:srgbClr val="000000"/>
            </a:solidFill>
          </a:ln>
        </p:spPr>
        <p:txBody>
          <a:bodyPr wrap="square" lIns="0" tIns="0" rIns="0" bIns="0" rtlCol="0"/>
          <a:lstStyle/>
          <a:p>
            <a:endParaRPr/>
          </a:p>
        </p:txBody>
      </p:sp>
      <p:sp>
        <p:nvSpPr>
          <p:cNvPr id="10" name="object 10"/>
          <p:cNvSpPr txBox="1"/>
          <p:nvPr/>
        </p:nvSpPr>
        <p:spPr>
          <a:xfrm>
            <a:off x="382841" y="1208947"/>
            <a:ext cx="8088630" cy="595630"/>
          </a:xfrm>
          <a:prstGeom prst="rect">
            <a:avLst/>
          </a:prstGeom>
        </p:spPr>
        <p:txBody>
          <a:bodyPr vert="horz" wrap="square" lIns="0" tIns="15875" rIns="0" bIns="0" rtlCol="0">
            <a:spAutoFit/>
          </a:bodyPr>
          <a:lstStyle/>
          <a:p>
            <a:pPr algn="ctr">
              <a:lnSpc>
                <a:spcPts val="2050"/>
              </a:lnSpc>
              <a:spcBef>
                <a:spcPts val="125"/>
              </a:spcBef>
            </a:pPr>
            <a:r>
              <a:rPr sz="1750" spc="180" dirty="0">
                <a:latin typeface="Times New Roman"/>
                <a:cs typeface="Times New Roman"/>
              </a:rPr>
              <a:t>вибіркова </a:t>
            </a:r>
            <a:r>
              <a:rPr sz="1750" spc="175" dirty="0">
                <a:latin typeface="Times New Roman"/>
                <a:cs typeface="Times New Roman"/>
              </a:rPr>
              <a:t>оцінка відхиляється </a:t>
            </a:r>
            <a:r>
              <a:rPr sz="1750" spc="160" dirty="0">
                <a:latin typeface="Times New Roman"/>
                <a:cs typeface="Times New Roman"/>
              </a:rPr>
              <a:t>від </a:t>
            </a:r>
            <a:r>
              <a:rPr sz="1750" spc="185" dirty="0">
                <a:latin typeface="Times New Roman"/>
                <a:cs typeface="Times New Roman"/>
              </a:rPr>
              <a:t>параметра </a:t>
            </a:r>
            <a:r>
              <a:rPr sz="1750" spc="175" dirty="0">
                <a:latin typeface="Times New Roman"/>
                <a:cs typeface="Times New Roman"/>
              </a:rPr>
              <a:t>генеральної</a:t>
            </a:r>
            <a:r>
              <a:rPr sz="1750" spc="-165" dirty="0">
                <a:latin typeface="Times New Roman"/>
                <a:cs typeface="Times New Roman"/>
              </a:rPr>
              <a:t> </a:t>
            </a:r>
            <a:r>
              <a:rPr sz="1750" spc="170" dirty="0">
                <a:latin typeface="Times New Roman"/>
                <a:cs typeface="Times New Roman"/>
              </a:rPr>
              <a:t>сукупності:</a:t>
            </a:r>
            <a:endParaRPr sz="1750">
              <a:latin typeface="Times New Roman"/>
              <a:cs typeface="Times New Roman"/>
            </a:endParaRPr>
          </a:p>
          <a:p>
            <a:pPr marR="35560" algn="ctr">
              <a:lnSpc>
                <a:spcPts val="2410"/>
              </a:lnSpc>
            </a:pPr>
            <a:r>
              <a:rPr sz="2050" i="1" spc="160" dirty="0">
                <a:latin typeface="Symbol"/>
                <a:cs typeface="Symbol"/>
              </a:rPr>
              <a:t></a:t>
            </a:r>
            <a:endParaRPr sz="2050">
              <a:latin typeface="Symbol"/>
              <a:cs typeface="Symbol"/>
            </a:endParaRPr>
          </a:p>
        </p:txBody>
      </p:sp>
      <p:sp>
        <p:nvSpPr>
          <p:cNvPr id="11" name="object 11"/>
          <p:cNvSpPr txBox="1"/>
          <p:nvPr/>
        </p:nvSpPr>
        <p:spPr>
          <a:xfrm>
            <a:off x="3618130" y="1681416"/>
            <a:ext cx="1784985" cy="314960"/>
          </a:xfrm>
          <a:prstGeom prst="rect">
            <a:avLst/>
          </a:prstGeom>
        </p:spPr>
        <p:txBody>
          <a:bodyPr vert="horz" wrap="square" lIns="0" tIns="12065" rIns="0" bIns="0" rtlCol="0">
            <a:spAutoFit/>
          </a:bodyPr>
          <a:lstStyle/>
          <a:p>
            <a:pPr marL="38100">
              <a:lnSpc>
                <a:spcPct val="100000"/>
              </a:lnSpc>
              <a:spcBef>
                <a:spcPts val="95"/>
              </a:spcBef>
              <a:tabLst>
                <a:tab pos="904240" algn="l"/>
              </a:tabLst>
            </a:pPr>
            <a:r>
              <a:rPr sz="1900" i="1" spc="210" dirty="0">
                <a:latin typeface="Times New Roman"/>
                <a:cs typeface="Times New Roman"/>
              </a:rPr>
              <a:t>V</a:t>
            </a:r>
            <a:r>
              <a:rPr sz="1950" i="1" spc="315" baseline="-21367" dirty="0">
                <a:latin typeface="Symbol"/>
                <a:cs typeface="Symbol"/>
              </a:rPr>
              <a:t></a:t>
            </a:r>
            <a:r>
              <a:rPr sz="1950" i="1" spc="900" baseline="-21367" dirty="0">
                <a:latin typeface="Times New Roman"/>
                <a:cs typeface="Times New Roman"/>
              </a:rPr>
              <a:t> </a:t>
            </a:r>
            <a:r>
              <a:rPr sz="1900" spc="235" dirty="0">
                <a:latin typeface="Symbol"/>
                <a:cs typeface="Symbol"/>
              </a:rPr>
              <a:t></a:t>
            </a:r>
            <a:r>
              <a:rPr sz="2850" u="sng" spc="352" baseline="23391" dirty="0">
                <a:uFill>
                  <a:solidFill>
                    <a:srgbClr val="000000"/>
                  </a:solidFill>
                </a:uFill>
                <a:latin typeface="Symbol"/>
                <a:cs typeface="Symbol"/>
              </a:rPr>
              <a:t></a:t>
            </a:r>
            <a:r>
              <a:rPr sz="1800" i="1" u="sng" spc="195" baseline="37037" dirty="0">
                <a:uFill>
                  <a:solidFill>
                    <a:srgbClr val="000000"/>
                  </a:solidFill>
                </a:uFill>
                <a:latin typeface="Times New Roman"/>
                <a:cs typeface="Times New Roman"/>
              </a:rPr>
              <a:t>x</a:t>
            </a:r>
            <a:r>
              <a:rPr sz="1800" i="1" spc="195" baseline="37037" dirty="0">
                <a:latin typeface="Times New Roman"/>
                <a:cs typeface="Times New Roman"/>
              </a:rPr>
              <a:t> </a:t>
            </a:r>
            <a:r>
              <a:rPr sz="1900" spc="215" dirty="0">
                <a:latin typeface="Symbol"/>
                <a:cs typeface="Symbol"/>
              </a:rPr>
              <a:t></a:t>
            </a:r>
            <a:r>
              <a:rPr sz="1900" spc="215" dirty="0">
                <a:latin typeface="Times New Roman"/>
                <a:cs typeface="Times New Roman"/>
              </a:rPr>
              <a:t>100</a:t>
            </a:r>
            <a:r>
              <a:rPr sz="1900" spc="-175" dirty="0">
                <a:latin typeface="Times New Roman"/>
                <a:cs typeface="Times New Roman"/>
              </a:rPr>
              <a:t> </a:t>
            </a:r>
            <a:r>
              <a:rPr sz="2625" spc="142" baseline="-11111" dirty="0">
                <a:latin typeface="Times New Roman"/>
                <a:cs typeface="Times New Roman"/>
              </a:rPr>
              <a:t>.</a:t>
            </a:r>
            <a:endParaRPr sz="2625" baseline="-11111">
              <a:latin typeface="Times New Roman"/>
              <a:cs typeface="Times New Roman"/>
            </a:endParaRPr>
          </a:p>
        </p:txBody>
      </p:sp>
      <p:sp>
        <p:nvSpPr>
          <p:cNvPr id="12" name="object 12"/>
          <p:cNvSpPr txBox="1"/>
          <p:nvPr/>
        </p:nvSpPr>
        <p:spPr>
          <a:xfrm>
            <a:off x="986595" y="1888839"/>
            <a:ext cx="3581400" cy="567055"/>
          </a:xfrm>
          <a:prstGeom prst="rect">
            <a:avLst/>
          </a:prstGeom>
        </p:spPr>
        <p:txBody>
          <a:bodyPr vert="horz" wrap="square" lIns="0" tIns="12065" rIns="0" bIns="0" rtlCol="0">
            <a:spAutoFit/>
          </a:bodyPr>
          <a:lstStyle/>
          <a:p>
            <a:pPr marL="3436620">
              <a:lnSpc>
                <a:spcPts val="2220"/>
              </a:lnSpc>
              <a:spcBef>
                <a:spcPts val="95"/>
              </a:spcBef>
            </a:pPr>
            <a:r>
              <a:rPr sz="1900" i="1" spc="190" dirty="0">
                <a:latin typeface="Times New Roman"/>
                <a:cs typeface="Times New Roman"/>
              </a:rPr>
              <a:t>x</a:t>
            </a:r>
            <a:endParaRPr sz="1900">
              <a:latin typeface="Times New Roman"/>
              <a:cs typeface="Times New Roman"/>
            </a:endParaRPr>
          </a:p>
          <a:p>
            <a:pPr marL="12700">
              <a:lnSpc>
                <a:spcPts val="2039"/>
              </a:lnSpc>
              <a:tabLst>
                <a:tab pos="1335405" algn="l"/>
                <a:tab pos="2548255" algn="l"/>
              </a:tabLst>
            </a:pPr>
            <a:r>
              <a:rPr sz="1750" spc="190" dirty="0">
                <a:latin typeface="Times New Roman"/>
                <a:cs typeface="Times New Roman"/>
              </a:rPr>
              <a:t>Відносну	</a:t>
            </a:r>
            <a:r>
              <a:rPr sz="1750" spc="195" dirty="0">
                <a:latin typeface="Times New Roman"/>
                <a:cs typeface="Times New Roman"/>
              </a:rPr>
              <a:t>похибку	</a:t>
            </a:r>
            <a:r>
              <a:rPr sz="1750" spc="180" dirty="0">
                <a:latin typeface="Times New Roman"/>
                <a:cs typeface="Times New Roman"/>
              </a:rPr>
              <a:t>вибірки</a:t>
            </a:r>
            <a:endParaRPr sz="1750">
              <a:latin typeface="Times New Roman"/>
              <a:cs typeface="Times New Roman"/>
            </a:endParaRPr>
          </a:p>
        </p:txBody>
      </p:sp>
      <p:sp>
        <p:nvSpPr>
          <p:cNvPr id="13" name="object 13"/>
          <p:cNvSpPr txBox="1"/>
          <p:nvPr/>
        </p:nvSpPr>
        <p:spPr>
          <a:xfrm>
            <a:off x="4667837" y="2159457"/>
            <a:ext cx="3951604" cy="296545"/>
          </a:xfrm>
          <a:prstGeom prst="rect">
            <a:avLst/>
          </a:prstGeom>
        </p:spPr>
        <p:txBody>
          <a:bodyPr vert="horz" wrap="square" lIns="0" tIns="15875" rIns="0" bIns="0" rtlCol="0">
            <a:spAutoFit/>
          </a:bodyPr>
          <a:lstStyle/>
          <a:p>
            <a:pPr marL="12700">
              <a:lnSpc>
                <a:spcPct val="100000"/>
              </a:lnSpc>
              <a:spcBef>
                <a:spcPts val="125"/>
              </a:spcBef>
              <a:tabLst>
                <a:tab pos="1018540" algn="l"/>
                <a:tab pos="2684780" algn="l"/>
                <a:tab pos="3192145" algn="l"/>
              </a:tabLst>
            </a:pPr>
            <a:r>
              <a:rPr sz="1750" spc="245" dirty="0">
                <a:latin typeface="Times New Roman"/>
                <a:cs typeface="Times New Roman"/>
              </a:rPr>
              <a:t>м</a:t>
            </a:r>
            <a:r>
              <a:rPr sz="1750" spc="210" dirty="0">
                <a:latin typeface="Times New Roman"/>
                <a:cs typeface="Times New Roman"/>
              </a:rPr>
              <a:t>о</a:t>
            </a:r>
            <a:r>
              <a:rPr sz="1750" spc="215" dirty="0">
                <a:latin typeface="Times New Roman"/>
                <a:cs typeface="Times New Roman"/>
              </a:rPr>
              <a:t>жна</a:t>
            </a:r>
            <a:r>
              <a:rPr sz="1750" dirty="0">
                <a:latin typeface="Times New Roman"/>
                <a:cs typeface="Times New Roman"/>
              </a:rPr>
              <a:t>	</a:t>
            </a:r>
            <a:r>
              <a:rPr sz="1750" spc="200" dirty="0">
                <a:latin typeface="Times New Roman"/>
                <a:cs typeface="Times New Roman"/>
              </a:rPr>
              <a:t>ро</a:t>
            </a:r>
            <a:r>
              <a:rPr sz="1750" spc="155" dirty="0">
                <a:latin typeface="Times New Roman"/>
                <a:cs typeface="Times New Roman"/>
              </a:rPr>
              <a:t>з</a:t>
            </a:r>
            <a:r>
              <a:rPr sz="1750" spc="200" dirty="0">
                <a:latin typeface="Times New Roman"/>
                <a:cs typeface="Times New Roman"/>
              </a:rPr>
              <a:t>р</a:t>
            </a:r>
            <a:r>
              <a:rPr sz="1750" spc="185" dirty="0">
                <a:latin typeface="Times New Roman"/>
                <a:cs typeface="Times New Roman"/>
              </a:rPr>
              <a:t>аху</a:t>
            </a:r>
            <a:r>
              <a:rPr sz="1750" spc="170" dirty="0">
                <a:latin typeface="Times New Roman"/>
                <a:cs typeface="Times New Roman"/>
              </a:rPr>
              <a:t>ват</a:t>
            </a:r>
            <a:r>
              <a:rPr sz="1750" spc="210" dirty="0">
                <a:latin typeface="Times New Roman"/>
                <a:cs typeface="Times New Roman"/>
              </a:rPr>
              <a:t>и</a:t>
            </a:r>
            <a:r>
              <a:rPr sz="1750" dirty="0">
                <a:latin typeface="Times New Roman"/>
                <a:cs typeface="Times New Roman"/>
              </a:rPr>
              <a:t>	</a:t>
            </a:r>
            <a:r>
              <a:rPr sz="1750" spc="204" dirty="0">
                <a:latin typeface="Times New Roman"/>
                <a:cs typeface="Times New Roman"/>
              </a:rPr>
              <a:t>н</a:t>
            </a:r>
            <a:r>
              <a:rPr sz="1750" spc="170" dirty="0">
                <a:latin typeface="Times New Roman"/>
                <a:cs typeface="Times New Roman"/>
              </a:rPr>
              <a:t>а</a:t>
            </a:r>
            <a:r>
              <a:rPr sz="1750" dirty="0">
                <a:latin typeface="Times New Roman"/>
                <a:cs typeface="Times New Roman"/>
              </a:rPr>
              <a:t>	</a:t>
            </a:r>
            <a:r>
              <a:rPr sz="1750" spc="200" dirty="0">
                <a:latin typeface="Times New Roman"/>
                <a:cs typeface="Times New Roman"/>
              </a:rPr>
              <a:t>о</a:t>
            </a:r>
            <a:r>
              <a:rPr sz="1750" spc="190" dirty="0">
                <a:latin typeface="Times New Roman"/>
                <a:cs typeface="Times New Roman"/>
              </a:rPr>
              <a:t>сно</a:t>
            </a:r>
            <a:r>
              <a:rPr sz="1750" spc="204" dirty="0">
                <a:latin typeface="Times New Roman"/>
                <a:cs typeface="Times New Roman"/>
              </a:rPr>
              <a:t>в</a:t>
            </a:r>
            <a:r>
              <a:rPr sz="1750" spc="105" dirty="0">
                <a:latin typeface="Times New Roman"/>
                <a:cs typeface="Times New Roman"/>
              </a:rPr>
              <a:t>і</a:t>
            </a:r>
            <a:endParaRPr sz="1750">
              <a:latin typeface="Times New Roman"/>
              <a:cs typeface="Times New Roman"/>
            </a:endParaRPr>
          </a:p>
        </p:txBody>
      </p:sp>
      <p:sp>
        <p:nvSpPr>
          <p:cNvPr id="14" name="object 14"/>
          <p:cNvSpPr txBox="1"/>
          <p:nvPr/>
        </p:nvSpPr>
        <p:spPr>
          <a:xfrm>
            <a:off x="357441" y="2426044"/>
            <a:ext cx="3665220" cy="296545"/>
          </a:xfrm>
          <a:prstGeom prst="rect">
            <a:avLst/>
          </a:prstGeom>
        </p:spPr>
        <p:txBody>
          <a:bodyPr vert="horz" wrap="square" lIns="0" tIns="15875" rIns="0" bIns="0" rtlCol="0">
            <a:spAutoFit/>
          </a:bodyPr>
          <a:lstStyle/>
          <a:p>
            <a:pPr marL="38100">
              <a:lnSpc>
                <a:spcPct val="100000"/>
              </a:lnSpc>
              <a:spcBef>
                <a:spcPts val="125"/>
              </a:spcBef>
            </a:pPr>
            <a:r>
              <a:rPr sz="1750" spc="180" dirty="0">
                <a:latin typeface="Times New Roman"/>
                <a:cs typeface="Times New Roman"/>
              </a:rPr>
              <a:t>коефіцієнта </a:t>
            </a:r>
            <a:r>
              <a:rPr sz="1750" spc="155" dirty="0">
                <a:latin typeface="Times New Roman"/>
                <a:cs typeface="Times New Roman"/>
              </a:rPr>
              <a:t>варіації </a:t>
            </a:r>
            <a:r>
              <a:rPr sz="1750" spc="185" dirty="0">
                <a:latin typeface="Times New Roman"/>
                <a:cs typeface="Times New Roman"/>
              </a:rPr>
              <a:t>ознаки </a:t>
            </a:r>
            <a:r>
              <a:rPr sz="1500" i="1" spc="195" dirty="0">
                <a:latin typeface="Times New Roman"/>
                <a:cs typeface="Times New Roman"/>
              </a:rPr>
              <a:t>V</a:t>
            </a:r>
            <a:r>
              <a:rPr sz="1425" i="1" spc="292" baseline="-23391" dirty="0">
                <a:latin typeface="Times New Roman"/>
                <a:cs typeface="Times New Roman"/>
              </a:rPr>
              <a:t>x</a:t>
            </a:r>
            <a:r>
              <a:rPr sz="1425" i="1" spc="-179" baseline="-23391" dirty="0">
                <a:latin typeface="Times New Roman"/>
                <a:cs typeface="Times New Roman"/>
              </a:rPr>
              <a:t> </a:t>
            </a:r>
            <a:r>
              <a:rPr sz="1750" spc="105" dirty="0">
                <a:latin typeface="Times New Roman"/>
                <a:cs typeface="Times New Roman"/>
              </a:rPr>
              <a:t>:</a:t>
            </a:r>
            <a:endParaRPr sz="1750">
              <a:latin typeface="Times New Roman"/>
              <a:cs typeface="Times New Roman"/>
            </a:endParaRPr>
          </a:p>
        </p:txBody>
      </p:sp>
      <p:sp>
        <p:nvSpPr>
          <p:cNvPr id="15" name="object 15"/>
          <p:cNvSpPr txBox="1"/>
          <p:nvPr/>
        </p:nvSpPr>
        <p:spPr>
          <a:xfrm>
            <a:off x="986595" y="2964181"/>
            <a:ext cx="2703195" cy="296545"/>
          </a:xfrm>
          <a:prstGeom prst="rect">
            <a:avLst/>
          </a:prstGeom>
        </p:spPr>
        <p:txBody>
          <a:bodyPr vert="horz" wrap="square" lIns="0" tIns="15875" rIns="0" bIns="0" rtlCol="0">
            <a:spAutoFit/>
          </a:bodyPr>
          <a:lstStyle/>
          <a:p>
            <a:pPr marL="12700">
              <a:lnSpc>
                <a:spcPct val="100000"/>
              </a:lnSpc>
              <a:spcBef>
                <a:spcPts val="125"/>
              </a:spcBef>
            </a:pPr>
            <a:r>
              <a:rPr sz="1750" spc="190" dirty="0">
                <a:latin typeface="Times New Roman"/>
                <a:cs typeface="Times New Roman"/>
              </a:rPr>
              <a:t>для </a:t>
            </a:r>
            <a:r>
              <a:rPr sz="1750" spc="185" dirty="0">
                <a:latin typeface="Times New Roman"/>
                <a:cs typeface="Times New Roman"/>
              </a:rPr>
              <a:t>повторної</a:t>
            </a:r>
            <a:r>
              <a:rPr sz="1750" spc="-55" dirty="0">
                <a:latin typeface="Times New Roman"/>
                <a:cs typeface="Times New Roman"/>
              </a:rPr>
              <a:t> </a:t>
            </a:r>
            <a:r>
              <a:rPr sz="1750" spc="175" dirty="0">
                <a:latin typeface="Times New Roman"/>
                <a:cs typeface="Times New Roman"/>
              </a:rPr>
              <a:t>вибірки:</a:t>
            </a:r>
            <a:endParaRPr sz="1750">
              <a:latin typeface="Times New Roman"/>
              <a:cs typeface="Times New Roman"/>
            </a:endParaRPr>
          </a:p>
        </p:txBody>
      </p:sp>
      <p:sp>
        <p:nvSpPr>
          <p:cNvPr id="16" name="object 16"/>
          <p:cNvSpPr/>
          <p:nvPr/>
        </p:nvSpPr>
        <p:spPr>
          <a:xfrm>
            <a:off x="5872627" y="3289096"/>
            <a:ext cx="38100" cy="18415"/>
          </a:xfrm>
          <a:custGeom>
            <a:avLst/>
            <a:gdLst/>
            <a:ahLst/>
            <a:cxnLst/>
            <a:rect l="l" t="t" r="r" b="b"/>
            <a:pathLst>
              <a:path w="38100" h="18414">
                <a:moveTo>
                  <a:pt x="0" y="17816"/>
                </a:moveTo>
                <a:lnTo>
                  <a:pt x="37629" y="0"/>
                </a:lnTo>
              </a:path>
            </a:pathLst>
          </a:custGeom>
          <a:ln w="8777">
            <a:solidFill>
              <a:srgbClr val="000000"/>
            </a:solidFill>
          </a:ln>
        </p:spPr>
        <p:txBody>
          <a:bodyPr wrap="square" lIns="0" tIns="0" rIns="0" bIns="0" rtlCol="0"/>
          <a:lstStyle/>
          <a:p>
            <a:endParaRPr/>
          </a:p>
        </p:txBody>
      </p:sp>
      <p:sp>
        <p:nvSpPr>
          <p:cNvPr id="17" name="object 17"/>
          <p:cNvSpPr/>
          <p:nvPr/>
        </p:nvSpPr>
        <p:spPr>
          <a:xfrm>
            <a:off x="5910257" y="3293338"/>
            <a:ext cx="55244" cy="81915"/>
          </a:xfrm>
          <a:custGeom>
            <a:avLst/>
            <a:gdLst/>
            <a:ahLst/>
            <a:cxnLst/>
            <a:rect l="l" t="t" r="r" b="b"/>
            <a:pathLst>
              <a:path w="55245" h="81914">
                <a:moveTo>
                  <a:pt x="0" y="0"/>
                </a:moveTo>
                <a:lnTo>
                  <a:pt x="54937" y="81874"/>
                </a:lnTo>
              </a:path>
            </a:pathLst>
          </a:custGeom>
          <a:ln w="19285">
            <a:solidFill>
              <a:srgbClr val="000000"/>
            </a:solidFill>
          </a:ln>
        </p:spPr>
        <p:txBody>
          <a:bodyPr wrap="square" lIns="0" tIns="0" rIns="0" bIns="0" rtlCol="0"/>
          <a:lstStyle/>
          <a:p>
            <a:endParaRPr/>
          </a:p>
        </p:txBody>
      </p:sp>
      <p:sp>
        <p:nvSpPr>
          <p:cNvPr id="18" name="object 18"/>
          <p:cNvSpPr/>
          <p:nvPr/>
        </p:nvSpPr>
        <p:spPr>
          <a:xfrm>
            <a:off x="5970285" y="3136378"/>
            <a:ext cx="69215" cy="239395"/>
          </a:xfrm>
          <a:custGeom>
            <a:avLst/>
            <a:gdLst/>
            <a:ahLst/>
            <a:cxnLst/>
            <a:rect l="l" t="t" r="r" b="b"/>
            <a:pathLst>
              <a:path w="69214" h="239395">
                <a:moveTo>
                  <a:pt x="0" y="238833"/>
                </a:moveTo>
                <a:lnTo>
                  <a:pt x="69171" y="0"/>
                </a:lnTo>
              </a:path>
            </a:pathLst>
          </a:custGeom>
          <a:ln w="10041">
            <a:solidFill>
              <a:srgbClr val="000000"/>
            </a:solidFill>
          </a:ln>
        </p:spPr>
        <p:txBody>
          <a:bodyPr wrap="square" lIns="0" tIns="0" rIns="0" bIns="0" rtlCol="0"/>
          <a:lstStyle/>
          <a:p>
            <a:endParaRPr/>
          </a:p>
        </p:txBody>
      </p:sp>
      <p:sp>
        <p:nvSpPr>
          <p:cNvPr id="19" name="object 19"/>
          <p:cNvSpPr/>
          <p:nvPr/>
        </p:nvSpPr>
        <p:spPr>
          <a:xfrm>
            <a:off x="6039457" y="3136378"/>
            <a:ext cx="548640" cy="0"/>
          </a:xfrm>
          <a:custGeom>
            <a:avLst/>
            <a:gdLst/>
            <a:ahLst/>
            <a:cxnLst/>
            <a:rect l="l" t="t" r="r" b="b"/>
            <a:pathLst>
              <a:path w="548640">
                <a:moveTo>
                  <a:pt x="0" y="0"/>
                </a:moveTo>
                <a:lnTo>
                  <a:pt x="548339" y="0"/>
                </a:lnTo>
              </a:path>
            </a:pathLst>
          </a:custGeom>
          <a:ln w="8464">
            <a:solidFill>
              <a:srgbClr val="000000"/>
            </a:solidFill>
          </a:ln>
        </p:spPr>
        <p:txBody>
          <a:bodyPr wrap="square" lIns="0" tIns="0" rIns="0" bIns="0" rtlCol="0"/>
          <a:lstStyle/>
          <a:p>
            <a:endParaRPr/>
          </a:p>
        </p:txBody>
      </p:sp>
      <p:sp>
        <p:nvSpPr>
          <p:cNvPr id="20" name="object 20"/>
          <p:cNvSpPr/>
          <p:nvPr/>
        </p:nvSpPr>
        <p:spPr>
          <a:xfrm>
            <a:off x="5846686" y="3089720"/>
            <a:ext cx="762000" cy="0"/>
          </a:xfrm>
          <a:custGeom>
            <a:avLst/>
            <a:gdLst/>
            <a:ahLst/>
            <a:cxnLst/>
            <a:rect l="l" t="t" r="r" b="b"/>
            <a:pathLst>
              <a:path w="762000">
                <a:moveTo>
                  <a:pt x="0" y="0"/>
                </a:moveTo>
                <a:lnTo>
                  <a:pt x="761961" y="0"/>
                </a:lnTo>
              </a:path>
            </a:pathLst>
          </a:custGeom>
          <a:ln w="8464">
            <a:solidFill>
              <a:srgbClr val="000000"/>
            </a:solidFill>
          </a:ln>
        </p:spPr>
        <p:txBody>
          <a:bodyPr wrap="square" lIns="0" tIns="0" rIns="0" bIns="0" rtlCol="0"/>
          <a:lstStyle/>
          <a:p>
            <a:endParaRPr/>
          </a:p>
        </p:txBody>
      </p:sp>
      <p:sp>
        <p:nvSpPr>
          <p:cNvPr id="21" name="object 21"/>
          <p:cNvSpPr txBox="1"/>
          <p:nvPr/>
        </p:nvSpPr>
        <p:spPr>
          <a:xfrm>
            <a:off x="6045063" y="3106006"/>
            <a:ext cx="574040" cy="318135"/>
          </a:xfrm>
          <a:prstGeom prst="rect">
            <a:avLst/>
          </a:prstGeom>
        </p:spPr>
        <p:txBody>
          <a:bodyPr vert="horz" wrap="square" lIns="0" tIns="15240" rIns="0" bIns="0" rtlCol="0">
            <a:spAutoFit/>
          </a:bodyPr>
          <a:lstStyle/>
          <a:p>
            <a:pPr marL="12700">
              <a:lnSpc>
                <a:spcPct val="100000"/>
              </a:lnSpc>
              <a:spcBef>
                <a:spcPts val="120"/>
              </a:spcBef>
            </a:pPr>
            <a:r>
              <a:rPr sz="1900" i="1" spc="200" dirty="0">
                <a:latin typeface="Times New Roman"/>
                <a:cs typeface="Times New Roman"/>
              </a:rPr>
              <a:t>n</a:t>
            </a:r>
            <a:r>
              <a:rPr sz="1900" i="1" spc="-35" dirty="0">
                <a:latin typeface="Times New Roman"/>
                <a:cs typeface="Times New Roman"/>
              </a:rPr>
              <a:t> </a:t>
            </a:r>
            <a:r>
              <a:rPr sz="1900" spc="220" dirty="0">
                <a:latin typeface="Symbol"/>
                <a:cs typeface="Symbol"/>
              </a:rPr>
              <a:t></a:t>
            </a:r>
            <a:r>
              <a:rPr sz="1900" spc="-254" dirty="0">
                <a:latin typeface="Times New Roman"/>
                <a:cs typeface="Times New Roman"/>
              </a:rPr>
              <a:t> </a:t>
            </a:r>
            <a:r>
              <a:rPr sz="1900" spc="200" dirty="0">
                <a:latin typeface="Times New Roman"/>
                <a:cs typeface="Times New Roman"/>
              </a:rPr>
              <a:t>1</a:t>
            </a:r>
            <a:endParaRPr sz="1900">
              <a:latin typeface="Times New Roman"/>
              <a:cs typeface="Times New Roman"/>
            </a:endParaRPr>
          </a:p>
        </p:txBody>
      </p:sp>
      <p:sp>
        <p:nvSpPr>
          <p:cNvPr id="22" name="object 22"/>
          <p:cNvSpPr txBox="1"/>
          <p:nvPr/>
        </p:nvSpPr>
        <p:spPr>
          <a:xfrm>
            <a:off x="4619808" y="2894317"/>
            <a:ext cx="1184275" cy="318135"/>
          </a:xfrm>
          <a:prstGeom prst="rect">
            <a:avLst/>
          </a:prstGeom>
        </p:spPr>
        <p:txBody>
          <a:bodyPr vert="horz" wrap="square" lIns="0" tIns="15240" rIns="0" bIns="0" rtlCol="0">
            <a:spAutoFit/>
          </a:bodyPr>
          <a:lstStyle/>
          <a:p>
            <a:pPr marL="12700">
              <a:lnSpc>
                <a:spcPct val="100000"/>
              </a:lnSpc>
              <a:spcBef>
                <a:spcPts val="120"/>
              </a:spcBef>
              <a:tabLst>
                <a:tab pos="426084" algn="l"/>
              </a:tabLst>
            </a:pPr>
            <a:r>
              <a:rPr sz="1900" i="1" spc="245" dirty="0">
                <a:latin typeface="Times New Roman"/>
                <a:cs typeface="Times New Roman"/>
              </a:rPr>
              <a:t>V	</a:t>
            </a:r>
            <a:r>
              <a:rPr sz="1900" spc="220" dirty="0">
                <a:latin typeface="Symbol"/>
                <a:cs typeface="Symbol"/>
              </a:rPr>
              <a:t></a:t>
            </a:r>
            <a:r>
              <a:rPr sz="1900" spc="-265" dirty="0">
                <a:latin typeface="Times New Roman"/>
                <a:cs typeface="Times New Roman"/>
              </a:rPr>
              <a:t> </a:t>
            </a:r>
            <a:r>
              <a:rPr sz="1900" spc="190" dirty="0">
                <a:latin typeface="Times New Roman"/>
                <a:cs typeface="Times New Roman"/>
              </a:rPr>
              <a:t>100</a:t>
            </a:r>
            <a:r>
              <a:rPr sz="1900" spc="-170" dirty="0">
                <a:latin typeface="Times New Roman"/>
                <a:cs typeface="Times New Roman"/>
              </a:rPr>
              <a:t> </a:t>
            </a:r>
            <a:r>
              <a:rPr sz="1900" spc="100" dirty="0">
                <a:latin typeface="Symbol"/>
                <a:cs typeface="Symbol"/>
              </a:rPr>
              <a:t></a:t>
            </a:r>
            <a:endParaRPr sz="1900">
              <a:latin typeface="Symbol"/>
              <a:cs typeface="Symbol"/>
            </a:endParaRPr>
          </a:p>
        </p:txBody>
      </p:sp>
      <p:sp>
        <p:nvSpPr>
          <p:cNvPr id="23" name="object 23"/>
          <p:cNvSpPr txBox="1"/>
          <p:nvPr/>
        </p:nvSpPr>
        <p:spPr>
          <a:xfrm>
            <a:off x="6019663" y="2728031"/>
            <a:ext cx="351790" cy="318135"/>
          </a:xfrm>
          <a:prstGeom prst="rect">
            <a:avLst/>
          </a:prstGeom>
        </p:spPr>
        <p:txBody>
          <a:bodyPr vert="horz" wrap="square" lIns="0" tIns="15240" rIns="0" bIns="0" rtlCol="0">
            <a:spAutoFit/>
          </a:bodyPr>
          <a:lstStyle/>
          <a:p>
            <a:pPr marL="38100">
              <a:lnSpc>
                <a:spcPct val="100000"/>
              </a:lnSpc>
              <a:spcBef>
                <a:spcPts val="120"/>
              </a:spcBef>
            </a:pPr>
            <a:r>
              <a:rPr sz="1900" i="1" spc="235" dirty="0">
                <a:latin typeface="Times New Roman"/>
                <a:cs typeface="Times New Roman"/>
              </a:rPr>
              <a:t>V</a:t>
            </a:r>
            <a:r>
              <a:rPr sz="1800" i="1" spc="352" baseline="-23148" dirty="0">
                <a:latin typeface="Times New Roman"/>
                <a:cs typeface="Times New Roman"/>
              </a:rPr>
              <a:t>x</a:t>
            </a:r>
            <a:endParaRPr sz="1800" baseline="-23148">
              <a:latin typeface="Times New Roman"/>
              <a:cs typeface="Times New Roman"/>
            </a:endParaRPr>
          </a:p>
        </p:txBody>
      </p:sp>
      <p:sp>
        <p:nvSpPr>
          <p:cNvPr id="24" name="object 24"/>
          <p:cNvSpPr txBox="1"/>
          <p:nvPr/>
        </p:nvSpPr>
        <p:spPr>
          <a:xfrm>
            <a:off x="4805977" y="3030502"/>
            <a:ext cx="133985" cy="227965"/>
          </a:xfrm>
          <a:prstGeom prst="rect">
            <a:avLst/>
          </a:prstGeom>
        </p:spPr>
        <p:txBody>
          <a:bodyPr vert="horz" wrap="square" lIns="0" tIns="15875" rIns="0" bIns="0" rtlCol="0">
            <a:spAutoFit/>
          </a:bodyPr>
          <a:lstStyle/>
          <a:p>
            <a:pPr marL="12700">
              <a:lnSpc>
                <a:spcPct val="100000"/>
              </a:lnSpc>
              <a:spcBef>
                <a:spcPts val="125"/>
              </a:spcBef>
            </a:pPr>
            <a:r>
              <a:rPr sz="1300" i="1" spc="100" dirty="0">
                <a:latin typeface="Symbol"/>
                <a:cs typeface="Symbol"/>
              </a:rPr>
              <a:t></a:t>
            </a:r>
            <a:endParaRPr sz="1300">
              <a:latin typeface="Symbol"/>
              <a:cs typeface="Symbol"/>
            </a:endParaRPr>
          </a:p>
        </p:txBody>
      </p:sp>
      <p:sp>
        <p:nvSpPr>
          <p:cNvPr id="25" name="object 25"/>
          <p:cNvSpPr txBox="1"/>
          <p:nvPr/>
        </p:nvSpPr>
        <p:spPr>
          <a:xfrm>
            <a:off x="6645170" y="2964181"/>
            <a:ext cx="101600" cy="296545"/>
          </a:xfrm>
          <a:prstGeom prst="rect">
            <a:avLst/>
          </a:prstGeom>
        </p:spPr>
        <p:txBody>
          <a:bodyPr vert="horz" wrap="square" lIns="0" tIns="15875" rIns="0" bIns="0" rtlCol="0">
            <a:spAutoFit/>
          </a:bodyPr>
          <a:lstStyle/>
          <a:p>
            <a:pPr marL="12700">
              <a:lnSpc>
                <a:spcPct val="100000"/>
              </a:lnSpc>
              <a:spcBef>
                <a:spcPts val="125"/>
              </a:spcBef>
            </a:pPr>
            <a:r>
              <a:rPr sz="1750" spc="105" dirty="0">
                <a:latin typeface="Times New Roman"/>
                <a:cs typeface="Times New Roman"/>
              </a:rPr>
              <a:t>;</a:t>
            </a:r>
            <a:endParaRPr sz="1750">
              <a:latin typeface="Times New Roman"/>
              <a:cs typeface="Times New Roman"/>
            </a:endParaRPr>
          </a:p>
        </p:txBody>
      </p:sp>
      <p:sp>
        <p:nvSpPr>
          <p:cNvPr id="26" name="object 26"/>
          <p:cNvSpPr/>
          <p:nvPr/>
        </p:nvSpPr>
        <p:spPr>
          <a:xfrm>
            <a:off x="6454857" y="3982423"/>
            <a:ext cx="37465" cy="17780"/>
          </a:xfrm>
          <a:custGeom>
            <a:avLst/>
            <a:gdLst/>
            <a:ahLst/>
            <a:cxnLst/>
            <a:rect l="l" t="t" r="r" b="b"/>
            <a:pathLst>
              <a:path w="37464" h="17779">
                <a:moveTo>
                  <a:pt x="0" y="17215"/>
                </a:moveTo>
                <a:lnTo>
                  <a:pt x="37117" y="0"/>
                </a:lnTo>
              </a:path>
            </a:pathLst>
          </a:custGeom>
          <a:ln w="8507">
            <a:solidFill>
              <a:srgbClr val="000000"/>
            </a:solidFill>
          </a:ln>
        </p:spPr>
        <p:txBody>
          <a:bodyPr wrap="square" lIns="0" tIns="0" rIns="0" bIns="0" rtlCol="0"/>
          <a:lstStyle/>
          <a:p>
            <a:endParaRPr/>
          </a:p>
        </p:txBody>
      </p:sp>
      <p:sp>
        <p:nvSpPr>
          <p:cNvPr id="27" name="object 27"/>
          <p:cNvSpPr/>
          <p:nvPr/>
        </p:nvSpPr>
        <p:spPr>
          <a:xfrm>
            <a:off x="6491975" y="3986522"/>
            <a:ext cx="53975" cy="79375"/>
          </a:xfrm>
          <a:custGeom>
            <a:avLst/>
            <a:gdLst/>
            <a:ahLst/>
            <a:cxnLst/>
            <a:rect l="l" t="t" r="r" b="b"/>
            <a:pathLst>
              <a:path w="53975" h="79375">
                <a:moveTo>
                  <a:pt x="0" y="0"/>
                </a:moveTo>
                <a:lnTo>
                  <a:pt x="53688" y="79111"/>
                </a:lnTo>
              </a:path>
            </a:pathLst>
          </a:custGeom>
          <a:ln w="18898">
            <a:solidFill>
              <a:srgbClr val="000000"/>
            </a:solidFill>
          </a:ln>
        </p:spPr>
        <p:txBody>
          <a:bodyPr wrap="square" lIns="0" tIns="0" rIns="0" bIns="0" rtlCol="0"/>
          <a:lstStyle/>
          <a:p>
            <a:endParaRPr/>
          </a:p>
        </p:txBody>
      </p:sp>
      <p:sp>
        <p:nvSpPr>
          <p:cNvPr id="28" name="object 28"/>
          <p:cNvSpPr/>
          <p:nvPr/>
        </p:nvSpPr>
        <p:spPr>
          <a:xfrm>
            <a:off x="6550685" y="3835268"/>
            <a:ext cx="68580" cy="230504"/>
          </a:xfrm>
          <a:custGeom>
            <a:avLst/>
            <a:gdLst/>
            <a:ahLst/>
            <a:cxnLst/>
            <a:rect l="l" t="t" r="r" b="b"/>
            <a:pathLst>
              <a:path w="68579" h="230504">
                <a:moveTo>
                  <a:pt x="0" y="230364"/>
                </a:moveTo>
                <a:lnTo>
                  <a:pt x="68229" y="0"/>
                </a:lnTo>
              </a:path>
            </a:pathLst>
          </a:custGeom>
          <a:ln w="9885">
            <a:solidFill>
              <a:srgbClr val="000000"/>
            </a:solidFill>
          </a:ln>
        </p:spPr>
        <p:txBody>
          <a:bodyPr wrap="square" lIns="0" tIns="0" rIns="0" bIns="0" rtlCol="0"/>
          <a:lstStyle/>
          <a:p>
            <a:endParaRPr/>
          </a:p>
        </p:txBody>
      </p:sp>
      <p:sp>
        <p:nvSpPr>
          <p:cNvPr id="29" name="object 29"/>
          <p:cNvSpPr/>
          <p:nvPr/>
        </p:nvSpPr>
        <p:spPr>
          <a:xfrm>
            <a:off x="6618915" y="3835268"/>
            <a:ext cx="539115" cy="0"/>
          </a:xfrm>
          <a:custGeom>
            <a:avLst/>
            <a:gdLst/>
            <a:ahLst/>
            <a:cxnLst/>
            <a:rect l="l" t="t" r="r" b="b"/>
            <a:pathLst>
              <a:path w="539115">
                <a:moveTo>
                  <a:pt x="0" y="0"/>
                </a:moveTo>
                <a:lnTo>
                  <a:pt x="538870" y="0"/>
                </a:lnTo>
              </a:path>
            </a:pathLst>
          </a:custGeom>
          <a:ln w="8178">
            <a:solidFill>
              <a:srgbClr val="000000"/>
            </a:solidFill>
          </a:ln>
        </p:spPr>
        <p:txBody>
          <a:bodyPr wrap="square" lIns="0" tIns="0" rIns="0" bIns="0" rtlCol="0"/>
          <a:lstStyle/>
          <a:p>
            <a:endParaRPr/>
          </a:p>
        </p:txBody>
      </p:sp>
      <p:sp>
        <p:nvSpPr>
          <p:cNvPr id="30" name="object 30"/>
          <p:cNvSpPr/>
          <p:nvPr/>
        </p:nvSpPr>
        <p:spPr>
          <a:xfrm>
            <a:off x="6429771" y="3790184"/>
            <a:ext cx="748665" cy="0"/>
          </a:xfrm>
          <a:custGeom>
            <a:avLst/>
            <a:gdLst/>
            <a:ahLst/>
            <a:cxnLst/>
            <a:rect l="l" t="t" r="r" b="b"/>
            <a:pathLst>
              <a:path w="748665">
                <a:moveTo>
                  <a:pt x="0" y="0"/>
                </a:moveTo>
                <a:lnTo>
                  <a:pt x="748581" y="0"/>
                </a:lnTo>
              </a:path>
            </a:pathLst>
          </a:custGeom>
          <a:ln w="8178">
            <a:solidFill>
              <a:srgbClr val="000000"/>
            </a:solidFill>
          </a:ln>
        </p:spPr>
        <p:txBody>
          <a:bodyPr wrap="square" lIns="0" tIns="0" rIns="0" bIns="0" rtlCol="0"/>
          <a:lstStyle/>
          <a:p>
            <a:endParaRPr/>
          </a:p>
        </p:txBody>
      </p:sp>
      <p:sp>
        <p:nvSpPr>
          <p:cNvPr id="31" name="object 31"/>
          <p:cNvSpPr/>
          <p:nvPr/>
        </p:nvSpPr>
        <p:spPr>
          <a:xfrm>
            <a:off x="7796520" y="3790184"/>
            <a:ext cx="256540" cy="0"/>
          </a:xfrm>
          <a:custGeom>
            <a:avLst/>
            <a:gdLst/>
            <a:ahLst/>
            <a:cxnLst/>
            <a:rect l="l" t="t" r="r" b="b"/>
            <a:pathLst>
              <a:path w="256540">
                <a:moveTo>
                  <a:pt x="0" y="0"/>
                </a:moveTo>
                <a:lnTo>
                  <a:pt x="256289" y="0"/>
                </a:lnTo>
              </a:path>
            </a:pathLst>
          </a:custGeom>
          <a:ln w="8178">
            <a:solidFill>
              <a:srgbClr val="000000"/>
            </a:solidFill>
          </a:ln>
        </p:spPr>
        <p:txBody>
          <a:bodyPr wrap="square" lIns="0" tIns="0" rIns="0" bIns="0" rtlCol="0"/>
          <a:lstStyle/>
          <a:p>
            <a:endParaRPr/>
          </a:p>
        </p:txBody>
      </p:sp>
      <p:sp>
        <p:nvSpPr>
          <p:cNvPr id="32" name="object 32"/>
          <p:cNvSpPr/>
          <p:nvPr/>
        </p:nvSpPr>
        <p:spPr>
          <a:xfrm>
            <a:off x="7242164" y="3831175"/>
            <a:ext cx="37465" cy="17780"/>
          </a:xfrm>
          <a:custGeom>
            <a:avLst/>
            <a:gdLst/>
            <a:ahLst/>
            <a:cxnLst/>
            <a:rect l="l" t="t" r="r" b="b"/>
            <a:pathLst>
              <a:path w="37465" h="17779">
                <a:moveTo>
                  <a:pt x="0" y="17205"/>
                </a:moveTo>
                <a:lnTo>
                  <a:pt x="36957" y="0"/>
                </a:lnTo>
              </a:path>
            </a:pathLst>
          </a:custGeom>
          <a:ln w="8509">
            <a:solidFill>
              <a:srgbClr val="000000"/>
            </a:solidFill>
          </a:ln>
        </p:spPr>
        <p:txBody>
          <a:bodyPr wrap="square" lIns="0" tIns="0" rIns="0" bIns="0" rtlCol="0"/>
          <a:lstStyle/>
          <a:p>
            <a:endParaRPr/>
          </a:p>
        </p:txBody>
      </p:sp>
      <p:sp>
        <p:nvSpPr>
          <p:cNvPr id="33" name="object 33"/>
          <p:cNvSpPr/>
          <p:nvPr/>
        </p:nvSpPr>
        <p:spPr>
          <a:xfrm>
            <a:off x="7279120" y="3835268"/>
            <a:ext cx="53975" cy="210820"/>
          </a:xfrm>
          <a:custGeom>
            <a:avLst/>
            <a:gdLst/>
            <a:ahLst/>
            <a:cxnLst/>
            <a:rect l="l" t="t" r="r" b="b"/>
            <a:pathLst>
              <a:path w="53975" h="210820">
                <a:moveTo>
                  <a:pt x="0" y="0"/>
                </a:moveTo>
                <a:lnTo>
                  <a:pt x="53828" y="210689"/>
                </a:lnTo>
              </a:path>
            </a:pathLst>
          </a:custGeom>
          <a:ln w="19842">
            <a:solidFill>
              <a:srgbClr val="000000"/>
            </a:solidFill>
          </a:ln>
        </p:spPr>
        <p:txBody>
          <a:bodyPr wrap="square" lIns="0" tIns="0" rIns="0" bIns="0" rtlCol="0"/>
          <a:lstStyle/>
          <a:p>
            <a:endParaRPr/>
          </a:p>
        </p:txBody>
      </p:sp>
      <p:sp>
        <p:nvSpPr>
          <p:cNvPr id="34" name="object 34"/>
          <p:cNvSpPr/>
          <p:nvPr/>
        </p:nvSpPr>
        <p:spPr>
          <a:xfrm>
            <a:off x="7337971" y="3481931"/>
            <a:ext cx="68580" cy="564515"/>
          </a:xfrm>
          <a:custGeom>
            <a:avLst/>
            <a:gdLst/>
            <a:ahLst/>
            <a:cxnLst/>
            <a:rect l="l" t="t" r="r" b="b"/>
            <a:pathLst>
              <a:path w="68579" h="564514">
                <a:moveTo>
                  <a:pt x="0" y="564026"/>
                </a:moveTo>
                <a:lnTo>
                  <a:pt x="68089" y="0"/>
                </a:lnTo>
              </a:path>
            </a:pathLst>
          </a:custGeom>
          <a:ln w="10008">
            <a:solidFill>
              <a:srgbClr val="000000"/>
            </a:solidFill>
          </a:ln>
        </p:spPr>
        <p:txBody>
          <a:bodyPr wrap="square" lIns="0" tIns="0" rIns="0" bIns="0" rtlCol="0"/>
          <a:lstStyle/>
          <a:p>
            <a:endParaRPr/>
          </a:p>
        </p:txBody>
      </p:sp>
      <p:sp>
        <p:nvSpPr>
          <p:cNvPr id="35" name="object 35"/>
          <p:cNvSpPr/>
          <p:nvPr/>
        </p:nvSpPr>
        <p:spPr>
          <a:xfrm>
            <a:off x="7406060" y="3481931"/>
            <a:ext cx="667385" cy="0"/>
          </a:xfrm>
          <a:custGeom>
            <a:avLst/>
            <a:gdLst/>
            <a:ahLst/>
            <a:cxnLst/>
            <a:rect l="l" t="t" r="r" b="b"/>
            <a:pathLst>
              <a:path w="667384">
                <a:moveTo>
                  <a:pt x="0" y="0"/>
                </a:moveTo>
                <a:lnTo>
                  <a:pt x="666834" y="0"/>
                </a:lnTo>
              </a:path>
            </a:pathLst>
          </a:custGeom>
          <a:ln w="8178">
            <a:solidFill>
              <a:srgbClr val="000000"/>
            </a:solidFill>
          </a:ln>
        </p:spPr>
        <p:txBody>
          <a:bodyPr wrap="square" lIns="0" tIns="0" rIns="0" bIns="0" rtlCol="0"/>
          <a:lstStyle/>
          <a:p>
            <a:endParaRPr/>
          </a:p>
        </p:txBody>
      </p:sp>
      <p:sp>
        <p:nvSpPr>
          <p:cNvPr id="36" name="object 36"/>
          <p:cNvSpPr txBox="1"/>
          <p:nvPr/>
        </p:nvSpPr>
        <p:spPr>
          <a:xfrm>
            <a:off x="7812944" y="3786226"/>
            <a:ext cx="218440" cy="307975"/>
          </a:xfrm>
          <a:prstGeom prst="rect">
            <a:avLst/>
          </a:prstGeom>
        </p:spPr>
        <p:txBody>
          <a:bodyPr vert="horz" wrap="square" lIns="0" tIns="12700" rIns="0" bIns="0" rtlCol="0">
            <a:spAutoFit/>
          </a:bodyPr>
          <a:lstStyle/>
          <a:p>
            <a:pPr marL="12700">
              <a:lnSpc>
                <a:spcPct val="100000"/>
              </a:lnSpc>
              <a:spcBef>
                <a:spcPts val="100"/>
              </a:spcBef>
            </a:pPr>
            <a:r>
              <a:rPr sz="1850" i="1" spc="280" dirty="0">
                <a:latin typeface="Times New Roman"/>
                <a:cs typeface="Times New Roman"/>
              </a:rPr>
              <a:t>N</a:t>
            </a:r>
            <a:endParaRPr sz="1850">
              <a:latin typeface="Times New Roman"/>
              <a:cs typeface="Times New Roman"/>
            </a:endParaRPr>
          </a:p>
        </p:txBody>
      </p:sp>
      <p:sp>
        <p:nvSpPr>
          <p:cNvPr id="37" name="object 37"/>
          <p:cNvSpPr txBox="1"/>
          <p:nvPr/>
        </p:nvSpPr>
        <p:spPr>
          <a:xfrm>
            <a:off x="6598390" y="3440681"/>
            <a:ext cx="347345" cy="307975"/>
          </a:xfrm>
          <a:prstGeom prst="rect">
            <a:avLst/>
          </a:prstGeom>
        </p:spPr>
        <p:txBody>
          <a:bodyPr vert="horz" wrap="square" lIns="0" tIns="12700" rIns="0" bIns="0" rtlCol="0">
            <a:spAutoFit/>
          </a:bodyPr>
          <a:lstStyle/>
          <a:p>
            <a:pPr marL="38100">
              <a:lnSpc>
                <a:spcPct val="100000"/>
              </a:lnSpc>
              <a:spcBef>
                <a:spcPts val="100"/>
              </a:spcBef>
            </a:pPr>
            <a:r>
              <a:rPr sz="1850" i="1" spc="240" dirty="0">
                <a:latin typeface="Times New Roman"/>
                <a:cs typeface="Times New Roman"/>
              </a:rPr>
              <a:t>V</a:t>
            </a:r>
            <a:r>
              <a:rPr sz="1725" i="1" spc="359" baseline="-21739" dirty="0">
                <a:latin typeface="Times New Roman"/>
                <a:cs typeface="Times New Roman"/>
              </a:rPr>
              <a:t>x</a:t>
            </a:r>
            <a:endParaRPr sz="1725" baseline="-21739">
              <a:latin typeface="Times New Roman"/>
              <a:cs typeface="Times New Roman"/>
            </a:endParaRPr>
          </a:p>
        </p:txBody>
      </p:sp>
      <p:sp>
        <p:nvSpPr>
          <p:cNvPr id="38" name="object 38"/>
          <p:cNvSpPr txBox="1"/>
          <p:nvPr/>
        </p:nvSpPr>
        <p:spPr>
          <a:xfrm>
            <a:off x="6623790" y="3805492"/>
            <a:ext cx="565150" cy="307975"/>
          </a:xfrm>
          <a:prstGeom prst="rect">
            <a:avLst/>
          </a:prstGeom>
        </p:spPr>
        <p:txBody>
          <a:bodyPr vert="horz" wrap="square" lIns="0" tIns="12700" rIns="0" bIns="0" rtlCol="0">
            <a:spAutoFit/>
          </a:bodyPr>
          <a:lstStyle/>
          <a:p>
            <a:pPr marL="12700">
              <a:lnSpc>
                <a:spcPct val="100000"/>
              </a:lnSpc>
              <a:spcBef>
                <a:spcPts val="100"/>
              </a:spcBef>
            </a:pPr>
            <a:r>
              <a:rPr sz="1850" i="1" spc="210" dirty="0">
                <a:latin typeface="Times New Roman"/>
                <a:cs typeface="Times New Roman"/>
              </a:rPr>
              <a:t>n</a:t>
            </a:r>
            <a:r>
              <a:rPr sz="1850" i="1" spc="-35" dirty="0">
                <a:latin typeface="Times New Roman"/>
                <a:cs typeface="Times New Roman"/>
              </a:rPr>
              <a:t> </a:t>
            </a:r>
            <a:r>
              <a:rPr sz="1850" spc="229" dirty="0">
                <a:latin typeface="Symbol"/>
                <a:cs typeface="Symbol"/>
              </a:rPr>
              <a:t></a:t>
            </a:r>
            <a:r>
              <a:rPr sz="1850" spc="-250" dirty="0">
                <a:latin typeface="Times New Roman"/>
                <a:cs typeface="Times New Roman"/>
              </a:rPr>
              <a:t> </a:t>
            </a:r>
            <a:r>
              <a:rPr sz="1850" spc="210" dirty="0">
                <a:latin typeface="Times New Roman"/>
                <a:cs typeface="Times New Roman"/>
              </a:rPr>
              <a:t>1</a:t>
            </a:r>
            <a:endParaRPr sz="1850">
              <a:latin typeface="Times New Roman"/>
              <a:cs typeface="Times New Roman"/>
            </a:endParaRPr>
          </a:p>
        </p:txBody>
      </p:sp>
      <p:sp>
        <p:nvSpPr>
          <p:cNvPr id="39" name="object 39"/>
          <p:cNvSpPr txBox="1"/>
          <p:nvPr/>
        </p:nvSpPr>
        <p:spPr>
          <a:xfrm>
            <a:off x="5223431" y="3600946"/>
            <a:ext cx="1164590" cy="307975"/>
          </a:xfrm>
          <a:prstGeom prst="rect">
            <a:avLst/>
          </a:prstGeom>
        </p:spPr>
        <p:txBody>
          <a:bodyPr vert="horz" wrap="square" lIns="0" tIns="12700" rIns="0" bIns="0" rtlCol="0">
            <a:spAutoFit/>
          </a:bodyPr>
          <a:lstStyle/>
          <a:p>
            <a:pPr marL="12700">
              <a:lnSpc>
                <a:spcPct val="100000"/>
              </a:lnSpc>
              <a:spcBef>
                <a:spcPts val="100"/>
              </a:spcBef>
              <a:tabLst>
                <a:tab pos="418465" algn="l"/>
              </a:tabLst>
            </a:pPr>
            <a:r>
              <a:rPr sz="1850" i="1" spc="254" dirty="0">
                <a:latin typeface="Times New Roman"/>
                <a:cs typeface="Times New Roman"/>
              </a:rPr>
              <a:t>V	</a:t>
            </a:r>
            <a:r>
              <a:rPr sz="1850" spc="229" dirty="0">
                <a:latin typeface="Symbol"/>
                <a:cs typeface="Symbol"/>
              </a:rPr>
              <a:t></a:t>
            </a:r>
            <a:r>
              <a:rPr sz="1850" spc="-254" dirty="0">
                <a:latin typeface="Times New Roman"/>
                <a:cs typeface="Times New Roman"/>
              </a:rPr>
              <a:t> </a:t>
            </a:r>
            <a:r>
              <a:rPr sz="1850" spc="190" dirty="0">
                <a:latin typeface="Times New Roman"/>
                <a:cs typeface="Times New Roman"/>
              </a:rPr>
              <a:t>100</a:t>
            </a:r>
            <a:r>
              <a:rPr sz="1850" spc="-160" dirty="0">
                <a:latin typeface="Times New Roman"/>
                <a:cs typeface="Times New Roman"/>
              </a:rPr>
              <a:t> </a:t>
            </a:r>
            <a:r>
              <a:rPr sz="1850" spc="105" dirty="0">
                <a:latin typeface="Symbol"/>
                <a:cs typeface="Symbol"/>
              </a:rPr>
              <a:t></a:t>
            </a:r>
            <a:endParaRPr sz="1850">
              <a:latin typeface="Symbol"/>
              <a:cs typeface="Symbol"/>
            </a:endParaRPr>
          </a:p>
        </p:txBody>
      </p:sp>
      <p:sp>
        <p:nvSpPr>
          <p:cNvPr id="40" name="object 40"/>
          <p:cNvSpPr txBox="1"/>
          <p:nvPr/>
        </p:nvSpPr>
        <p:spPr>
          <a:xfrm>
            <a:off x="5406564" y="3732095"/>
            <a:ext cx="132080" cy="221615"/>
          </a:xfrm>
          <a:prstGeom prst="rect">
            <a:avLst/>
          </a:prstGeom>
        </p:spPr>
        <p:txBody>
          <a:bodyPr vert="horz" wrap="square" lIns="0" tIns="16510" rIns="0" bIns="0" rtlCol="0">
            <a:spAutoFit/>
          </a:bodyPr>
          <a:lstStyle/>
          <a:p>
            <a:pPr marL="12700">
              <a:lnSpc>
                <a:spcPct val="100000"/>
              </a:lnSpc>
              <a:spcBef>
                <a:spcPts val="130"/>
              </a:spcBef>
            </a:pPr>
            <a:r>
              <a:rPr sz="1250" i="1" spc="114" dirty="0">
                <a:latin typeface="Symbol"/>
                <a:cs typeface="Symbol"/>
              </a:rPr>
              <a:t></a:t>
            </a:r>
            <a:endParaRPr sz="1250">
              <a:latin typeface="Symbol"/>
              <a:cs typeface="Symbol"/>
            </a:endParaRPr>
          </a:p>
        </p:txBody>
      </p:sp>
      <p:sp>
        <p:nvSpPr>
          <p:cNvPr id="41" name="object 41"/>
          <p:cNvSpPr txBox="1"/>
          <p:nvPr/>
        </p:nvSpPr>
        <p:spPr>
          <a:xfrm>
            <a:off x="7354503" y="3600946"/>
            <a:ext cx="869315" cy="307975"/>
          </a:xfrm>
          <a:prstGeom prst="rect">
            <a:avLst/>
          </a:prstGeom>
        </p:spPr>
        <p:txBody>
          <a:bodyPr vert="horz" wrap="square" lIns="0" tIns="12700" rIns="0" bIns="0" rtlCol="0">
            <a:spAutoFit/>
          </a:bodyPr>
          <a:lstStyle/>
          <a:p>
            <a:pPr marL="38100">
              <a:lnSpc>
                <a:spcPct val="100000"/>
              </a:lnSpc>
              <a:spcBef>
                <a:spcPts val="100"/>
              </a:spcBef>
            </a:pPr>
            <a:r>
              <a:rPr sz="1850" spc="210" dirty="0">
                <a:latin typeface="Times New Roman"/>
                <a:cs typeface="Times New Roman"/>
              </a:rPr>
              <a:t>1 </a:t>
            </a:r>
            <a:r>
              <a:rPr sz="1850" spc="229" dirty="0">
                <a:latin typeface="Symbol"/>
                <a:cs typeface="Symbol"/>
              </a:rPr>
              <a:t></a:t>
            </a:r>
            <a:r>
              <a:rPr sz="1850" spc="229" dirty="0">
                <a:latin typeface="Times New Roman"/>
                <a:cs typeface="Times New Roman"/>
              </a:rPr>
              <a:t> </a:t>
            </a:r>
            <a:r>
              <a:rPr sz="2775" i="1" spc="315" baseline="34534" dirty="0">
                <a:latin typeface="Times New Roman"/>
                <a:cs typeface="Times New Roman"/>
              </a:rPr>
              <a:t>n</a:t>
            </a:r>
            <a:r>
              <a:rPr sz="2775" i="1" spc="405" baseline="34534" dirty="0">
                <a:latin typeface="Times New Roman"/>
                <a:cs typeface="Times New Roman"/>
              </a:rPr>
              <a:t> </a:t>
            </a:r>
            <a:r>
              <a:rPr sz="2625" spc="142" baseline="-11111" dirty="0">
                <a:latin typeface="Times New Roman"/>
                <a:cs typeface="Times New Roman"/>
              </a:rPr>
              <a:t>.</a:t>
            </a:r>
            <a:endParaRPr sz="2625" baseline="-11111">
              <a:latin typeface="Times New Roman"/>
              <a:cs typeface="Times New Roman"/>
            </a:endParaRPr>
          </a:p>
        </p:txBody>
      </p:sp>
      <p:sp>
        <p:nvSpPr>
          <p:cNvPr id="42" name="object 42"/>
          <p:cNvSpPr txBox="1"/>
          <p:nvPr/>
        </p:nvSpPr>
        <p:spPr>
          <a:xfrm>
            <a:off x="986595" y="3653378"/>
            <a:ext cx="3071495" cy="727710"/>
          </a:xfrm>
          <a:prstGeom prst="rect">
            <a:avLst/>
          </a:prstGeom>
        </p:spPr>
        <p:txBody>
          <a:bodyPr vert="horz" wrap="square" lIns="0" tIns="15875" rIns="0" bIns="0" rtlCol="0">
            <a:spAutoFit/>
          </a:bodyPr>
          <a:lstStyle/>
          <a:p>
            <a:pPr marL="12700">
              <a:lnSpc>
                <a:spcPct val="100000"/>
              </a:lnSpc>
              <a:spcBef>
                <a:spcPts val="125"/>
              </a:spcBef>
            </a:pPr>
            <a:r>
              <a:rPr sz="1750" spc="190" dirty="0">
                <a:latin typeface="Times New Roman"/>
                <a:cs typeface="Times New Roman"/>
              </a:rPr>
              <a:t>для </a:t>
            </a:r>
            <a:r>
              <a:rPr sz="1750" spc="180" dirty="0">
                <a:latin typeface="Times New Roman"/>
                <a:cs typeface="Times New Roman"/>
              </a:rPr>
              <a:t>безповторної</a:t>
            </a:r>
            <a:r>
              <a:rPr sz="1750" spc="-30" dirty="0">
                <a:latin typeface="Times New Roman"/>
                <a:cs typeface="Times New Roman"/>
              </a:rPr>
              <a:t> </a:t>
            </a:r>
            <a:r>
              <a:rPr sz="1750" spc="175" dirty="0">
                <a:latin typeface="Times New Roman"/>
                <a:cs typeface="Times New Roman"/>
              </a:rPr>
              <a:t>вибірки:</a:t>
            </a:r>
            <a:endParaRPr sz="1750">
              <a:latin typeface="Times New Roman"/>
              <a:cs typeface="Times New Roman"/>
            </a:endParaRPr>
          </a:p>
          <a:p>
            <a:pPr marL="12700">
              <a:lnSpc>
                <a:spcPct val="100000"/>
              </a:lnSpc>
              <a:spcBef>
                <a:spcPts val="1295"/>
              </a:spcBef>
            </a:pPr>
            <a:r>
              <a:rPr sz="1750" spc="185" dirty="0">
                <a:latin typeface="Times New Roman"/>
                <a:cs typeface="Times New Roman"/>
              </a:rPr>
              <a:t>Коефіцієнт</a:t>
            </a:r>
            <a:r>
              <a:rPr sz="1750" spc="90" dirty="0">
                <a:latin typeface="Times New Roman"/>
                <a:cs typeface="Times New Roman"/>
              </a:rPr>
              <a:t> </a:t>
            </a:r>
            <a:r>
              <a:rPr sz="1750" spc="150" dirty="0">
                <a:latin typeface="Times New Roman"/>
                <a:cs typeface="Times New Roman"/>
              </a:rPr>
              <a:t>варіації:</a:t>
            </a:r>
            <a:endParaRPr sz="1750">
              <a:latin typeface="Times New Roman"/>
              <a:cs typeface="Times New Roman"/>
            </a:endParaRPr>
          </a:p>
        </p:txBody>
      </p:sp>
      <p:sp>
        <p:nvSpPr>
          <p:cNvPr id="43" name="object 43"/>
          <p:cNvSpPr/>
          <p:nvPr/>
        </p:nvSpPr>
        <p:spPr>
          <a:xfrm>
            <a:off x="1566049" y="4596062"/>
            <a:ext cx="32384" cy="15875"/>
          </a:xfrm>
          <a:custGeom>
            <a:avLst/>
            <a:gdLst/>
            <a:ahLst/>
            <a:cxnLst/>
            <a:rect l="l" t="t" r="r" b="b"/>
            <a:pathLst>
              <a:path w="32384" h="15875">
                <a:moveTo>
                  <a:pt x="0" y="15247"/>
                </a:moveTo>
                <a:lnTo>
                  <a:pt x="31920" y="0"/>
                </a:lnTo>
              </a:path>
            </a:pathLst>
          </a:custGeom>
          <a:ln w="8788">
            <a:solidFill>
              <a:srgbClr val="000000"/>
            </a:solidFill>
          </a:ln>
        </p:spPr>
        <p:txBody>
          <a:bodyPr wrap="square" lIns="0" tIns="0" rIns="0" bIns="0" rtlCol="0"/>
          <a:lstStyle/>
          <a:p>
            <a:endParaRPr/>
          </a:p>
        </p:txBody>
      </p:sp>
      <p:sp>
        <p:nvSpPr>
          <p:cNvPr id="44" name="object 44"/>
          <p:cNvSpPr/>
          <p:nvPr/>
        </p:nvSpPr>
        <p:spPr>
          <a:xfrm>
            <a:off x="1597970" y="4600305"/>
            <a:ext cx="46355" cy="88900"/>
          </a:xfrm>
          <a:custGeom>
            <a:avLst/>
            <a:gdLst/>
            <a:ahLst/>
            <a:cxnLst/>
            <a:rect l="l" t="t" r="r" b="b"/>
            <a:pathLst>
              <a:path w="46355" h="88900">
                <a:moveTo>
                  <a:pt x="0" y="0"/>
                </a:moveTo>
                <a:lnTo>
                  <a:pt x="46325" y="88879"/>
                </a:lnTo>
              </a:path>
            </a:pathLst>
          </a:custGeom>
          <a:ln w="19800">
            <a:solidFill>
              <a:srgbClr val="000000"/>
            </a:solidFill>
          </a:ln>
        </p:spPr>
        <p:txBody>
          <a:bodyPr wrap="square" lIns="0" tIns="0" rIns="0" bIns="0" rtlCol="0"/>
          <a:lstStyle/>
          <a:p>
            <a:endParaRPr/>
          </a:p>
        </p:txBody>
      </p:sp>
      <p:sp>
        <p:nvSpPr>
          <p:cNvPr id="45" name="object 45"/>
          <p:cNvSpPr/>
          <p:nvPr/>
        </p:nvSpPr>
        <p:spPr>
          <a:xfrm>
            <a:off x="1649447" y="4431843"/>
            <a:ext cx="61594" cy="257810"/>
          </a:xfrm>
          <a:custGeom>
            <a:avLst/>
            <a:gdLst/>
            <a:ahLst/>
            <a:cxnLst/>
            <a:rect l="l" t="t" r="r" b="b"/>
            <a:pathLst>
              <a:path w="61594" h="257810">
                <a:moveTo>
                  <a:pt x="0" y="257341"/>
                </a:moveTo>
                <a:lnTo>
                  <a:pt x="61265" y="0"/>
                </a:lnTo>
              </a:path>
            </a:pathLst>
          </a:custGeom>
          <a:ln w="10196">
            <a:solidFill>
              <a:srgbClr val="000000"/>
            </a:solidFill>
          </a:ln>
        </p:spPr>
        <p:txBody>
          <a:bodyPr wrap="square" lIns="0" tIns="0" rIns="0" bIns="0" rtlCol="0"/>
          <a:lstStyle/>
          <a:p>
            <a:endParaRPr/>
          </a:p>
        </p:txBody>
      </p:sp>
      <p:sp>
        <p:nvSpPr>
          <p:cNvPr id="46" name="object 46"/>
          <p:cNvSpPr/>
          <p:nvPr/>
        </p:nvSpPr>
        <p:spPr>
          <a:xfrm>
            <a:off x="1710712" y="4431843"/>
            <a:ext cx="136525" cy="0"/>
          </a:xfrm>
          <a:custGeom>
            <a:avLst/>
            <a:gdLst/>
            <a:ahLst/>
            <a:cxnLst/>
            <a:rect l="l" t="t" r="r" b="b"/>
            <a:pathLst>
              <a:path w="136525">
                <a:moveTo>
                  <a:pt x="0" y="0"/>
                </a:moveTo>
                <a:lnTo>
                  <a:pt x="135904" y="0"/>
                </a:lnTo>
              </a:path>
            </a:pathLst>
          </a:custGeom>
          <a:ln w="8445">
            <a:solidFill>
              <a:srgbClr val="000000"/>
            </a:solidFill>
          </a:ln>
        </p:spPr>
        <p:txBody>
          <a:bodyPr wrap="square" lIns="0" tIns="0" rIns="0" bIns="0" rtlCol="0"/>
          <a:lstStyle/>
          <a:p>
            <a:endParaRPr/>
          </a:p>
        </p:txBody>
      </p:sp>
      <p:sp>
        <p:nvSpPr>
          <p:cNvPr id="47" name="object 47"/>
          <p:cNvSpPr/>
          <p:nvPr/>
        </p:nvSpPr>
        <p:spPr>
          <a:xfrm>
            <a:off x="1782776" y="4756479"/>
            <a:ext cx="113664" cy="0"/>
          </a:xfrm>
          <a:custGeom>
            <a:avLst/>
            <a:gdLst/>
            <a:ahLst/>
            <a:cxnLst/>
            <a:rect l="l" t="t" r="r" b="b"/>
            <a:pathLst>
              <a:path w="113664">
                <a:moveTo>
                  <a:pt x="0" y="0"/>
                </a:moveTo>
                <a:lnTo>
                  <a:pt x="113257" y="0"/>
                </a:lnTo>
              </a:path>
            </a:pathLst>
          </a:custGeom>
          <a:ln w="8445">
            <a:solidFill>
              <a:srgbClr val="000000"/>
            </a:solidFill>
          </a:ln>
        </p:spPr>
        <p:txBody>
          <a:bodyPr wrap="square" lIns="0" tIns="0" rIns="0" bIns="0" rtlCol="0"/>
          <a:lstStyle/>
          <a:p>
            <a:endParaRPr/>
          </a:p>
        </p:txBody>
      </p:sp>
      <p:sp>
        <p:nvSpPr>
          <p:cNvPr id="48" name="object 48"/>
          <p:cNvSpPr/>
          <p:nvPr/>
        </p:nvSpPr>
        <p:spPr>
          <a:xfrm>
            <a:off x="1539796" y="4725156"/>
            <a:ext cx="600075" cy="0"/>
          </a:xfrm>
          <a:custGeom>
            <a:avLst/>
            <a:gdLst/>
            <a:ahLst/>
            <a:cxnLst/>
            <a:rect l="l" t="t" r="r" b="b"/>
            <a:pathLst>
              <a:path w="600075">
                <a:moveTo>
                  <a:pt x="0" y="0"/>
                </a:moveTo>
                <a:lnTo>
                  <a:pt x="599712" y="0"/>
                </a:lnTo>
              </a:path>
            </a:pathLst>
          </a:custGeom>
          <a:ln w="8445">
            <a:solidFill>
              <a:srgbClr val="000000"/>
            </a:solidFill>
          </a:ln>
        </p:spPr>
        <p:txBody>
          <a:bodyPr wrap="square" lIns="0" tIns="0" rIns="0" bIns="0" rtlCol="0"/>
          <a:lstStyle/>
          <a:p>
            <a:endParaRPr/>
          </a:p>
        </p:txBody>
      </p:sp>
      <p:sp>
        <p:nvSpPr>
          <p:cNvPr id="49" name="object 49"/>
          <p:cNvSpPr txBox="1"/>
          <p:nvPr/>
        </p:nvSpPr>
        <p:spPr>
          <a:xfrm>
            <a:off x="1766469" y="4728193"/>
            <a:ext cx="153035" cy="276225"/>
          </a:xfrm>
          <a:prstGeom prst="rect">
            <a:avLst/>
          </a:prstGeom>
        </p:spPr>
        <p:txBody>
          <a:bodyPr vert="horz" wrap="square" lIns="0" tIns="11430" rIns="0" bIns="0" rtlCol="0">
            <a:spAutoFit/>
          </a:bodyPr>
          <a:lstStyle/>
          <a:p>
            <a:pPr marL="12700">
              <a:lnSpc>
                <a:spcPct val="100000"/>
              </a:lnSpc>
              <a:spcBef>
                <a:spcPts val="90"/>
              </a:spcBef>
            </a:pPr>
            <a:r>
              <a:rPr sz="1650" i="1" spc="175" dirty="0">
                <a:latin typeface="Times New Roman"/>
                <a:cs typeface="Times New Roman"/>
              </a:rPr>
              <a:t>n</a:t>
            </a:r>
            <a:endParaRPr sz="1650">
              <a:latin typeface="Times New Roman"/>
              <a:cs typeface="Times New Roman"/>
            </a:endParaRPr>
          </a:p>
        </p:txBody>
      </p:sp>
      <p:sp>
        <p:nvSpPr>
          <p:cNvPr id="50" name="object 50"/>
          <p:cNvSpPr txBox="1"/>
          <p:nvPr/>
        </p:nvSpPr>
        <p:spPr>
          <a:xfrm>
            <a:off x="963932" y="4555928"/>
            <a:ext cx="1715135" cy="276225"/>
          </a:xfrm>
          <a:prstGeom prst="rect">
            <a:avLst/>
          </a:prstGeom>
        </p:spPr>
        <p:txBody>
          <a:bodyPr vert="horz" wrap="square" lIns="0" tIns="11430" rIns="0" bIns="0" rtlCol="0">
            <a:spAutoFit/>
          </a:bodyPr>
          <a:lstStyle/>
          <a:p>
            <a:pPr marL="50800">
              <a:lnSpc>
                <a:spcPct val="100000"/>
              </a:lnSpc>
              <a:spcBef>
                <a:spcPts val="90"/>
              </a:spcBef>
              <a:tabLst>
                <a:tab pos="1224915" algn="l"/>
              </a:tabLst>
            </a:pPr>
            <a:r>
              <a:rPr sz="1650" i="1" spc="160" dirty="0">
                <a:latin typeface="Times New Roman"/>
                <a:cs typeface="Times New Roman"/>
              </a:rPr>
              <a:t>V</a:t>
            </a:r>
            <a:r>
              <a:rPr sz="1425" i="1" spc="240" baseline="-23391" dirty="0">
                <a:latin typeface="Times New Roman"/>
                <a:cs typeface="Times New Roman"/>
              </a:rPr>
              <a:t>x</a:t>
            </a:r>
            <a:r>
              <a:rPr sz="1425" i="1" spc="772" baseline="-23391" dirty="0">
                <a:latin typeface="Times New Roman"/>
                <a:cs typeface="Times New Roman"/>
              </a:rPr>
              <a:t> </a:t>
            </a:r>
            <a:r>
              <a:rPr sz="1650" spc="190" dirty="0">
                <a:latin typeface="Symbol"/>
                <a:cs typeface="Symbol"/>
              </a:rPr>
              <a:t></a:t>
            </a:r>
            <a:r>
              <a:rPr sz="1650" spc="190" dirty="0">
                <a:latin typeface="Times New Roman"/>
                <a:cs typeface="Times New Roman"/>
              </a:rPr>
              <a:t>	</a:t>
            </a:r>
            <a:r>
              <a:rPr sz="1650" spc="160" dirty="0">
                <a:latin typeface="Symbol"/>
                <a:cs typeface="Symbol"/>
              </a:rPr>
              <a:t></a:t>
            </a:r>
            <a:r>
              <a:rPr sz="1650" spc="160" dirty="0">
                <a:latin typeface="Times New Roman"/>
                <a:cs typeface="Times New Roman"/>
              </a:rPr>
              <a:t>100</a:t>
            </a:r>
            <a:endParaRPr sz="1650">
              <a:latin typeface="Times New Roman"/>
              <a:cs typeface="Times New Roman"/>
            </a:endParaRPr>
          </a:p>
        </p:txBody>
      </p:sp>
      <p:sp>
        <p:nvSpPr>
          <p:cNvPr id="51" name="object 51"/>
          <p:cNvSpPr txBox="1"/>
          <p:nvPr/>
        </p:nvSpPr>
        <p:spPr>
          <a:xfrm>
            <a:off x="1785354" y="4299807"/>
            <a:ext cx="353695" cy="295910"/>
          </a:xfrm>
          <a:prstGeom prst="rect">
            <a:avLst/>
          </a:prstGeom>
        </p:spPr>
        <p:txBody>
          <a:bodyPr vert="horz" wrap="square" lIns="0" tIns="15240" rIns="0" bIns="0" rtlCol="0">
            <a:spAutoFit/>
          </a:bodyPr>
          <a:lstStyle/>
          <a:p>
            <a:pPr marL="38100">
              <a:lnSpc>
                <a:spcPct val="100000"/>
              </a:lnSpc>
              <a:spcBef>
                <a:spcPts val="120"/>
              </a:spcBef>
            </a:pPr>
            <a:r>
              <a:rPr sz="2625" i="1" spc="225" baseline="-23809" dirty="0">
                <a:latin typeface="Symbol"/>
                <a:cs typeface="Symbol"/>
              </a:rPr>
              <a:t></a:t>
            </a:r>
            <a:r>
              <a:rPr sz="2625" i="1" spc="-150" baseline="-23809" dirty="0">
                <a:latin typeface="Times New Roman"/>
                <a:cs typeface="Times New Roman"/>
              </a:rPr>
              <a:t> </a:t>
            </a:r>
            <a:r>
              <a:rPr sz="950" spc="105" dirty="0">
                <a:latin typeface="Times New Roman"/>
                <a:cs typeface="Times New Roman"/>
              </a:rPr>
              <a:t>2</a:t>
            </a:r>
            <a:endParaRPr sz="950">
              <a:latin typeface="Times New Roman"/>
              <a:cs typeface="Times New Roman"/>
            </a:endParaRPr>
          </a:p>
        </p:txBody>
      </p:sp>
      <p:sp>
        <p:nvSpPr>
          <p:cNvPr id="52" name="object 52"/>
          <p:cNvSpPr txBox="1"/>
          <p:nvPr/>
        </p:nvSpPr>
        <p:spPr>
          <a:xfrm>
            <a:off x="986595" y="4970800"/>
            <a:ext cx="7556500" cy="296545"/>
          </a:xfrm>
          <a:prstGeom prst="rect">
            <a:avLst/>
          </a:prstGeom>
        </p:spPr>
        <p:txBody>
          <a:bodyPr vert="horz" wrap="square" lIns="0" tIns="15875" rIns="0" bIns="0" rtlCol="0">
            <a:spAutoFit/>
          </a:bodyPr>
          <a:lstStyle/>
          <a:p>
            <a:pPr marL="12700">
              <a:lnSpc>
                <a:spcPct val="100000"/>
              </a:lnSpc>
              <a:spcBef>
                <a:spcPts val="125"/>
              </a:spcBef>
            </a:pPr>
            <a:r>
              <a:rPr sz="1750" spc="190" dirty="0">
                <a:latin typeface="Times New Roman"/>
                <a:cs typeface="Times New Roman"/>
              </a:rPr>
              <a:t>Аналогічно розраховують </a:t>
            </a:r>
            <a:r>
              <a:rPr sz="1750" spc="180" dirty="0">
                <a:latin typeface="Times New Roman"/>
                <a:cs typeface="Times New Roman"/>
              </a:rPr>
              <a:t>відносну </a:t>
            </a:r>
            <a:r>
              <a:rPr sz="1750" spc="195" dirty="0">
                <a:latin typeface="Times New Roman"/>
                <a:cs typeface="Times New Roman"/>
              </a:rPr>
              <a:t>похибку </a:t>
            </a:r>
            <a:r>
              <a:rPr sz="1750" spc="180" dirty="0">
                <a:latin typeface="Times New Roman"/>
                <a:cs typeface="Times New Roman"/>
              </a:rPr>
              <a:t>вибірки </a:t>
            </a:r>
            <a:r>
              <a:rPr sz="1750" spc="190" dirty="0">
                <a:latin typeface="Times New Roman"/>
                <a:cs typeface="Times New Roman"/>
              </a:rPr>
              <a:t>для</a:t>
            </a:r>
            <a:r>
              <a:rPr sz="1750" spc="-254" dirty="0">
                <a:latin typeface="Times New Roman"/>
                <a:cs typeface="Times New Roman"/>
              </a:rPr>
              <a:t> </a:t>
            </a:r>
            <a:r>
              <a:rPr sz="1750" spc="170" dirty="0">
                <a:latin typeface="Times New Roman"/>
                <a:cs typeface="Times New Roman"/>
              </a:rPr>
              <a:t>частки:</a:t>
            </a:r>
            <a:endParaRPr sz="1750">
              <a:latin typeface="Times New Roman"/>
              <a:cs typeface="Times New Roman"/>
            </a:endParaRPr>
          </a:p>
        </p:txBody>
      </p:sp>
      <p:sp>
        <p:nvSpPr>
          <p:cNvPr id="53" name="object 53"/>
          <p:cNvSpPr/>
          <p:nvPr/>
        </p:nvSpPr>
        <p:spPr>
          <a:xfrm>
            <a:off x="3538515" y="5809609"/>
            <a:ext cx="302895" cy="0"/>
          </a:xfrm>
          <a:custGeom>
            <a:avLst/>
            <a:gdLst/>
            <a:ahLst/>
            <a:cxnLst/>
            <a:rect l="l" t="t" r="r" b="b"/>
            <a:pathLst>
              <a:path w="302895">
                <a:moveTo>
                  <a:pt x="0" y="0"/>
                </a:moveTo>
                <a:lnTo>
                  <a:pt x="302669" y="0"/>
                </a:lnTo>
              </a:path>
            </a:pathLst>
          </a:custGeom>
          <a:ln w="7636">
            <a:solidFill>
              <a:srgbClr val="000000"/>
            </a:solidFill>
          </a:ln>
        </p:spPr>
        <p:txBody>
          <a:bodyPr wrap="square" lIns="0" tIns="0" rIns="0" bIns="0" rtlCol="0"/>
          <a:lstStyle/>
          <a:p>
            <a:endParaRPr/>
          </a:p>
        </p:txBody>
      </p:sp>
      <p:sp>
        <p:nvSpPr>
          <p:cNvPr id="54" name="object 54"/>
          <p:cNvSpPr/>
          <p:nvPr/>
        </p:nvSpPr>
        <p:spPr>
          <a:xfrm>
            <a:off x="4110132" y="5592608"/>
            <a:ext cx="29209" cy="13970"/>
          </a:xfrm>
          <a:custGeom>
            <a:avLst/>
            <a:gdLst/>
            <a:ahLst/>
            <a:cxnLst/>
            <a:rect l="l" t="t" r="r" b="b"/>
            <a:pathLst>
              <a:path w="29210" h="13970">
                <a:moveTo>
                  <a:pt x="0" y="13787"/>
                </a:moveTo>
                <a:lnTo>
                  <a:pt x="28635" y="0"/>
                </a:lnTo>
              </a:path>
            </a:pathLst>
          </a:custGeom>
          <a:ln w="7938">
            <a:solidFill>
              <a:srgbClr val="000000"/>
            </a:solidFill>
          </a:ln>
        </p:spPr>
        <p:txBody>
          <a:bodyPr wrap="square" lIns="0" tIns="0" rIns="0" bIns="0" rtlCol="0"/>
          <a:lstStyle/>
          <a:p>
            <a:endParaRPr/>
          </a:p>
        </p:txBody>
      </p:sp>
      <p:sp>
        <p:nvSpPr>
          <p:cNvPr id="55" name="object 55"/>
          <p:cNvSpPr/>
          <p:nvPr/>
        </p:nvSpPr>
        <p:spPr>
          <a:xfrm>
            <a:off x="4138767" y="5596430"/>
            <a:ext cx="41275" cy="170180"/>
          </a:xfrm>
          <a:custGeom>
            <a:avLst/>
            <a:gdLst/>
            <a:ahLst/>
            <a:cxnLst/>
            <a:rect l="l" t="t" r="r" b="b"/>
            <a:pathLst>
              <a:path w="41275" h="170179">
                <a:moveTo>
                  <a:pt x="0" y="0"/>
                </a:moveTo>
                <a:lnTo>
                  <a:pt x="41140" y="169938"/>
                </a:lnTo>
              </a:path>
            </a:pathLst>
          </a:custGeom>
          <a:ln w="18305">
            <a:solidFill>
              <a:srgbClr val="000000"/>
            </a:solidFill>
          </a:ln>
        </p:spPr>
        <p:txBody>
          <a:bodyPr wrap="square" lIns="0" tIns="0" rIns="0" bIns="0" rtlCol="0"/>
          <a:lstStyle/>
          <a:p>
            <a:endParaRPr/>
          </a:p>
        </p:txBody>
      </p:sp>
      <p:sp>
        <p:nvSpPr>
          <p:cNvPr id="56" name="object 56"/>
          <p:cNvSpPr/>
          <p:nvPr/>
        </p:nvSpPr>
        <p:spPr>
          <a:xfrm>
            <a:off x="4184513" y="5307864"/>
            <a:ext cx="54610" cy="459105"/>
          </a:xfrm>
          <a:custGeom>
            <a:avLst/>
            <a:gdLst/>
            <a:ahLst/>
            <a:cxnLst/>
            <a:rect l="l" t="t" r="r" b="b"/>
            <a:pathLst>
              <a:path w="54610" h="459104">
                <a:moveTo>
                  <a:pt x="0" y="458503"/>
                </a:moveTo>
                <a:lnTo>
                  <a:pt x="54533" y="0"/>
                </a:lnTo>
              </a:path>
            </a:pathLst>
          </a:custGeom>
          <a:ln w="9219">
            <a:solidFill>
              <a:srgbClr val="000000"/>
            </a:solidFill>
          </a:ln>
        </p:spPr>
        <p:txBody>
          <a:bodyPr wrap="square" lIns="0" tIns="0" rIns="0" bIns="0" rtlCol="0"/>
          <a:lstStyle/>
          <a:p>
            <a:endParaRPr/>
          </a:p>
        </p:txBody>
      </p:sp>
      <p:sp>
        <p:nvSpPr>
          <p:cNvPr id="57" name="object 57"/>
          <p:cNvSpPr/>
          <p:nvPr/>
        </p:nvSpPr>
        <p:spPr>
          <a:xfrm>
            <a:off x="4239047" y="5307864"/>
            <a:ext cx="760730" cy="0"/>
          </a:xfrm>
          <a:custGeom>
            <a:avLst/>
            <a:gdLst/>
            <a:ahLst/>
            <a:cxnLst/>
            <a:rect l="l" t="t" r="r" b="b"/>
            <a:pathLst>
              <a:path w="760729">
                <a:moveTo>
                  <a:pt x="0" y="0"/>
                </a:moveTo>
                <a:lnTo>
                  <a:pt x="760595" y="0"/>
                </a:lnTo>
              </a:path>
            </a:pathLst>
          </a:custGeom>
          <a:ln w="7636">
            <a:solidFill>
              <a:srgbClr val="000000"/>
            </a:solidFill>
          </a:ln>
        </p:spPr>
        <p:txBody>
          <a:bodyPr wrap="square" lIns="0" tIns="0" rIns="0" bIns="0" rtlCol="0"/>
          <a:lstStyle/>
          <a:p>
            <a:endParaRPr/>
          </a:p>
        </p:txBody>
      </p:sp>
      <p:sp>
        <p:nvSpPr>
          <p:cNvPr id="58" name="object 58"/>
          <p:cNvSpPr/>
          <p:nvPr/>
        </p:nvSpPr>
        <p:spPr>
          <a:xfrm>
            <a:off x="5268607" y="5842151"/>
            <a:ext cx="29209" cy="13970"/>
          </a:xfrm>
          <a:custGeom>
            <a:avLst/>
            <a:gdLst/>
            <a:ahLst/>
            <a:cxnLst/>
            <a:rect l="l" t="t" r="r" b="b"/>
            <a:pathLst>
              <a:path w="29210" h="13970">
                <a:moveTo>
                  <a:pt x="0" y="13771"/>
                </a:moveTo>
                <a:lnTo>
                  <a:pt x="28672" y="0"/>
                </a:lnTo>
              </a:path>
            </a:pathLst>
          </a:custGeom>
          <a:ln w="7937">
            <a:solidFill>
              <a:srgbClr val="000000"/>
            </a:solidFill>
          </a:ln>
        </p:spPr>
        <p:txBody>
          <a:bodyPr wrap="square" lIns="0" tIns="0" rIns="0" bIns="0" rtlCol="0"/>
          <a:lstStyle/>
          <a:p>
            <a:endParaRPr/>
          </a:p>
        </p:txBody>
      </p:sp>
      <p:sp>
        <p:nvSpPr>
          <p:cNvPr id="59" name="object 59"/>
          <p:cNvSpPr/>
          <p:nvPr/>
        </p:nvSpPr>
        <p:spPr>
          <a:xfrm>
            <a:off x="5297280" y="5846355"/>
            <a:ext cx="41275" cy="168910"/>
          </a:xfrm>
          <a:custGeom>
            <a:avLst/>
            <a:gdLst/>
            <a:ahLst/>
            <a:cxnLst/>
            <a:rect l="l" t="t" r="r" b="b"/>
            <a:pathLst>
              <a:path w="41275" h="168910">
                <a:moveTo>
                  <a:pt x="0" y="0"/>
                </a:moveTo>
                <a:lnTo>
                  <a:pt x="41066" y="168786"/>
                </a:lnTo>
              </a:path>
            </a:pathLst>
          </a:custGeom>
          <a:ln w="18304">
            <a:solidFill>
              <a:srgbClr val="000000"/>
            </a:solidFill>
          </a:ln>
        </p:spPr>
        <p:txBody>
          <a:bodyPr wrap="square" lIns="0" tIns="0" rIns="0" bIns="0" rtlCol="0"/>
          <a:lstStyle/>
          <a:p>
            <a:endParaRPr/>
          </a:p>
        </p:txBody>
      </p:sp>
      <p:sp>
        <p:nvSpPr>
          <p:cNvPr id="60" name="object 60"/>
          <p:cNvSpPr/>
          <p:nvPr/>
        </p:nvSpPr>
        <p:spPr>
          <a:xfrm>
            <a:off x="5342971" y="5558553"/>
            <a:ext cx="54610" cy="457200"/>
          </a:xfrm>
          <a:custGeom>
            <a:avLst/>
            <a:gdLst/>
            <a:ahLst/>
            <a:cxnLst/>
            <a:rect l="l" t="t" r="r" b="b"/>
            <a:pathLst>
              <a:path w="54610" h="457200">
                <a:moveTo>
                  <a:pt x="0" y="456587"/>
                </a:moveTo>
                <a:lnTo>
                  <a:pt x="54570" y="0"/>
                </a:lnTo>
              </a:path>
            </a:pathLst>
          </a:custGeom>
          <a:ln w="9219">
            <a:solidFill>
              <a:srgbClr val="000000"/>
            </a:solidFill>
          </a:ln>
        </p:spPr>
        <p:txBody>
          <a:bodyPr wrap="square" lIns="0" tIns="0" rIns="0" bIns="0" rtlCol="0"/>
          <a:lstStyle/>
          <a:p>
            <a:endParaRPr/>
          </a:p>
        </p:txBody>
      </p:sp>
      <p:sp>
        <p:nvSpPr>
          <p:cNvPr id="61" name="object 61"/>
          <p:cNvSpPr txBox="1"/>
          <p:nvPr/>
        </p:nvSpPr>
        <p:spPr>
          <a:xfrm>
            <a:off x="5497125" y="5804634"/>
            <a:ext cx="286385" cy="250190"/>
          </a:xfrm>
          <a:prstGeom prst="rect">
            <a:avLst/>
          </a:prstGeom>
        </p:spPr>
        <p:txBody>
          <a:bodyPr vert="horz" wrap="square" lIns="0" tIns="15240" rIns="0" bIns="0" rtlCol="0">
            <a:spAutoFit/>
          </a:bodyPr>
          <a:lstStyle/>
          <a:p>
            <a:pPr marL="12700">
              <a:lnSpc>
                <a:spcPct val="100000"/>
              </a:lnSpc>
              <a:spcBef>
                <a:spcPts val="120"/>
              </a:spcBef>
            </a:pPr>
            <a:r>
              <a:rPr sz="1450" i="1" spc="175" dirty="0">
                <a:latin typeface="Times New Roman"/>
                <a:cs typeface="Times New Roman"/>
              </a:rPr>
              <a:t>nw</a:t>
            </a:r>
            <a:endParaRPr sz="1450">
              <a:latin typeface="Times New Roman"/>
              <a:cs typeface="Times New Roman"/>
            </a:endParaRPr>
          </a:p>
        </p:txBody>
      </p:sp>
      <p:sp>
        <p:nvSpPr>
          <p:cNvPr id="62" name="object 62"/>
          <p:cNvSpPr txBox="1"/>
          <p:nvPr/>
        </p:nvSpPr>
        <p:spPr>
          <a:xfrm>
            <a:off x="4471727" y="5804634"/>
            <a:ext cx="176530" cy="250190"/>
          </a:xfrm>
          <a:prstGeom prst="rect">
            <a:avLst/>
          </a:prstGeom>
        </p:spPr>
        <p:txBody>
          <a:bodyPr vert="horz" wrap="square" lIns="0" tIns="15240" rIns="0" bIns="0" rtlCol="0">
            <a:spAutoFit/>
          </a:bodyPr>
          <a:lstStyle/>
          <a:p>
            <a:pPr marL="12700">
              <a:lnSpc>
                <a:spcPct val="100000"/>
              </a:lnSpc>
              <a:spcBef>
                <a:spcPts val="120"/>
              </a:spcBef>
            </a:pPr>
            <a:r>
              <a:rPr sz="1450" i="1" spc="220" dirty="0">
                <a:latin typeface="Times New Roman"/>
                <a:cs typeface="Times New Roman"/>
              </a:rPr>
              <a:t>w</a:t>
            </a:r>
            <a:endParaRPr sz="1450">
              <a:latin typeface="Times New Roman"/>
              <a:cs typeface="Times New Roman"/>
            </a:endParaRPr>
          </a:p>
        </p:txBody>
      </p:sp>
      <p:sp>
        <p:nvSpPr>
          <p:cNvPr id="63" name="object 63"/>
          <p:cNvSpPr txBox="1"/>
          <p:nvPr/>
        </p:nvSpPr>
        <p:spPr>
          <a:xfrm>
            <a:off x="3608984" y="5804634"/>
            <a:ext cx="176530" cy="250190"/>
          </a:xfrm>
          <a:prstGeom prst="rect">
            <a:avLst/>
          </a:prstGeom>
        </p:spPr>
        <p:txBody>
          <a:bodyPr vert="horz" wrap="square" lIns="0" tIns="15240" rIns="0" bIns="0" rtlCol="0">
            <a:spAutoFit/>
          </a:bodyPr>
          <a:lstStyle/>
          <a:p>
            <a:pPr marL="12700">
              <a:lnSpc>
                <a:spcPct val="100000"/>
              </a:lnSpc>
              <a:spcBef>
                <a:spcPts val="120"/>
              </a:spcBef>
            </a:pPr>
            <a:r>
              <a:rPr sz="1450" i="1" spc="220" dirty="0">
                <a:latin typeface="Times New Roman"/>
                <a:cs typeface="Times New Roman"/>
              </a:rPr>
              <a:t>w</a:t>
            </a:r>
            <a:endParaRPr sz="1450">
              <a:latin typeface="Times New Roman"/>
              <a:cs typeface="Times New Roman"/>
            </a:endParaRPr>
          </a:p>
        </p:txBody>
      </p:sp>
      <p:sp>
        <p:nvSpPr>
          <p:cNvPr id="64" name="object 64"/>
          <p:cNvSpPr txBox="1"/>
          <p:nvPr/>
        </p:nvSpPr>
        <p:spPr>
          <a:xfrm>
            <a:off x="3020746" y="5656517"/>
            <a:ext cx="163830" cy="250190"/>
          </a:xfrm>
          <a:prstGeom prst="rect">
            <a:avLst/>
          </a:prstGeom>
        </p:spPr>
        <p:txBody>
          <a:bodyPr vert="horz" wrap="square" lIns="0" tIns="15240" rIns="0" bIns="0" rtlCol="0">
            <a:spAutoFit/>
          </a:bodyPr>
          <a:lstStyle/>
          <a:p>
            <a:pPr marL="12700">
              <a:lnSpc>
                <a:spcPct val="100000"/>
              </a:lnSpc>
              <a:spcBef>
                <a:spcPts val="120"/>
              </a:spcBef>
            </a:pPr>
            <a:r>
              <a:rPr sz="1450" i="1" spc="200" dirty="0">
                <a:latin typeface="Times New Roman"/>
                <a:cs typeface="Times New Roman"/>
              </a:rPr>
              <a:t>V</a:t>
            </a:r>
            <a:endParaRPr sz="1450">
              <a:latin typeface="Times New Roman"/>
              <a:cs typeface="Times New Roman"/>
            </a:endParaRPr>
          </a:p>
        </p:txBody>
      </p:sp>
      <p:sp>
        <p:nvSpPr>
          <p:cNvPr id="65" name="object 65"/>
          <p:cNvSpPr txBox="1"/>
          <p:nvPr/>
        </p:nvSpPr>
        <p:spPr>
          <a:xfrm>
            <a:off x="3854611" y="5182813"/>
            <a:ext cx="2110105" cy="623570"/>
          </a:xfrm>
          <a:prstGeom prst="rect">
            <a:avLst/>
          </a:prstGeom>
        </p:spPr>
        <p:txBody>
          <a:bodyPr vert="horz" wrap="square" lIns="0" tIns="55880" rIns="0" bIns="0" rtlCol="0">
            <a:spAutoFit/>
          </a:bodyPr>
          <a:lstStyle/>
          <a:p>
            <a:pPr marL="420370">
              <a:lnSpc>
                <a:spcPct val="100000"/>
              </a:lnSpc>
              <a:spcBef>
                <a:spcPts val="440"/>
              </a:spcBef>
              <a:tabLst>
                <a:tab pos="1542415" algn="l"/>
                <a:tab pos="2071370" algn="l"/>
              </a:tabLst>
            </a:pPr>
            <a:r>
              <a:rPr sz="1450" i="1" u="sng" spc="90" dirty="0">
                <a:uFill>
                  <a:solidFill>
                    <a:srgbClr val="000000"/>
                  </a:solidFill>
                </a:uFill>
                <a:latin typeface="Times New Roman"/>
                <a:cs typeface="Times New Roman"/>
              </a:rPr>
              <a:t>w</a:t>
            </a:r>
            <a:r>
              <a:rPr sz="1950" u="sng" spc="90" dirty="0">
                <a:uFill>
                  <a:solidFill>
                    <a:srgbClr val="000000"/>
                  </a:solidFill>
                </a:uFill>
                <a:latin typeface="Symbol"/>
                <a:cs typeface="Symbol"/>
              </a:rPr>
              <a:t></a:t>
            </a:r>
            <a:r>
              <a:rPr sz="1450" u="sng" spc="90" dirty="0">
                <a:uFill>
                  <a:solidFill>
                    <a:srgbClr val="000000"/>
                  </a:solidFill>
                </a:uFill>
                <a:latin typeface="Times New Roman"/>
                <a:cs typeface="Times New Roman"/>
              </a:rPr>
              <a:t>1</a:t>
            </a:r>
            <a:r>
              <a:rPr sz="1450" u="sng" spc="90" dirty="0">
                <a:uFill>
                  <a:solidFill>
                    <a:srgbClr val="000000"/>
                  </a:solidFill>
                </a:uFill>
                <a:latin typeface="Symbol"/>
                <a:cs typeface="Symbol"/>
              </a:rPr>
              <a:t></a:t>
            </a:r>
            <a:r>
              <a:rPr sz="1450" u="sng" spc="-135" dirty="0">
                <a:uFill>
                  <a:solidFill>
                    <a:srgbClr val="000000"/>
                  </a:solidFill>
                </a:uFill>
                <a:latin typeface="Times New Roman"/>
                <a:cs typeface="Times New Roman"/>
              </a:rPr>
              <a:t> </a:t>
            </a:r>
            <a:r>
              <a:rPr sz="1450" i="1" u="sng" spc="80" dirty="0">
                <a:uFill>
                  <a:solidFill>
                    <a:srgbClr val="000000"/>
                  </a:solidFill>
                </a:uFill>
                <a:latin typeface="Times New Roman"/>
                <a:cs typeface="Times New Roman"/>
              </a:rPr>
              <a:t>w</a:t>
            </a:r>
            <a:r>
              <a:rPr sz="1950" u="sng" spc="80" dirty="0">
                <a:uFill>
                  <a:solidFill>
                    <a:srgbClr val="000000"/>
                  </a:solidFill>
                </a:uFill>
                <a:latin typeface="Symbol"/>
                <a:cs typeface="Symbol"/>
              </a:rPr>
              <a:t></a:t>
            </a:r>
            <a:r>
              <a:rPr sz="1950" spc="80" dirty="0">
                <a:latin typeface="Times New Roman"/>
                <a:cs typeface="Times New Roman"/>
              </a:rPr>
              <a:t>	</a:t>
            </a:r>
            <a:r>
              <a:rPr sz="1950" u="sng" spc="30" dirty="0">
                <a:uFill>
                  <a:solidFill>
                    <a:srgbClr val="000000"/>
                  </a:solidFill>
                </a:uFill>
                <a:latin typeface="Times New Roman"/>
                <a:cs typeface="Times New Roman"/>
              </a:rPr>
              <a:t> </a:t>
            </a:r>
            <a:r>
              <a:rPr sz="1950" u="sng" spc="80" dirty="0">
                <a:uFill>
                  <a:solidFill>
                    <a:srgbClr val="000000"/>
                  </a:solidFill>
                </a:uFill>
                <a:latin typeface="Times New Roman"/>
                <a:cs typeface="Times New Roman"/>
              </a:rPr>
              <a:t>	</a:t>
            </a:r>
            <a:endParaRPr sz="1950">
              <a:latin typeface="Times New Roman"/>
              <a:cs typeface="Times New Roman"/>
            </a:endParaRPr>
          </a:p>
          <a:p>
            <a:pPr marL="50800">
              <a:lnSpc>
                <a:spcPct val="100000"/>
              </a:lnSpc>
              <a:spcBef>
                <a:spcPts val="280"/>
              </a:spcBef>
              <a:tabLst>
                <a:tab pos="709295" algn="l"/>
                <a:tab pos="1163320" algn="l"/>
              </a:tabLst>
            </a:pPr>
            <a:r>
              <a:rPr sz="2175" spc="270" baseline="-30651" dirty="0">
                <a:latin typeface="Symbol"/>
                <a:cs typeface="Symbol"/>
              </a:rPr>
              <a:t></a:t>
            </a:r>
            <a:r>
              <a:rPr sz="1450" u="sng" spc="180" dirty="0">
                <a:uFill>
                  <a:solidFill>
                    <a:srgbClr val="000000"/>
                  </a:solidFill>
                </a:uFill>
                <a:latin typeface="Symbol"/>
                <a:cs typeface="Symbol"/>
              </a:rPr>
              <a:t></a:t>
            </a:r>
            <a:r>
              <a:rPr sz="1450" i="1" u="sng" spc="165" dirty="0">
                <a:uFill>
                  <a:solidFill>
                    <a:srgbClr val="000000"/>
                  </a:solidFill>
                </a:uFill>
                <a:latin typeface="Times New Roman"/>
                <a:cs typeface="Times New Roman"/>
              </a:rPr>
              <a:t>n	</a:t>
            </a:r>
            <a:r>
              <a:rPr sz="2175" spc="270" baseline="-30651" dirty="0">
                <a:latin typeface="Symbol"/>
                <a:cs typeface="Symbol"/>
              </a:rPr>
              <a:t></a:t>
            </a:r>
            <a:endParaRPr sz="2175" baseline="-30651">
              <a:latin typeface="Symbol"/>
              <a:cs typeface="Symbol"/>
            </a:endParaRPr>
          </a:p>
        </p:txBody>
      </p:sp>
      <p:sp>
        <p:nvSpPr>
          <p:cNvPr id="66" name="object 66"/>
          <p:cNvSpPr txBox="1"/>
          <p:nvPr/>
        </p:nvSpPr>
        <p:spPr>
          <a:xfrm>
            <a:off x="3318817" y="5511749"/>
            <a:ext cx="517525" cy="267970"/>
          </a:xfrm>
          <a:prstGeom prst="rect">
            <a:avLst/>
          </a:prstGeom>
        </p:spPr>
        <p:txBody>
          <a:bodyPr vert="horz" wrap="square" lIns="0" tIns="17145" rIns="0" bIns="0" rtlCol="0">
            <a:spAutoFit/>
          </a:bodyPr>
          <a:lstStyle/>
          <a:p>
            <a:pPr marL="38100">
              <a:lnSpc>
                <a:spcPct val="100000"/>
              </a:lnSpc>
              <a:spcBef>
                <a:spcPts val="135"/>
              </a:spcBef>
            </a:pPr>
            <a:r>
              <a:rPr sz="2175" spc="270" baseline="-38314" dirty="0">
                <a:latin typeface="Symbol"/>
                <a:cs typeface="Symbol"/>
              </a:rPr>
              <a:t></a:t>
            </a:r>
            <a:r>
              <a:rPr sz="2175" spc="270" baseline="-38314" dirty="0">
                <a:latin typeface="Times New Roman"/>
                <a:cs typeface="Times New Roman"/>
              </a:rPr>
              <a:t> </a:t>
            </a:r>
            <a:r>
              <a:rPr sz="1550" i="1" spc="130" dirty="0">
                <a:latin typeface="Symbol"/>
                <a:cs typeface="Symbol"/>
              </a:rPr>
              <a:t></a:t>
            </a:r>
            <a:r>
              <a:rPr sz="1550" i="1" spc="-225" dirty="0">
                <a:latin typeface="Times New Roman"/>
                <a:cs typeface="Times New Roman"/>
              </a:rPr>
              <a:t> </a:t>
            </a:r>
            <a:r>
              <a:rPr sz="1275" i="1" spc="187" baseline="-22875" dirty="0">
                <a:latin typeface="Times New Roman"/>
                <a:cs typeface="Times New Roman"/>
              </a:rPr>
              <a:t>w</a:t>
            </a:r>
            <a:endParaRPr sz="1275" baseline="-22875">
              <a:latin typeface="Times New Roman"/>
              <a:cs typeface="Times New Roman"/>
            </a:endParaRPr>
          </a:p>
        </p:txBody>
      </p:sp>
      <p:sp>
        <p:nvSpPr>
          <p:cNvPr id="67" name="object 67"/>
          <p:cNvSpPr txBox="1"/>
          <p:nvPr/>
        </p:nvSpPr>
        <p:spPr>
          <a:xfrm>
            <a:off x="3167692" y="5772931"/>
            <a:ext cx="101600" cy="167005"/>
          </a:xfrm>
          <a:prstGeom prst="rect">
            <a:avLst/>
          </a:prstGeom>
        </p:spPr>
        <p:txBody>
          <a:bodyPr vert="horz" wrap="square" lIns="0" tIns="15875" rIns="0" bIns="0" rtlCol="0">
            <a:spAutoFit/>
          </a:bodyPr>
          <a:lstStyle/>
          <a:p>
            <a:pPr marL="12700">
              <a:lnSpc>
                <a:spcPct val="100000"/>
              </a:lnSpc>
              <a:spcBef>
                <a:spcPts val="125"/>
              </a:spcBef>
            </a:pPr>
            <a:r>
              <a:rPr sz="900" i="1" spc="80" dirty="0">
                <a:latin typeface="Symbol"/>
                <a:cs typeface="Symbol"/>
              </a:rPr>
              <a:t></a:t>
            </a:r>
            <a:endParaRPr sz="900">
              <a:latin typeface="Symbol"/>
              <a:cs typeface="Symbol"/>
            </a:endParaRPr>
          </a:p>
        </p:txBody>
      </p:sp>
      <p:sp>
        <p:nvSpPr>
          <p:cNvPr id="68" name="object 68"/>
          <p:cNvSpPr txBox="1"/>
          <p:nvPr/>
        </p:nvSpPr>
        <p:spPr>
          <a:xfrm>
            <a:off x="5367765" y="5498902"/>
            <a:ext cx="661035" cy="296545"/>
          </a:xfrm>
          <a:prstGeom prst="rect">
            <a:avLst/>
          </a:prstGeom>
        </p:spPr>
        <p:txBody>
          <a:bodyPr vert="horz" wrap="square" lIns="0" tIns="15875" rIns="0" bIns="0" rtlCol="0">
            <a:spAutoFit/>
          </a:bodyPr>
          <a:lstStyle/>
          <a:p>
            <a:pPr marL="38100">
              <a:lnSpc>
                <a:spcPct val="100000"/>
              </a:lnSpc>
              <a:spcBef>
                <a:spcPts val="125"/>
              </a:spcBef>
            </a:pPr>
            <a:r>
              <a:rPr sz="1450" u="sng" spc="235" dirty="0">
                <a:uFill>
                  <a:solidFill>
                    <a:srgbClr val="000000"/>
                  </a:solidFill>
                </a:uFill>
                <a:latin typeface="Times New Roman"/>
                <a:cs typeface="Times New Roman"/>
              </a:rPr>
              <a:t>1</a:t>
            </a:r>
            <a:r>
              <a:rPr sz="1450" u="sng" spc="235" dirty="0">
                <a:uFill>
                  <a:solidFill>
                    <a:srgbClr val="000000"/>
                  </a:solidFill>
                </a:uFill>
                <a:latin typeface="Symbol"/>
                <a:cs typeface="Symbol"/>
              </a:rPr>
              <a:t></a:t>
            </a:r>
            <a:r>
              <a:rPr sz="1450" u="sng" spc="235" dirty="0">
                <a:uFill>
                  <a:solidFill>
                    <a:srgbClr val="000000"/>
                  </a:solidFill>
                </a:uFill>
                <a:latin typeface="Times New Roman"/>
                <a:cs typeface="Times New Roman"/>
              </a:rPr>
              <a:t> </a:t>
            </a:r>
            <a:r>
              <a:rPr sz="1450" i="1" u="sng" spc="220" dirty="0">
                <a:uFill>
                  <a:solidFill>
                    <a:srgbClr val="000000"/>
                  </a:solidFill>
                </a:uFill>
                <a:latin typeface="Times New Roman"/>
                <a:cs typeface="Times New Roman"/>
              </a:rPr>
              <a:t>w</a:t>
            </a:r>
            <a:r>
              <a:rPr sz="1450" i="1" spc="-155" dirty="0">
                <a:latin typeface="Times New Roman"/>
                <a:cs typeface="Times New Roman"/>
              </a:rPr>
              <a:t> </a:t>
            </a:r>
            <a:r>
              <a:rPr sz="2625" spc="142" baseline="-34920" dirty="0">
                <a:latin typeface="Times New Roman"/>
                <a:cs typeface="Times New Roman"/>
              </a:rPr>
              <a:t>.</a:t>
            </a:r>
            <a:endParaRPr sz="2625" baseline="-34920">
              <a:latin typeface="Times New Roman"/>
              <a:cs typeface="Times New Roman"/>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03475" y="96815"/>
            <a:ext cx="2458720" cy="334010"/>
          </a:xfrm>
          <a:prstGeom prst="rect">
            <a:avLst/>
          </a:prstGeom>
        </p:spPr>
        <p:txBody>
          <a:bodyPr vert="horz" wrap="square" lIns="0" tIns="0" rIns="0" bIns="0" rtlCol="0">
            <a:spAutoFit/>
          </a:bodyPr>
          <a:lstStyle/>
          <a:p>
            <a:pPr>
              <a:lnSpc>
                <a:spcPts val="2585"/>
              </a:lnSpc>
            </a:pPr>
            <a:r>
              <a:rPr sz="2350" b="1" spc="-105" dirty="0">
                <a:latin typeface="Times New Roman"/>
                <a:cs typeface="Times New Roman"/>
              </a:rPr>
              <a:t>3. </a:t>
            </a:r>
            <a:r>
              <a:rPr sz="2350" b="1" spc="-145" dirty="0">
                <a:latin typeface="Times New Roman"/>
                <a:cs typeface="Times New Roman"/>
              </a:rPr>
              <a:t>Різновиди</a:t>
            </a:r>
            <a:r>
              <a:rPr sz="2350" b="1" spc="-120" dirty="0">
                <a:latin typeface="Times New Roman"/>
                <a:cs typeface="Times New Roman"/>
              </a:rPr>
              <a:t> </a:t>
            </a:r>
            <a:r>
              <a:rPr sz="2350" b="1" spc="-140" dirty="0">
                <a:latin typeface="Times New Roman"/>
                <a:cs typeface="Times New Roman"/>
              </a:rPr>
              <a:t>вибірок</a:t>
            </a:r>
            <a:endParaRPr sz="2350">
              <a:latin typeface="Times New Roman"/>
              <a:cs typeface="Times New Roman"/>
            </a:endParaRPr>
          </a:p>
        </p:txBody>
      </p:sp>
      <p:sp>
        <p:nvSpPr>
          <p:cNvPr id="3" name="object 3"/>
          <p:cNvSpPr txBox="1"/>
          <p:nvPr/>
        </p:nvSpPr>
        <p:spPr>
          <a:xfrm>
            <a:off x="454837" y="593623"/>
            <a:ext cx="7954645" cy="3386454"/>
          </a:xfrm>
          <a:prstGeom prst="rect">
            <a:avLst/>
          </a:prstGeom>
        </p:spPr>
        <p:txBody>
          <a:bodyPr vert="horz" wrap="square" lIns="0" tIns="34925" rIns="0" bIns="0" rtlCol="0">
            <a:spAutoFit/>
          </a:bodyPr>
          <a:lstStyle/>
          <a:p>
            <a:pPr marL="12700" marR="9525" indent="582295" algn="just">
              <a:lnSpc>
                <a:spcPts val="2390"/>
              </a:lnSpc>
              <a:spcBef>
                <a:spcPts val="275"/>
              </a:spcBef>
            </a:pPr>
            <a:r>
              <a:rPr sz="2050" spc="-165" dirty="0">
                <a:latin typeface="Times New Roman"/>
                <a:cs typeface="Times New Roman"/>
              </a:rPr>
              <a:t>У </a:t>
            </a:r>
            <a:r>
              <a:rPr sz="2050" spc="-114" dirty="0">
                <a:latin typeface="Times New Roman"/>
                <a:cs typeface="Times New Roman"/>
              </a:rPr>
              <a:t>практиці </a:t>
            </a:r>
            <a:r>
              <a:rPr sz="2050" spc="-120" dirty="0">
                <a:latin typeface="Times New Roman"/>
                <a:cs typeface="Times New Roman"/>
              </a:rPr>
              <a:t>вибіркових обстежень </a:t>
            </a:r>
            <a:r>
              <a:rPr sz="2050" spc="-125" dirty="0">
                <a:latin typeface="Times New Roman"/>
                <a:cs typeface="Times New Roman"/>
              </a:rPr>
              <a:t>використовують </a:t>
            </a:r>
            <a:r>
              <a:rPr sz="2050" spc="-95" dirty="0">
                <a:latin typeface="Times New Roman"/>
                <a:cs typeface="Times New Roman"/>
              </a:rPr>
              <a:t>різні </a:t>
            </a:r>
            <a:r>
              <a:rPr sz="2050" spc="-120" dirty="0">
                <a:latin typeface="Times New Roman"/>
                <a:cs typeface="Times New Roman"/>
              </a:rPr>
              <a:t>способи  </a:t>
            </a:r>
            <a:r>
              <a:rPr sz="2050" spc="-125" dirty="0">
                <a:latin typeface="Times New Roman"/>
                <a:cs typeface="Times New Roman"/>
              </a:rPr>
              <a:t>формування </a:t>
            </a:r>
            <a:r>
              <a:rPr sz="2050" spc="-120" dirty="0">
                <a:latin typeface="Times New Roman"/>
                <a:cs typeface="Times New Roman"/>
              </a:rPr>
              <a:t>вибіркових </a:t>
            </a:r>
            <a:r>
              <a:rPr sz="2050" spc="-114" dirty="0">
                <a:latin typeface="Times New Roman"/>
                <a:cs typeface="Times New Roman"/>
              </a:rPr>
              <a:t>сукупностей,</a:t>
            </a:r>
            <a:r>
              <a:rPr sz="2050" spc="65" dirty="0">
                <a:latin typeface="Times New Roman"/>
                <a:cs typeface="Times New Roman"/>
              </a:rPr>
              <a:t> </a:t>
            </a:r>
            <a:r>
              <a:rPr sz="2050" spc="-110" dirty="0">
                <a:latin typeface="Times New Roman"/>
                <a:cs typeface="Times New Roman"/>
              </a:rPr>
              <a:t>зокрема:</a:t>
            </a:r>
            <a:endParaRPr sz="2050">
              <a:latin typeface="Times New Roman"/>
              <a:cs typeface="Times New Roman"/>
            </a:endParaRPr>
          </a:p>
          <a:p>
            <a:pPr marL="12700">
              <a:lnSpc>
                <a:spcPts val="2330"/>
              </a:lnSpc>
            </a:pPr>
            <a:r>
              <a:rPr sz="2050" spc="-120" dirty="0">
                <a:latin typeface="Times New Roman"/>
                <a:cs typeface="Times New Roman"/>
              </a:rPr>
              <a:t>простий випадковий, </a:t>
            </a:r>
            <a:r>
              <a:rPr sz="2050" spc="-114" dirty="0">
                <a:latin typeface="Times New Roman"/>
                <a:cs typeface="Times New Roman"/>
              </a:rPr>
              <a:t>механічний, </a:t>
            </a:r>
            <a:r>
              <a:rPr sz="2050" spc="-125" dirty="0">
                <a:latin typeface="Times New Roman"/>
                <a:cs typeface="Times New Roman"/>
              </a:rPr>
              <a:t>розшарований </a:t>
            </a:r>
            <a:r>
              <a:rPr sz="2050" spc="-114" dirty="0">
                <a:latin typeface="Times New Roman"/>
                <a:cs typeface="Times New Roman"/>
              </a:rPr>
              <a:t>(районований),</a:t>
            </a:r>
            <a:r>
              <a:rPr sz="2050" spc="200" dirty="0">
                <a:latin typeface="Times New Roman"/>
                <a:cs typeface="Times New Roman"/>
              </a:rPr>
              <a:t> </a:t>
            </a:r>
            <a:r>
              <a:rPr sz="2050" spc="-110" dirty="0">
                <a:latin typeface="Times New Roman"/>
                <a:cs typeface="Times New Roman"/>
              </a:rPr>
              <a:t>серійний.</a:t>
            </a:r>
            <a:endParaRPr sz="2050">
              <a:latin typeface="Times New Roman"/>
              <a:cs typeface="Times New Roman"/>
            </a:endParaRPr>
          </a:p>
          <a:p>
            <a:pPr>
              <a:lnSpc>
                <a:spcPct val="100000"/>
              </a:lnSpc>
              <a:spcBef>
                <a:spcPts val="25"/>
              </a:spcBef>
            </a:pPr>
            <a:endParaRPr sz="2050">
              <a:latin typeface="Times New Roman"/>
              <a:cs typeface="Times New Roman"/>
            </a:endParaRPr>
          </a:p>
          <a:p>
            <a:pPr marL="12700" marR="6985" indent="582295" algn="just">
              <a:lnSpc>
                <a:spcPct val="97700"/>
              </a:lnSpc>
            </a:pPr>
            <a:r>
              <a:rPr sz="2050" b="1" i="1" spc="-140" dirty="0">
                <a:latin typeface="Times New Roman"/>
                <a:cs typeface="Times New Roman"/>
              </a:rPr>
              <a:t>Простий </a:t>
            </a:r>
            <a:r>
              <a:rPr sz="2050" b="1" i="1" spc="-130" dirty="0">
                <a:latin typeface="Times New Roman"/>
                <a:cs typeface="Times New Roman"/>
              </a:rPr>
              <a:t>випадковий </a:t>
            </a:r>
            <a:r>
              <a:rPr sz="2050" b="1" i="1" spc="-100" dirty="0">
                <a:latin typeface="Times New Roman"/>
                <a:cs typeface="Times New Roman"/>
              </a:rPr>
              <a:t>відбір </a:t>
            </a:r>
            <a:r>
              <a:rPr sz="2050" spc="-120" dirty="0">
                <a:latin typeface="Times New Roman"/>
                <a:cs typeface="Times New Roman"/>
              </a:rPr>
              <a:t>проводиться </a:t>
            </a:r>
            <a:r>
              <a:rPr sz="2050" spc="-125" dirty="0">
                <a:latin typeface="Times New Roman"/>
                <a:cs typeface="Times New Roman"/>
              </a:rPr>
              <a:t>жеребкуванням </a:t>
            </a:r>
            <a:r>
              <a:rPr sz="2050" spc="-114" dirty="0">
                <a:latin typeface="Times New Roman"/>
                <a:cs typeface="Times New Roman"/>
              </a:rPr>
              <a:t>або на </a:t>
            </a:r>
            <a:r>
              <a:rPr sz="2050" spc="-110" dirty="0">
                <a:latin typeface="Times New Roman"/>
                <a:cs typeface="Times New Roman"/>
              </a:rPr>
              <a:t>основі  </a:t>
            </a:r>
            <a:r>
              <a:rPr sz="2050" spc="-120" dirty="0">
                <a:latin typeface="Times New Roman"/>
                <a:cs typeface="Times New Roman"/>
              </a:rPr>
              <a:t>таблиць</a:t>
            </a:r>
            <a:r>
              <a:rPr sz="2050" spc="270" dirty="0">
                <a:latin typeface="Times New Roman"/>
                <a:cs typeface="Times New Roman"/>
              </a:rPr>
              <a:t> </a:t>
            </a:r>
            <a:r>
              <a:rPr sz="2050" spc="-125" dirty="0">
                <a:latin typeface="Times New Roman"/>
                <a:cs typeface="Times New Roman"/>
              </a:rPr>
              <a:t>випадкових </a:t>
            </a:r>
            <a:r>
              <a:rPr sz="2050" spc="-110" dirty="0">
                <a:latin typeface="Times New Roman"/>
                <a:cs typeface="Times New Roman"/>
              </a:rPr>
              <a:t>чисел. </a:t>
            </a:r>
            <a:r>
              <a:rPr sz="2050" spc="-140" dirty="0">
                <a:latin typeface="Times New Roman"/>
                <a:cs typeface="Times New Roman"/>
              </a:rPr>
              <a:t>Це </a:t>
            </a:r>
            <a:r>
              <a:rPr sz="2050" spc="-125" dirty="0">
                <a:latin typeface="Times New Roman"/>
                <a:cs typeface="Times New Roman"/>
              </a:rPr>
              <a:t>класичний </a:t>
            </a:r>
            <a:r>
              <a:rPr sz="2050" spc="-110" dirty="0">
                <a:latin typeface="Times New Roman"/>
                <a:cs typeface="Times New Roman"/>
              </a:rPr>
              <a:t>спосіб </a:t>
            </a:r>
            <a:r>
              <a:rPr sz="2050" spc="-130" dirty="0">
                <a:latin typeface="Times New Roman"/>
                <a:cs typeface="Times New Roman"/>
              </a:rPr>
              <a:t>формування </a:t>
            </a:r>
            <a:r>
              <a:rPr sz="2050" spc="-114" dirty="0">
                <a:latin typeface="Times New Roman"/>
                <a:cs typeface="Times New Roman"/>
              </a:rPr>
              <a:t>вибіркової  </a:t>
            </a:r>
            <a:r>
              <a:rPr sz="2050" spc="-110" dirty="0">
                <a:latin typeface="Times New Roman"/>
                <a:cs typeface="Times New Roman"/>
              </a:rPr>
              <a:t>сукупності </a:t>
            </a:r>
            <a:r>
              <a:rPr sz="2050" spc="-65" dirty="0">
                <a:latin typeface="Times New Roman"/>
                <a:cs typeface="Times New Roman"/>
              </a:rPr>
              <a:t>і </a:t>
            </a:r>
            <a:r>
              <a:rPr sz="2050" spc="-114" dirty="0">
                <a:latin typeface="Times New Roman"/>
                <a:cs typeface="Times New Roman"/>
              </a:rPr>
              <a:t>саме на </a:t>
            </a:r>
            <a:r>
              <a:rPr sz="2050" spc="-130" dirty="0">
                <a:latin typeface="Times New Roman"/>
                <a:cs typeface="Times New Roman"/>
              </a:rPr>
              <a:t>ньому </a:t>
            </a:r>
            <a:r>
              <a:rPr sz="2050" spc="-114" dirty="0">
                <a:latin typeface="Times New Roman"/>
                <a:cs typeface="Times New Roman"/>
              </a:rPr>
              <a:t>ґрунтується </a:t>
            </a:r>
            <a:r>
              <a:rPr sz="2050" spc="-105" dirty="0">
                <a:latin typeface="Times New Roman"/>
                <a:cs typeface="Times New Roman"/>
              </a:rPr>
              <a:t>теорія </a:t>
            </a:r>
            <a:r>
              <a:rPr sz="2050" spc="-120" dirty="0">
                <a:latin typeface="Times New Roman"/>
                <a:cs typeface="Times New Roman"/>
              </a:rPr>
              <a:t>вибіркового</a:t>
            </a:r>
            <a:r>
              <a:rPr sz="2050" spc="225" dirty="0">
                <a:latin typeface="Times New Roman"/>
                <a:cs typeface="Times New Roman"/>
              </a:rPr>
              <a:t> </a:t>
            </a:r>
            <a:r>
              <a:rPr sz="2050" spc="-114" dirty="0">
                <a:latin typeface="Times New Roman"/>
                <a:cs typeface="Times New Roman"/>
              </a:rPr>
              <a:t>методу.</a:t>
            </a:r>
            <a:endParaRPr sz="2050">
              <a:latin typeface="Times New Roman"/>
              <a:cs typeface="Times New Roman"/>
            </a:endParaRPr>
          </a:p>
          <a:p>
            <a:pPr>
              <a:lnSpc>
                <a:spcPct val="100000"/>
              </a:lnSpc>
              <a:spcBef>
                <a:spcPts val="50"/>
              </a:spcBef>
            </a:pPr>
            <a:endParaRPr sz="2100">
              <a:latin typeface="Times New Roman"/>
              <a:cs typeface="Times New Roman"/>
            </a:endParaRPr>
          </a:p>
          <a:p>
            <a:pPr marL="12700" marR="5080" indent="582295" algn="just">
              <a:lnSpc>
                <a:spcPts val="2390"/>
              </a:lnSpc>
              <a:spcBef>
                <a:spcPts val="5"/>
              </a:spcBef>
            </a:pPr>
            <a:r>
              <a:rPr sz="2050" spc="-140" dirty="0">
                <a:latin typeface="Times New Roman"/>
                <a:cs typeface="Times New Roman"/>
              </a:rPr>
              <a:t>При </a:t>
            </a:r>
            <a:r>
              <a:rPr sz="2050" b="1" i="1" spc="-130" dirty="0">
                <a:latin typeface="Times New Roman"/>
                <a:cs typeface="Times New Roman"/>
              </a:rPr>
              <a:t>механічному </a:t>
            </a:r>
            <a:r>
              <a:rPr sz="2050" b="1" i="1" spc="-105" dirty="0">
                <a:latin typeface="Times New Roman"/>
                <a:cs typeface="Times New Roman"/>
              </a:rPr>
              <a:t>відборі </a:t>
            </a:r>
            <a:r>
              <a:rPr sz="2050" spc="-130" dirty="0">
                <a:latin typeface="Times New Roman"/>
                <a:cs typeface="Times New Roman"/>
              </a:rPr>
              <a:t>основою </a:t>
            </a:r>
            <a:r>
              <a:rPr sz="2050" spc="-114" dirty="0">
                <a:latin typeface="Times New Roman"/>
                <a:cs typeface="Times New Roman"/>
              </a:rPr>
              <a:t>вибірки </a:t>
            </a:r>
            <a:r>
              <a:rPr sz="2050" spc="-100" dirty="0">
                <a:latin typeface="Times New Roman"/>
                <a:cs typeface="Times New Roman"/>
              </a:rPr>
              <a:t>є </a:t>
            </a:r>
            <a:r>
              <a:rPr sz="2050" spc="-120" dirty="0">
                <a:latin typeface="Times New Roman"/>
                <a:cs typeface="Times New Roman"/>
              </a:rPr>
              <a:t>упорядкована </a:t>
            </a:r>
            <a:r>
              <a:rPr sz="2050" spc="-110" dirty="0">
                <a:latin typeface="Times New Roman"/>
                <a:cs typeface="Times New Roman"/>
              </a:rPr>
              <a:t>чисельність  елементів </a:t>
            </a:r>
            <a:r>
              <a:rPr sz="2050" spc="-114" dirty="0">
                <a:latin typeface="Times New Roman"/>
                <a:cs typeface="Times New Roman"/>
              </a:rPr>
              <a:t>генеральної </a:t>
            </a:r>
            <a:r>
              <a:rPr sz="2050" spc="-110" dirty="0">
                <a:latin typeface="Times New Roman"/>
                <a:cs typeface="Times New Roman"/>
              </a:rPr>
              <a:t>сукупності. Відбір </a:t>
            </a:r>
            <a:r>
              <a:rPr sz="2050" spc="-114" dirty="0">
                <a:latin typeface="Times New Roman"/>
                <a:cs typeface="Times New Roman"/>
              </a:rPr>
              <a:t>елементів здійснюється через  однакові </a:t>
            </a:r>
            <a:r>
              <a:rPr sz="2050" spc="-105" dirty="0">
                <a:latin typeface="Times New Roman"/>
                <a:cs typeface="Times New Roman"/>
              </a:rPr>
              <a:t>інтервали, </a:t>
            </a:r>
            <a:r>
              <a:rPr sz="2050" spc="-114" dirty="0">
                <a:latin typeface="Times New Roman"/>
                <a:cs typeface="Times New Roman"/>
              </a:rPr>
              <a:t>крок інтервалу залежить </a:t>
            </a:r>
            <a:r>
              <a:rPr sz="2050" spc="-105" dirty="0">
                <a:latin typeface="Times New Roman"/>
                <a:cs typeface="Times New Roman"/>
              </a:rPr>
              <a:t>від </a:t>
            </a:r>
            <a:r>
              <a:rPr sz="2050" spc="-114" dirty="0">
                <a:latin typeface="Times New Roman"/>
                <a:cs typeface="Times New Roman"/>
              </a:rPr>
              <a:t>частки</a:t>
            </a:r>
            <a:r>
              <a:rPr sz="2050" spc="215" dirty="0">
                <a:latin typeface="Times New Roman"/>
                <a:cs typeface="Times New Roman"/>
              </a:rPr>
              <a:t> </a:t>
            </a:r>
            <a:r>
              <a:rPr sz="2050" spc="-105" dirty="0">
                <a:latin typeface="Times New Roman"/>
                <a:cs typeface="Times New Roman"/>
              </a:rPr>
              <a:t>вибірки.</a:t>
            </a:r>
            <a:endParaRPr sz="2050">
              <a:latin typeface="Times New Roman"/>
              <a:cs typeface="Times New Roman"/>
            </a:endParaRPr>
          </a:p>
        </p:txBody>
      </p:sp>
      <p:sp>
        <p:nvSpPr>
          <p:cNvPr id="4" name="object 4"/>
          <p:cNvSpPr/>
          <p:nvPr/>
        </p:nvSpPr>
        <p:spPr>
          <a:xfrm>
            <a:off x="1979035" y="4307066"/>
            <a:ext cx="251460" cy="0"/>
          </a:xfrm>
          <a:custGeom>
            <a:avLst/>
            <a:gdLst/>
            <a:ahLst/>
            <a:cxnLst/>
            <a:rect l="l" t="t" r="r" b="b"/>
            <a:pathLst>
              <a:path w="251460">
                <a:moveTo>
                  <a:pt x="0" y="0"/>
                </a:moveTo>
                <a:lnTo>
                  <a:pt x="251163" y="0"/>
                </a:lnTo>
              </a:path>
            </a:pathLst>
          </a:custGeom>
          <a:ln w="8598">
            <a:solidFill>
              <a:srgbClr val="000000"/>
            </a:solidFill>
          </a:ln>
        </p:spPr>
        <p:txBody>
          <a:bodyPr wrap="square" lIns="0" tIns="0" rIns="0" bIns="0" rtlCol="0"/>
          <a:lstStyle/>
          <a:p>
            <a:endParaRPr/>
          </a:p>
        </p:txBody>
      </p:sp>
      <p:sp>
        <p:nvSpPr>
          <p:cNvPr id="5" name="object 5"/>
          <p:cNvSpPr txBox="1"/>
          <p:nvPr/>
        </p:nvSpPr>
        <p:spPr>
          <a:xfrm>
            <a:off x="1994942" y="4303990"/>
            <a:ext cx="212090" cy="322580"/>
          </a:xfrm>
          <a:prstGeom prst="rect">
            <a:avLst/>
          </a:prstGeom>
        </p:spPr>
        <p:txBody>
          <a:bodyPr vert="horz" wrap="square" lIns="0" tIns="12700" rIns="0" bIns="0" rtlCol="0">
            <a:spAutoFit/>
          </a:bodyPr>
          <a:lstStyle/>
          <a:p>
            <a:pPr marL="12700">
              <a:lnSpc>
                <a:spcPct val="100000"/>
              </a:lnSpc>
              <a:spcBef>
                <a:spcPts val="100"/>
              </a:spcBef>
            </a:pPr>
            <a:r>
              <a:rPr sz="1950" i="1" spc="165" dirty="0">
                <a:latin typeface="Times New Roman"/>
                <a:cs typeface="Times New Roman"/>
              </a:rPr>
              <a:t>N</a:t>
            </a:r>
            <a:endParaRPr sz="1950">
              <a:latin typeface="Times New Roman"/>
              <a:cs typeface="Times New Roman"/>
            </a:endParaRPr>
          </a:p>
        </p:txBody>
      </p:sp>
      <p:sp>
        <p:nvSpPr>
          <p:cNvPr id="6" name="object 6"/>
          <p:cNvSpPr txBox="1"/>
          <p:nvPr/>
        </p:nvSpPr>
        <p:spPr>
          <a:xfrm>
            <a:off x="1012007" y="4074085"/>
            <a:ext cx="4608830" cy="344170"/>
          </a:xfrm>
          <a:prstGeom prst="rect">
            <a:avLst/>
          </a:prstGeom>
        </p:spPr>
        <p:txBody>
          <a:bodyPr vert="horz" wrap="square" lIns="0" tIns="17780" rIns="0" bIns="0" rtlCol="0">
            <a:spAutoFit/>
          </a:bodyPr>
          <a:lstStyle/>
          <a:p>
            <a:pPr marL="38100">
              <a:lnSpc>
                <a:spcPct val="100000"/>
              </a:lnSpc>
              <a:spcBef>
                <a:spcPts val="140"/>
              </a:spcBef>
              <a:tabLst>
                <a:tab pos="1025525" algn="l"/>
                <a:tab pos="1292225" algn="l"/>
              </a:tabLst>
            </a:pPr>
            <a:r>
              <a:rPr sz="2050" spc="-110" dirty="0">
                <a:latin typeface="Times New Roman"/>
                <a:cs typeface="Times New Roman"/>
              </a:rPr>
              <a:t>Так,</a:t>
            </a:r>
            <a:r>
              <a:rPr sz="2050" spc="-55" dirty="0">
                <a:latin typeface="Times New Roman"/>
                <a:cs typeface="Times New Roman"/>
              </a:rPr>
              <a:t> </a:t>
            </a:r>
            <a:r>
              <a:rPr sz="2050" spc="-130" dirty="0">
                <a:latin typeface="Times New Roman"/>
                <a:cs typeface="Times New Roman"/>
              </a:rPr>
              <a:t>при	</a:t>
            </a:r>
            <a:r>
              <a:rPr sz="2925" i="1" spc="179" baseline="31339" dirty="0">
                <a:latin typeface="Times New Roman"/>
                <a:cs typeface="Times New Roman"/>
              </a:rPr>
              <a:t>n	</a:t>
            </a:r>
            <a:r>
              <a:rPr sz="2925" spc="202" baseline="-4273" dirty="0">
                <a:latin typeface="Symbol"/>
                <a:cs typeface="Symbol"/>
              </a:rPr>
              <a:t></a:t>
            </a:r>
            <a:r>
              <a:rPr sz="2925" spc="202" baseline="-4273" dirty="0">
                <a:latin typeface="Times New Roman"/>
                <a:cs typeface="Times New Roman"/>
              </a:rPr>
              <a:t> </a:t>
            </a:r>
            <a:r>
              <a:rPr sz="2925" spc="135" baseline="-4273" dirty="0">
                <a:latin typeface="Times New Roman"/>
                <a:cs typeface="Times New Roman"/>
              </a:rPr>
              <a:t>0,05 </a:t>
            </a:r>
            <a:r>
              <a:rPr sz="2050" spc="-114" dirty="0">
                <a:latin typeface="Times New Roman"/>
                <a:cs typeface="Times New Roman"/>
              </a:rPr>
              <a:t>крок інтервалу</a:t>
            </a:r>
            <a:r>
              <a:rPr sz="2050" spc="-100" dirty="0">
                <a:latin typeface="Times New Roman"/>
                <a:cs typeface="Times New Roman"/>
              </a:rPr>
              <a:t> </a:t>
            </a:r>
            <a:r>
              <a:rPr sz="2050" spc="-114" dirty="0">
                <a:latin typeface="Times New Roman"/>
                <a:cs typeface="Times New Roman"/>
              </a:rPr>
              <a:t>становить</a:t>
            </a:r>
            <a:endParaRPr sz="2050">
              <a:latin typeface="Times New Roman"/>
              <a:cs typeface="Times New Roman"/>
            </a:endParaRPr>
          </a:p>
        </p:txBody>
      </p:sp>
      <p:sp>
        <p:nvSpPr>
          <p:cNvPr id="7" name="object 7"/>
          <p:cNvSpPr/>
          <p:nvPr/>
        </p:nvSpPr>
        <p:spPr>
          <a:xfrm>
            <a:off x="5678561" y="4347015"/>
            <a:ext cx="473075" cy="0"/>
          </a:xfrm>
          <a:custGeom>
            <a:avLst/>
            <a:gdLst/>
            <a:ahLst/>
            <a:cxnLst/>
            <a:rect l="l" t="t" r="r" b="b"/>
            <a:pathLst>
              <a:path w="473075">
                <a:moveTo>
                  <a:pt x="0" y="0"/>
                </a:moveTo>
                <a:lnTo>
                  <a:pt x="472547" y="0"/>
                </a:lnTo>
              </a:path>
            </a:pathLst>
          </a:custGeom>
          <a:ln w="7625">
            <a:solidFill>
              <a:srgbClr val="000000"/>
            </a:solidFill>
          </a:ln>
        </p:spPr>
        <p:txBody>
          <a:bodyPr wrap="square" lIns="0" tIns="0" rIns="0" bIns="0" rtlCol="0"/>
          <a:lstStyle/>
          <a:p>
            <a:endParaRPr/>
          </a:p>
        </p:txBody>
      </p:sp>
      <p:sp>
        <p:nvSpPr>
          <p:cNvPr id="8" name="object 8"/>
          <p:cNvSpPr txBox="1"/>
          <p:nvPr/>
        </p:nvSpPr>
        <p:spPr>
          <a:xfrm>
            <a:off x="5676559" y="4342466"/>
            <a:ext cx="485140" cy="289560"/>
          </a:xfrm>
          <a:prstGeom prst="rect">
            <a:avLst/>
          </a:prstGeom>
        </p:spPr>
        <p:txBody>
          <a:bodyPr vert="horz" wrap="square" lIns="0" tIns="16510" rIns="0" bIns="0" rtlCol="0">
            <a:spAutoFit/>
          </a:bodyPr>
          <a:lstStyle/>
          <a:p>
            <a:pPr marL="12700">
              <a:lnSpc>
                <a:spcPct val="100000"/>
              </a:lnSpc>
              <a:spcBef>
                <a:spcPts val="130"/>
              </a:spcBef>
            </a:pPr>
            <a:r>
              <a:rPr sz="1700" spc="155" dirty="0">
                <a:latin typeface="Times New Roman"/>
                <a:cs typeface="Times New Roman"/>
              </a:rPr>
              <a:t>0</a:t>
            </a:r>
            <a:r>
              <a:rPr sz="1700" spc="90" dirty="0">
                <a:latin typeface="Times New Roman"/>
                <a:cs typeface="Times New Roman"/>
              </a:rPr>
              <a:t>,</a:t>
            </a:r>
            <a:r>
              <a:rPr sz="1700" spc="185" dirty="0">
                <a:latin typeface="Times New Roman"/>
                <a:cs typeface="Times New Roman"/>
              </a:rPr>
              <a:t>05</a:t>
            </a:r>
            <a:endParaRPr sz="1700">
              <a:latin typeface="Times New Roman"/>
              <a:cs typeface="Times New Roman"/>
            </a:endParaRPr>
          </a:p>
        </p:txBody>
      </p:sp>
      <p:sp>
        <p:nvSpPr>
          <p:cNvPr id="9" name="object 9"/>
          <p:cNvSpPr txBox="1"/>
          <p:nvPr/>
        </p:nvSpPr>
        <p:spPr>
          <a:xfrm>
            <a:off x="5835623" y="4030219"/>
            <a:ext cx="159385" cy="289560"/>
          </a:xfrm>
          <a:prstGeom prst="rect">
            <a:avLst/>
          </a:prstGeom>
        </p:spPr>
        <p:txBody>
          <a:bodyPr vert="horz" wrap="square" lIns="0" tIns="16510" rIns="0" bIns="0" rtlCol="0">
            <a:spAutoFit/>
          </a:bodyPr>
          <a:lstStyle/>
          <a:p>
            <a:pPr marL="12700">
              <a:lnSpc>
                <a:spcPct val="100000"/>
              </a:lnSpc>
              <a:spcBef>
                <a:spcPts val="130"/>
              </a:spcBef>
            </a:pPr>
            <a:r>
              <a:rPr sz="1700" spc="200" dirty="0">
                <a:latin typeface="Times New Roman"/>
                <a:cs typeface="Times New Roman"/>
              </a:rPr>
              <a:t>1</a:t>
            </a:r>
            <a:endParaRPr sz="1700">
              <a:latin typeface="Times New Roman"/>
              <a:cs typeface="Times New Roman"/>
            </a:endParaRPr>
          </a:p>
        </p:txBody>
      </p:sp>
      <p:sp>
        <p:nvSpPr>
          <p:cNvPr id="10" name="object 10"/>
          <p:cNvSpPr txBox="1"/>
          <p:nvPr/>
        </p:nvSpPr>
        <p:spPr>
          <a:xfrm>
            <a:off x="6184171" y="4124024"/>
            <a:ext cx="651510" cy="344170"/>
          </a:xfrm>
          <a:prstGeom prst="rect">
            <a:avLst/>
          </a:prstGeom>
        </p:spPr>
        <p:txBody>
          <a:bodyPr vert="horz" wrap="square" lIns="0" tIns="17780" rIns="0" bIns="0" rtlCol="0">
            <a:spAutoFit/>
          </a:bodyPr>
          <a:lstStyle/>
          <a:p>
            <a:pPr marL="38100">
              <a:lnSpc>
                <a:spcPct val="100000"/>
              </a:lnSpc>
              <a:spcBef>
                <a:spcPts val="140"/>
              </a:spcBef>
            </a:pPr>
            <a:r>
              <a:rPr sz="1700" spc="220" dirty="0">
                <a:latin typeface="Symbol"/>
                <a:cs typeface="Symbol"/>
              </a:rPr>
              <a:t></a:t>
            </a:r>
            <a:r>
              <a:rPr sz="1700" spc="220" dirty="0">
                <a:latin typeface="Times New Roman"/>
                <a:cs typeface="Times New Roman"/>
              </a:rPr>
              <a:t> </a:t>
            </a:r>
            <a:r>
              <a:rPr sz="1700" spc="195" dirty="0">
                <a:latin typeface="Times New Roman"/>
                <a:cs typeface="Times New Roman"/>
              </a:rPr>
              <a:t>20</a:t>
            </a:r>
            <a:r>
              <a:rPr sz="1700" spc="-325" dirty="0">
                <a:latin typeface="Times New Roman"/>
                <a:cs typeface="Times New Roman"/>
              </a:rPr>
              <a:t> </a:t>
            </a:r>
            <a:r>
              <a:rPr sz="3075" spc="-89" baseline="10840" dirty="0">
                <a:latin typeface="Times New Roman"/>
                <a:cs typeface="Times New Roman"/>
              </a:rPr>
              <a:t>.</a:t>
            </a:r>
            <a:endParaRPr sz="3075" baseline="10840">
              <a:latin typeface="Times New Roman"/>
              <a:cs typeface="Times New Roman"/>
            </a:endParaRPr>
          </a:p>
        </p:txBody>
      </p:sp>
      <p:sp>
        <p:nvSpPr>
          <p:cNvPr id="11" name="object 11"/>
          <p:cNvSpPr txBox="1"/>
          <p:nvPr/>
        </p:nvSpPr>
        <p:spPr>
          <a:xfrm>
            <a:off x="454837" y="4616509"/>
            <a:ext cx="7955915" cy="1562100"/>
          </a:xfrm>
          <a:prstGeom prst="rect">
            <a:avLst/>
          </a:prstGeom>
        </p:spPr>
        <p:txBody>
          <a:bodyPr vert="horz" wrap="square" lIns="0" tIns="33020" rIns="0" bIns="0" rtlCol="0">
            <a:spAutoFit/>
          </a:bodyPr>
          <a:lstStyle/>
          <a:p>
            <a:pPr marL="12700" marR="9525" indent="582295">
              <a:lnSpc>
                <a:spcPts val="2410"/>
              </a:lnSpc>
              <a:spcBef>
                <a:spcPts val="260"/>
              </a:spcBef>
            </a:pPr>
            <a:r>
              <a:rPr sz="2050" spc="-130" dirty="0">
                <a:latin typeface="Times New Roman"/>
                <a:cs typeface="Times New Roman"/>
              </a:rPr>
              <a:t>Похибка </a:t>
            </a:r>
            <a:r>
              <a:rPr sz="2050" spc="-114" dirty="0">
                <a:latin typeface="Times New Roman"/>
                <a:cs typeface="Times New Roman"/>
              </a:rPr>
              <a:t>механічної вибірки </a:t>
            </a:r>
            <a:r>
              <a:rPr sz="2050" spc="-125" dirty="0">
                <a:latin typeface="Times New Roman"/>
                <a:cs typeface="Times New Roman"/>
              </a:rPr>
              <a:t>обчислюється </a:t>
            </a:r>
            <a:r>
              <a:rPr sz="2050" spc="-100" dirty="0">
                <a:latin typeface="Times New Roman"/>
                <a:cs typeface="Times New Roman"/>
              </a:rPr>
              <a:t>за </a:t>
            </a:r>
            <a:r>
              <a:rPr sz="2050" spc="-135" dirty="0">
                <a:latin typeface="Times New Roman"/>
                <a:cs typeface="Times New Roman"/>
              </a:rPr>
              <a:t>формулою </a:t>
            </a:r>
            <a:r>
              <a:rPr sz="2050" spc="-114" dirty="0">
                <a:latin typeface="Times New Roman"/>
                <a:cs typeface="Times New Roman"/>
              </a:rPr>
              <a:t>безповторної  </a:t>
            </a:r>
            <a:r>
              <a:rPr sz="2050" spc="-110" dirty="0">
                <a:latin typeface="Times New Roman"/>
                <a:cs typeface="Times New Roman"/>
              </a:rPr>
              <a:t>вибірки.</a:t>
            </a:r>
            <a:endParaRPr sz="2050">
              <a:latin typeface="Times New Roman"/>
              <a:cs typeface="Times New Roman"/>
            </a:endParaRPr>
          </a:p>
          <a:p>
            <a:pPr marL="594995">
              <a:lnSpc>
                <a:spcPts val="2290"/>
              </a:lnSpc>
              <a:tabLst>
                <a:tab pos="1106170" algn="l"/>
                <a:tab pos="2333625" algn="l"/>
                <a:tab pos="3874770" algn="l"/>
                <a:tab pos="4427855" algn="l"/>
                <a:tab pos="5018405" algn="l"/>
                <a:tab pos="6119495" algn="l"/>
                <a:tab pos="6482080" algn="l"/>
                <a:tab pos="7396480" algn="l"/>
              </a:tabLst>
            </a:pPr>
            <a:r>
              <a:rPr sz="2050" spc="-145" dirty="0">
                <a:latin typeface="Times New Roman"/>
                <a:cs typeface="Times New Roman"/>
              </a:rPr>
              <a:t>Дл</a:t>
            </a:r>
            <a:r>
              <a:rPr sz="2050" spc="-110" dirty="0">
                <a:latin typeface="Times New Roman"/>
                <a:cs typeface="Times New Roman"/>
              </a:rPr>
              <a:t>я</a:t>
            </a:r>
            <a:r>
              <a:rPr sz="2050" dirty="0">
                <a:latin typeface="Times New Roman"/>
                <a:cs typeface="Times New Roman"/>
              </a:rPr>
              <a:t>	</a:t>
            </a:r>
            <a:r>
              <a:rPr sz="2050" spc="-150" dirty="0">
                <a:latin typeface="Times New Roman"/>
                <a:cs typeface="Times New Roman"/>
              </a:rPr>
              <a:t>м</a:t>
            </a:r>
            <a:r>
              <a:rPr sz="2050" spc="-130" dirty="0">
                <a:latin typeface="Times New Roman"/>
                <a:cs typeface="Times New Roman"/>
              </a:rPr>
              <a:t>о</a:t>
            </a:r>
            <a:r>
              <a:rPr sz="2050" spc="-125" dirty="0">
                <a:latin typeface="Times New Roman"/>
                <a:cs typeface="Times New Roman"/>
              </a:rPr>
              <a:t>мент</a:t>
            </a:r>
            <a:r>
              <a:rPr sz="2050" spc="-135" dirty="0">
                <a:latin typeface="Times New Roman"/>
                <a:cs typeface="Times New Roman"/>
              </a:rPr>
              <a:t>н</a:t>
            </a:r>
            <a:r>
              <a:rPr sz="2050" spc="-120" dirty="0">
                <a:latin typeface="Times New Roman"/>
                <a:cs typeface="Times New Roman"/>
              </a:rPr>
              <a:t>их</a:t>
            </a:r>
            <a:r>
              <a:rPr sz="2050" dirty="0">
                <a:latin typeface="Times New Roman"/>
                <a:cs typeface="Times New Roman"/>
              </a:rPr>
              <a:t>	</a:t>
            </a:r>
            <a:r>
              <a:rPr sz="2050" spc="-120" dirty="0">
                <a:latin typeface="Times New Roman"/>
                <a:cs typeface="Times New Roman"/>
              </a:rPr>
              <a:t>с</a:t>
            </a:r>
            <a:r>
              <a:rPr sz="2050" spc="-135" dirty="0">
                <a:latin typeface="Times New Roman"/>
                <a:cs typeface="Times New Roman"/>
              </a:rPr>
              <a:t>п</a:t>
            </a:r>
            <a:r>
              <a:rPr sz="2050" spc="-114" dirty="0">
                <a:latin typeface="Times New Roman"/>
                <a:cs typeface="Times New Roman"/>
              </a:rPr>
              <a:t>о</a:t>
            </a:r>
            <a:r>
              <a:rPr sz="2050" spc="-105" dirty="0">
                <a:latin typeface="Times New Roman"/>
                <a:cs typeface="Times New Roman"/>
              </a:rPr>
              <a:t>ст</a:t>
            </a:r>
            <a:r>
              <a:rPr sz="2050" spc="-125" dirty="0">
                <a:latin typeface="Times New Roman"/>
                <a:cs typeface="Times New Roman"/>
              </a:rPr>
              <a:t>е</a:t>
            </a:r>
            <a:r>
              <a:rPr sz="2050" spc="-114" dirty="0">
                <a:latin typeface="Times New Roman"/>
                <a:cs typeface="Times New Roman"/>
              </a:rPr>
              <a:t>р</a:t>
            </a:r>
            <a:r>
              <a:rPr sz="2050" spc="-105" dirty="0">
                <a:latin typeface="Times New Roman"/>
                <a:cs typeface="Times New Roman"/>
              </a:rPr>
              <a:t>е</a:t>
            </a:r>
            <a:r>
              <a:rPr sz="2050" spc="-175" dirty="0">
                <a:latin typeface="Times New Roman"/>
                <a:cs typeface="Times New Roman"/>
              </a:rPr>
              <a:t>ж</a:t>
            </a:r>
            <a:r>
              <a:rPr sz="2050" spc="-105" dirty="0">
                <a:latin typeface="Times New Roman"/>
                <a:cs typeface="Times New Roman"/>
              </a:rPr>
              <a:t>е</a:t>
            </a:r>
            <a:r>
              <a:rPr sz="2050" spc="-120" dirty="0">
                <a:latin typeface="Times New Roman"/>
                <a:cs typeface="Times New Roman"/>
              </a:rPr>
              <a:t>нь</a:t>
            </a:r>
            <a:r>
              <a:rPr sz="2050" spc="-60" dirty="0">
                <a:latin typeface="Times New Roman"/>
                <a:cs typeface="Times New Roman"/>
              </a:rPr>
              <a:t>,</a:t>
            </a:r>
            <a:r>
              <a:rPr sz="2050" dirty="0">
                <a:latin typeface="Times New Roman"/>
                <a:cs typeface="Times New Roman"/>
              </a:rPr>
              <a:t>	</a:t>
            </a:r>
            <a:r>
              <a:rPr sz="2050" spc="-105" dirty="0">
                <a:latin typeface="Times New Roman"/>
                <a:cs typeface="Times New Roman"/>
              </a:rPr>
              <a:t>с</a:t>
            </a:r>
            <a:r>
              <a:rPr sz="2050" spc="-145" dirty="0">
                <a:latin typeface="Times New Roman"/>
                <a:cs typeface="Times New Roman"/>
              </a:rPr>
              <a:t>у</a:t>
            </a:r>
            <a:r>
              <a:rPr sz="2050" spc="-105" dirty="0">
                <a:latin typeface="Times New Roman"/>
                <a:cs typeface="Times New Roman"/>
              </a:rPr>
              <a:t>ть</a:t>
            </a:r>
            <a:r>
              <a:rPr sz="2050" dirty="0">
                <a:latin typeface="Times New Roman"/>
                <a:cs typeface="Times New Roman"/>
              </a:rPr>
              <a:t>	</a:t>
            </a:r>
            <a:r>
              <a:rPr sz="2050" spc="-114" dirty="0">
                <a:latin typeface="Times New Roman"/>
                <a:cs typeface="Times New Roman"/>
              </a:rPr>
              <a:t>яких</a:t>
            </a:r>
            <a:r>
              <a:rPr sz="2050" dirty="0">
                <a:latin typeface="Times New Roman"/>
                <a:cs typeface="Times New Roman"/>
              </a:rPr>
              <a:t>	</a:t>
            </a:r>
            <a:r>
              <a:rPr sz="2050" spc="-95" dirty="0">
                <a:latin typeface="Times New Roman"/>
                <a:cs typeface="Times New Roman"/>
              </a:rPr>
              <a:t>з</a:t>
            </a:r>
            <a:r>
              <a:rPr sz="2050" spc="-125" dirty="0">
                <a:latin typeface="Times New Roman"/>
                <a:cs typeface="Times New Roman"/>
              </a:rPr>
              <a:t>во</a:t>
            </a:r>
            <a:r>
              <a:rPr sz="2050" spc="-114" dirty="0">
                <a:latin typeface="Times New Roman"/>
                <a:cs typeface="Times New Roman"/>
              </a:rPr>
              <a:t>дит</a:t>
            </a:r>
            <a:r>
              <a:rPr sz="2050" spc="-120" dirty="0">
                <a:latin typeface="Times New Roman"/>
                <a:cs typeface="Times New Roman"/>
              </a:rPr>
              <a:t>ьс</a:t>
            </a:r>
            <a:r>
              <a:rPr sz="2050" spc="-110" dirty="0">
                <a:latin typeface="Times New Roman"/>
                <a:cs typeface="Times New Roman"/>
              </a:rPr>
              <a:t>я</a:t>
            </a:r>
            <a:r>
              <a:rPr sz="2050" dirty="0">
                <a:latin typeface="Times New Roman"/>
                <a:cs typeface="Times New Roman"/>
              </a:rPr>
              <a:t>	</a:t>
            </a:r>
            <a:r>
              <a:rPr sz="2050" spc="-130" dirty="0">
                <a:latin typeface="Times New Roman"/>
                <a:cs typeface="Times New Roman"/>
              </a:rPr>
              <a:t>д</a:t>
            </a:r>
            <a:r>
              <a:rPr sz="2050" spc="-120" dirty="0">
                <a:latin typeface="Times New Roman"/>
                <a:cs typeface="Times New Roman"/>
              </a:rPr>
              <a:t>о</a:t>
            </a:r>
            <a:r>
              <a:rPr sz="2050" dirty="0">
                <a:latin typeface="Times New Roman"/>
                <a:cs typeface="Times New Roman"/>
              </a:rPr>
              <a:t>	</a:t>
            </a:r>
            <a:r>
              <a:rPr sz="2050" spc="-150" dirty="0">
                <a:latin typeface="Times New Roman"/>
                <a:cs typeface="Times New Roman"/>
              </a:rPr>
              <a:t>ф</a:t>
            </a:r>
            <a:r>
              <a:rPr sz="2050" spc="-60" dirty="0">
                <a:latin typeface="Times New Roman"/>
                <a:cs typeface="Times New Roman"/>
              </a:rPr>
              <a:t>і</a:t>
            </a:r>
            <a:r>
              <a:rPr sz="2050" spc="-130" dirty="0">
                <a:latin typeface="Times New Roman"/>
                <a:cs typeface="Times New Roman"/>
              </a:rPr>
              <a:t>к</a:t>
            </a:r>
            <a:r>
              <a:rPr sz="2050" spc="-105" dirty="0">
                <a:latin typeface="Times New Roman"/>
                <a:cs typeface="Times New Roman"/>
              </a:rPr>
              <a:t>са</a:t>
            </a:r>
            <a:r>
              <a:rPr sz="2050" spc="-135" dirty="0">
                <a:latin typeface="Times New Roman"/>
                <a:cs typeface="Times New Roman"/>
              </a:rPr>
              <a:t>ц</a:t>
            </a:r>
            <a:r>
              <a:rPr sz="2050" spc="-60" dirty="0">
                <a:latin typeface="Times New Roman"/>
                <a:cs typeface="Times New Roman"/>
              </a:rPr>
              <a:t>і</a:t>
            </a:r>
            <a:r>
              <a:rPr sz="2050" spc="-65" dirty="0">
                <a:latin typeface="Times New Roman"/>
                <a:cs typeface="Times New Roman"/>
              </a:rPr>
              <a:t>ї</a:t>
            </a:r>
            <a:r>
              <a:rPr sz="2050" dirty="0">
                <a:latin typeface="Times New Roman"/>
                <a:cs typeface="Times New Roman"/>
              </a:rPr>
              <a:t>	</a:t>
            </a:r>
            <a:r>
              <a:rPr sz="2050" spc="-105" dirty="0">
                <a:latin typeface="Times New Roman"/>
                <a:cs typeface="Times New Roman"/>
              </a:rPr>
              <a:t>ст</a:t>
            </a:r>
            <a:r>
              <a:rPr sz="2050" spc="-125" dirty="0">
                <a:latin typeface="Times New Roman"/>
                <a:cs typeface="Times New Roman"/>
              </a:rPr>
              <a:t>а</a:t>
            </a:r>
            <a:r>
              <a:rPr sz="2050" spc="-120" dirty="0">
                <a:latin typeface="Times New Roman"/>
                <a:cs typeface="Times New Roman"/>
              </a:rPr>
              <a:t>ну</a:t>
            </a:r>
            <a:endParaRPr sz="2050">
              <a:latin typeface="Times New Roman"/>
              <a:cs typeface="Times New Roman"/>
            </a:endParaRPr>
          </a:p>
          <a:p>
            <a:pPr marL="12700" marR="5080">
              <a:lnSpc>
                <a:spcPts val="2390"/>
              </a:lnSpc>
              <a:spcBef>
                <a:spcPts val="105"/>
              </a:spcBef>
              <a:tabLst>
                <a:tab pos="1598930" algn="l"/>
                <a:tab pos="2552065" algn="l"/>
                <a:tab pos="2938780" algn="l"/>
                <a:tab pos="3625215" algn="l"/>
                <a:tab pos="4641215" algn="l"/>
                <a:tab pos="5292725" algn="l"/>
                <a:tab pos="7070725" algn="l"/>
              </a:tabLst>
            </a:pPr>
            <a:r>
              <a:rPr sz="2050" spc="-114" dirty="0">
                <a:latin typeface="Times New Roman"/>
                <a:cs typeface="Times New Roman"/>
              </a:rPr>
              <a:t>б</a:t>
            </a:r>
            <a:r>
              <a:rPr sz="2050" spc="-100" dirty="0">
                <a:latin typeface="Times New Roman"/>
                <a:cs typeface="Times New Roman"/>
              </a:rPr>
              <a:t>ез</a:t>
            </a:r>
            <a:r>
              <a:rPr sz="2050" spc="-140" dirty="0">
                <a:latin typeface="Times New Roman"/>
                <a:cs typeface="Times New Roman"/>
              </a:rPr>
              <a:t>п</a:t>
            </a:r>
            <a:r>
              <a:rPr sz="2050" spc="-105" dirty="0">
                <a:latin typeface="Times New Roman"/>
                <a:cs typeface="Times New Roman"/>
              </a:rPr>
              <a:t>е</a:t>
            </a:r>
            <a:r>
              <a:rPr sz="2050" spc="-114" dirty="0">
                <a:latin typeface="Times New Roman"/>
                <a:cs typeface="Times New Roman"/>
              </a:rPr>
              <a:t>р</a:t>
            </a:r>
            <a:r>
              <a:rPr sz="2050" spc="-120" dirty="0">
                <a:latin typeface="Times New Roman"/>
                <a:cs typeface="Times New Roman"/>
              </a:rPr>
              <a:t>е</a:t>
            </a:r>
            <a:r>
              <a:rPr sz="2050" spc="-114" dirty="0">
                <a:latin typeface="Times New Roman"/>
                <a:cs typeface="Times New Roman"/>
              </a:rPr>
              <a:t>р</a:t>
            </a:r>
            <a:r>
              <a:rPr sz="2050" spc="-130" dirty="0">
                <a:latin typeface="Times New Roman"/>
                <a:cs typeface="Times New Roman"/>
              </a:rPr>
              <a:t>в</a:t>
            </a:r>
            <a:r>
              <a:rPr sz="2050" spc="-125" dirty="0">
                <a:latin typeface="Times New Roman"/>
                <a:cs typeface="Times New Roman"/>
              </a:rPr>
              <a:t>н</a:t>
            </a:r>
            <a:r>
              <a:rPr sz="2050" spc="-114" dirty="0">
                <a:latin typeface="Times New Roman"/>
                <a:cs typeface="Times New Roman"/>
              </a:rPr>
              <a:t>о</a:t>
            </a:r>
            <a:r>
              <a:rPr sz="2050" spc="-110" dirty="0">
                <a:latin typeface="Times New Roman"/>
                <a:cs typeface="Times New Roman"/>
              </a:rPr>
              <a:t>г</a:t>
            </a:r>
            <a:r>
              <a:rPr sz="2050" spc="-120" dirty="0">
                <a:latin typeface="Times New Roman"/>
                <a:cs typeface="Times New Roman"/>
              </a:rPr>
              <a:t>о</a:t>
            </a:r>
            <a:r>
              <a:rPr sz="2050" dirty="0">
                <a:latin typeface="Times New Roman"/>
                <a:cs typeface="Times New Roman"/>
              </a:rPr>
              <a:t>	</a:t>
            </a:r>
            <a:r>
              <a:rPr sz="2050" spc="-130" dirty="0">
                <a:latin typeface="Times New Roman"/>
                <a:cs typeface="Times New Roman"/>
              </a:rPr>
              <a:t>про</a:t>
            </a:r>
            <a:r>
              <a:rPr sz="2050" spc="-114" dirty="0">
                <a:latin typeface="Times New Roman"/>
                <a:cs typeface="Times New Roman"/>
              </a:rPr>
              <a:t>цесу</a:t>
            </a:r>
            <a:r>
              <a:rPr sz="2050" dirty="0">
                <a:latin typeface="Times New Roman"/>
                <a:cs typeface="Times New Roman"/>
              </a:rPr>
              <a:t>	</a:t>
            </a:r>
            <a:r>
              <a:rPr sz="2050" spc="-114" dirty="0">
                <a:latin typeface="Times New Roman"/>
                <a:cs typeface="Times New Roman"/>
              </a:rPr>
              <a:t>на</a:t>
            </a:r>
            <a:r>
              <a:rPr sz="2050" dirty="0">
                <a:latin typeface="Times New Roman"/>
                <a:cs typeface="Times New Roman"/>
              </a:rPr>
              <a:t>	</a:t>
            </a:r>
            <a:r>
              <a:rPr sz="2050" spc="-114" dirty="0">
                <a:latin typeface="Times New Roman"/>
                <a:cs typeface="Times New Roman"/>
              </a:rPr>
              <a:t>пев</a:t>
            </a:r>
            <a:r>
              <a:rPr sz="2050" spc="-140" dirty="0">
                <a:latin typeface="Times New Roman"/>
                <a:cs typeface="Times New Roman"/>
              </a:rPr>
              <a:t>н</a:t>
            </a:r>
            <a:r>
              <a:rPr sz="2050" spc="-65" dirty="0">
                <a:latin typeface="Times New Roman"/>
                <a:cs typeface="Times New Roman"/>
              </a:rPr>
              <a:t>і</a:t>
            </a:r>
            <a:r>
              <a:rPr sz="2050" dirty="0">
                <a:latin typeface="Times New Roman"/>
                <a:cs typeface="Times New Roman"/>
              </a:rPr>
              <a:t>	</a:t>
            </a:r>
            <a:r>
              <a:rPr sz="2050" spc="-150" dirty="0">
                <a:latin typeface="Times New Roman"/>
                <a:cs typeface="Times New Roman"/>
              </a:rPr>
              <a:t>м</a:t>
            </a:r>
            <a:r>
              <a:rPr sz="2050" spc="-130" dirty="0">
                <a:latin typeface="Times New Roman"/>
                <a:cs typeface="Times New Roman"/>
              </a:rPr>
              <a:t>о</a:t>
            </a:r>
            <a:r>
              <a:rPr sz="2050" spc="-125" dirty="0">
                <a:latin typeface="Times New Roman"/>
                <a:cs typeface="Times New Roman"/>
              </a:rPr>
              <a:t>менти</a:t>
            </a:r>
            <a:r>
              <a:rPr sz="2050" dirty="0">
                <a:latin typeface="Times New Roman"/>
                <a:cs typeface="Times New Roman"/>
              </a:rPr>
              <a:t>	</a:t>
            </a:r>
            <a:r>
              <a:rPr sz="2050" spc="-110" dirty="0">
                <a:latin typeface="Times New Roman"/>
                <a:cs typeface="Times New Roman"/>
              </a:rPr>
              <a:t>час</a:t>
            </a:r>
            <a:r>
              <a:rPr sz="2050" spc="-140" dirty="0">
                <a:latin typeface="Times New Roman"/>
                <a:cs typeface="Times New Roman"/>
              </a:rPr>
              <a:t>у</a:t>
            </a:r>
            <a:r>
              <a:rPr sz="2050" spc="-60" dirty="0">
                <a:latin typeface="Times New Roman"/>
                <a:cs typeface="Times New Roman"/>
              </a:rPr>
              <a:t>,</a:t>
            </a:r>
            <a:r>
              <a:rPr sz="2050" dirty="0">
                <a:latin typeface="Times New Roman"/>
                <a:cs typeface="Times New Roman"/>
              </a:rPr>
              <a:t>	</a:t>
            </a:r>
            <a:r>
              <a:rPr sz="2050" spc="-120" dirty="0">
                <a:latin typeface="Times New Roman"/>
                <a:cs typeface="Times New Roman"/>
              </a:rPr>
              <a:t>вик</a:t>
            </a:r>
            <a:r>
              <a:rPr sz="2050" spc="-110" dirty="0">
                <a:latin typeface="Times New Roman"/>
                <a:cs typeface="Times New Roman"/>
              </a:rPr>
              <a:t>о</a:t>
            </a:r>
            <a:r>
              <a:rPr sz="2050" spc="-130" dirty="0">
                <a:latin typeface="Times New Roman"/>
                <a:cs typeface="Times New Roman"/>
              </a:rPr>
              <a:t>р</a:t>
            </a:r>
            <a:r>
              <a:rPr sz="2050" spc="-110" dirty="0">
                <a:latin typeface="Times New Roman"/>
                <a:cs typeface="Times New Roman"/>
              </a:rPr>
              <a:t>ист</a:t>
            </a:r>
            <a:r>
              <a:rPr sz="2050" spc="-114" dirty="0">
                <a:latin typeface="Times New Roman"/>
                <a:cs typeface="Times New Roman"/>
              </a:rPr>
              <a:t>ов</a:t>
            </a:r>
            <a:r>
              <a:rPr sz="2050" spc="-150" dirty="0">
                <a:latin typeface="Times New Roman"/>
                <a:cs typeface="Times New Roman"/>
              </a:rPr>
              <a:t>у</a:t>
            </a:r>
            <a:r>
              <a:rPr sz="2050" spc="-185" dirty="0">
                <a:latin typeface="Times New Roman"/>
                <a:cs typeface="Times New Roman"/>
              </a:rPr>
              <a:t>ю</a:t>
            </a:r>
            <a:r>
              <a:rPr sz="2050" spc="-105" dirty="0">
                <a:latin typeface="Times New Roman"/>
                <a:cs typeface="Times New Roman"/>
              </a:rPr>
              <a:t>ть</a:t>
            </a:r>
            <a:r>
              <a:rPr sz="2050" dirty="0">
                <a:latin typeface="Times New Roman"/>
                <a:cs typeface="Times New Roman"/>
              </a:rPr>
              <a:t>	</a:t>
            </a:r>
            <a:r>
              <a:rPr sz="2050" spc="-150" dirty="0">
                <a:latin typeface="Times New Roman"/>
                <a:cs typeface="Times New Roman"/>
              </a:rPr>
              <a:t>ф</a:t>
            </a:r>
            <a:r>
              <a:rPr sz="2050" spc="-114" dirty="0">
                <a:latin typeface="Times New Roman"/>
                <a:cs typeface="Times New Roman"/>
              </a:rPr>
              <a:t>ор</a:t>
            </a:r>
            <a:r>
              <a:rPr sz="2050" spc="-150" dirty="0">
                <a:latin typeface="Times New Roman"/>
                <a:cs typeface="Times New Roman"/>
              </a:rPr>
              <a:t>м</a:t>
            </a:r>
            <a:r>
              <a:rPr sz="2050" spc="-145" dirty="0">
                <a:latin typeface="Times New Roman"/>
                <a:cs typeface="Times New Roman"/>
              </a:rPr>
              <a:t>у</a:t>
            </a:r>
            <a:r>
              <a:rPr sz="2050" spc="-130" dirty="0">
                <a:latin typeface="Times New Roman"/>
                <a:cs typeface="Times New Roman"/>
              </a:rPr>
              <a:t>л</a:t>
            </a:r>
            <a:r>
              <a:rPr sz="2050" spc="-80" dirty="0">
                <a:latin typeface="Times New Roman"/>
                <a:cs typeface="Times New Roman"/>
              </a:rPr>
              <a:t>у  </a:t>
            </a:r>
            <a:r>
              <a:rPr sz="2050" spc="-125" dirty="0">
                <a:latin typeface="Times New Roman"/>
                <a:cs typeface="Times New Roman"/>
              </a:rPr>
              <a:t>похибки </a:t>
            </a:r>
            <a:r>
              <a:rPr sz="2050" spc="-120" dirty="0">
                <a:latin typeface="Times New Roman"/>
                <a:cs typeface="Times New Roman"/>
              </a:rPr>
              <a:t>повторної</a:t>
            </a:r>
            <a:r>
              <a:rPr sz="2050" spc="-5" dirty="0">
                <a:latin typeface="Times New Roman"/>
                <a:cs typeface="Times New Roman"/>
              </a:rPr>
              <a:t> </a:t>
            </a:r>
            <a:r>
              <a:rPr sz="2050" spc="-110" dirty="0">
                <a:latin typeface="Times New Roman"/>
                <a:cs typeface="Times New Roman"/>
              </a:rPr>
              <a:t>вибірки.</a:t>
            </a:r>
            <a:endParaRPr sz="2050">
              <a:latin typeface="Times New Roman"/>
              <a:cs typeface="Times New Roman"/>
            </a:endParaRPr>
          </a:p>
        </p:txBody>
      </p:sp>
      <p:sp>
        <p:nvSpPr>
          <p:cNvPr id="12" name="object 12"/>
          <p:cNvSpPr/>
          <p:nvPr/>
        </p:nvSpPr>
        <p:spPr>
          <a:xfrm>
            <a:off x="1979676" y="116687"/>
            <a:ext cx="4968875" cy="462280"/>
          </a:xfrm>
          <a:custGeom>
            <a:avLst/>
            <a:gdLst/>
            <a:ahLst/>
            <a:cxnLst/>
            <a:rect l="l" t="t" r="r" b="b"/>
            <a:pathLst>
              <a:path w="4968875" h="462280">
                <a:moveTo>
                  <a:pt x="0" y="461670"/>
                </a:moveTo>
                <a:lnTo>
                  <a:pt x="4968494" y="461670"/>
                </a:lnTo>
                <a:lnTo>
                  <a:pt x="4968494" y="0"/>
                </a:lnTo>
                <a:lnTo>
                  <a:pt x="0" y="0"/>
                </a:lnTo>
                <a:lnTo>
                  <a:pt x="0" y="461670"/>
                </a:lnTo>
                <a:close/>
              </a:path>
            </a:pathLst>
          </a:custGeom>
          <a:solidFill>
            <a:srgbClr val="8BDFA1"/>
          </a:solidFill>
        </p:spPr>
        <p:txBody>
          <a:bodyPr wrap="square" lIns="0" tIns="0" rIns="0" bIns="0" rtlCol="0"/>
          <a:lstStyle/>
          <a:p>
            <a:endParaRPr/>
          </a:p>
        </p:txBody>
      </p:sp>
      <p:sp>
        <p:nvSpPr>
          <p:cNvPr id="13" name="object 13"/>
          <p:cNvSpPr txBox="1">
            <a:spLocks noGrp="1"/>
          </p:cNvSpPr>
          <p:nvPr>
            <p:ph type="title"/>
          </p:nvPr>
        </p:nvSpPr>
        <p:spPr>
          <a:xfrm>
            <a:off x="2647569" y="139065"/>
            <a:ext cx="36322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3. РІЗНОВИДИ</a:t>
            </a:r>
            <a:r>
              <a:rPr sz="2400" b="1" spc="-125" dirty="0">
                <a:solidFill>
                  <a:srgbClr val="5E2D79"/>
                </a:solidFill>
                <a:latin typeface="Times New Roman"/>
                <a:cs typeface="Times New Roman"/>
              </a:rPr>
              <a:t> </a:t>
            </a:r>
            <a:r>
              <a:rPr sz="2400" b="1" spc="-5" dirty="0">
                <a:solidFill>
                  <a:srgbClr val="5E2D79"/>
                </a:solidFill>
                <a:latin typeface="Times New Roman"/>
                <a:cs typeface="Times New Roman"/>
              </a:rPr>
              <a:t>ВИБІРОК</a:t>
            </a:r>
            <a:endParaRPr sz="2400">
              <a:latin typeface="Times New Roman"/>
              <a:cs typeface="Times New Roman"/>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6804" y="581609"/>
            <a:ext cx="1504950" cy="300355"/>
          </a:xfrm>
          <a:prstGeom prst="rect">
            <a:avLst/>
          </a:prstGeom>
        </p:spPr>
        <p:txBody>
          <a:bodyPr vert="horz" wrap="square" lIns="0" tIns="12700" rIns="0" bIns="0" rtlCol="0">
            <a:spAutoFit/>
          </a:bodyPr>
          <a:lstStyle/>
          <a:p>
            <a:pPr marL="12700">
              <a:lnSpc>
                <a:spcPct val="100000"/>
              </a:lnSpc>
              <a:spcBef>
                <a:spcPts val="100"/>
              </a:spcBef>
            </a:pPr>
            <a:r>
              <a:rPr sz="1800" b="1" i="1" spc="-15" dirty="0">
                <a:latin typeface="Calibri"/>
                <a:cs typeface="Calibri"/>
              </a:rPr>
              <a:t>Р</a:t>
            </a:r>
            <a:r>
              <a:rPr sz="1800" b="1" i="1" spc="-5" dirty="0">
                <a:latin typeface="Calibri"/>
                <a:cs typeface="Calibri"/>
              </a:rPr>
              <a:t>оз</a:t>
            </a:r>
            <a:r>
              <a:rPr sz="1800" b="1" i="1" spc="-10" dirty="0">
                <a:latin typeface="Calibri"/>
                <a:cs typeface="Calibri"/>
              </a:rPr>
              <a:t>ш</a:t>
            </a:r>
            <a:r>
              <a:rPr sz="1800" b="1" i="1" dirty="0">
                <a:latin typeface="Calibri"/>
                <a:cs typeface="Calibri"/>
              </a:rPr>
              <a:t>а</a:t>
            </a:r>
            <a:r>
              <a:rPr sz="1800" b="1" i="1" spc="-10" dirty="0">
                <a:latin typeface="Calibri"/>
                <a:cs typeface="Calibri"/>
              </a:rPr>
              <a:t>р</a:t>
            </a:r>
            <a:r>
              <a:rPr sz="1800" b="1" i="1" spc="-5" dirty="0">
                <a:latin typeface="Calibri"/>
                <a:cs typeface="Calibri"/>
              </a:rPr>
              <a:t>о</a:t>
            </a:r>
            <a:r>
              <a:rPr sz="1800" b="1" i="1" spc="-10" dirty="0">
                <a:latin typeface="Calibri"/>
                <a:cs typeface="Calibri"/>
              </a:rPr>
              <a:t>в</a:t>
            </a:r>
            <a:r>
              <a:rPr sz="1800" b="1" i="1" dirty="0">
                <a:latin typeface="Calibri"/>
                <a:cs typeface="Calibri"/>
              </a:rPr>
              <a:t>аний</a:t>
            </a:r>
            <a:endParaRPr sz="1800">
              <a:latin typeface="Calibri"/>
              <a:cs typeface="Calibri"/>
            </a:endParaRPr>
          </a:p>
        </p:txBody>
      </p:sp>
      <p:sp>
        <p:nvSpPr>
          <p:cNvPr id="3" name="object 3"/>
          <p:cNvSpPr txBox="1"/>
          <p:nvPr/>
        </p:nvSpPr>
        <p:spPr>
          <a:xfrm>
            <a:off x="749300" y="856234"/>
            <a:ext cx="2160905" cy="299720"/>
          </a:xfrm>
          <a:prstGeom prst="rect">
            <a:avLst/>
          </a:prstGeom>
        </p:spPr>
        <p:txBody>
          <a:bodyPr vert="horz" wrap="square" lIns="0" tIns="12700" rIns="0" bIns="0" rtlCol="0">
            <a:spAutoFit/>
          </a:bodyPr>
          <a:lstStyle/>
          <a:p>
            <a:pPr marL="12700">
              <a:lnSpc>
                <a:spcPct val="100000"/>
              </a:lnSpc>
              <a:spcBef>
                <a:spcPts val="100"/>
              </a:spcBef>
              <a:tabLst>
                <a:tab pos="1006475" algn="l"/>
              </a:tabLst>
            </a:pPr>
            <a:r>
              <a:rPr sz="1800" b="1" i="1" dirty="0">
                <a:latin typeface="Calibri"/>
                <a:cs typeface="Calibri"/>
              </a:rPr>
              <a:t>відбір	</a:t>
            </a:r>
            <a:r>
              <a:rPr sz="1800" dirty="0">
                <a:latin typeface="Calibri"/>
                <a:cs typeface="Calibri"/>
              </a:rPr>
              <a:t>пер</a:t>
            </a:r>
            <a:r>
              <a:rPr sz="1800" spc="-20" dirty="0">
                <a:latin typeface="Calibri"/>
                <a:cs typeface="Calibri"/>
              </a:rPr>
              <a:t>е</a:t>
            </a:r>
            <a:r>
              <a:rPr sz="1800" spc="-10" dirty="0">
                <a:latin typeface="Calibri"/>
                <a:cs typeface="Calibri"/>
              </a:rPr>
              <a:t>д</a:t>
            </a:r>
            <a:r>
              <a:rPr sz="1800" dirty="0">
                <a:latin typeface="Calibri"/>
                <a:cs typeface="Calibri"/>
              </a:rPr>
              <a:t>бачає</a:t>
            </a:r>
            <a:endParaRPr sz="1800">
              <a:latin typeface="Calibri"/>
              <a:cs typeface="Calibri"/>
            </a:endParaRPr>
          </a:p>
        </p:txBody>
      </p:sp>
      <p:sp>
        <p:nvSpPr>
          <p:cNvPr id="4" name="object 4"/>
          <p:cNvSpPr txBox="1"/>
          <p:nvPr/>
        </p:nvSpPr>
        <p:spPr>
          <a:xfrm>
            <a:off x="749300" y="1130553"/>
            <a:ext cx="15220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структуризацію</a:t>
            </a:r>
            <a:endParaRPr sz="1800">
              <a:latin typeface="Calibri"/>
              <a:cs typeface="Calibri"/>
            </a:endParaRPr>
          </a:p>
        </p:txBody>
      </p:sp>
      <p:sp>
        <p:nvSpPr>
          <p:cNvPr id="5" name="object 5"/>
          <p:cNvSpPr txBox="1"/>
          <p:nvPr/>
        </p:nvSpPr>
        <p:spPr>
          <a:xfrm>
            <a:off x="2938398" y="581609"/>
            <a:ext cx="1495425" cy="848994"/>
          </a:xfrm>
          <a:prstGeom prst="rect">
            <a:avLst/>
          </a:prstGeom>
        </p:spPr>
        <p:txBody>
          <a:bodyPr vert="horz" wrap="square" lIns="0" tIns="12700" rIns="0" bIns="0" rtlCol="0">
            <a:spAutoFit/>
          </a:bodyPr>
          <a:lstStyle/>
          <a:p>
            <a:pPr marL="303530" marR="5080" indent="-291465" algn="just">
              <a:lnSpc>
                <a:spcPct val="100000"/>
              </a:lnSpc>
              <a:spcBef>
                <a:spcPts val="100"/>
              </a:spcBef>
            </a:pPr>
            <a:r>
              <a:rPr sz="1800" b="1" i="1" dirty="0">
                <a:latin typeface="Calibri"/>
                <a:cs typeface="Calibri"/>
              </a:rPr>
              <a:t>(р</a:t>
            </a:r>
            <a:r>
              <a:rPr sz="1800" b="1" i="1" spc="-5" dirty="0">
                <a:latin typeface="Calibri"/>
                <a:cs typeface="Calibri"/>
              </a:rPr>
              <a:t>айонова</a:t>
            </a:r>
            <a:r>
              <a:rPr sz="1800" b="1" i="1" spc="-10" dirty="0">
                <a:latin typeface="Calibri"/>
                <a:cs typeface="Calibri"/>
              </a:rPr>
              <a:t>н</a:t>
            </a:r>
            <a:r>
              <a:rPr sz="1800" b="1" i="1" spc="5" dirty="0">
                <a:latin typeface="Calibri"/>
                <a:cs typeface="Calibri"/>
              </a:rPr>
              <a:t>и</a:t>
            </a:r>
            <a:r>
              <a:rPr sz="1800" b="1" i="1" spc="-5" dirty="0">
                <a:latin typeface="Calibri"/>
                <a:cs typeface="Calibri"/>
              </a:rPr>
              <a:t>й)  </a:t>
            </a:r>
            <a:r>
              <a:rPr sz="1800" spc="-5" dirty="0">
                <a:latin typeface="Calibri"/>
                <a:cs typeface="Calibri"/>
              </a:rPr>
              <a:t>попередню  </a:t>
            </a:r>
            <a:r>
              <a:rPr sz="1800" spc="-25" dirty="0">
                <a:latin typeface="Calibri"/>
                <a:cs typeface="Calibri"/>
              </a:rPr>
              <a:t>г</a:t>
            </a:r>
            <a:r>
              <a:rPr sz="1800" dirty="0">
                <a:latin typeface="Calibri"/>
                <a:cs typeface="Calibri"/>
              </a:rPr>
              <a:t>ене</a:t>
            </a:r>
            <a:r>
              <a:rPr sz="1800" spc="15" dirty="0">
                <a:latin typeface="Calibri"/>
                <a:cs typeface="Calibri"/>
              </a:rPr>
              <a:t>р</a:t>
            </a:r>
            <a:r>
              <a:rPr sz="1800" dirty="0">
                <a:latin typeface="Calibri"/>
                <a:cs typeface="Calibri"/>
              </a:rPr>
              <a:t>а</a:t>
            </a:r>
            <a:r>
              <a:rPr sz="1800" spc="5" dirty="0">
                <a:latin typeface="Calibri"/>
                <a:cs typeface="Calibri"/>
              </a:rPr>
              <a:t>л</a:t>
            </a:r>
            <a:r>
              <a:rPr sz="1800" spc="-5" dirty="0">
                <a:latin typeface="Calibri"/>
                <a:cs typeface="Calibri"/>
              </a:rPr>
              <a:t>ь</a:t>
            </a:r>
            <a:r>
              <a:rPr sz="1800" dirty="0">
                <a:latin typeface="Calibri"/>
                <a:cs typeface="Calibri"/>
              </a:rPr>
              <a:t>ної</a:t>
            </a:r>
            <a:endParaRPr sz="1800">
              <a:latin typeface="Calibri"/>
              <a:cs typeface="Calibri"/>
            </a:endParaRPr>
          </a:p>
        </p:txBody>
      </p:sp>
      <p:sp>
        <p:nvSpPr>
          <p:cNvPr id="6" name="object 6"/>
          <p:cNvSpPr txBox="1"/>
          <p:nvPr/>
        </p:nvSpPr>
        <p:spPr>
          <a:xfrm>
            <a:off x="3823842" y="1404873"/>
            <a:ext cx="6083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ві</a:t>
            </a:r>
            <a:r>
              <a:rPr sz="1800" spc="-15" dirty="0">
                <a:latin typeface="Calibri"/>
                <a:cs typeface="Calibri"/>
              </a:rPr>
              <a:t>д</a:t>
            </a:r>
            <a:r>
              <a:rPr sz="1800" dirty="0">
                <a:latin typeface="Calibri"/>
                <a:cs typeface="Calibri"/>
              </a:rPr>
              <a:t>бір</a:t>
            </a:r>
            <a:endParaRPr sz="1800">
              <a:latin typeface="Calibri"/>
              <a:cs typeface="Calibri"/>
            </a:endParaRPr>
          </a:p>
        </p:txBody>
      </p:sp>
      <p:sp>
        <p:nvSpPr>
          <p:cNvPr id="7" name="object 7"/>
          <p:cNvSpPr txBox="1"/>
          <p:nvPr/>
        </p:nvSpPr>
        <p:spPr>
          <a:xfrm>
            <a:off x="1980945" y="1404873"/>
            <a:ext cx="1644650" cy="574040"/>
          </a:xfrm>
          <a:prstGeom prst="rect">
            <a:avLst/>
          </a:prstGeom>
        </p:spPr>
        <p:txBody>
          <a:bodyPr vert="horz" wrap="square" lIns="0" tIns="12700" rIns="0" bIns="0" rtlCol="0">
            <a:spAutoFit/>
          </a:bodyPr>
          <a:lstStyle/>
          <a:p>
            <a:pPr marL="73660" marR="5080" indent="-60960">
              <a:lnSpc>
                <a:spcPct val="100000"/>
              </a:lnSpc>
              <a:spcBef>
                <a:spcPts val="100"/>
              </a:spcBef>
              <a:tabLst>
                <a:tab pos="434340" algn="l"/>
              </a:tabLst>
            </a:pPr>
            <a:r>
              <a:rPr sz="1800" spc="-5" dirty="0">
                <a:latin typeface="Calibri"/>
                <a:cs typeface="Calibri"/>
              </a:rPr>
              <a:t>т</a:t>
            </a:r>
            <a:r>
              <a:rPr sz="1800" dirty="0">
                <a:latin typeface="Calibri"/>
                <a:cs typeface="Calibri"/>
              </a:rPr>
              <a:t>а	незал</a:t>
            </a:r>
            <a:r>
              <a:rPr sz="1800" spc="-20" dirty="0">
                <a:latin typeface="Calibri"/>
                <a:cs typeface="Calibri"/>
              </a:rPr>
              <a:t>е</a:t>
            </a:r>
            <a:r>
              <a:rPr sz="1800" dirty="0">
                <a:latin typeface="Calibri"/>
                <a:cs typeface="Calibri"/>
              </a:rPr>
              <a:t>ж</a:t>
            </a:r>
            <a:r>
              <a:rPr sz="1800" spc="-10" dirty="0">
                <a:latin typeface="Calibri"/>
                <a:cs typeface="Calibri"/>
              </a:rPr>
              <a:t>н</a:t>
            </a:r>
            <a:r>
              <a:rPr sz="1800" dirty="0">
                <a:latin typeface="Calibri"/>
                <a:cs typeface="Calibri"/>
              </a:rPr>
              <a:t>ий  у</a:t>
            </a:r>
            <a:endParaRPr sz="1800">
              <a:latin typeface="Calibri"/>
              <a:cs typeface="Calibri"/>
            </a:endParaRPr>
          </a:p>
        </p:txBody>
      </p:sp>
      <p:sp>
        <p:nvSpPr>
          <p:cNvPr id="8" name="object 8"/>
          <p:cNvSpPr txBox="1"/>
          <p:nvPr/>
        </p:nvSpPr>
        <p:spPr>
          <a:xfrm>
            <a:off x="2456433" y="1679194"/>
            <a:ext cx="1976755" cy="299720"/>
          </a:xfrm>
          <a:prstGeom prst="rect">
            <a:avLst/>
          </a:prstGeom>
        </p:spPr>
        <p:txBody>
          <a:bodyPr vert="horz" wrap="square" lIns="0" tIns="12700" rIns="0" bIns="0" rtlCol="0">
            <a:spAutoFit/>
          </a:bodyPr>
          <a:lstStyle/>
          <a:p>
            <a:pPr marL="12700">
              <a:lnSpc>
                <a:spcPct val="100000"/>
              </a:lnSpc>
              <a:spcBef>
                <a:spcPts val="100"/>
              </a:spcBef>
              <a:tabLst>
                <a:tab pos="1003300" algn="l"/>
              </a:tabLst>
            </a:pPr>
            <a:r>
              <a:rPr sz="1800" spc="-10" dirty="0">
                <a:latin typeface="Calibri"/>
                <a:cs typeface="Calibri"/>
              </a:rPr>
              <a:t>кожній	складовій</a:t>
            </a:r>
            <a:endParaRPr sz="1800">
              <a:latin typeface="Calibri"/>
              <a:cs typeface="Calibri"/>
            </a:endParaRPr>
          </a:p>
        </p:txBody>
      </p:sp>
      <p:sp>
        <p:nvSpPr>
          <p:cNvPr id="9" name="object 9"/>
          <p:cNvSpPr txBox="1"/>
          <p:nvPr/>
        </p:nvSpPr>
        <p:spPr>
          <a:xfrm>
            <a:off x="749300" y="1404873"/>
            <a:ext cx="1033780" cy="848994"/>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с</a:t>
            </a:r>
            <a:r>
              <a:rPr sz="1800" dirty="0">
                <a:latin typeface="Calibri"/>
                <a:cs typeface="Calibri"/>
              </a:rPr>
              <a:t>укупн</a:t>
            </a:r>
            <a:r>
              <a:rPr sz="1800" spc="-5" dirty="0">
                <a:latin typeface="Calibri"/>
                <a:cs typeface="Calibri"/>
              </a:rPr>
              <a:t>о</a:t>
            </a:r>
            <a:r>
              <a:rPr sz="1800" spc="-10" dirty="0">
                <a:latin typeface="Calibri"/>
                <a:cs typeface="Calibri"/>
              </a:rPr>
              <a:t>с</a:t>
            </a:r>
            <a:r>
              <a:rPr sz="1800" spc="-5" dirty="0">
                <a:latin typeface="Calibri"/>
                <a:cs typeface="Calibri"/>
              </a:rPr>
              <a:t>ті  </a:t>
            </a:r>
            <a:r>
              <a:rPr sz="1800" spc="-10" dirty="0">
                <a:latin typeface="Calibri"/>
                <a:cs typeface="Calibri"/>
              </a:rPr>
              <a:t>елементів  </a:t>
            </a:r>
            <a:r>
              <a:rPr sz="1800" spc="-5" dirty="0">
                <a:latin typeface="Calibri"/>
                <a:cs typeface="Calibri"/>
              </a:rPr>
              <a:t>частині.</a:t>
            </a:r>
            <a:endParaRPr sz="1800">
              <a:latin typeface="Calibri"/>
              <a:cs typeface="Calibri"/>
            </a:endParaRPr>
          </a:p>
        </p:txBody>
      </p:sp>
      <p:sp>
        <p:nvSpPr>
          <p:cNvPr id="10" name="object 10"/>
          <p:cNvSpPr txBox="1"/>
          <p:nvPr/>
        </p:nvSpPr>
        <p:spPr>
          <a:xfrm>
            <a:off x="749300" y="2231263"/>
            <a:ext cx="3684270" cy="1120140"/>
          </a:xfrm>
          <a:prstGeom prst="rect">
            <a:avLst/>
          </a:prstGeom>
        </p:spPr>
        <p:txBody>
          <a:bodyPr vert="horz" wrap="square" lIns="0" tIns="12700" rIns="0" bIns="0" rtlCol="0">
            <a:spAutoFit/>
          </a:bodyPr>
          <a:lstStyle/>
          <a:p>
            <a:pPr marL="469900">
              <a:lnSpc>
                <a:spcPts val="2150"/>
              </a:lnSpc>
              <a:spcBef>
                <a:spcPts val="100"/>
              </a:spcBef>
              <a:tabLst>
                <a:tab pos="1155700" algn="l"/>
                <a:tab pos="2655570" algn="l"/>
                <a:tab pos="3545840" algn="l"/>
              </a:tabLst>
            </a:pPr>
            <a:r>
              <a:rPr sz="1800" spc="-5" dirty="0">
                <a:latin typeface="Calibri"/>
                <a:cs typeface="Calibri"/>
              </a:rPr>
              <a:t>Об</a:t>
            </a:r>
            <a:r>
              <a:rPr sz="1800" spc="-10" dirty="0">
                <a:latin typeface="Calibri"/>
                <a:cs typeface="Calibri"/>
              </a:rPr>
              <a:t>с</a:t>
            </a:r>
            <a:r>
              <a:rPr sz="1800" spc="-5" dirty="0">
                <a:latin typeface="Calibri"/>
                <a:cs typeface="Calibri"/>
              </a:rPr>
              <a:t>я</a:t>
            </a:r>
            <a:r>
              <a:rPr sz="1800" dirty="0">
                <a:latin typeface="Calibri"/>
                <a:cs typeface="Calibri"/>
              </a:rPr>
              <a:t>г	</a:t>
            </a:r>
            <a:r>
              <a:rPr sz="1800" spc="-5" dirty="0">
                <a:latin typeface="Calibri"/>
                <a:cs typeface="Calibri"/>
              </a:rPr>
              <a:t>р</a:t>
            </a:r>
            <a:r>
              <a:rPr sz="1800" spc="10" dirty="0">
                <a:latin typeface="Calibri"/>
                <a:cs typeface="Calibri"/>
              </a:rPr>
              <a:t>о</a:t>
            </a:r>
            <a:r>
              <a:rPr sz="1800" spc="-10" dirty="0">
                <a:latin typeface="Calibri"/>
                <a:cs typeface="Calibri"/>
              </a:rPr>
              <a:t>з</a:t>
            </a:r>
            <a:r>
              <a:rPr sz="1800" dirty="0">
                <a:latin typeface="Calibri"/>
                <a:cs typeface="Calibri"/>
              </a:rPr>
              <a:t>шар</a:t>
            </a:r>
            <a:r>
              <a:rPr sz="1800" spc="10" dirty="0">
                <a:latin typeface="Calibri"/>
                <a:cs typeface="Calibri"/>
              </a:rPr>
              <a:t>о</a:t>
            </a:r>
            <a:r>
              <a:rPr sz="1800" dirty="0">
                <a:latin typeface="Calibri"/>
                <a:cs typeface="Calibri"/>
              </a:rPr>
              <a:t>ваної	виб</a:t>
            </a:r>
            <a:r>
              <a:rPr sz="1800" spc="-10" dirty="0">
                <a:latin typeface="Calibri"/>
                <a:cs typeface="Calibri"/>
              </a:rPr>
              <a:t>і</a:t>
            </a:r>
            <a:r>
              <a:rPr sz="1800" spc="-5" dirty="0">
                <a:latin typeface="Calibri"/>
                <a:cs typeface="Calibri"/>
              </a:rPr>
              <a:t>р</a:t>
            </a:r>
            <a:r>
              <a:rPr sz="1800" dirty="0">
                <a:latin typeface="Calibri"/>
                <a:cs typeface="Calibri"/>
              </a:rPr>
              <a:t>ки	</a:t>
            </a:r>
            <a:r>
              <a:rPr sz="1800" dirty="0">
                <a:latin typeface="Symbol"/>
                <a:cs typeface="Symbol"/>
              </a:rPr>
              <a:t></a:t>
            </a:r>
            <a:endParaRPr sz="1800">
              <a:latin typeface="Symbol"/>
              <a:cs typeface="Symbol"/>
            </a:endParaRPr>
          </a:p>
          <a:p>
            <a:pPr marL="469900" marR="5715" indent="-457834">
              <a:lnSpc>
                <a:spcPts val="2180"/>
              </a:lnSpc>
              <a:spcBef>
                <a:spcPts val="40"/>
              </a:spcBef>
            </a:pPr>
            <a:r>
              <a:rPr sz="1800" spc="-10" dirty="0">
                <a:latin typeface="Calibri"/>
                <a:cs typeface="Calibri"/>
              </a:rPr>
              <a:t>це сума </a:t>
            </a:r>
            <a:r>
              <a:rPr sz="1800" spc="-5" dirty="0">
                <a:latin typeface="Calibri"/>
                <a:cs typeface="Calibri"/>
              </a:rPr>
              <a:t>частинних вибірок </a:t>
            </a:r>
            <a:r>
              <a:rPr sz="1800" dirty="0">
                <a:latin typeface="Calibri"/>
                <a:cs typeface="Calibri"/>
              </a:rPr>
              <a:t>n, </a:t>
            </a:r>
            <a:r>
              <a:rPr sz="1800" spc="-20" dirty="0">
                <a:latin typeface="Calibri"/>
                <a:cs typeface="Calibri"/>
              </a:rPr>
              <a:t>тобто  </a:t>
            </a:r>
            <a:r>
              <a:rPr sz="1800" spc="-5" dirty="0">
                <a:latin typeface="Calibri"/>
                <a:cs typeface="Calibri"/>
              </a:rPr>
              <a:t>де  </a:t>
            </a:r>
            <a:r>
              <a:rPr sz="1800" dirty="0">
                <a:latin typeface="Calibri"/>
                <a:cs typeface="Calibri"/>
              </a:rPr>
              <a:t>m  </a:t>
            </a:r>
            <a:r>
              <a:rPr sz="1800" dirty="0">
                <a:latin typeface="Symbol"/>
                <a:cs typeface="Symbol"/>
              </a:rPr>
              <a:t></a:t>
            </a:r>
            <a:r>
              <a:rPr sz="1800" dirty="0">
                <a:latin typeface="Times New Roman"/>
                <a:cs typeface="Times New Roman"/>
              </a:rPr>
              <a:t> </a:t>
            </a:r>
            <a:r>
              <a:rPr sz="1800" spc="-5" dirty="0">
                <a:latin typeface="Calibri"/>
                <a:cs typeface="Calibri"/>
              </a:rPr>
              <a:t>число  складових</a:t>
            </a:r>
            <a:r>
              <a:rPr sz="1800" spc="60" dirty="0">
                <a:latin typeface="Calibri"/>
                <a:cs typeface="Calibri"/>
              </a:rPr>
              <a:t> </a:t>
            </a:r>
            <a:r>
              <a:rPr sz="1800" spc="-5" dirty="0">
                <a:latin typeface="Calibri"/>
                <a:cs typeface="Calibri"/>
              </a:rPr>
              <a:t>частин</a:t>
            </a:r>
            <a:endParaRPr sz="1800">
              <a:latin typeface="Calibri"/>
              <a:cs typeface="Calibri"/>
            </a:endParaRPr>
          </a:p>
          <a:p>
            <a:pPr marL="12700">
              <a:lnSpc>
                <a:spcPts val="2065"/>
              </a:lnSpc>
            </a:pPr>
            <a:r>
              <a:rPr sz="1800" spc="-5" dirty="0">
                <a:latin typeface="Calibri"/>
                <a:cs typeface="Calibri"/>
              </a:rPr>
              <a:t>(груп, типових районів</a:t>
            </a:r>
            <a:r>
              <a:rPr sz="1800" spc="30" dirty="0">
                <a:latin typeface="Calibri"/>
                <a:cs typeface="Calibri"/>
              </a:rPr>
              <a:t> </a:t>
            </a:r>
            <a:r>
              <a:rPr sz="1800" spc="-15" dirty="0">
                <a:latin typeface="Calibri"/>
                <a:cs typeface="Calibri"/>
              </a:rPr>
              <a:t>тощо).</a:t>
            </a:r>
            <a:endParaRPr sz="1800">
              <a:latin typeface="Calibri"/>
              <a:cs typeface="Calibri"/>
            </a:endParaRPr>
          </a:p>
        </p:txBody>
      </p:sp>
      <p:sp>
        <p:nvSpPr>
          <p:cNvPr id="11" name="object 11"/>
          <p:cNvSpPr txBox="1"/>
          <p:nvPr/>
        </p:nvSpPr>
        <p:spPr>
          <a:xfrm>
            <a:off x="749300" y="3325748"/>
            <a:ext cx="2446020" cy="574040"/>
          </a:xfrm>
          <a:prstGeom prst="rect">
            <a:avLst/>
          </a:prstGeom>
        </p:spPr>
        <p:txBody>
          <a:bodyPr vert="horz" wrap="square" lIns="0" tIns="12700" rIns="0" bIns="0" rtlCol="0">
            <a:spAutoFit/>
          </a:bodyPr>
          <a:lstStyle/>
          <a:p>
            <a:pPr marL="12700" marR="5080" indent="509270">
              <a:lnSpc>
                <a:spcPct val="100000"/>
              </a:lnSpc>
              <a:spcBef>
                <a:spcPts val="100"/>
              </a:spcBef>
              <a:tabLst>
                <a:tab pos="1334135" algn="l"/>
              </a:tabLst>
            </a:pPr>
            <a:r>
              <a:rPr sz="1800" dirty="0">
                <a:latin typeface="Calibri"/>
                <a:cs typeface="Calibri"/>
              </a:rPr>
              <a:t>П</a:t>
            </a:r>
            <a:r>
              <a:rPr sz="1800" spc="5" dirty="0">
                <a:latin typeface="Calibri"/>
                <a:cs typeface="Calibri"/>
              </a:rPr>
              <a:t>р</a:t>
            </a:r>
            <a:r>
              <a:rPr sz="1800" dirty="0">
                <a:latin typeface="Calibri"/>
                <a:cs typeface="Calibri"/>
              </a:rPr>
              <a:t>и	</a:t>
            </a:r>
            <a:r>
              <a:rPr sz="1800" spc="-5" dirty="0">
                <a:latin typeface="Calibri"/>
                <a:cs typeface="Calibri"/>
              </a:rPr>
              <a:t>о</a:t>
            </a:r>
            <a:r>
              <a:rPr sz="1800" spc="10" dirty="0">
                <a:latin typeface="Calibri"/>
                <a:cs typeface="Calibri"/>
              </a:rPr>
              <a:t>б</a:t>
            </a:r>
            <a:r>
              <a:rPr sz="1800" dirty="0">
                <a:latin typeface="Calibri"/>
                <a:cs typeface="Calibri"/>
              </a:rPr>
              <a:t>чи</a:t>
            </a:r>
            <a:r>
              <a:rPr sz="1800" spc="-10" dirty="0">
                <a:latin typeface="Calibri"/>
                <a:cs typeface="Calibri"/>
              </a:rPr>
              <a:t>с</a:t>
            </a:r>
            <a:r>
              <a:rPr sz="1800" dirty="0">
                <a:latin typeface="Calibri"/>
                <a:cs typeface="Calibri"/>
              </a:rPr>
              <a:t>ленні  </a:t>
            </a:r>
            <a:r>
              <a:rPr sz="1800" spc="-5" dirty="0">
                <a:latin typeface="Calibri"/>
                <a:cs typeface="Calibri"/>
              </a:rPr>
              <a:t>розшарованої</a:t>
            </a:r>
            <a:endParaRPr sz="1800">
              <a:latin typeface="Calibri"/>
              <a:cs typeface="Calibri"/>
            </a:endParaRPr>
          </a:p>
        </p:txBody>
      </p:sp>
      <p:sp>
        <p:nvSpPr>
          <p:cNvPr id="12" name="object 12"/>
          <p:cNvSpPr txBox="1"/>
          <p:nvPr/>
        </p:nvSpPr>
        <p:spPr>
          <a:xfrm>
            <a:off x="3595242" y="3325748"/>
            <a:ext cx="837565" cy="574040"/>
          </a:xfrm>
          <a:prstGeom prst="rect">
            <a:avLst/>
          </a:prstGeom>
        </p:spPr>
        <p:txBody>
          <a:bodyPr vert="horz" wrap="square" lIns="0" tIns="12700" rIns="0" bIns="0" rtlCol="0">
            <a:spAutoFit/>
          </a:bodyPr>
          <a:lstStyle/>
          <a:p>
            <a:pPr marL="66040" marR="5080" indent="-53340">
              <a:lnSpc>
                <a:spcPct val="100000"/>
              </a:lnSpc>
              <a:spcBef>
                <a:spcPts val="100"/>
              </a:spcBef>
            </a:pPr>
            <a:r>
              <a:rPr sz="1800" dirty="0">
                <a:latin typeface="Calibri"/>
                <a:cs typeface="Calibri"/>
              </a:rPr>
              <a:t>п</a:t>
            </a:r>
            <a:r>
              <a:rPr sz="1800" spc="-30" dirty="0">
                <a:latin typeface="Calibri"/>
                <a:cs typeface="Calibri"/>
              </a:rPr>
              <a:t>о</a:t>
            </a:r>
            <a:r>
              <a:rPr sz="1800" spc="-5" dirty="0">
                <a:latin typeface="Calibri"/>
                <a:cs typeface="Calibri"/>
              </a:rPr>
              <a:t>хиб</a:t>
            </a:r>
            <a:r>
              <a:rPr sz="1800" spc="10" dirty="0">
                <a:latin typeface="Calibri"/>
                <a:cs typeface="Calibri"/>
              </a:rPr>
              <a:t>к</a:t>
            </a:r>
            <a:r>
              <a:rPr sz="1800" dirty="0">
                <a:latin typeface="Calibri"/>
                <a:cs typeface="Calibri"/>
              </a:rPr>
              <a:t>и  виб</a:t>
            </a:r>
            <a:r>
              <a:rPr sz="1800" spc="-10" dirty="0">
                <a:latin typeface="Calibri"/>
                <a:cs typeface="Calibri"/>
              </a:rPr>
              <a:t>і</a:t>
            </a:r>
            <a:r>
              <a:rPr sz="1800" spc="-5" dirty="0">
                <a:latin typeface="Calibri"/>
                <a:cs typeface="Calibri"/>
              </a:rPr>
              <a:t>р</a:t>
            </a:r>
            <a:r>
              <a:rPr sz="1800" dirty="0">
                <a:latin typeface="Calibri"/>
                <a:cs typeface="Calibri"/>
              </a:rPr>
              <a:t>ки</a:t>
            </a:r>
            <a:endParaRPr sz="1800">
              <a:latin typeface="Calibri"/>
              <a:cs typeface="Calibri"/>
            </a:endParaRPr>
          </a:p>
        </p:txBody>
      </p:sp>
      <p:sp>
        <p:nvSpPr>
          <p:cNvPr id="13" name="object 13"/>
          <p:cNvSpPr txBox="1"/>
          <p:nvPr/>
        </p:nvSpPr>
        <p:spPr>
          <a:xfrm>
            <a:off x="749300" y="3874389"/>
            <a:ext cx="368363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використовують </a:t>
            </a:r>
            <a:r>
              <a:rPr sz="1800" spc="-5" dirty="0">
                <a:latin typeface="Calibri"/>
                <a:cs typeface="Calibri"/>
              </a:rPr>
              <a:t>середню </a:t>
            </a:r>
            <a:r>
              <a:rPr sz="1800" dirty="0">
                <a:latin typeface="Calibri"/>
                <a:cs typeface="Calibri"/>
              </a:rPr>
              <a:t>з групових  </a:t>
            </a:r>
            <a:r>
              <a:rPr sz="1800" spc="-5" dirty="0">
                <a:latin typeface="Calibri"/>
                <a:cs typeface="Calibri"/>
              </a:rPr>
              <a:t>дисперсій:</a:t>
            </a:r>
            <a:endParaRPr sz="1800">
              <a:latin typeface="Calibri"/>
              <a:cs typeface="Calibri"/>
            </a:endParaRPr>
          </a:p>
        </p:txBody>
      </p:sp>
      <p:sp>
        <p:nvSpPr>
          <p:cNvPr id="14" name="object 14"/>
          <p:cNvSpPr txBox="1"/>
          <p:nvPr/>
        </p:nvSpPr>
        <p:spPr>
          <a:xfrm>
            <a:off x="5093589" y="520953"/>
            <a:ext cx="3227070" cy="299720"/>
          </a:xfrm>
          <a:prstGeom prst="rect">
            <a:avLst/>
          </a:prstGeom>
        </p:spPr>
        <p:txBody>
          <a:bodyPr vert="horz" wrap="square" lIns="0" tIns="12700" rIns="0" bIns="0" rtlCol="0">
            <a:spAutoFit/>
          </a:bodyPr>
          <a:lstStyle/>
          <a:p>
            <a:pPr marL="12700">
              <a:lnSpc>
                <a:spcPct val="100000"/>
              </a:lnSpc>
              <a:spcBef>
                <a:spcPts val="100"/>
              </a:spcBef>
              <a:tabLst>
                <a:tab pos="533400" algn="l"/>
                <a:tab pos="1687830" algn="l"/>
                <a:tab pos="2531745" algn="l"/>
              </a:tabLst>
            </a:pPr>
            <a:r>
              <a:rPr sz="1800" dirty="0">
                <a:latin typeface="Calibri"/>
                <a:cs typeface="Calibri"/>
              </a:rPr>
              <a:t>При	</a:t>
            </a:r>
            <a:r>
              <a:rPr sz="1800" b="1" i="1" dirty="0">
                <a:latin typeface="Calibri"/>
                <a:cs typeface="Calibri"/>
              </a:rPr>
              <a:t>с</a:t>
            </a:r>
            <a:r>
              <a:rPr sz="1800" b="1" i="1" spc="5" dirty="0">
                <a:latin typeface="Calibri"/>
                <a:cs typeface="Calibri"/>
              </a:rPr>
              <a:t>е</a:t>
            </a:r>
            <a:r>
              <a:rPr sz="1800" b="1" i="1" dirty="0">
                <a:latin typeface="Calibri"/>
                <a:cs typeface="Calibri"/>
              </a:rPr>
              <a:t>рійно</a:t>
            </a:r>
            <a:r>
              <a:rPr sz="1800" b="1" i="1" spc="-10" dirty="0">
                <a:latin typeface="Calibri"/>
                <a:cs typeface="Calibri"/>
              </a:rPr>
              <a:t>м</a:t>
            </a:r>
            <a:r>
              <a:rPr sz="1800" b="1" i="1" dirty="0">
                <a:latin typeface="Calibri"/>
                <a:cs typeface="Calibri"/>
              </a:rPr>
              <a:t>у	відборі	</a:t>
            </a:r>
            <a:r>
              <a:rPr sz="1800" spc="10" dirty="0">
                <a:latin typeface="Calibri"/>
                <a:cs typeface="Calibri"/>
              </a:rPr>
              <a:t>о</a:t>
            </a:r>
            <a:r>
              <a:rPr sz="1800" spc="-10" dirty="0">
                <a:latin typeface="Calibri"/>
                <a:cs typeface="Calibri"/>
              </a:rPr>
              <a:t>с</a:t>
            </a:r>
            <a:r>
              <a:rPr sz="1800" dirty="0">
                <a:latin typeface="Calibri"/>
                <a:cs typeface="Calibri"/>
              </a:rPr>
              <a:t>но</a:t>
            </a:r>
            <a:r>
              <a:rPr sz="1800" spc="10" dirty="0">
                <a:latin typeface="Calibri"/>
                <a:cs typeface="Calibri"/>
              </a:rPr>
              <a:t>в</a:t>
            </a:r>
            <a:r>
              <a:rPr sz="1800" dirty="0">
                <a:latin typeface="Calibri"/>
                <a:cs typeface="Calibri"/>
              </a:rPr>
              <a:t>а</a:t>
            </a:r>
            <a:endParaRPr sz="1800">
              <a:latin typeface="Calibri"/>
              <a:cs typeface="Calibri"/>
            </a:endParaRPr>
          </a:p>
        </p:txBody>
      </p:sp>
      <p:sp>
        <p:nvSpPr>
          <p:cNvPr id="15" name="object 15"/>
          <p:cNvSpPr txBox="1"/>
          <p:nvPr/>
        </p:nvSpPr>
        <p:spPr>
          <a:xfrm>
            <a:off x="4636134" y="795273"/>
            <a:ext cx="100711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вибірки  </a:t>
            </a:r>
            <a:r>
              <a:rPr sz="1800" spc="-20" dirty="0">
                <a:latin typeface="Calibri"/>
                <a:cs typeface="Calibri"/>
              </a:rPr>
              <a:t>е</a:t>
            </a:r>
            <a:r>
              <a:rPr sz="1800" dirty="0">
                <a:latin typeface="Calibri"/>
                <a:cs typeface="Calibri"/>
              </a:rPr>
              <a:t>л</a:t>
            </a:r>
            <a:r>
              <a:rPr sz="1800" spc="-10" dirty="0">
                <a:latin typeface="Calibri"/>
                <a:cs typeface="Calibri"/>
              </a:rPr>
              <a:t>е</a:t>
            </a:r>
            <a:r>
              <a:rPr sz="1800" spc="-5" dirty="0">
                <a:latin typeface="Calibri"/>
                <a:cs typeface="Calibri"/>
              </a:rPr>
              <a:t>мент</a:t>
            </a:r>
            <a:r>
              <a:rPr sz="1800" spc="-10" dirty="0">
                <a:latin typeface="Calibri"/>
                <a:cs typeface="Calibri"/>
              </a:rPr>
              <a:t>і</a:t>
            </a:r>
            <a:r>
              <a:rPr sz="1800" dirty="0">
                <a:latin typeface="Calibri"/>
                <a:cs typeface="Calibri"/>
              </a:rPr>
              <a:t>в</a:t>
            </a:r>
            <a:endParaRPr sz="1800">
              <a:latin typeface="Calibri"/>
              <a:cs typeface="Calibri"/>
            </a:endParaRPr>
          </a:p>
        </p:txBody>
      </p:sp>
      <p:sp>
        <p:nvSpPr>
          <p:cNvPr id="16" name="object 16"/>
          <p:cNvSpPr txBox="1"/>
          <p:nvPr/>
        </p:nvSpPr>
        <p:spPr>
          <a:xfrm>
            <a:off x="5770245" y="795273"/>
            <a:ext cx="2546985" cy="574040"/>
          </a:xfrm>
          <a:prstGeom prst="rect">
            <a:avLst/>
          </a:prstGeom>
        </p:spPr>
        <p:txBody>
          <a:bodyPr vert="horz" wrap="square" lIns="0" tIns="12700" rIns="0" bIns="0" rtlCol="0">
            <a:spAutoFit/>
          </a:bodyPr>
          <a:lstStyle/>
          <a:p>
            <a:pPr marL="205740" marR="5080" indent="-193675">
              <a:lnSpc>
                <a:spcPct val="100000"/>
              </a:lnSpc>
              <a:spcBef>
                <a:spcPts val="100"/>
              </a:spcBef>
              <a:tabLst>
                <a:tab pos="1555115" algn="l"/>
                <a:tab pos="2027555" algn="l"/>
              </a:tabLst>
            </a:pPr>
            <a:r>
              <a:rPr sz="1800" spc="-10" dirty="0">
                <a:latin typeface="Calibri"/>
                <a:cs typeface="Calibri"/>
              </a:rPr>
              <a:t>с</a:t>
            </a:r>
            <a:r>
              <a:rPr sz="1800" dirty="0">
                <a:latin typeface="Calibri"/>
                <a:cs typeface="Calibri"/>
              </a:rPr>
              <a:t>кла</a:t>
            </a:r>
            <a:r>
              <a:rPr sz="1800" spc="5" dirty="0">
                <a:latin typeface="Calibri"/>
                <a:cs typeface="Calibri"/>
              </a:rPr>
              <a:t>д</a:t>
            </a:r>
            <a:r>
              <a:rPr sz="1800" dirty="0">
                <a:latin typeface="Calibri"/>
                <a:cs typeface="Calibri"/>
              </a:rPr>
              <a:t>а</a:t>
            </a:r>
            <a:r>
              <a:rPr sz="1800" spc="5" dirty="0">
                <a:latin typeface="Calibri"/>
                <a:cs typeface="Calibri"/>
              </a:rPr>
              <a:t>є</a:t>
            </a:r>
            <a:r>
              <a:rPr sz="1800" spc="-5" dirty="0">
                <a:latin typeface="Calibri"/>
                <a:cs typeface="Calibri"/>
              </a:rPr>
              <a:t>т</a:t>
            </a:r>
            <a:r>
              <a:rPr sz="1800" spc="-10" dirty="0">
                <a:latin typeface="Calibri"/>
                <a:cs typeface="Calibri"/>
              </a:rPr>
              <a:t>ьс</a:t>
            </a:r>
            <a:r>
              <a:rPr sz="1800" dirty="0">
                <a:latin typeface="Calibri"/>
                <a:cs typeface="Calibri"/>
              </a:rPr>
              <a:t>я	з	</a:t>
            </a:r>
            <a:r>
              <a:rPr sz="1800" spc="-10" dirty="0">
                <a:latin typeface="Calibri"/>
                <a:cs typeface="Calibri"/>
              </a:rPr>
              <a:t>с</a:t>
            </a:r>
            <a:r>
              <a:rPr sz="1800" dirty="0">
                <a:latin typeface="Calibri"/>
                <a:cs typeface="Calibri"/>
              </a:rPr>
              <a:t>е</a:t>
            </a:r>
            <a:r>
              <a:rPr sz="1800" spc="5" dirty="0">
                <a:latin typeface="Calibri"/>
                <a:cs typeface="Calibri"/>
              </a:rPr>
              <a:t>р</a:t>
            </a:r>
            <a:r>
              <a:rPr sz="1800" spc="-5" dirty="0">
                <a:latin typeface="Calibri"/>
                <a:cs typeface="Calibri"/>
              </a:rPr>
              <a:t>і</a:t>
            </a:r>
            <a:r>
              <a:rPr sz="1800" dirty="0">
                <a:latin typeface="Calibri"/>
                <a:cs typeface="Calibri"/>
              </a:rPr>
              <a:t>й  </a:t>
            </a:r>
            <a:r>
              <a:rPr sz="1800" spc="-5" dirty="0">
                <a:latin typeface="Calibri"/>
                <a:cs typeface="Calibri"/>
              </a:rPr>
              <a:t>сукупності,</a:t>
            </a:r>
            <a:endParaRPr sz="1800">
              <a:latin typeface="Calibri"/>
              <a:cs typeface="Calibri"/>
            </a:endParaRPr>
          </a:p>
        </p:txBody>
      </p:sp>
      <p:sp>
        <p:nvSpPr>
          <p:cNvPr id="17" name="object 17"/>
          <p:cNvSpPr txBox="1"/>
          <p:nvPr/>
        </p:nvSpPr>
        <p:spPr>
          <a:xfrm>
            <a:off x="4636134" y="1343914"/>
            <a:ext cx="1428115" cy="57467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територіально</a:t>
            </a:r>
            <a:endParaRPr sz="1800">
              <a:latin typeface="Calibri"/>
              <a:cs typeface="Calibri"/>
            </a:endParaRPr>
          </a:p>
          <a:p>
            <a:pPr marL="12700">
              <a:lnSpc>
                <a:spcPct val="100000"/>
              </a:lnSpc>
            </a:pPr>
            <a:r>
              <a:rPr sz="1800" spc="-5" dirty="0">
                <a:latin typeface="Calibri"/>
                <a:cs typeface="Calibri"/>
              </a:rPr>
              <a:t>організаційно</a:t>
            </a:r>
            <a:endParaRPr sz="1800">
              <a:latin typeface="Calibri"/>
              <a:cs typeface="Calibri"/>
            </a:endParaRPr>
          </a:p>
        </p:txBody>
      </p:sp>
      <p:sp>
        <p:nvSpPr>
          <p:cNvPr id="18" name="object 18"/>
          <p:cNvSpPr txBox="1"/>
          <p:nvPr/>
        </p:nvSpPr>
        <p:spPr>
          <a:xfrm>
            <a:off x="6259448" y="1343914"/>
            <a:ext cx="929640" cy="574675"/>
          </a:xfrm>
          <a:prstGeom prst="rect">
            <a:avLst/>
          </a:prstGeom>
        </p:spPr>
        <p:txBody>
          <a:bodyPr vert="horz" wrap="square" lIns="0" tIns="12700" rIns="0" bIns="0" rtlCol="0">
            <a:spAutoFit/>
          </a:bodyPr>
          <a:lstStyle/>
          <a:p>
            <a:pPr marL="67310">
              <a:lnSpc>
                <a:spcPct val="100000"/>
              </a:lnSpc>
              <a:spcBef>
                <a:spcPts val="100"/>
              </a:spcBef>
            </a:pPr>
            <a:r>
              <a:rPr sz="1800" spc="-5" dirty="0">
                <a:latin typeface="Calibri"/>
                <a:cs typeface="Calibri"/>
              </a:rPr>
              <a:t>(р</a:t>
            </a:r>
            <a:r>
              <a:rPr sz="1800" spc="10" dirty="0">
                <a:latin typeface="Calibri"/>
                <a:cs typeface="Calibri"/>
              </a:rPr>
              <a:t>а</a:t>
            </a:r>
            <a:r>
              <a:rPr sz="1800" dirty="0">
                <a:latin typeface="Calibri"/>
                <a:cs typeface="Calibri"/>
              </a:rPr>
              <a:t>йон</a:t>
            </a:r>
            <a:r>
              <a:rPr sz="1800" spc="10" dirty="0">
                <a:latin typeface="Calibri"/>
                <a:cs typeface="Calibri"/>
              </a:rPr>
              <a:t>и</a:t>
            </a:r>
            <a:r>
              <a:rPr sz="1800" dirty="0">
                <a:latin typeface="Calibri"/>
                <a:cs typeface="Calibri"/>
              </a:rPr>
              <a:t>,</a:t>
            </a:r>
            <a:endParaRPr sz="1800">
              <a:latin typeface="Calibri"/>
              <a:cs typeface="Calibri"/>
            </a:endParaRPr>
          </a:p>
          <a:p>
            <a:pPr marL="12700">
              <a:lnSpc>
                <a:spcPct val="100000"/>
              </a:lnSpc>
            </a:pPr>
            <a:r>
              <a:rPr sz="1800" spc="-5" dirty="0">
                <a:latin typeface="Calibri"/>
                <a:cs typeface="Calibri"/>
              </a:rPr>
              <a:t>(фірми,</a:t>
            </a:r>
            <a:endParaRPr sz="1800">
              <a:latin typeface="Calibri"/>
              <a:cs typeface="Calibri"/>
            </a:endParaRPr>
          </a:p>
        </p:txBody>
      </p:sp>
      <p:sp>
        <p:nvSpPr>
          <p:cNvPr id="19" name="object 19"/>
          <p:cNvSpPr txBox="1"/>
          <p:nvPr/>
        </p:nvSpPr>
        <p:spPr>
          <a:xfrm>
            <a:off x="7248906" y="1069594"/>
            <a:ext cx="1073150" cy="848994"/>
          </a:xfrm>
          <a:prstGeom prst="rect">
            <a:avLst/>
          </a:prstGeom>
        </p:spPr>
        <p:txBody>
          <a:bodyPr vert="horz" wrap="square" lIns="0" tIns="12700" rIns="0" bIns="0" rtlCol="0">
            <a:spAutoFit/>
          </a:bodyPr>
          <a:lstStyle/>
          <a:p>
            <a:pPr marL="12700" marR="5080" indent="127635" algn="r">
              <a:lnSpc>
                <a:spcPct val="100000"/>
              </a:lnSpc>
              <a:spcBef>
                <a:spcPts val="100"/>
              </a:spcBef>
            </a:pPr>
            <a:r>
              <a:rPr sz="1800" spc="-10" dirty="0">
                <a:latin typeface="Calibri"/>
                <a:cs typeface="Calibri"/>
              </a:rPr>
              <a:t>з</a:t>
            </a:r>
            <a:r>
              <a:rPr sz="1800" dirty="0">
                <a:latin typeface="Calibri"/>
                <a:cs typeface="Calibri"/>
              </a:rPr>
              <a:t>в</a:t>
            </a:r>
            <a:r>
              <a:rPr sz="1800" spc="10" dirty="0">
                <a:latin typeface="Calibri"/>
                <a:cs typeface="Calibri"/>
              </a:rPr>
              <a:t>'</a:t>
            </a:r>
            <a:r>
              <a:rPr sz="1800" spc="-5" dirty="0">
                <a:latin typeface="Calibri"/>
                <a:cs typeface="Calibri"/>
              </a:rPr>
              <a:t>я</a:t>
            </a:r>
            <a:r>
              <a:rPr sz="1800" spc="-10" dirty="0">
                <a:latin typeface="Calibri"/>
                <a:cs typeface="Calibri"/>
              </a:rPr>
              <a:t>з</a:t>
            </a:r>
            <a:r>
              <a:rPr sz="1800" dirty="0">
                <a:latin typeface="Calibri"/>
                <a:cs typeface="Calibri"/>
              </a:rPr>
              <a:t>аних  </a:t>
            </a:r>
            <a:r>
              <a:rPr sz="1800" spc="5" dirty="0">
                <a:latin typeface="Calibri"/>
                <a:cs typeface="Calibri"/>
              </a:rPr>
              <a:t>с</a:t>
            </a:r>
            <a:r>
              <a:rPr sz="1800" spc="-20" dirty="0">
                <a:latin typeface="Calibri"/>
                <a:cs typeface="Calibri"/>
              </a:rPr>
              <a:t>е</a:t>
            </a:r>
            <a:r>
              <a:rPr sz="1800" dirty="0">
                <a:latin typeface="Calibri"/>
                <a:cs typeface="Calibri"/>
              </a:rPr>
              <a:t>лища),  акціо</a:t>
            </a:r>
            <a:r>
              <a:rPr sz="1800" spc="-10" dirty="0">
                <a:latin typeface="Calibri"/>
                <a:cs typeface="Calibri"/>
              </a:rPr>
              <a:t>н</a:t>
            </a:r>
            <a:r>
              <a:rPr sz="1800" dirty="0">
                <a:latin typeface="Calibri"/>
                <a:cs typeface="Calibri"/>
              </a:rPr>
              <a:t>е</a:t>
            </a:r>
            <a:r>
              <a:rPr sz="1800" spc="5" dirty="0">
                <a:latin typeface="Calibri"/>
                <a:cs typeface="Calibri"/>
              </a:rPr>
              <a:t>рн</a:t>
            </a:r>
            <a:r>
              <a:rPr sz="1800" dirty="0">
                <a:latin typeface="Calibri"/>
                <a:cs typeface="Calibri"/>
              </a:rPr>
              <a:t>і</a:t>
            </a:r>
            <a:endParaRPr sz="1800">
              <a:latin typeface="Calibri"/>
              <a:cs typeface="Calibri"/>
            </a:endParaRPr>
          </a:p>
        </p:txBody>
      </p:sp>
      <p:sp>
        <p:nvSpPr>
          <p:cNvPr id="20" name="object 20"/>
          <p:cNvSpPr txBox="1"/>
          <p:nvPr/>
        </p:nvSpPr>
        <p:spPr>
          <a:xfrm>
            <a:off x="4636134" y="1892934"/>
            <a:ext cx="3683000" cy="574040"/>
          </a:xfrm>
          <a:prstGeom prst="rect">
            <a:avLst/>
          </a:prstGeom>
        </p:spPr>
        <p:txBody>
          <a:bodyPr vert="horz" wrap="square" lIns="0" tIns="12700" rIns="0" bIns="0" rtlCol="0">
            <a:spAutoFit/>
          </a:bodyPr>
          <a:lstStyle/>
          <a:p>
            <a:pPr marL="12700" marR="5080">
              <a:lnSpc>
                <a:spcPct val="100000"/>
              </a:lnSpc>
              <a:spcBef>
                <a:spcPts val="100"/>
              </a:spcBef>
              <a:tabLst>
                <a:tab pos="364490" algn="l"/>
                <a:tab pos="1254760" algn="l"/>
                <a:tab pos="2454275" algn="l"/>
                <a:tab pos="2952750" algn="l"/>
              </a:tabLst>
            </a:pPr>
            <a:r>
              <a:rPr sz="1800" spc="-5" dirty="0">
                <a:latin typeface="Calibri"/>
                <a:cs typeface="Calibri"/>
              </a:rPr>
              <a:t>товариства) </a:t>
            </a:r>
            <a:r>
              <a:rPr sz="1800" spc="-10" dirty="0">
                <a:latin typeface="Calibri"/>
                <a:cs typeface="Calibri"/>
              </a:rPr>
              <a:t>тощо. </a:t>
            </a:r>
            <a:r>
              <a:rPr sz="1800" spc="-5" dirty="0">
                <a:latin typeface="Calibri"/>
                <a:cs typeface="Calibri"/>
              </a:rPr>
              <a:t>Серії відбираються  </a:t>
            </a:r>
            <a:r>
              <a:rPr sz="1800" spc="-10" dirty="0">
                <a:latin typeface="Calibri"/>
                <a:cs typeface="Calibri"/>
              </a:rPr>
              <a:t>з</a:t>
            </a:r>
            <a:r>
              <a:rPr sz="1800" dirty="0">
                <a:latin typeface="Calibri"/>
                <a:cs typeface="Calibri"/>
              </a:rPr>
              <a:t>а	</a:t>
            </a:r>
            <a:r>
              <a:rPr sz="1800" spc="-10" dirty="0">
                <a:latin typeface="Calibri"/>
                <a:cs typeface="Calibri"/>
              </a:rPr>
              <a:t>с</a:t>
            </a:r>
            <a:r>
              <a:rPr sz="1800" spc="-25" dirty="0">
                <a:latin typeface="Calibri"/>
                <a:cs typeface="Calibri"/>
              </a:rPr>
              <a:t>х</a:t>
            </a:r>
            <a:r>
              <a:rPr sz="1800" spc="-10" dirty="0">
                <a:latin typeface="Calibri"/>
                <a:cs typeface="Calibri"/>
              </a:rPr>
              <a:t>е</a:t>
            </a:r>
            <a:r>
              <a:rPr sz="1800" spc="-5" dirty="0">
                <a:latin typeface="Calibri"/>
                <a:cs typeface="Calibri"/>
              </a:rPr>
              <a:t>мо</a:t>
            </a:r>
            <a:r>
              <a:rPr sz="1800" dirty="0">
                <a:latin typeface="Calibri"/>
                <a:cs typeface="Calibri"/>
              </a:rPr>
              <a:t>ю	</a:t>
            </a:r>
            <a:r>
              <a:rPr sz="1800" spc="-5" dirty="0">
                <a:latin typeface="Calibri"/>
                <a:cs typeface="Calibri"/>
              </a:rPr>
              <a:t>механі</a:t>
            </a:r>
            <a:r>
              <a:rPr sz="1800" spc="-10" dirty="0">
                <a:latin typeface="Calibri"/>
                <a:cs typeface="Calibri"/>
              </a:rPr>
              <a:t>ч</a:t>
            </a:r>
            <a:r>
              <a:rPr sz="1800" dirty="0">
                <a:latin typeface="Calibri"/>
                <a:cs typeface="Calibri"/>
              </a:rPr>
              <a:t>н</a:t>
            </a:r>
            <a:r>
              <a:rPr sz="1800" spc="10" dirty="0">
                <a:latin typeface="Calibri"/>
                <a:cs typeface="Calibri"/>
              </a:rPr>
              <a:t>о</a:t>
            </a:r>
            <a:r>
              <a:rPr sz="1800" dirty="0">
                <a:latin typeface="Calibri"/>
                <a:cs typeface="Calibri"/>
              </a:rPr>
              <a:t>ї	або	</a:t>
            </a:r>
            <a:r>
              <a:rPr sz="1800" spc="10" dirty="0">
                <a:latin typeface="Calibri"/>
                <a:cs typeface="Calibri"/>
              </a:rPr>
              <a:t>п</a:t>
            </a:r>
            <a:r>
              <a:rPr sz="1800" dirty="0">
                <a:latin typeface="Calibri"/>
                <a:cs typeface="Calibri"/>
              </a:rPr>
              <a:t>р</a:t>
            </a:r>
            <a:r>
              <a:rPr sz="1800" spc="-5" dirty="0">
                <a:latin typeface="Calibri"/>
                <a:cs typeface="Calibri"/>
              </a:rPr>
              <a:t>о</a:t>
            </a:r>
            <a:r>
              <a:rPr sz="1800" spc="5" dirty="0">
                <a:latin typeface="Calibri"/>
                <a:cs typeface="Calibri"/>
              </a:rPr>
              <a:t>с</a:t>
            </a:r>
            <a:r>
              <a:rPr sz="1800" spc="-30" dirty="0">
                <a:latin typeface="Calibri"/>
                <a:cs typeface="Calibri"/>
              </a:rPr>
              <a:t>т</a:t>
            </a:r>
            <a:r>
              <a:rPr sz="1800" spc="-5" dirty="0">
                <a:latin typeface="Calibri"/>
                <a:cs typeface="Calibri"/>
              </a:rPr>
              <a:t>ої</a:t>
            </a:r>
            <a:endParaRPr sz="1800">
              <a:latin typeface="Calibri"/>
              <a:cs typeface="Calibri"/>
            </a:endParaRPr>
          </a:p>
        </p:txBody>
      </p:sp>
      <p:sp>
        <p:nvSpPr>
          <p:cNvPr id="21" name="object 21"/>
          <p:cNvSpPr txBox="1"/>
          <p:nvPr/>
        </p:nvSpPr>
        <p:spPr>
          <a:xfrm>
            <a:off x="4636134" y="2441575"/>
            <a:ext cx="3684270" cy="299720"/>
          </a:xfrm>
          <a:prstGeom prst="rect">
            <a:avLst/>
          </a:prstGeom>
        </p:spPr>
        <p:txBody>
          <a:bodyPr vert="horz" wrap="square" lIns="0" tIns="12700" rIns="0" bIns="0" rtlCol="0">
            <a:spAutoFit/>
          </a:bodyPr>
          <a:lstStyle/>
          <a:p>
            <a:pPr marL="12700">
              <a:lnSpc>
                <a:spcPct val="100000"/>
              </a:lnSpc>
              <a:spcBef>
                <a:spcPts val="100"/>
              </a:spcBef>
              <a:tabLst>
                <a:tab pos="1373505" algn="l"/>
                <a:tab pos="2454275" algn="l"/>
              </a:tabLst>
            </a:pPr>
            <a:r>
              <a:rPr sz="1800" spc="-5" dirty="0">
                <a:latin typeface="Calibri"/>
                <a:cs typeface="Calibri"/>
              </a:rPr>
              <a:t>випадкової	</a:t>
            </a:r>
            <a:r>
              <a:rPr sz="1800" dirty="0">
                <a:latin typeface="Calibri"/>
                <a:cs typeface="Calibri"/>
              </a:rPr>
              <a:t>вибірки,	</a:t>
            </a:r>
            <a:r>
              <a:rPr sz="1800" spc="-10" dirty="0">
                <a:latin typeface="Calibri"/>
                <a:cs typeface="Calibri"/>
              </a:rPr>
              <a:t>обстеженню</a:t>
            </a:r>
            <a:endParaRPr sz="1800">
              <a:latin typeface="Calibri"/>
              <a:cs typeface="Calibri"/>
            </a:endParaRPr>
          </a:p>
        </p:txBody>
      </p:sp>
      <p:sp>
        <p:nvSpPr>
          <p:cNvPr id="22" name="object 22"/>
          <p:cNvSpPr txBox="1"/>
          <p:nvPr/>
        </p:nvSpPr>
        <p:spPr>
          <a:xfrm>
            <a:off x="4636134" y="2715895"/>
            <a:ext cx="3683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підлягають </a:t>
            </a:r>
            <a:r>
              <a:rPr sz="1800" dirty="0">
                <a:latin typeface="Calibri"/>
                <a:cs typeface="Calibri"/>
              </a:rPr>
              <a:t>всі </a:t>
            </a:r>
            <a:r>
              <a:rPr sz="1800" spc="-10" dirty="0">
                <a:latin typeface="Calibri"/>
                <a:cs typeface="Calibri"/>
              </a:rPr>
              <a:t>елементи </a:t>
            </a:r>
            <a:r>
              <a:rPr sz="1800" spc="-5" dirty="0">
                <a:latin typeface="Calibri"/>
                <a:cs typeface="Calibri"/>
              </a:rPr>
              <a:t>серії.</a:t>
            </a:r>
            <a:r>
              <a:rPr sz="1800" spc="-110" dirty="0">
                <a:latin typeface="Calibri"/>
                <a:cs typeface="Calibri"/>
              </a:rPr>
              <a:t> </a:t>
            </a:r>
            <a:r>
              <a:rPr sz="1800" dirty="0">
                <a:latin typeface="Calibri"/>
                <a:cs typeface="Calibri"/>
              </a:rPr>
              <a:t>При</a:t>
            </a:r>
            <a:endParaRPr sz="1800">
              <a:latin typeface="Calibri"/>
              <a:cs typeface="Calibri"/>
            </a:endParaRPr>
          </a:p>
        </p:txBody>
      </p:sp>
      <p:sp>
        <p:nvSpPr>
          <p:cNvPr id="23" name="object 23"/>
          <p:cNvSpPr txBox="1"/>
          <p:nvPr/>
        </p:nvSpPr>
        <p:spPr>
          <a:xfrm>
            <a:off x="4636134" y="2990164"/>
            <a:ext cx="3683000" cy="300355"/>
          </a:xfrm>
          <a:prstGeom prst="rect">
            <a:avLst/>
          </a:prstGeom>
        </p:spPr>
        <p:txBody>
          <a:bodyPr vert="horz" wrap="square" lIns="0" tIns="12700" rIns="0" bIns="0" rtlCol="0">
            <a:spAutoFit/>
          </a:bodyPr>
          <a:lstStyle/>
          <a:p>
            <a:pPr marL="12700">
              <a:lnSpc>
                <a:spcPct val="100000"/>
              </a:lnSpc>
              <a:spcBef>
                <a:spcPts val="100"/>
              </a:spcBef>
              <a:tabLst>
                <a:tab pos="1605280" algn="l"/>
                <a:tab pos="2911475" algn="l"/>
              </a:tabLst>
            </a:pPr>
            <a:r>
              <a:rPr sz="1800" spc="-5" dirty="0">
                <a:latin typeface="Calibri"/>
                <a:cs typeface="Calibri"/>
              </a:rPr>
              <a:t>обч</a:t>
            </a:r>
            <a:r>
              <a:rPr sz="1800" spc="5" dirty="0">
                <a:latin typeface="Calibri"/>
                <a:cs typeface="Calibri"/>
              </a:rPr>
              <a:t>и</a:t>
            </a:r>
            <a:r>
              <a:rPr sz="1800" spc="-10" dirty="0">
                <a:latin typeface="Calibri"/>
                <a:cs typeface="Calibri"/>
              </a:rPr>
              <a:t>с</a:t>
            </a:r>
            <a:r>
              <a:rPr sz="1800" spc="-5" dirty="0">
                <a:latin typeface="Calibri"/>
                <a:cs typeface="Calibri"/>
              </a:rPr>
              <a:t>л</a:t>
            </a:r>
            <a:r>
              <a:rPr sz="1800" dirty="0">
                <a:latin typeface="Calibri"/>
                <a:cs typeface="Calibri"/>
              </a:rPr>
              <a:t>енні	п</a:t>
            </a:r>
            <a:r>
              <a:rPr sz="1800" spc="-30" dirty="0">
                <a:latin typeface="Calibri"/>
                <a:cs typeface="Calibri"/>
              </a:rPr>
              <a:t>о</a:t>
            </a:r>
            <a:r>
              <a:rPr sz="1800" spc="-5" dirty="0">
                <a:latin typeface="Calibri"/>
                <a:cs typeface="Calibri"/>
              </a:rPr>
              <a:t>хибк</a:t>
            </a:r>
            <a:r>
              <a:rPr sz="1800" dirty="0">
                <a:latin typeface="Calibri"/>
                <a:cs typeface="Calibri"/>
              </a:rPr>
              <a:t>и	вибірки</a:t>
            </a:r>
            <a:endParaRPr sz="1800">
              <a:latin typeface="Calibri"/>
              <a:cs typeface="Calibri"/>
            </a:endParaRPr>
          </a:p>
        </p:txBody>
      </p:sp>
      <p:sp>
        <p:nvSpPr>
          <p:cNvPr id="24" name="object 24"/>
          <p:cNvSpPr txBox="1"/>
          <p:nvPr/>
        </p:nvSpPr>
        <p:spPr>
          <a:xfrm>
            <a:off x="4636134" y="3264789"/>
            <a:ext cx="334454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враховується міжсерійна</a:t>
            </a:r>
            <a:r>
              <a:rPr sz="1800" spc="55" dirty="0">
                <a:latin typeface="Calibri"/>
                <a:cs typeface="Calibri"/>
              </a:rPr>
              <a:t> </a:t>
            </a:r>
            <a:r>
              <a:rPr sz="1800" spc="-5" dirty="0">
                <a:latin typeface="Calibri"/>
                <a:cs typeface="Calibri"/>
              </a:rPr>
              <a:t>варіація:</a:t>
            </a:r>
            <a:endParaRPr sz="1800">
              <a:latin typeface="Calibri"/>
              <a:cs typeface="Calibri"/>
            </a:endParaRPr>
          </a:p>
        </p:txBody>
      </p:sp>
      <p:sp>
        <p:nvSpPr>
          <p:cNvPr id="25" name="object 25"/>
          <p:cNvSpPr txBox="1"/>
          <p:nvPr/>
        </p:nvSpPr>
        <p:spPr>
          <a:xfrm>
            <a:off x="4636134" y="4595621"/>
            <a:ext cx="901700" cy="299720"/>
          </a:xfrm>
          <a:prstGeom prst="rect">
            <a:avLst/>
          </a:prstGeom>
        </p:spPr>
        <p:txBody>
          <a:bodyPr vert="horz" wrap="square" lIns="0" tIns="12700" rIns="0" bIns="0" rtlCol="0">
            <a:spAutoFit/>
          </a:bodyPr>
          <a:lstStyle/>
          <a:p>
            <a:pPr marL="12700">
              <a:lnSpc>
                <a:spcPct val="100000"/>
              </a:lnSpc>
              <a:spcBef>
                <a:spcPts val="100"/>
              </a:spcBef>
              <a:tabLst>
                <a:tab pos="690880" algn="l"/>
              </a:tabLst>
            </a:pPr>
            <a:r>
              <a:rPr sz="1800" spc="-5" dirty="0">
                <a:latin typeface="Calibri"/>
                <a:cs typeface="Calibri"/>
              </a:rPr>
              <a:t>Д</a:t>
            </a:r>
            <a:r>
              <a:rPr sz="1800" dirty="0">
                <a:latin typeface="Calibri"/>
                <a:cs typeface="Calibri"/>
              </a:rPr>
              <a:t>е	</a:t>
            </a:r>
            <a:r>
              <a:rPr sz="1800" spc="-5" dirty="0">
                <a:latin typeface="Calibri"/>
                <a:cs typeface="Calibri"/>
              </a:rPr>
              <a:t>та</a:t>
            </a:r>
            <a:endParaRPr sz="1800">
              <a:latin typeface="Calibri"/>
              <a:cs typeface="Calibri"/>
            </a:endParaRPr>
          </a:p>
        </p:txBody>
      </p:sp>
      <p:sp>
        <p:nvSpPr>
          <p:cNvPr id="26" name="object 26"/>
          <p:cNvSpPr txBox="1"/>
          <p:nvPr/>
        </p:nvSpPr>
        <p:spPr>
          <a:xfrm>
            <a:off x="6036945" y="4595621"/>
            <a:ext cx="1948814" cy="299720"/>
          </a:xfrm>
          <a:prstGeom prst="rect">
            <a:avLst/>
          </a:prstGeom>
        </p:spPr>
        <p:txBody>
          <a:bodyPr vert="horz" wrap="square" lIns="0" tIns="12700" rIns="0" bIns="0" rtlCol="0">
            <a:spAutoFit/>
          </a:bodyPr>
          <a:lstStyle/>
          <a:p>
            <a:pPr marL="189230" indent="-177165">
              <a:lnSpc>
                <a:spcPct val="100000"/>
              </a:lnSpc>
              <a:spcBef>
                <a:spcPts val="100"/>
              </a:spcBef>
              <a:buFont typeface="Symbol"/>
              <a:buChar char=""/>
              <a:tabLst>
                <a:tab pos="189865" algn="l"/>
              </a:tabLst>
            </a:pPr>
            <a:r>
              <a:rPr sz="1800" dirty="0">
                <a:latin typeface="Calibri"/>
                <a:cs typeface="Calibri"/>
              </a:rPr>
              <a:t>відповідно </a:t>
            </a:r>
            <a:r>
              <a:rPr sz="1800" spc="-5" dirty="0">
                <a:latin typeface="Calibri"/>
                <a:cs typeface="Calibri"/>
              </a:rPr>
              <a:t>обсяг</a:t>
            </a:r>
            <a:r>
              <a:rPr sz="1800" spc="-65" dirty="0">
                <a:latin typeface="Calibri"/>
                <a:cs typeface="Calibri"/>
              </a:rPr>
              <a:t> </a:t>
            </a:r>
            <a:r>
              <a:rPr sz="1800" dirty="0">
                <a:latin typeface="Calibri"/>
                <a:cs typeface="Calibri"/>
              </a:rPr>
              <a:t>і</a:t>
            </a:r>
            <a:endParaRPr sz="1800">
              <a:latin typeface="Calibri"/>
              <a:cs typeface="Calibri"/>
            </a:endParaRPr>
          </a:p>
        </p:txBody>
      </p:sp>
      <p:sp>
        <p:nvSpPr>
          <p:cNvPr id="27" name="object 27"/>
          <p:cNvSpPr txBox="1"/>
          <p:nvPr/>
        </p:nvSpPr>
        <p:spPr>
          <a:xfrm>
            <a:off x="4636134" y="4787645"/>
            <a:ext cx="1701164" cy="299720"/>
          </a:xfrm>
          <a:prstGeom prst="rect">
            <a:avLst/>
          </a:prstGeom>
        </p:spPr>
        <p:txBody>
          <a:bodyPr vert="horz" wrap="square" lIns="0" tIns="12700" rIns="0" bIns="0" rtlCol="0">
            <a:spAutoFit/>
          </a:bodyPr>
          <a:lstStyle/>
          <a:p>
            <a:pPr marL="12700">
              <a:lnSpc>
                <a:spcPct val="100000"/>
              </a:lnSpc>
              <a:spcBef>
                <a:spcPts val="100"/>
              </a:spcBef>
              <a:tabLst>
                <a:tab pos="1021715" algn="l"/>
              </a:tabLst>
            </a:pPr>
            <a:r>
              <a:rPr sz="1800" spc="-5" dirty="0">
                <a:latin typeface="Calibri"/>
                <a:cs typeface="Calibri"/>
              </a:rPr>
              <a:t>середня	</a:t>
            </a:r>
            <a:r>
              <a:rPr sz="1800" dirty="0">
                <a:latin typeface="Calibri"/>
                <a:cs typeface="Calibri"/>
              </a:rPr>
              <a:t>-ї</a:t>
            </a:r>
            <a:r>
              <a:rPr sz="1800" spc="-70" dirty="0">
                <a:latin typeface="Calibri"/>
                <a:cs typeface="Calibri"/>
              </a:rPr>
              <a:t> </a:t>
            </a:r>
            <a:r>
              <a:rPr sz="1800" spc="-5" dirty="0">
                <a:latin typeface="Calibri"/>
                <a:cs typeface="Calibri"/>
              </a:rPr>
              <a:t>серії.</a:t>
            </a:r>
            <a:endParaRPr sz="1800">
              <a:latin typeface="Calibri"/>
              <a:cs typeface="Calibri"/>
            </a:endParaRPr>
          </a:p>
        </p:txBody>
      </p:sp>
      <p:sp>
        <p:nvSpPr>
          <p:cNvPr id="28" name="object 28"/>
          <p:cNvSpPr/>
          <p:nvPr/>
        </p:nvSpPr>
        <p:spPr>
          <a:xfrm>
            <a:off x="1907667" y="1955545"/>
            <a:ext cx="1224140" cy="360045"/>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971600" y="4689284"/>
            <a:ext cx="2520315" cy="971969"/>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5796153" y="3501009"/>
            <a:ext cx="1657350" cy="1123950"/>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5681853" y="4580128"/>
            <a:ext cx="238125" cy="276225"/>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8100441" y="4613275"/>
            <a:ext cx="247650" cy="29527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078" y="579129"/>
            <a:ext cx="7562215" cy="1102995"/>
          </a:xfrm>
          <a:prstGeom prst="rect">
            <a:avLst/>
          </a:prstGeom>
        </p:spPr>
        <p:txBody>
          <a:bodyPr vert="horz" wrap="square" lIns="0" tIns="27305" rIns="0" bIns="0" rtlCol="0">
            <a:spAutoFit/>
          </a:bodyPr>
          <a:lstStyle/>
          <a:p>
            <a:pPr marL="12700" marR="5080" indent="553085" algn="just">
              <a:lnSpc>
                <a:spcPct val="96800"/>
              </a:lnSpc>
              <a:spcBef>
                <a:spcPts val="215"/>
              </a:spcBef>
            </a:pPr>
            <a:r>
              <a:rPr sz="2400" spc="-370" dirty="0"/>
              <a:t>Проектуючи </a:t>
            </a:r>
            <a:r>
              <a:rPr sz="2400" spc="-305" dirty="0"/>
              <a:t>вибіркові </a:t>
            </a:r>
            <a:r>
              <a:rPr sz="2400" spc="-325" dirty="0"/>
              <a:t>спостереження, </a:t>
            </a:r>
            <a:r>
              <a:rPr sz="2400" spc="-340" dirty="0"/>
              <a:t>визначають </a:t>
            </a:r>
            <a:r>
              <a:rPr sz="2400" spc="-325" dirty="0"/>
              <a:t>мінімально </a:t>
            </a:r>
            <a:r>
              <a:rPr sz="2400" spc="-315" dirty="0"/>
              <a:t>достатній  обсяг </a:t>
            </a:r>
            <a:r>
              <a:rPr sz="2400" spc="-305" dirty="0"/>
              <a:t>вибірки, </a:t>
            </a:r>
            <a:r>
              <a:rPr sz="2400" spc="-285" dirty="0"/>
              <a:t>за </a:t>
            </a:r>
            <a:r>
              <a:rPr sz="2400" spc="-320" dirty="0"/>
              <a:t>якого </a:t>
            </a:r>
            <a:r>
              <a:rPr sz="2400" spc="-310" dirty="0"/>
              <a:t>вибіркові </a:t>
            </a:r>
            <a:r>
              <a:rPr sz="2400" spc="-325" dirty="0"/>
              <a:t>оцінки репрезентували </a:t>
            </a:r>
            <a:r>
              <a:rPr sz="2400" spc="-345" dirty="0"/>
              <a:t>б </a:t>
            </a:r>
            <a:r>
              <a:rPr sz="2400" spc="-320" dirty="0"/>
              <a:t>основні </a:t>
            </a:r>
            <a:r>
              <a:rPr sz="2400" spc="-310" dirty="0"/>
              <a:t>властивості  </a:t>
            </a:r>
            <a:r>
              <a:rPr sz="2400" spc="-315" dirty="0"/>
              <a:t>генеральної</a:t>
            </a:r>
            <a:r>
              <a:rPr sz="2400" spc="-170" dirty="0"/>
              <a:t> </a:t>
            </a:r>
            <a:r>
              <a:rPr sz="2400" spc="-310" dirty="0"/>
              <a:t>сукупності:</a:t>
            </a:r>
            <a:endParaRPr sz="2400"/>
          </a:p>
        </p:txBody>
      </p:sp>
      <p:sp>
        <p:nvSpPr>
          <p:cNvPr id="3" name="object 3"/>
          <p:cNvSpPr/>
          <p:nvPr/>
        </p:nvSpPr>
        <p:spPr>
          <a:xfrm>
            <a:off x="3530843" y="2979774"/>
            <a:ext cx="758190" cy="0"/>
          </a:xfrm>
          <a:custGeom>
            <a:avLst/>
            <a:gdLst/>
            <a:ahLst/>
            <a:cxnLst/>
            <a:rect l="l" t="t" r="r" b="b"/>
            <a:pathLst>
              <a:path w="758189">
                <a:moveTo>
                  <a:pt x="0" y="0"/>
                </a:moveTo>
                <a:lnTo>
                  <a:pt x="757957" y="0"/>
                </a:lnTo>
              </a:path>
            </a:pathLst>
          </a:custGeom>
          <a:ln w="13543">
            <a:solidFill>
              <a:srgbClr val="000000"/>
            </a:solidFill>
          </a:ln>
        </p:spPr>
        <p:txBody>
          <a:bodyPr wrap="square" lIns="0" tIns="0" rIns="0" bIns="0" rtlCol="0"/>
          <a:lstStyle/>
          <a:p>
            <a:endParaRPr/>
          </a:p>
        </p:txBody>
      </p:sp>
      <p:sp>
        <p:nvSpPr>
          <p:cNvPr id="4" name="object 4"/>
          <p:cNvSpPr/>
          <p:nvPr/>
        </p:nvSpPr>
        <p:spPr>
          <a:xfrm>
            <a:off x="6047341" y="2859779"/>
            <a:ext cx="1078230" cy="0"/>
          </a:xfrm>
          <a:custGeom>
            <a:avLst/>
            <a:gdLst/>
            <a:ahLst/>
            <a:cxnLst/>
            <a:rect l="l" t="t" r="r" b="b"/>
            <a:pathLst>
              <a:path w="1078229">
                <a:moveTo>
                  <a:pt x="0" y="0"/>
                </a:moveTo>
                <a:lnTo>
                  <a:pt x="1077889" y="0"/>
                </a:lnTo>
              </a:path>
            </a:pathLst>
          </a:custGeom>
          <a:ln w="12046">
            <a:solidFill>
              <a:srgbClr val="000000"/>
            </a:solidFill>
          </a:ln>
        </p:spPr>
        <p:txBody>
          <a:bodyPr wrap="square" lIns="0" tIns="0" rIns="0" bIns="0" rtlCol="0"/>
          <a:lstStyle/>
          <a:p>
            <a:endParaRPr/>
          </a:p>
        </p:txBody>
      </p:sp>
      <p:sp>
        <p:nvSpPr>
          <p:cNvPr id="5" name="object 5"/>
          <p:cNvSpPr/>
          <p:nvPr/>
        </p:nvSpPr>
        <p:spPr>
          <a:xfrm>
            <a:off x="3120559" y="4440543"/>
            <a:ext cx="1537970" cy="0"/>
          </a:xfrm>
          <a:custGeom>
            <a:avLst/>
            <a:gdLst/>
            <a:ahLst/>
            <a:cxnLst/>
            <a:rect l="l" t="t" r="r" b="b"/>
            <a:pathLst>
              <a:path w="1537970">
                <a:moveTo>
                  <a:pt x="0" y="0"/>
                </a:moveTo>
                <a:lnTo>
                  <a:pt x="1537667" y="0"/>
                </a:lnTo>
              </a:path>
            </a:pathLst>
          </a:custGeom>
          <a:ln w="11814">
            <a:solidFill>
              <a:srgbClr val="000000"/>
            </a:solidFill>
          </a:ln>
        </p:spPr>
        <p:txBody>
          <a:bodyPr wrap="square" lIns="0" tIns="0" rIns="0" bIns="0" rtlCol="0"/>
          <a:lstStyle/>
          <a:p>
            <a:endParaRPr/>
          </a:p>
        </p:txBody>
      </p:sp>
      <p:sp>
        <p:nvSpPr>
          <p:cNvPr id="6" name="object 6"/>
          <p:cNvSpPr/>
          <p:nvPr/>
        </p:nvSpPr>
        <p:spPr>
          <a:xfrm>
            <a:off x="5709863" y="4362480"/>
            <a:ext cx="1731645" cy="0"/>
          </a:xfrm>
          <a:custGeom>
            <a:avLst/>
            <a:gdLst/>
            <a:ahLst/>
            <a:cxnLst/>
            <a:rect l="l" t="t" r="r" b="b"/>
            <a:pathLst>
              <a:path w="1731645">
                <a:moveTo>
                  <a:pt x="0" y="0"/>
                </a:moveTo>
                <a:lnTo>
                  <a:pt x="1731068" y="0"/>
                </a:lnTo>
              </a:path>
            </a:pathLst>
          </a:custGeom>
          <a:ln w="11306">
            <a:solidFill>
              <a:srgbClr val="000000"/>
            </a:solidFill>
          </a:ln>
        </p:spPr>
        <p:txBody>
          <a:bodyPr wrap="square" lIns="0" tIns="0" rIns="0" bIns="0" rtlCol="0"/>
          <a:lstStyle/>
          <a:p>
            <a:endParaRPr/>
          </a:p>
        </p:txBody>
      </p:sp>
      <p:graphicFrame>
        <p:nvGraphicFramePr>
          <p:cNvPr id="7" name="object 7"/>
          <p:cNvGraphicFramePr>
            <a:graphicFrameLocks noGrp="1"/>
          </p:cNvGraphicFramePr>
          <p:nvPr/>
        </p:nvGraphicFramePr>
        <p:xfrm>
          <a:off x="767868" y="2033851"/>
          <a:ext cx="7095487" cy="2926247"/>
        </p:xfrm>
        <a:graphic>
          <a:graphicData uri="http://schemas.openxmlformats.org/drawingml/2006/table">
            <a:tbl>
              <a:tblPr firstRow="1" bandRow="1">
                <a:tableStyleId>{2D5ABB26-0587-4C30-8999-92F81FD0307C}</a:tableStyleId>
              </a:tblPr>
              <a:tblGrid>
                <a:gridCol w="1663064"/>
                <a:gridCol w="2550794"/>
                <a:gridCol w="2881629"/>
              </a:tblGrid>
              <a:tr h="363081">
                <a:tc>
                  <a:txBody>
                    <a:bodyPr/>
                    <a:lstStyle/>
                    <a:p>
                      <a:pPr algn="ctr">
                        <a:lnSpc>
                          <a:spcPts val="2720"/>
                        </a:lnSpc>
                      </a:pPr>
                      <a:r>
                        <a:rPr sz="2400" spc="-390" dirty="0">
                          <a:latin typeface="Times New Roman"/>
                          <a:cs typeface="Times New Roman"/>
                        </a:rPr>
                        <a:t>Форма</a:t>
                      </a:r>
                      <a:r>
                        <a:rPr sz="2400" spc="-190" dirty="0">
                          <a:latin typeface="Times New Roman"/>
                          <a:cs typeface="Times New Roman"/>
                        </a:rPr>
                        <a:t> </a:t>
                      </a:r>
                      <a:r>
                        <a:rPr sz="2400" spc="-320" dirty="0">
                          <a:latin typeface="Times New Roman"/>
                          <a:cs typeface="Times New Roman"/>
                        </a:rPr>
                        <a:t>відбору</a:t>
                      </a:r>
                      <a:endParaRPr sz="2400">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619125">
                        <a:lnSpc>
                          <a:spcPts val="2720"/>
                        </a:lnSpc>
                      </a:pPr>
                      <a:r>
                        <a:rPr sz="2400" spc="-375" dirty="0">
                          <a:latin typeface="Times New Roman"/>
                          <a:cs typeface="Times New Roman"/>
                        </a:rPr>
                        <a:t>Для</a:t>
                      </a:r>
                      <a:r>
                        <a:rPr sz="2400" spc="-175" dirty="0">
                          <a:latin typeface="Times New Roman"/>
                          <a:cs typeface="Times New Roman"/>
                        </a:rPr>
                        <a:t> </a:t>
                      </a:r>
                      <a:r>
                        <a:rPr sz="2400" spc="-315" dirty="0">
                          <a:latin typeface="Times New Roman"/>
                          <a:cs typeface="Times New Roman"/>
                        </a:rPr>
                        <a:t>середньої</a:t>
                      </a:r>
                      <a:endParaRPr sz="2400">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921385">
                        <a:lnSpc>
                          <a:spcPts val="2720"/>
                        </a:lnSpc>
                      </a:pPr>
                      <a:r>
                        <a:rPr sz="2400" spc="-375" dirty="0">
                          <a:latin typeface="Times New Roman"/>
                          <a:cs typeface="Times New Roman"/>
                        </a:rPr>
                        <a:t>Для</a:t>
                      </a:r>
                      <a:r>
                        <a:rPr sz="2400" spc="-175" dirty="0">
                          <a:latin typeface="Times New Roman"/>
                          <a:cs typeface="Times New Roman"/>
                        </a:rPr>
                        <a:t> </a:t>
                      </a:r>
                      <a:r>
                        <a:rPr sz="2400" spc="-325" dirty="0">
                          <a:latin typeface="Times New Roman"/>
                          <a:cs typeface="Times New Roman"/>
                        </a:rPr>
                        <a:t>частки</a:t>
                      </a:r>
                      <a:endParaRPr sz="2400">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r>
              <a:tr h="1179247">
                <a:tc>
                  <a:txBody>
                    <a:bodyPr/>
                    <a:lstStyle/>
                    <a:p>
                      <a:pPr>
                        <a:lnSpc>
                          <a:spcPct val="100000"/>
                        </a:lnSpc>
                      </a:pPr>
                      <a:endParaRPr sz="2650">
                        <a:latin typeface="Times New Roman"/>
                        <a:cs typeface="Times New Roman"/>
                      </a:endParaRPr>
                    </a:p>
                    <a:p>
                      <a:pPr marL="635" algn="ctr">
                        <a:lnSpc>
                          <a:spcPct val="100000"/>
                        </a:lnSpc>
                      </a:pPr>
                      <a:r>
                        <a:rPr sz="2400" spc="-350" dirty="0">
                          <a:latin typeface="Times New Roman"/>
                          <a:cs typeface="Times New Roman"/>
                        </a:rPr>
                        <a:t>Повторна</a:t>
                      </a:r>
                      <a:endParaRPr sz="2400">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358140" algn="ctr">
                        <a:lnSpc>
                          <a:spcPts val="2910"/>
                        </a:lnSpc>
                        <a:spcBef>
                          <a:spcPts val="225"/>
                        </a:spcBef>
                      </a:pPr>
                      <a:r>
                        <a:rPr sz="3050" i="1" spc="-245" dirty="0">
                          <a:latin typeface="Times New Roman"/>
                          <a:cs typeface="Times New Roman"/>
                        </a:rPr>
                        <a:t>t </a:t>
                      </a:r>
                      <a:r>
                        <a:rPr sz="2925" spc="-412" baseline="39886" dirty="0">
                          <a:latin typeface="Times New Roman"/>
                          <a:cs typeface="Times New Roman"/>
                        </a:rPr>
                        <a:t>2   </a:t>
                      </a:r>
                      <a:r>
                        <a:rPr sz="3050" spc="-305" dirty="0">
                          <a:latin typeface="Symbol"/>
                          <a:cs typeface="Symbol"/>
                        </a:rPr>
                        <a:t></a:t>
                      </a:r>
                      <a:r>
                        <a:rPr sz="3150" i="1" spc="-305" dirty="0">
                          <a:latin typeface="Symbol"/>
                          <a:cs typeface="Symbol"/>
                        </a:rPr>
                        <a:t></a:t>
                      </a:r>
                      <a:r>
                        <a:rPr sz="3150" i="1" spc="-495" dirty="0">
                          <a:latin typeface="Times New Roman"/>
                          <a:cs typeface="Times New Roman"/>
                        </a:rPr>
                        <a:t> </a:t>
                      </a:r>
                      <a:r>
                        <a:rPr sz="2925" spc="-412" baseline="39886" dirty="0">
                          <a:latin typeface="Times New Roman"/>
                          <a:cs typeface="Times New Roman"/>
                        </a:rPr>
                        <a:t>2</a:t>
                      </a:r>
                      <a:endParaRPr sz="2925" baseline="39886">
                        <a:latin typeface="Times New Roman"/>
                        <a:cs typeface="Times New Roman"/>
                      </a:endParaRPr>
                    </a:p>
                    <a:p>
                      <a:pPr marR="827405" algn="ctr">
                        <a:lnSpc>
                          <a:spcPts val="1590"/>
                        </a:lnSpc>
                      </a:pPr>
                      <a:r>
                        <a:rPr sz="3050" i="1" spc="-434" dirty="0">
                          <a:latin typeface="Times New Roman"/>
                          <a:cs typeface="Times New Roman"/>
                        </a:rPr>
                        <a:t>n</a:t>
                      </a:r>
                      <a:r>
                        <a:rPr sz="3050" i="1" spc="-305" dirty="0">
                          <a:latin typeface="Times New Roman"/>
                          <a:cs typeface="Times New Roman"/>
                        </a:rPr>
                        <a:t> </a:t>
                      </a:r>
                      <a:r>
                        <a:rPr sz="3050" spc="-480" dirty="0">
                          <a:latin typeface="Symbol"/>
                          <a:cs typeface="Symbol"/>
                        </a:rPr>
                        <a:t></a:t>
                      </a:r>
                      <a:endParaRPr sz="3050">
                        <a:latin typeface="Symbol"/>
                        <a:cs typeface="Symbol"/>
                      </a:endParaRPr>
                    </a:p>
                    <a:p>
                      <a:pPr marL="330200" algn="ctr">
                        <a:lnSpc>
                          <a:spcPts val="2250"/>
                        </a:lnSpc>
                      </a:pPr>
                      <a:r>
                        <a:rPr sz="4575" spc="-644" baseline="-24590" dirty="0">
                          <a:latin typeface="Symbol"/>
                          <a:cs typeface="Symbol"/>
                        </a:rPr>
                        <a:t></a:t>
                      </a:r>
                      <a:r>
                        <a:rPr sz="1950" spc="-430" dirty="0">
                          <a:latin typeface="Times New Roman"/>
                          <a:cs typeface="Times New Roman"/>
                        </a:rPr>
                        <a:t>2</a:t>
                      </a:r>
                      <a:endParaRPr sz="1950">
                        <a:latin typeface="Times New Roman"/>
                        <a:cs typeface="Times New Roman"/>
                      </a:endParaRPr>
                    </a:p>
                    <a:p>
                      <a:pPr marL="567690" algn="ctr">
                        <a:lnSpc>
                          <a:spcPts val="2130"/>
                        </a:lnSpc>
                      </a:pPr>
                      <a:r>
                        <a:rPr sz="1950" i="1" dirty="0">
                          <a:latin typeface="Times New Roman"/>
                          <a:cs typeface="Times New Roman"/>
                        </a:rPr>
                        <a:t>x</a:t>
                      </a:r>
                      <a:endParaRPr sz="1950">
                        <a:latin typeface="Times New Roman"/>
                        <a:cs typeface="Times New Roman"/>
                      </a:endParaRPr>
                    </a:p>
                  </a:txBody>
                  <a:tcPr marL="0" marR="0" marT="285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1068705">
                        <a:lnSpc>
                          <a:spcPts val="2585"/>
                        </a:lnSpc>
                      </a:pPr>
                      <a:r>
                        <a:rPr sz="2350" i="1" spc="-80" dirty="0">
                          <a:latin typeface="Times New Roman"/>
                          <a:cs typeface="Times New Roman"/>
                        </a:rPr>
                        <a:t>t</a:t>
                      </a:r>
                      <a:r>
                        <a:rPr sz="2025" spc="-120" baseline="43209" dirty="0">
                          <a:latin typeface="Times New Roman"/>
                          <a:cs typeface="Times New Roman"/>
                        </a:rPr>
                        <a:t>2 </a:t>
                      </a:r>
                      <a:r>
                        <a:rPr sz="2350" spc="-160" dirty="0">
                          <a:latin typeface="Symbol"/>
                          <a:cs typeface="Symbol"/>
                        </a:rPr>
                        <a:t></a:t>
                      </a:r>
                      <a:r>
                        <a:rPr sz="2350" spc="-160" dirty="0">
                          <a:latin typeface="Times New Roman"/>
                          <a:cs typeface="Times New Roman"/>
                        </a:rPr>
                        <a:t> </a:t>
                      </a:r>
                      <a:r>
                        <a:rPr sz="2350" i="1" spc="-295" dirty="0">
                          <a:latin typeface="Times New Roman"/>
                          <a:cs typeface="Times New Roman"/>
                        </a:rPr>
                        <a:t>w</a:t>
                      </a:r>
                      <a:r>
                        <a:rPr sz="2350" spc="-295" dirty="0">
                          <a:latin typeface="Symbol"/>
                          <a:cs typeface="Symbol"/>
                        </a:rPr>
                        <a:t></a:t>
                      </a:r>
                      <a:r>
                        <a:rPr sz="3100" spc="-295" dirty="0">
                          <a:latin typeface="Symbol"/>
                          <a:cs typeface="Symbol"/>
                        </a:rPr>
                        <a:t></a:t>
                      </a:r>
                      <a:r>
                        <a:rPr sz="2350" spc="-295" dirty="0">
                          <a:latin typeface="Times New Roman"/>
                          <a:cs typeface="Times New Roman"/>
                        </a:rPr>
                        <a:t>1</a:t>
                      </a:r>
                      <a:r>
                        <a:rPr sz="2350" spc="-295" dirty="0">
                          <a:latin typeface="Symbol"/>
                          <a:cs typeface="Symbol"/>
                        </a:rPr>
                        <a:t></a:t>
                      </a:r>
                      <a:r>
                        <a:rPr sz="2350" spc="-330" dirty="0">
                          <a:latin typeface="Times New Roman"/>
                          <a:cs typeface="Times New Roman"/>
                        </a:rPr>
                        <a:t> </a:t>
                      </a:r>
                      <a:r>
                        <a:rPr sz="2350" i="1" spc="-445" dirty="0">
                          <a:latin typeface="Times New Roman"/>
                          <a:cs typeface="Times New Roman"/>
                        </a:rPr>
                        <a:t>w</a:t>
                      </a:r>
                      <a:r>
                        <a:rPr sz="3100" spc="-445" dirty="0">
                          <a:latin typeface="Symbol"/>
                          <a:cs typeface="Symbol"/>
                        </a:rPr>
                        <a:t></a:t>
                      </a:r>
                      <a:endParaRPr sz="3100">
                        <a:latin typeface="Symbol"/>
                        <a:cs typeface="Symbol"/>
                      </a:endParaRPr>
                    </a:p>
                    <a:p>
                      <a:pPr marL="732155">
                        <a:lnSpc>
                          <a:spcPts val="2075"/>
                        </a:lnSpc>
                        <a:tabLst>
                          <a:tab pos="1467485" algn="l"/>
                        </a:tabLst>
                      </a:pPr>
                      <a:r>
                        <a:rPr sz="2350" i="1" spc="-320" dirty="0">
                          <a:latin typeface="Times New Roman"/>
                          <a:cs typeface="Times New Roman"/>
                        </a:rPr>
                        <a:t>n</a:t>
                      </a:r>
                      <a:r>
                        <a:rPr sz="2350" i="1" spc="-204" dirty="0">
                          <a:latin typeface="Times New Roman"/>
                          <a:cs typeface="Times New Roman"/>
                        </a:rPr>
                        <a:t> </a:t>
                      </a:r>
                      <a:r>
                        <a:rPr sz="2350" spc="-350" dirty="0">
                          <a:latin typeface="Symbol"/>
                          <a:cs typeface="Symbol"/>
                        </a:rPr>
                        <a:t></a:t>
                      </a:r>
                      <a:r>
                        <a:rPr sz="2350" spc="-350" dirty="0">
                          <a:latin typeface="Times New Roman"/>
                          <a:cs typeface="Times New Roman"/>
                        </a:rPr>
                        <a:t>	</a:t>
                      </a:r>
                      <a:r>
                        <a:rPr sz="3525" spc="-630" baseline="-43735" dirty="0">
                          <a:latin typeface="Symbol"/>
                          <a:cs typeface="Symbol"/>
                        </a:rPr>
                        <a:t></a:t>
                      </a:r>
                      <a:r>
                        <a:rPr sz="3525" i="1" spc="-630" baseline="-43735" dirty="0">
                          <a:latin typeface="Times New Roman"/>
                          <a:cs typeface="Times New Roman"/>
                        </a:rPr>
                        <a:t>w</a:t>
                      </a:r>
                      <a:endParaRPr sz="3525" baseline="-43735">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r>
              <a:tr h="1383919">
                <a:tc>
                  <a:txBody>
                    <a:bodyPr/>
                    <a:lstStyle/>
                    <a:p>
                      <a:pPr>
                        <a:lnSpc>
                          <a:spcPct val="100000"/>
                        </a:lnSpc>
                        <a:spcBef>
                          <a:spcPts val="5"/>
                        </a:spcBef>
                      </a:pPr>
                      <a:endParaRPr sz="3350">
                        <a:latin typeface="Times New Roman"/>
                        <a:cs typeface="Times New Roman"/>
                      </a:endParaRPr>
                    </a:p>
                    <a:p>
                      <a:pPr algn="ctr">
                        <a:lnSpc>
                          <a:spcPct val="100000"/>
                        </a:lnSpc>
                      </a:pPr>
                      <a:r>
                        <a:rPr sz="2400" spc="-330" dirty="0">
                          <a:latin typeface="Times New Roman"/>
                          <a:cs typeface="Times New Roman"/>
                        </a:rPr>
                        <a:t>Безповторна</a:t>
                      </a:r>
                      <a:endParaRPr sz="2400">
                        <a:latin typeface="Times New Roman"/>
                        <a:cs typeface="Times New Roman"/>
                      </a:endParaRPr>
                    </a:p>
                  </a:txBody>
                  <a:tcPr marL="0" marR="0" marT="6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600">
                        <a:latin typeface="Times New Roman"/>
                        <a:cs typeface="Times New Roman"/>
                      </a:endParaRPr>
                    </a:p>
                    <a:p>
                      <a:pPr marL="332740" algn="ctr">
                        <a:lnSpc>
                          <a:spcPts val="2545"/>
                        </a:lnSpc>
                      </a:pPr>
                      <a:r>
                        <a:rPr sz="2650" i="1" spc="-200" dirty="0">
                          <a:latin typeface="Times New Roman"/>
                          <a:cs typeface="Times New Roman"/>
                        </a:rPr>
                        <a:t>t </a:t>
                      </a:r>
                      <a:r>
                        <a:rPr sz="2550" spc="-345" baseline="39215" dirty="0">
                          <a:latin typeface="Times New Roman"/>
                          <a:cs typeface="Times New Roman"/>
                        </a:rPr>
                        <a:t>2 </a:t>
                      </a:r>
                      <a:r>
                        <a:rPr sz="2650" spc="-250" dirty="0">
                          <a:latin typeface="Symbol"/>
                          <a:cs typeface="Symbol"/>
                        </a:rPr>
                        <a:t></a:t>
                      </a:r>
                      <a:r>
                        <a:rPr sz="2750" i="1" spc="-250" dirty="0">
                          <a:latin typeface="Symbol"/>
                          <a:cs typeface="Symbol"/>
                        </a:rPr>
                        <a:t></a:t>
                      </a:r>
                      <a:r>
                        <a:rPr sz="2750" i="1" spc="-250" dirty="0">
                          <a:latin typeface="Times New Roman"/>
                          <a:cs typeface="Times New Roman"/>
                        </a:rPr>
                        <a:t> </a:t>
                      </a:r>
                      <a:r>
                        <a:rPr sz="2550" spc="-345" baseline="39215" dirty="0">
                          <a:latin typeface="Times New Roman"/>
                          <a:cs typeface="Times New Roman"/>
                        </a:rPr>
                        <a:t>2 </a:t>
                      </a:r>
                      <a:r>
                        <a:rPr sz="2650" spc="-180" dirty="0">
                          <a:latin typeface="Symbol"/>
                          <a:cs typeface="Symbol"/>
                        </a:rPr>
                        <a:t></a:t>
                      </a:r>
                      <a:r>
                        <a:rPr sz="2650" spc="-505" dirty="0">
                          <a:latin typeface="Times New Roman"/>
                          <a:cs typeface="Times New Roman"/>
                        </a:rPr>
                        <a:t> </a:t>
                      </a:r>
                      <a:r>
                        <a:rPr sz="2650" i="1" spc="-480" dirty="0">
                          <a:latin typeface="Times New Roman"/>
                          <a:cs typeface="Times New Roman"/>
                        </a:rPr>
                        <a:t>N</a:t>
                      </a:r>
                      <a:endParaRPr sz="2650">
                        <a:latin typeface="Times New Roman"/>
                        <a:cs typeface="Times New Roman"/>
                      </a:endParaRPr>
                    </a:p>
                    <a:p>
                      <a:pPr marL="321945">
                        <a:lnSpc>
                          <a:spcPts val="1935"/>
                        </a:lnSpc>
                      </a:pPr>
                      <a:r>
                        <a:rPr sz="2650" i="1" spc="-360" dirty="0">
                          <a:latin typeface="Times New Roman"/>
                          <a:cs typeface="Times New Roman"/>
                        </a:rPr>
                        <a:t>n</a:t>
                      </a:r>
                      <a:r>
                        <a:rPr sz="2650" i="1" spc="-265" dirty="0">
                          <a:latin typeface="Times New Roman"/>
                          <a:cs typeface="Times New Roman"/>
                        </a:rPr>
                        <a:t> </a:t>
                      </a:r>
                      <a:r>
                        <a:rPr sz="2650" spc="-395" dirty="0">
                          <a:latin typeface="Symbol"/>
                          <a:cs typeface="Symbol"/>
                        </a:rPr>
                        <a:t></a:t>
                      </a:r>
                      <a:endParaRPr sz="2650">
                        <a:latin typeface="Symbol"/>
                        <a:cs typeface="Symbol"/>
                      </a:endParaRPr>
                    </a:p>
                    <a:p>
                      <a:pPr marL="330200" algn="ctr">
                        <a:lnSpc>
                          <a:spcPts val="2020"/>
                        </a:lnSpc>
                      </a:pPr>
                      <a:r>
                        <a:rPr sz="2650" spc="-360" dirty="0">
                          <a:latin typeface="Symbol"/>
                          <a:cs typeface="Symbol"/>
                        </a:rPr>
                        <a:t></a:t>
                      </a:r>
                      <a:r>
                        <a:rPr sz="2550" spc="-540" baseline="39215" dirty="0">
                          <a:latin typeface="Times New Roman"/>
                          <a:cs typeface="Times New Roman"/>
                        </a:rPr>
                        <a:t>2 </a:t>
                      </a:r>
                      <a:r>
                        <a:rPr sz="2650" spc="-180" dirty="0">
                          <a:latin typeface="Symbol"/>
                          <a:cs typeface="Symbol"/>
                        </a:rPr>
                        <a:t></a:t>
                      </a:r>
                      <a:r>
                        <a:rPr sz="2650" spc="-180" dirty="0">
                          <a:latin typeface="Times New Roman"/>
                          <a:cs typeface="Times New Roman"/>
                        </a:rPr>
                        <a:t> </a:t>
                      </a:r>
                      <a:r>
                        <a:rPr sz="2650" i="1" spc="-480" dirty="0">
                          <a:latin typeface="Times New Roman"/>
                          <a:cs typeface="Times New Roman"/>
                        </a:rPr>
                        <a:t>N </a:t>
                      </a:r>
                      <a:r>
                        <a:rPr sz="2650" spc="-395" dirty="0">
                          <a:latin typeface="Symbol"/>
                          <a:cs typeface="Symbol"/>
                        </a:rPr>
                        <a:t></a:t>
                      </a:r>
                      <a:r>
                        <a:rPr sz="2650" spc="-395" dirty="0">
                          <a:latin typeface="Times New Roman"/>
                          <a:cs typeface="Times New Roman"/>
                        </a:rPr>
                        <a:t> </a:t>
                      </a:r>
                      <a:r>
                        <a:rPr sz="2650" i="1" spc="-200" dirty="0">
                          <a:latin typeface="Times New Roman"/>
                          <a:cs typeface="Times New Roman"/>
                        </a:rPr>
                        <a:t>t </a:t>
                      </a:r>
                      <a:r>
                        <a:rPr sz="2550" spc="-345" baseline="39215" dirty="0">
                          <a:latin typeface="Times New Roman"/>
                          <a:cs typeface="Times New Roman"/>
                        </a:rPr>
                        <a:t>2 </a:t>
                      </a:r>
                      <a:r>
                        <a:rPr sz="2650" spc="-250" dirty="0">
                          <a:latin typeface="Symbol"/>
                          <a:cs typeface="Symbol"/>
                        </a:rPr>
                        <a:t></a:t>
                      </a:r>
                      <a:r>
                        <a:rPr sz="2750" i="1" spc="-250" dirty="0">
                          <a:latin typeface="Symbol"/>
                          <a:cs typeface="Symbol"/>
                        </a:rPr>
                        <a:t></a:t>
                      </a:r>
                      <a:r>
                        <a:rPr sz="2750" i="1" spc="-459" dirty="0">
                          <a:latin typeface="Times New Roman"/>
                          <a:cs typeface="Times New Roman"/>
                        </a:rPr>
                        <a:t> </a:t>
                      </a:r>
                      <a:r>
                        <a:rPr sz="2550" spc="-345" baseline="39215" dirty="0">
                          <a:latin typeface="Times New Roman"/>
                          <a:cs typeface="Times New Roman"/>
                        </a:rPr>
                        <a:t>2</a:t>
                      </a:r>
                      <a:endParaRPr sz="2550" baseline="39215">
                        <a:latin typeface="Times New Roman"/>
                        <a:cs typeface="Times New Roman"/>
                      </a:endParaRPr>
                    </a:p>
                    <a:p>
                      <a:pPr marR="713105" algn="ctr">
                        <a:lnSpc>
                          <a:spcPts val="1250"/>
                        </a:lnSpc>
                      </a:pPr>
                      <a:r>
                        <a:rPr sz="1700" i="1" dirty="0">
                          <a:latin typeface="Times New Roman"/>
                          <a:cs typeface="Times New Roman"/>
                        </a:rPr>
                        <a:t>x</a:t>
                      </a:r>
                      <a:endParaRPr sz="1700">
                        <a:latin typeface="Times New Roman"/>
                        <a:cs typeface="Times New Roman"/>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947419">
                        <a:lnSpc>
                          <a:spcPts val="3304"/>
                        </a:lnSpc>
                        <a:spcBef>
                          <a:spcPts val="2420"/>
                        </a:spcBef>
                      </a:pPr>
                      <a:r>
                        <a:rPr sz="2200" i="1" spc="-165" dirty="0">
                          <a:latin typeface="Times New Roman"/>
                          <a:cs typeface="Times New Roman"/>
                        </a:rPr>
                        <a:t>t </a:t>
                      </a:r>
                      <a:r>
                        <a:rPr sz="1875" spc="-232" baseline="44444" dirty="0">
                          <a:latin typeface="Times New Roman"/>
                          <a:cs typeface="Times New Roman"/>
                        </a:rPr>
                        <a:t>2 </a:t>
                      </a:r>
                      <a:r>
                        <a:rPr sz="2200" spc="-150" dirty="0">
                          <a:latin typeface="Symbol"/>
                          <a:cs typeface="Symbol"/>
                        </a:rPr>
                        <a:t></a:t>
                      </a:r>
                      <a:r>
                        <a:rPr sz="2200" spc="-355" dirty="0">
                          <a:latin typeface="Times New Roman"/>
                          <a:cs typeface="Times New Roman"/>
                        </a:rPr>
                        <a:t> </a:t>
                      </a:r>
                      <a:r>
                        <a:rPr sz="2200" i="1" spc="-265" dirty="0">
                          <a:latin typeface="Times New Roman"/>
                          <a:cs typeface="Times New Roman"/>
                        </a:rPr>
                        <a:t>w</a:t>
                      </a:r>
                      <a:r>
                        <a:rPr sz="2200" spc="-265" dirty="0">
                          <a:latin typeface="Symbol"/>
                          <a:cs typeface="Symbol"/>
                        </a:rPr>
                        <a:t></a:t>
                      </a:r>
                      <a:r>
                        <a:rPr sz="2900" spc="-265" dirty="0">
                          <a:latin typeface="Symbol"/>
                          <a:cs typeface="Symbol"/>
                        </a:rPr>
                        <a:t></a:t>
                      </a:r>
                      <a:r>
                        <a:rPr sz="2200" spc="-265" dirty="0">
                          <a:latin typeface="Times New Roman"/>
                          <a:cs typeface="Times New Roman"/>
                        </a:rPr>
                        <a:t>1</a:t>
                      </a:r>
                      <a:r>
                        <a:rPr sz="2200" spc="-265" dirty="0">
                          <a:latin typeface="Symbol"/>
                          <a:cs typeface="Symbol"/>
                        </a:rPr>
                        <a:t></a:t>
                      </a:r>
                      <a:r>
                        <a:rPr sz="2200" spc="-265" dirty="0">
                          <a:latin typeface="Times New Roman"/>
                          <a:cs typeface="Times New Roman"/>
                        </a:rPr>
                        <a:t> </a:t>
                      </a:r>
                      <a:r>
                        <a:rPr sz="2200" i="1" spc="-300" dirty="0">
                          <a:latin typeface="Times New Roman"/>
                          <a:cs typeface="Times New Roman"/>
                        </a:rPr>
                        <a:t>w</a:t>
                      </a:r>
                      <a:r>
                        <a:rPr sz="2900" spc="-300" dirty="0">
                          <a:latin typeface="Symbol"/>
                          <a:cs typeface="Symbol"/>
                        </a:rPr>
                        <a:t></a:t>
                      </a:r>
                      <a:r>
                        <a:rPr sz="2200" spc="-300" dirty="0">
                          <a:latin typeface="Symbol"/>
                          <a:cs typeface="Symbol"/>
                        </a:rPr>
                        <a:t></a:t>
                      </a:r>
                      <a:r>
                        <a:rPr sz="2200" spc="-300" dirty="0">
                          <a:latin typeface="Times New Roman"/>
                          <a:cs typeface="Times New Roman"/>
                        </a:rPr>
                        <a:t> </a:t>
                      </a:r>
                      <a:r>
                        <a:rPr sz="2200" i="1" spc="-395" dirty="0">
                          <a:latin typeface="Times New Roman"/>
                          <a:cs typeface="Times New Roman"/>
                        </a:rPr>
                        <a:t>N</a:t>
                      </a:r>
                      <a:endParaRPr sz="2200">
                        <a:latin typeface="Times New Roman"/>
                        <a:cs typeface="Times New Roman"/>
                      </a:endParaRPr>
                    </a:p>
                    <a:p>
                      <a:pPr marL="409575">
                        <a:lnSpc>
                          <a:spcPts val="2670"/>
                        </a:lnSpc>
                      </a:pPr>
                      <a:r>
                        <a:rPr sz="3300" i="1" spc="-442" baseline="44191" dirty="0">
                          <a:latin typeface="Times New Roman"/>
                          <a:cs typeface="Times New Roman"/>
                        </a:rPr>
                        <a:t>n </a:t>
                      </a:r>
                      <a:r>
                        <a:rPr sz="3300" spc="-487" baseline="44191" dirty="0">
                          <a:latin typeface="Symbol"/>
                          <a:cs typeface="Symbol"/>
                        </a:rPr>
                        <a:t></a:t>
                      </a:r>
                      <a:r>
                        <a:rPr sz="3300" spc="-487" baseline="44191" dirty="0">
                          <a:latin typeface="Times New Roman"/>
                          <a:cs typeface="Times New Roman"/>
                        </a:rPr>
                        <a:t> </a:t>
                      </a:r>
                      <a:r>
                        <a:rPr sz="2200" spc="-295" dirty="0">
                          <a:latin typeface="Symbol"/>
                          <a:cs typeface="Symbol"/>
                        </a:rPr>
                        <a:t></a:t>
                      </a:r>
                      <a:r>
                        <a:rPr sz="1875" spc="-442" baseline="44444" dirty="0">
                          <a:latin typeface="Times New Roman"/>
                          <a:cs typeface="Times New Roman"/>
                        </a:rPr>
                        <a:t>2 </a:t>
                      </a:r>
                      <a:r>
                        <a:rPr sz="2200" spc="-150" dirty="0">
                          <a:latin typeface="Symbol"/>
                          <a:cs typeface="Symbol"/>
                        </a:rPr>
                        <a:t></a:t>
                      </a:r>
                      <a:r>
                        <a:rPr sz="2200" spc="-150" dirty="0">
                          <a:latin typeface="Times New Roman"/>
                          <a:cs typeface="Times New Roman"/>
                        </a:rPr>
                        <a:t> </a:t>
                      </a:r>
                      <a:r>
                        <a:rPr sz="2200" i="1" spc="-395" dirty="0">
                          <a:latin typeface="Times New Roman"/>
                          <a:cs typeface="Times New Roman"/>
                        </a:rPr>
                        <a:t>N </a:t>
                      </a:r>
                      <a:r>
                        <a:rPr sz="2200" spc="-325" dirty="0">
                          <a:latin typeface="Symbol"/>
                          <a:cs typeface="Symbol"/>
                        </a:rPr>
                        <a:t></a:t>
                      </a:r>
                      <a:r>
                        <a:rPr sz="2200" spc="-325" dirty="0">
                          <a:latin typeface="Times New Roman"/>
                          <a:cs typeface="Times New Roman"/>
                        </a:rPr>
                        <a:t> </a:t>
                      </a:r>
                      <a:r>
                        <a:rPr sz="2200" i="1" spc="-165" dirty="0">
                          <a:latin typeface="Times New Roman"/>
                          <a:cs typeface="Times New Roman"/>
                        </a:rPr>
                        <a:t>t </a:t>
                      </a:r>
                      <a:r>
                        <a:rPr sz="1875" spc="-232" baseline="44444" dirty="0">
                          <a:latin typeface="Times New Roman"/>
                          <a:cs typeface="Times New Roman"/>
                        </a:rPr>
                        <a:t>2 </a:t>
                      </a:r>
                      <a:r>
                        <a:rPr sz="2200" spc="-150" dirty="0">
                          <a:latin typeface="Symbol"/>
                          <a:cs typeface="Symbol"/>
                        </a:rPr>
                        <a:t></a:t>
                      </a:r>
                      <a:r>
                        <a:rPr sz="2200" spc="-150" dirty="0">
                          <a:latin typeface="Times New Roman"/>
                          <a:cs typeface="Times New Roman"/>
                        </a:rPr>
                        <a:t> </a:t>
                      </a:r>
                      <a:r>
                        <a:rPr sz="2200" i="1" spc="-265" dirty="0">
                          <a:latin typeface="Times New Roman"/>
                          <a:cs typeface="Times New Roman"/>
                        </a:rPr>
                        <a:t>w</a:t>
                      </a:r>
                      <a:r>
                        <a:rPr sz="2200" spc="-265" dirty="0">
                          <a:latin typeface="Symbol"/>
                          <a:cs typeface="Symbol"/>
                        </a:rPr>
                        <a:t></a:t>
                      </a:r>
                      <a:r>
                        <a:rPr sz="2900" spc="-265" dirty="0">
                          <a:latin typeface="Symbol"/>
                          <a:cs typeface="Symbol"/>
                        </a:rPr>
                        <a:t></a:t>
                      </a:r>
                      <a:r>
                        <a:rPr sz="2200" spc="-265" dirty="0">
                          <a:latin typeface="Times New Roman"/>
                          <a:cs typeface="Times New Roman"/>
                        </a:rPr>
                        <a:t>1</a:t>
                      </a:r>
                      <a:r>
                        <a:rPr sz="2200" spc="-265" dirty="0">
                          <a:latin typeface="Symbol"/>
                          <a:cs typeface="Symbol"/>
                        </a:rPr>
                        <a:t></a:t>
                      </a:r>
                      <a:r>
                        <a:rPr sz="2200" spc="-445" dirty="0">
                          <a:latin typeface="Times New Roman"/>
                          <a:cs typeface="Times New Roman"/>
                        </a:rPr>
                        <a:t> </a:t>
                      </a:r>
                      <a:r>
                        <a:rPr sz="2200" i="1" spc="-415" dirty="0">
                          <a:latin typeface="Times New Roman"/>
                          <a:cs typeface="Times New Roman"/>
                        </a:rPr>
                        <a:t>w</a:t>
                      </a:r>
                      <a:r>
                        <a:rPr sz="2900" spc="-415" dirty="0">
                          <a:latin typeface="Symbol"/>
                          <a:cs typeface="Symbol"/>
                        </a:rPr>
                        <a:t></a:t>
                      </a:r>
                      <a:endParaRPr sz="2900">
                        <a:latin typeface="Symbol"/>
                        <a:cs typeface="Symbol"/>
                      </a:endParaRPr>
                    </a:p>
                    <a:p>
                      <a:pPr marL="879475">
                        <a:lnSpc>
                          <a:spcPts val="860"/>
                        </a:lnSpc>
                      </a:pPr>
                      <a:r>
                        <a:rPr sz="1250" i="1" dirty="0">
                          <a:latin typeface="Times New Roman"/>
                          <a:cs typeface="Times New Roman"/>
                        </a:rPr>
                        <a:t>w</a:t>
                      </a:r>
                      <a:endParaRPr sz="1250">
                        <a:latin typeface="Times New Roman"/>
                        <a:cs typeface="Times New Roman"/>
                      </a:endParaRPr>
                    </a:p>
                  </a:txBody>
                  <a:tcPr marL="0" marR="0" marT="30734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3701" y="650447"/>
            <a:ext cx="772795" cy="327660"/>
          </a:xfrm>
          <a:prstGeom prst="rect">
            <a:avLst/>
          </a:prstGeom>
        </p:spPr>
        <p:txBody>
          <a:bodyPr vert="horz" wrap="square" lIns="0" tIns="16510" rIns="0" bIns="0" rtlCol="0">
            <a:spAutoFit/>
          </a:bodyPr>
          <a:lstStyle/>
          <a:p>
            <a:pPr marL="12700">
              <a:lnSpc>
                <a:spcPct val="100000"/>
              </a:lnSpc>
              <a:spcBef>
                <a:spcPts val="130"/>
              </a:spcBef>
            </a:pPr>
            <a:r>
              <a:rPr sz="1950" spc="40" dirty="0">
                <a:latin typeface="Times New Roman"/>
                <a:cs typeface="Times New Roman"/>
              </a:rPr>
              <a:t>оцінки</a:t>
            </a:r>
            <a:endParaRPr sz="1950">
              <a:latin typeface="Times New Roman"/>
              <a:cs typeface="Times New Roman"/>
            </a:endParaRPr>
          </a:p>
        </p:txBody>
      </p:sp>
      <p:sp>
        <p:nvSpPr>
          <p:cNvPr id="3" name="object 3"/>
          <p:cNvSpPr txBox="1"/>
          <p:nvPr/>
        </p:nvSpPr>
        <p:spPr>
          <a:xfrm>
            <a:off x="704773" y="620548"/>
            <a:ext cx="6995795" cy="713105"/>
          </a:xfrm>
          <a:prstGeom prst="rect">
            <a:avLst/>
          </a:prstGeom>
        </p:spPr>
        <p:txBody>
          <a:bodyPr vert="horz" wrap="square" lIns="0" tIns="12700" rIns="0" bIns="0" rtlCol="0">
            <a:spAutoFit/>
          </a:bodyPr>
          <a:lstStyle/>
          <a:p>
            <a:pPr marL="50800" marR="30480" indent="577215">
              <a:lnSpc>
                <a:spcPct val="111800"/>
              </a:lnSpc>
              <a:spcBef>
                <a:spcPts val="100"/>
              </a:spcBef>
              <a:tabLst>
                <a:tab pos="1257300" algn="l"/>
                <a:tab pos="2729230" algn="l"/>
                <a:tab pos="3667760" algn="l"/>
                <a:tab pos="4769485" algn="l"/>
                <a:tab pos="5127625" algn="l"/>
              </a:tabLst>
            </a:pPr>
            <a:r>
              <a:rPr sz="1950" spc="50" dirty="0">
                <a:latin typeface="Times New Roman"/>
                <a:cs typeface="Times New Roman"/>
              </a:rPr>
              <a:t>Дл</a:t>
            </a:r>
            <a:r>
              <a:rPr sz="1950" spc="45" dirty="0">
                <a:latin typeface="Times New Roman"/>
                <a:cs typeface="Times New Roman"/>
              </a:rPr>
              <a:t>я</a:t>
            </a:r>
            <a:r>
              <a:rPr sz="1950" dirty="0">
                <a:latin typeface="Times New Roman"/>
                <a:cs typeface="Times New Roman"/>
              </a:rPr>
              <a:t>	</a:t>
            </a:r>
            <a:r>
              <a:rPr sz="1950" spc="45" dirty="0">
                <a:latin typeface="Times New Roman"/>
                <a:cs typeface="Times New Roman"/>
              </a:rPr>
              <a:t>ви</a:t>
            </a:r>
            <a:r>
              <a:rPr sz="1950" spc="40" dirty="0">
                <a:latin typeface="Times New Roman"/>
                <a:cs typeface="Times New Roman"/>
              </a:rPr>
              <a:t>знач</a:t>
            </a:r>
            <a:r>
              <a:rPr sz="1950" spc="45" dirty="0">
                <a:latin typeface="Times New Roman"/>
                <a:cs typeface="Times New Roman"/>
              </a:rPr>
              <a:t>ен</a:t>
            </a:r>
            <a:r>
              <a:rPr sz="1950" spc="55" dirty="0">
                <a:latin typeface="Times New Roman"/>
                <a:cs typeface="Times New Roman"/>
              </a:rPr>
              <a:t>н</a:t>
            </a:r>
            <a:r>
              <a:rPr sz="1950" spc="45" dirty="0">
                <a:latin typeface="Times New Roman"/>
                <a:cs typeface="Times New Roman"/>
              </a:rPr>
              <a:t>я</a:t>
            </a:r>
            <a:r>
              <a:rPr sz="1950" dirty="0">
                <a:latin typeface="Times New Roman"/>
                <a:cs typeface="Times New Roman"/>
              </a:rPr>
              <a:t>	</a:t>
            </a:r>
            <a:r>
              <a:rPr sz="1950" spc="50" dirty="0">
                <a:latin typeface="Times New Roman"/>
                <a:cs typeface="Times New Roman"/>
              </a:rPr>
              <a:t>о</a:t>
            </a:r>
            <a:r>
              <a:rPr sz="1950" spc="45" dirty="0">
                <a:latin typeface="Times New Roman"/>
                <a:cs typeface="Times New Roman"/>
              </a:rPr>
              <a:t>бсягу</a:t>
            </a:r>
            <a:r>
              <a:rPr sz="1950" dirty="0">
                <a:latin typeface="Times New Roman"/>
                <a:cs typeface="Times New Roman"/>
              </a:rPr>
              <a:t>	</a:t>
            </a:r>
            <a:r>
              <a:rPr sz="1950" spc="35" dirty="0">
                <a:latin typeface="Times New Roman"/>
                <a:cs typeface="Times New Roman"/>
              </a:rPr>
              <a:t>вибі</a:t>
            </a:r>
            <a:r>
              <a:rPr sz="1950" spc="55" dirty="0">
                <a:latin typeface="Times New Roman"/>
                <a:cs typeface="Times New Roman"/>
              </a:rPr>
              <a:t>р</a:t>
            </a:r>
            <a:r>
              <a:rPr sz="1950" spc="50" dirty="0">
                <a:latin typeface="Times New Roman"/>
                <a:cs typeface="Times New Roman"/>
              </a:rPr>
              <a:t>ки</a:t>
            </a:r>
            <a:r>
              <a:rPr sz="1950" dirty="0">
                <a:latin typeface="Times New Roman"/>
                <a:cs typeface="Times New Roman"/>
              </a:rPr>
              <a:t>	</a:t>
            </a:r>
            <a:r>
              <a:rPr sz="1700" i="1" spc="65" dirty="0">
                <a:latin typeface="Times New Roman"/>
                <a:cs typeface="Times New Roman"/>
              </a:rPr>
              <a:t>n</a:t>
            </a:r>
            <a:r>
              <a:rPr sz="1700" i="1" dirty="0">
                <a:latin typeface="Times New Roman"/>
                <a:cs typeface="Times New Roman"/>
              </a:rPr>
              <a:t>	</a:t>
            </a:r>
            <a:r>
              <a:rPr sz="1950" spc="45" dirty="0">
                <a:latin typeface="Times New Roman"/>
                <a:cs typeface="Times New Roman"/>
              </a:rPr>
              <a:t>вик</a:t>
            </a:r>
            <a:r>
              <a:rPr sz="1950" spc="50" dirty="0">
                <a:latin typeface="Times New Roman"/>
                <a:cs typeface="Times New Roman"/>
              </a:rPr>
              <a:t>ор</a:t>
            </a:r>
            <a:r>
              <a:rPr sz="1950" spc="40" dirty="0">
                <a:latin typeface="Times New Roman"/>
                <a:cs typeface="Times New Roman"/>
              </a:rPr>
              <a:t>истов</a:t>
            </a:r>
            <a:r>
              <a:rPr sz="1950" spc="55" dirty="0">
                <a:latin typeface="Times New Roman"/>
                <a:cs typeface="Times New Roman"/>
              </a:rPr>
              <a:t>у</a:t>
            </a:r>
            <a:r>
              <a:rPr sz="1950" spc="65" dirty="0">
                <a:latin typeface="Times New Roman"/>
                <a:cs typeface="Times New Roman"/>
              </a:rPr>
              <a:t>ю</a:t>
            </a:r>
            <a:r>
              <a:rPr sz="1950" spc="30" dirty="0">
                <a:latin typeface="Times New Roman"/>
                <a:cs typeface="Times New Roman"/>
              </a:rPr>
              <a:t>ть  </a:t>
            </a:r>
            <a:r>
              <a:rPr sz="1950" spc="45" dirty="0">
                <a:latin typeface="Times New Roman"/>
                <a:cs typeface="Times New Roman"/>
              </a:rPr>
              <a:t>дисперсій </a:t>
            </a:r>
            <a:r>
              <a:rPr sz="3150" i="1" spc="-37" baseline="1322" dirty="0">
                <a:latin typeface="Symbol"/>
                <a:cs typeface="Symbol"/>
              </a:rPr>
              <a:t></a:t>
            </a:r>
            <a:r>
              <a:rPr sz="3150" i="1" spc="-37" baseline="1322" dirty="0">
                <a:latin typeface="Times New Roman"/>
                <a:cs typeface="Times New Roman"/>
              </a:rPr>
              <a:t> </a:t>
            </a:r>
            <a:r>
              <a:rPr sz="1875" spc="52" baseline="42222" dirty="0">
                <a:latin typeface="Times New Roman"/>
                <a:cs typeface="Times New Roman"/>
              </a:rPr>
              <a:t>2 </a:t>
            </a:r>
            <a:r>
              <a:rPr sz="1950" spc="45" dirty="0">
                <a:latin typeface="Times New Roman"/>
                <a:cs typeface="Times New Roman"/>
              </a:rPr>
              <a:t>аналогічних </a:t>
            </a:r>
            <a:r>
              <a:rPr sz="1950" spc="50" dirty="0">
                <a:latin typeface="Times New Roman"/>
                <a:cs typeface="Times New Roman"/>
              </a:rPr>
              <a:t>пробних</a:t>
            </a:r>
            <a:r>
              <a:rPr sz="1950" spc="-140" dirty="0">
                <a:latin typeface="Times New Roman"/>
                <a:cs typeface="Times New Roman"/>
              </a:rPr>
              <a:t> </a:t>
            </a:r>
            <a:r>
              <a:rPr sz="1950" spc="45" dirty="0">
                <a:latin typeface="Times New Roman"/>
                <a:cs typeface="Times New Roman"/>
              </a:rPr>
              <a:t>обстежень.</a:t>
            </a:r>
            <a:endParaRPr sz="1950">
              <a:latin typeface="Times New Roman"/>
              <a:cs typeface="Times New Roman"/>
            </a:endParaRPr>
          </a:p>
        </p:txBody>
      </p:sp>
      <p:sp>
        <p:nvSpPr>
          <p:cNvPr id="4" name="object 4"/>
          <p:cNvSpPr txBox="1"/>
          <p:nvPr/>
        </p:nvSpPr>
        <p:spPr>
          <a:xfrm>
            <a:off x="742873" y="1405595"/>
            <a:ext cx="7878445" cy="983615"/>
          </a:xfrm>
          <a:prstGeom prst="rect">
            <a:avLst/>
          </a:prstGeom>
        </p:spPr>
        <p:txBody>
          <a:bodyPr vert="horz" wrap="square" lIns="0" tIns="11430" rIns="0" bIns="0" rtlCol="0">
            <a:spAutoFit/>
          </a:bodyPr>
          <a:lstStyle/>
          <a:p>
            <a:pPr marL="12700" marR="5080" indent="577215">
              <a:lnSpc>
                <a:spcPct val="161200"/>
              </a:lnSpc>
              <a:spcBef>
                <a:spcPts val="90"/>
              </a:spcBef>
              <a:tabLst>
                <a:tab pos="1569085" algn="l"/>
                <a:tab pos="2345690" algn="l"/>
                <a:tab pos="3996690" algn="l"/>
                <a:tab pos="5309870" algn="l"/>
                <a:tab pos="6389370" algn="l"/>
              </a:tabLst>
            </a:pPr>
            <a:r>
              <a:rPr sz="1950" spc="65" dirty="0">
                <a:latin typeface="Times New Roman"/>
                <a:cs typeface="Times New Roman"/>
              </a:rPr>
              <a:t>Я</a:t>
            </a:r>
            <a:r>
              <a:rPr sz="1950" spc="50" dirty="0">
                <a:latin typeface="Times New Roman"/>
                <a:cs typeface="Times New Roman"/>
              </a:rPr>
              <a:t>к</a:t>
            </a:r>
            <a:r>
              <a:rPr sz="1950" spc="65" dirty="0">
                <a:latin typeface="Times New Roman"/>
                <a:cs typeface="Times New Roman"/>
              </a:rPr>
              <a:t>щ</a:t>
            </a:r>
            <a:r>
              <a:rPr sz="1950" spc="45" dirty="0">
                <a:latin typeface="Times New Roman"/>
                <a:cs typeface="Times New Roman"/>
              </a:rPr>
              <a:t>о</a:t>
            </a:r>
            <a:r>
              <a:rPr sz="1950" dirty="0">
                <a:latin typeface="Times New Roman"/>
                <a:cs typeface="Times New Roman"/>
              </a:rPr>
              <a:t>	</a:t>
            </a:r>
            <a:r>
              <a:rPr sz="1950" spc="40" dirty="0">
                <a:latin typeface="Times New Roman"/>
                <a:cs typeface="Times New Roman"/>
              </a:rPr>
              <a:t>такі</a:t>
            </a:r>
            <a:r>
              <a:rPr sz="1950" dirty="0">
                <a:latin typeface="Times New Roman"/>
                <a:cs typeface="Times New Roman"/>
              </a:rPr>
              <a:t>	</a:t>
            </a:r>
            <a:r>
              <a:rPr sz="1950" spc="50" dirty="0">
                <a:latin typeface="Times New Roman"/>
                <a:cs typeface="Times New Roman"/>
              </a:rPr>
              <a:t>о</a:t>
            </a:r>
            <a:r>
              <a:rPr sz="1950" spc="45" dirty="0">
                <a:latin typeface="Times New Roman"/>
                <a:cs typeface="Times New Roman"/>
              </a:rPr>
              <a:t>бстеже</a:t>
            </a:r>
            <a:r>
              <a:rPr sz="1950" spc="60" dirty="0">
                <a:latin typeface="Times New Roman"/>
                <a:cs typeface="Times New Roman"/>
              </a:rPr>
              <a:t>н</a:t>
            </a:r>
            <a:r>
              <a:rPr sz="1950" spc="45" dirty="0">
                <a:latin typeface="Times New Roman"/>
                <a:cs typeface="Times New Roman"/>
              </a:rPr>
              <a:t>ня</a:t>
            </a:r>
            <a:r>
              <a:rPr sz="1950" dirty="0">
                <a:latin typeface="Times New Roman"/>
                <a:cs typeface="Times New Roman"/>
              </a:rPr>
              <a:t>	</a:t>
            </a:r>
            <a:r>
              <a:rPr sz="1950" spc="30" dirty="0">
                <a:latin typeface="Times New Roman"/>
                <a:cs typeface="Times New Roman"/>
              </a:rPr>
              <a:t>ві</a:t>
            </a:r>
            <a:r>
              <a:rPr sz="1950" spc="55" dirty="0">
                <a:latin typeface="Times New Roman"/>
                <a:cs typeface="Times New Roman"/>
              </a:rPr>
              <a:t>д</a:t>
            </a:r>
            <a:r>
              <a:rPr sz="1950" spc="50" dirty="0">
                <a:latin typeface="Times New Roman"/>
                <a:cs typeface="Times New Roman"/>
              </a:rPr>
              <a:t>с</a:t>
            </a:r>
            <a:r>
              <a:rPr sz="1950" spc="35" dirty="0">
                <a:latin typeface="Times New Roman"/>
                <a:cs typeface="Times New Roman"/>
              </a:rPr>
              <a:t>у</a:t>
            </a:r>
            <a:r>
              <a:rPr sz="1950" spc="45" dirty="0">
                <a:latin typeface="Times New Roman"/>
                <a:cs typeface="Times New Roman"/>
              </a:rPr>
              <a:t>тн</a:t>
            </a:r>
            <a:r>
              <a:rPr sz="1950" spc="35" dirty="0">
                <a:latin typeface="Times New Roman"/>
                <a:cs typeface="Times New Roman"/>
              </a:rPr>
              <a:t>і</a:t>
            </a:r>
            <a:r>
              <a:rPr sz="1950" spc="20" dirty="0">
                <a:latin typeface="Times New Roman"/>
                <a:cs typeface="Times New Roman"/>
              </a:rPr>
              <a:t>,</a:t>
            </a:r>
            <a:r>
              <a:rPr sz="1950" dirty="0">
                <a:latin typeface="Times New Roman"/>
                <a:cs typeface="Times New Roman"/>
              </a:rPr>
              <a:t>	</a:t>
            </a:r>
            <a:r>
              <a:rPr sz="1950" spc="60" dirty="0">
                <a:latin typeface="Times New Roman"/>
                <a:cs typeface="Times New Roman"/>
              </a:rPr>
              <a:t>мож</a:t>
            </a:r>
            <a:r>
              <a:rPr sz="1950" spc="45" dirty="0">
                <a:latin typeface="Times New Roman"/>
                <a:cs typeface="Times New Roman"/>
              </a:rPr>
              <a:t>н</a:t>
            </a:r>
            <a:r>
              <a:rPr sz="1950" spc="40" dirty="0">
                <a:latin typeface="Times New Roman"/>
                <a:cs typeface="Times New Roman"/>
              </a:rPr>
              <a:t>а</a:t>
            </a:r>
            <a:r>
              <a:rPr sz="1950" dirty="0">
                <a:latin typeface="Times New Roman"/>
                <a:cs typeface="Times New Roman"/>
              </a:rPr>
              <a:t>	</a:t>
            </a:r>
            <a:r>
              <a:rPr sz="1950" spc="45" dirty="0">
                <a:latin typeface="Times New Roman"/>
                <a:cs typeface="Times New Roman"/>
              </a:rPr>
              <a:t>ск</a:t>
            </a:r>
            <a:r>
              <a:rPr sz="1950" spc="55" dirty="0">
                <a:latin typeface="Times New Roman"/>
                <a:cs typeface="Times New Roman"/>
              </a:rPr>
              <a:t>о</a:t>
            </a:r>
            <a:r>
              <a:rPr sz="1950" spc="50" dirty="0">
                <a:latin typeface="Times New Roman"/>
                <a:cs typeface="Times New Roman"/>
              </a:rPr>
              <a:t>р</a:t>
            </a:r>
            <a:r>
              <a:rPr sz="1950" spc="40" dirty="0">
                <a:latin typeface="Times New Roman"/>
                <a:cs typeface="Times New Roman"/>
              </a:rPr>
              <a:t>иста</a:t>
            </a:r>
            <a:r>
              <a:rPr sz="1950" spc="30" dirty="0">
                <a:latin typeface="Times New Roman"/>
                <a:cs typeface="Times New Roman"/>
              </a:rPr>
              <a:t>тися  </a:t>
            </a:r>
            <a:r>
              <a:rPr sz="1950" spc="45" dirty="0">
                <a:latin typeface="Times New Roman"/>
                <a:cs typeface="Times New Roman"/>
              </a:rPr>
              <a:t>співвідношенням</a:t>
            </a:r>
            <a:endParaRPr sz="1950">
              <a:latin typeface="Times New Roman"/>
              <a:cs typeface="Times New Roman"/>
            </a:endParaRPr>
          </a:p>
        </p:txBody>
      </p:sp>
      <p:sp>
        <p:nvSpPr>
          <p:cNvPr id="5" name="object 5"/>
          <p:cNvSpPr/>
          <p:nvPr/>
        </p:nvSpPr>
        <p:spPr>
          <a:xfrm>
            <a:off x="3313745" y="2237735"/>
            <a:ext cx="145415" cy="0"/>
          </a:xfrm>
          <a:custGeom>
            <a:avLst/>
            <a:gdLst/>
            <a:ahLst/>
            <a:cxnLst/>
            <a:rect l="l" t="t" r="r" b="b"/>
            <a:pathLst>
              <a:path w="145414">
                <a:moveTo>
                  <a:pt x="0" y="0"/>
                </a:moveTo>
                <a:lnTo>
                  <a:pt x="144897" y="0"/>
                </a:lnTo>
              </a:path>
            </a:pathLst>
          </a:custGeom>
          <a:ln w="8627">
            <a:solidFill>
              <a:srgbClr val="000000"/>
            </a:solidFill>
          </a:ln>
        </p:spPr>
        <p:txBody>
          <a:bodyPr wrap="square" lIns="0" tIns="0" rIns="0" bIns="0" rtlCol="0"/>
          <a:lstStyle/>
          <a:p>
            <a:endParaRPr/>
          </a:p>
        </p:txBody>
      </p:sp>
      <p:sp>
        <p:nvSpPr>
          <p:cNvPr id="6" name="object 6"/>
          <p:cNvSpPr txBox="1"/>
          <p:nvPr/>
        </p:nvSpPr>
        <p:spPr>
          <a:xfrm>
            <a:off x="3710788" y="2189521"/>
            <a:ext cx="896619" cy="217804"/>
          </a:xfrm>
          <a:prstGeom prst="rect">
            <a:avLst/>
          </a:prstGeom>
        </p:spPr>
        <p:txBody>
          <a:bodyPr vert="horz" wrap="square" lIns="0" tIns="13970" rIns="0" bIns="0" rtlCol="0">
            <a:spAutoFit/>
          </a:bodyPr>
          <a:lstStyle/>
          <a:p>
            <a:pPr marL="12700">
              <a:lnSpc>
                <a:spcPct val="100000"/>
              </a:lnSpc>
              <a:spcBef>
                <a:spcPts val="110"/>
              </a:spcBef>
              <a:tabLst>
                <a:tab pos="634365" algn="l"/>
              </a:tabLst>
            </a:pPr>
            <a:r>
              <a:rPr sz="1250" spc="-114" dirty="0">
                <a:latin typeface="Times New Roman"/>
                <a:cs typeface="Times New Roman"/>
              </a:rPr>
              <a:t>m</a:t>
            </a:r>
            <a:r>
              <a:rPr sz="1250" spc="15" dirty="0">
                <a:latin typeface="Times New Roman"/>
                <a:cs typeface="Times New Roman"/>
              </a:rPr>
              <a:t>a</a:t>
            </a:r>
            <a:r>
              <a:rPr sz="1250" spc="35" dirty="0">
                <a:latin typeface="Times New Roman"/>
                <a:cs typeface="Times New Roman"/>
              </a:rPr>
              <a:t>x</a:t>
            </a:r>
            <a:r>
              <a:rPr sz="1250" dirty="0">
                <a:latin typeface="Times New Roman"/>
                <a:cs typeface="Times New Roman"/>
              </a:rPr>
              <a:t>	</a:t>
            </a:r>
            <a:r>
              <a:rPr sz="1250" spc="-114" dirty="0">
                <a:latin typeface="Times New Roman"/>
                <a:cs typeface="Times New Roman"/>
              </a:rPr>
              <a:t>m</a:t>
            </a:r>
            <a:r>
              <a:rPr sz="1250" spc="80" dirty="0">
                <a:latin typeface="Times New Roman"/>
                <a:cs typeface="Times New Roman"/>
              </a:rPr>
              <a:t>i</a:t>
            </a:r>
            <a:r>
              <a:rPr sz="1250" spc="35" dirty="0">
                <a:latin typeface="Times New Roman"/>
                <a:cs typeface="Times New Roman"/>
              </a:rPr>
              <a:t>n</a:t>
            </a:r>
            <a:endParaRPr sz="1250">
              <a:latin typeface="Times New Roman"/>
              <a:cs typeface="Times New Roman"/>
            </a:endParaRPr>
          </a:p>
        </p:txBody>
      </p:sp>
      <p:sp>
        <p:nvSpPr>
          <p:cNvPr id="7" name="object 7"/>
          <p:cNvSpPr txBox="1"/>
          <p:nvPr/>
        </p:nvSpPr>
        <p:spPr>
          <a:xfrm>
            <a:off x="3311483" y="2234692"/>
            <a:ext cx="156845" cy="323850"/>
          </a:xfrm>
          <a:prstGeom prst="rect">
            <a:avLst/>
          </a:prstGeom>
        </p:spPr>
        <p:txBody>
          <a:bodyPr vert="horz" wrap="square" lIns="0" tIns="13335" rIns="0" bIns="0" rtlCol="0">
            <a:spAutoFit/>
          </a:bodyPr>
          <a:lstStyle/>
          <a:p>
            <a:pPr marL="12700">
              <a:lnSpc>
                <a:spcPct val="100000"/>
              </a:lnSpc>
              <a:spcBef>
                <a:spcPts val="105"/>
              </a:spcBef>
            </a:pPr>
            <a:r>
              <a:rPr sz="1950" spc="55" dirty="0">
                <a:latin typeface="Times New Roman"/>
                <a:cs typeface="Times New Roman"/>
              </a:rPr>
              <a:t>6</a:t>
            </a:r>
            <a:endParaRPr sz="1950">
              <a:latin typeface="Times New Roman"/>
              <a:cs typeface="Times New Roman"/>
            </a:endParaRPr>
          </a:p>
        </p:txBody>
      </p:sp>
      <p:sp>
        <p:nvSpPr>
          <p:cNvPr id="8" name="object 8"/>
          <p:cNvSpPr txBox="1"/>
          <p:nvPr/>
        </p:nvSpPr>
        <p:spPr>
          <a:xfrm>
            <a:off x="2808221" y="1965500"/>
            <a:ext cx="1564640" cy="412115"/>
          </a:xfrm>
          <a:prstGeom prst="rect">
            <a:avLst/>
          </a:prstGeom>
        </p:spPr>
        <p:txBody>
          <a:bodyPr vert="horz" wrap="square" lIns="0" tIns="16510" rIns="0" bIns="0" rtlCol="0">
            <a:spAutoFit/>
          </a:bodyPr>
          <a:lstStyle/>
          <a:p>
            <a:pPr marL="50800">
              <a:lnSpc>
                <a:spcPct val="100000"/>
              </a:lnSpc>
              <a:spcBef>
                <a:spcPts val="130"/>
              </a:spcBef>
              <a:tabLst>
                <a:tab pos="1285875" algn="l"/>
              </a:tabLst>
            </a:pPr>
            <a:r>
              <a:rPr sz="2050" i="1" spc="5" dirty="0">
                <a:latin typeface="Symbol"/>
                <a:cs typeface="Symbol"/>
              </a:rPr>
              <a:t></a:t>
            </a:r>
            <a:r>
              <a:rPr sz="2050" i="1" spc="5" dirty="0">
                <a:latin typeface="Times New Roman"/>
                <a:cs typeface="Times New Roman"/>
              </a:rPr>
              <a:t>  </a:t>
            </a:r>
            <a:r>
              <a:rPr sz="1950" spc="60" dirty="0">
                <a:latin typeface="Symbol"/>
                <a:cs typeface="Symbol"/>
              </a:rPr>
              <a:t></a:t>
            </a:r>
            <a:r>
              <a:rPr sz="1950" spc="-260" dirty="0">
                <a:latin typeface="Times New Roman"/>
                <a:cs typeface="Times New Roman"/>
              </a:rPr>
              <a:t> </a:t>
            </a:r>
            <a:r>
              <a:rPr sz="2925" spc="82" baseline="35612" dirty="0">
                <a:latin typeface="Times New Roman"/>
                <a:cs typeface="Times New Roman"/>
              </a:rPr>
              <a:t>1</a:t>
            </a:r>
            <a:r>
              <a:rPr sz="2925" spc="-142" baseline="35612" dirty="0">
                <a:latin typeface="Times New Roman"/>
                <a:cs typeface="Times New Roman"/>
              </a:rPr>
              <a:t> </a:t>
            </a:r>
            <a:r>
              <a:rPr sz="2500" spc="-25" dirty="0">
                <a:latin typeface="Symbol"/>
                <a:cs typeface="Symbol"/>
              </a:rPr>
              <a:t></a:t>
            </a:r>
            <a:r>
              <a:rPr sz="1950" i="1" spc="-25" dirty="0">
                <a:latin typeface="Times New Roman"/>
                <a:cs typeface="Times New Roman"/>
              </a:rPr>
              <a:t>x	</a:t>
            </a:r>
            <a:r>
              <a:rPr sz="1950" spc="25" dirty="0">
                <a:latin typeface="Symbol"/>
                <a:cs typeface="Symbol"/>
              </a:rPr>
              <a:t></a:t>
            </a:r>
            <a:r>
              <a:rPr sz="1950" spc="-85" dirty="0">
                <a:latin typeface="Times New Roman"/>
                <a:cs typeface="Times New Roman"/>
              </a:rPr>
              <a:t> </a:t>
            </a:r>
            <a:r>
              <a:rPr sz="1950" i="1" spc="45" dirty="0">
                <a:latin typeface="Times New Roman"/>
                <a:cs typeface="Times New Roman"/>
              </a:rPr>
              <a:t>x</a:t>
            </a:r>
            <a:endParaRPr sz="1950">
              <a:latin typeface="Times New Roman"/>
              <a:cs typeface="Times New Roman"/>
            </a:endParaRPr>
          </a:p>
        </p:txBody>
      </p:sp>
      <p:sp>
        <p:nvSpPr>
          <p:cNvPr id="9" name="object 9"/>
          <p:cNvSpPr txBox="1"/>
          <p:nvPr/>
        </p:nvSpPr>
        <p:spPr>
          <a:xfrm>
            <a:off x="4646111" y="1991653"/>
            <a:ext cx="3980179" cy="412115"/>
          </a:xfrm>
          <a:prstGeom prst="rect">
            <a:avLst/>
          </a:prstGeom>
        </p:spPr>
        <p:txBody>
          <a:bodyPr vert="horz" wrap="square" lIns="0" tIns="16510" rIns="0" bIns="0" rtlCol="0">
            <a:spAutoFit/>
          </a:bodyPr>
          <a:lstStyle/>
          <a:p>
            <a:pPr marL="12700">
              <a:lnSpc>
                <a:spcPct val="100000"/>
              </a:lnSpc>
              <a:spcBef>
                <a:spcPts val="130"/>
              </a:spcBef>
              <a:tabLst>
                <a:tab pos="330835" algn="l"/>
                <a:tab pos="604520" algn="l"/>
                <a:tab pos="1144905" algn="l"/>
                <a:tab pos="2044700" algn="l"/>
                <a:tab pos="2801620" algn="l"/>
              </a:tabLst>
            </a:pPr>
            <a:r>
              <a:rPr sz="3750" spc="-44" baseline="4444" dirty="0">
                <a:latin typeface="Symbol"/>
                <a:cs typeface="Symbol"/>
              </a:rPr>
              <a:t></a:t>
            </a:r>
            <a:r>
              <a:rPr sz="1950" spc="-30" dirty="0">
                <a:latin typeface="Times New Roman"/>
                <a:cs typeface="Times New Roman"/>
              </a:rPr>
              <a:t>,	</a:t>
            </a:r>
            <a:r>
              <a:rPr sz="1950" spc="40" dirty="0">
                <a:latin typeface="Times New Roman"/>
                <a:cs typeface="Times New Roman"/>
              </a:rPr>
              <a:t>а	</a:t>
            </a:r>
            <a:r>
              <a:rPr sz="1950" spc="45" dirty="0">
                <a:latin typeface="Times New Roman"/>
                <a:cs typeface="Times New Roman"/>
              </a:rPr>
              <a:t>для	частки	взяти	найбільше</a:t>
            </a:r>
            <a:endParaRPr sz="1950">
              <a:latin typeface="Times New Roman"/>
              <a:cs typeface="Times New Roman"/>
            </a:endParaRPr>
          </a:p>
        </p:txBody>
      </p:sp>
      <p:sp>
        <p:nvSpPr>
          <p:cNvPr id="10" name="object 10"/>
          <p:cNvSpPr txBox="1"/>
          <p:nvPr/>
        </p:nvSpPr>
        <p:spPr>
          <a:xfrm>
            <a:off x="717473" y="2569169"/>
            <a:ext cx="3449320" cy="357505"/>
          </a:xfrm>
          <a:prstGeom prst="rect">
            <a:avLst/>
          </a:prstGeom>
        </p:spPr>
        <p:txBody>
          <a:bodyPr vert="horz" wrap="square" lIns="0" tIns="15875" rIns="0" bIns="0" rtlCol="0">
            <a:spAutoFit/>
          </a:bodyPr>
          <a:lstStyle/>
          <a:p>
            <a:pPr marL="38100">
              <a:lnSpc>
                <a:spcPct val="100000"/>
              </a:lnSpc>
              <a:spcBef>
                <a:spcPts val="125"/>
              </a:spcBef>
            </a:pPr>
            <a:r>
              <a:rPr sz="1950" spc="45" dirty="0">
                <a:latin typeface="Times New Roman"/>
                <a:cs typeface="Times New Roman"/>
              </a:rPr>
              <a:t>значення</a:t>
            </a:r>
            <a:r>
              <a:rPr sz="1950" spc="10" dirty="0">
                <a:latin typeface="Times New Roman"/>
                <a:cs typeface="Times New Roman"/>
              </a:rPr>
              <a:t> </a:t>
            </a:r>
            <a:r>
              <a:rPr sz="1950" spc="40" dirty="0">
                <a:latin typeface="Times New Roman"/>
                <a:cs typeface="Times New Roman"/>
              </a:rPr>
              <a:t>дисперсії</a:t>
            </a:r>
            <a:r>
              <a:rPr sz="1950" spc="140" dirty="0">
                <a:latin typeface="Times New Roman"/>
                <a:cs typeface="Times New Roman"/>
              </a:rPr>
              <a:t> </a:t>
            </a:r>
            <a:r>
              <a:rPr sz="3225" i="1" spc="37" baseline="2583" dirty="0">
                <a:latin typeface="Symbol"/>
                <a:cs typeface="Symbol"/>
              </a:rPr>
              <a:t></a:t>
            </a:r>
            <a:r>
              <a:rPr sz="3225" i="1" spc="-97" baseline="2583" dirty="0">
                <a:latin typeface="Times New Roman"/>
                <a:cs typeface="Times New Roman"/>
              </a:rPr>
              <a:t> </a:t>
            </a:r>
            <a:r>
              <a:rPr sz="1950" spc="75" baseline="42735" dirty="0">
                <a:latin typeface="Times New Roman"/>
                <a:cs typeface="Times New Roman"/>
              </a:rPr>
              <a:t>2</a:t>
            </a:r>
            <a:r>
              <a:rPr sz="1950" spc="82" baseline="42735" dirty="0">
                <a:latin typeface="Times New Roman"/>
                <a:cs typeface="Times New Roman"/>
              </a:rPr>
              <a:t> </a:t>
            </a:r>
            <a:r>
              <a:rPr sz="3075" spc="112" baseline="2710" dirty="0">
                <a:latin typeface="Symbol"/>
                <a:cs typeface="Symbol"/>
              </a:rPr>
              <a:t></a:t>
            </a:r>
            <a:r>
              <a:rPr sz="3075" spc="-165" baseline="2710" dirty="0">
                <a:latin typeface="Times New Roman"/>
                <a:cs typeface="Times New Roman"/>
              </a:rPr>
              <a:t> </a:t>
            </a:r>
            <a:r>
              <a:rPr sz="3075" spc="52" baseline="2710" dirty="0">
                <a:latin typeface="Times New Roman"/>
                <a:cs typeface="Times New Roman"/>
              </a:rPr>
              <a:t>0,25</a:t>
            </a:r>
            <a:r>
              <a:rPr sz="3075" spc="-450" baseline="2710" dirty="0">
                <a:latin typeface="Times New Roman"/>
                <a:cs typeface="Times New Roman"/>
              </a:rPr>
              <a:t> </a:t>
            </a:r>
            <a:r>
              <a:rPr sz="1950" spc="20" dirty="0">
                <a:latin typeface="Times New Roman"/>
                <a:cs typeface="Times New Roman"/>
              </a:rPr>
              <a:t>.</a:t>
            </a:r>
            <a:endParaRPr sz="1950">
              <a:latin typeface="Times New Roman"/>
              <a:cs typeface="Times New Roman"/>
            </a:endParaRPr>
          </a:p>
        </p:txBody>
      </p:sp>
      <p:sp>
        <p:nvSpPr>
          <p:cNvPr id="11" name="object 11"/>
          <p:cNvSpPr txBox="1"/>
          <p:nvPr/>
        </p:nvSpPr>
        <p:spPr>
          <a:xfrm>
            <a:off x="6490803" y="2902382"/>
            <a:ext cx="1010285" cy="327660"/>
          </a:xfrm>
          <a:prstGeom prst="rect">
            <a:avLst/>
          </a:prstGeom>
        </p:spPr>
        <p:txBody>
          <a:bodyPr vert="horz" wrap="square" lIns="0" tIns="16510" rIns="0" bIns="0" rtlCol="0">
            <a:spAutoFit/>
          </a:bodyPr>
          <a:lstStyle/>
          <a:p>
            <a:pPr marL="12700">
              <a:lnSpc>
                <a:spcPct val="100000"/>
              </a:lnSpc>
              <a:spcBef>
                <a:spcPts val="130"/>
              </a:spcBef>
            </a:pPr>
            <a:r>
              <a:rPr sz="1950" spc="30" dirty="0">
                <a:latin typeface="Times New Roman"/>
                <a:cs typeface="Times New Roman"/>
              </a:rPr>
              <a:t>ві</a:t>
            </a:r>
            <a:r>
              <a:rPr sz="1950" spc="55" dirty="0">
                <a:latin typeface="Times New Roman"/>
                <a:cs typeface="Times New Roman"/>
              </a:rPr>
              <a:t>д</a:t>
            </a:r>
            <a:r>
              <a:rPr sz="1950" spc="40" dirty="0">
                <a:latin typeface="Times New Roman"/>
                <a:cs typeface="Times New Roman"/>
              </a:rPr>
              <a:t>нос</a:t>
            </a:r>
            <a:r>
              <a:rPr sz="1950" spc="65" dirty="0">
                <a:latin typeface="Times New Roman"/>
                <a:cs typeface="Times New Roman"/>
              </a:rPr>
              <a:t>н</a:t>
            </a:r>
            <a:r>
              <a:rPr sz="1950" spc="45" dirty="0">
                <a:latin typeface="Times New Roman"/>
                <a:cs typeface="Times New Roman"/>
              </a:rPr>
              <a:t>у</a:t>
            </a:r>
            <a:endParaRPr sz="1950">
              <a:latin typeface="Times New Roman"/>
              <a:cs typeface="Times New Roman"/>
            </a:endParaRPr>
          </a:p>
        </p:txBody>
      </p:sp>
      <p:sp>
        <p:nvSpPr>
          <p:cNvPr id="12" name="object 12"/>
          <p:cNvSpPr txBox="1"/>
          <p:nvPr/>
        </p:nvSpPr>
        <p:spPr>
          <a:xfrm>
            <a:off x="7671560" y="2902382"/>
            <a:ext cx="955675" cy="327660"/>
          </a:xfrm>
          <a:prstGeom prst="rect">
            <a:avLst/>
          </a:prstGeom>
        </p:spPr>
        <p:txBody>
          <a:bodyPr vert="horz" wrap="square" lIns="0" tIns="16510" rIns="0" bIns="0" rtlCol="0">
            <a:spAutoFit/>
          </a:bodyPr>
          <a:lstStyle/>
          <a:p>
            <a:pPr marL="12700">
              <a:lnSpc>
                <a:spcPct val="100000"/>
              </a:lnSpc>
              <a:spcBef>
                <a:spcPts val="130"/>
              </a:spcBef>
            </a:pPr>
            <a:r>
              <a:rPr sz="1950" spc="45" dirty="0">
                <a:latin typeface="Times New Roman"/>
                <a:cs typeface="Times New Roman"/>
              </a:rPr>
              <a:t>похибку</a:t>
            </a:r>
            <a:endParaRPr sz="1950">
              <a:latin typeface="Times New Roman"/>
              <a:cs typeface="Times New Roman"/>
            </a:endParaRPr>
          </a:p>
        </p:txBody>
      </p:sp>
      <p:sp>
        <p:nvSpPr>
          <p:cNvPr id="13" name="object 13"/>
          <p:cNvSpPr txBox="1"/>
          <p:nvPr/>
        </p:nvSpPr>
        <p:spPr>
          <a:xfrm>
            <a:off x="704773" y="2903376"/>
            <a:ext cx="5640070" cy="626745"/>
          </a:xfrm>
          <a:prstGeom prst="rect">
            <a:avLst/>
          </a:prstGeom>
        </p:spPr>
        <p:txBody>
          <a:bodyPr vert="horz" wrap="square" lIns="0" tIns="15240" rIns="0" bIns="0" rtlCol="0">
            <a:spAutoFit/>
          </a:bodyPr>
          <a:lstStyle/>
          <a:p>
            <a:pPr marL="50800" marR="30480" indent="577215">
              <a:lnSpc>
                <a:spcPct val="100600"/>
              </a:lnSpc>
              <a:spcBef>
                <a:spcPts val="120"/>
              </a:spcBef>
              <a:tabLst>
                <a:tab pos="1456690" algn="l"/>
                <a:tab pos="1777364" algn="l"/>
                <a:tab pos="2743200" algn="l"/>
                <a:tab pos="4239895" algn="l"/>
                <a:tab pos="4591685" algn="l"/>
              </a:tabLst>
            </a:pPr>
            <a:r>
              <a:rPr sz="1950" spc="65" dirty="0">
                <a:latin typeface="Times New Roman"/>
                <a:cs typeface="Times New Roman"/>
              </a:rPr>
              <a:t>Я</a:t>
            </a:r>
            <a:r>
              <a:rPr sz="1950" spc="50" dirty="0">
                <a:latin typeface="Times New Roman"/>
                <a:cs typeface="Times New Roman"/>
              </a:rPr>
              <a:t>к</a:t>
            </a:r>
            <a:r>
              <a:rPr sz="1950" spc="65" dirty="0">
                <a:latin typeface="Times New Roman"/>
                <a:cs typeface="Times New Roman"/>
              </a:rPr>
              <a:t>щ</a:t>
            </a:r>
            <a:r>
              <a:rPr sz="1950" spc="45" dirty="0">
                <a:latin typeface="Times New Roman"/>
                <a:cs typeface="Times New Roman"/>
              </a:rPr>
              <a:t>о</a:t>
            </a:r>
            <a:r>
              <a:rPr sz="1950" dirty="0">
                <a:latin typeface="Times New Roman"/>
                <a:cs typeface="Times New Roman"/>
              </a:rPr>
              <a:t>	</a:t>
            </a:r>
            <a:r>
              <a:rPr sz="1950" spc="45" dirty="0">
                <a:latin typeface="Times New Roman"/>
                <a:cs typeface="Times New Roman"/>
              </a:rPr>
              <a:t>в</a:t>
            </a:r>
            <a:r>
              <a:rPr sz="1950" dirty="0">
                <a:latin typeface="Times New Roman"/>
                <a:cs typeface="Times New Roman"/>
              </a:rPr>
              <a:t>	</a:t>
            </a:r>
            <a:r>
              <a:rPr sz="1950" spc="50" dirty="0">
                <a:latin typeface="Times New Roman"/>
                <a:cs typeface="Times New Roman"/>
              </a:rPr>
              <a:t>о</a:t>
            </a:r>
            <a:r>
              <a:rPr sz="1950" spc="45" dirty="0">
                <a:latin typeface="Times New Roman"/>
                <a:cs typeface="Times New Roman"/>
              </a:rPr>
              <a:t>сно</a:t>
            </a:r>
            <a:r>
              <a:rPr sz="1950" spc="50" dirty="0">
                <a:latin typeface="Times New Roman"/>
                <a:cs typeface="Times New Roman"/>
              </a:rPr>
              <a:t>в</a:t>
            </a:r>
            <a:r>
              <a:rPr sz="1950" spc="45" dirty="0">
                <a:latin typeface="Times New Roman"/>
                <a:cs typeface="Times New Roman"/>
              </a:rPr>
              <a:t>у</a:t>
            </a:r>
            <a:r>
              <a:rPr sz="1950" dirty="0">
                <a:latin typeface="Times New Roman"/>
                <a:cs typeface="Times New Roman"/>
              </a:rPr>
              <a:t>	</a:t>
            </a:r>
            <a:r>
              <a:rPr sz="1950" spc="50" dirty="0">
                <a:latin typeface="Times New Roman"/>
                <a:cs typeface="Times New Roman"/>
              </a:rPr>
              <a:t>ро</a:t>
            </a:r>
            <a:r>
              <a:rPr sz="1950" spc="25" dirty="0">
                <a:latin typeface="Times New Roman"/>
                <a:cs typeface="Times New Roman"/>
              </a:rPr>
              <a:t>з</a:t>
            </a:r>
            <a:r>
              <a:rPr sz="1950" spc="50" dirty="0">
                <a:latin typeface="Times New Roman"/>
                <a:cs typeface="Times New Roman"/>
              </a:rPr>
              <a:t>р</a:t>
            </a:r>
            <a:r>
              <a:rPr sz="1950" spc="45" dirty="0">
                <a:latin typeface="Times New Roman"/>
                <a:cs typeface="Times New Roman"/>
              </a:rPr>
              <a:t>ах</a:t>
            </a:r>
            <a:r>
              <a:rPr sz="1950" spc="35" dirty="0">
                <a:latin typeface="Times New Roman"/>
                <a:cs typeface="Times New Roman"/>
              </a:rPr>
              <a:t>у</a:t>
            </a:r>
            <a:r>
              <a:rPr sz="1950" spc="45" dirty="0">
                <a:latin typeface="Times New Roman"/>
                <a:cs typeface="Times New Roman"/>
              </a:rPr>
              <a:t>нку</a:t>
            </a:r>
            <a:r>
              <a:rPr sz="1950" dirty="0">
                <a:latin typeface="Times New Roman"/>
                <a:cs typeface="Times New Roman"/>
              </a:rPr>
              <a:t>	</a:t>
            </a:r>
            <a:r>
              <a:rPr sz="1700" i="1" spc="65" dirty="0">
                <a:latin typeface="Times New Roman"/>
                <a:cs typeface="Times New Roman"/>
              </a:rPr>
              <a:t>n</a:t>
            </a:r>
            <a:r>
              <a:rPr sz="1700" i="1" dirty="0">
                <a:latin typeface="Times New Roman"/>
                <a:cs typeface="Times New Roman"/>
              </a:rPr>
              <a:t>	</a:t>
            </a:r>
            <a:r>
              <a:rPr sz="1950" spc="45" dirty="0">
                <a:latin typeface="Times New Roman"/>
                <a:cs typeface="Times New Roman"/>
              </a:rPr>
              <a:t>по</a:t>
            </a:r>
            <a:r>
              <a:rPr sz="1950" spc="50" dirty="0">
                <a:latin typeface="Times New Roman"/>
                <a:cs typeface="Times New Roman"/>
              </a:rPr>
              <a:t>к</a:t>
            </a:r>
            <a:r>
              <a:rPr sz="1950" spc="45" dirty="0">
                <a:latin typeface="Times New Roman"/>
                <a:cs typeface="Times New Roman"/>
              </a:rPr>
              <a:t>л</a:t>
            </a:r>
            <a:r>
              <a:rPr sz="1950" spc="30" dirty="0">
                <a:latin typeface="Times New Roman"/>
                <a:cs typeface="Times New Roman"/>
              </a:rPr>
              <a:t>а</a:t>
            </a:r>
            <a:r>
              <a:rPr sz="1950" spc="35" dirty="0">
                <a:latin typeface="Times New Roman"/>
                <a:cs typeface="Times New Roman"/>
              </a:rPr>
              <a:t>сти  </a:t>
            </a:r>
            <a:r>
              <a:rPr sz="1950" spc="45" dirty="0">
                <a:latin typeface="Times New Roman"/>
                <a:cs typeface="Times New Roman"/>
              </a:rPr>
              <a:t>вибірки </a:t>
            </a:r>
            <a:r>
              <a:rPr sz="1700" i="1" spc="395" dirty="0">
                <a:latin typeface="Times New Roman"/>
                <a:cs typeface="Times New Roman"/>
              </a:rPr>
              <a:t>V</a:t>
            </a:r>
            <a:r>
              <a:rPr sz="1650" spc="592" baseline="-22727" dirty="0">
                <a:latin typeface="Symbol"/>
                <a:cs typeface="Symbol"/>
              </a:rPr>
              <a:t></a:t>
            </a:r>
            <a:r>
              <a:rPr sz="1650" spc="592" baseline="-22727" dirty="0">
                <a:latin typeface="Times New Roman"/>
                <a:cs typeface="Times New Roman"/>
              </a:rPr>
              <a:t> </a:t>
            </a:r>
            <a:r>
              <a:rPr sz="1950" spc="55" dirty="0">
                <a:latin typeface="Times New Roman"/>
                <a:cs typeface="Times New Roman"/>
              </a:rPr>
              <a:t>формули </a:t>
            </a:r>
            <a:r>
              <a:rPr sz="1950" spc="40" dirty="0">
                <a:latin typeface="Times New Roman"/>
                <a:cs typeface="Times New Roman"/>
              </a:rPr>
              <a:t>відповідно</a:t>
            </a:r>
            <a:r>
              <a:rPr sz="1950" spc="280" dirty="0">
                <a:latin typeface="Times New Roman"/>
                <a:cs typeface="Times New Roman"/>
              </a:rPr>
              <a:t> </a:t>
            </a:r>
            <a:r>
              <a:rPr sz="1950" spc="45" dirty="0">
                <a:latin typeface="Times New Roman"/>
                <a:cs typeface="Times New Roman"/>
              </a:rPr>
              <a:t>модифікуються:</a:t>
            </a:r>
            <a:endParaRPr sz="1950">
              <a:latin typeface="Times New Roman"/>
              <a:cs typeface="Times New Roman"/>
            </a:endParaRPr>
          </a:p>
        </p:txBody>
      </p:sp>
      <p:sp>
        <p:nvSpPr>
          <p:cNvPr id="14" name="object 14"/>
          <p:cNvSpPr txBox="1"/>
          <p:nvPr/>
        </p:nvSpPr>
        <p:spPr>
          <a:xfrm>
            <a:off x="1320143" y="4152608"/>
            <a:ext cx="1616075" cy="327660"/>
          </a:xfrm>
          <a:prstGeom prst="rect">
            <a:avLst/>
          </a:prstGeom>
        </p:spPr>
        <p:txBody>
          <a:bodyPr vert="horz" wrap="square" lIns="0" tIns="16510" rIns="0" bIns="0" rtlCol="0">
            <a:spAutoFit/>
          </a:bodyPr>
          <a:lstStyle/>
          <a:p>
            <a:pPr marL="12700">
              <a:lnSpc>
                <a:spcPct val="100000"/>
              </a:lnSpc>
              <a:spcBef>
                <a:spcPts val="130"/>
              </a:spcBef>
            </a:pPr>
            <a:r>
              <a:rPr sz="1950" spc="45" dirty="0">
                <a:latin typeface="Times New Roman"/>
                <a:cs typeface="Times New Roman"/>
              </a:rPr>
              <a:t>для</a:t>
            </a:r>
            <a:r>
              <a:rPr sz="1950" spc="-30" dirty="0">
                <a:latin typeface="Times New Roman"/>
                <a:cs typeface="Times New Roman"/>
              </a:rPr>
              <a:t> </a:t>
            </a:r>
            <a:r>
              <a:rPr sz="1950" spc="40" dirty="0">
                <a:latin typeface="Times New Roman"/>
                <a:cs typeface="Times New Roman"/>
              </a:rPr>
              <a:t>середньої:</a:t>
            </a:r>
            <a:endParaRPr sz="1950">
              <a:latin typeface="Times New Roman"/>
              <a:cs typeface="Times New Roman"/>
            </a:endParaRPr>
          </a:p>
        </p:txBody>
      </p:sp>
      <p:sp>
        <p:nvSpPr>
          <p:cNvPr id="15" name="object 15"/>
          <p:cNvSpPr txBox="1"/>
          <p:nvPr/>
        </p:nvSpPr>
        <p:spPr>
          <a:xfrm>
            <a:off x="4380149" y="4462538"/>
            <a:ext cx="139065" cy="239395"/>
          </a:xfrm>
          <a:prstGeom prst="rect">
            <a:avLst/>
          </a:prstGeom>
        </p:spPr>
        <p:txBody>
          <a:bodyPr vert="horz" wrap="square" lIns="0" tIns="12700" rIns="0" bIns="0" rtlCol="0">
            <a:spAutoFit/>
          </a:bodyPr>
          <a:lstStyle/>
          <a:p>
            <a:pPr marL="12700">
              <a:lnSpc>
                <a:spcPct val="100000"/>
              </a:lnSpc>
              <a:spcBef>
                <a:spcPts val="100"/>
              </a:spcBef>
            </a:pPr>
            <a:r>
              <a:rPr sz="1400" spc="35" dirty="0">
                <a:latin typeface="Symbol"/>
                <a:cs typeface="Symbol"/>
              </a:rPr>
              <a:t></a:t>
            </a:r>
            <a:endParaRPr sz="1400">
              <a:latin typeface="Symbol"/>
              <a:cs typeface="Symbol"/>
            </a:endParaRPr>
          </a:p>
        </p:txBody>
      </p:sp>
      <p:sp>
        <p:nvSpPr>
          <p:cNvPr id="16" name="object 16"/>
          <p:cNvSpPr txBox="1"/>
          <p:nvPr/>
        </p:nvSpPr>
        <p:spPr>
          <a:xfrm>
            <a:off x="4173918" y="4169341"/>
            <a:ext cx="409575" cy="358140"/>
          </a:xfrm>
          <a:prstGeom prst="rect">
            <a:avLst/>
          </a:prstGeom>
        </p:spPr>
        <p:txBody>
          <a:bodyPr vert="horz" wrap="square" lIns="0" tIns="16510" rIns="0" bIns="0" rtlCol="0">
            <a:spAutoFit/>
          </a:bodyPr>
          <a:lstStyle/>
          <a:p>
            <a:pPr marL="38100">
              <a:lnSpc>
                <a:spcPct val="100000"/>
              </a:lnSpc>
              <a:spcBef>
                <a:spcPts val="130"/>
              </a:spcBef>
            </a:pPr>
            <a:r>
              <a:rPr sz="3225" i="1" spc="104" baseline="-25839" dirty="0">
                <a:latin typeface="Times New Roman"/>
                <a:cs typeface="Times New Roman"/>
              </a:rPr>
              <a:t>V</a:t>
            </a:r>
            <a:r>
              <a:rPr sz="3225" i="1" spc="-135" baseline="-25839" dirty="0">
                <a:latin typeface="Times New Roman"/>
                <a:cs typeface="Times New Roman"/>
              </a:rPr>
              <a:t> </a:t>
            </a:r>
            <a:r>
              <a:rPr sz="1400" spc="25" dirty="0">
                <a:latin typeface="Times New Roman"/>
                <a:cs typeface="Times New Roman"/>
              </a:rPr>
              <a:t>2</a:t>
            </a:r>
            <a:endParaRPr sz="1400">
              <a:latin typeface="Times New Roman"/>
              <a:cs typeface="Times New Roman"/>
            </a:endParaRPr>
          </a:p>
        </p:txBody>
      </p:sp>
      <p:sp>
        <p:nvSpPr>
          <p:cNvPr id="17" name="object 17"/>
          <p:cNvSpPr txBox="1"/>
          <p:nvPr/>
        </p:nvSpPr>
        <p:spPr>
          <a:xfrm>
            <a:off x="4077963" y="3742783"/>
            <a:ext cx="620395" cy="358140"/>
          </a:xfrm>
          <a:prstGeom prst="rect">
            <a:avLst/>
          </a:prstGeom>
        </p:spPr>
        <p:txBody>
          <a:bodyPr vert="horz" wrap="square" lIns="0" tIns="16510" rIns="0" bIns="0" rtlCol="0">
            <a:spAutoFit/>
          </a:bodyPr>
          <a:lstStyle/>
          <a:p>
            <a:pPr marL="38100">
              <a:lnSpc>
                <a:spcPct val="100000"/>
              </a:lnSpc>
              <a:spcBef>
                <a:spcPts val="130"/>
              </a:spcBef>
            </a:pPr>
            <a:r>
              <a:rPr sz="3225" i="1" spc="44" baseline="-25839" dirty="0">
                <a:latin typeface="Times New Roman"/>
                <a:cs typeface="Times New Roman"/>
              </a:rPr>
              <a:t>t </a:t>
            </a:r>
            <a:r>
              <a:rPr sz="1400" spc="35" dirty="0">
                <a:latin typeface="Times New Roman"/>
                <a:cs typeface="Times New Roman"/>
              </a:rPr>
              <a:t>2</a:t>
            </a:r>
            <a:r>
              <a:rPr sz="3225" i="1" spc="52" baseline="-25839" dirty="0">
                <a:latin typeface="Times New Roman"/>
                <a:cs typeface="Times New Roman"/>
              </a:rPr>
              <a:t>V</a:t>
            </a:r>
            <a:r>
              <a:rPr sz="3225" i="1" spc="-525" baseline="-25839" dirty="0">
                <a:latin typeface="Times New Roman"/>
                <a:cs typeface="Times New Roman"/>
              </a:rPr>
              <a:t> </a:t>
            </a:r>
            <a:r>
              <a:rPr sz="1400" spc="25" dirty="0">
                <a:latin typeface="Times New Roman"/>
                <a:cs typeface="Times New Roman"/>
              </a:rPr>
              <a:t>2</a:t>
            </a:r>
            <a:endParaRPr sz="1400">
              <a:latin typeface="Times New Roman"/>
              <a:cs typeface="Times New Roman"/>
            </a:endParaRPr>
          </a:p>
        </p:txBody>
      </p:sp>
      <p:sp>
        <p:nvSpPr>
          <p:cNvPr id="18" name="object 18"/>
          <p:cNvSpPr txBox="1"/>
          <p:nvPr/>
        </p:nvSpPr>
        <p:spPr>
          <a:xfrm>
            <a:off x="3641471" y="3937412"/>
            <a:ext cx="1237615" cy="358140"/>
          </a:xfrm>
          <a:prstGeom prst="rect">
            <a:avLst/>
          </a:prstGeom>
        </p:spPr>
        <p:txBody>
          <a:bodyPr vert="horz" wrap="square" lIns="0" tIns="16510" rIns="0" bIns="0" rtlCol="0">
            <a:spAutoFit/>
          </a:bodyPr>
          <a:lstStyle/>
          <a:p>
            <a:pPr marL="38100">
              <a:lnSpc>
                <a:spcPct val="100000"/>
              </a:lnSpc>
              <a:spcBef>
                <a:spcPts val="130"/>
              </a:spcBef>
              <a:tabLst>
                <a:tab pos="873760" algn="l"/>
              </a:tabLst>
            </a:pPr>
            <a:r>
              <a:rPr sz="3225" i="1" spc="89" baseline="-24547" dirty="0">
                <a:latin typeface="Times New Roman"/>
                <a:cs typeface="Times New Roman"/>
              </a:rPr>
              <a:t>n</a:t>
            </a:r>
            <a:r>
              <a:rPr sz="3225" i="1" spc="-82" baseline="-24547" dirty="0">
                <a:latin typeface="Times New Roman"/>
                <a:cs typeface="Times New Roman"/>
              </a:rPr>
              <a:t> </a:t>
            </a:r>
            <a:r>
              <a:rPr sz="3225" spc="97" baseline="-24547" dirty="0">
                <a:latin typeface="Symbol"/>
                <a:cs typeface="Symbol"/>
              </a:rPr>
              <a:t></a:t>
            </a:r>
            <a:r>
              <a:rPr sz="2150" u="sng" spc="65" dirty="0">
                <a:uFill>
                  <a:solidFill>
                    <a:srgbClr val="000000"/>
                  </a:solidFill>
                </a:uFill>
                <a:latin typeface="Symbol"/>
                <a:cs typeface="Symbol"/>
              </a:rPr>
              <a:t></a:t>
            </a:r>
            <a:r>
              <a:rPr sz="1400" i="1" u="sng" spc="25" dirty="0">
                <a:uFill>
                  <a:solidFill>
                    <a:srgbClr val="000000"/>
                  </a:solidFill>
                </a:uFill>
                <a:latin typeface="Times New Roman"/>
                <a:cs typeface="Times New Roman"/>
              </a:rPr>
              <a:t>x</a:t>
            </a:r>
            <a:r>
              <a:rPr sz="1400" i="1" spc="155" dirty="0">
                <a:latin typeface="Times New Roman"/>
                <a:cs typeface="Times New Roman"/>
              </a:rPr>
              <a:t> </a:t>
            </a:r>
            <a:r>
              <a:rPr sz="2925" spc="37" baseline="-42735" dirty="0">
                <a:latin typeface="Times New Roman"/>
                <a:cs typeface="Times New Roman"/>
              </a:rPr>
              <a:t>;</a:t>
            </a:r>
            <a:endParaRPr sz="2925" baseline="-42735">
              <a:latin typeface="Times New Roman"/>
              <a:cs typeface="Times New Roman"/>
            </a:endParaRPr>
          </a:p>
        </p:txBody>
      </p:sp>
      <p:sp>
        <p:nvSpPr>
          <p:cNvPr id="19" name="object 19"/>
          <p:cNvSpPr txBox="1"/>
          <p:nvPr/>
        </p:nvSpPr>
        <p:spPr>
          <a:xfrm>
            <a:off x="1320143" y="5165742"/>
            <a:ext cx="1287145" cy="327660"/>
          </a:xfrm>
          <a:prstGeom prst="rect">
            <a:avLst/>
          </a:prstGeom>
        </p:spPr>
        <p:txBody>
          <a:bodyPr vert="horz" wrap="square" lIns="0" tIns="16510" rIns="0" bIns="0" rtlCol="0">
            <a:spAutoFit/>
          </a:bodyPr>
          <a:lstStyle/>
          <a:p>
            <a:pPr marL="12700">
              <a:lnSpc>
                <a:spcPct val="100000"/>
              </a:lnSpc>
              <a:spcBef>
                <a:spcPts val="130"/>
              </a:spcBef>
            </a:pPr>
            <a:r>
              <a:rPr sz="1950" spc="45" dirty="0">
                <a:latin typeface="Times New Roman"/>
                <a:cs typeface="Times New Roman"/>
              </a:rPr>
              <a:t>для</a:t>
            </a:r>
            <a:r>
              <a:rPr sz="1950" spc="-55" dirty="0">
                <a:latin typeface="Times New Roman"/>
                <a:cs typeface="Times New Roman"/>
              </a:rPr>
              <a:t> </a:t>
            </a:r>
            <a:r>
              <a:rPr sz="1950" spc="45" dirty="0">
                <a:latin typeface="Times New Roman"/>
                <a:cs typeface="Times New Roman"/>
              </a:rPr>
              <a:t>частки:</a:t>
            </a:r>
            <a:endParaRPr sz="1950">
              <a:latin typeface="Times New Roman"/>
              <a:cs typeface="Times New Roman"/>
            </a:endParaRPr>
          </a:p>
        </p:txBody>
      </p:sp>
      <p:sp>
        <p:nvSpPr>
          <p:cNvPr id="20" name="object 20"/>
          <p:cNvSpPr/>
          <p:nvPr/>
        </p:nvSpPr>
        <p:spPr>
          <a:xfrm>
            <a:off x="4018004" y="5330738"/>
            <a:ext cx="755650" cy="0"/>
          </a:xfrm>
          <a:custGeom>
            <a:avLst/>
            <a:gdLst/>
            <a:ahLst/>
            <a:cxnLst/>
            <a:rect l="l" t="t" r="r" b="b"/>
            <a:pathLst>
              <a:path w="755650">
                <a:moveTo>
                  <a:pt x="0" y="0"/>
                </a:moveTo>
                <a:lnTo>
                  <a:pt x="755302" y="0"/>
                </a:lnTo>
              </a:path>
            </a:pathLst>
          </a:custGeom>
          <a:ln w="9084">
            <a:solidFill>
              <a:srgbClr val="000000"/>
            </a:solidFill>
          </a:ln>
        </p:spPr>
        <p:txBody>
          <a:bodyPr wrap="square" lIns="0" tIns="0" rIns="0" bIns="0" rtlCol="0"/>
          <a:lstStyle/>
          <a:p>
            <a:endParaRPr/>
          </a:p>
        </p:txBody>
      </p:sp>
      <p:sp>
        <p:nvSpPr>
          <p:cNvPr id="21" name="object 21"/>
          <p:cNvSpPr txBox="1"/>
          <p:nvPr/>
        </p:nvSpPr>
        <p:spPr>
          <a:xfrm>
            <a:off x="3664470" y="5150112"/>
            <a:ext cx="314325" cy="295275"/>
          </a:xfrm>
          <a:prstGeom prst="rect">
            <a:avLst/>
          </a:prstGeom>
        </p:spPr>
        <p:txBody>
          <a:bodyPr vert="horz" wrap="square" lIns="0" tIns="14604" rIns="0" bIns="0" rtlCol="0">
            <a:spAutoFit/>
          </a:bodyPr>
          <a:lstStyle/>
          <a:p>
            <a:pPr marL="12700">
              <a:lnSpc>
                <a:spcPct val="100000"/>
              </a:lnSpc>
              <a:spcBef>
                <a:spcPts val="114"/>
              </a:spcBef>
            </a:pPr>
            <a:r>
              <a:rPr sz="1750" i="1" spc="25" dirty="0">
                <a:latin typeface="Times New Roman"/>
                <a:cs typeface="Times New Roman"/>
              </a:rPr>
              <a:t>n</a:t>
            </a:r>
            <a:r>
              <a:rPr sz="1750" i="1" spc="-135" dirty="0">
                <a:latin typeface="Times New Roman"/>
                <a:cs typeface="Times New Roman"/>
              </a:rPr>
              <a:t> </a:t>
            </a:r>
            <a:r>
              <a:rPr sz="1750" spc="25" dirty="0">
                <a:latin typeface="Symbol"/>
                <a:cs typeface="Symbol"/>
              </a:rPr>
              <a:t></a:t>
            </a:r>
            <a:endParaRPr sz="1750">
              <a:latin typeface="Symbol"/>
              <a:cs typeface="Symbol"/>
            </a:endParaRPr>
          </a:p>
        </p:txBody>
      </p:sp>
      <p:sp>
        <p:nvSpPr>
          <p:cNvPr id="22" name="object 22"/>
          <p:cNvSpPr txBox="1"/>
          <p:nvPr/>
        </p:nvSpPr>
        <p:spPr>
          <a:xfrm>
            <a:off x="4243335" y="5475427"/>
            <a:ext cx="107314" cy="182880"/>
          </a:xfrm>
          <a:prstGeom prst="rect">
            <a:avLst/>
          </a:prstGeom>
        </p:spPr>
        <p:txBody>
          <a:bodyPr vert="horz" wrap="square" lIns="0" tIns="16510" rIns="0" bIns="0" rtlCol="0">
            <a:spAutoFit/>
          </a:bodyPr>
          <a:lstStyle/>
          <a:p>
            <a:pPr marL="12700">
              <a:lnSpc>
                <a:spcPct val="100000"/>
              </a:lnSpc>
              <a:spcBef>
                <a:spcPts val="130"/>
              </a:spcBef>
            </a:pPr>
            <a:r>
              <a:rPr sz="1000" spc="30" dirty="0">
                <a:latin typeface="Symbol"/>
                <a:cs typeface="Symbol"/>
              </a:rPr>
              <a:t></a:t>
            </a:r>
            <a:endParaRPr sz="1000">
              <a:latin typeface="Symbol"/>
              <a:cs typeface="Symbol"/>
            </a:endParaRPr>
          </a:p>
        </p:txBody>
      </p:sp>
      <p:sp>
        <p:nvSpPr>
          <p:cNvPr id="23" name="object 23"/>
          <p:cNvSpPr txBox="1"/>
          <p:nvPr/>
        </p:nvSpPr>
        <p:spPr>
          <a:xfrm>
            <a:off x="4080400" y="5325857"/>
            <a:ext cx="621030" cy="295275"/>
          </a:xfrm>
          <a:prstGeom prst="rect">
            <a:avLst/>
          </a:prstGeom>
        </p:spPr>
        <p:txBody>
          <a:bodyPr vert="horz" wrap="square" lIns="0" tIns="14604" rIns="0" bIns="0" rtlCol="0">
            <a:spAutoFit/>
          </a:bodyPr>
          <a:lstStyle/>
          <a:p>
            <a:pPr marL="38100">
              <a:lnSpc>
                <a:spcPct val="100000"/>
              </a:lnSpc>
              <a:spcBef>
                <a:spcPts val="114"/>
              </a:spcBef>
            </a:pPr>
            <a:r>
              <a:rPr sz="1750" i="1" spc="30" dirty="0">
                <a:latin typeface="Times New Roman"/>
                <a:cs typeface="Times New Roman"/>
              </a:rPr>
              <a:t>V </a:t>
            </a:r>
            <a:r>
              <a:rPr sz="1500" spc="37" baseline="44444" dirty="0">
                <a:latin typeface="Times New Roman"/>
                <a:cs typeface="Times New Roman"/>
              </a:rPr>
              <a:t>2 </a:t>
            </a:r>
            <a:r>
              <a:rPr sz="1750" spc="10" dirty="0">
                <a:latin typeface="Symbol"/>
                <a:cs typeface="Symbol"/>
              </a:rPr>
              <a:t></a:t>
            </a:r>
            <a:r>
              <a:rPr sz="1750" spc="-250" dirty="0">
                <a:latin typeface="Times New Roman"/>
                <a:cs typeface="Times New Roman"/>
              </a:rPr>
              <a:t> </a:t>
            </a:r>
            <a:r>
              <a:rPr sz="1750" i="1" spc="30" dirty="0">
                <a:latin typeface="Times New Roman"/>
                <a:cs typeface="Times New Roman"/>
              </a:rPr>
              <a:t>w</a:t>
            </a:r>
            <a:endParaRPr sz="1750">
              <a:latin typeface="Times New Roman"/>
              <a:cs typeface="Times New Roman"/>
            </a:endParaRPr>
          </a:p>
        </p:txBody>
      </p:sp>
      <p:sp>
        <p:nvSpPr>
          <p:cNvPr id="24" name="object 24"/>
          <p:cNvSpPr txBox="1"/>
          <p:nvPr/>
        </p:nvSpPr>
        <p:spPr>
          <a:xfrm>
            <a:off x="3987783" y="4937655"/>
            <a:ext cx="831850" cy="381000"/>
          </a:xfrm>
          <a:prstGeom prst="rect">
            <a:avLst/>
          </a:prstGeom>
        </p:spPr>
        <p:txBody>
          <a:bodyPr vert="horz" wrap="square" lIns="0" tIns="16510" rIns="0" bIns="0" rtlCol="0">
            <a:spAutoFit/>
          </a:bodyPr>
          <a:lstStyle/>
          <a:p>
            <a:pPr marL="38100">
              <a:lnSpc>
                <a:spcPct val="100000"/>
              </a:lnSpc>
              <a:spcBef>
                <a:spcPts val="130"/>
              </a:spcBef>
            </a:pPr>
            <a:r>
              <a:rPr sz="1750" i="1" spc="10" dirty="0">
                <a:latin typeface="Times New Roman"/>
                <a:cs typeface="Times New Roman"/>
              </a:rPr>
              <a:t>t</a:t>
            </a:r>
            <a:r>
              <a:rPr sz="1750" i="1" spc="-250" dirty="0">
                <a:latin typeface="Times New Roman"/>
                <a:cs typeface="Times New Roman"/>
              </a:rPr>
              <a:t> </a:t>
            </a:r>
            <a:r>
              <a:rPr sz="1500" spc="37" baseline="44444" dirty="0">
                <a:latin typeface="Times New Roman"/>
                <a:cs typeface="Times New Roman"/>
              </a:rPr>
              <a:t>2</a:t>
            </a:r>
            <a:r>
              <a:rPr sz="1500" spc="-75" baseline="44444" dirty="0">
                <a:latin typeface="Times New Roman"/>
                <a:cs typeface="Times New Roman"/>
              </a:rPr>
              <a:t> </a:t>
            </a:r>
            <a:r>
              <a:rPr sz="2300" spc="-80" dirty="0">
                <a:latin typeface="Symbol"/>
                <a:cs typeface="Symbol"/>
              </a:rPr>
              <a:t></a:t>
            </a:r>
            <a:r>
              <a:rPr sz="1750" spc="-80" dirty="0">
                <a:latin typeface="Times New Roman"/>
                <a:cs typeface="Times New Roman"/>
              </a:rPr>
              <a:t>1</a:t>
            </a:r>
            <a:r>
              <a:rPr sz="1750" spc="-80" dirty="0">
                <a:latin typeface="Symbol"/>
                <a:cs typeface="Symbol"/>
              </a:rPr>
              <a:t></a:t>
            </a:r>
            <a:r>
              <a:rPr sz="1750" spc="-155" dirty="0">
                <a:latin typeface="Times New Roman"/>
                <a:cs typeface="Times New Roman"/>
              </a:rPr>
              <a:t> </a:t>
            </a:r>
            <a:r>
              <a:rPr sz="1750" i="1" spc="-65" dirty="0">
                <a:latin typeface="Times New Roman"/>
                <a:cs typeface="Times New Roman"/>
              </a:rPr>
              <a:t>w</a:t>
            </a:r>
            <a:r>
              <a:rPr sz="2300" spc="-65" dirty="0">
                <a:latin typeface="Symbol"/>
                <a:cs typeface="Symbol"/>
              </a:rPr>
              <a:t></a:t>
            </a:r>
            <a:endParaRPr sz="2300">
              <a:latin typeface="Symbol"/>
              <a:cs typeface="Symbol"/>
            </a:endParaRPr>
          </a:p>
        </p:txBody>
      </p:sp>
      <p:sp>
        <p:nvSpPr>
          <p:cNvPr id="25" name="object 25"/>
          <p:cNvSpPr txBox="1"/>
          <p:nvPr/>
        </p:nvSpPr>
        <p:spPr>
          <a:xfrm>
            <a:off x="4816214" y="5165742"/>
            <a:ext cx="90805" cy="327660"/>
          </a:xfrm>
          <a:prstGeom prst="rect">
            <a:avLst/>
          </a:prstGeom>
        </p:spPr>
        <p:txBody>
          <a:bodyPr vert="horz" wrap="square" lIns="0" tIns="16510" rIns="0" bIns="0" rtlCol="0">
            <a:spAutoFit/>
          </a:bodyPr>
          <a:lstStyle/>
          <a:p>
            <a:pPr marL="12700">
              <a:lnSpc>
                <a:spcPct val="100000"/>
              </a:lnSpc>
              <a:spcBef>
                <a:spcPts val="130"/>
              </a:spcBef>
            </a:pPr>
            <a:r>
              <a:rPr sz="1950" spc="20" dirty="0">
                <a:latin typeface="Times New Roman"/>
                <a:cs typeface="Times New Roman"/>
              </a:rPr>
              <a:t>.</a:t>
            </a:r>
            <a:endParaRPr sz="195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34753"/>
            <a:ext cx="8702040" cy="1147445"/>
          </a:xfrm>
          <a:prstGeom prst="rect">
            <a:avLst/>
          </a:prstGeom>
        </p:spPr>
        <p:txBody>
          <a:bodyPr vert="horz" wrap="square" lIns="0" tIns="12700" rIns="0" bIns="0" rtlCol="0">
            <a:spAutoFit/>
          </a:bodyPr>
          <a:lstStyle/>
          <a:p>
            <a:pPr marL="12700" marR="5080" indent="467359">
              <a:lnSpc>
                <a:spcPct val="114999"/>
              </a:lnSpc>
              <a:spcBef>
                <a:spcPts val="100"/>
              </a:spcBef>
              <a:tabLst>
                <a:tab pos="2303145" algn="l"/>
                <a:tab pos="2563495" algn="l"/>
                <a:tab pos="4299585" algn="l"/>
                <a:tab pos="4415790" algn="l"/>
                <a:tab pos="5444490" algn="l"/>
                <a:tab pos="5796915" algn="l"/>
                <a:tab pos="7155180" algn="l"/>
              </a:tabLst>
            </a:pPr>
            <a:r>
              <a:rPr sz="3200" spc="-5" dirty="0">
                <a:latin typeface="Times New Roman"/>
                <a:cs typeface="Times New Roman"/>
              </a:rPr>
              <a:t>Оскіл</a:t>
            </a:r>
            <a:r>
              <a:rPr sz="3200" spc="-15" dirty="0">
                <a:latin typeface="Times New Roman"/>
                <a:cs typeface="Times New Roman"/>
              </a:rPr>
              <a:t>ь</a:t>
            </a:r>
            <a:r>
              <a:rPr sz="3200" spc="-10" dirty="0">
                <a:latin typeface="Times New Roman"/>
                <a:cs typeface="Times New Roman"/>
              </a:rPr>
              <a:t>к</a:t>
            </a:r>
            <a:r>
              <a:rPr sz="3200" dirty="0">
                <a:latin typeface="Times New Roman"/>
                <a:cs typeface="Times New Roman"/>
              </a:rPr>
              <a:t>и	с</a:t>
            </a:r>
            <a:r>
              <a:rPr sz="3200" spc="35" dirty="0">
                <a:latin typeface="Times New Roman"/>
                <a:cs typeface="Times New Roman"/>
              </a:rPr>
              <a:t>т</a:t>
            </a:r>
            <a:r>
              <a:rPr sz="3200" spc="-80" dirty="0">
                <a:latin typeface="Times New Roman"/>
                <a:cs typeface="Times New Roman"/>
              </a:rPr>
              <a:t>а</a:t>
            </a:r>
            <a:r>
              <a:rPr sz="3200" dirty="0">
                <a:latin typeface="Times New Roman"/>
                <a:cs typeface="Times New Roman"/>
              </a:rPr>
              <a:t>т</a:t>
            </a:r>
            <a:r>
              <a:rPr sz="3200" spc="-20" dirty="0">
                <a:latin typeface="Times New Roman"/>
                <a:cs typeface="Times New Roman"/>
              </a:rPr>
              <a:t>и</a:t>
            </a:r>
            <a:r>
              <a:rPr sz="3200" dirty="0">
                <a:latin typeface="Times New Roman"/>
                <a:cs typeface="Times New Roman"/>
              </a:rPr>
              <a:t>сти</a:t>
            </a:r>
            <a:r>
              <a:rPr sz="3200" spc="-55" dirty="0">
                <a:latin typeface="Times New Roman"/>
                <a:cs typeface="Times New Roman"/>
              </a:rPr>
              <a:t>к</a:t>
            </a:r>
            <a:r>
              <a:rPr sz="3200" dirty="0">
                <a:latin typeface="Times New Roman"/>
                <a:cs typeface="Times New Roman"/>
              </a:rPr>
              <a:t>а		</a:t>
            </a:r>
            <a:r>
              <a:rPr sz="3200" spc="-15" dirty="0">
                <a:latin typeface="Times New Roman"/>
                <a:cs typeface="Times New Roman"/>
              </a:rPr>
              <a:t>в</a:t>
            </a:r>
            <a:r>
              <a:rPr sz="3200" spc="-5" dirty="0">
                <a:latin typeface="Times New Roman"/>
                <a:cs typeface="Times New Roman"/>
              </a:rPr>
              <a:t>и</a:t>
            </a:r>
            <a:r>
              <a:rPr sz="3200" spc="-125" dirty="0">
                <a:latin typeface="Times New Roman"/>
                <a:cs typeface="Times New Roman"/>
              </a:rPr>
              <a:t>в</a:t>
            </a:r>
            <a:r>
              <a:rPr sz="3200" dirty="0">
                <a:latin typeface="Times New Roman"/>
                <a:cs typeface="Times New Roman"/>
              </a:rPr>
              <a:t>чає	</a:t>
            </a:r>
            <a:r>
              <a:rPr sz="3200" spc="-40" dirty="0">
                <a:latin typeface="Times New Roman"/>
                <a:cs typeface="Times New Roman"/>
              </a:rPr>
              <a:t>м</a:t>
            </a:r>
            <a:r>
              <a:rPr sz="3200" dirty="0">
                <a:latin typeface="Times New Roman"/>
                <a:cs typeface="Times New Roman"/>
              </a:rPr>
              <a:t>ас</a:t>
            </a:r>
            <a:r>
              <a:rPr sz="3200" spc="10" dirty="0">
                <a:latin typeface="Times New Roman"/>
                <a:cs typeface="Times New Roman"/>
              </a:rPr>
              <a:t>о</a:t>
            </a:r>
            <a:r>
              <a:rPr sz="3200" spc="-5" dirty="0">
                <a:latin typeface="Times New Roman"/>
                <a:cs typeface="Times New Roman"/>
              </a:rPr>
              <a:t>в</a:t>
            </a:r>
            <a:r>
              <a:rPr sz="3200" dirty="0">
                <a:latin typeface="Times New Roman"/>
                <a:cs typeface="Times New Roman"/>
              </a:rPr>
              <a:t>і	</a:t>
            </a:r>
            <a:r>
              <a:rPr sz="3200" spc="-5" dirty="0">
                <a:latin typeface="Times New Roman"/>
                <a:cs typeface="Times New Roman"/>
              </a:rPr>
              <a:t>про</a:t>
            </a:r>
            <a:r>
              <a:rPr sz="3200" spc="-15" dirty="0">
                <a:latin typeface="Times New Roman"/>
                <a:cs typeface="Times New Roman"/>
              </a:rPr>
              <a:t>ц</a:t>
            </a:r>
            <a:r>
              <a:rPr sz="3200" spc="85" dirty="0">
                <a:latin typeface="Times New Roman"/>
                <a:cs typeface="Times New Roman"/>
              </a:rPr>
              <a:t>е</a:t>
            </a:r>
            <a:r>
              <a:rPr sz="3200" dirty="0">
                <a:latin typeface="Times New Roman"/>
                <a:cs typeface="Times New Roman"/>
              </a:rPr>
              <a:t>си,  індив</a:t>
            </a:r>
            <a:r>
              <a:rPr sz="3200" spc="-15" dirty="0">
                <a:latin typeface="Times New Roman"/>
                <a:cs typeface="Times New Roman"/>
              </a:rPr>
              <a:t>і</a:t>
            </a:r>
            <a:r>
              <a:rPr sz="3200" spc="-10" dirty="0">
                <a:latin typeface="Times New Roman"/>
                <a:cs typeface="Times New Roman"/>
              </a:rPr>
              <a:t>д</a:t>
            </a:r>
            <a:r>
              <a:rPr sz="3200" spc="-45" dirty="0">
                <a:latin typeface="Times New Roman"/>
                <a:cs typeface="Times New Roman"/>
              </a:rPr>
              <a:t>у</a:t>
            </a:r>
            <a:r>
              <a:rPr sz="3200" spc="25" dirty="0">
                <a:latin typeface="Times New Roman"/>
                <a:cs typeface="Times New Roman"/>
              </a:rPr>
              <a:t>а</a:t>
            </a:r>
            <a:r>
              <a:rPr sz="3200" spc="-5" dirty="0">
                <a:latin typeface="Times New Roman"/>
                <a:cs typeface="Times New Roman"/>
              </a:rPr>
              <a:t>льн</a:t>
            </a:r>
            <a:r>
              <a:rPr sz="3200" dirty="0">
                <a:latin typeface="Times New Roman"/>
                <a:cs typeface="Times New Roman"/>
              </a:rPr>
              <a:t>і	</a:t>
            </a:r>
            <a:r>
              <a:rPr sz="3200" spc="-5" dirty="0">
                <a:latin typeface="Times New Roman"/>
                <a:cs typeface="Times New Roman"/>
              </a:rPr>
              <a:t>зн</a:t>
            </a:r>
            <a:r>
              <a:rPr sz="3200" spc="-135" dirty="0">
                <a:latin typeface="Times New Roman"/>
                <a:cs typeface="Times New Roman"/>
              </a:rPr>
              <a:t>а</a:t>
            </a:r>
            <a:r>
              <a:rPr sz="3200" dirty="0">
                <a:latin typeface="Times New Roman"/>
                <a:cs typeface="Times New Roman"/>
              </a:rPr>
              <a:t>чення	ознак	сист</a:t>
            </a:r>
            <a:r>
              <a:rPr sz="3200" spc="5" dirty="0">
                <a:latin typeface="Times New Roman"/>
                <a:cs typeface="Times New Roman"/>
              </a:rPr>
              <a:t>е</a:t>
            </a:r>
            <a:r>
              <a:rPr sz="3200" spc="-25" dirty="0">
                <a:latin typeface="Times New Roman"/>
                <a:cs typeface="Times New Roman"/>
              </a:rPr>
              <a:t>м</a:t>
            </a:r>
            <a:r>
              <a:rPr sz="3200" spc="-80" dirty="0">
                <a:latin typeface="Times New Roman"/>
                <a:cs typeface="Times New Roman"/>
              </a:rPr>
              <a:t>а</a:t>
            </a:r>
            <a:r>
              <a:rPr sz="3200" dirty="0">
                <a:latin typeface="Times New Roman"/>
                <a:cs typeface="Times New Roman"/>
              </a:rPr>
              <a:t>ти</a:t>
            </a:r>
            <a:r>
              <a:rPr sz="3200" spc="-85" dirty="0">
                <a:latin typeface="Times New Roman"/>
                <a:cs typeface="Times New Roman"/>
              </a:rPr>
              <a:t>з</a:t>
            </a:r>
            <a:r>
              <a:rPr sz="3200" dirty="0">
                <a:latin typeface="Times New Roman"/>
                <a:cs typeface="Times New Roman"/>
              </a:rPr>
              <a:t>у</a:t>
            </a:r>
            <a:r>
              <a:rPr sz="3200" spc="-50" dirty="0">
                <a:latin typeface="Times New Roman"/>
                <a:cs typeface="Times New Roman"/>
              </a:rPr>
              <a:t>ю</a:t>
            </a:r>
            <a:r>
              <a:rPr sz="3200" dirty="0">
                <a:latin typeface="Times New Roman"/>
                <a:cs typeface="Times New Roman"/>
              </a:rPr>
              <a:t>ть</a:t>
            </a:r>
            <a:r>
              <a:rPr sz="3200" spc="5" dirty="0">
                <a:latin typeface="Times New Roman"/>
                <a:cs typeface="Times New Roman"/>
              </a:rPr>
              <a:t>с</a:t>
            </a:r>
            <a:r>
              <a:rPr sz="3200" spc="-10" dirty="0">
                <a:latin typeface="Times New Roman"/>
                <a:cs typeface="Times New Roman"/>
              </a:rPr>
              <a:t>я</a:t>
            </a:r>
            <a:r>
              <a:rPr sz="3200" dirty="0">
                <a:latin typeface="Times New Roman"/>
                <a:cs typeface="Times New Roman"/>
              </a:rPr>
              <a:t>,</a:t>
            </a:r>
            <a:endParaRPr sz="3200">
              <a:latin typeface="Times New Roman"/>
              <a:cs typeface="Times New Roman"/>
            </a:endParaRPr>
          </a:p>
        </p:txBody>
      </p:sp>
      <p:sp>
        <p:nvSpPr>
          <p:cNvPr id="3" name="object 3"/>
          <p:cNvSpPr txBox="1"/>
          <p:nvPr/>
        </p:nvSpPr>
        <p:spPr>
          <a:xfrm>
            <a:off x="6080886" y="1357096"/>
            <a:ext cx="2879725" cy="1147445"/>
          </a:xfrm>
          <a:prstGeom prst="rect">
            <a:avLst/>
          </a:prstGeom>
        </p:spPr>
        <p:txBody>
          <a:bodyPr vert="horz" wrap="square" lIns="0" tIns="85725" rIns="0" bIns="0" rtlCol="0">
            <a:spAutoFit/>
          </a:bodyPr>
          <a:lstStyle/>
          <a:p>
            <a:pPr marL="12700">
              <a:lnSpc>
                <a:spcPct val="100000"/>
              </a:lnSpc>
              <a:spcBef>
                <a:spcPts val="675"/>
              </a:spcBef>
            </a:pPr>
            <a:r>
              <a:rPr sz="3200" spc="-35" dirty="0">
                <a:latin typeface="Times New Roman"/>
                <a:cs typeface="Times New Roman"/>
              </a:rPr>
              <a:t>Узагальнюючою</a:t>
            </a:r>
            <a:endParaRPr sz="3200">
              <a:latin typeface="Times New Roman"/>
              <a:cs typeface="Times New Roman"/>
            </a:endParaRPr>
          </a:p>
          <a:p>
            <a:pPr marL="12700">
              <a:lnSpc>
                <a:spcPct val="100000"/>
              </a:lnSpc>
              <a:spcBef>
                <a:spcPts val="575"/>
              </a:spcBef>
            </a:pPr>
            <a:r>
              <a:rPr sz="3200" b="1" i="1" spc="-5" dirty="0">
                <a:latin typeface="Times New Roman"/>
                <a:cs typeface="Times New Roman"/>
              </a:rPr>
              <a:t>статистичний</a:t>
            </a:r>
            <a:endParaRPr sz="3200">
              <a:latin typeface="Times New Roman"/>
              <a:cs typeface="Times New Roman"/>
            </a:endParaRPr>
          </a:p>
        </p:txBody>
      </p:sp>
      <p:sp>
        <p:nvSpPr>
          <p:cNvPr id="4" name="object 4"/>
          <p:cNvSpPr txBox="1"/>
          <p:nvPr/>
        </p:nvSpPr>
        <p:spPr>
          <a:xfrm>
            <a:off x="258267" y="1357096"/>
            <a:ext cx="5311775" cy="1708150"/>
          </a:xfrm>
          <a:prstGeom prst="rect">
            <a:avLst/>
          </a:prstGeom>
        </p:spPr>
        <p:txBody>
          <a:bodyPr vert="horz" wrap="square" lIns="0" tIns="12700" rIns="0" bIns="0" rtlCol="0">
            <a:spAutoFit/>
          </a:bodyPr>
          <a:lstStyle/>
          <a:p>
            <a:pPr marL="12700" marR="5080" algn="just">
              <a:lnSpc>
                <a:spcPct val="114999"/>
              </a:lnSpc>
              <a:spcBef>
                <a:spcPts val="100"/>
              </a:spcBef>
            </a:pPr>
            <a:r>
              <a:rPr sz="3200" spc="-15" dirty="0">
                <a:latin typeface="Times New Roman"/>
                <a:cs typeface="Times New Roman"/>
              </a:rPr>
              <a:t>зводяться</a:t>
            </a:r>
            <a:r>
              <a:rPr sz="3200" spc="770" dirty="0">
                <a:latin typeface="Times New Roman"/>
                <a:cs typeface="Times New Roman"/>
              </a:rPr>
              <a:t> </a:t>
            </a:r>
            <a:r>
              <a:rPr sz="3200" dirty="0">
                <a:latin typeface="Times New Roman"/>
                <a:cs typeface="Times New Roman"/>
              </a:rPr>
              <a:t>в </a:t>
            </a:r>
            <a:r>
              <a:rPr sz="3200" spc="-5" dirty="0">
                <a:latin typeface="Times New Roman"/>
                <a:cs typeface="Times New Roman"/>
              </a:rPr>
              <a:t>єдине ціле.  </a:t>
            </a:r>
            <a:r>
              <a:rPr sz="3200" spc="-20" dirty="0">
                <a:latin typeface="Times New Roman"/>
                <a:cs typeface="Times New Roman"/>
              </a:rPr>
              <a:t>характеристикою </a:t>
            </a:r>
            <a:r>
              <a:rPr sz="3200" dirty="0">
                <a:latin typeface="Times New Roman"/>
                <a:cs typeface="Times New Roman"/>
              </a:rPr>
              <a:t>явищ є  </a:t>
            </a:r>
            <a:r>
              <a:rPr sz="3200" b="1" i="1" spc="-15" dirty="0">
                <a:latin typeface="Times New Roman"/>
                <a:cs typeface="Times New Roman"/>
              </a:rPr>
              <a:t>показник</a:t>
            </a:r>
            <a:r>
              <a:rPr sz="3200" spc="-15" dirty="0">
                <a:latin typeface="Times New Roman"/>
                <a:cs typeface="Times New Roman"/>
              </a:rPr>
              <a:t>.</a:t>
            </a:r>
            <a:endParaRPr sz="3200">
              <a:latin typeface="Times New Roman"/>
              <a:cs typeface="Times New Roman"/>
            </a:endParaRPr>
          </a:p>
        </p:txBody>
      </p:sp>
      <p:sp>
        <p:nvSpPr>
          <p:cNvPr id="5" name="object 5"/>
          <p:cNvSpPr txBox="1"/>
          <p:nvPr/>
        </p:nvSpPr>
        <p:spPr>
          <a:xfrm>
            <a:off x="258267" y="3039846"/>
            <a:ext cx="8703310" cy="2830195"/>
          </a:xfrm>
          <a:prstGeom prst="rect">
            <a:avLst/>
          </a:prstGeom>
        </p:spPr>
        <p:txBody>
          <a:bodyPr vert="horz" wrap="square" lIns="0" tIns="12700" rIns="0" bIns="0" rtlCol="0">
            <a:spAutoFit/>
          </a:bodyPr>
          <a:lstStyle/>
          <a:p>
            <a:pPr marL="12700" marR="5080" indent="467359" algn="just">
              <a:lnSpc>
                <a:spcPct val="114999"/>
              </a:lnSpc>
              <a:spcBef>
                <a:spcPts val="100"/>
              </a:spcBef>
            </a:pPr>
            <a:r>
              <a:rPr sz="3200" dirty="0">
                <a:latin typeface="Times New Roman"/>
                <a:cs typeface="Times New Roman"/>
              </a:rPr>
              <a:t>На </a:t>
            </a:r>
            <a:r>
              <a:rPr sz="3200" spc="-5" dirty="0">
                <a:latin typeface="Times New Roman"/>
                <a:cs typeface="Times New Roman"/>
              </a:rPr>
              <a:t>відміну </a:t>
            </a:r>
            <a:r>
              <a:rPr sz="3200" spc="-10" dirty="0">
                <a:latin typeface="Times New Roman"/>
                <a:cs typeface="Times New Roman"/>
              </a:rPr>
              <a:t>від </a:t>
            </a:r>
            <a:r>
              <a:rPr sz="3200" spc="-5" dirty="0">
                <a:latin typeface="Times New Roman"/>
                <a:cs typeface="Times New Roman"/>
              </a:rPr>
              <a:t>ознак, </a:t>
            </a:r>
            <a:r>
              <a:rPr sz="3200" dirty="0">
                <a:latin typeface="Times New Roman"/>
                <a:cs typeface="Times New Roman"/>
              </a:rPr>
              <a:t>які </a:t>
            </a:r>
            <a:r>
              <a:rPr sz="3200" spc="-5" dirty="0">
                <a:latin typeface="Times New Roman"/>
                <a:cs typeface="Times New Roman"/>
              </a:rPr>
              <a:t>реєструються,  статистичні </a:t>
            </a:r>
            <a:r>
              <a:rPr sz="3200" spc="-10" dirty="0">
                <a:latin typeface="Times New Roman"/>
                <a:cs typeface="Times New Roman"/>
              </a:rPr>
              <a:t>показники </a:t>
            </a:r>
            <a:r>
              <a:rPr sz="3200" spc="-20" dirty="0">
                <a:latin typeface="Times New Roman"/>
                <a:cs typeface="Times New Roman"/>
              </a:rPr>
              <a:t>розраховуються. </a:t>
            </a:r>
            <a:r>
              <a:rPr sz="3200" dirty="0">
                <a:latin typeface="Times New Roman"/>
                <a:cs typeface="Times New Roman"/>
              </a:rPr>
              <a:t>Це </a:t>
            </a:r>
            <a:r>
              <a:rPr sz="3200" spc="-35" dirty="0">
                <a:latin typeface="Times New Roman"/>
                <a:cs typeface="Times New Roman"/>
              </a:rPr>
              <a:t>може  </a:t>
            </a:r>
            <a:r>
              <a:rPr sz="3200" spc="-30" dirty="0">
                <a:latin typeface="Times New Roman"/>
                <a:cs typeface="Times New Roman"/>
              </a:rPr>
              <a:t>бути </a:t>
            </a:r>
            <a:r>
              <a:rPr sz="3200" spc="10" dirty="0">
                <a:latin typeface="Times New Roman"/>
                <a:cs typeface="Times New Roman"/>
              </a:rPr>
              <a:t>простий </a:t>
            </a:r>
            <a:r>
              <a:rPr sz="3200" spc="-15" dirty="0">
                <a:latin typeface="Times New Roman"/>
                <a:cs typeface="Times New Roman"/>
              </a:rPr>
              <a:t>підсумок </a:t>
            </a:r>
            <a:r>
              <a:rPr sz="3200" dirty="0">
                <a:latin typeface="Times New Roman"/>
                <a:cs typeface="Times New Roman"/>
              </a:rPr>
              <a:t>елементів сукупності або  </a:t>
            </a:r>
            <a:r>
              <a:rPr sz="3200" spc="-20" dirty="0">
                <a:latin typeface="Times New Roman"/>
                <a:cs typeface="Times New Roman"/>
              </a:rPr>
              <a:t>значень </a:t>
            </a:r>
            <a:r>
              <a:rPr sz="3200" spc="-5" dirty="0">
                <a:latin typeface="Times New Roman"/>
                <a:cs typeface="Times New Roman"/>
              </a:rPr>
              <a:t>ознаки, </a:t>
            </a:r>
            <a:r>
              <a:rPr sz="3200" spc="-40" dirty="0">
                <a:latin typeface="Times New Roman"/>
                <a:cs typeface="Times New Roman"/>
              </a:rPr>
              <a:t>результат </a:t>
            </a:r>
            <a:r>
              <a:rPr sz="3200" spc="-5" dirty="0">
                <a:latin typeface="Times New Roman"/>
                <a:cs typeface="Times New Roman"/>
              </a:rPr>
              <a:t>порівняння </a:t>
            </a:r>
            <a:r>
              <a:rPr sz="3200" spc="-30" dirty="0">
                <a:latin typeface="Times New Roman"/>
                <a:cs typeface="Times New Roman"/>
              </a:rPr>
              <a:t>двох  </a:t>
            </a:r>
            <a:r>
              <a:rPr sz="3200" spc="-5" dirty="0">
                <a:latin typeface="Times New Roman"/>
                <a:cs typeface="Times New Roman"/>
              </a:rPr>
              <a:t>величин </a:t>
            </a:r>
            <a:r>
              <a:rPr sz="3200" dirty="0">
                <a:latin typeface="Times New Roman"/>
                <a:cs typeface="Times New Roman"/>
              </a:rPr>
              <a:t>або складніших</a:t>
            </a:r>
            <a:r>
              <a:rPr sz="3200" spc="-45" dirty="0">
                <a:latin typeface="Times New Roman"/>
                <a:cs typeface="Times New Roman"/>
              </a:rPr>
              <a:t> </a:t>
            </a:r>
            <a:r>
              <a:rPr sz="3200" spc="-10" dirty="0">
                <a:latin typeface="Times New Roman"/>
                <a:cs typeface="Times New Roman"/>
              </a:rPr>
              <a:t>розрахунків.</a:t>
            </a:r>
            <a:endParaRPr sz="3200">
              <a:latin typeface="Times New Roman"/>
              <a:cs typeface="Times New Roman"/>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0989" y="1210183"/>
            <a:ext cx="59988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2D79"/>
                </a:solidFill>
                <a:latin typeface="Times New Roman"/>
                <a:cs typeface="Times New Roman"/>
              </a:rPr>
              <a:t>4. </a:t>
            </a:r>
            <a:r>
              <a:rPr sz="2400" b="1" spc="-35" dirty="0">
                <a:solidFill>
                  <a:srgbClr val="5E2D79"/>
                </a:solidFill>
                <a:latin typeface="Times New Roman"/>
                <a:cs typeface="Times New Roman"/>
              </a:rPr>
              <a:t>СТАТИСТИЧНА </a:t>
            </a:r>
            <a:r>
              <a:rPr sz="2400" b="1" spc="-5" dirty="0">
                <a:solidFill>
                  <a:srgbClr val="5E2D79"/>
                </a:solidFill>
                <a:latin typeface="Times New Roman"/>
                <a:cs typeface="Times New Roman"/>
              </a:rPr>
              <a:t>ПЕРЕВІРКА </a:t>
            </a:r>
            <a:r>
              <a:rPr sz="2400" b="1" dirty="0">
                <a:solidFill>
                  <a:srgbClr val="5E2D79"/>
                </a:solidFill>
                <a:latin typeface="Times New Roman"/>
                <a:cs typeface="Times New Roman"/>
              </a:rPr>
              <a:t>ГІПОТЕЗ</a:t>
            </a:r>
            <a:endParaRPr sz="2400">
              <a:latin typeface="Times New Roman"/>
              <a:cs typeface="Times New Roman"/>
            </a:endParaRPr>
          </a:p>
        </p:txBody>
      </p:sp>
      <p:sp>
        <p:nvSpPr>
          <p:cNvPr id="3" name="object 3"/>
          <p:cNvSpPr txBox="1"/>
          <p:nvPr/>
        </p:nvSpPr>
        <p:spPr>
          <a:xfrm>
            <a:off x="764540" y="1807590"/>
            <a:ext cx="8011795" cy="873125"/>
          </a:xfrm>
          <a:prstGeom prst="rect">
            <a:avLst/>
          </a:prstGeom>
        </p:spPr>
        <p:txBody>
          <a:bodyPr vert="horz" wrap="square" lIns="0" tIns="34925" rIns="0" bIns="0" rtlCol="0">
            <a:spAutoFit/>
          </a:bodyPr>
          <a:lstStyle/>
          <a:p>
            <a:pPr marL="12700" marR="5080">
              <a:lnSpc>
                <a:spcPts val="2030"/>
              </a:lnSpc>
              <a:spcBef>
                <a:spcPts val="275"/>
              </a:spcBef>
            </a:pPr>
            <a:r>
              <a:rPr sz="1800" b="1" i="1" spc="-5" dirty="0">
                <a:latin typeface="Calibri"/>
                <a:cs typeface="Calibri"/>
              </a:rPr>
              <a:t>Статистична гіпотеза </a:t>
            </a:r>
            <a:r>
              <a:rPr sz="1800" dirty="0">
                <a:latin typeface="Symbol"/>
                <a:cs typeface="Symbol"/>
              </a:rPr>
              <a:t></a:t>
            </a:r>
            <a:r>
              <a:rPr sz="1800" dirty="0">
                <a:latin typeface="Times New Roman"/>
                <a:cs typeface="Times New Roman"/>
              </a:rPr>
              <a:t> </a:t>
            </a:r>
            <a:r>
              <a:rPr sz="1800" spc="-10" dirty="0">
                <a:latin typeface="Calibri"/>
                <a:cs typeface="Calibri"/>
              </a:rPr>
              <a:t>це </a:t>
            </a:r>
            <a:r>
              <a:rPr sz="1800" dirty="0">
                <a:latin typeface="Calibri"/>
                <a:cs typeface="Calibri"/>
              </a:rPr>
              <a:t>певне </a:t>
            </a:r>
            <a:r>
              <a:rPr sz="1800" spc="-5" dirty="0">
                <a:latin typeface="Calibri"/>
                <a:cs typeface="Calibri"/>
              </a:rPr>
              <a:t>припущення </a:t>
            </a:r>
            <a:r>
              <a:rPr sz="1800" spc="-20" dirty="0">
                <a:latin typeface="Calibri"/>
                <a:cs typeface="Calibri"/>
              </a:rPr>
              <a:t>щодо </a:t>
            </a:r>
            <a:r>
              <a:rPr sz="1800" spc="-5" dirty="0">
                <a:latin typeface="Calibri"/>
                <a:cs typeface="Calibri"/>
              </a:rPr>
              <a:t>властивостей генеральної  сукупності, </a:t>
            </a:r>
            <a:r>
              <a:rPr sz="1800" spc="-10" dirty="0">
                <a:latin typeface="Calibri"/>
                <a:cs typeface="Calibri"/>
              </a:rPr>
              <a:t>яке можна </a:t>
            </a:r>
            <a:r>
              <a:rPr sz="1800" dirty="0">
                <a:latin typeface="Calibri"/>
                <a:cs typeface="Calibri"/>
              </a:rPr>
              <a:t>перевірити </a:t>
            </a:r>
            <a:r>
              <a:rPr sz="1800" spc="-5" dirty="0">
                <a:latin typeface="Calibri"/>
                <a:cs typeface="Calibri"/>
              </a:rPr>
              <a:t>за даними </a:t>
            </a:r>
            <a:r>
              <a:rPr sz="1800" spc="-10" dirty="0">
                <a:latin typeface="Calibri"/>
                <a:cs typeface="Calibri"/>
              </a:rPr>
              <a:t>вибіркового</a:t>
            </a:r>
            <a:r>
              <a:rPr sz="1800" spc="125" dirty="0">
                <a:latin typeface="Calibri"/>
                <a:cs typeface="Calibri"/>
              </a:rPr>
              <a:t> </a:t>
            </a:r>
            <a:r>
              <a:rPr sz="1800" spc="-10" dirty="0">
                <a:latin typeface="Calibri"/>
                <a:cs typeface="Calibri"/>
              </a:rPr>
              <a:t>спостереження.</a:t>
            </a:r>
            <a:endParaRPr sz="1800">
              <a:latin typeface="Calibri"/>
              <a:cs typeface="Calibri"/>
            </a:endParaRPr>
          </a:p>
          <a:p>
            <a:pPr marL="12700">
              <a:lnSpc>
                <a:spcPct val="100000"/>
              </a:lnSpc>
              <a:spcBef>
                <a:spcPts val="275"/>
              </a:spcBef>
            </a:pPr>
            <a:r>
              <a:rPr sz="1800" spc="-5" dirty="0">
                <a:latin typeface="Calibri"/>
                <a:cs typeface="Calibri"/>
              </a:rPr>
              <a:t>Гіпотеза, яку належить перевірити, </a:t>
            </a:r>
            <a:r>
              <a:rPr sz="1800" spc="-10" dirty="0">
                <a:latin typeface="Calibri"/>
                <a:cs typeface="Calibri"/>
              </a:rPr>
              <a:t>формулюється </a:t>
            </a:r>
            <a:r>
              <a:rPr sz="1800" spc="-5" dirty="0">
                <a:latin typeface="Calibri"/>
                <a:cs typeface="Calibri"/>
              </a:rPr>
              <a:t>як відсутність</a:t>
            </a:r>
            <a:r>
              <a:rPr sz="1800" spc="125" dirty="0">
                <a:latin typeface="Calibri"/>
                <a:cs typeface="Calibri"/>
              </a:rPr>
              <a:t> </a:t>
            </a:r>
            <a:r>
              <a:rPr sz="1800" spc="-5" dirty="0">
                <a:latin typeface="Calibri"/>
                <a:cs typeface="Calibri"/>
              </a:rPr>
              <a:t>розбіжностей</a:t>
            </a:r>
            <a:endParaRPr sz="1800">
              <a:latin typeface="Calibri"/>
              <a:cs typeface="Calibri"/>
            </a:endParaRPr>
          </a:p>
        </p:txBody>
      </p:sp>
      <p:sp>
        <p:nvSpPr>
          <p:cNvPr id="4" name="object 4"/>
          <p:cNvSpPr txBox="1"/>
          <p:nvPr/>
        </p:nvSpPr>
        <p:spPr>
          <a:xfrm>
            <a:off x="5268848" y="2641168"/>
            <a:ext cx="3507104" cy="300355"/>
          </a:xfrm>
          <a:prstGeom prst="rect">
            <a:avLst/>
          </a:prstGeom>
        </p:spPr>
        <p:txBody>
          <a:bodyPr vert="horz" wrap="square" lIns="0" tIns="12700" rIns="0" bIns="0" rtlCol="0">
            <a:spAutoFit/>
          </a:bodyPr>
          <a:lstStyle/>
          <a:p>
            <a:pPr marL="12700">
              <a:lnSpc>
                <a:spcPct val="100000"/>
              </a:lnSpc>
              <a:spcBef>
                <a:spcPts val="100"/>
              </a:spcBef>
              <a:tabLst>
                <a:tab pos="212090" algn="l"/>
                <a:tab pos="1211580" algn="l"/>
                <a:tab pos="2609850" algn="l"/>
              </a:tabLst>
            </a:pPr>
            <a:r>
              <a:rPr sz="1800" dirty="0">
                <a:latin typeface="Calibri"/>
                <a:cs typeface="Calibri"/>
              </a:rPr>
              <a:t>і	</a:t>
            </a:r>
            <a:r>
              <a:rPr sz="1800" spc="-10" dirty="0">
                <a:latin typeface="Calibri"/>
                <a:cs typeface="Calibri"/>
              </a:rPr>
              <a:t>з</a:t>
            </a:r>
            <a:r>
              <a:rPr sz="1800" dirty="0">
                <a:latin typeface="Calibri"/>
                <a:cs typeface="Calibri"/>
              </a:rPr>
              <a:t>аданою	в</a:t>
            </a:r>
            <a:r>
              <a:rPr sz="1800" spc="-25" dirty="0">
                <a:latin typeface="Calibri"/>
                <a:cs typeface="Calibri"/>
              </a:rPr>
              <a:t>е</a:t>
            </a:r>
            <a:r>
              <a:rPr sz="1800" spc="-10" dirty="0">
                <a:latin typeface="Calibri"/>
                <a:cs typeface="Calibri"/>
              </a:rPr>
              <a:t>л</a:t>
            </a:r>
            <a:r>
              <a:rPr sz="1800" dirty="0">
                <a:latin typeface="Calibri"/>
                <a:cs typeface="Calibri"/>
              </a:rPr>
              <a:t>и</a:t>
            </a:r>
            <a:r>
              <a:rPr sz="1800" spc="-10" dirty="0">
                <a:latin typeface="Calibri"/>
                <a:cs typeface="Calibri"/>
              </a:rPr>
              <a:t>ч</a:t>
            </a:r>
            <a:r>
              <a:rPr sz="1800" spc="5" dirty="0">
                <a:latin typeface="Calibri"/>
                <a:cs typeface="Calibri"/>
              </a:rPr>
              <a:t>и</a:t>
            </a:r>
            <a:r>
              <a:rPr sz="1800" dirty="0">
                <a:latin typeface="Calibri"/>
                <a:cs typeface="Calibri"/>
              </a:rPr>
              <a:t>н</a:t>
            </a:r>
            <a:r>
              <a:rPr sz="1800" spc="-5" dirty="0">
                <a:latin typeface="Calibri"/>
                <a:cs typeface="Calibri"/>
              </a:rPr>
              <a:t>о</a:t>
            </a:r>
            <a:r>
              <a:rPr sz="1800" dirty="0">
                <a:latin typeface="Calibri"/>
                <a:cs typeface="Calibri"/>
              </a:rPr>
              <a:t>ю	</a:t>
            </a:r>
            <a:r>
              <a:rPr sz="1800" spc="-10" dirty="0">
                <a:latin typeface="Calibri"/>
                <a:cs typeface="Calibri"/>
              </a:rPr>
              <a:t>(</a:t>
            </a:r>
            <a:r>
              <a:rPr sz="1800" b="1" i="1" dirty="0">
                <a:latin typeface="Calibri"/>
                <a:cs typeface="Calibri"/>
              </a:rPr>
              <a:t>н</a:t>
            </a:r>
            <a:r>
              <a:rPr sz="1800" b="1" i="1" spc="-35" dirty="0">
                <a:latin typeface="Calibri"/>
                <a:cs typeface="Calibri"/>
              </a:rPr>
              <a:t>у</a:t>
            </a:r>
            <a:r>
              <a:rPr sz="1800" b="1" i="1" spc="10" dirty="0">
                <a:latin typeface="Calibri"/>
                <a:cs typeface="Calibri"/>
              </a:rPr>
              <a:t>л</a:t>
            </a:r>
            <a:r>
              <a:rPr sz="1800" b="1" i="1" dirty="0">
                <a:latin typeface="Calibri"/>
                <a:cs typeface="Calibri"/>
              </a:rPr>
              <a:t>ьо</a:t>
            </a:r>
            <a:r>
              <a:rPr sz="1800" b="1" i="1" spc="-10" dirty="0">
                <a:latin typeface="Calibri"/>
                <a:cs typeface="Calibri"/>
              </a:rPr>
              <a:t>в</a:t>
            </a:r>
            <a:r>
              <a:rPr sz="1800" b="1" i="1" dirty="0">
                <a:latin typeface="Calibri"/>
                <a:cs typeface="Calibri"/>
              </a:rPr>
              <a:t>а</a:t>
            </a:r>
            <a:endParaRPr sz="1800">
              <a:latin typeface="Calibri"/>
              <a:cs typeface="Calibri"/>
            </a:endParaRPr>
          </a:p>
        </p:txBody>
      </p:sp>
      <p:sp>
        <p:nvSpPr>
          <p:cNvPr id="5" name="object 5"/>
          <p:cNvSpPr txBox="1"/>
          <p:nvPr/>
        </p:nvSpPr>
        <p:spPr>
          <a:xfrm>
            <a:off x="368300" y="2641168"/>
            <a:ext cx="4627880" cy="821690"/>
          </a:xfrm>
          <a:prstGeom prst="rect">
            <a:avLst/>
          </a:prstGeom>
        </p:spPr>
        <p:txBody>
          <a:bodyPr vert="horz" wrap="square" lIns="0" tIns="12700" rIns="0" bIns="0" rtlCol="0">
            <a:spAutoFit/>
          </a:bodyPr>
          <a:lstStyle/>
          <a:p>
            <a:pPr marL="408940">
              <a:lnSpc>
                <a:spcPts val="2105"/>
              </a:lnSpc>
              <a:spcBef>
                <a:spcPts val="100"/>
              </a:spcBef>
              <a:tabLst>
                <a:tab pos="919480" algn="l"/>
                <a:tab pos="2279015" algn="l"/>
                <a:tab pos="3604895" algn="l"/>
              </a:tabLst>
            </a:pPr>
            <a:r>
              <a:rPr sz="1800" spc="-10" dirty="0">
                <a:latin typeface="Calibri"/>
                <a:cs typeface="Calibri"/>
              </a:rPr>
              <a:t>між	</a:t>
            </a:r>
            <a:r>
              <a:rPr sz="1800" dirty="0">
                <a:latin typeface="Calibri"/>
                <a:cs typeface="Calibri"/>
              </a:rPr>
              <a:t>параметром	</a:t>
            </a:r>
            <a:r>
              <a:rPr sz="1800" spc="-5" dirty="0">
                <a:latin typeface="Calibri"/>
                <a:cs typeface="Calibri"/>
              </a:rPr>
              <a:t>генеральної	сукупності</a:t>
            </a:r>
            <a:endParaRPr sz="1800">
              <a:latin typeface="Calibri"/>
              <a:cs typeface="Calibri"/>
            </a:endParaRPr>
          </a:p>
          <a:p>
            <a:pPr marL="408940">
              <a:lnSpc>
                <a:spcPts val="2050"/>
              </a:lnSpc>
            </a:pPr>
            <a:r>
              <a:rPr sz="1800" b="1" i="1" spc="-5" dirty="0">
                <a:latin typeface="Calibri"/>
                <a:cs typeface="Calibri"/>
              </a:rPr>
              <a:t>гіпотеза</a:t>
            </a:r>
            <a:r>
              <a:rPr sz="1800" spc="-5" dirty="0">
                <a:latin typeface="Calibri"/>
                <a:cs typeface="Calibri"/>
              </a:rPr>
              <a:t>).</a:t>
            </a:r>
            <a:endParaRPr sz="1800">
              <a:latin typeface="Calibri"/>
              <a:cs typeface="Calibri"/>
            </a:endParaRPr>
          </a:p>
          <a:p>
            <a:pPr marL="12700">
              <a:lnSpc>
                <a:spcPts val="2105"/>
              </a:lnSpc>
            </a:pPr>
            <a:r>
              <a:rPr sz="1800" spc="-5" dirty="0">
                <a:latin typeface="Calibri"/>
                <a:cs typeface="Calibri"/>
              </a:rPr>
              <a:t>Зміст </a:t>
            </a:r>
            <a:r>
              <a:rPr sz="1800" dirty="0">
                <a:latin typeface="Calibri"/>
                <a:cs typeface="Calibri"/>
              </a:rPr>
              <a:t>її </a:t>
            </a:r>
            <a:r>
              <a:rPr sz="1800" spc="-5" dirty="0">
                <a:latin typeface="Calibri"/>
                <a:cs typeface="Calibri"/>
              </a:rPr>
              <a:t>записують</a:t>
            </a:r>
            <a:r>
              <a:rPr sz="1800" spc="20" dirty="0">
                <a:latin typeface="Calibri"/>
                <a:cs typeface="Calibri"/>
              </a:rPr>
              <a:t> </a:t>
            </a:r>
            <a:r>
              <a:rPr sz="1800" spc="-5" dirty="0">
                <a:latin typeface="Calibri"/>
                <a:cs typeface="Calibri"/>
              </a:rPr>
              <a:t>так:</a:t>
            </a:r>
            <a:endParaRPr sz="1800">
              <a:latin typeface="Calibri"/>
              <a:cs typeface="Calibri"/>
            </a:endParaRPr>
          </a:p>
        </p:txBody>
      </p:sp>
      <p:sp>
        <p:nvSpPr>
          <p:cNvPr id="6" name="object 6"/>
          <p:cNvSpPr/>
          <p:nvPr/>
        </p:nvSpPr>
        <p:spPr>
          <a:xfrm>
            <a:off x="4129151" y="3872865"/>
            <a:ext cx="1450975" cy="27622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95400" y="4256637"/>
            <a:ext cx="7339330" cy="1135380"/>
          </a:xfrm>
          <a:prstGeom prst="rect">
            <a:avLst/>
          </a:prstGeom>
        </p:spPr>
        <p:txBody>
          <a:bodyPr vert="horz" wrap="square" lIns="0" tIns="30480" rIns="0" bIns="0" rtlCol="0">
            <a:spAutoFit/>
          </a:bodyPr>
          <a:lstStyle/>
          <a:p>
            <a:pPr marL="76200" marR="43180" indent="588645" algn="just">
              <a:lnSpc>
                <a:spcPct val="103099"/>
              </a:lnSpc>
              <a:spcBef>
                <a:spcPts val="240"/>
              </a:spcBef>
            </a:pPr>
            <a:r>
              <a:rPr sz="3450" spc="-337" baseline="1207" dirty="0">
                <a:latin typeface="Times New Roman"/>
                <a:cs typeface="Times New Roman"/>
              </a:rPr>
              <a:t>Кожній </a:t>
            </a:r>
            <a:r>
              <a:rPr sz="3450" spc="-300" baseline="1207" dirty="0">
                <a:latin typeface="Times New Roman"/>
                <a:cs typeface="Times New Roman"/>
              </a:rPr>
              <a:t>нульовій </a:t>
            </a:r>
            <a:r>
              <a:rPr sz="3450" spc="-262" baseline="1207" dirty="0">
                <a:latin typeface="Times New Roman"/>
                <a:cs typeface="Times New Roman"/>
              </a:rPr>
              <a:t>гіпотезі </a:t>
            </a:r>
            <a:r>
              <a:rPr sz="3450" spc="-315" baseline="1207" dirty="0">
                <a:latin typeface="Times New Roman"/>
                <a:cs typeface="Times New Roman"/>
              </a:rPr>
              <a:t>протиставляють </a:t>
            </a:r>
            <a:r>
              <a:rPr sz="3450" spc="-307" baseline="1207" dirty="0">
                <a:latin typeface="Times New Roman"/>
                <a:cs typeface="Times New Roman"/>
              </a:rPr>
              <a:t>альтернативну </a:t>
            </a:r>
            <a:r>
              <a:rPr sz="2000" i="1" spc="-245" dirty="0">
                <a:latin typeface="Times New Roman"/>
                <a:cs typeface="Times New Roman"/>
              </a:rPr>
              <a:t>H </a:t>
            </a:r>
            <a:r>
              <a:rPr sz="1950" i="1" spc="-179" baseline="-21367" dirty="0">
                <a:latin typeface="Times New Roman"/>
                <a:cs typeface="Times New Roman"/>
              </a:rPr>
              <a:t>a </a:t>
            </a:r>
            <a:r>
              <a:rPr sz="3450" spc="-157" baseline="1207" dirty="0">
                <a:latin typeface="Times New Roman"/>
                <a:cs typeface="Times New Roman"/>
              </a:rPr>
              <a:t>.  </a:t>
            </a:r>
            <a:r>
              <a:rPr sz="2300" spc="-220" dirty="0">
                <a:latin typeface="Times New Roman"/>
                <a:cs typeface="Times New Roman"/>
              </a:rPr>
              <a:t>Залежно </a:t>
            </a:r>
            <a:r>
              <a:rPr sz="2300" spc="-180" dirty="0">
                <a:latin typeface="Times New Roman"/>
                <a:cs typeface="Times New Roman"/>
              </a:rPr>
              <a:t>від </a:t>
            </a:r>
            <a:r>
              <a:rPr sz="2300" spc="-195" dirty="0">
                <a:latin typeface="Times New Roman"/>
                <a:cs typeface="Times New Roman"/>
              </a:rPr>
              <a:t>вагомості </a:t>
            </a:r>
            <a:r>
              <a:rPr sz="2300" spc="-200" dirty="0">
                <a:latin typeface="Times New Roman"/>
                <a:cs typeface="Times New Roman"/>
              </a:rPr>
              <a:t>відхилень </a:t>
            </a:r>
            <a:r>
              <a:rPr sz="2300" spc="-204" dirty="0">
                <a:latin typeface="Times New Roman"/>
                <a:cs typeface="Times New Roman"/>
              </a:rPr>
              <a:t>вона </a:t>
            </a:r>
            <a:r>
              <a:rPr sz="2300" spc="-220" dirty="0">
                <a:latin typeface="Times New Roman"/>
                <a:cs typeface="Times New Roman"/>
              </a:rPr>
              <a:t>формулюється  </a:t>
            </a:r>
            <a:r>
              <a:rPr sz="2350" i="1" spc="-114" dirty="0">
                <a:latin typeface="Times New Roman"/>
                <a:cs typeface="Times New Roman"/>
              </a:rPr>
              <a:t>H</a:t>
            </a:r>
            <a:r>
              <a:rPr sz="2250" i="1" spc="-172" baseline="-22222" dirty="0">
                <a:latin typeface="Times New Roman"/>
                <a:cs typeface="Times New Roman"/>
              </a:rPr>
              <a:t>a </a:t>
            </a:r>
            <a:r>
              <a:rPr sz="2350" spc="-114" dirty="0">
                <a:latin typeface="Times New Roman"/>
                <a:cs typeface="Times New Roman"/>
              </a:rPr>
              <a:t>: </a:t>
            </a:r>
            <a:r>
              <a:rPr sz="2350" i="1" spc="-295" dirty="0">
                <a:latin typeface="Times New Roman"/>
                <a:cs typeface="Times New Roman"/>
              </a:rPr>
              <a:t>G </a:t>
            </a:r>
            <a:r>
              <a:rPr sz="2350" spc="-225" dirty="0">
                <a:latin typeface="Symbol"/>
                <a:cs typeface="Symbol"/>
              </a:rPr>
              <a:t></a:t>
            </a:r>
            <a:r>
              <a:rPr sz="2350" spc="-225" dirty="0">
                <a:latin typeface="Times New Roman"/>
                <a:cs typeface="Times New Roman"/>
              </a:rPr>
              <a:t> </a:t>
            </a:r>
            <a:r>
              <a:rPr sz="2350" i="1" spc="-204" dirty="0">
                <a:latin typeface="Times New Roman"/>
                <a:cs typeface="Times New Roman"/>
              </a:rPr>
              <a:t>a </a:t>
            </a:r>
            <a:r>
              <a:rPr sz="3450" spc="-157" baseline="-2415" dirty="0">
                <a:latin typeface="Times New Roman"/>
                <a:cs typeface="Times New Roman"/>
              </a:rPr>
              <a:t>, </a:t>
            </a:r>
            <a:r>
              <a:rPr sz="3375" i="1" spc="-127" baseline="-1234" dirty="0">
                <a:latin typeface="Times New Roman"/>
                <a:cs typeface="Times New Roman"/>
              </a:rPr>
              <a:t>H</a:t>
            </a:r>
            <a:r>
              <a:rPr sz="2175" i="1" spc="-127" baseline="-22988" dirty="0">
                <a:latin typeface="Times New Roman"/>
                <a:cs typeface="Times New Roman"/>
              </a:rPr>
              <a:t>a </a:t>
            </a:r>
            <a:r>
              <a:rPr sz="3375" spc="-150" baseline="-1234" dirty="0">
                <a:latin typeface="Times New Roman"/>
                <a:cs typeface="Times New Roman"/>
              </a:rPr>
              <a:t>: </a:t>
            </a:r>
            <a:r>
              <a:rPr sz="3375" i="1" spc="-375" baseline="-1234" dirty="0">
                <a:latin typeface="Times New Roman"/>
                <a:cs typeface="Times New Roman"/>
              </a:rPr>
              <a:t>G </a:t>
            </a:r>
            <a:r>
              <a:rPr sz="3375" spc="-284" baseline="-1234" dirty="0">
                <a:latin typeface="Symbol"/>
                <a:cs typeface="Symbol"/>
              </a:rPr>
              <a:t></a:t>
            </a:r>
            <a:r>
              <a:rPr sz="3375" spc="-284" baseline="-1234" dirty="0">
                <a:latin typeface="Times New Roman"/>
                <a:cs typeface="Times New Roman"/>
              </a:rPr>
              <a:t> </a:t>
            </a:r>
            <a:r>
              <a:rPr sz="3375" i="1" spc="-262" baseline="-1234" dirty="0">
                <a:latin typeface="Times New Roman"/>
                <a:cs typeface="Times New Roman"/>
              </a:rPr>
              <a:t>a </a:t>
            </a:r>
            <a:r>
              <a:rPr sz="3450" spc="-307" baseline="-2415" dirty="0">
                <a:latin typeface="Times New Roman"/>
                <a:cs typeface="Times New Roman"/>
              </a:rPr>
              <a:t>або </a:t>
            </a:r>
            <a:r>
              <a:rPr sz="2350" i="1" spc="-114" dirty="0">
                <a:latin typeface="Times New Roman"/>
                <a:cs typeface="Times New Roman"/>
              </a:rPr>
              <a:t>H</a:t>
            </a:r>
            <a:r>
              <a:rPr sz="2250" i="1" spc="-172" baseline="-22222" dirty="0">
                <a:latin typeface="Times New Roman"/>
                <a:cs typeface="Times New Roman"/>
              </a:rPr>
              <a:t>a </a:t>
            </a:r>
            <a:r>
              <a:rPr sz="2350" spc="-114" dirty="0">
                <a:latin typeface="Times New Roman"/>
                <a:cs typeface="Times New Roman"/>
              </a:rPr>
              <a:t>: </a:t>
            </a:r>
            <a:r>
              <a:rPr sz="2350" i="1" spc="-295" dirty="0">
                <a:latin typeface="Times New Roman"/>
                <a:cs typeface="Times New Roman"/>
              </a:rPr>
              <a:t>G </a:t>
            </a:r>
            <a:r>
              <a:rPr sz="2350" spc="-225" dirty="0">
                <a:latin typeface="Symbol"/>
                <a:cs typeface="Symbol"/>
              </a:rPr>
              <a:t></a:t>
            </a:r>
            <a:r>
              <a:rPr sz="2350" spc="-225" dirty="0">
                <a:latin typeface="Times New Roman"/>
                <a:cs typeface="Times New Roman"/>
              </a:rPr>
              <a:t> </a:t>
            </a:r>
            <a:r>
              <a:rPr sz="2350" i="1" spc="-204" dirty="0">
                <a:latin typeface="Times New Roman"/>
                <a:cs typeface="Times New Roman"/>
              </a:rPr>
              <a:t>a</a:t>
            </a:r>
            <a:r>
              <a:rPr sz="2350" i="1" spc="-465" dirty="0">
                <a:latin typeface="Times New Roman"/>
                <a:cs typeface="Times New Roman"/>
              </a:rPr>
              <a:t> </a:t>
            </a:r>
            <a:r>
              <a:rPr sz="3450" spc="-157" baseline="-2415" dirty="0">
                <a:latin typeface="Times New Roman"/>
                <a:cs typeface="Times New Roman"/>
              </a:rPr>
              <a:t>.</a:t>
            </a:r>
            <a:endParaRPr sz="3450" baseline="-2415">
              <a:latin typeface="Times New Roman"/>
              <a:cs typeface="Times New Roman"/>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6267" y="819783"/>
            <a:ext cx="2623820" cy="358775"/>
          </a:xfrm>
          <a:prstGeom prst="rect">
            <a:avLst/>
          </a:prstGeom>
        </p:spPr>
        <p:txBody>
          <a:bodyPr vert="horz" wrap="square" lIns="0" tIns="17145" rIns="0" bIns="0" rtlCol="0">
            <a:spAutoFit/>
          </a:bodyPr>
          <a:lstStyle/>
          <a:p>
            <a:pPr marL="12700">
              <a:lnSpc>
                <a:spcPct val="100000"/>
              </a:lnSpc>
              <a:spcBef>
                <a:spcPts val="135"/>
              </a:spcBef>
              <a:tabLst>
                <a:tab pos="883285" algn="l"/>
                <a:tab pos="2162810" algn="l"/>
              </a:tabLst>
            </a:pPr>
            <a:r>
              <a:rPr sz="2150" spc="-90" dirty="0">
                <a:latin typeface="Times New Roman"/>
                <a:cs typeface="Times New Roman"/>
              </a:rPr>
              <a:t>Як</a:t>
            </a:r>
            <a:r>
              <a:rPr sz="2150" spc="-130" dirty="0">
                <a:latin typeface="Times New Roman"/>
                <a:cs typeface="Times New Roman"/>
              </a:rPr>
              <a:t>щ</a:t>
            </a:r>
            <a:r>
              <a:rPr sz="2150" spc="-80" dirty="0">
                <a:latin typeface="Times New Roman"/>
                <a:cs typeface="Times New Roman"/>
              </a:rPr>
              <a:t>о</a:t>
            </a:r>
            <a:r>
              <a:rPr sz="2150" dirty="0">
                <a:latin typeface="Times New Roman"/>
                <a:cs typeface="Times New Roman"/>
              </a:rPr>
              <a:t>	</a:t>
            </a:r>
            <a:r>
              <a:rPr sz="2150" spc="-75" dirty="0">
                <a:latin typeface="Times New Roman"/>
                <a:cs typeface="Times New Roman"/>
              </a:rPr>
              <a:t>вибі</a:t>
            </a:r>
            <a:r>
              <a:rPr sz="2150" spc="-80" dirty="0">
                <a:latin typeface="Times New Roman"/>
                <a:cs typeface="Times New Roman"/>
              </a:rPr>
              <a:t>рк</a:t>
            </a:r>
            <a:r>
              <a:rPr sz="2150" spc="-75" dirty="0">
                <a:latin typeface="Times New Roman"/>
                <a:cs typeface="Times New Roman"/>
              </a:rPr>
              <a:t>о</a:t>
            </a:r>
            <a:r>
              <a:rPr sz="2150" spc="-80" dirty="0">
                <a:latin typeface="Times New Roman"/>
                <a:cs typeface="Times New Roman"/>
              </a:rPr>
              <a:t>в</a:t>
            </a:r>
            <a:r>
              <a:rPr sz="2150" spc="-45" dirty="0">
                <a:latin typeface="Times New Roman"/>
                <a:cs typeface="Times New Roman"/>
              </a:rPr>
              <a:t>і</a:t>
            </a:r>
            <a:r>
              <a:rPr sz="2150" dirty="0">
                <a:latin typeface="Times New Roman"/>
                <a:cs typeface="Times New Roman"/>
              </a:rPr>
              <a:t>	</a:t>
            </a:r>
            <a:r>
              <a:rPr sz="2150" spc="-70" dirty="0">
                <a:latin typeface="Times New Roman"/>
                <a:cs typeface="Times New Roman"/>
              </a:rPr>
              <a:t>дані</a:t>
            </a:r>
            <a:endParaRPr sz="2150">
              <a:latin typeface="Times New Roman"/>
              <a:cs typeface="Times New Roman"/>
            </a:endParaRPr>
          </a:p>
        </p:txBody>
      </p:sp>
      <p:sp>
        <p:nvSpPr>
          <p:cNvPr id="3" name="object 3"/>
          <p:cNvSpPr txBox="1"/>
          <p:nvPr/>
        </p:nvSpPr>
        <p:spPr>
          <a:xfrm>
            <a:off x="6793283" y="805464"/>
            <a:ext cx="468630" cy="360045"/>
          </a:xfrm>
          <a:prstGeom prst="rect">
            <a:avLst/>
          </a:prstGeom>
        </p:spPr>
        <p:txBody>
          <a:bodyPr vert="horz" wrap="square" lIns="0" tIns="11430" rIns="0" bIns="0" rtlCol="0">
            <a:spAutoFit/>
          </a:bodyPr>
          <a:lstStyle/>
          <a:p>
            <a:pPr marL="38100">
              <a:lnSpc>
                <a:spcPct val="100000"/>
              </a:lnSpc>
              <a:spcBef>
                <a:spcPts val="90"/>
              </a:spcBef>
            </a:pPr>
            <a:r>
              <a:rPr sz="2200" i="1" spc="-110" dirty="0">
                <a:latin typeface="Times New Roman"/>
                <a:cs typeface="Times New Roman"/>
              </a:rPr>
              <a:t>H</a:t>
            </a:r>
            <a:r>
              <a:rPr sz="2200" i="1" spc="-465" dirty="0">
                <a:latin typeface="Times New Roman"/>
                <a:cs typeface="Times New Roman"/>
              </a:rPr>
              <a:t> </a:t>
            </a:r>
            <a:r>
              <a:rPr sz="2100" spc="-67" baseline="-21825" dirty="0">
                <a:latin typeface="Times New Roman"/>
                <a:cs typeface="Times New Roman"/>
              </a:rPr>
              <a:t>0 </a:t>
            </a:r>
            <a:r>
              <a:rPr sz="3225" spc="-60" baseline="-2583" dirty="0">
                <a:latin typeface="Times New Roman"/>
                <a:cs typeface="Times New Roman"/>
              </a:rPr>
              <a:t>,</a:t>
            </a:r>
            <a:endParaRPr sz="3225" baseline="-2583">
              <a:latin typeface="Times New Roman"/>
              <a:cs typeface="Times New Roman"/>
            </a:endParaRPr>
          </a:p>
        </p:txBody>
      </p:sp>
      <p:sp>
        <p:nvSpPr>
          <p:cNvPr id="4" name="object 4"/>
          <p:cNvSpPr txBox="1"/>
          <p:nvPr/>
        </p:nvSpPr>
        <p:spPr>
          <a:xfrm>
            <a:off x="4230892" y="819783"/>
            <a:ext cx="4253865" cy="358775"/>
          </a:xfrm>
          <a:prstGeom prst="rect">
            <a:avLst/>
          </a:prstGeom>
        </p:spPr>
        <p:txBody>
          <a:bodyPr vert="horz" wrap="square" lIns="0" tIns="17145" rIns="0" bIns="0" rtlCol="0">
            <a:spAutoFit/>
          </a:bodyPr>
          <a:lstStyle/>
          <a:p>
            <a:pPr marL="12700">
              <a:lnSpc>
                <a:spcPct val="100000"/>
              </a:lnSpc>
              <a:spcBef>
                <a:spcPts val="135"/>
              </a:spcBef>
              <a:tabLst>
                <a:tab pos="1464945" algn="l"/>
                <a:tab pos="3250565" algn="l"/>
                <a:tab pos="3745229" algn="l"/>
              </a:tabLst>
            </a:pPr>
            <a:r>
              <a:rPr sz="2150" spc="-60" dirty="0">
                <a:latin typeface="Times New Roman"/>
                <a:cs typeface="Times New Roman"/>
              </a:rPr>
              <a:t>с</a:t>
            </a:r>
            <a:r>
              <a:rPr sz="2150" spc="-80" dirty="0">
                <a:latin typeface="Times New Roman"/>
                <a:cs typeface="Times New Roman"/>
              </a:rPr>
              <a:t>у</a:t>
            </a:r>
            <a:r>
              <a:rPr sz="2150" spc="-90" dirty="0">
                <a:latin typeface="Times New Roman"/>
                <a:cs typeface="Times New Roman"/>
              </a:rPr>
              <a:t>п</a:t>
            </a:r>
            <a:r>
              <a:rPr sz="2150" spc="-80" dirty="0">
                <a:latin typeface="Times New Roman"/>
                <a:cs typeface="Times New Roman"/>
              </a:rPr>
              <a:t>е</a:t>
            </a:r>
            <a:r>
              <a:rPr sz="2150" spc="-75" dirty="0">
                <a:latin typeface="Times New Roman"/>
                <a:cs typeface="Times New Roman"/>
              </a:rPr>
              <a:t>реч</a:t>
            </a:r>
            <a:r>
              <a:rPr sz="2150" spc="-65" dirty="0">
                <a:latin typeface="Times New Roman"/>
                <a:cs typeface="Times New Roman"/>
              </a:rPr>
              <a:t>а</a:t>
            </a:r>
            <a:r>
              <a:rPr sz="2150" spc="-70" dirty="0">
                <a:latin typeface="Times New Roman"/>
                <a:cs typeface="Times New Roman"/>
              </a:rPr>
              <a:t>ть</a:t>
            </a:r>
            <a:r>
              <a:rPr sz="2150" dirty="0">
                <a:latin typeface="Times New Roman"/>
                <a:cs typeface="Times New Roman"/>
              </a:rPr>
              <a:t>	</a:t>
            </a:r>
            <a:r>
              <a:rPr sz="2150" spc="-70" dirty="0">
                <a:latin typeface="Times New Roman"/>
                <a:cs typeface="Times New Roman"/>
              </a:rPr>
              <a:t>гіп</a:t>
            </a:r>
            <a:r>
              <a:rPr sz="2150" spc="-75" dirty="0">
                <a:latin typeface="Times New Roman"/>
                <a:cs typeface="Times New Roman"/>
              </a:rPr>
              <a:t>о</a:t>
            </a:r>
            <a:r>
              <a:rPr sz="2150" spc="-60" dirty="0">
                <a:latin typeface="Times New Roman"/>
                <a:cs typeface="Times New Roman"/>
              </a:rPr>
              <a:t>тезі</a:t>
            </a:r>
            <a:r>
              <a:rPr sz="2150" dirty="0">
                <a:latin typeface="Times New Roman"/>
                <a:cs typeface="Times New Roman"/>
              </a:rPr>
              <a:t>	</a:t>
            </a:r>
            <a:r>
              <a:rPr sz="2150" spc="-75" dirty="0">
                <a:latin typeface="Times New Roman"/>
                <a:cs typeface="Times New Roman"/>
              </a:rPr>
              <a:t>то</a:t>
            </a:r>
            <a:r>
              <a:rPr sz="2150" dirty="0">
                <a:latin typeface="Times New Roman"/>
                <a:cs typeface="Times New Roman"/>
              </a:rPr>
              <a:t>	</a:t>
            </a:r>
            <a:r>
              <a:rPr sz="2150" spc="-80" dirty="0">
                <a:latin typeface="Times New Roman"/>
                <a:cs typeface="Times New Roman"/>
              </a:rPr>
              <a:t>в</a:t>
            </a:r>
            <a:r>
              <a:rPr sz="2150" spc="-75" dirty="0">
                <a:latin typeface="Times New Roman"/>
                <a:cs typeface="Times New Roman"/>
              </a:rPr>
              <a:t>о</a:t>
            </a:r>
            <a:r>
              <a:rPr sz="2150" spc="-85" dirty="0">
                <a:latin typeface="Times New Roman"/>
                <a:cs typeface="Times New Roman"/>
              </a:rPr>
              <a:t>на</a:t>
            </a:r>
            <a:endParaRPr sz="2150">
              <a:latin typeface="Times New Roman"/>
              <a:cs typeface="Times New Roman"/>
            </a:endParaRPr>
          </a:p>
        </p:txBody>
      </p:sp>
      <p:sp>
        <p:nvSpPr>
          <p:cNvPr id="5" name="object 5"/>
          <p:cNvSpPr txBox="1"/>
          <p:nvPr/>
        </p:nvSpPr>
        <p:spPr>
          <a:xfrm>
            <a:off x="730173" y="1185863"/>
            <a:ext cx="7826375" cy="4102735"/>
          </a:xfrm>
          <a:prstGeom prst="rect">
            <a:avLst/>
          </a:prstGeom>
        </p:spPr>
        <p:txBody>
          <a:bodyPr vert="horz" wrap="square" lIns="0" tIns="25400" rIns="0" bIns="0" rtlCol="0">
            <a:spAutoFit/>
          </a:bodyPr>
          <a:lstStyle/>
          <a:p>
            <a:pPr marL="97155" marR="81915" algn="just">
              <a:lnSpc>
                <a:spcPct val="102099"/>
              </a:lnSpc>
              <a:spcBef>
                <a:spcPts val="200"/>
              </a:spcBef>
            </a:pPr>
            <a:r>
              <a:rPr sz="2150" spc="-70" dirty="0">
                <a:latin typeface="Times New Roman"/>
                <a:cs typeface="Times New Roman"/>
              </a:rPr>
              <a:t>відхиляється, </a:t>
            </a:r>
            <a:r>
              <a:rPr sz="2150" spc="-90" dirty="0">
                <a:latin typeface="Times New Roman"/>
                <a:cs typeface="Times New Roman"/>
              </a:rPr>
              <a:t>якщо </a:t>
            </a:r>
            <a:r>
              <a:rPr sz="2150" spc="-85" dirty="0">
                <a:latin typeface="Times New Roman"/>
                <a:cs typeface="Times New Roman"/>
              </a:rPr>
              <a:t>погоджуються </a:t>
            </a:r>
            <a:r>
              <a:rPr sz="2150" spc="-85" dirty="0">
                <a:latin typeface="Symbol"/>
                <a:cs typeface="Symbol"/>
              </a:rPr>
              <a:t></a:t>
            </a:r>
            <a:r>
              <a:rPr sz="2150" spc="-85" dirty="0">
                <a:latin typeface="Times New Roman"/>
                <a:cs typeface="Times New Roman"/>
              </a:rPr>
              <a:t> </a:t>
            </a:r>
            <a:r>
              <a:rPr sz="3525" i="1" spc="-262" baseline="4728" dirty="0">
                <a:latin typeface="Times New Roman"/>
                <a:cs typeface="Times New Roman"/>
              </a:rPr>
              <a:t>H </a:t>
            </a:r>
            <a:r>
              <a:rPr sz="2250" spc="-112" baseline="-14814" dirty="0">
                <a:latin typeface="Times New Roman"/>
                <a:cs typeface="Times New Roman"/>
              </a:rPr>
              <a:t>0 </a:t>
            </a:r>
            <a:r>
              <a:rPr sz="2150" spc="-80" dirty="0">
                <a:latin typeface="Times New Roman"/>
                <a:cs typeface="Times New Roman"/>
              </a:rPr>
              <a:t>не </a:t>
            </a:r>
            <a:r>
              <a:rPr sz="2150" spc="-70" dirty="0">
                <a:latin typeface="Times New Roman"/>
                <a:cs typeface="Times New Roman"/>
              </a:rPr>
              <a:t>відхиляється. </a:t>
            </a:r>
            <a:r>
              <a:rPr sz="2150" spc="-80" dirty="0">
                <a:latin typeface="Times New Roman"/>
                <a:cs typeface="Times New Roman"/>
              </a:rPr>
              <a:t>Перевірка  </a:t>
            </a:r>
            <a:r>
              <a:rPr sz="2150" spc="-70" dirty="0">
                <a:latin typeface="Times New Roman"/>
                <a:cs typeface="Times New Roman"/>
              </a:rPr>
              <a:t>гіпотез </a:t>
            </a:r>
            <a:r>
              <a:rPr sz="2150" spc="-85" dirty="0">
                <a:latin typeface="Times New Roman"/>
                <a:cs typeface="Times New Roman"/>
              </a:rPr>
              <a:t>неминуче </a:t>
            </a:r>
            <a:r>
              <a:rPr sz="2150" spc="-75" dirty="0">
                <a:latin typeface="Times New Roman"/>
                <a:cs typeface="Times New Roman"/>
              </a:rPr>
              <a:t>пов'язана </a:t>
            </a:r>
            <a:r>
              <a:rPr sz="2150" spc="-65" dirty="0">
                <a:latin typeface="Times New Roman"/>
                <a:cs typeface="Times New Roman"/>
              </a:rPr>
              <a:t>з </a:t>
            </a:r>
            <a:r>
              <a:rPr sz="2150" spc="-85" dirty="0">
                <a:latin typeface="Times New Roman"/>
                <a:cs typeface="Times New Roman"/>
              </a:rPr>
              <a:t>ризиком прийняття помилкового  </a:t>
            </a:r>
            <a:r>
              <a:rPr sz="2150" spc="-80" dirty="0">
                <a:latin typeface="Times New Roman"/>
                <a:cs typeface="Times New Roman"/>
              </a:rPr>
              <a:t>рішення:</a:t>
            </a:r>
            <a:endParaRPr sz="2150">
              <a:latin typeface="Times New Roman"/>
              <a:cs typeface="Times New Roman"/>
            </a:endParaRPr>
          </a:p>
          <a:p>
            <a:pPr marL="658495" algn="just">
              <a:lnSpc>
                <a:spcPct val="100000"/>
              </a:lnSpc>
              <a:spcBef>
                <a:spcPts val="100"/>
              </a:spcBef>
            </a:pPr>
            <a:r>
              <a:rPr sz="2150" spc="-80" dirty="0">
                <a:latin typeface="Times New Roman"/>
                <a:cs typeface="Times New Roman"/>
              </a:rPr>
              <a:t>ризик </a:t>
            </a:r>
            <a:r>
              <a:rPr sz="2150" spc="-55" dirty="0">
                <a:latin typeface="Times New Roman"/>
                <a:cs typeface="Times New Roman"/>
              </a:rPr>
              <a:t>І </a:t>
            </a:r>
            <a:r>
              <a:rPr sz="2150" spc="-80" dirty="0">
                <a:latin typeface="Times New Roman"/>
                <a:cs typeface="Times New Roman"/>
              </a:rPr>
              <a:t>роду </a:t>
            </a:r>
            <a:r>
              <a:rPr sz="2150" spc="-85" dirty="0">
                <a:latin typeface="Symbol"/>
                <a:cs typeface="Symbol"/>
              </a:rPr>
              <a:t></a:t>
            </a:r>
            <a:r>
              <a:rPr sz="2150" spc="-85" dirty="0">
                <a:latin typeface="Times New Roman"/>
                <a:cs typeface="Times New Roman"/>
              </a:rPr>
              <a:t> </a:t>
            </a:r>
            <a:r>
              <a:rPr sz="2150" spc="-80" dirty="0">
                <a:latin typeface="Times New Roman"/>
                <a:cs typeface="Times New Roman"/>
              </a:rPr>
              <a:t>відхилення </a:t>
            </a:r>
            <a:r>
              <a:rPr sz="2150" spc="-70" dirty="0">
                <a:latin typeface="Times New Roman"/>
                <a:cs typeface="Times New Roman"/>
              </a:rPr>
              <a:t>вірної </a:t>
            </a:r>
            <a:r>
              <a:rPr sz="2150" spc="-80" dirty="0">
                <a:latin typeface="Times New Roman"/>
                <a:cs typeface="Times New Roman"/>
              </a:rPr>
              <a:t>нульової</a:t>
            </a:r>
            <a:r>
              <a:rPr sz="2150" spc="165" dirty="0">
                <a:latin typeface="Times New Roman"/>
                <a:cs typeface="Times New Roman"/>
              </a:rPr>
              <a:t> </a:t>
            </a:r>
            <a:r>
              <a:rPr sz="2150" spc="-70" dirty="0">
                <a:latin typeface="Times New Roman"/>
                <a:cs typeface="Times New Roman"/>
              </a:rPr>
              <a:t>гіпотези,</a:t>
            </a:r>
            <a:endParaRPr sz="2150">
              <a:latin typeface="Times New Roman"/>
              <a:cs typeface="Times New Roman"/>
            </a:endParaRPr>
          </a:p>
          <a:p>
            <a:pPr marL="658495" marR="81280" indent="62230" algn="just">
              <a:lnSpc>
                <a:spcPts val="2860"/>
              </a:lnSpc>
              <a:spcBef>
                <a:spcPts val="35"/>
              </a:spcBef>
            </a:pPr>
            <a:r>
              <a:rPr sz="2150" spc="-80" dirty="0">
                <a:latin typeface="Times New Roman"/>
                <a:cs typeface="Times New Roman"/>
              </a:rPr>
              <a:t>ризик </a:t>
            </a:r>
            <a:r>
              <a:rPr sz="2150" spc="-60" dirty="0">
                <a:latin typeface="Times New Roman"/>
                <a:cs typeface="Times New Roman"/>
              </a:rPr>
              <a:t>ІІ </a:t>
            </a:r>
            <a:r>
              <a:rPr sz="2150" spc="-85" dirty="0">
                <a:latin typeface="Symbol"/>
                <a:cs typeface="Symbol"/>
              </a:rPr>
              <a:t></a:t>
            </a:r>
            <a:r>
              <a:rPr sz="2150" spc="-85" dirty="0">
                <a:latin typeface="Times New Roman"/>
                <a:cs typeface="Times New Roman"/>
              </a:rPr>
              <a:t> прийняття </a:t>
            </a:r>
            <a:r>
              <a:rPr sz="1850" i="1" spc="185" dirty="0">
                <a:latin typeface="Times New Roman"/>
                <a:cs typeface="Times New Roman"/>
              </a:rPr>
              <a:t>H </a:t>
            </a:r>
            <a:r>
              <a:rPr sz="1800" spc="112" baseline="-20833" dirty="0">
                <a:latin typeface="Times New Roman"/>
                <a:cs typeface="Times New Roman"/>
              </a:rPr>
              <a:t>0 </a:t>
            </a:r>
            <a:r>
              <a:rPr sz="2150" spc="-40" dirty="0">
                <a:latin typeface="Times New Roman"/>
                <a:cs typeface="Times New Roman"/>
              </a:rPr>
              <a:t>, </a:t>
            </a:r>
            <a:r>
              <a:rPr sz="2150" spc="-80" dirty="0">
                <a:latin typeface="Times New Roman"/>
                <a:cs typeface="Times New Roman"/>
              </a:rPr>
              <a:t>коли </a:t>
            </a:r>
            <a:r>
              <a:rPr sz="2150" spc="-70" dirty="0">
                <a:latin typeface="Times New Roman"/>
                <a:cs typeface="Times New Roman"/>
              </a:rPr>
              <a:t>насправді </a:t>
            </a:r>
            <a:r>
              <a:rPr sz="2150" spc="-75" dirty="0">
                <a:latin typeface="Times New Roman"/>
                <a:cs typeface="Times New Roman"/>
              </a:rPr>
              <a:t>вірна альтернативна.  </a:t>
            </a:r>
            <a:r>
              <a:rPr sz="2150" spc="-80" dirty="0">
                <a:latin typeface="Times New Roman"/>
                <a:cs typeface="Times New Roman"/>
              </a:rPr>
              <a:t>Правило, </a:t>
            </a:r>
            <a:r>
              <a:rPr sz="2150" spc="-70" dirty="0">
                <a:latin typeface="Times New Roman"/>
                <a:cs typeface="Times New Roman"/>
              </a:rPr>
              <a:t>за </a:t>
            </a:r>
            <a:r>
              <a:rPr sz="2150" spc="-85" dirty="0">
                <a:latin typeface="Times New Roman"/>
                <a:cs typeface="Times New Roman"/>
              </a:rPr>
              <a:t>яким </a:t>
            </a:r>
            <a:r>
              <a:rPr sz="2150" spc="-70" dirty="0">
                <a:latin typeface="Times New Roman"/>
                <a:cs typeface="Times New Roman"/>
              </a:rPr>
              <a:t>гіпотеза </a:t>
            </a:r>
            <a:r>
              <a:rPr sz="1900" i="1" spc="-90" dirty="0">
                <a:latin typeface="Times New Roman"/>
                <a:cs typeface="Times New Roman"/>
              </a:rPr>
              <a:t>H </a:t>
            </a:r>
            <a:r>
              <a:rPr sz="1800" spc="-44" baseline="-20833" dirty="0">
                <a:latin typeface="Times New Roman"/>
                <a:cs typeface="Times New Roman"/>
              </a:rPr>
              <a:t>0 </a:t>
            </a:r>
            <a:r>
              <a:rPr sz="2150" spc="-75" dirty="0">
                <a:latin typeface="Times New Roman"/>
                <a:cs typeface="Times New Roman"/>
              </a:rPr>
              <a:t>відхиляється або </a:t>
            </a:r>
            <a:r>
              <a:rPr sz="2150" spc="-80" dirty="0">
                <a:latin typeface="Times New Roman"/>
                <a:cs typeface="Times New Roman"/>
              </a:rPr>
              <a:t>не</a:t>
            </a:r>
            <a:r>
              <a:rPr sz="2150" spc="-340" dirty="0">
                <a:latin typeface="Times New Roman"/>
                <a:cs typeface="Times New Roman"/>
              </a:rPr>
              <a:t> </a:t>
            </a:r>
            <a:r>
              <a:rPr sz="2150" spc="-70" dirty="0">
                <a:latin typeface="Times New Roman"/>
                <a:cs typeface="Times New Roman"/>
              </a:rPr>
              <a:t>відхиляється,</a:t>
            </a:r>
            <a:endParaRPr sz="2150">
              <a:latin typeface="Times New Roman"/>
              <a:cs typeface="Times New Roman"/>
            </a:endParaRPr>
          </a:p>
          <a:p>
            <a:pPr marL="97155" algn="just">
              <a:lnSpc>
                <a:spcPct val="100000"/>
              </a:lnSpc>
              <a:spcBef>
                <a:spcPts val="80"/>
              </a:spcBef>
            </a:pPr>
            <a:r>
              <a:rPr sz="2150" spc="-80" dirty="0">
                <a:latin typeface="Times New Roman"/>
                <a:cs typeface="Times New Roman"/>
              </a:rPr>
              <a:t>називають </a:t>
            </a:r>
            <a:r>
              <a:rPr sz="2150" b="1" i="1" spc="-95" dirty="0">
                <a:latin typeface="Times New Roman"/>
                <a:cs typeface="Times New Roman"/>
              </a:rPr>
              <a:t>статистичним</a:t>
            </a:r>
            <a:r>
              <a:rPr sz="2150" b="1" i="1" spc="-20" dirty="0">
                <a:latin typeface="Times New Roman"/>
                <a:cs typeface="Times New Roman"/>
              </a:rPr>
              <a:t> </a:t>
            </a:r>
            <a:r>
              <a:rPr sz="2150" b="1" i="1" spc="-80" dirty="0">
                <a:latin typeface="Times New Roman"/>
                <a:cs typeface="Times New Roman"/>
              </a:rPr>
              <a:t>критерієм</a:t>
            </a:r>
            <a:r>
              <a:rPr sz="2150" spc="-80" dirty="0">
                <a:latin typeface="Times New Roman"/>
                <a:cs typeface="Times New Roman"/>
              </a:rPr>
              <a:t>.</a:t>
            </a:r>
            <a:endParaRPr sz="2150">
              <a:latin typeface="Times New Roman"/>
              <a:cs typeface="Times New Roman"/>
            </a:endParaRPr>
          </a:p>
          <a:p>
            <a:pPr>
              <a:lnSpc>
                <a:spcPct val="100000"/>
              </a:lnSpc>
              <a:spcBef>
                <a:spcPts val="25"/>
              </a:spcBef>
            </a:pPr>
            <a:endParaRPr sz="2700">
              <a:latin typeface="Times New Roman"/>
              <a:cs typeface="Times New Roman"/>
            </a:endParaRPr>
          </a:p>
          <a:p>
            <a:pPr marL="25400" marR="1279525">
              <a:lnSpc>
                <a:spcPct val="99500"/>
              </a:lnSpc>
            </a:pPr>
            <a:r>
              <a:rPr sz="2400" spc="-245" dirty="0">
                <a:latin typeface="Times New Roman"/>
                <a:cs typeface="Times New Roman"/>
              </a:rPr>
              <a:t>Математичною </a:t>
            </a:r>
            <a:r>
              <a:rPr sz="2400" spc="-235" dirty="0">
                <a:latin typeface="Times New Roman"/>
                <a:cs typeface="Times New Roman"/>
              </a:rPr>
              <a:t>основою </a:t>
            </a:r>
            <a:r>
              <a:rPr sz="2400" spc="-204" dirty="0">
                <a:latin typeface="Times New Roman"/>
                <a:cs typeface="Times New Roman"/>
              </a:rPr>
              <a:t>будь-якого </a:t>
            </a:r>
            <a:r>
              <a:rPr sz="2400" spc="-220" dirty="0">
                <a:latin typeface="Times New Roman"/>
                <a:cs typeface="Times New Roman"/>
              </a:rPr>
              <a:t>критерію </a:t>
            </a:r>
            <a:r>
              <a:rPr sz="2400" spc="-190" dirty="0">
                <a:latin typeface="Times New Roman"/>
                <a:cs typeface="Times New Roman"/>
              </a:rPr>
              <a:t>є </a:t>
            </a:r>
            <a:r>
              <a:rPr sz="2400" spc="-215" dirty="0">
                <a:latin typeface="Times New Roman"/>
                <a:cs typeface="Times New Roman"/>
              </a:rPr>
              <a:t>статистична  характеристика </a:t>
            </a:r>
            <a:r>
              <a:rPr sz="4050" i="1" spc="-450" baseline="1028" dirty="0">
                <a:latin typeface="Times New Roman"/>
                <a:cs typeface="Times New Roman"/>
              </a:rPr>
              <a:t>Z </a:t>
            </a:r>
            <a:r>
              <a:rPr sz="2400" spc="-114" dirty="0">
                <a:latin typeface="Times New Roman"/>
                <a:cs typeface="Times New Roman"/>
              </a:rPr>
              <a:t>, </a:t>
            </a:r>
            <a:r>
              <a:rPr sz="2400" spc="-210" dirty="0">
                <a:latin typeface="Times New Roman"/>
                <a:cs typeface="Times New Roman"/>
              </a:rPr>
              <a:t>закон розподілу </a:t>
            </a:r>
            <a:r>
              <a:rPr sz="2400" spc="-190" dirty="0">
                <a:latin typeface="Times New Roman"/>
                <a:cs typeface="Times New Roman"/>
              </a:rPr>
              <a:t>якої </a:t>
            </a:r>
            <a:r>
              <a:rPr sz="2400" spc="-210" dirty="0">
                <a:latin typeface="Times New Roman"/>
                <a:cs typeface="Times New Roman"/>
              </a:rPr>
              <a:t>відомий, </a:t>
            </a:r>
            <a:r>
              <a:rPr sz="2400" spc="-215" dirty="0">
                <a:latin typeface="Times New Roman"/>
                <a:cs typeface="Times New Roman"/>
              </a:rPr>
              <a:t>наприклад,  характеристика </a:t>
            </a:r>
            <a:r>
              <a:rPr sz="4425" i="1" spc="-262" baseline="3766" dirty="0">
                <a:latin typeface="Times New Roman"/>
                <a:cs typeface="Times New Roman"/>
              </a:rPr>
              <a:t>t </a:t>
            </a:r>
            <a:r>
              <a:rPr sz="2400" spc="-150" dirty="0">
                <a:latin typeface="Times New Roman"/>
                <a:cs typeface="Times New Roman"/>
              </a:rPr>
              <a:t>- </a:t>
            </a:r>
            <a:r>
              <a:rPr sz="2400" spc="-210" dirty="0">
                <a:latin typeface="Times New Roman"/>
                <a:cs typeface="Times New Roman"/>
              </a:rPr>
              <a:t>розподілу</a:t>
            </a:r>
            <a:r>
              <a:rPr sz="2400" spc="-180" dirty="0">
                <a:latin typeface="Times New Roman"/>
                <a:cs typeface="Times New Roman"/>
              </a:rPr>
              <a:t> </a:t>
            </a:r>
            <a:r>
              <a:rPr sz="2400" spc="-220" dirty="0">
                <a:latin typeface="Times New Roman"/>
                <a:cs typeface="Times New Roman"/>
              </a:rPr>
              <a:t>Стьюдента.</a:t>
            </a:r>
            <a:endParaRPr sz="2400">
              <a:latin typeface="Times New Roman"/>
              <a:cs typeface="Times New Roman"/>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1273" y="653721"/>
            <a:ext cx="7778115" cy="2259330"/>
          </a:xfrm>
          <a:prstGeom prst="rect">
            <a:avLst/>
          </a:prstGeom>
        </p:spPr>
        <p:txBody>
          <a:bodyPr vert="horz" wrap="square" lIns="0" tIns="19050" rIns="0" bIns="0" rtlCol="0">
            <a:spAutoFit/>
          </a:bodyPr>
          <a:lstStyle/>
          <a:p>
            <a:pPr marL="114300" marR="81280" indent="555625" algn="just">
              <a:lnSpc>
                <a:spcPct val="99200"/>
              </a:lnSpc>
              <a:spcBef>
                <a:spcPts val="150"/>
              </a:spcBef>
            </a:pPr>
            <a:r>
              <a:rPr sz="1650" spc="150" dirty="0">
                <a:latin typeface="Times New Roman"/>
                <a:cs typeface="Times New Roman"/>
              </a:rPr>
              <a:t>Ймовірність </a:t>
            </a:r>
            <a:r>
              <a:rPr sz="1650" spc="155" dirty="0">
                <a:latin typeface="Times New Roman"/>
                <a:cs typeface="Times New Roman"/>
              </a:rPr>
              <a:t>ризику </a:t>
            </a:r>
            <a:r>
              <a:rPr sz="1650" spc="150" dirty="0">
                <a:latin typeface="Times New Roman"/>
                <a:cs typeface="Times New Roman"/>
              </a:rPr>
              <a:t>відхилення </a:t>
            </a:r>
            <a:r>
              <a:rPr sz="1650" spc="135" dirty="0">
                <a:latin typeface="Times New Roman"/>
                <a:cs typeface="Times New Roman"/>
              </a:rPr>
              <a:t>вірної </a:t>
            </a:r>
            <a:r>
              <a:rPr sz="1650" spc="150" dirty="0">
                <a:latin typeface="Times New Roman"/>
                <a:cs typeface="Times New Roman"/>
              </a:rPr>
              <a:t>нульової </a:t>
            </a:r>
            <a:r>
              <a:rPr sz="1650" spc="140" dirty="0">
                <a:latin typeface="Times New Roman"/>
                <a:cs typeface="Times New Roman"/>
              </a:rPr>
              <a:t>гіпотези  </a:t>
            </a:r>
            <a:r>
              <a:rPr sz="1650" spc="155" dirty="0">
                <a:latin typeface="Times New Roman"/>
                <a:cs typeface="Times New Roman"/>
              </a:rPr>
              <a:t>називають </a:t>
            </a:r>
            <a:r>
              <a:rPr sz="1650" b="1" i="1" spc="155" dirty="0">
                <a:latin typeface="Times New Roman"/>
                <a:cs typeface="Times New Roman"/>
              </a:rPr>
              <a:t>рівнем </a:t>
            </a:r>
            <a:r>
              <a:rPr sz="1650" b="1" i="1" spc="170" dirty="0">
                <a:latin typeface="Times New Roman"/>
                <a:cs typeface="Times New Roman"/>
              </a:rPr>
              <a:t>істотності </a:t>
            </a:r>
            <a:r>
              <a:rPr sz="1600" i="1" spc="70" dirty="0">
                <a:latin typeface="Symbol"/>
                <a:cs typeface="Symbol"/>
              </a:rPr>
              <a:t></a:t>
            </a:r>
            <a:r>
              <a:rPr sz="1600" i="1" spc="70" dirty="0">
                <a:latin typeface="Times New Roman"/>
                <a:cs typeface="Times New Roman"/>
              </a:rPr>
              <a:t> </a:t>
            </a:r>
            <a:r>
              <a:rPr sz="1650" spc="80" dirty="0">
                <a:latin typeface="Times New Roman"/>
                <a:cs typeface="Times New Roman"/>
              </a:rPr>
              <a:t>, </a:t>
            </a:r>
            <a:r>
              <a:rPr sz="1650" spc="140" dirty="0">
                <a:latin typeface="Times New Roman"/>
                <a:cs typeface="Times New Roman"/>
              </a:rPr>
              <a:t>а </a:t>
            </a:r>
            <a:r>
              <a:rPr sz="1650" spc="150" dirty="0">
                <a:latin typeface="Times New Roman"/>
                <a:cs typeface="Times New Roman"/>
              </a:rPr>
              <a:t>значення </a:t>
            </a:r>
            <a:r>
              <a:rPr sz="1650" spc="145" dirty="0">
                <a:latin typeface="Times New Roman"/>
                <a:cs typeface="Times New Roman"/>
              </a:rPr>
              <a:t>статистичної  </a:t>
            </a:r>
            <a:r>
              <a:rPr sz="1650" spc="150" dirty="0">
                <a:latin typeface="Times New Roman"/>
                <a:cs typeface="Times New Roman"/>
              </a:rPr>
              <a:t>характеристики </a:t>
            </a:r>
            <a:r>
              <a:rPr sz="1650" spc="160" dirty="0">
                <a:latin typeface="Times New Roman"/>
                <a:cs typeface="Times New Roman"/>
              </a:rPr>
              <a:t>для </a:t>
            </a:r>
            <a:r>
              <a:rPr sz="1650" spc="140" dirty="0">
                <a:latin typeface="Times New Roman"/>
                <a:cs typeface="Times New Roman"/>
              </a:rPr>
              <a:t>імовірності </a:t>
            </a:r>
            <a:r>
              <a:rPr sz="3450" spc="-104" baseline="2415" dirty="0">
                <a:latin typeface="Symbol"/>
                <a:cs typeface="Symbol"/>
              </a:rPr>
              <a:t></a:t>
            </a:r>
            <a:r>
              <a:rPr sz="2625" spc="-104" baseline="3174" dirty="0">
                <a:latin typeface="Times New Roman"/>
                <a:cs typeface="Times New Roman"/>
              </a:rPr>
              <a:t>1 </a:t>
            </a:r>
            <a:r>
              <a:rPr sz="2625" spc="337" baseline="3174" dirty="0">
                <a:latin typeface="Symbol"/>
                <a:cs typeface="Symbol"/>
              </a:rPr>
              <a:t></a:t>
            </a:r>
            <a:r>
              <a:rPr sz="2625" spc="337" baseline="3174" dirty="0">
                <a:latin typeface="Times New Roman"/>
                <a:cs typeface="Times New Roman"/>
              </a:rPr>
              <a:t> </a:t>
            </a:r>
            <a:r>
              <a:rPr sz="2850" i="1" spc="247" baseline="2923" dirty="0">
                <a:latin typeface="Symbol"/>
                <a:cs typeface="Symbol"/>
              </a:rPr>
              <a:t></a:t>
            </a:r>
            <a:r>
              <a:rPr sz="2850" i="1" spc="-547" baseline="2923" dirty="0">
                <a:latin typeface="Times New Roman"/>
                <a:cs typeface="Times New Roman"/>
              </a:rPr>
              <a:t> </a:t>
            </a:r>
            <a:r>
              <a:rPr sz="3450" spc="-89" baseline="2415" dirty="0">
                <a:latin typeface="Symbol"/>
                <a:cs typeface="Symbol"/>
              </a:rPr>
              <a:t></a:t>
            </a:r>
            <a:r>
              <a:rPr sz="3450" spc="-89" baseline="2415" dirty="0">
                <a:latin typeface="Times New Roman"/>
                <a:cs typeface="Times New Roman"/>
              </a:rPr>
              <a:t> </a:t>
            </a:r>
            <a:r>
              <a:rPr sz="1650" b="1" i="1" spc="185" dirty="0">
                <a:latin typeface="Times New Roman"/>
                <a:cs typeface="Times New Roman"/>
              </a:rPr>
              <a:t>критичним </a:t>
            </a:r>
            <a:r>
              <a:rPr sz="1650" b="1" i="1" spc="170" dirty="0">
                <a:latin typeface="Times New Roman"/>
                <a:cs typeface="Times New Roman"/>
              </a:rPr>
              <a:t>значенням </a:t>
            </a:r>
            <a:r>
              <a:rPr sz="2925" i="1" spc="232" baseline="5698" dirty="0">
                <a:latin typeface="Times New Roman"/>
                <a:cs typeface="Times New Roman"/>
              </a:rPr>
              <a:t>Z</a:t>
            </a:r>
            <a:r>
              <a:rPr sz="1875" spc="232" baseline="-13333" dirty="0">
                <a:latin typeface="Times New Roman"/>
                <a:cs typeface="Times New Roman"/>
              </a:rPr>
              <a:t>1</a:t>
            </a:r>
            <a:r>
              <a:rPr sz="1875" spc="232" baseline="-13333" dirty="0">
                <a:latin typeface="Symbol"/>
                <a:cs typeface="Symbol"/>
              </a:rPr>
              <a:t></a:t>
            </a:r>
            <a:r>
              <a:rPr sz="2025" i="1" spc="232" baseline="-12345" dirty="0">
                <a:latin typeface="Symbol"/>
                <a:cs typeface="Symbol"/>
              </a:rPr>
              <a:t></a:t>
            </a:r>
            <a:r>
              <a:rPr sz="2025" i="1" spc="232" baseline="-12345" dirty="0">
                <a:latin typeface="Times New Roman"/>
                <a:cs typeface="Times New Roman"/>
              </a:rPr>
              <a:t> </a:t>
            </a:r>
            <a:r>
              <a:rPr sz="1650" spc="80" dirty="0">
                <a:latin typeface="Times New Roman"/>
                <a:cs typeface="Times New Roman"/>
              </a:rPr>
              <a:t>.  </a:t>
            </a:r>
            <a:r>
              <a:rPr sz="1650" spc="225" dirty="0">
                <a:latin typeface="Times New Roman"/>
                <a:cs typeface="Times New Roman"/>
              </a:rPr>
              <a:t>У</a:t>
            </a:r>
            <a:r>
              <a:rPr sz="1650" spc="-210" dirty="0">
                <a:latin typeface="Times New Roman"/>
                <a:cs typeface="Times New Roman"/>
              </a:rPr>
              <a:t> </a:t>
            </a:r>
            <a:r>
              <a:rPr sz="1650" spc="155" dirty="0">
                <a:latin typeface="Times New Roman"/>
                <a:cs typeface="Times New Roman"/>
              </a:rPr>
              <a:t>додатку </a:t>
            </a:r>
            <a:r>
              <a:rPr sz="1650" spc="145" dirty="0">
                <a:latin typeface="Times New Roman"/>
                <a:cs typeface="Times New Roman"/>
              </a:rPr>
              <a:t>наведені </a:t>
            </a:r>
            <a:r>
              <a:rPr sz="1650" spc="150" dirty="0">
                <a:latin typeface="Times New Roman"/>
                <a:cs typeface="Times New Roman"/>
              </a:rPr>
              <a:t>критичні </a:t>
            </a:r>
            <a:r>
              <a:rPr sz="1650" spc="155" dirty="0">
                <a:latin typeface="Times New Roman"/>
                <a:cs typeface="Times New Roman"/>
              </a:rPr>
              <a:t>значення </a:t>
            </a:r>
            <a:r>
              <a:rPr sz="1650" spc="165" dirty="0">
                <a:latin typeface="Times New Roman"/>
                <a:cs typeface="Times New Roman"/>
              </a:rPr>
              <a:t>найпоширеніших </a:t>
            </a:r>
            <a:r>
              <a:rPr sz="1650" spc="155" dirty="0">
                <a:latin typeface="Times New Roman"/>
                <a:cs typeface="Times New Roman"/>
              </a:rPr>
              <a:t>статистичних  </a:t>
            </a:r>
            <a:r>
              <a:rPr sz="1650" spc="130" dirty="0">
                <a:latin typeface="Times New Roman"/>
                <a:cs typeface="Times New Roman"/>
              </a:rPr>
              <a:t>критеріїв. </a:t>
            </a:r>
            <a:r>
              <a:rPr sz="1650" spc="195" dirty="0">
                <a:latin typeface="Times New Roman"/>
                <a:cs typeface="Times New Roman"/>
              </a:rPr>
              <a:t>Якщо </a:t>
            </a:r>
            <a:r>
              <a:rPr sz="1650" spc="150" dirty="0">
                <a:latin typeface="Times New Roman"/>
                <a:cs typeface="Times New Roman"/>
              </a:rPr>
              <a:t>вибіркове значення </a:t>
            </a:r>
            <a:r>
              <a:rPr sz="2550" i="1" spc="292" baseline="3267" dirty="0">
                <a:latin typeface="Times New Roman"/>
                <a:cs typeface="Times New Roman"/>
              </a:rPr>
              <a:t>Z </a:t>
            </a:r>
            <a:r>
              <a:rPr sz="2550" spc="284" baseline="3267" dirty="0">
                <a:latin typeface="Symbol"/>
                <a:cs typeface="Symbol"/>
              </a:rPr>
              <a:t></a:t>
            </a:r>
            <a:r>
              <a:rPr sz="2550" spc="284" baseline="3267" dirty="0">
                <a:latin typeface="Times New Roman"/>
                <a:cs typeface="Times New Roman"/>
              </a:rPr>
              <a:t> </a:t>
            </a:r>
            <a:r>
              <a:rPr sz="2550" i="1" spc="179" baseline="3267" dirty="0">
                <a:latin typeface="Times New Roman"/>
                <a:cs typeface="Times New Roman"/>
              </a:rPr>
              <a:t>Z</a:t>
            </a:r>
            <a:r>
              <a:rPr sz="1575" spc="179" baseline="-15873" dirty="0">
                <a:latin typeface="Times New Roman"/>
                <a:cs typeface="Times New Roman"/>
              </a:rPr>
              <a:t>1</a:t>
            </a:r>
            <a:r>
              <a:rPr sz="1575" spc="179" baseline="-15873" dirty="0">
                <a:latin typeface="Symbol"/>
                <a:cs typeface="Symbol"/>
              </a:rPr>
              <a:t></a:t>
            </a:r>
            <a:r>
              <a:rPr sz="1725" i="1" spc="179" baseline="-14492" dirty="0">
                <a:latin typeface="Symbol"/>
                <a:cs typeface="Symbol"/>
              </a:rPr>
              <a:t></a:t>
            </a:r>
            <a:r>
              <a:rPr sz="1725" i="1" spc="179" baseline="-14492" dirty="0">
                <a:latin typeface="Times New Roman"/>
                <a:cs typeface="Times New Roman"/>
              </a:rPr>
              <a:t> </a:t>
            </a:r>
            <a:r>
              <a:rPr sz="1650" spc="80" dirty="0">
                <a:latin typeface="Times New Roman"/>
                <a:cs typeface="Times New Roman"/>
              </a:rPr>
              <a:t>, </a:t>
            </a:r>
            <a:r>
              <a:rPr sz="1650" spc="140" dirty="0">
                <a:latin typeface="Times New Roman"/>
                <a:cs typeface="Times New Roman"/>
              </a:rPr>
              <a:t>гіпотеза</a:t>
            </a:r>
            <a:r>
              <a:rPr sz="1650" spc="420" dirty="0">
                <a:latin typeface="Times New Roman"/>
                <a:cs typeface="Times New Roman"/>
              </a:rPr>
              <a:t> </a:t>
            </a:r>
            <a:r>
              <a:rPr sz="1450" i="1" spc="225" dirty="0">
                <a:latin typeface="Times New Roman"/>
                <a:cs typeface="Times New Roman"/>
              </a:rPr>
              <a:t>H </a:t>
            </a:r>
            <a:r>
              <a:rPr sz="1350" spc="172" baseline="-21604" dirty="0">
                <a:latin typeface="Times New Roman"/>
                <a:cs typeface="Times New Roman"/>
              </a:rPr>
              <a:t>0</a:t>
            </a:r>
            <a:endParaRPr sz="1350" baseline="-21604">
              <a:latin typeface="Times New Roman"/>
              <a:cs typeface="Times New Roman"/>
            </a:endParaRPr>
          </a:p>
          <a:p>
            <a:pPr marL="114300" algn="just">
              <a:lnSpc>
                <a:spcPct val="100000"/>
              </a:lnSpc>
              <a:spcBef>
                <a:spcPts val="280"/>
              </a:spcBef>
            </a:pPr>
            <a:r>
              <a:rPr sz="1650" spc="140" dirty="0">
                <a:latin typeface="Times New Roman"/>
                <a:cs typeface="Times New Roman"/>
              </a:rPr>
              <a:t>відхиляється, </a:t>
            </a:r>
            <a:r>
              <a:rPr sz="1650" spc="165" dirty="0">
                <a:latin typeface="Times New Roman"/>
                <a:cs typeface="Times New Roman"/>
              </a:rPr>
              <a:t>при </a:t>
            </a:r>
            <a:r>
              <a:rPr sz="2550" i="1" spc="292" baseline="3267" dirty="0">
                <a:latin typeface="Times New Roman"/>
                <a:cs typeface="Times New Roman"/>
              </a:rPr>
              <a:t>Z </a:t>
            </a:r>
            <a:r>
              <a:rPr sz="2550" spc="284" baseline="3267" dirty="0">
                <a:latin typeface="Symbol"/>
                <a:cs typeface="Symbol"/>
              </a:rPr>
              <a:t></a:t>
            </a:r>
            <a:r>
              <a:rPr sz="2550" spc="284" baseline="3267" dirty="0">
                <a:latin typeface="Times New Roman"/>
                <a:cs typeface="Times New Roman"/>
              </a:rPr>
              <a:t> </a:t>
            </a:r>
            <a:r>
              <a:rPr sz="2550" i="1" spc="179" baseline="3267" dirty="0">
                <a:latin typeface="Times New Roman"/>
                <a:cs typeface="Times New Roman"/>
              </a:rPr>
              <a:t>Z</a:t>
            </a:r>
            <a:r>
              <a:rPr sz="1575" spc="179" baseline="-18518" dirty="0">
                <a:latin typeface="Times New Roman"/>
                <a:cs typeface="Times New Roman"/>
              </a:rPr>
              <a:t>1</a:t>
            </a:r>
            <a:r>
              <a:rPr sz="1575" spc="179" baseline="-18518" dirty="0">
                <a:latin typeface="Symbol"/>
                <a:cs typeface="Symbol"/>
              </a:rPr>
              <a:t></a:t>
            </a:r>
            <a:r>
              <a:rPr sz="1725" i="1" spc="179" baseline="-16908" dirty="0">
                <a:latin typeface="Symbol"/>
                <a:cs typeface="Symbol"/>
              </a:rPr>
              <a:t></a:t>
            </a:r>
            <a:r>
              <a:rPr sz="1725" i="1" spc="179" baseline="-16908" dirty="0">
                <a:latin typeface="Times New Roman"/>
                <a:cs typeface="Times New Roman"/>
              </a:rPr>
              <a:t> </a:t>
            </a:r>
            <a:r>
              <a:rPr sz="1650" spc="175" dirty="0">
                <a:latin typeface="Symbol"/>
                <a:cs typeface="Symbol"/>
              </a:rPr>
              <a:t></a:t>
            </a:r>
            <a:r>
              <a:rPr sz="1650" spc="175" dirty="0">
                <a:latin typeface="Times New Roman"/>
                <a:cs typeface="Times New Roman"/>
              </a:rPr>
              <a:t> </a:t>
            </a:r>
            <a:r>
              <a:rPr sz="1650" spc="155" dirty="0">
                <a:latin typeface="Times New Roman"/>
                <a:cs typeface="Times New Roman"/>
              </a:rPr>
              <a:t>не </a:t>
            </a:r>
            <a:r>
              <a:rPr sz="1650" spc="145" dirty="0">
                <a:latin typeface="Times New Roman"/>
                <a:cs typeface="Times New Roman"/>
              </a:rPr>
              <a:t>відхиляється</a:t>
            </a:r>
            <a:r>
              <a:rPr sz="1650" spc="-90" dirty="0">
                <a:latin typeface="Times New Roman"/>
                <a:cs typeface="Times New Roman"/>
              </a:rPr>
              <a:t> </a:t>
            </a:r>
            <a:r>
              <a:rPr sz="1650" spc="80" dirty="0">
                <a:latin typeface="Times New Roman"/>
                <a:cs typeface="Times New Roman"/>
              </a:rPr>
              <a:t>.</a:t>
            </a:r>
            <a:endParaRPr sz="1650">
              <a:latin typeface="Times New Roman"/>
              <a:cs typeface="Times New Roman"/>
            </a:endParaRPr>
          </a:p>
          <a:p>
            <a:pPr marL="669925" algn="just">
              <a:lnSpc>
                <a:spcPct val="100000"/>
              </a:lnSpc>
              <a:spcBef>
                <a:spcPts val="280"/>
              </a:spcBef>
            </a:pPr>
            <a:r>
              <a:rPr sz="1650" spc="225" dirty="0">
                <a:latin typeface="Times New Roman"/>
                <a:cs typeface="Times New Roman"/>
              </a:rPr>
              <a:t>У </a:t>
            </a:r>
            <a:r>
              <a:rPr sz="1650" spc="130" dirty="0">
                <a:latin typeface="Times New Roman"/>
                <a:cs typeface="Times New Roman"/>
              </a:rPr>
              <a:t>разі  </a:t>
            </a:r>
            <a:r>
              <a:rPr sz="1650" spc="145" dirty="0">
                <a:latin typeface="Times New Roman"/>
                <a:cs typeface="Times New Roman"/>
              </a:rPr>
              <a:t>перевірки </a:t>
            </a:r>
            <a:r>
              <a:rPr sz="1650" spc="150" dirty="0">
                <a:latin typeface="Times New Roman"/>
                <a:cs typeface="Times New Roman"/>
              </a:rPr>
              <a:t>справедливості  </a:t>
            </a:r>
            <a:r>
              <a:rPr sz="2550" i="1" spc="397" baseline="3267" dirty="0">
                <a:latin typeface="Times New Roman"/>
                <a:cs typeface="Times New Roman"/>
              </a:rPr>
              <a:t>H </a:t>
            </a:r>
            <a:r>
              <a:rPr sz="1575" spc="209" baseline="-18518" dirty="0">
                <a:latin typeface="Times New Roman"/>
                <a:cs typeface="Times New Roman"/>
              </a:rPr>
              <a:t>0 </a:t>
            </a:r>
            <a:r>
              <a:rPr sz="2550" spc="150" baseline="3267" dirty="0">
                <a:latin typeface="Times New Roman"/>
                <a:cs typeface="Times New Roman"/>
              </a:rPr>
              <a:t>: </a:t>
            </a:r>
            <a:r>
              <a:rPr sz="2550" i="1" spc="397" baseline="3267" dirty="0">
                <a:latin typeface="Times New Roman"/>
                <a:cs typeface="Times New Roman"/>
              </a:rPr>
              <a:t>G </a:t>
            </a:r>
            <a:r>
              <a:rPr sz="2550" spc="300" baseline="3267" dirty="0">
                <a:latin typeface="Symbol"/>
                <a:cs typeface="Symbol"/>
              </a:rPr>
              <a:t></a:t>
            </a:r>
            <a:r>
              <a:rPr sz="2550" spc="300" baseline="3267" dirty="0">
                <a:latin typeface="Times New Roman"/>
                <a:cs typeface="Times New Roman"/>
              </a:rPr>
              <a:t> </a:t>
            </a:r>
            <a:r>
              <a:rPr sz="2550" i="1" spc="270" baseline="3267" dirty="0">
                <a:latin typeface="Times New Roman"/>
                <a:cs typeface="Times New Roman"/>
              </a:rPr>
              <a:t>a  </a:t>
            </a:r>
            <a:r>
              <a:rPr sz="1650" spc="160" dirty="0">
                <a:latin typeface="Times New Roman"/>
                <a:cs typeface="Times New Roman"/>
              </a:rPr>
              <a:t>проти  </a:t>
            </a:r>
            <a:r>
              <a:rPr sz="2625" i="1" spc="494" baseline="3174" dirty="0">
                <a:latin typeface="Times New Roman"/>
                <a:cs typeface="Times New Roman"/>
              </a:rPr>
              <a:t>H</a:t>
            </a:r>
            <a:r>
              <a:rPr sz="1650" i="1" spc="494" baseline="-17676" dirty="0">
                <a:latin typeface="Times New Roman"/>
                <a:cs typeface="Times New Roman"/>
              </a:rPr>
              <a:t>a </a:t>
            </a:r>
            <a:r>
              <a:rPr sz="2625" spc="172" baseline="3174" dirty="0">
                <a:latin typeface="Times New Roman"/>
                <a:cs typeface="Times New Roman"/>
              </a:rPr>
              <a:t>: </a:t>
            </a:r>
            <a:r>
              <a:rPr sz="2625" i="1" spc="442" baseline="3174" dirty="0">
                <a:latin typeface="Times New Roman"/>
                <a:cs typeface="Times New Roman"/>
              </a:rPr>
              <a:t>G </a:t>
            </a:r>
            <a:r>
              <a:rPr sz="2625" spc="337" baseline="3174" dirty="0">
                <a:latin typeface="Symbol"/>
                <a:cs typeface="Symbol"/>
              </a:rPr>
              <a:t></a:t>
            </a:r>
            <a:r>
              <a:rPr sz="2625" spc="-157" baseline="3174" dirty="0">
                <a:latin typeface="Times New Roman"/>
                <a:cs typeface="Times New Roman"/>
              </a:rPr>
              <a:t> </a:t>
            </a:r>
            <a:r>
              <a:rPr sz="2625" i="1" spc="307" baseline="3174" dirty="0">
                <a:latin typeface="Times New Roman"/>
                <a:cs typeface="Times New Roman"/>
              </a:rPr>
              <a:t>a</a:t>
            </a:r>
            <a:endParaRPr sz="2625" baseline="3174">
              <a:latin typeface="Times New Roman"/>
              <a:cs typeface="Times New Roman"/>
            </a:endParaRPr>
          </a:p>
          <a:p>
            <a:pPr marL="114300" algn="just">
              <a:lnSpc>
                <a:spcPct val="100000"/>
              </a:lnSpc>
              <a:spcBef>
                <a:spcPts val="190"/>
              </a:spcBef>
            </a:pPr>
            <a:r>
              <a:rPr sz="1650" spc="155" dirty="0">
                <a:latin typeface="Times New Roman"/>
                <a:cs typeface="Times New Roman"/>
              </a:rPr>
              <a:t>використовують    двосторонній    </a:t>
            </a:r>
            <a:r>
              <a:rPr sz="1650" spc="140" dirty="0">
                <a:latin typeface="Times New Roman"/>
                <a:cs typeface="Times New Roman"/>
              </a:rPr>
              <a:t>критерій,    </a:t>
            </a:r>
            <a:r>
              <a:rPr sz="1650" spc="160" dirty="0">
                <a:latin typeface="Times New Roman"/>
                <a:cs typeface="Times New Roman"/>
              </a:rPr>
              <a:t>критичне </a:t>
            </a:r>
            <a:r>
              <a:rPr sz="1650" spc="730" dirty="0">
                <a:latin typeface="Times New Roman"/>
                <a:cs typeface="Times New Roman"/>
              </a:rPr>
              <a:t> </a:t>
            </a:r>
            <a:r>
              <a:rPr sz="1650" spc="150" dirty="0">
                <a:latin typeface="Times New Roman"/>
                <a:cs typeface="Times New Roman"/>
              </a:rPr>
              <a:t>значення </a:t>
            </a:r>
            <a:r>
              <a:rPr sz="1650" spc="310" dirty="0">
                <a:latin typeface="Times New Roman"/>
                <a:cs typeface="Times New Roman"/>
              </a:rPr>
              <a:t> </a:t>
            </a:r>
            <a:r>
              <a:rPr sz="1500" i="1" spc="100" dirty="0">
                <a:latin typeface="Times New Roman"/>
                <a:cs typeface="Times New Roman"/>
              </a:rPr>
              <a:t>Z</a:t>
            </a:r>
            <a:endParaRPr sz="1500">
              <a:latin typeface="Times New Roman"/>
              <a:cs typeface="Times New Roman"/>
            </a:endParaRPr>
          </a:p>
        </p:txBody>
      </p:sp>
      <p:sp>
        <p:nvSpPr>
          <p:cNvPr id="3" name="object 3"/>
          <p:cNvSpPr txBox="1"/>
          <p:nvPr/>
        </p:nvSpPr>
        <p:spPr>
          <a:xfrm>
            <a:off x="717473" y="3009424"/>
            <a:ext cx="3572510" cy="282575"/>
          </a:xfrm>
          <a:prstGeom prst="rect">
            <a:avLst/>
          </a:prstGeom>
        </p:spPr>
        <p:txBody>
          <a:bodyPr vert="horz" wrap="square" lIns="0" tIns="17145" rIns="0" bIns="0" rtlCol="0">
            <a:spAutoFit/>
          </a:bodyPr>
          <a:lstStyle/>
          <a:p>
            <a:pPr marL="38100">
              <a:lnSpc>
                <a:spcPct val="100000"/>
              </a:lnSpc>
              <a:spcBef>
                <a:spcPts val="135"/>
              </a:spcBef>
              <a:tabLst>
                <a:tab pos="3312795" algn="l"/>
              </a:tabLst>
            </a:pPr>
            <a:r>
              <a:rPr sz="1650" spc="145" dirty="0">
                <a:latin typeface="Times New Roman"/>
                <a:cs typeface="Times New Roman"/>
              </a:rPr>
              <a:t>визначається </a:t>
            </a:r>
            <a:r>
              <a:rPr sz="1650" spc="160" dirty="0">
                <a:latin typeface="Times New Roman"/>
                <a:cs typeface="Times New Roman"/>
              </a:rPr>
              <a:t>для </a:t>
            </a:r>
            <a:r>
              <a:rPr sz="2475" i="1" u="sng" spc="97" baseline="37037" dirty="0">
                <a:uFill>
                  <a:solidFill>
                    <a:srgbClr val="000000"/>
                  </a:solidFill>
                </a:uFill>
                <a:latin typeface="Symbol"/>
                <a:cs typeface="Symbol"/>
              </a:rPr>
              <a:t></a:t>
            </a:r>
            <a:r>
              <a:rPr sz="2475" i="1" spc="97" baseline="37037" dirty="0">
                <a:latin typeface="Times New Roman"/>
                <a:cs typeface="Times New Roman"/>
              </a:rPr>
              <a:t>  </a:t>
            </a:r>
            <a:r>
              <a:rPr sz="1650" spc="80" dirty="0">
                <a:latin typeface="Times New Roman"/>
                <a:cs typeface="Times New Roman"/>
              </a:rPr>
              <a:t>,</a:t>
            </a:r>
            <a:r>
              <a:rPr sz="1650" spc="-165" dirty="0">
                <a:latin typeface="Times New Roman"/>
                <a:cs typeface="Times New Roman"/>
              </a:rPr>
              <a:t> </a:t>
            </a:r>
            <a:r>
              <a:rPr sz="1650" spc="155" dirty="0">
                <a:latin typeface="Times New Roman"/>
                <a:cs typeface="Times New Roman"/>
              </a:rPr>
              <a:t>тобто</a:t>
            </a:r>
            <a:r>
              <a:rPr sz="1650" spc="395" dirty="0">
                <a:latin typeface="Times New Roman"/>
                <a:cs typeface="Times New Roman"/>
              </a:rPr>
              <a:t> </a:t>
            </a:r>
            <a:r>
              <a:rPr sz="2475" i="1" spc="225" baseline="8417" dirty="0">
                <a:latin typeface="Times New Roman"/>
                <a:cs typeface="Times New Roman"/>
              </a:rPr>
              <a:t>Z	</a:t>
            </a:r>
            <a:r>
              <a:rPr sz="1725" i="1" u="sng" spc="75" baseline="-7246" dirty="0">
                <a:uFill>
                  <a:solidFill>
                    <a:srgbClr val="000000"/>
                  </a:solidFill>
                </a:uFill>
                <a:latin typeface="Symbol"/>
                <a:cs typeface="Symbol"/>
              </a:rPr>
              <a:t></a:t>
            </a:r>
            <a:r>
              <a:rPr sz="1725" i="1" spc="179" baseline="-7246" dirty="0">
                <a:latin typeface="Times New Roman"/>
                <a:cs typeface="Times New Roman"/>
              </a:rPr>
              <a:t> </a:t>
            </a:r>
            <a:r>
              <a:rPr sz="1650" spc="80" dirty="0">
                <a:latin typeface="Times New Roman"/>
                <a:cs typeface="Times New Roman"/>
              </a:rPr>
              <a:t>.</a:t>
            </a:r>
            <a:endParaRPr sz="1650">
              <a:latin typeface="Times New Roman"/>
              <a:cs typeface="Times New Roman"/>
            </a:endParaRPr>
          </a:p>
        </p:txBody>
      </p:sp>
      <p:sp>
        <p:nvSpPr>
          <p:cNvPr id="4" name="object 4"/>
          <p:cNvSpPr txBox="1"/>
          <p:nvPr/>
        </p:nvSpPr>
        <p:spPr>
          <a:xfrm>
            <a:off x="3040503" y="3197708"/>
            <a:ext cx="1893570" cy="570230"/>
          </a:xfrm>
          <a:prstGeom prst="rect">
            <a:avLst/>
          </a:prstGeom>
        </p:spPr>
        <p:txBody>
          <a:bodyPr vert="horz" wrap="square" lIns="0" tIns="15240" rIns="0" bIns="0" rtlCol="0">
            <a:spAutoFit/>
          </a:bodyPr>
          <a:lstStyle/>
          <a:p>
            <a:pPr marR="78105" algn="ctr">
              <a:lnSpc>
                <a:spcPts val="1060"/>
              </a:lnSpc>
              <a:spcBef>
                <a:spcPts val="120"/>
              </a:spcBef>
            </a:pPr>
            <a:r>
              <a:rPr sz="1050" spc="80" dirty="0">
                <a:latin typeface="Times New Roman"/>
                <a:cs typeface="Times New Roman"/>
              </a:rPr>
              <a:t>1</a:t>
            </a:r>
            <a:r>
              <a:rPr sz="1050" spc="80" dirty="0">
                <a:latin typeface="Symbol"/>
                <a:cs typeface="Symbol"/>
              </a:rPr>
              <a:t></a:t>
            </a:r>
            <a:endParaRPr sz="1050">
              <a:latin typeface="Symbol"/>
              <a:cs typeface="Symbol"/>
            </a:endParaRPr>
          </a:p>
          <a:p>
            <a:pPr marL="216535" algn="ctr">
              <a:lnSpc>
                <a:spcPts val="1060"/>
              </a:lnSpc>
            </a:pPr>
            <a:r>
              <a:rPr sz="1050" spc="90" dirty="0">
                <a:latin typeface="Times New Roman"/>
                <a:cs typeface="Times New Roman"/>
              </a:rPr>
              <a:t>2</a:t>
            </a:r>
            <a:endParaRPr sz="1050">
              <a:latin typeface="Times New Roman"/>
              <a:cs typeface="Times New Roman"/>
            </a:endParaRPr>
          </a:p>
          <a:p>
            <a:pPr marL="12700">
              <a:lnSpc>
                <a:spcPct val="100000"/>
              </a:lnSpc>
              <a:spcBef>
                <a:spcPts val="155"/>
              </a:spcBef>
            </a:pPr>
            <a:r>
              <a:rPr sz="1650" spc="165" dirty="0">
                <a:latin typeface="Times New Roman"/>
                <a:cs typeface="Times New Roman"/>
              </a:rPr>
              <a:t>х</a:t>
            </a:r>
            <a:r>
              <a:rPr sz="1650" spc="145" dirty="0">
                <a:latin typeface="Times New Roman"/>
                <a:cs typeface="Times New Roman"/>
              </a:rPr>
              <a:t>аракте</a:t>
            </a:r>
            <a:r>
              <a:rPr sz="1650" spc="165" dirty="0">
                <a:latin typeface="Times New Roman"/>
                <a:cs typeface="Times New Roman"/>
              </a:rPr>
              <a:t>р</a:t>
            </a:r>
            <a:r>
              <a:rPr sz="1650" spc="145" dirty="0">
                <a:latin typeface="Times New Roman"/>
                <a:cs typeface="Times New Roman"/>
              </a:rPr>
              <a:t>ист</a:t>
            </a:r>
            <a:r>
              <a:rPr sz="1650" spc="160" dirty="0">
                <a:latin typeface="Times New Roman"/>
                <a:cs typeface="Times New Roman"/>
              </a:rPr>
              <a:t>и</a:t>
            </a:r>
            <a:r>
              <a:rPr sz="1650" spc="155" dirty="0">
                <a:latin typeface="Times New Roman"/>
                <a:cs typeface="Times New Roman"/>
              </a:rPr>
              <a:t>к</a:t>
            </a:r>
            <a:r>
              <a:rPr sz="1650" spc="170" dirty="0">
                <a:latin typeface="Times New Roman"/>
                <a:cs typeface="Times New Roman"/>
              </a:rPr>
              <a:t>о</a:t>
            </a:r>
            <a:r>
              <a:rPr sz="1650" spc="240" dirty="0">
                <a:latin typeface="Times New Roman"/>
                <a:cs typeface="Times New Roman"/>
              </a:rPr>
              <a:t>ю</a:t>
            </a:r>
            <a:endParaRPr sz="1650">
              <a:latin typeface="Times New Roman"/>
              <a:cs typeface="Times New Roman"/>
            </a:endParaRPr>
          </a:p>
        </p:txBody>
      </p:sp>
      <p:sp>
        <p:nvSpPr>
          <p:cNvPr id="5" name="object 5"/>
          <p:cNvSpPr txBox="1"/>
          <p:nvPr/>
        </p:nvSpPr>
        <p:spPr>
          <a:xfrm>
            <a:off x="5088074" y="3485049"/>
            <a:ext cx="1078230" cy="282575"/>
          </a:xfrm>
          <a:prstGeom prst="rect">
            <a:avLst/>
          </a:prstGeom>
        </p:spPr>
        <p:txBody>
          <a:bodyPr vert="horz" wrap="square" lIns="0" tIns="17145" rIns="0" bIns="0" rtlCol="0">
            <a:spAutoFit/>
          </a:bodyPr>
          <a:lstStyle/>
          <a:p>
            <a:pPr marL="12700">
              <a:lnSpc>
                <a:spcPct val="100000"/>
              </a:lnSpc>
              <a:spcBef>
                <a:spcPts val="135"/>
              </a:spcBef>
            </a:pPr>
            <a:r>
              <a:rPr sz="1650" spc="145" dirty="0">
                <a:latin typeface="Times New Roman"/>
                <a:cs typeface="Times New Roman"/>
              </a:rPr>
              <a:t>перевірки</a:t>
            </a:r>
            <a:endParaRPr sz="1650">
              <a:latin typeface="Times New Roman"/>
              <a:cs typeface="Times New Roman"/>
            </a:endParaRPr>
          </a:p>
        </p:txBody>
      </p:sp>
      <p:sp>
        <p:nvSpPr>
          <p:cNvPr id="6" name="object 6"/>
          <p:cNvSpPr txBox="1"/>
          <p:nvPr/>
        </p:nvSpPr>
        <p:spPr>
          <a:xfrm>
            <a:off x="6339861" y="3462533"/>
            <a:ext cx="382270" cy="292735"/>
          </a:xfrm>
          <a:prstGeom prst="rect">
            <a:avLst/>
          </a:prstGeom>
        </p:spPr>
        <p:txBody>
          <a:bodyPr vert="horz" wrap="square" lIns="0" tIns="12700" rIns="0" bIns="0" rtlCol="0">
            <a:spAutoFit/>
          </a:bodyPr>
          <a:lstStyle/>
          <a:p>
            <a:pPr marL="38100">
              <a:lnSpc>
                <a:spcPct val="100000"/>
              </a:lnSpc>
              <a:spcBef>
                <a:spcPts val="100"/>
              </a:spcBef>
            </a:pPr>
            <a:r>
              <a:rPr sz="1750" i="1" spc="245" dirty="0">
                <a:latin typeface="Times New Roman"/>
                <a:cs typeface="Times New Roman"/>
              </a:rPr>
              <a:t>H</a:t>
            </a:r>
            <a:r>
              <a:rPr sz="1750" i="1" spc="-260" dirty="0">
                <a:latin typeface="Times New Roman"/>
                <a:cs typeface="Times New Roman"/>
              </a:rPr>
              <a:t> </a:t>
            </a:r>
            <a:r>
              <a:rPr sz="1650" spc="179" baseline="-22727" dirty="0">
                <a:latin typeface="Times New Roman"/>
                <a:cs typeface="Times New Roman"/>
              </a:rPr>
              <a:t>0</a:t>
            </a:r>
            <a:endParaRPr sz="1650" baseline="-22727">
              <a:latin typeface="Times New Roman"/>
              <a:cs typeface="Times New Roman"/>
            </a:endParaRPr>
          </a:p>
        </p:txBody>
      </p:sp>
      <p:sp>
        <p:nvSpPr>
          <p:cNvPr id="7" name="object 7"/>
          <p:cNvSpPr txBox="1"/>
          <p:nvPr/>
        </p:nvSpPr>
        <p:spPr>
          <a:xfrm>
            <a:off x="6880235" y="3485049"/>
            <a:ext cx="1457960" cy="282575"/>
          </a:xfrm>
          <a:prstGeom prst="rect">
            <a:avLst/>
          </a:prstGeom>
        </p:spPr>
        <p:txBody>
          <a:bodyPr vert="horz" wrap="square" lIns="0" tIns="17145" rIns="0" bIns="0" rtlCol="0">
            <a:spAutoFit/>
          </a:bodyPr>
          <a:lstStyle/>
          <a:p>
            <a:pPr marL="12700">
              <a:lnSpc>
                <a:spcPct val="100000"/>
              </a:lnSpc>
              <a:spcBef>
                <a:spcPts val="135"/>
              </a:spcBef>
              <a:tabLst>
                <a:tab pos="298450" algn="l"/>
              </a:tabLst>
            </a:pPr>
            <a:r>
              <a:rPr sz="1650" spc="135" dirty="0">
                <a:latin typeface="Times New Roman"/>
                <a:cs typeface="Times New Roman"/>
              </a:rPr>
              <a:t>є	</a:t>
            </a:r>
            <a:r>
              <a:rPr sz="1650" spc="160" dirty="0">
                <a:latin typeface="Times New Roman"/>
                <a:cs typeface="Times New Roman"/>
              </a:rPr>
              <a:t>нормоване</a:t>
            </a:r>
            <a:endParaRPr sz="1650">
              <a:latin typeface="Times New Roman"/>
              <a:cs typeface="Times New Roman"/>
            </a:endParaRPr>
          </a:p>
        </p:txBody>
      </p:sp>
      <p:sp>
        <p:nvSpPr>
          <p:cNvPr id="8" name="object 8"/>
          <p:cNvSpPr txBox="1"/>
          <p:nvPr/>
        </p:nvSpPr>
        <p:spPr>
          <a:xfrm>
            <a:off x="742873" y="3097984"/>
            <a:ext cx="2272665" cy="946785"/>
          </a:xfrm>
          <a:prstGeom prst="rect">
            <a:avLst/>
          </a:prstGeom>
        </p:spPr>
        <p:txBody>
          <a:bodyPr vert="horz" wrap="square" lIns="0" tIns="86995" rIns="0" bIns="0" rtlCol="0">
            <a:spAutoFit/>
          </a:bodyPr>
          <a:lstStyle/>
          <a:p>
            <a:pPr marL="1965960">
              <a:lnSpc>
                <a:spcPct val="100000"/>
              </a:lnSpc>
              <a:spcBef>
                <a:spcPts val="685"/>
              </a:spcBef>
            </a:pPr>
            <a:r>
              <a:rPr sz="1550" spc="100" dirty="0">
                <a:latin typeface="Times New Roman"/>
                <a:cs typeface="Times New Roman"/>
              </a:rPr>
              <a:t>2</a:t>
            </a:r>
            <a:endParaRPr sz="1550">
              <a:latin typeface="Times New Roman"/>
              <a:cs typeface="Times New Roman"/>
            </a:endParaRPr>
          </a:p>
          <a:p>
            <a:pPr marL="12700" marR="5080" indent="555625">
              <a:lnSpc>
                <a:spcPct val="110200"/>
              </a:lnSpc>
              <a:spcBef>
                <a:spcPts val="434"/>
              </a:spcBef>
            </a:pPr>
            <a:r>
              <a:rPr sz="1650" spc="165" dirty="0">
                <a:latin typeface="Times New Roman"/>
                <a:cs typeface="Times New Roman"/>
              </a:rPr>
              <a:t>Статистичною  </a:t>
            </a:r>
            <a:r>
              <a:rPr sz="1650" spc="150" dirty="0">
                <a:latin typeface="Times New Roman"/>
                <a:cs typeface="Times New Roman"/>
              </a:rPr>
              <a:t>відхилення</a:t>
            </a:r>
            <a:r>
              <a:rPr sz="1650" spc="25" dirty="0">
                <a:latin typeface="Times New Roman"/>
                <a:cs typeface="Times New Roman"/>
              </a:rPr>
              <a:t> </a:t>
            </a:r>
            <a:r>
              <a:rPr sz="1650" spc="140" dirty="0">
                <a:latin typeface="Times New Roman"/>
                <a:cs typeface="Times New Roman"/>
              </a:rPr>
              <a:t>середніх:</a:t>
            </a:r>
            <a:endParaRPr sz="1650">
              <a:latin typeface="Times New Roman"/>
              <a:cs typeface="Times New Roman"/>
            </a:endParaRPr>
          </a:p>
        </p:txBody>
      </p:sp>
      <p:sp>
        <p:nvSpPr>
          <p:cNvPr id="9" name="object 9"/>
          <p:cNvSpPr/>
          <p:nvPr/>
        </p:nvSpPr>
        <p:spPr>
          <a:xfrm>
            <a:off x="4305114" y="4087972"/>
            <a:ext cx="109220" cy="0"/>
          </a:xfrm>
          <a:custGeom>
            <a:avLst/>
            <a:gdLst/>
            <a:ahLst/>
            <a:cxnLst/>
            <a:rect l="l" t="t" r="r" b="b"/>
            <a:pathLst>
              <a:path w="109220">
                <a:moveTo>
                  <a:pt x="0" y="0"/>
                </a:moveTo>
                <a:lnTo>
                  <a:pt x="108689" y="0"/>
                </a:lnTo>
              </a:path>
            </a:pathLst>
          </a:custGeom>
          <a:ln w="7205">
            <a:solidFill>
              <a:srgbClr val="000000"/>
            </a:solidFill>
          </a:ln>
        </p:spPr>
        <p:txBody>
          <a:bodyPr wrap="square" lIns="0" tIns="0" rIns="0" bIns="0" rtlCol="0"/>
          <a:lstStyle/>
          <a:p>
            <a:endParaRPr/>
          </a:p>
        </p:txBody>
      </p:sp>
      <p:sp>
        <p:nvSpPr>
          <p:cNvPr id="10" name="object 10"/>
          <p:cNvSpPr/>
          <p:nvPr/>
        </p:nvSpPr>
        <p:spPr>
          <a:xfrm>
            <a:off x="4771706" y="4087972"/>
            <a:ext cx="109220" cy="0"/>
          </a:xfrm>
          <a:custGeom>
            <a:avLst/>
            <a:gdLst/>
            <a:ahLst/>
            <a:cxnLst/>
            <a:rect l="l" t="t" r="r" b="b"/>
            <a:pathLst>
              <a:path w="109220">
                <a:moveTo>
                  <a:pt x="0" y="0"/>
                </a:moveTo>
                <a:lnTo>
                  <a:pt x="108689" y="0"/>
                </a:lnTo>
              </a:path>
            </a:pathLst>
          </a:custGeom>
          <a:ln w="7205">
            <a:solidFill>
              <a:srgbClr val="000000"/>
            </a:solidFill>
          </a:ln>
        </p:spPr>
        <p:txBody>
          <a:bodyPr wrap="square" lIns="0" tIns="0" rIns="0" bIns="0" rtlCol="0"/>
          <a:lstStyle/>
          <a:p>
            <a:endParaRPr/>
          </a:p>
        </p:txBody>
      </p:sp>
      <p:sp>
        <p:nvSpPr>
          <p:cNvPr id="11" name="object 11"/>
          <p:cNvSpPr/>
          <p:nvPr/>
        </p:nvSpPr>
        <p:spPr>
          <a:xfrm>
            <a:off x="4508046" y="4708370"/>
            <a:ext cx="234950" cy="0"/>
          </a:xfrm>
          <a:custGeom>
            <a:avLst/>
            <a:gdLst/>
            <a:ahLst/>
            <a:cxnLst/>
            <a:rect l="l" t="t" r="r" b="b"/>
            <a:pathLst>
              <a:path w="234950">
                <a:moveTo>
                  <a:pt x="0" y="0"/>
                </a:moveTo>
                <a:lnTo>
                  <a:pt x="234783" y="0"/>
                </a:lnTo>
              </a:path>
            </a:pathLst>
          </a:custGeom>
          <a:ln w="3602">
            <a:solidFill>
              <a:srgbClr val="000000"/>
            </a:solidFill>
          </a:ln>
        </p:spPr>
        <p:txBody>
          <a:bodyPr wrap="square" lIns="0" tIns="0" rIns="0" bIns="0" rtlCol="0"/>
          <a:lstStyle/>
          <a:p>
            <a:endParaRPr/>
          </a:p>
        </p:txBody>
      </p:sp>
      <p:sp>
        <p:nvSpPr>
          <p:cNvPr id="12" name="object 12"/>
          <p:cNvSpPr/>
          <p:nvPr/>
        </p:nvSpPr>
        <p:spPr>
          <a:xfrm>
            <a:off x="4995459" y="4708370"/>
            <a:ext cx="263525" cy="0"/>
          </a:xfrm>
          <a:custGeom>
            <a:avLst/>
            <a:gdLst/>
            <a:ahLst/>
            <a:cxnLst/>
            <a:rect l="l" t="t" r="r" b="b"/>
            <a:pathLst>
              <a:path w="263525">
                <a:moveTo>
                  <a:pt x="0" y="0"/>
                </a:moveTo>
                <a:lnTo>
                  <a:pt x="263234" y="0"/>
                </a:lnTo>
              </a:path>
            </a:pathLst>
          </a:custGeom>
          <a:ln w="3602">
            <a:solidFill>
              <a:srgbClr val="000000"/>
            </a:solidFill>
          </a:ln>
        </p:spPr>
        <p:txBody>
          <a:bodyPr wrap="square" lIns="0" tIns="0" rIns="0" bIns="0" rtlCol="0"/>
          <a:lstStyle/>
          <a:p>
            <a:endParaRPr/>
          </a:p>
        </p:txBody>
      </p:sp>
      <p:sp>
        <p:nvSpPr>
          <p:cNvPr id="13" name="object 13"/>
          <p:cNvSpPr/>
          <p:nvPr/>
        </p:nvSpPr>
        <p:spPr>
          <a:xfrm>
            <a:off x="3935314" y="4765062"/>
            <a:ext cx="31750" cy="15240"/>
          </a:xfrm>
          <a:custGeom>
            <a:avLst/>
            <a:gdLst/>
            <a:ahLst/>
            <a:cxnLst/>
            <a:rect l="l" t="t" r="r" b="b"/>
            <a:pathLst>
              <a:path w="31750" h="15239">
                <a:moveTo>
                  <a:pt x="0" y="15171"/>
                </a:moveTo>
                <a:lnTo>
                  <a:pt x="31408" y="0"/>
                </a:lnTo>
              </a:path>
            </a:pathLst>
          </a:custGeom>
          <a:ln w="7448">
            <a:solidFill>
              <a:srgbClr val="000000"/>
            </a:solidFill>
          </a:ln>
        </p:spPr>
        <p:txBody>
          <a:bodyPr wrap="square" lIns="0" tIns="0" rIns="0" bIns="0" rtlCol="0"/>
          <a:lstStyle/>
          <a:p>
            <a:endParaRPr/>
          </a:p>
        </p:txBody>
      </p:sp>
      <p:sp>
        <p:nvSpPr>
          <p:cNvPr id="14" name="object 14"/>
          <p:cNvSpPr/>
          <p:nvPr/>
        </p:nvSpPr>
        <p:spPr>
          <a:xfrm>
            <a:off x="3966723" y="4768682"/>
            <a:ext cx="45720" cy="226060"/>
          </a:xfrm>
          <a:custGeom>
            <a:avLst/>
            <a:gdLst/>
            <a:ahLst/>
            <a:cxnLst/>
            <a:rect l="l" t="t" r="r" b="b"/>
            <a:pathLst>
              <a:path w="45720" h="226060">
                <a:moveTo>
                  <a:pt x="0" y="0"/>
                </a:moveTo>
                <a:lnTo>
                  <a:pt x="45430" y="226053"/>
                </a:lnTo>
              </a:path>
            </a:pathLst>
          </a:custGeom>
          <a:ln w="16882">
            <a:solidFill>
              <a:srgbClr val="000000"/>
            </a:solidFill>
          </a:ln>
        </p:spPr>
        <p:txBody>
          <a:bodyPr wrap="square" lIns="0" tIns="0" rIns="0" bIns="0" rtlCol="0"/>
          <a:lstStyle/>
          <a:p>
            <a:endParaRPr/>
          </a:p>
        </p:txBody>
      </p:sp>
      <p:sp>
        <p:nvSpPr>
          <p:cNvPr id="15" name="object 15"/>
          <p:cNvSpPr/>
          <p:nvPr/>
        </p:nvSpPr>
        <p:spPr>
          <a:xfrm>
            <a:off x="4016402" y="4396008"/>
            <a:ext cx="58419" cy="598805"/>
          </a:xfrm>
          <a:custGeom>
            <a:avLst/>
            <a:gdLst/>
            <a:ahLst/>
            <a:cxnLst/>
            <a:rect l="l" t="t" r="r" b="b"/>
            <a:pathLst>
              <a:path w="58420" h="598804">
                <a:moveTo>
                  <a:pt x="0" y="598727"/>
                </a:moveTo>
                <a:lnTo>
                  <a:pt x="58160" y="0"/>
                </a:lnTo>
              </a:path>
            </a:pathLst>
          </a:custGeom>
          <a:ln w="8479">
            <a:solidFill>
              <a:srgbClr val="000000"/>
            </a:solidFill>
          </a:ln>
        </p:spPr>
        <p:txBody>
          <a:bodyPr wrap="square" lIns="0" tIns="0" rIns="0" bIns="0" rtlCol="0"/>
          <a:lstStyle/>
          <a:p>
            <a:endParaRPr/>
          </a:p>
        </p:txBody>
      </p:sp>
      <p:sp>
        <p:nvSpPr>
          <p:cNvPr id="16" name="object 16"/>
          <p:cNvSpPr/>
          <p:nvPr/>
        </p:nvSpPr>
        <p:spPr>
          <a:xfrm>
            <a:off x="4074563" y="4396008"/>
            <a:ext cx="1314450" cy="0"/>
          </a:xfrm>
          <a:custGeom>
            <a:avLst/>
            <a:gdLst/>
            <a:ahLst/>
            <a:cxnLst/>
            <a:rect l="l" t="t" r="r" b="b"/>
            <a:pathLst>
              <a:path w="1314450">
                <a:moveTo>
                  <a:pt x="0" y="0"/>
                </a:moveTo>
                <a:lnTo>
                  <a:pt x="1314031" y="0"/>
                </a:lnTo>
              </a:path>
            </a:pathLst>
          </a:custGeom>
          <a:ln w="7205">
            <a:solidFill>
              <a:srgbClr val="000000"/>
            </a:solidFill>
          </a:ln>
        </p:spPr>
        <p:txBody>
          <a:bodyPr wrap="square" lIns="0" tIns="0" rIns="0" bIns="0" rtlCol="0"/>
          <a:lstStyle/>
          <a:p>
            <a:endParaRPr/>
          </a:p>
        </p:txBody>
      </p:sp>
      <p:sp>
        <p:nvSpPr>
          <p:cNvPr id="17" name="object 17"/>
          <p:cNvSpPr txBox="1"/>
          <p:nvPr/>
        </p:nvSpPr>
        <p:spPr>
          <a:xfrm>
            <a:off x="4371802" y="4754655"/>
            <a:ext cx="1022985" cy="272415"/>
          </a:xfrm>
          <a:prstGeom prst="rect">
            <a:avLst/>
          </a:prstGeom>
        </p:spPr>
        <p:txBody>
          <a:bodyPr vert="horz" wrap="square" lIns="0" tIns="14604" rIns="0" bIns="0" rtlCol="0">
            <a:spAutoFit/>
          </a:bodyPr>
          <a:lstStyle/>
          <a:p>
            <a:pPr marL="12700">
              <a:lnSpc>
                <a:spcPct val="100000"/>
              </a:lnSpc>
              <a:spcBef>
                <a:spcPts val="114"/>
              </a:spcBef>
              <a:tabLst>
                <a:tab pos="262255" algn="l"/>
                <a:tab pos="767080" algn="l"/>
              </a:tabLst>
            </a:pPr>
            <a:r>
              <a:rPr sz="1600" spc="114" dirty="0">
                <a:latin typeface="Symbol"/>
                <a:cs typeface="Symbol"/>
              </a:rPr>
              <a:t></a:t>
            </a:r>
            <a:r>
              <a:rPr sz="1600" spc="114" dirty="0">
                <a:latin typeface="Times New Roman"/>
                <a:cs typeface="Times New Roman"/>
              </a:rPr>
              <a:t>	</a:t>
            </a:r>
            <a:r>
              <a:rPr sz="1000" spc="110" dirty="0">
                <a:latin typeface="Times New Roman"/>
                <a:cs typeface="Times New Roman"/>
              </a:rPr>
              <a:t>1	2</a:t>
            </a:r>
            <a:r>
              <a:rPr sz="1000" spc="229" dirty="0">
                <a:latin typeface="Times New Roman"/>
                <a:cs typeface="Times New Roman"/>
              </a:rPr>
              <a:t> </a:t>
            </a:r>
            <a:r>
              <a:rPr sz="1600" spc="114" dirty="0">
                <a:latin typeface="Symbol"/>
                <a:cs typeface="Symbol"/>
              </a:rPr>
              <a:t></a:t>
            </a:r>
            <a:endParaRPr sz="1600">
              <a:latin typeface="Symbol"/>
              <a:cs typeface="Symbol"/>
            </a:endParaRPr>
          </a:p>
        </p:txBody>
      </p:sp>
      <p:sp>
        <p:nvSpPr>
          <p:cNvPr id="18" name="object 18"/>
          <p:cNvSpPr txBox="1"/>
          <p:nvPr/>
        </p:nvSpPr>
        <p:spPr>
          <a:xfrm>
            <a:off x="4223313" y="4411603"/>
            <a:ext cx="1196975" cy="272415"/>
          </a:xfrm>
          <a:prstGeom prst="rect">
            <a:avLst/>
          </a:prstGeom>
        </p:spPr>
        <p:txBody>
          <a:bodyPr vert="horz" wrap="square" lIns="0" tIns="14604" rIns="0" bIns="0" rtlCol="0">
            <a:spAutoFit/>
          </a:bodyPr>
          <a:lstStyle/>
          <a:p>
            <a:pPr marL="50800">
              <a:lnSpc>
                <a:spcPct val="100000"/>
              </a:lnSpc>
              <a:spcBef>
                <a:spcPts val="114"/>
              </a:spcBef>
              <a:tabLst>
                <a:tab pos="843280" algn="l"/>
              </a:tabLst>
            </a:pPr>
            <a:r>
              <a:rPr sz="1500" spc="165" baseline="-16666" dirty="0">
                <a:latin typeface="Times New Roman"/>
                <a:cs typeface="Times New Roman"/>
              </a:rPr>
              <a:t>2</a:t>
            </a:r>
            <a:r>
              <a:rPr sz="1500" spc="7" baseline="-16666" dirty="0">
                <a:latin typeface="Times New Roman"/>
                <a:cs typeface="Times New Roman"/>
              </a:rPr>
              <a:t> </a:t>
            </a:r>
            <a:r>
              <a:rPr sz="2400" spc="172" baseline="3472" dirty="0">
                <a:latin typeface="Symbol"/>
                <a:cs typeface="Symbol"/>
              </a:rPr>
              <a:t></a:t>
            </a:r>
            <a:r>
              <a:rPr sz="2400" spc="434" baseline="3472" dirty="0">
                <a:latin typeface="Times New Roman"/>
                <a:cs typeface="Times New Roman"/>
              </a:rPr>
              <a:t> </a:t>
            </a:r>
            <a:r>
              <a:rPr sz="1600" spc="150" dirty="0">
                <a:latin typeface="Times New Roman"/>
                <a:cs typeface="Times New Roman"/>
              </a:rPr>
              <a:t>1	1</a:t>
            </a:r>
            <a:r>
              <a:rPr sz="1600" spc="325" dirty="0">
                <a:latin typeface="Times New Roman"/>
                <a:cs typeface="Times New Roman"/>
              </a:rPr>
              <a:t> </a:t>
            </a:r>
            <a:r>
              <a:rPr sz="2400" spc="172" baseline="3472" dirty="0">
                <a:latin typeface="Symbol"/>
                <a:cs typeface="Symbol"/>
              </a:rPr>
              <a:t></a:t>
            </a:r>
            <a:endParaRPr sz="2400" baseline="3472">
              <a:latin typeface="Symbol"/>
              <a:cs typeface="Symbol"/>
            </a:endParaRPr>
          </a:p>
        </p:txBody>
      </p:sp>
      <p:sp>
        <p:nvSpPr>
          <p:cNvPr id="19" name="object 19"/>
          <p:cNvSpPr txBox="1"/>
          <p:nvPr/>
        </p:nvSpPr>
        <p:spPr>
          <a:xfrm>
            <a:off x="4058056" y="4526328"/>
            <a:ext cx="1336675" cy="448945"/>
          </a:xfrm>
          <a:prstGeom prst="rect">
            <a:avLst/>
          </a:prstGeom>
        </p:spPr>
        <p:txBody>
          <a:bodyPr vert="horz" wrap="square" lIns="0" tIns="17145" rIns="0" bIns="0" rtlCol="0">
            <a:spAutoFit/>
          </a:bodyPr>
          <a:lstStyle/>
          <a:p>
            <a:pPr marL="12700">
              <a:lnSpc>
                <a:spcPts val="1705"/>
              </a:lnSpc>
              <a:spcBef>
                <a:spcPts val="135"/>
              </a:spcBef>
              <a:tabLst>
                <a:tab pos="325755" algn="l"/>
                <a:tab pos="746760" algn="l"/>
                <a:tab pos="1230630" algn="l"/>
              </a:tabLst>
            </a:pPr>
            <a:r>
              <a:rPr sz="1700" i="1" spc="120" dirty="0">
                <a:latin typeface="Symbol"/>
                <a:cs typeface="Symbol"/>
              </a:rPr>
              <a:t></a:t>
            </a:r>
            <a:r>
              <a:rPr sz="1700" spc="120" dirty="0">
                <a:latin typeface="Times New Roman"/>
                <a:cs typeface="Times New Roman"/>
              </a:rPr>
              <a:t>	</a:t>
            </a:r>
            <a:r>
              <a:rPr sz="2400" spc="172" baseline="1736" dirty="0">
                <a:latin typeface="Symbol"/>
                <a:cs typeface="Symbol"/>
              </a:rPr>
              <a:t></a:t>
            </a:r>
            <a:r>
              <a:rPr sz="2400" spc="172" baseline="1736" dirty="0">
                <a:latin typeface="Times New Roman"/>
                <a:cs typeface="Times New Roman"/>
              </a:rPr>
              <a:t>	</a:t>
            </a:r>
            <a:r>
              <a:rPr sz="1600" spc="165" dirty="0">
                <a:latin typeface="Symbol"/>
                <a:cs typeface="Symbol"/>
              </a:rPr>
              <a:t></a:t>
            </a:r>
            <a:r>
              <a:rPr sz="1600" spc="165" dirty="0">
                <a:latin typeface="Times New Roman"/>
                <a:cs typeface="Times New Roman"/>
              </a:rPr>
              <a:t>	</a:t>
            </a:r>
            <a:r>
              <a:rPr sz="2400" spc="172" baseline="1736" dirty="0">
                <a:latin typeface="Symbol"/>
                <a:cs typeface="Symbol"/>
              </a:rPr>
              <a:t></a:t>
            </a:r>
            <a:endParaRPr sz="2400" baseline="1736">
              <a:latin typeface="Symbol"/>
              <a:cs typeface="Symbol"/>
            </a:endParaRPr>
          </a:p>
          <a:p>
            <a:pPr marL="463550">
              <a:lnSpc>
                <a:spcPts val="1585"/>
              </a:lnSpc>
              <a:tabLst>
                <a:tab pos="949960" algn="l"/>
              </a:tabLst>
            </a:pPr>
            <a:r>
              <a:rPr sz="1600" i="1" spc="150" dirty="0">
                <a:latin typeface="Times New Roman"/>
                <a:cs typeface="Times New Roman"/>
              </a:rPr>
              <a:t>n	n</a:t>
            </a:r>
            <a:endParaRPr sz="1600">
              <a:latin typeface="Times New Roman"/>
              <a:cs typeface="Times New Roman"/>
            </a:endParaRPr>
          </a:p>
        </p:txBody>
      </p:sp>
      <p:sp>
        <p:nvSpPr>
          <p:cNvPr id="20" name="object 20"/>
          <p:cNvSpPr txBox="1"/>
          <p:nvPr/>
        </p:nvSpPr>
        <p:spPr>
          <a:xfrm>
            <a:off x="3551615" y="4050969"/>
            <a:ext cx="2001520" cy="282575"/>
          </a:xfrm>
          <a:prstGeom prst="rect">
            <a:avLst/>
          </a:prstGeom>
        </p:spPr>
        <p:txBody>
          <a:bodyPr vert="horz" wrap="square" lIns="0" tIns="17145" rIns="0" bIns="0" rtlCol="0">
            <a:spAutoFit/>
          </a:bodyPr>
          <a:lstStyle/>
          <a:p>
            <a:pPr marL="38100">
              <a:lnSpc>
                <a:spcPct val="100000"/>
              </a:lnSpc>
              <a:spcBef>
                <a:spcPts val="135"/>
              </a:spcBef>
              <a:tabLst>
                <a:tab pos="760730" algn="l"/>
                <a:tab pos="1853564" algn="l"/>
              </a:tabLst>
            </a:pPr>
            <a:r>
              <a:rPr sz="2400" i="1" spc="120" baseline="-34722" dirty="0">
                <a:latin typeface="Times New Roman"/>
                <a:cs typeface="Times New Roman"/>
              </a:rPr>
              <a:t>t</a:t>
            </a:r>
            <a:r>
              <a:rPr sz="2400" i="1" spc="187" baseline="-34722" dirty="0">
                <a:latin typeface="Times New Roman"/>
                <a:cs typeface="Times New Roman"/>
              </a:rPr>
              <a:t> </a:t>
            </a:r>
            <a:r>
              <a:rPr sz="2400" spc="247" baseline="-34722" dirty="0">
                <a:latin typeface="Symbol"/>
                <a:cs typeface="Symbol"/>
              </a:rPr>
              <a:t></a:t>
            </a:r>
            <a:r>
              <a:rPr sz="1600" u="sng" spc="165" dirty="0">
                <a:uFill>
                  <a:solidFill>
                    <a:srgbClr val="000000"/>
                  </a:solidFill>
                </a:uFill>
                <a:latin typeface="Symbol"/>
                <a:cs typeface="Symbol"/>
              </a:rPr>
              <a:t></a:t>
            </a:r>
            <a:r>
              <a:rPr sz="1600" i="1" u="sng" spc="150" dirty="0">
                <a:uFill>
                  <a:solidFill>
                    <a:srgbClr val="000000"/>
                  </a:solidFill>
                </a:uFill>
                <a:latin typeface="Times New Roman"/>
                <a:cs typeface="Times New Roman"/>
              </a:rPr>
              <a:t>x</a:t>
            </a:r>
            <a:r>
              <a:rPr sz="1500" u="sng" spc="225" baseline="-8333" dirty="0">
                <a:uFill>
                  <a:solidFill>
                    <a:srgbClr val="000000"/>
                  </a:solidFill>
                </a:uFill>
                <a:latin typeface="Times New Roman"/>
                <a:cs typeface="Times New Roman"/>
              </a:rPr>
              <a:t>1  </a:t>
            </a:r>
            <a:r>
              <a:rPr sz="1600" u="sng" spc="165" dirty="0">
                <a:uFill>
                  <a:solidFill>
                    <a:srgbClr val="000000"/>
                  </a:solidFill>
                </a:uFill>
                <a:latin typeface="Symbol"/>
                <a:cs typeface="Symbol"/>
              </a:rPr>
              <a:t></a:t>
            </a:r>
            <a:r>
              <a:rPr sz="1600" u="sng" spc="-95" dirty="0">
                <a:uFill>
                  <a:solidFill>
                    <a:srgbClr val="000000"/>
                  </a:solidFill>
                </a:uFill>
                <a:latin typeface="Times New Roman"/>
                <a:cs typeface="Times New Roman"/>
              </a:rPr>
              <a:t> </a:t>
            </a:r>
            <a:r>
              <a:rPr sz="1600" i="1" u="sng" spc="135" dirty="0">
                <a:uFill>
                  <a:solidFill>
                    <a:srgbClr val="000000"/>
                  </a:solidFill>
                </a:uFill>
                <a:latin typeface="Times New Roman"/>
                <a:cs typeface="Times New Roman"/>
              </a:rPr>
              <a:t>x</a:t>
            </a:r>
            <a:r>
              <a:rPr sz="1600" i="1" u="sng" spc="-204" dirty="0">
                <a:uFill>
                  <a:solidFill>
                    <a:srgbClr val="000000"/>
                  </a:solidFill>
                </a:uFill>
                <a:latin typeface="Times New Roman"/>
                <a:cs typeface="Times New Roman"/>
              </a:rPr>
              <a:t> </a:t>
            </a:r>
            <a:r>
              <a:rPr sz="1500" u="sng" spc="165" baseline="-8333" dirty="0">
                <a:uFill>
                  <a:solidFill>
                    <a:srgbClr val="000000"/>
                  </a:solidFill>
                </a:uFill>
                <a:latin typeface="Times New Roman"/>
                <a:cs typeface="Times New Roman"/>
              </a:rPr>
              <a:t>2	</a:t>
            </a:r>
            <a:r>
              <a:rPr sz="2475" spc="120" baseline="-48821" dirty="0">
                <a:latin typeface="Times New Roman"/>
                <a:cs typeface="Times New Roman"/>
              </a:rPr>
              <a:t>,</a:t>
            </a:r>
            <a:endParaRPr sz="2475" baseline="-48821">
              <a:latin typeface="Times New Roman"/>
              <a:cs typeface="Times New Roman"/>
            </a:endParaRPr>
          </a:p>
        </p:txBody>
      </p:sp>
      <p:sp>
        <p:nvSpPr>
          <p:cNvPr id="21" name="object 21"/>
          <p:cNvSpPr txBox="1"/>
          <p:nvPr/>
        </p:nvSpPr>
        <p:spPr>
          <a:xfrm>
            <a:off x="666673" y="5252859"/>
            <a:ext cx="7698105" cy="537210"/>
          </a:xfrm>
          <a:prstGeom prst="rect">
            <a:avLst/>
          </a:prstGeom>
        </p:spPr>
        <p:txBody>
          <a:bodyPr vert="horz" wrap="square" lIns="0" tIns="13970" rIns="0" bIns="0" rtlCol="0">
            <a:spAutoFit/>
          </a:bodyPr>
          <a:lstStyle/>
          <a:p>
            <a:pPr marL="88900" marR="30480">
              <a:lnSpc>
                <a:spcPct val="101200"/>
              </a:lnSpc>
              <a:spcBef>
                <a:spcPts val="110"/>
              </a:spcBef>
              <a:tabLst>
                <a:tab pos="596900" algn="l"/>
                <a:tab pos="2442210" algn="l"/>
                <a:tab pos="3660775" algn="l"/>
                <a:tab pos="5280660" algn="l"/>
                <a:tab pos="6617334" algn="l"/>
                <a:tab pos="6877050" algn="l"/>
              </a:tabLst>
            </a:pPr>
            <a:r>
              <a:rPr sz="1650" spc="150" dirty="0">
                <a:latin typeface="Times New Roman"/>
                <a:cs typeface="Times New Roman"/>
              </a:rPr>
              <a:t>яке	</a:t>
            </a:r>
            <a:r>
              <a:rPr sz="1650" spc="145" dirty="0">
                <a:latin typeface="Times New Roman"/>
                <a:cs typeface="Times New Roman"/>
              </a:rPr>
              <a:t>підп</a:t>
            </a:r>
            <a:r>
              <a:rPr sz="1650" spc="165" dirty="0">
                <a:latin typeface="Times New Roman"/>
                <a:cs typeface="Times New Roman"/>
              </a:rPr>
              <a:t>ор</a:t>
            </a:r>
            <a:r>
              <a:rPr sz="1650" spc="155" dirty="0">
                <a:latin typeface="Times New Roman"/>
                <a:cs typeface="Times New Roman"/>
              </a:rPr>
              <a:t>яд</a:t>
            </a:r>
            <a:r>
              <a:rPr sz="1650" spc="170" dirty="0">
                <a:latin typeface="Times New Roman"/>
                <a:cs typeface="Times New Roman"/>
              </a:rPr>
              <a:t>к</a:t>
            </a:r>
            <a:r>
              <a:rPr sz="1650" spc="165" dirty="0">
                <a:latin typeface="Times New Roman"/>
                <a:cs typeface="Times New Roman"/>
              </a:rPr>
              <a:t>о</a:t>
            </a:r>
            <a:r>
              <a:rPr sz="1650" spc="150" dirty="0">
                <a:latin typeface="Times New Roman"/>
                <a:cs typeface="Times New Roman"/>
              </a:rPr>
              <a:t>ван</a:t>
            </a:r>
            <a:r>
              <a:rPr sz="1650" spc="140" dirty="0">
                <a:latin typeface="Times New Roman"/>
                <a:cs typeface="Times New Roman"/>
              </a:rPr>
              <a:t>е</a:t>
            </a:r>
            <a:r>
              <a:rPr sz="1650" dirty="0">
                <a:latin typeface="Times New Roman"/>
                <a:cs typeface="Times New Roman"/>
              </a:rPr>
              <a:t>	</a:t>
            </a:r>
            <a:r>
              <a:rPr sz="1650" spc="165" dirty="0">
                <a:latin typeface="Times New Roman"/>
                <a:cs typeface="Times New Roman"/>
              </a:rPr>
              <a:t>ро</a:t>
            </a:r>
            <a:r>
              <a:rPr sz="1650" spc="125" dirty="0">
                <a:latin typeface="Times New Roman"/>
                <a:cs typeface="Times New Roman"/>
              </a:rPr>
              <a:t>з</a:t>
            </a:r>
            <a:r>
              <a:rPr sz="1650" spc="160" dirty="0">
                <a:latin typeface="Times New Roman"/>
                <a:cs typeface="Times New Roman"/>
              </a:rPr>
              <a:t>по</a:t>
            </a:r>
            <a:r>
              <a:rPr sz="1650" spc="165" dirty="0">
                <a:latin typeface="Times New Roman"/>
                <a:cs typeface="Times New Roman"/>
              </a:rPr>
              <a:t>д</a:t>
            </a:r>
            <a:r>
              <a:rPr sz="1650" spc="135" dirty="0">
                <a:latin typeface="Times New Roman"/>
                <a:cs typeface="Times New Roman"/>
              </a:rPr>
              <a:t>ілу</a:t>
            </a:r>
            <a:r>
              <a:rPr sz="1650" dirty="0">
                <a:latin typeface="Times New Roman"/>
                <a:cs typeface="Times New Roman"/>
              </a:rPr>
              <a:t>	</a:t>
            </a:r>
            <a:r>
              <a:rPr sz="1650" spc="175" dirty="0">
                <a:latin typeface="Times New Roman"/>
                <a:cs typeface="Times New Roman"/>
              </a:rPr>
              <a:t>й</a:t>
            </a:r>
            <a:r>
              <a:rPr sz="1650" spc="180" dirty="0">
                <a:latin typeface="Times New Roman"/>
                <a:cs typeface="Times New Roman"/>
              </a:rPr>
              <a:t>мо</a:t>
            </a:r>
            <a:r>
              <a:rPr sz="1650" spc="155" dirty="0">
                <a:latin typeface="Times New Roman"/>
                <a:cs typeface="Times New Roman"/>
              </a:rPr>
              <a:t>в</a:t>
            </a:r>
            <a:r>
              <a:rPr sz="1650" spc="90" dirty="0">
                <a:latin typeface="Times New Roman"/>
                <a:cs typeface="Times New Roman"/>
              </a:rPr>
              <a:t>і</a:t>
            </a:r>
            <a:r>
              <a:rPr sz="1650" spc="165" dirty="0">
                <a:latin typeface="Times New Roman"/>
                <a:cs typeface="Times New Roman"/>
              </a:rPr>
              <a:t>р</a:t>
            </a:r>
            <a:r>
              <a:rPr sz="1650" spc="145" dirty="0">
                <a:latin typeface="Times New Roman"/>
                <a:cs typeface="Times New Roman"/>
              </a:rPr>
              <a:t>носте</a:t>
            </a:r>
            <a:r>
              <a:rPr sz="1650" spc="170" dirty="0">
                <a:latin typeface="Times New Roman"/>
                <a:cs typeface="Times New Roman"/>
              </a:rPr>
              <a:t>й</a:t>
            </a:r>
            <a:r>
              <a:rPr sz="1650" dirty="0">
                <a:latin typeface="Times New Roman"/>
                <a:cs typeface="Times New Roman"/>
              </a:rPr>
              <a:t>	</a:t>
            </a:r>
            <a:r>
              <a:rPr sz="1650" spc="175" dirty="0">
                <a:latin typeface="Times New Roman"/>
                <a:cs typeface="Times New Roman"/>
              </a:rPr>
              <a:t>Ст</a:t>
            </a:r>
            <a:r>
              <a:rPr sz="1650" spc="185" dirty="0">
                <a:latin typeface="Times New Roman"/>
                <a:cs typeface="Times New Roman"/>
              </a:rPr>
              <a:t>ь</a:t>
            </a:r>
            <a:r>
              <a:rPr sz="1650" spc="165" dirty="0">
                <a:latin typeface="Times New Roman"/>
                <a:cs typeface="Times New Roman"/>
              </a:rPr>
              <a:t>юдент</a:t>
            </a:r>
            <a:r>
              <a:rPr sz="1650" spc="140" dirty="0">
                <a:latin typeface="Times New Roman"/>
                <a:cs typeface="Times New Roman"/>
              </a:rPr>
              <a:t>а</a:t>
            </a:r>
            <a:r>
              <a:rPr sz="1650" dirty="0">
                <a:latin typeface="Times New Roman"/>
                <a:cs typeface="Times New Roman"/>
              </a:rPr>
              <a:t>	</a:t>
            </a:r>
            <a:r>
              <a:rPr sz="1650" spc="125" dirty="0">
                <a:latin typeface="Times New Roman"/>
                <a:cs typeface="Times New Roman"/>
              </a:rPr>
              <a:t>з</a:t>
            </a:r>
            <a:r>
              <a:rPr sz="1650" dirty="0">
                <a:latin typeface="Times New Roman"/>
                <a:cs typeface="Times New Roman"/>
              </a:rPr>
              <a:t>	</a:t>
            </a:r>
            <a:r>
              <a:rPr sz="1650" spc="165" dirty="0">
                <a:latin typeface="Times New Roman"/>
                <a:cs typeface="Times New Roman"/>
              </a:rPr>
              <a:t>чи</a:t>
            </a:r>
            <a:r>
              <a:rPr sz="1650" spc="150" dirty="0">
                <a:latin typeface="Times New Roman"/>
                <a:cs typeface="Times New Roman"/>
              </a:rPr>
              <a:t>с</a:t>
            </a:r>
            <a:r>
              <a:rPr sz="1650" spc="130" dirty="0">
                <a:latin typeface="Times New Roman"/>
                <a:cs typeface="Times New Roman"/>
              </a:rPr>
              <a:t>лом  </a:t>
            </a:r>
            <a:r>
              <a:rPr sz="1650" spc="145" dirty="0">
                <a:latin typeface="Times New Roman"/>
                <a:cs typeface="Times New Roman"/>
              </a:rPr>
              <a:t>ступенів</a:t>
            </a:r>
            <a:r>
              <a:rPr sz="1650" spc="85" dirty="0">
                <a:latin typeface="Times New Roman"/>
                <a:cs typeface="Times New Roman"/>
              </a:rPr>
              <a:t> </a:t>
            </a:r>
            <a:r>
              <a:rPr sz="1650" spc="160" dirty="0">
                <a:latin typeface="Times New Roman"/>
                <a:cs typeface="Times New Roman"/>
              </a:rPr>
              <a:t>свободи</a:t>
            </a:r>
            <a:r>
              <a:rPr sz="1650" spc="330" dirty="0">
                <a:latin typeface="Times New Roman"/>
                <a:cs typeface="Times New Roman"/>
              </a:rPr>
              <a:t> </a:t>
            </a:r>
            <a:r>
              <a:rPr sz="2400" i="1" spc="240" baseline="1736" dirty="0">
                <a:latin typeface="Times New Roman"/>
                <a:cs typeface="Times New Roman"/>
              </a:rPr>
              <a:t>k</a:t>
            </a:r>
            <a:r>
              <a:rPr sz="2400" i="1" spc="165" baseline="1736" dirty="0">
                <a:latin typeface="Times New Roman"/>
                <a:cs typeface="Times New Roman"/>
              </a:rPr>
              <a:t> </a:t>
            </a:r>
            <a:r>
              <a:rPr sz="2400" spc="300" baseline="1736" dirty="0">
                <a:latin typeface="Symbol"/>
                <a:cs typeface="Symbol"/>
              </a:rPr>
              <a:t></a:t>
            </a:r>
            <a:r>
              <a:rPr sz="2400" spc="-60" baseline="1736" dirty="0">
                <a:latin typeface="Times New Roman"/>
                <a:cs typeface="Times New Roman"/>
              </a:rPr>
              <a:t> </a:t>
            </a:r>
            <a:r>
              <a:rPr sz="2400" i="1" spc="135" baseline="1736" dirty="0">
                <a:latin typeface="Times New Roman"/>
                <a:cs typeface="Times New Roman"/>
              </a:rPr>
              <a:t>n</a:t>
            </a:r>
            <a:r>
              <a:rPr sz="1575" spc="135" baseline="-18518" dirty="0">
                <a:latin typeface="Times New Roman"/>
                <a:cs typeface="Times New Roman"/>
              </a:rPr>
              <a:t>1</a:t>
            </a:r>
            <a:r>
              <a:rPr sz="1575" spc="419" baseline="-18518" dirty="0">
                <a:latin typeface="Times New Roman"/>
                <a:cs typeface="Times New Roman"/>
              </a:rPr>
              <a:t> </a:t>
            </a:r>
            <a:r>
              <a:rPr sz="2400" spc="300" baseline="1736" dirty="0">
                <a:latin typeface="Symbol"/>
                <a:cs typeface="Symbol"/>
              </a:rPr>
              <a:t></a:t>
            </a:r>
            <a:r>
              <a:rPr sz="2400" spc="-7" baseline="1736" dirty="0">
                <a:latin typeface="Times New Roman"/>
                <a:cs typeface="Times New Roman"/>
              </a:rPr>
              <a:t> </a:t>
            </a:r>
            <a:r>
              <a:rPr sz="2400" i="1" spc="240" baseline="1736" dirty="0">
                <a:latin typeface="Times New Roman"/>
                <a:cs typeface="Times New Roman"/>
              </a:rPr>
              <a:t>n</a:t>
            </a:r>
            <a:r>
              <a:rPr sz="1575" spc="240" baseline="-18518" dirty="0">
                <a:latin typeface="Times New Roman"/>
                <a:cs typeface="Times New Roman"/>
              </a:rPr>
              <a:t>2</a:t>
            </a:r>
            <a:r>
              <a:rPr sz="1575" spc="562" baseline="-18518" dirty="0">
                <a:latin typeface="Times New Roman"/>
                <a:cs typeface="Times New Roman"/>
              </a:rPr>
              <a:t> </a:t>
            </a:r>
            <a:r>
              <a:rPr sz="2400" spc="300" baseline="1736" dirty="0">
                <a:latin typeface="Symbol"/>
                <a:cs typeface="Symbol"/>
              </a:rPr>
              <a:t></a:t>
            </a:r>
            <a:r>
              <a:rPr sz="2400" spc="-60" baseline="1736" dirty="0">
                <a:latin typeface="Times New Roman"/>
                <a:cs typeface="Times New Roman"/>
              </a:rPr>
              <a:t> </a:t>
            </a:r>
            <a:r>
              <a:rPr sz="2400" spc="277" baseline="1736" dirty="0">
                <a:latin typeface="Times New Roman"/>
                <a:cs typeface="Times New Roman"/>
              </a:rPr>
              <a:t>2</a:t>
            </a:r>
            <a:r>
              <a:rPr sz="2400" spc="-225" baseline="1736" dirty="0">
                <a:latin typeface="Times New Roman"/>
                <a:cs typeface="Times New Roman"/>
              </a:rPr>
              <a:t> </a:t>
            </a:r>
            <a:r>
              <a:rPr sz="1650" spc="80" dirty="0">
                <a:latin typeface="Times New Roman"/>
                <a:cs typeface="Times New Roman"/>
              </a:rPr>
              <a:t>.</a:t>
            </a:r>
            <a:endParaRPr sz="1650">
              <a:latin typeface="Times New Roman"/>
              <a:cs typeface="Times New Roman"/>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5350" y="0"/>
            <a:ext cx="4885690" cy="197485"/>
          </a:xfrm>
          <a:prstGeom prst="rect">
            <a:avLst/>
          </a:prstGeom>
        </p:spPr>
        <p:txBody>
          <a:bodyPr vert="horz" wrap="square" lIns="0" tIns="0" rIns="0" bIns="0" rtlCol="0">
            <a:spAutoFit/>
          </a:bodyPr>
          <a:lstStyle/>
          <a:p>
            <a:pPr>
              <a:lnSpc>
                <a:spcPts val="1530"/>
              </a:lnSpc>
            </a:pPr>
            <a:r>
              <a:rPr sz="1400" b="1" spc="-10" dirty="0">
                <a:solidFill>
                  <a:srgbClr val="5E2D79"/>
                </a:solidFill>
                <a:latin typeface="Times New Roman"/>
                <a:cs typeface="Times New Roman"/>
              </a:rPr>
              <a:t>ПИТАННЯ </a:t>
            </a:r>
            <a:r>
              <a:rPr sz="1400" b="1" spc="-5" dirty="0">
                <a:solidFill>
                  <a:srgbClr val="5E2D79"/>
                </a:solidFill>
                <a:latin typeface="Times New Roman"/>
                <a:cs typeface="Times New Roman"/>
              </a:rPr>
              <a:t>ДО </a:t>
            </a:r>
            <a:r>
              <a:rPr sz="1400" b="1" spc="-10" dirty="0">
                <a:solidFill>
                  <a:srgbClr val="5E2D79"/>
                </a:solidFill>
                <a:latin typeface="Times New Roman"/>
                <a:cs typeface="Times New Roman"/>
              </a:rPr>
              <a:t>САМОСТІЙНОЇ </a:t>
            </a:r>
            <a:r>
              <a:rPr sz="1400" b="1" spc="-5" dirty="0">
                <a:solidFill>
                  <a:srgbClr val="5E2D79"/>
                </a:solidFill>
                <a:latin typeface="Times New Roman"/>
                <a:cs typeface="Times New Roman"/>
              </a:rPr>
              <a:t>РОБОТИ </a:t>
            </a:r>
            <a:r>
              <a:rPr sz="1400" b="1" dirty="0">
                <a:solidFill>
                  <a:srgbClr val="5E2D79"/>
                </a:solidFill>
                <a:latin typeface="Times New Roman"/>
                <a:cs typeface="Times New Roman"/>
              </a:rPr>
              <a:t>ЗА ТЕМОЮ №</a:t>
            </a:r>
            <a:r>
              <a:rPr sz="1400" b="1" spc="-20" dirty="0">
                <a:solidFill>
                  <a:srgbClr val="5E2D79"/>
                </a:solidFill>
                <a:latin typeface="Times New Roman"/>
                <a:cs typeface="Times New Roman"/>
              </a:rPr>
              <a:t> </a:t>
            </a:r>
            <a:r>
              <a:rPr sz="1400" b="1" dirty="0">
                <a:solidFill>
                  <a:srgbClr val="5E2D79"/>
                </a:solidFill>
                <a:latin typeface="Times New Roman"/>
                <a:cs typeface="Times New Roman"/>
              </a:rPr>
              <a:t>9</a:t>
            </a:r>
            <a:endParaRPr sz="1400">
              <a:latin typeface="Times New Roman"/>
              <a:cs typeface="Times New Roman"/>
            </a:endParaRPr>
          </a:p>
        </p:txBody>
      </p:sp>
      <p:sp>
        <p:nvSpPr>
          <p:cNvPr id="3" name="object 3"/>
          <p:cNvSpPr txBox="1"/>
          <p:nvPr/>
        </p:nvSpPr>
        <p:spPr>
          <a:xfrm>
            <a:off x="474370" y="410336"/>
            <a:ext cx="4737100" cy="6068060"/>
          </a:xfrm>
          <a:prstGeom prst="rect">
            <a:avLst/>
          </a:prstGeom>
        </p:spPr>
        <p:txBody>
          <a:bodyPr vert="horz" wrap="square" lIns="0" tIns="0" rIns="0" bIns="0" rtlCol="0">
            <a:spAutoFit/>
          </a:bodyPr>
          <a:lstStyle/>
          <a:p>
            <a:pPr marL="175260" indent="-163195">
              <a:lnSpc>
                <a:spcPts val="1580"/>
              </a:lnSpc>
              <a:buSzPct val="116666"/>
              <a:buAutoNum type="arabicPeriod"/>
              <a:tabLst>
                <a:tab pos="175895" algn="l"/>
              </a:tabLst>
            </a:pPr>
            <a:r>
              <a:rPr sz="1200" spc="-10" dirty="0">
                <a:latin typeface="Times New Roman"/>
                <a:cs typeface="Times New Roman"/>
              </a:rPr>
              <a:t>Вибіркове </a:t>
            </a:r>
            <a:r>
              <a:rPr sz="1200" spc="-5" dirty="0">
                <a:latin typeface="Times New Roman"/>
                <a:cs typeface="Times New Roman"/>
              </a:rPr>
              <a:t>спостереження </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це:</a:t>
            </a:r>
            <a:endParaRPr sz="1200">
              <a:latin typeface="Times New Roman"/>
              <a:cs typeface="Times New Roman"/>
            </a:endParaRPr>
          </a:p>
          <a:p>
            <a:pPr marL="12700" marR="840105">
              <a:lnSpc>
                <a:spcPct val="100000"/>
              </a:lnSpc>
              <a:spcBef>
                <a:spcPts val="5"/>
              </a:spcBef>
            </a:pPr>
            <a:r>
              <a:rPr sz="1200" spc="-5" dirty="0">
                <a:latin typeface="Times New Roman"/>
                <a:cs typeface="Times New Roman"/>
              </a:rPr>
              <a:t>А) загальна </a:t>
            </a:r>
            <a:r>
              <a:rPr sz="1200" spc="-10" dirty="0">
                <a:latin typeface="Times New Roman"/>
                <a:cs typeface="Times New Roman"/>
              </a:rPr>
              <a:t>сукупність </a:t>
            </a:r>
            <a:r>
              <a:rPr sz="1200" spc="-5" dirty="0">
                <a:latin typeface="Times New Roman"/>
                <a:cs typeface="Times New Roman"/>
              </a:rPr>
              <a:t>одиниць, </a:t>
            </a:r>
            <a:r>
              <a:rPr sz="1200" dirty="0">
                <a:latin typeface="Times New Roman"/>
                <a:cs typeface="Times New Roman"/>
              </a:rPr>
              <a:t>з яких </a:t>
            </a:r>
            <a:r>
              <a:rPr sz="1200" spc="-5" dirty="0">
                <a:latin typeface="Times New Roman"/>
                <a:cs typeface="Times New Roman"/>
              </a:rPr>
              <a:t>здійснюється відбір  Б) </a:t>
            </a:r>
            <a:r>
              <a:rPr sz="1200" spc="-10" dirty="0">
                <a:latin typeface="Times New Roman"/>
                <a:cs typeface="Times New Roman"/>
              </a:rPr>
              <a:t>сукупність </a:t>
            </a:r>
            <a:r>
              <a:rPr sz="1200" spc="-5" dirty="0">
                <a:latin typeface="Times New Roman"/>
                <a:cs typeface="Times New Roman"/>
              </a:rPr>
              <a:t>відібраних </a:t>
            </a:r>
            <a:r>
              <a:rPr sz="1200" dirty="0">
                <a:latin typeface="Times New Roman"/>
                <a:cs typeface="Times New Roman"/>
              </a:rPr>
              <a:t>для </a:t>
            </a:r>
            <a:r>
              <a:rPr sz="1200" spc="-5" dirty="0">
                <a:latin typeface="Times New Roman"/>
                <a:cs typeface="Times New Roman"/>
              </a:rPr>
              <a:t>дослідження</a:t>
            </a:r>
            <a:r>
              <a:rPr sz="1200" spc="35" dirty="0">
                <a:latin typeface="Times New Roman"/>
                <a:cs typeface="Times New Roman"/>
              </a:rPr>
              <a:t> </a:t>
            </a:r>
            <a:r>
              <a:rPr sz="1200" spc="-5" dirty="0">
                <a:latin typeface="Times New Roman"/>
                <a:cs typeface="Times New Roman"/>
              </a:rPr>
              <a:t>одиниць</a:t>
            </a:r>
            <a:endParaRPr sz="1200">
              <a:latin typeface="Times New Roman"/>
              <a:cs typeface="Times New Roman"/>
            </a:endParaRPr>
          </a:p>
          <a:p>
            <a:pPr marL="12700" marR="829944">
              <a:lnSpc>
                <a:spcPct val="100000"/>
              </a:lnSpc>
            </a:pPr>
            <a:r>
              <a:rPr sz="1200" spc="-5" dirty="0">
                <a:latin typeface="Times New Roman"/>
                <a:cs typeface="Times New Roman"/>
              </a:rPr>
              <a:t>В) </a:t>
            </a:r>
            <a:r>
              <a:rPr sz="1200" spc="-10" dirty="0">
                <a:latin typeface="Times New Roman"/>
                <a:cs typeface="Times New Roman"/>
              </a:rPr>
              <a:t>сукупність </a:t>
            </a:r>
            <a:r>
              <a:rPr sz="1200" spc="-15" dirty="0">
                <a:latin typeface="Times New Roman"/>
                <a:cs typeface="Times New Roman"/>
              </a:rPr>
              <a:t>математичних </a:t>
            </a:r>
            <a:r>
              <a:rPr sz="1200" spc="-5" dirty="0">
                <a:latin typeface="Times New Roman"/>
                <a:cs typeface="Times New Roman"/>
              </a:rPr>
              <a:t>засобів </a:t>
            </a:r>
            <a:r>
              <a:rPr sz="1200" spc="5" dirty="0">
                <a:latin typeface="Times New Roman"/>
                <a:cs typeface="Times New Roman"/>
              </a:rPr>
              <a:t>та </a:t>
            </a:r>
            <a:r>
              <a:rPr sz="1200" spc="-10" dirty="0">
                <a:latin typeface="Times New Roman"/>
                <a:cs typeface="Times New Roman"/>
              </a:rPr>
              <a:t>обґрунтувань, </a:t>
            </a:r>
            <a:r>
              <a:rPr sz="1200" dirty="0">
                <a:latin typeface="Times New Roman"/>
                <a:cs typeface="Times New Roman"/>
              </a:rPr>
              <a:t>які  </a:t>
            </a:r>
            <a:r>
              <a:rPr sz="1200" spc="-15" dirty="0">
                <a:latin typeface="Times New Roman"/>
                <a:cs typeface="Times New Roman"/>
              </a:rPr>
              <a:t>використовують </a:t>
            </a:r>
            <a:r>
              <a:rPr sz="1200" dirty="0">
                <a:latin typeface="Times New Roman"/>
                <a:cs typeface="Times New Roman"/>
              </a:rPr>
              <a:t>при </a:t>
            </a:r>
            <a:r>
              <a:rPr sz="1200" spc="-10" dirty="0">
                <a:latin typeface="Times New Roman"/>
                <a:cs typeface="Times New Roman"/>
              </a:rPr>
              <a:t>застосуванні несуцільного</a:t>
            </a:r>
            <a:r>
              <a:rPr sz="1200" spc="125" dirty="0">
                <a:latin typeface="Times New Roman"/>
                <a:cs typeface="Times New Roman"/>
              </a:rPr>
              <a:t> </a:t>
            </a:r>
            <a:r>
              <a:rPr sz="1200" spc="-5" dirty="0">
                <a:latin typeface="Times New Roman"/>
                <a:cs typeface="Times New Roman"/>
              </a:rPr>
              <a:t>обстеження</a:t>
            </a:r>
            <a:endParaRPr sz="1200">
              <a:latin typeface="Times New Roman"/>
              <a:cs typeface="Times New Roman"/>
            </a:endParaRPr>
          </a:p>
          <a:p>
            <a:pPr marL="12700" marR="158115">
              <a:lnSpc>
                <a:spcPct val="100000"/>
              </a:lnSpc>
            </a:pPr>
            <a:r>
              <a:rPr sz="1200" spc="-5" dirty="0">
                <a:latin typeface="Times New Roman"/>
                <a:cs typeface="Times New Roman"/>
              </a:rPr>
              <a:t>Г) несуцільне спостереження, </a:t>
            </a:r>
            <a:r>
              <a:rPr sz="1200" dirty="0">
                <a:latin typeface="Times New Roman"/>
                <a:cs typeface="Times New Roman"/>
              </a:rPr>
              <a:t>при </a:t>
            </a:r>
            <a:r>
              <a:rPr sz="1200" spc="-20" dirty="0">
                <a:latin typeface="Times New Roman"/>
                <a:cs typeface="Times New Roman"/>
              </a:rPr>
              <a:t>якому </a:t>
            </a:r>
            <a:r>
              <a:rPr sz="1200" spc="-10" dirty="0">
                <a:latin typeface="Times New Roman"/>
                <a:cs typeface="Times New Roman"/>
              </a:rPr>
              <a:t>статистичному </a:t>
            </a:r>
            <a:r>
              <a:rPr sz="1200" spc="-5" dirty="0">
                <a:latin typeface="Times New Roman"/>
                <a:cs typeface="Times New Roman"/>
              </a:rPr>
              <a:t>дослідженню  підлягають одиниці </a:t>
            </a:r>
            <a:r>
              <a:rPr sz="1200" spc="-10" dirty="0">
                <a:latin typeface="Times New Roman"/>
                <a:cs typeface="Times New Roman"/>
              </a:rPr>
              <a:t>сукупності, </a:t>
            </a:r>
            <a:r>
              <a:rPr sz="1200" spc="-5" dirty="0">
                <a:latin typeface="Times New Roman"/>
                <a:cs typeface="Times New Roman"/>
              </a:rPr>
              <a:t>відібрані </a:t>
            </a:r>
            <a:r>
              <a:rPr sz="1200" spc="-10" dirty="0">
                <a:latin typeface="Times New Roman"/>
                <a:cs typeface="Times New Roman"/>
              </a:rPr>
              <a:t>випадковим</a:t>
            </a:r>
            <a:r>
              <a:rPr sz="1200" spc="15" dirty="0">
                <a:latin typeface="Times New Roman"/>
                <a:cs typeface="Times New Roman"/>
              </a:rPr>
              <a:t> </a:t>
            </a:r>
            <a:r>
              <a:rPr sz="1200" spc="-5" dirty="0">
                <a:latin typeface="Times New Roman"/>
                <a:cs typeface="Times New Roman"/>
              </a:rPr>
              <a:t>способом</a:t>
            </a:r>
            <a:endParaRPr sz="1200">
              <a:latin typeface="Times New Roman"/>
              <a:cs typeface="Times New Roman"/>
            </a:endParaRPr>
          </a:p>
          <a:p>
            <a:pPr marL="163195" indent="-151130">
              <a:lnSpc>
                <a:spcPct val="100000"/>
              </a:lnSpc>
              <a:spcBef>
                <a:spcPts val="5"/>
              </a:spcBef>
              <a:buAutoNum type="arabicPeriod" startAt="2"/>
              <a:tabLst>
                <a:tab pos="163830" algn="l"/>
              </a:tabLst>
            </a:pPr>
            <a:r>
              <a:rPr sz="1200" spc="-10" dirty="0">
                <a:latin typeface="Times New Roman"/>
                <a:cs typeface="Times New Roman"/>
              </a:rPr>
              <a:t>Вибірковий </a:t>
            </a:r>
            <a:r>
              <a:rPr sz="1200" spc="-15" dirty="0">
                <a:latin typeface="Times New Roman"/>
                <a:cs typeface="Times New Roman"/>
              </a:rPr>
              <a:t>метод </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це:</a:t>
            </a:r>
            <a:endParaRPr sz="1200">
              <a:latin typeface="Times New Roman"/>
              <a:cs typeface="Times New Roman"/>
            </a:endParaRPr>
          </a:p>
          <a:p>
            <a:pPr marL="12700" marR="398780">
              <a:lnSpc>
                <a:spcPct val="100000"/>
              </a:lnSpc>
            </a:pPr>
            <a:r>
              <a:rPr sz="1200" spc="-5" dirty="0">
                <a:latin typeface="Times New Roman"/>
                <a:cs typeface="Times New Roman"/>
              </a:rPr>
              <a:t>А) відбір, </a:t>
            </a:r>
            <a:r>
              <a:rPr sz="1200" spc="-20" dirty="0">
                <a:latin typeface="Times New Roman"/>
                <a:cs typeface="Times New Roman"/>
              </a:rPr>
              <a:t>коли кожну </a:t>
            </a:r>
            <a:r>
              <a:rPr sz="1200" spc="-5" dirty="0">
                <a:latin typeface="Times New Roman"/>
                <a:cs typeface="Times New Roman"/>
              </a:rPr>
              <a:t>одиницю відбирають через </a:t>
            </a:r>
            <a:r>
              <a:rPr sz="1200" dirty="0">
                <a:latin typeface="Times New Roman"/>
                <a:cs typeface="Times New Roman"/>
              </a:rPr>
              <a:t>рівні </a:t>
            </a:r>
            <a:r>
              <a:rPr sz="1200" spc="-5" dirty="0">
                <a:latin typeface="Times New Roman"/>
                <a:cs typeface="Times New Roman"/>
              </a:rPr>
              <a:t>проміжки </a:t>
            </a:r>
            <a:r>
              <a:rPr sz="1200" dirty="0">
                <a:latin typeface="Times New Roman"/>
                <a:cs typeface="Times New Roman"/>
              </a:rPr>
              <a:t>з  </a:t>
            </a:r>
            <a:r>
              <a:rPr sz="1200" spc="-10" dirty="0">
                <a:latin typeface="Times New Roman"/>
                <a:cs typeface="Times New Roman"/>
              </a:rPr>
              <a:t>упорядкованої</a:t>
            </a:r>
            <a:r>
              <a:rPr sz="1200" dirty="0">
                <a:latin typeface="Times New Roman"/>
                <a:cs typeface="Times New Roman"/>
              </a:rPr>
              <a:t> </a:t>
            </a:r>
            <a:r>
              <a:rPr sz="1200" spc="-10" dirty="0">
                <a:latin typeface="Times New Roman"/>
                <a:cs typeface="Times New Roman"/>
              </a:rPr>
              <a:t>сукупності</a:t>
            </a:r>
            <a:endParaRPr sz="1200">
              <a:latin typeface="Times New Roman"/>
              <a:cs typeface="Times New Roman"/>
            </a:endParaRPr>
          </a:p>
          <a:p>
            <a:pPr marL="12700">
              <a:lnSpc>
                <a:spcPct val="100000"/>
              </a:lnSpc>
            </a:pPr>
            <a:r>
              <a:rPr sz="1200" spc="-5" dirty="0">
                <a:latin typeface="Times New Roman"/>
                <a:cs typeface="Times New Roman"/>
              </a:rPr>
              <a:t>Б) </a:t>
            </a:r>
            <a:r>
              <a:rPr sz="1200" spc="-10" dirty="0">
                <a:latin typeface="Times New Roman"/>
                <a:cs typeface="Times New Roman"/>
              </a:rPr>
              <a:t>сукупність </a:t>
            </a:r>
            <a:r>
              <a:rPr sz="1200" spc="-5" dirty="0">
                <a:latin typeface="Times New Roman"/>
                <a:cs typeface="Times New Roman"/>
              </a:rPr>
              <a:t>відібраних </a:t>
            </a:r>
            <a:r>
              <a:rPr sz="1200" dirty="0">
                <a:latin typeface="Times New Roman"/>
                <a:cs typeface="Times New Roman"/>
              </a:rPr>
              <a:t>для </a:t>
            </a:r>
            <a:r>
              <a:rPr sz="1200" spc="-5" dirty="0">
                <a:latin typeface="Times New Roman"/>
                <a:cs typeface="Times New Roman"/>
              </a:rPr>
              <a:t>дослідження</a:t>
            </a:r>
            <a:r>
              <a:rPr sz="1200" spc="35" dirty="0">
                <a:latin typeface="Times New Roman"/>
                <a:cs typeface="Times New Roman"/>
              </a:rPr>
              <a:t> </a:t>
            </a:r>
            <a:r>
              <a:rPr sz="1200" spc="-5" dirty="0">
                <a:latin typeface="Times New Roman"/>
                <a:cs typeface="Times New Roman"/>
              </a:rPr>
              <a:t>одиниць</a:t>
            </a:r>
            <a:endParaRPr sz="1200">
              <a:latin typeface="Times New Roman"/>
              <a:cs typeface="Times New Roman"/>
            </a:endParaRPr>
          </a:p>
          <a:p>
            <a:pPr marL="12700" marR="695960">
              <a:lnSpc>
                <a:spcPct val="100000"/>
              </a:lnSpc>
            </a:pPr>
            <a:r>
              <a:rPr sz="1200" spc="-5" dirty="0">
                <a:latin typeface="Times New Roman"/>
                <a:cs typeface="Times New Roman"/>
              </a:rPr>
              <a:t>В) </a:t>
            </a:r>
            <a:r>
              <a:rPr sz="1200" spc="-10" dirty="0">
                <a:latin typeface="Times New Roman"/>
                <a:cs typeface="Times New Roman"/>
              </a:rPr>
              <a:t>сукупність </a:t>
            </a:r>
            <a:r>
              <a:rPr sz="1200" spc="-15" dirty="0">
                <a:latin typeface="Times New Roman"/>
                <a:cs typeface="Times New Roman"/>
              </a:rPr>
              <a:t>математичних </a:t>
            </a:r>
            <a:r>
              <a:rPr sz="1200" spc="-5" dirty="0">
                <a:latin typeface="Times New Roman"/>
                <a:cs typeface="Times New Roman"/>
              </a:rPr>
              <a:t>засобів </a:t>
            </a:r>
            <a:r>
              <a:rPr sz="1200" spc="5" dirty="0">
                <a:latin typeface="Times New Roman"/>
                <a:cs typeface="Times New Roman"/>
              </a:rPr>
              <a:t>та </a:t>
            </a:r>
            <a:r>
              <a:rPr sz="1200" spc="-10" dirty="0">
                <a:latin typeface="Times New Roman"/>
                <a:cs typeface="Times New Roman"/>
              </a:rPr>
              <a:t>обґрунтувань, </a:t>
            </a:r>
            <a:r>
              <a:rPr sz="1200" dirty="0">
                <a:latin typeface="Times New Roman"/>
                <a:cs typeface="Times New Roman"/>
              </a:rPr>
              <a:t>які  </a:t>
            </a:r>
            <a:r>
              <a:rPr sz="1200" spc="-15" dirty="0">
                <a:latin typeface="Times New Roman"/>
                <a:cs typeface="Times New Roman"/>
              </a:rPr>
              <a:t>використовують </a:t>
            </a:r>
            <a:r>
              <a:rPr sz="1200" dirty="0">
                <a:latin typeface="Times New Roman"/>
                <a:cs typeface="Times New Roman"/>
              </a:rPr>
              <a:t>при </a:t>
            </a:r>
            <a:r>
              <a:rPr sz="1200" spc="-10" dirty="0">
                <a:latin typeface="Times New Roman"/>
                <a:cs typeface="Times New Roman"/>
              </a:rPr>
              <a:t>застосуванні вибіркового</a:t>
            </a:r>
            <a:r>
              <a:rPr sz="1200" spc="70" dirty="0">
                <a:latin typeface="Times New Roman"/>
                <a:cs typeface="Times New Roman"/>
              </a:rPr>
              <a:t> </a:t>
            </a:r>
            <a:r>
              <a:rPr sz="1200" spc="-5" dirty="0">
                <a:latin typeface="Times New Roman"/>
                <a:cs typeface="Times New Roman"/>
              </a:rPr>
              <a:t>спостереження</a:t>
            </a:r>
            <a:endParaRPr sz="1200">
              <a:latin typeface="Times New Roman"/>
              <a:cs typeface="Times New Roman"/>
            </a:endParaRPr>
          </a:p>
          <a:p>
            <a:pPr marL="12700">
              <a:lnSpc>
                <a:spcPct val="100000"/>
              </a:lnSpc>
            </a:pPr>
            <a:r>
              <a:rPr sz="1200" spc="-5" dirty="0">
                <a:latin typeface="Times New Roman"/>
                <a:cs typeface="Times New Roman"/>
              </a:rPr>
              <a:t>Г) несуцільне спостереження, при </a:t>
            </a:r>
            <a:r>
              <a:rPr sz="1200" spc="-20" dirty="0">
                <a:latin typeface="Times New Roman"/>
                <a:cs typeface="Times New Roman"/>
              </a:rPr>
              <a:t>якому </a:t>
            </a:r>
            <a:r>
              <a:rPr sz="1200" spc="-10" dirty="0">
                <a:latin typeface="Times New Roman"/>
                <a:cs typeface="Times New Roman"/>
              </a:rPr>
              <a:t>статистичному</a:t>
            </a:r>
            <a:r>
              <a:rPr sz="1200" spc="125" dirty="0">
                <a:latin typeface="Times New Roman"/>
                <a:cs typeface="Times New Roman"/>
              </a:rPr>
              <a:t> </a:t>
            </a:r>
            <a:r>
              <a:rPr sz="1200" spc="-5" dirty="0">
                <a:latin typeface="Times New Roman"/>
                <a:cs typeface="Times New Roman"/>
              </a:rPr>
              <a:t>дослідженню</a:t>
            </a:r>
            <a:endParaRPr sz="1200">
              <a:latin typeface="Times New Roman"/>
              <a:cs typeface="Times New Roman"/>
            </a:endParaRPr>
          </a:p>
          <a:p>
            <a:pPr marL="12700">
              <a:lnSpc>
                <a:spcPct val="100000"/>
              </a:lnSpc>
            </a:pPr>
            <a:r>
              <a:rPr sz="1200" spc="-5" dirty="0">
                <a:latin typeface="Times New Roman"/>
                <a:cs typeface="Times New Roman"/>
              </a:rPr>
              <a:t>підлягають одиниці </a:t>
            </a:r>
            <a:r>
              <a:rPr sz="1200" spc="-10" dirty="0">
                <a:latin typeface="Times New Roman"/>
                <a:cs typeface="Times New Roman"/>
              </a:rPr>
              <a:t>сукупності, </a:t>
            </a:r>
            <a:r>
              <a:rPr sz="1200" spc="-5" dirty="0">
                <a:latin typeface="Times New Roman"/>
                <a:cs typeface="Times New Roman"/>
              </a:rPr>
              <a:t>відібрані </a:t>
            </a:r>
            <a:r>
              <a:rPr sz="1200" spc="-10" dirty="0">
                <a:latin typeface="Times New Roman"/>
                <a:cs typeface="Times New Roman"/>
              </a:rPr>
              <a:t>випадковим</a:t>
            </a:r>
            <a:r>
              <a:rPr sz="1200" spc="10" dirty="0">
                <a:latin typeface="Times New Roman"/>
                <a:cs typeface="Times New Roman"/>
              </a:rPr>
              <a:t> </a:t>
            </a:r>
            <a:r>
              <a:rPr sz="1200" spc="-5" dirty="0">
                <a:latin typeface="Times New Roman"/>
                <a:cs typeface="Times New Roman"/>
              </a:rPr>
              <a:t>способом</a:t>
            </a:r>
            <a:endParaRPr sz="1200">
              <a:latin typeface="Times New Roman"/>
              <a:cs typeface="Times New Roman"/>
            </a:endParaRPr>
          </a:p>
          <a:p>
            <a:pPr marL="12700" marR="629920" algn="just">
              <a:lnSpc>
                <a:spcPct val="100000"/>
              </a:lnSpc>
              <a:buAutoNum type="arabicPeriod" startAt="3"/>
              <a:tabLst>
                <a:tab pos="163830" algn="l"/>
              </a:tabLst>
            </a:pPr>
            <a:r>
              <a:rPr sz="1200" dirty="0">
                <a:latin typeface="Times New Roman"/>
                <a:cs typeface="Times New Roman"/>
              </a:rPr>
              <a:t>Спосіб </a:t>
            </a:r>
            <a:r>
              <a:rPr sz="1200" spc="-25" dirty="0">
                <a:latin typeface="Times New Roman"/>
                <a:cs typeface="Times New Roman"/>
              </a:rPr>
              <a:t>відбору, </a:t>
            </a:r>
            <a:r>
              <a:rPr sz="1200" spc="-20" dirty="0">
                <a:latin typeface="Times New Roman"/>
                <a:cs typeface="Times New Roman"/>
              </a:rPr>
              <a:t>коли кожну </a:t>
            </a:r>
            <a:r>
              <a:rPr sz="1200" spc="-5" dirty="0">
                <a:latin typeface="Times New Roman"/>
                <a:cs typeface="Times New Roman"/>
              </a:rPr>
              <a:t>одиницю відбирають через </a:t>
            </a:r>
            <a:r>
              <a:rPr sz="1200" dirty="0">
                <a:latin typeface="Times New Roman"/>
                <a:cs typeface="Times New Roman"/>
              </a:rPr>
              <a:t>рівні  </a:t>
            </a:r>
            <a:r>
              <a:rPr sz="1200" spc="-5" dirty="0">
                <a:latin typeface="Times New Roman"/>
                <a:cs typeface="Times New Roman"/>
              </a:rPr>
              <a:t>проміжки </a:t>
            </a:r>
            <a:r>
              <a:rPr sz="1200" dirty="0">
                <a:latin typeface="Times New Roman"/>
                <a:cs typeface="Times New Roman"/>
              </a:rPr>
              <a:t>з </a:t>
            </a:r>
            <a:r>
              <a:rPr sz="1200" spc="-10" dirty="0">
                <a:latin typeface="Times New Roman"/>
                <a:cs typeface="Times New Roman"/>
              </a:rPr>
              <a:t>упорядкованої </a:t>
            </a:r>
            <a:r>
              <a:rPr sz="1200" spc="-5" dirty="0">
                <a:latin typeface="Times New Roman"/>
                <a:cs typeface="Times New Roman"/>
              </a:rPr>
              <a:t>генеральної </a:t>
            </a:r>
            <a:r>
              <a:rPr sz="1200" spc="-10" dirty="0">
                <a:latin typeface="Times New Roman"/>
                <a:cs typeface="Times New Roman"/>
              </a:rPr>
              <a:t>сукупності, </a:t>
            </a:r>
            <a:r>
              <a:rPr sz="1200" spc="-5" dirty="0">
                <a:latin typeface="Times New Roman"/>
                <a:cs typeface="Times New Roman"/>
              </a:rPr>
              <a:t>називають:  А) власне</a:t>
            </a:r>
            <a:r>
              <a:rPr sz="1200" spc="-15" dirty="0">
                <a:latin typeface="Times New Roman"/>
                <a:cs typeface="Times New Roman"/>
              </a:rPr>
              <a:t> </a:t>
            </a:r>
            <a:r>
              <a:rPr sz="1200" spc="-10" dirty="0">
                <a:latin typeface="Times New Roman"/>
                <a:cs typeface="Times New Roman"/>
              </a:rPr>
              <a:t>випадковий</a:t>
            </a:r>
            <a:endParaRPr sz="1200">
              <a:latin typeface="Times New Roman"/>
              <a:cs typeface="Times New Roman"/>
            </a:endParaRPr>
          </a:p>
          <a:p>
            <a:pPr marL="12700" algn="just">
              <a:lnSpc>
                <a:spcPct val="100000"/>
              </a:lnSpc>
            </a:pPr>
            <a:r>
              <a:rPr sz="1200" spc="-5" dirty="0">
                <a:latin typeface="Times New Roman"/>
                <a:cs typeface="Times New Roman"/>
              </a:rPr>
              <a:t>Б)</a:t>
            </a:r>
            <a:r>
              <a:rPr sz="1200" spc="-10" dirty="0">
                <a:latin typeface="Times New Roman"/>
                <a:cs typeface="Times New Roman"/>
              </a:rPr>
              <a:t> </a:t>
            </a:r>
            <a:r>
              <a:rPr sz="1200" dirty="0">
                <a:latin typeface="Times New Roman"/>
                <a:cs typeface="Times New Roman"/>
              </a:rPr>
              <a:t>типовий</a:t>
            </a:r>
            <a:endParaRPr sz="1200">
              <a:latin typeface="Times New Roman"/>
              <a:cs typeface="Times New Roman"/>
            </a:endParaRPr>
          </a:p>
          <a:p>
            <a:pPr marL="12700" marR="3775075">
              <a:lnSpc>
                <a:spcPct val="100000"/>
              </a:lnSpc>
            </a:pPr>
            <a:r>
              <a:rPr sz="1200" spc="-5" dirty="0">
                <a:latin typeface="Times New Roman"/>
                <a:cs typeface="Times New Roman"/>
              </a:rPr>
              <a:t>В)</a:t>
            </a:r>
            <a:r>
              <a:rPr sz="1200" spc="-80" dirty="0">
                <a:latin typeface="Times New Roman"/>
                <a:cs typeface="Times New Roman"/>
              </a:rPr>
              <a:t> </a:t>
            </a:r>
            <a:r>
              <a:rPr sz="1200" spc="-5" dirty="0">
                <a:latin typeface="Times New Roman"/>
                <a:cs typeface="Times New Roman"/>
              </a:rPr>
              <a:t>механічний  Г)</a:t>
            </a:r>
            <a:r>
              <a:rPr sz="1200" spc="-20" dirty="0">
                <a:latin typeface="Times New Roman"/>
                <a:cs typeface="Times New Roman"/>
              </a:rPr>
              <a:t> </a:t>
            </a:r>
            <a:r>
              <a:rPr sz="1200" dirty="0">
                <a:latin typeface="Times New Roman"/>
                <a:cs typeface="Times New Roman"/>
              </a:rPr>
              <a:t>серійний</a:t>
            </a:r>
            <a:endParaRPr sz="1200">
              <a:latin typeface="Times New Roman"/>
              <a:cs typeface="Times New Roman"/>
            </a:endParaRPr>
          </a:p>
          <a:p>
            <a:pPr marL="12700" marR="194310">
              <a:lnSpc>
                <a:spcPct val="100000"/>
              </a:lnSpc>
              <a:spcBef>
                <a:spcPts val="5"/>
              </a:spcBef>
              <a:buAutoNum type="arabicPeriod" startAt="5"/>
              <a:tabLst>
                <a:tab pos="163830" algn="l"/>
              </a:tabLst>
            </a:pPr>
            <a:r>
              <a:rPr sz="1200" spc="-5" dirty="0">
                <a:latin typeface="Times New Roman"/>
                <a:cs typeface="Times New Roman"/>
              </a:rPr>
              <a:t>Вид відбору окремих одиниць генеральної </a:t>
            </a:r>
            <a:r>
              <a:rPr sz="1200" spc="-10" dirty="0">
                <a:latin typeface="Times New Roman"/>
                <a:cs typeface="Times New Roman"/>
              </a:rPr>
              <a:t>сукупності </a:t>
            </a:r>
            <a:r>
              <a:rPr sz="1200" spc="-5" dirty="0">
                <a:latin typeface="Times New Roman"/>
                <a:cs typeface="Times New Roman"/>
              </a:rPr>
              <a:t>називається:  А)</a:t>
            </a:r>
            <a:r>
              <a:rPr sz="1200" spc="-25" dirty="0">
                <a:latin typeface="Times New Roman"/>
                <a:cs typeface="Times New Roman"/>
              </a:rPr>
              <a:t> </a:t>
            </a:r>
            <a:r>
              <a:rPr sz="1200" spc="-5" dirty="0">
                <a:latin typeface="Times New Roman"/>
                <a:cs typeface="Times New Roman"/>
              </a:rPr>
              <a:t>індивідуальний</a:t>
            </a:r>
            <a:endParaRPr sz="1200">
              <a:latin typeface="Times New Roman"/>
              <a:cs typeface="Times New Roman"/>
            </a:endParaRPr>
          </a:p>
          <a:p>
            <a:pPr marL="12700" marR="3890010">
              <a:lnSpc>
                <a:spcPct val="100000"/>
              </a:lnSpc>
            </a:pPr>
            <a:r>
              <a:rPr sz="1200" spc="-5" dirty="0">
                <a:latin typeface="Times New Roman"/>
                <a:cs typeface="Times New Roman"/>
              </a:rPr>
              <a:t>Б)</a:t>
            </a:r>
            <a:r>
              <a:rPr sz="1200" spc="-60" dirty="0">
                <a:latin typeface="Times New Roman"/>
                <a:cs typeface="Times New Roman"/>
              </a:rPr>
              <a:t> </a:t>
            </a:r>
            <a:r>
              <a:rPr sz="1200" spc="-5" dirty="0">
                <a:latin typeface="Times New Roman"/>
                <a:cs typeface="Times New Roman"/>
              </a:rPr>
              <a:t>загальний  В)</a:t>
            </a:r>
            <a:r>
              <a:rPr sz="1200" spc="-45" dirty="0">
                <a:latin typeface="Times New Roman"/>
                <a:cs typeface="Times New Roman"/>
              </a:rPr>
              <a:t> </a:t>
            </a:r>
            <a:r>
              <a:rPr sz="1200" spc="-10" dirty="0">
                <a:latin typeface="Times New Roman"/>
                <a:cs typeface="Times New Roman"/>
              </a:rPr>
              <a:t>груповий</a:t>
            </a:r>
            <a:endParaRPr sz="1200">
              <a:latin typeface="Times New Roman"/>
              <a:cs typeface="Times New Roman"/>
            </a:endParaRPr>
          </a:p>
          <a:p>
            <a:pPr marL="12700">
              <a:lnSpc>
                <a:spcPct val="100000"/>
              </a:lnSpc>
            </a:pPr>
            <a:r>
              <a:rPr sz="1200" spc="-5" dirty="0">
                <a:latin typeface="Times New Roman"/>
                <a:cs typeface="Times New Roman"/>
              </a:rPr>
              <a:t>Г)</a:t>
            </a:r>
            <a:r>
              <a:rPr sz="1200" spc="-10" dirty="0">
                <a:latin typeface="Times New Roman"/>
                <a:cs typeface="Times New Roman"/>
              </a:rPr>
              <a:t> комбінований</a:t>
            </a:r>
            <a:endParaRPr sz="1200">
              <a:latin typeface="Times New Roman"/>
              <a:cs typeface="Times New Roman"/>
            </a:endParaRPr>
          </a:p>
          <a:p>
            <a:pPr marL="12700" marR="5080">
              <a:lnSpc>
                <a:spcPct val="100000"/>
              </a:lnSpc>
              <a:buAutoNum type="arabicPeriod" startAt="6"/>
              <a:tabLst>
                <a:tab pos="163830" algn="l"/>
              </a:tabLst>
            </a:pPr>
            <a:r>
              <a:rPr sz="1200" spc="-5" dirty="0">
                <a:latin typeface="Times New Roman"/>
                <a:cs typeface="Times New Roman"/>
              </a:rPr>
              <a:t>Для </a:t>
            </a:r>
            <a:r>
              <a:rPr sz="1200" spc="-10" dirty="0">
                <a:latin typeface="Times New Roman"/>
                <a:cs typeface="Times New Roman"/>
              </a:rPr>
              <a:t>вивчення </a:t>
            </a:r>
            <a:r>
              <a:rPr sz="1200" spc="-5" dirty="0">
                <a:latin typeface="Times New Roman"/>
                <a:cs typeface="Times New Roman"/>
              </a:rPr>
              <a:t>вмотивованості праці </a:t>
            </a:r>
            <a:r>
              <a:rPr sz="1200" dirty="0">
                <a:latin typeface="Times New Roman"/>
                <a:cs typeface="Times New Roman"/>
              </a:rPr>
              <a:t>робітників </a:t>
            </a:r>
            <a:r>
              <a:rPr sz="1200" spc="-5" dirty="0">
                <a:latin typeface="Times New Roman"/>
                <a:cs typeface="Times New Roman"/>
              </a:rPr>
              <a:t>підприємства  відібрано </a:t>
            </a:r>
            <a:r>
              <a:rPr sz="1200" dirty="0">
                <a:latin typeface="Times New Roman"/>
                <a:cs typeface="Times New Roman"/>
              </a:rPr>
              <a:t>5 </a:t>
            </a:r>
            <a:r>
              <a:rPr sz="1200" spc="-5" dirty="0">
                <a:latin typeface="Times New Roman"/>
                <a:cs typeface="Times New Roman"/>
              </a:rPr>
              <a:t>підрозділів, </a:t>
            </a:r>
            <a:r>
              <a:rPr sz="1200" spc="-10" dirty="0">
                <a:latin typeface="Times New Roman"/>
                <a:cs typeface="Times New Roman"/>
              </a:rPr>
              <a:t>всі </a:t>
            </a:r>
            <a:r>
              <a:rPr sz="1200" dirty="0">
                <a:latin typeface="Times New Roman"/>
                <a:cs typeface="Times New Roman"/>
              </a:rPr>
              <a:t>робітники яких </a:t>
            </a:r>
            <a:r>
              <a:rPr sz="1200" spc="-5" dirty="0">
                <a:latin typeface="Times New Roman"/>
                <a:cs typeface="Times New Roman"/>
              </a:rPr>
              <a:t>заповнили відповідні анкети.  </a:t>
            </a:r>
            <a:r>
              <a:rPr sz="1200" spc="-10" dirty="0">
                <a:latin typeface="Times New Roman"/>
                <a:cs typeface="Times New Roman"/>
              </a:rPr>
              <a:t>Визначте </a:t>
            </a:r>
            <a:r>
              <a:rPr sz="1200" dirty="0">
                <a:latin typeface="Times New Roman"/>
                <a:cs typeface="Times New Roman"/>
              </a:rPr>
              <a:t>спосіб</a:t>
            </a:r>
            <a:r>
              <a:rPr sz="1200" spc="10" dirty="0">
                <a:latin typeface="Times New Roman"/>
                <a:cs typeface="Times New Roman"/>
              </a:rPr>
              <a:t> </a:t>
            </a:r>
            <a:r>
              <a:rPr sz="1200" spc="-15" dirty="0">
                <a:latin typeface="Times New Roman"/>
                <a:cs typeface="Times New Roman"/>
              </a:rPr>
              <a:t>відбору:</a:t>
            </a:r>
            <a:endParaRPr sz="1200">
              <a:latin typeface="Times New Roman"/>
              <a:cs typeface="Times New Roman"/>
            </a:endParaRPr>
          </a:p>
          <a:p>
            <a:pPr marL="12700" marR="3290570">
              <a:lnSpc>
                <a:spcPct val="100000"/>
              </a:lnSpc>
            </a:pPr>
            <a:r>
              <a:rPr sz="1200" spc="-5" dirty="0">
                <a:latin typeface="Times New Roman"/>
                <a:cs typeface="Times New Roman"/>
              </a:rPr>
              <a:t>А) власне</a:t>
            </a:r>
            <a:r>
              <a:rPr sz="1200" spc="-65" dirty="0">
                <a:latin typeface="Times New Roman"/>
                <a:cs typeface="Times New Roman"/>
              </a:rPr>
              <a:t> </a:t>
            </a:r>
            <a:r>
              <a:rPr sz="1200" spc="-10" dirty="0">
                <a:latin typeface="Times New Roman"/>
                <a:cs typeface="Times New Roman"/>
              </a:rPr>
              <a:t>випадковий  </a:t>
            </a:r>
            <a:r>
              <a:rPr sz="1200" spc="-5" dirty="0">
                <a:latin typeface="Times New Roman"/>
                <a:cs typeface="Times New Roman"/>
              </a:rPr>
              <a:t>Б)</a:t>
            </a:r>
            <a:r>
              <a:rPr sz="1200" spc="-10" dirty="0">
                <a:latin typeface="Times New Roman"/>
                <a:cs typeface="Times New Roman"/>
              </a:rPr>
              <a:t> </a:t>
            </a:r>
            <a:r>
              <a:rPr sz="1200" dirty="0">
                <a:latin typeface="Times New Roman"/>
                <a:cs typeface="Times New Roman"/>
              </a:rPr>
              <a:t>типовий</a:t>
            </a:r>
            <a:endParaRPr sz="1200">
              <a:latin typeface="Times New Roman"/>
              <a:cs typeface="Times New Roman"/>
            </a:endParaRPr>
          </a:p>
          <a:p>
            <a:pPr marL="12700" marR="3775075">
              <a:lnSpc>
                <a:spcPct val="100000"/>
              </a:lnSpc>
            </a:pPr>
            <a:r>
              <a:rPr sz="1200" spc="-5" dirty="0">
                <a:latin typeface="Times New Roman"/>
                <a:cs typeface="Times New Roman"/>
              </a:rPr>
              <a:t>В)</a:t>
            </a:r>
            <a:r>
              <a:rPr sz="1200" spc="-80" dirty="0">
                <a:latin typeface="Times New Roman"/>
                <a:cs typeface="Times New Roman"/>
              </a:rPr>
              <a:t> </a:t>
            </a:r>
            <a:r>
              <a:rPr sz="1200" spc="-5" dirty="0">
                <a:latin typeface="Times New Roman"/>
                <a:cs typeface="Times New Roman"/>
              </a:rPr>
              <a:t>механічний  Г)</a:t>
            </a:r>
            <a:r>
              <a:rPr sz="1200" spc="-20" dirty="0">
                <a:latin typeface="Times New Roman"/>
                <a:cs typeface="Times New Roman"/>
              </a:rPr>
              <a:t> </a:t>
            </a:r>
            <a:r>
              <a:rPr sz="1200" dirty="0">
                <a:latin typeface="Times New Roman"/>
                <a:cs typeface="Times New Roman"/>
              </a:rPr>
              <a:t>серійний</a:t>
            </a:r>
            <a:endParaRPr sz="1200">
              <a:latin typeface="Times New Roman"/>
              <a:cs typeface="Times New Roman"/>
            </a:endParaRPr>
          </a:p>
        </p:txBody>
      </p:sp>
      <p:sp>
        <p:nvSpPr>
          <p:cNvPr id="4" name="object 4"/>
          <p:cNvSpPr/>
          <p:nvPr/>
        </p:nvSpPr>
        <p:spPr>
          <a:xfrm>
            <a:off x="684707" y="0"/>
            <a:ext cx="7849234" cy="400685"/>
          </a:xfrm>
          <a:custGeom>
            <a:avLst/>
            <a:gdLst/>
            <a:ahLst/>
            <a:cxnLst/>
            <a:rect l="l" t="t" r="r" b="b"/>
            <a:pathLst>
              <a:path w="7849234" h="400685">
                <a:moveTo>
                  <a:pt x="0" y="400113"/>
                </a:moveTo>
                <a:lnTo>
                  <a:pt x="7848854" y="400113"/>
                </a:lnTo>
                <a:lnTo>
                  <a:pt x="7848854" y="0"/>
                </a:lnTo>
                <a:lnTo>
                  <a:pt x="0" y="0"/>
                </a:lnTo>
                <a:lnTo>
                  <a:pt x="0" y="400113"/>
                </a:lnTo>
                <a:close/>
              </a:path>
            </a:pathLst>
          </a:custGeom>
          <a:solidFill>
            <a:srgbClr val="8BDFA1"/>
          </a:solidFill>
        </p:spPr>
        <p:txBody>
          <a:bodyPr wrap="square" lIns="0" tIns="0" rIns="0" bIns="0" rtlCol="0"/>
          <a:lstStyle/>
          <a:p>
            <a:endParaRPr/>
          </a:p>
        </p:txBody>
      </p:sp>
      <p:sp>
        <p:nvSpPr>
          <p:cNvPr id="5" name="object 5"/>
          <p:cNvSpPr txBox="1">
            <a:spLocks noGrp="1"/>
          </p:cNvSpPr>
          <p:nvPr>
            <p:ph type="title"/>
          </p:nvPr>
        </p:nvSpPr>
        <p:spPr>
          <a:xfrm>
            <a:off x="2000504" y="23875"/>
            <a:ext cx="521652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3E1F51"/>
                </a:solidFill>
                <a:latin typeface="Times New Roman"/>
                <a:cs typeface="Times New Roman"/>
              </a:rPr>
              <a:t>Питання до самостійної </a:t>
            </a:r>
            <a:r>
              <a:rPr sz="2000" b="1" spc="-10" dirty="0">
                <a:solidFill>
                  <a:srgbClr val="3E1F51"/>
                </a:solidFill>
                <a:latin typeface="Times New Roman"/>
                <a:cs typeface="Times New Roman"/>
              </a:rPr>
              <a:t>роботи </a:t>
            </a:r>
            <a:r>
              <a:rPr sz="2000" b="1" dirty="0">
                <a:solidFill>
                  <a:srgbClr val="3E1F51"/>
                </a:solidFill>
                <a:latin typeface="Times New Roman"/>
                <a:cs typeface="Times New Roman"/>
              </a:rPr>
              <a:t>за </a:t>
            </a:r>
            <a:r>
              <a:rPr sz="2000" b="1" spc="-5" dirty="0">
                <a:solidFill>
                  <a:srgbClr val="3E1F51"/>
                </a:solidFill>
                <a:latin typeface="Times New Roman"/>
                <a:cs typeface="Times New Roman"/>
              </a:rPr>
              <a:t>темою </a:t>
            </a:r>
            <a:r>
              <a:rPr sz="2000" b="1" dirty="0">
                <a:solidFill>
                  <a:srgbClr val="3E1F51"/>
                </a:solidFill>
                <a:latin typeface="Times New Roman"/>
                <a:cs typeface="Times New Roman"/>
              </a:rPr>
              <a:t>№</a:t>
            </a:r>
            <a:r>
              <a:rPr sz="2000" b="1" spc="-145" dirty="0">
                <a:solidFill>
                  <a:srgbClr val="3E1F51"/>
                </a:solidFill>
                <a:latin typeface="Times New Roman"/>
                <a:cs typeface="Times New Roman"/>
              </a:rPr>
              <a:t> </a:t>
            </a:r>
            <a:r>
              <a:rPr sz="2000" b="1" dirty="0">
                <a:solidFill>
                  <a:srgbClr val="3E1F51"/>
                </a:solidFill>
                <a:latin typeface="Times New Roman"/>
                <a:cs typeface="Times New Roman"/>
              </a:rPr>
              <a:t>9</a:t>
            </a:r>
            <a:endParaRPr sz="2000">
              <a:latin typeface="Times New Roman"/>
              <a:cs typeface="Times New Roman"/>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14400" y="1147547"/>
            <a:ext cx="7849234" cy="400685"/>
          </a:xfrm>
          <a:custGeom>
            <a:avLst/>
            <a:gdLst/>
            <a:ahLst/>
            <a:cxnLst/>
            <a:rect l="l" t="t" r="r" b="b"/>
            <a:pathLst>
              <a:path w="7849234" h="400685">
                <a:moveTo>
                  <a:pt x="0" y="400113"/>
                </a:moveTo>
                <a:lnTo>
                  <a:pt x="7848854" y="400113"/>
                </a:lnTo>
                <a:lnTo>
                  <a:pt x="7848854" y="0"/>
                </a:lnTo>
                <a:lnTo>
                  <a:pt x="0" y="0"/>
                </a:lnTo>
                <a:lnTo>
                  <a:pt x="0" y="400113"/>
                </a:lnTo>
                <a:close/>
              </a:path>
            </a:pathLst>
          </a:custGeom>
          <a:solidFill>
            <a:srgbClr val="8BDFA1"/>
          </a:solidFill>
        </p:spPr>
        <p:txBody>
          <a:bodyPr wrap="square" lIns="0" tIns="0" rIns="0" bIns="0" rtlCol="0"/>
          <a:lstStyle/>
          <a:p>
            <a:endParaRPr b="1"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title"/>
          </p:nvPr>
        </p:nvSpPr>
        <p:spPr>
          <a:xfrm>
            <a:off x="1244893" y="1264548"/>
            <a:ext cx="6781800" cy="259045"/>
          </a:xfrm>
          <a:prstGeom prst="rect">
            <a:avLst/>
          </a:prstGeom>
        </p:spPr>
        <p:txBody>
          <a:bodyPr vert="horz" wrap="square" lIns="0" tIns="12700" rIns="0" bIns="0" rtlCol="0">
            <a:spAutoFit/>
          </a:bodyPr>
          <a:lstStyle/>
          <a:p>
            <a:pPr marL="12700">
              <a:lnSpc>
                <a:spcPct val="100000"/>
              </a:lnSpc>
              <a:spcBef>
                <a:spcPts val="100"/>
              </a:spcBef>
            </a:pPr>
            <a:r>
              <a:rPr lang="uk-UA" sz="1600" dirty="0" smtClean="0">
                <a:latin typeface="Times New Roman"/>
                <a:cs typeface="Times New Roman"/>
              </a:rPr>
              <a:t>Запропоновані теми для ІНДИВІДУАЛЬНОГО ЗАВДАННЯ СТУДЕНТАМ</a:t>
            </a:r>
            <a:endParaRPr sz="1600" dirty="0">
              <a:latin typeface="Times New Roman"/>
              <a:cs typeface="Times New Roman"/>
            </a:endParaRPr>
          </a:p>
        </p:txBody>
      </p:sp>
      <p:pic>
        <p:nvPicPr>
          <p:cNvPr id="1026" name="Рисунок 2" descr="ANd9GcQgflMZF-Xz8EYH3SsA3dtZPBrnNL7Uw0rPGz0XsrRq0vimtpbh1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 y="195047"/>
            <a:ext cx="1247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 descr="ANd9GcRZQC_XqE9lRiRiaX2yu9etetXSXSY_M95wgIUdn74xvR2_OV_W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25" y="1557939"/>
            <a:ext cx="1038225" cy="78105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255250" y="86522"/>
            <a:ext cx="7860514" cy="1169551"/>
          </a:xfrm>
          <a:prstGeom prst="rect">
            <a:avLst/>
          </a:prstGeom>
        </p:spPr>
        <p:txBody>
          <a:bodyPr wrap="square">
            <a:spAutoFit/>
          </a:bodyPr>
          <a:lstStyle/>
          <a:p>
            <a:r>
              <a:rPr lang="uk-UA" sz="1400" b="1" dirty="0">
                <a:latin typeface="Times New Roman" panose="02020603050405020304" pitchFamily="18" charset="0"/>
                <a:cs typeface="Times New Roman" panose="02020603050405020304" pitchFamily="18" charset="0"/>
              </a:rPr>
              <a:t>Завдання для </a:t>
            </a:r>
            <a:r>
              <a:rPr lang="uk-UA" sz="1400" b="1" dirty="0" smtClean="0">
                <a:latin typeface="Times New Roman" panose="02020603050405020304" pitchFamily="18" charset="0"/>
                <a:cs typeface="Times New Roman" panose="02020603050405020304" pitchFamily="18" charset="0"/>
              </a:rPr>
              <a:t>виконання ІНДИВІДУАЛЬНОГО ЗАВДАННЯ СТУДЕНТІВ</a:t>
            </a:r>
            <a:endParaRPr lang="ru-RU" sz="1400" dirty="0">
              <a:latin typeface="Times New Roman" panose="02020603050405020304" pitchFamily="18" charset="0"/>
              <a:cs typeface="Times New Roman" panose="02020603050405020304" pitchFamily="18" charset="0"/>
            </a:endParaRPr>
          </a:p>
          <a:p>
            <a:r>
              <a:rPr lang="uk-UA" sz="1400" dirty="0">
                <a:latin typeface="Times New Roman" panose="02020603050405020304" pitchFamily="18" charset="0"/>
                <a:cs typeface="Times New Roman" panose="02020603050405020304" pitchFamily="18" charset="0"/>
              </a:rPr>
              <a:t>На засадах статистичної звітності України (сайт </a:t>
            </a:r>
            <a:r>
              <a:rPr lang="en-US" sz="1400" dirty="0">
                <a:latin typeface="Times New Roman" panose="02020603050405020304" pitchFamily="18" charset="0"/>
                <a:cs typeface="Times New Roman" panose="02020603050405020304" pitchFamily="18" charset="0"/>
                <a:hlinkClick r:id="rId4"/>
              </a:rPr>
              <a:t>www</a:t>
            </a:r>
            <a:r>
              <a:rPr lang="ru-RU" sz="1400" dirty="0">
                <a:latin typeface="Times New Roman" panose="02020603050405020304" pitchFamily="18" charset="0"/>
                <a:cs typeface="Times New Roman" panose="02020603050405020304" pitchFamily="18" charset="0"/>
                <a:hlinkClick r:id="rId4"/>
              </a:rPr>
              <a:t>.</a:t>
            </a:r>
            <a:r>
              <a:rPr lang="en-US" sz="1400" dirty="0" err="1">
                <a:latin typeface="Times New Roman" panose="02020603050405020304" pitchFamily="18" charset="0"/>
                <a:cs typeface="Times New Roman" panose="02020603050405020304" pitchFamily="18" charset="0"/>
                <a:hlinkClick r:id="rId4"/>
              </a:rPr>
              <a:t>ukr</a:t>
            </a:r>
            <a:r>
              <a:rPr lang="ru-RU" sz="1400" dirty="0">
                <a:latin typeface="Times New Roman" panose="02020603050405020304" pitchFamily="18" charset="0"/>
                <a:cs typeface="Times New Roman" panose="02020603050405020304" pitchFamily="18" charset="0"/>
                <a:hlinkClick r:id="rId4"/>
              </a:rPr>
              <a:t>.</a:t>
            </a:r>
            <a:r>
              <a:rPr lang="en-US" sz="1400" dirty="0">
                <a:latin typeface="Times New Roman" panose="02020603050405020304" pitchFamily="18" charset="0"/>
                <a:cs typeface="Times New Roman" panose="02020603050405020304" pitchFamily="18" charset="0"/>
                <a:hlinkClick r:id="rId4"/>
              </a:rPr>
              <a:t>stat</a:t>
            </a:r>
            <a:r>
              <a:rPr lang="ru-RU" sz="1400" dirty="0">
                <a:latin typeface="Times New Roman" panose="02020603050405020304" pitchFamily="18" charset="0"/>
                <a:cs typeface="Times New Roman" panose="02020603050405020304" pitchFamily="18" charset="0"/>
                <a:hlinkClick r:id="rId4"/>
              </a:rPr>
              <a:t>.</a:t>
            </a:r>
            <a:r>
              <a:rPr lang="en-US" sz="1400" dirty="0" err="1">
                <a:latin typeface="Times New Roman" panose="02020603050405020304" pitchFamily="18" charset="0"/>
                <a:cs typeface="Times New Roman" panose="02020603050405020304" pitchFamily="18" charset="0"/>
                <a:hlinkClick r:id="rId4"/>
              </a:rPr>
              <a:t>gov</a:t>
            </a:r>
            <a:r>
              <a:rPr lang="ru-RU" sz="1400" dirty="0">
                <a:latin typeface="Times New Roman" panose="02020603050405020304" pitchFamily="18" charset="0"/>
                <a:cs typeface="Times New Roman" panose="02020603050405020304" pitchFamily="18" charset="0"/>
                <a:hlinkClick r:id="rId4"/>
              </a:rPr>
              <a:t>.</a:t>
            </a:r>
            <a:r>
              <a:rPr lang="en-US" sz="1400" dirty="0" err="1">
                <a:latin typeface="Times New Roman" panose="02020603050405020304" pitchFamily="18" charset="0"/>
                <a:cs typeface="Times New Roman" panose="02020603050405020304" pitchFamily="18" charset="0"/>
                <a:hlinkClick r:id="rId4"/>
              </a:rPr>
              <a:t>ua</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зробити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вибірку</a:t>
            </a:r>
            <a:r>
              <a:rPr lang="ru-RU" sz="1400" dirty="0" smtClean="0">
                <a:latin typeface="Times New Roman" panose="02020603050405020304" pitchFamily="18" charset="0"/>
                <a:cs typeface="Times New Roman" panose="02020603050405020304" pitchFamily="18" charset="0"/>
              </a:rPr>
              <a:t>, п</a:t>
            </a:r>
            <a:r>
              <a:rPr lang="uk-UA" sz="1400" dirty="0" err="1">
                <a:latin typeface="Times New Roman" panose="02020603050405020304" pitchFamily="18" charset="0"/>
                <a:cs typeface="Times New Roman" panose="02020603050405020304" pitchFamily="18" charset="0"/>
              </a:rPr>
              <a:t>роаналізувати</a:t>
            </a:r>
            <a:r>
              <a:rPr lang="uk-UA" sz="1400" dirty="0">
                <a:latin typeface="Times New Roman" panose="02020603050405020304" pitchFamily="18" charset="0"/>
                <a:cs typeface="Times New Roman" panose="02020603050405020304" pitchFamily="18" charset="0"/>
              </a:rPr>
              <a:t> статистичні показники України та регіонів, розрахувати абсолютні та відносні показники динаміки, </a:t>
            </a:r>
            <a:r>
              <a:rPr lang="uk-UA" sz="1400" dirty="0" smtClean="0">
                <a:latin typeface="Times New Roman" panose="02020603050405020304" pitchFamily="18" charset="0"/>
                <a:cs typeface="Times New Roman" panose="02020603050405020304" pitchFamily="18" charset="0"/>
              </a:rPr>
              <a:t>побудувати моделі залежності та зробити </a:t>
            </a:r>
            <a:r>
              <a:rPr lang="uk-UA" sz="1400" dirty="0">
                <a:latin typeface="Times New Roman" panose="02020603050405020304" pitchFamily="18" charset="0"/>
                <a:cs typeface="Times New Roman" panose="02020603050405020304" pitchFamily="18" charset="0"/>
              </a:rPr>
              <a:t>висновки</a:t>
            </a:r>
            <a:r>
              <a:rPr lang="uk-UA" sz="1400" dirty="0" smtClean="0">
                <a:latin typeface="Times New Roman" panose="02020603050405020304" pitchFamily="18" charset="0"/>
                <a:cs typeface="Times New Roman" panose="02020603050405020304" pitchFamily="18" charset="0"/>
              </a:rPr>
              <a:t>. Результати оформити у вигляді реферату</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179194" y="1595021"/>
            <a:ext cx="7888606" cy="5262979"/>
          </a:xfrm>
          <a:prstGeom prst="rect">
            <a:avLst/>
          </a:prstGeom>
        </p:spPr>
        <p:txBody>
          <a:bodyPr wrap="square">
            <a:spAutoFit/>
          </a:bodyPr>
          <a:lstStyle/>
          <a:p>
            <a:pPr lvl="0"/>
            <a:r>
              <a:rPr lang="uk-UA" sz="1400" dirty="0">
                <a:latin typeface="Times New Roman" panose="02020603050405020304" pitchFamily="18" charset="0"/>
                <a:cs typeface="Times New Roman" panose="02020603050405020304" pitchFamily="18" charset="0"/>
              </a:rPr>
              <a:t>Аналіз населення за регіонами, типом поселень, статевовіковою ознакою, та віковими групами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міграції населення за регіонами, типом поселень, статевовіковою ознакою, та віковими групами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охорони  </a:t>
            </a:r>
            <a:r>
              <a:rPr lang="uk-UA" sz="1400" dirty="0" err="1">
                <a:latin typeface="Times New Roman" panose="02020603050405020304" pitchFamily="18" charset="0"/>
                <a:cs typeface="Times New Roman" panose="02020603050405020304" pitchFamily="18" charset="0"/>
              </a:rPr>
              <a:t>здоров</a:t>
            </a:r>
            <a:r>
              <a:rPr lang="ru-RU" sz="1400" dirty="0">
                <a:latin typeface="Times New Roman" panose="02020603050405020304" pitchFamily="18" charset="0"/>
                <a:cs typeface="Times New Roman" panose="02020603050405020304" pitchFamily="18" charset="0"/>
              </a:rPr>
              <a:t>’я </a:t>
            </a:r>
            <a:r>
              <a:rPr lang="ru-RU" sz="1400" dirty="0" err="1">
                <a:latin typeface="Times New Roman" panose="02020603050405020304" pitchFamily="18" charset="0"/>
                <a:cs typeface="Times New Roman" panose="02020603050405020304" pitchFamily="18" charset="0"/>
              </a:rPr>
              <a:t>України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закладів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забезпеченності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працівниками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охорони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здоровь</a:t>
            </a:r>
            <a:r>
              <a:rPr lang="ru-RU" sz="1400" dirty="0">
                <a:latin typeface="Times New Roman" panose="02020603050405020304" pitchFamily="18" charset="0"/>
                <a:cs typeface="Times New Roman" panose="02020603050405020304" pitchFamily="18" charset="0"/>
              </a:rPr>
              <a:t> я.</a:t>
            </a:r>
          </a:p>
          <a:p>
            <a:pPr lvl="0"/>
            <a:r>
              <a:rPr lang="uk-UA" sz="1400" dirty="0">
                <a:latin typeface="Times New Roman" panose="02020603050405020304" pitchFamily="18" charset="0"/>
                <a:cs typeface="Times New Roman" panose="02020603050405020304" pitchFamily="18" charset="0"/>
              </a:rPr>
              <a:t>Аналіз доходів населення  України  та  їх диференціація.</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розподілу зайнятого населення за рівнем освіти.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освіти в  Україні: заклади, структура.</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зайнятості  населення  та  рівня безробіття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ринку оплати праці  та  соціально-трудових відносин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доходів та умов життя: витрати і ресурси населення.</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соціального захисту населення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культури  і  мистецтва.</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епідеміологічної  ситуації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економічної діяльності підприємств: за видами економічної діяльності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енергетичної діяльності підприємств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внутрішньої торгівлі підприємств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 Аналіз капітальних інвестицій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 Аналіз будівництва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та динаміки розвитку промисловості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та динаміки розвитку туризму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та динаміки цінової політики та інфляції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та динаміки розвитку науки та наукових технологій України.</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Аналіз стану та динаміки навколишнього середовища в  Україні.</a:t>
            </a:r>
            <a:endParaRPr lang="ru-RU" sz="1400" dirty="0">
              <a:latin typeface="Times New Roman" panose="02020603050405020304" pitchFamily="18" charset="0"/>
              <a:cs typeface="Times New Roman" panose="02020603050405020304" pitchFamily="18" charset="0"/>
            </a:endParaRPr>
          </a:p>
          <a:p>
            <a:pPr lvl="0"/>
            <a:r>
              <a:rPr lang="uk-UA" sz="1400" dirty="0">
                <a:latin typeface="Times New Roman" panose="02020603050405020304" pitchFamily="18" charset="0"/>
                <a:cs typeface="Times New Roman" panose="02020603050405020304" pitchFamily="18" charset="0"/>
              </a:rPr>
              <a:t> Аналіз стану та динаміки зовнішньоекономічної діяльності в  Україні.</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73209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547" y="120394"/>
            <a:ext cx="8756904" cy="66720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5740" y="405384"/>
            <a:ext cx="8726424" cy="62042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523" y="140322"/>
            <a:ext cx="8640953" cy="655561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1523" y="140322"/>
            <a:ext cx="8641080" cy="6555740"/>
          </a:xfrm>
          <a:custGeom>
            <a:avLst/>
            <a:gdLst/>
            <a:ahLst/>
            <a:cxnLst/>
            <a:rect l="l" t="t" r="r" b="b"/>
            <a:pathLst>
              <a:path w="8641080" h="6555740">
                <a:moveTo>
                  <a:pt x="0" y="6555613"/>
                </a:moveTo>
                <a:lnTo>
                  <a:pt x="8640953" y="6555613"/>
                </a:lnTo>
                <a:lnTo>
                  <a:pt x="8640953" y="0"/>
                </a:lnTo>
                <a:lnTo>
                  <a:pt x="0" y="0"/>
                </a:lnTo>
                <a:lnTo>
                  <a:pt x="0" y="6555613"/>
                </a:lnTo>
                <a:close/>
              </a:path>
            </a:pathLst>
          </a:custGeom>
          <a:ln w="9525">
            <a:solidFill>
              <a:srgbClr val="7CCC2D"/>
            </a:solidFill>
          </a:ln>
        </p:spPr>
        <p:txBody>
          <a:bodyPr wrap="square" lIns="0" tIns="0" rIns="0" bIns="0" rtlCol="0"/>
          <a:lstStyle/>
          <a:p>
            <a:endParaRPr/>
          </a:p>
        </p:txBody>
      </p:sp>
      <p:sp>
        <p:nvSpPr>
          <p:cNvPr id="6" name="object 6"/>
          <p:cNvSpPr txBox="1">
            <a:spLocks noGrp="1"/>
          </p:cNvSpPr>
          <p:nvPr>
            <p:ph type="title"/>
          </p:nvPr>
        </p:nvSpPr>
        <p:spPr>
          <a:xfrm>
            <a:off x="2142489" y="488696"/>
            <a:ext cx="485775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5E2D79"/>
                </a:solidFill>
                <a:latin typeface="Times New Roman"/>
                <a:cs typeface="Times New Roman"/>
              </a:rPr>
              <a:t>РЕКОМЕНДОВАНА</a:t>
            </a:r>
            <a:r>
              <a:rPr sz="2400" b="1" spc="-75" dirty="0">
                <a:solidFill>
                  <a:srgbClr val="5E2D79"/>
                </a:solidFill>
                <a:latin typeface="Times New Roman"/>
                <a:cs typeface="Times New Roman"/>
              </a:rPr>
              <a:t> </a:t>
            </a:r>
            <a:r>
              <a:rPr sz="2400" b="1" spc="-90" dirty="0">
                <a:solidFill>
                  <a:srgbClr val="5E2D79"/>
                </a:solidFill>
                <a:latin typeface="Times New Roman"/>
                <a:cs typeface="Times New Roman"/>
              </a:rPr>
              <a:t>ЛІТЕРАТУРА</a:t>
            </a:r>
            <a:endParaRPr sz="2400">
              <a:latin typeface="Times New Roman"/>
              <a:cs typeface="Times New Roman"/>
            </a:endParaRPr>
          </a:p>
        </p:txBody>
      </p:sp>
      <p:sp>
        <p:nvSpPr>
          <p:cNvPr id="7" name="object 7"/>
          <p:cNvSpPr txBox="1"/>
          <p:nvPr/>
        </p:nvSpPr>
        <p:spPr>
          <a:xfrm>
            <a:off x="330200" y="868171"/>
            <a:ext cx="8434705" cy="5940728"/>
          </a:xfrm>
          <a:prstGeom prst="rect">
            <a:avLst/>
          </a:prstGeom>
        </p:spPr>
        <p:txBody>
          <a:bodyPr vert="horz" wrap="square" lIns="0" tIns="31114" rIns="0" bIns="0" rtlCol="0">
            <a:spAutoFit/>
          </a:bodyPr>
          <a:lstStyle/>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 Костюк В. О. </a:t>
            </a:r>
            <a:r>
              <a:rPr lang="ru-RU" sz="1200" dirty="0" err="1">
                <a:latin typeface="Times New Roman" panose="02020603050405020304" pitchFamily="18" charset="0"/>
                <a:cs typeface="Times New Roman" panose="02020603050405020304" pitchFamily="18" charset="0"/>
              </a:rPr>
              <a:t>Прикладна</a:t>
            </a:r>
            <a:r>
              <a:rPr lang="ru-RU" sz="1200" dirty="0">
                <a:latin typeface="Times New Roman" panose="02020603050405020304" pitchFamily="18" charset="0"/>
                <a:cs typeface="Times New Roman" panose="02020603050405020304" pitchFamily="18" charset="0"/>
              </a:rPr>
              <a:t> статистика: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В. О. Костюк; </a:t>
            </a:r>
            <a:r>
              <a:rPr lang="ru-RU" sz="1200" dirty="0" err="1">
                <a:latin typeface="Times New Roman" panose="02020603050405020304" pitchFamily="18" charset="0"/>
                <a:cs typeface="Times New Roman" panose="02020603050405020304" pitchFamily="18" charset="0"/>
              </a:rPr>
              <a:t>Харк</a:t>
            </a:r>
            <a:r>
              <a:rPr lang="ru-RU" sz="1200" dirty="0">
                <a:latin typeface="Times New Roman" panose="02020603050405020304" pitchFamily="18" charset="0"/>
                <a:cs typeface="Times New Roman" panose="02020603050405020304" pitchFamily="18" charset="0"/>
              </a:rPr>
              <a:t>. нац. ун-т </a:t>
            </a:r>
            <a:r>
              <a:rPr lang="ru-RU" sz="1200" dirty="0" err="1">
                <a:latin typeface="Times New Roman" panose="02020603050405020304" pitchFamily="18" charset="0"/>
                <a:cs typeface="Times New Roman" panose="02020603050405020304" pitchFamily="18" charset="0"/>
              </a:rPr>
              <a:t>міськ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госп-ва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ім</a:t>
            </a:r>
            <a:r>
              <a:rPr lang="ru-RU" sz="1200" dirty="0">
                <a:latin typeface="Times New Roman" panose="02020603050405020304" pitchFamily="18" charset="0"/>
                <a:cs typeface="Times New Roman" panose="02020603050405020304" pitchFamily="18" charset="0"/>
              </a:rPr>
              <a:t>. О. М. Бекетова. – </a:t>
            </a:r>
            <a:r>
              <a:rPr lang="ru-RU" sz="1200" dirty="0" err="1">
                <a:latin typeface="Times New Roman" panose="02020603050405020304" pitchFamily="18" charset="0"/>
                <a:cs typeface="Times New Roman" panose="02020603050405020304" pitchFamily="18" charset="0"/>
              </a:rPr>
              <a:t>Харків</a:t>
            </a:r>
            <a:r>
              <a:rPr lang="ru-RU" sz="1200" dirty="0">
                <a:latin typeface="Times New Roman" panose="02020603050405020304" pitchFamily="18" charset="0"/>
                <a:cs typeface="Times New Roman" panose="02020603050405020304" pitchFamily="18" charset="0"/>
              </a:rPr>
              <a:t>: ХНУМГ </a:t>
            </a:r>
            <a:r>
              <a:rPr lang="ru-RU" sz="1200" dirty="0" err="1">
                <a:latin typeface="Times New Roman" panose="02020603050405020304" pitchFamily="18" charset="0"/>
                <a:cs typeface="Times New Roman" panose="02020603050405020304" pitchFamily="18" charset="0"/>
              </a:rPr>
              <a:t>ім</a:t>
            </a:r>
            <a:r>
              <a:rPr lang="ru-RU" sz="1200" dirty="0">
                <a:latin typeface="Times New Roman" panose="02020603050405020304" pitchFamily="18" charset="0"/>
                <a:cs typeface="Times New Roman" panose="02020603050405020304" pitchFamily="18" charset="0"/>
              </a:rPr>
              <a:t>. О. М. Бекетова, 2015. – 191 с. </a:t>
            </a:r>
            <a:endParaRPr lang="ru-RU" sz="1200" dirty="0" smtClean="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err="1" smtClean="0">
                <a:latin typeface="Times New Roman" panose="02020603050405020304" pitchFamily="18" charset="0"/>
                <a:cs typeface="Times New Roman" panose="02020603050405020304" pitchFamily="18" charset="0"/>
              </a:rPr>
              <a:t>Оразбаев</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Б.Б., </a:t>
            </a:r>
            <a:r>
              <a:rPr lang="ru-RU" sz="1200" dirty="0" err="1">
                <a:latin typeface="Times New Roman" panose="02020603050405020304" pitchFamily="18" charset="0"/>
                <a:cs typeface="Times New Roman" panose="02020603050405020304" pitchFamily="18" charset="0"/>
              </a:rPr>
              <a:t>Курмангазиева</a:t>
            </a:r>
            <a:r>
              <a:rPr lang="ru-RU" sz="1200" dirty="0">
                <a:latin typeface="Times New Roman" panose="02020603050405020304" pitchFamily="18" charset="0"/>
                <a:cs typeface="Times New Roman" panose="02020603050405020304" pitchFamily="18" charset="0"/>
              </a:rPr>
              <a:t> Л.Т., </a:t>
            </a:r>
            <a:r>
              <a:rPr lang="ru-RU" sz="1200" dirty="0" err="1">
                <a:latin typeface="Times New Roman" panose="02020603050405020304" pitchFamily="18" charset="0"/>
                <a:cs typeface="Times New Roman" panose="02020603050405020304" pitchFamily="18" charset="0"/>
              </a:rPr>
              <a:t>Коданова</a:t>
            </a:r>
            <a:r>
              <a:rPr lang="ru-RU" sz="1200" dirty="0">
                <a:latin typeface="Times New Roman" panose="02020603050405020304" pitchFamily="18" charset="0"/>
                <a:cs typeface="Times New Roman" panose="02020603050405020304" pitchFamily="18" charset="0"/>
              </a:rPr>
              <a:t> Ш.К. Теория и методы системного анализа: учебное пособие. – М.: Издательский дом Академии Естествознания, 2017. – 248 с</a:t>
            </a:r>
            <a:r>
              <a:rPr lang="uk-UA"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І.В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Сіменко</a:t>
            </a:r>
            <a:r>
              <a:rPr lang="ru-RU" sz="1200" dirty="0">
                <a:latin typeface="Times New Roman" panose="02020603050405020304" pitchFamily="18" charset="0"/>
                <a:cs typeface="Times New Roman" panose="02020603050405020304" pitchFamily="18" charset="0"/>
              </a:rPr>
              <a:t>, Т.Д. </a:t>
            </a:r>
            <a:r>
              <a:rPr lang="ru-RU" sz="1200" dirty="0" err="1">
                <a:latin typeface="Times New Roman" panose="02020603050405020304" pitchFamily="18" charset="0"/>
                <a:cs typeface="Times New Roman" panose="02020603050405020304" pitchFamily="18" charset="0"/>
              </a:rPr>
              <a:t>Косової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Аналіз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господарської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діяльності</a:t>
            </a:r>
            <a:r>
              <a:rPr lang="uk-UA" sz="1200" dirty="0">
                <a:latin typeface="Times New Roman" panose="02020603050405020304" pitchFamily="18" charset="0"/>
                <a:cs typeface="Times New Roman" panose="02020603050405020304" pitchFamily="18" charset="0"/>
              </a:rPr>
              <a:t>: навчальний посібник</a:t>
            </a:r>
            <a:r>
              <a:rPr lang="ru-RU"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К: Центр учбової літератури, </a:t>
            </a:r>
            <a:r>
              <a:rPr lang="ru-RU" sz="1200" dirty="0">
                <a:latin typeface="Times New Roman" panose="02020603050405020304" pitchFamily="18" charset="0"/>
                <a:cs typeface="Times New Roman" panose="02020603050405020304" pitchFamily="18" charset="0"/>
              </a:rPr>
              <a:t>2013</a:t>
            </a:r>
            <a:r>
              <a:rPr lang="uk-UA" sz="1200" dirty="0">
                <a:latin typeface="Times New Roman" panose="02020603050405020304" pitchFamily="18" charset="0"/>
                <a:cs typeface="Times New Roman" panose="02020603050405020304" pitchFamily="18" charset="0"/>
              </a:rPr>
              <a:t>, - 384 с.  </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smtClean="0">
                <a:latin typeface="Times New Roman" panose="02020603050405020304" pitchFamily="18" charset="0"/>
                <a:cs typeface="Times New Roman" panose="02020603050405020304" pitchFamily="18" charset="0"/>
              </a:rPr>
              <a:t>А</a:t>
            </a:r>
            <a:r>
              <a:rPr lang="ru-RU" sz="1200" dirty="0">
                <a:latin typeface="Times New Roman" panose="02020603050405020304" pitchFamily="18" charset="0"/>
                <a:cs typeface="Times New Roman" panose="02020603050405020304" pitchFamily="18" charset="0"/>
              </a:rPr>
              <a:t>. В. Головач, В. Б. </a:t>
            </a:r>
            <a:r>
              <a:rPr lang="ru-RU" sz="1200" dirty="0" err="1">
                <a:latin typeface="Times New Roman" panose="02020603050405020304" pitchFamily="18" charset="0"/>
                <a:cs typeface="Times New Roman" panose="02020603050405020304" pitchFamily="18" charset="0"/>
              </a:rPr>
              <a:t>Захожай</a:t>
            </a:r>
            <a:r>
              <a:rPr lang="ru-RU" sz="1200" dirty="0">
                <a:latin typeface="Times New Roman" panose="02020603050405020304" pitchFamily="18" charset="0"/>
                <a:cs typeface="Times New Roman" panose="02020603050405020304" pitchFamily="18" charset="0"/>
              </a:rPr>
              <a:t>, Н. А. Головач. </a:t>
            </a:r>
            <a:r>
              <a:rPr lang="ru-RU" sz="1200" dirty="0" err="1">
                <a:latin typeface="Times New Roman" panose="02020603050405020304" pitchFamily="18" charset="0"/>
                <a:cs typeface="Times New Roman" panose="02020603050405020304" pitchFamily="18" charset="0"/>
              </a:rPr>
              <a:t>Статистичне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забезпечення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управління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економікою</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прикладна</a:t>
            </a:r>
            <a:r>
              <a:rPr lang="ru-RU" sz="1200" dirty="0">
                <a:latin typeface="Times New Roman" panose="02020603050405020304" pitchFamily="18" charset="0"/>
                <a:cs typeface="Times New Roman" panose="02020603050405020304" pitchFamily="18" charset="0"/>
              </a:rPr>
              <a:t> статистика: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А. В. Головач, В. Б. </a:t>
            </a:r>
            <a:r>
              <a:rPr lang="ru-RU" sz="1200" dirty="0" err="1">
                <a:latin typeface="Times New Roman" panose="02020603050405020304" pitchFamily="18" charset="0"/>
                <a:cs typeface="Times New Roman" panose="02020603050405020304" pitchFamily="18" charset="0"/>
              </a:rPr>
              <a:t>Захожай</a:t>
            </a:r>
            <a:r>
              <a:rPr lang="ru-RU" sz="1200" dirty="0">
                <a:latin typeface="Times New Roman" panose="02020603050405020304" pitchFamily="18" charset="0"/>
                <a:cs typeface="Times New Roman" panose="02020603050405020304" pitchFamily="18" charset="0"/>
              </a:rPr>
              <a:t>, Н. А. Головач. — К.: КНЕУ, 2005. — 333 с.</a:t>
            </a:r>
          </a:p>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А. В. Головач, В. Б. </a:t>
            </a:r>
            <a:r>
              <a:rPr lang="ru-RU" sz="1200" dirty="0" err="1">
                <a:latin typeface="Times New Roman" panose="02020603050405020304" pitchFamily="18" charset="0"/>
                <a:cs typeface="Times New Roman" panose="02020603050405020304" pitchFamily="18" charset="0"/>
              </a:rPr>
              <a:t>Захожай</a:t>
            </a:r>
            <a:r>
              <a:rPr lang="ru-RU" sz="1200" dirty="0">
                <a:latin typeface="Times New Roman" panose="02020603050405020304" pitchFamily="18" charset="0"/>
                <a:cs typeface="Times New Roman" panose="02020603050405020304" pitchFamily="18" charset="0"/>
              </a:rPr>
              <a:t>, І. Г. </a:t>
            </a:r>
            <a:r>
              <a:rPr lang="ru-RU" sz="1200" dirty="0" err="1">
                <a:latin typeface="Times New Roman" panose="02020603050405020304" pitchFamily="18" charset="0"/>
                <a:cs typeface="Times New Roman" panose="02020603050405020304" pitchFamily="18" charset="0"/>
              </a:rPr>
              <a:t>Манцуров</a:t>
            </a:r>
            <a:r>
              <a:rPr lang="ru-RU" sz="1200" dirty="0">
                <a:latin typeface="Times New Roman" panose="02020603050405020304" pitchFamily="18" charset="0"/>
                <a:cs typeface="Times New Roman" panose="02020603050405020304" pitchFamily="18" charset="0"/>
              </a:rPr>
              <a:t>, Н. А. Головач. </a:t>
            </a:r>
            <a:r>
              <a:rPr lang="ru-RU" sz="1200" dirty="0" err="1">
                <a:latin typeface="Times New Roman" panose="02020603050405020304" pitchFamily="18" charset="0"/>
                <a:cs typeface="Times New Roman" panose="02020603050405020304" pitchFamily="18" charset="0"/>
              </a:rPr>
              <a:t>Статистичне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забезпечення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управління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економікою</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Прикладна</a:t>
            </a:r>
            <a:r>
              <a:rPr lang="ru-RU" sz="1200" dirty="0">
                <a:latin typeface="Times New Roman" panose="02020603050405020304" pitchFamily="18" charset="0"/>
                <a:cs typeface="Times New Roman" panose="02020603050405020304" pitchFamily="18" charset="0"/>
              </a:rPr>
              <a:t> статистика з </a:t>
            </a:r>
            <a:r>
              <a:rPr lang="ru-RU" sz="1200" dirty="0" err="1">
                <a:latin typeface="Times New Roman" panose="02020603050405020304" pitchFamily="18" charset="0"/>
                <a:cs typeface="Times New Roman" panose="02020603050405020304" pitchFamily="18" charset="0"/>
              </a:rPr>
              <a:t>використанням</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аналітичних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можливостей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програмного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середовища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Microsoft</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Excel</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a:t>
            </a:r>
            <a:r>
              <a:rPr lang="ru-RU" sz="1200" dirty="0">
                <a:latin typeface="Times New Roman" panose="02020603050405020304" pitchFamily="18" charset="0"/>
                <a:cs typeface="Times New Roman" panose="02020603050405020304" pitchFamily="18" charset="0"/>
              </a:rPr>
              <a:t>. / А. В. Головач, В. Б. </a:t>
            </a:r>
            <a:r>
              <a:rPr lang="ru-RU" sz="1200" dirty="0" err="1">
                <a:latin typeface="Times New Roman" panose="02020603050405020304" pitchFamily="18" charset="0"/>
                <a:cs typeface="Times New Roman" panose="02020603050405020304" pitchFamily="18" charset="0"/>
              </a:rPr>
              <a:t>Захожай</a:t>
            </a:r>
            <a:r>
              <a:rPr lang="ru-RU" sz="1200" dirty="0">
                <a:latin typeface="Times New Roman" panose="02020603050405020304" pitchFamily="18" charset="0"/>
                <a:cs typeface="Times New Roman" panose="02020603050405020304" pitchFamily="18" charset="0"/>
              </a:rPr>
              <a:t>, І. Г. </a:t>
            </a:r>
            <a:r>
              <a:rPr lang="ru-RU" sz="1200" dirty="0" err="1">
                <a:latin typeface="Times New Roman" panose="02020603050405020304" pitchFamily="18" charset="0"/>
                <a:cs typeface="Times New Roman" panose="02020603050405020304" pitchFamily="18" charset="0"/>
              </a:rPr>
              <a:t>Манцуров</a:t>
            </a:r>
            <a:r>
              <a:rPr lang="ru-RU" sz="1200" dirty="0">
                <a:latin typeface="Times New Roman" panose="02020603050405020304" pitchFamily="18" charset="0"/>
                <a:cs typeface="Times New Roman" panose="02020603050405020304" pitchFamily="18" charset="0"/>
              </a:rPr>
              <a:t>, Н. А. Головач. — К.: КНЕУ, 2006. — 328 с.</a:t>
            </a:r>
          </a:p>
          <a:p>
            <a:pPr marL="228600" lvl="0" indent="-228600">
              <a:buFont typeface="+mj-lt"/>
              <a:buAutoNum type="arabicPeriod"/>
            </a:pPr>
            <a:r>
              <a:rPr lang="ru-RU" sz="1200" dirty="0" err="1">
                <a:latin typeface="Times New Roman" panose="02020603050405020304" pitchFamily="18" charset="0"/>
                <a:cs typeface="Times New Roman" panose="02020603050405020304" pitchFamily="18" charset="0"/>
              </a:rPr>
              <a:t>Акімов</a:t>
            </a:r>
            <a:r>
              <a:rPr lang="ru-RU" sz="1200" dirty="0">
                <a:latin typeface="Times New Roman" panose="02020603050405020304" pitchFamily="18" charset="0"/>
                <a:cs typeface="Times New Roman" panose="02020603050405020304" pitchFamily="18" charset="0"/>
              </a:rPr>
              <a:t> О. В. Статистика в </a:t>
            </a:r>
            <a:r>
              <a:rPr lang="ru-RU" sz="1200" dirty="0" err="1">
                <a:latin typeface="Times New Roman" panose="02020603050405020304" pitchFamily="18" charset="0"/>
                <a:cs typeface="Times New Roman" panose="02020603050405020304" pitchFamily="18" charset="0"/>
              </a:rPr>
              <a:t>малюнках</a:t>
            </a:r>
            <a:r>
              <a:rPr lang="ru-RU" sz="1200" dirty="0">
                <a:latin typeface="Times New Roman" panose="02020603050405020304" pitchFamily="18" charset="0"/>
                <a:cs typeface="Times New Roman" panose="02020603050405020304" pitchFamily="18" charset="0"/>
              </a:rPr>
              <a:t> та схемах :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О. В. </a:t>
            </a:r>
            <a:r>
              <a:rPr lang="ru-RU" sz="1200" dirty="0" err="1">
                <a:latin typeface="Times New Roman" panose="02020603050405020304" pitchFamily="18" charset="0"/>
                <a:cs typeface="Times New Roman" panose="02020603050405020304" pitchFamily="18" charset="0"/>
              </a:rPr>
              <a:t>Акімов</a:t>
            </a:r>
            <a:r>
              <a:rPr lang="ru-RU" sz="1200" dirty="0">
                <a:latin typeface="Times New Roman" panose="02020603050405020304" pitchFamily="18" charset="0"/>
                <a:cs typeface="Times New Roman" panose="02020603050405020304" pitchFamily="18" charset="0"/>
              </a:rPr>
              <a:t>. - К. : ЦНЛ, 2007. – 168 с. </a:t>
            </a:r>
          </a:p>
          <a:p>
            <a:pPr marL="228600" lvl="0" indent="-228600">
              <a:buFont typeface="+mj-lt"/>
              <a:buAutoNum type="arabicPeriod"/>
            </a:pPr>
            <a:r>
              <a:rPr lang="uk-UA" sz="1200" dirty="0">
                <a:latin typeface="Times New Roman" panose="02020603050405020304" pitchFamily="18" charset="0"/>
                <a:cs typeface="Times New Roman" panose="02020603050405020304" pitchFamily="18" charset="0"/>
              </a:rPr>
              <a:t>Бек В. Л. Теорія статистики: курс лекцій : [Навчальний посібник] / В. Л. Бек. – К. : ЦНЛ, 2003. – 412 с. </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Бек В.Л. </a:t>
            </a:r>
            <a:r>
              <a:rPr lang="ru-RU" sz="1200" dirty="0" err="1">
                <a:latin typeface="Times New Roman" panose="02020603050405020304" pitchFamily="18" charset="0"/>
                <a:cs typeface="Times New Roman" panose="02020603050405020304" pitchFamily="18" charset="0"/>
              </a:rPr>
              <a:t>Теорія</a:t>
            </a:r>
            <a:r>
              <a:rPr lang="ru-RU" sz="1200" dirty="0">
                <a:latin typeface="Times New Roman" panose="02020603050405020304" pitchFamily="18" charset="0"/>
                <a:cs typeface="Times New Roman" panose="02020603050405020304" pitchFamily="18" charset="0"/>
              </a:rPr>
              <a:t> статистики: Курс </a:t>
            </a:r>
            <a:r>
              <a:rPr lang="ru-RU" sz="1200" dirty="0" err="1">
                <a:latin typeface="Times New Roman" panose="02020603050405020304" pitchFamily="18" charset="0"/>
                <a:cs typeface="Times New Roman" panose="02020603050405020304" pitchFamily="18" charset="0"/>
              </a:rPr>
              <a:t>лекцій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К.: ЦУЛ, 2003. – 288 с.</a:t>
            </a:r>
          </a:p>
          <a:p>
            <a:pPr marL="228600" lvl="0" indent="-228600">
              <a:buFont typeface="+mj-lt"/>
              <a:buAutoNum type="arabicPeriod"/>
            </a:pPr>
            <a:r>
              <a:rPr lang="uk-UA" sz="1200" dirty="0">
                <a:latin typeface="Times New Roman" panose="02020603050405020304" pitchFamily="18" charset="0"/>
                <a:cs typeface="Times New Roman" panose="02020603050405020304" pitchFamily="18" charset="0"/>
              </a:rPr>
              <a:t>Бойчук М.В., </a:t>
            </a:r>
            <a:r>
              <a:rPr lang="uk-UA" sz="1200" dirty="0" err="1">
                <a:latin typeface="Times New Roman" panose="02020603050405020304" pitchFamily="18" charset="0"/>
                <a:cs typeface="Times New Roman" panose="02020603050405020304" pitchFamily="18" charset="0"/>
              </a:rPr>
              <a:t>Шмуригіна</a:t>
            </a:r>
            <a:r>
              <a:rPr lang="uk-UA" sz="1200" dirty="0">
                <a:latin typeface="Times New Roman" panose="02020603050405020304" pitchFamily="18" charset="0"/>
                <a:cs typeface="Times New Roman" panose="02020603050405020304" pitchFamily="18" charset="0"/>
              </a:rPr>
              <a:t> Н.М. Моделювання та оптимізація еколого-економічних систем міжгалузевих балансів з інвестиційними запізненнями.- Чернівці : "Місто", 2013.- 212 с.</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uk-UA" sz="1200" dirty="0">
                <a:latin typeface="Times New Roman" panose="02020603050405020304" pitchFamily="18" charset="0"/>
                <a:cs typeface="Times New Roman" panose="02020603050405020304" pitchFamily="18" charset="0"/>
              </a:rPr>
              <a:t>Бойчук М.В., </a:t>
            </a:r>
            <a:r>
              <a:rPr lang="uk-UA" sz="1200" dirty="0" err="1">
                <a:latin typeface="Times New Roman" panose="02020603050405020304" pitchFamily="18" charset="0"/>
                <a:cs typeface="Times New Roman" panose="02020603050405020304" pitchFamily="18" charset="0"/>
              </a:rPr>
              <a:t>Семчук</a:t>
            </a:r>
            <a:r>
              <a:rPr lang="uk-UA" sz="1200" dirty="0">
                <a:latin typeface="Times New Roman" panose="02020603050405020304" pitchFamily="18" charset="0"/>
                <a:cs typeface="Times New Roman" panose="02020603050405020304" pitchFamily="18" charset="0"/>
              </a:rPr>
              <a:t> А.Р. Моделювання та оптимізація повного циклу </a:t>
            </a:r>
            <a:r>
              <a:rPr lang="uk-UA" sz="1200" dirty="0" err="1">
                <a:latin typeface="Times New Roman" panose="02020603050405020304" pitchFamily="18" charset="0"/>
                <a:cs typeface="Times New Roman" panose="02020603050405020304" pitchFamily="18" charset="0"/>
              </a:rPr>
              <a:t>однопродуктової</a:t>
            </a:r>
            <a:r>
              <a:rPr lang="uk-UA" sz="1200" dirty="0">
                <a:latin typeface="Times New Roman" panose="02020603050405020304" pitchFamily="18" charset="0"/>
                <a:cs typeface="Times New Roman" panose="02020603050405020304" pitchFamily="18" charset="0"/>
              </a:rPr>
              <a:t> макроекономіки зростання з урахуванням екологічного </a:t>
            </a:r>
            <a:r>
              <a:rPr lang="uk-UA" sz="1200" dirty="0" err="1">
                <a:latin typeface="Times New Roman" panose="02020603050405020304" pitchFamily="18" charset="0"/>
                <a:cs typeface="Times New Roman" panose="02020603050405020304" pitchFamily="18" charset="0"/>
              </a:rPr>
              <a:t>фактора</a:t>
            </a:r>
            <a:r>
              <a:rPr lang="uk-UA" sz="1200" dirty="0">
                <a:latin typeface="Times New Roman" panose="02020603050405020304" pitchFamily="18" charset="0"/>
                <a:cs typeface="Times New Roman" panose="02020603050405020304" pitchFamily="18" charset="0"/>
              </a:rPr>
              <a:t>.- Чернівці : "Місто", 2012. - 208 с.</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Владимирова Л.П. Прогнозирование и планирование в условиях рынка: </a:t>
            </a:r>
            <a:r>
              <a:rPr lang="ru-RU" sz="1200" dirty="0" err="1">
                <a:latin typeface="Times New Roman" panose="02020603050405020304" pitchFamily="18" charset="0"/>
                <a:cs typeface="Times New Roman" panose="02020603050405020304" pitchFamily="18" charset="0"/>
              </a:rPr>
              <a:t>Учеб.пособие</a:t>
            </a:r>
            <a:r>
              <a:rPr lang="ru-RU" sz="1200" dirty="0">
                <a:latin typeface="Times New Roman" panose="02020603050405020304" pitchFamily="18" charset="0"/>
                <a:cs typeface="Times New Roman" panose="02020603050405020304" pitchFamily="18" charset="0"/>
              </a:rPr>
              <a:t>. – М.: Издательско-торговая корпорация “Дашков и Ко”, 2005. – 400 с.</a:t>
            </a:r>
          </a:p>
          <a:p>
            <a:pPr marL="228600" lvl="0" indent="-228600">
              <a:buFont typeface="+mj-lt"/>
              <a:buAutoNum type="arabicPeriod"/>
            </a:pPr>
            <a:r>
              <a:rPr lang="ru-RU" sz="1200" dirty="0" err="1">
                <a:latin typeface="Times New Roman" panose="02020603050405020304" pitchFamily="18" charset="0"/>
                <a:cs typeface="Times New Roman" panose="02020603050405020304" pitchFamily="18" charset="0"/>
              </a:rPr>
              <a:t>Грабовецький</a:t>
            </a:r>
            <a:r>
              <a:rPr lang="ru-RU" sz="1200" dirty="0">
                <a:latin typeface="Times New Roman" panose="02020603050405020304" pitchFamily="18" charset="0"/>
                <a:cs typeface="Times New Roman" panose="02020603050405020304" pitchFamily="18" charset="0"/>
              </a:rPr>
              <a:t> Б.Є. </a:t>
            </a:r>
            <a:r>
              <a:rPr lang="ru-RU" sz="1200" dirty="0" err="1">
                <a:latin typeface="Times New Roman" panose="02020603050405020304" pitchFamily="18" charset="0"/>
                <a:cs typeface="Times New Roman" panose="02020603050405020304" pitchFamily="18" charset="0"/>
              </a:rPr>
              <a:t>Економічне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прогнозування</a:t>
            </a:r>
            <a:r>
              <a:rPr lang="ru-RU" sz="1200" dirty="0">
                <a:latin typeface="Times New Roman" panose="02020603050405020304" pitchFamily="18" charset="0"/>
                <a:cs typeface="Times New Roman" panose="02020603050405020304" pitchFamily="18" charset="0"/>
              </a:rPr>
              <a:t> і </a:t>
            </a:r>
            <a:r>
              <a:rPr lang="ru-RU" sz="1200" dirty="0" err="1">
                <a:latin typeface="Times New Roman" panose="02020603050405020304" pitchFamily="18" charset="0"/>
                <a:cs typeface="Times New Roman" panose="02020603050405020304" pitchFamily="18" charset="0"/>
              </a:rPr>
              <a:t>планування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Навчальне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видання</a:t>
            </a:r>
            <a:r>
              <a:rPr lang="ru-RU" sz="1200" dirty="0">
                <a:latin typeface="Times New Roman" panose="02020603050405020304" pitchFamily="18" charset="0"/>
                <a:cs typeface="Times New Roman" panose="02020603050405020304" pitchFamily="18" charset="0"/>
              </a:rPr>
              <a:t>.- К.: ЦНЛ, 2003.- 188 c.</a:t>
            </a:r>
          </a:p>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Гончарук А.Г. </a:t>
            </a:r>
            <a:r>
              <a:rPr lang="ru-RU" sz="1200" dirty="0" err="1">
                <a:latin typeface="Times New Roman" panose="02020603050405020304" pitchFamily="18" charset="0"/>
                <a:cs typeface="Times New Roman" panose="02020603050405020304" pitchFamily="18" charset="0"/>
              </a:rPr>
              <a:t>Основи</a:t>
            </a:r>
            <a:r>
              <a:rPr lang="ru-RU" sz="1200" dirty="0">
                <a:latin typeface="Times New Roman" panose="02020603050405020304" pitchFamily="18" charset="0"/>
                <a:cs typeface="Times New Roman" panose="02020603050405020304" pitchFamily="18" charset="0"/>
              </a:rPr>
              <a:t> статистика: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К.: Центр </a:t>
            </a:r>
            <a:r>
              <a:rPr lang="ru-RU" sz="1200" dirty="0" err="1">
                <a:latin typeface="Times New Roman" panose="02020603050405020304" pitchFamily="18" charset="0"/>
                <a:cs typeface="Times New Roman" panose="02020603050405020304" pitchFamily="18" charset="0"/>
              </a:rPr>
              <a:t>навчальної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літератури</a:t>
            </a:r>
            <a:r>
              <a:rPr lang="ru-RU" sz="1200" dirty="0">
                <a:latin typeface="Times New Roman" panose="02020603050405020304" pitchFamily="18" charset="0"/>
                <a:cs typeface="Times New Roman" panose="02020603050405020304" pitchFamily="18" charset="0"/>
              </a:rPr>
              <a:t>, 2004. – 125 с.</a:t>
            </a:r>
          </a:p>
          <a:p>
            <a:pPr marL="228600" lvl="0" indent="-228600">
              <a:buFont typeface="+mj-lt"/>
              <a:buAutoNum type="arabicPeriod"/>
            </a:pPr>
            <a:r>
              <a:rPr lang="ru-RU" sz="1200" dirty="0" err="1">
                <a:latin typeface="Times New Roman" panose="02020603050405020304" pitchFamily="18" charset="0"/>
                <a:cs typeface="Times New Roman" panose="02020603050405020304" pitchFamily="18" charset="0"/>
              </a:rPr>
              <a:t>Горкавий</a:t>
            </a:r>
            <a:r>
              <a:rPr lang="ru-RU" sz="1200" dirty="0">
                <a:latin typeface="Times New Roman" panose="02020603050405020304" pitchFamily="18" charset="0"/>
                <a:cs typeface="Times New Roman" panose="02020603050405020304" pitchFamily="18" charset="0"/>
              </a:rPr>
              <a:t> В. К. Статистика :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В. К. </a:t>
            </a:r>
            <a:r>
              <a:rPr lang="ru-RU" sz="1200" dirty="0" err="1">
                <a:latin typeface="Times New Roman" panose="02020603050405020304" pitchFamily="18" charset="0"/>
                <a:cs typeface="Times New Roman" panose="02020603050405020304" pitchFamily="18" charset="0"/>
              </a:rPr>
              <a:t>Гаркавий</a:t>
            </a:r>
            <a:r>
              <a:rPr lang="ru-RU" sz="1200" dirty="0">
                <a:latin typeface="Times New Roman" panose="02020603050405020304" pitchFamily="18" charset="0"/>
                <a:cs typeface="Times New Roman" panose="02020603050405020304" pitchFamily="18" charset="0"/>
              </a:rPr>
              <a:t>. – К. : ЦНЛ, 2012. – 608 с.</a:t>
            </a:r>
          </a:p>
          <a:p>
            <a:pPr marL="228600" lvl="0" indent="-228600">
              <a:buFont typeface="+mj-lt"/>
              <a:buAutoNum type="arabicPeriod"/>
            </a:pPr>
            <a:r>
              <a:rPr lang="uk-UA" sz="1200" dirty="0">
                <a:latin typeface="Times New Roman" panose="02020603050405020304" pitchFamily="18" charset="0"/>
                <a:cs typeface="Times New Roman" panose="02020603050405020304" pitchFamily="18" charset="0"/>
              </a:rPr>
              <a:t>Диференціальні моделі економічної динаміки : основи теорії та приклади : </a:t>
            </a:r>
            <a:r>
              <a:rPr lang="uk-UA" sz="1200" dirty="0" err="1">
                <a:latin typeface="Times New Roman" panose="02020603050405020304" pitchFamily="18" charset="0"/>
                <a:cs typeface="Times New Roman" panose="02020603050405020304" pitchFamily="18" charset="0"/>
              </a:rPr>
              <a:t>навч</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посіб</a:t>
            </a:r>
            <a:r>
              <a:rPr lang="uk-UA" sz="1200" dirty="0">
                <a:latin typeface="Times New Roman" panose="02020603050405020304" pitchFamily="18" charset="0"/>
                <a:cs typeface="Times New Roman" panose="02020603050405020304" pitchFamily="18" charset="0"/>
              </a:rPr>
              <a:t>. / В.С. </a:t>
            </a:r>
            <a:r>
              <a:rPr lang="uk-UA" sz="1200" dirty="0" err="1">
                <a:latin typeface="Times New Roman" panose="02020603050405020304" pitchFamily="18" charset="0"/>
                <a:cs typeface="Times New Roman" panose="02020603050405020304" pitchFamily="18" charset="0"/>
              </a:rPr>
              <a:t>Григорків</a:t>
            </a:r>
            <a:r>
              <a:rPr lang="uk-UA" sz="1200" dirty="0">
                <a:latin typeface="Times New Roman" panose="02020603050405020304" pitchFamily="18" charset="0"/>
                <a:cs typeface="Times New Roman" panose="02020603050405020304" pitchFamily="18" charset="0"/>
              </a:rPr>
              <a:t>, М.В. </a:t>
            </a:r>
            <a:r>
              <a:rPr lang="uk-UA" sz="1200" dirty="0" err="1">
                <a:latin typeface="Times New Roman" panose="02020603050405020304" pitchFamily="18" charset="0"/>
                <a:cs typeface="Times New Roman" panose="02020603050405020304" pitchFamily="18" charset="0"/>
              </a:rPr>
              <a:t>Григорків</a:t>
            </a:r>
            <a:r>
              <a:rPr lang="uk-UA" sz="1200" dirty="0">
                <a:latin typeface="Times New Roman" panose="02020603050405020304" pitchFamily="18" charset="0"/>
                <a:cs typeface="Times New Roman" panose="02020603050405020304" pitchFamily="18" charset="0"/>
              </a:rPr>
              <a:t>, Л.В. </a:t>
            </a:r>
            <a:r>
              <a:rPr lang="uk-UA" sz="1200" dirty="0" err="1">
                <a:latin typeface="Times New Roman" panose="02020603050405020304" pitchFamily="18" charset="0"/>
                <a:cs typeface="Times New Roman" panose="02020603050405020304" pitchFamily="18" charset="0"/>
              </a:rPr>
              <a:t>Скращук</a:t>
            </a:r>
            <a:r>
              <a:rPr lang="uk-UA" sz="1200" dirty="0">
                <a:latin typeface="Times New Roman" panose="02020603050405020304" pitchFamily="18" charset="0"/>
                <a:cs typeface="Times New Roman" panose="02020603050405020304" pitchFamily="18" charset="0"/>
              </a:rPr>
              <a:t>. – Чернівці : Чернівецький </a:t>
            </a:r>
            <a:r>
              <a:rPr lang="uk-UA" sz="1200" dirty="0" err="1">
                <a:latin typeface="Times New Roman" panose="02020603050405020304" pitchFamily="18" charset="0"/>
                <a:cs typeface="Times New Roman" panose="02020603050405020304" pitchFamily="18" charset="0"/>
              </a:rPr>
              <a:t>нац</a:t>
            </a:r>
            <a:r>
              <a:rPr lang="uk-UA" sz="1200" dirty="0">
                <a:latin typeface="Times New Roman" panose="02020603050405020304" pitchFamily="18" charset="0"/>
                <a:cs typeface="Times New Roman" panose="02020603050405020304" pitchFamily="18" charset="0"/>
              </a:rPr>
              <a:t>. ун-т, 2015. – 214 с.</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uk-UA" sz="1200" dirty="0">
                <a:latin typeface="Times New Roman" panose="02020603050405020304" pitchFamily="18" charset="0"/>
                <a:cs typeface="Times New Roman" panose="02020603050405020304" pitchFamily="18" charset="0"/>
              </a:rPr>
              <a:t>Дискретні моделі економічної динаміки : </a:t>
            </a:r>
            <a:r>
              <a:rPr lang="uk-UA" sz="1200" dirty="0" err="1">
                <a:latin typeface="Times New Roman" panose="02020603050405020304" pitchFamily="18" charset="0"/>
                <a:cs typeface="Times New Roman" panose="02020603050405020304" pitchFamily="18" charset="0"/>
              </a:rPr>
              <a:t>навч</a:t>
            </a:r>
            <a:r>
              <a:rPr lang="uk-UA" sz="1200" dirty="0">
                <a:latin typeface="Times New Roman" panose="02020603050405020304" pitchFamily="18" charset="0"/>
                <a:cs typeface="Times New Roman" panose="02020603050405020304" pitchFamily="18" charset="0"/>
              </a:rPr>
              <a:t>. посібник / В.С. </a:t>
            </a:r>
            <a:r>
              <a:rPr lang="uk-UA" sz="1200" dirty="0" err="1">
                <a:latin typeface="Times New Roman" panose="02020603050405020304" pitchFamily="18" charset="0"/>
                <a:cs typeface="Times New Roman" panose="02020603050405020304" pitchFamily="18" charset="0"/>
              </a:rPr>
              <a:t>Григорків</a:t>
            </a:r>
            <a:r>
              <a:rPr lang="uk-UA" sz="1200" dirty="0">
                <a:latin typeface="Times New Roman" panose="02020603050405020304" pitchFamily="18" charset="0"/>
                <a:cs typeface="Times New Roman" panose="02020603050405020304" pitchFamily="18" charset="0"/>
              </a:rPr>
              <a:t>, О.І. Ярошенко.</a:t>
            </a:r>
            <a:r>
              <a:rPr lang="ru-RU"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Чернівці : Чернівецький </a:t>
            </a:r>
            <a:r>
              <a:rPr lang="uk-UA" sz="1200" dirty="0" err="1">
                <a:latin typeface="Times New Roman" panose="02020603050405020304" pitchFamily="18" charset="0"/>
                <a:cs typeface="Times New Roman" panose="02020603050405020304" pitchFamily="18" charset="0"/>
              </a:rPr>
              <a:t>нац</a:t>
            </a:r>
            <a:r>
              <a:rPr lang="uk-UA" sz="1200" dirty="0">
                <a:latin typeface="Times New Roman" panose="02020603050405020304" pitchFamily="18" charset="0"/>
                <a:cs typeface="Times New Roman" panose="02020603050405020304" pitchFamily="18" charset="0"/>
              </a:rPr>
              <a:t>. ун-т, 2014.</a:t>
            </a:r>
            <a:r>
              <a:rPr lang="ru-RU"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96 с.</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err="1">
                <a:latin typeface="Times New Roman" panose="02020603050405020304" pitchFamily="18" charset="0"/>
                <a:cs typeface="Times New Roman" panose="02020603050405020304" pitchFamily="18" charset="0"/>
              </a:rPr>
              <a:t>Єріна</a:t>
            </a:r>
            <a:r>
              <a:rPr lang="ru-RU" sz="1200" dirty="0">
                <a:latin typeface="Times New Roman" panose="02020603050405020304" pitchFamily="18" charset="0"/>
                <a:cs typeface="Times New Roman" panose="02020603050405020304" pitchFamily="18" charset="0"/>
              </a:rPr>
              <a:t> А. М. </a:t>
            </a:r>
            <a:r>
              <a:rPr lang="ru-RU" sz="1200" dirty="0" err="1">
                <a:latin typeface="Times New Roman" panose="02020603050405020304" pitchFamily="18" charset="0"/>
                <a:cs typeface="Times New Roman" panose="02020603050405020304" pitchFamily="18" charset="0"/>
              </a:rPr>
              <a:t>Економічна</a:t>
            </a:r>
            <a:r>
              <a:rPr lang="ru-RU" sz="1200" dirty="0">
                <a:latin typeface="Times New Roman" panose="02020603050405020304" pitchFamily="18" charset="0"/>
                <a:cs typeface="Times New Roman" panose="02020603050405020304" pitchFamily="18" charset="0"/>
              </a:rPr>
              <a:t> статистика : </a:t>
            </a:r>
            <a:r>
              <a:rPr lang="ru-RU" sz="1200" dirty="0" err="1">
                <a:latin typeface="Times New Roman" panose="02020603050405020304" pitchFamily="18" charset="0"/>
                <a:cs typeface="Times New Roman" panose="02020603050405020304" pitchFamily="18" charset="0"/>
              </a:rPr>
              <a:t>підручник</a:t>
            </a:r>
            <a:r>
              <a:rPr lang="ru-RU" sz="1200" dirty="0">
                <a:latin typeface="Times New Roman" panose="02020603050405020304" pitchFamily="18" charset="0"/>
                <a:cs typeface="Times New Roman" panose="02020603050405020304" pitchFamily="18" charset="0"/>
              </a:rPr>
              <a:t> : у 2 ч. — Ч. 1. </a:t>
            </a:r>
            <a:r>
              <a:rPr lang="ru-RU" sz="1200" dirty="0" err="1">
                <a:latin typeface="Times New Roman" panose="02020603050405020304" pitchFamily="18" charset="0"/>
                <a:cs typeface="Times New Roman" panose="02020603050405020304" pitchFamily="18" charset="0"/>
              </a:rPr>
              <a:t>Макроекономічна</a:t>
            </a:r>
            <a:r>
              <a:rPr lang="ru-RU" sz="1200" dirty="0">
                <a:latin typeface="Times New Roman" panose="02020603050405020304" pitchFamily="18" charset="0"/>
                <a:cs typeface="Times New Roman" panose="02020603050405020304" pitchFamily="18" charset="0"/>
              </a:rPr>
              <a:t> статистика / [І. Г. </a:t>
            </a:r>
            <a:r>
              <a:rPr lang="ru-RU" sz="1200" dirty="0" err="1">
                <a:latin typeface="Times New Roman" panose="02020603050405020304" pitchFamily="18" charset="0"/>
                <a:cs typeface="Times New Roman" panose="02020603050405020304" pitchFamily="18" charset="0"/>
              </a:rPr>
              <a:t>Манцуров</a:t>
            </a:r>
            <a:r>
              <a:rPr lang="ru-RU" sz="1200" dirty="0">
                <a:latin typeface="Times New Roman" panose="02020603050405020304" pitchFamily="18" charset="0"/>
                <a:cs typeface="Times New Roman" panose="02020603050405020304" pitchFamily="18" charset="0"/>
              </a:rPr>
              <a:t>, А. М. </a:t>
            </a:r>
            <a:r>
              <a:rPr lang="ru-RU" sz="1200" dirty="0" err="1">
                <a:latin typeface="Times New Roman" panose="02020603050405020304" pitchFamily="18" charset="0"/>
                <a:cs typeface="Times New Roman" panose="02020603050405020304" pitchFamily="18" charset="0"/>
              </a:rPr>
              <a:t>Єріна</a:t>
            </a:r>
            <a:r>
              <a:rPr lang="ru-RU" sz="1200" dirty="0">
                <a:latin typeface="Times New Roman" panose="02020603050405020304" pitchFamily="18" charset="0"/>
                <a:cs typeface="Times New Roman" panose="02020603050405020304" pitchFamily="18" charset="0"/>
              </a:rPr>
              <a:t>, О. К. Мазуренко та </a:t>
            </a:r>
            <a:r>
              <a:rPr lang="ru-RU" sz="1200" dirty="0" err="1">
                <a:latin typeface="Times New Roman" panose="02020603050405020304" pitchFamily="18" charset="0"/>
                <a:cs typeface="Times New Roman" panose="02020603050405020304" pitchFamily="18" charset="0"/>
              </a:rPr>
              <a:t>ін</a:t>
            </a:r>
            <a:r>
              <a:rPr lang="ru-RU" sz="1200" dirty="0">
                <a:latin typeface="Times New Roman" panose="02020603050405020304" pitchFamily="18" charset="0"/>
                <a:cs typeface="Times New Roman" panose="02020603050405020304" pitchFamily="18" charset="0"/>
              </a:rPr>
              <a:t>.] ; за наук. ред. чл.-</a:t>
            </a:r>
            <a:r>
              <a:rPr lang="ru-RU" sz="1200" dirty="0" err="1">
                <a:latin typeface="Times New Roman" panose="02020603050405020304" pitchFamily="18" charset="0"/>
                <a:cs typeface="Times New Roman" panose="02020603050405020304" pitchFamily="18" charset="0"/>
              </a:rPr>
              <a:t>кор</a:t>
            </a:r>
            <a:r>
              <a:rPr lang="ru-RU" sz="1200" dirty="0">
                <a:latin typeface="Times New Roman" panose="02020603050405020304" pitchFamily="18" charset="0"/>
                <a:cs typeface="Times New Roman" panose="02020603050405020304" pitchFamily="18" charset="0"/>
              </a:rPr>
              <a:t>. НАНУ І. Г. </a:t>
            </a:r>
            <a:r>
              <a:rPr lang="ru-RU" sz="1200" dirty="0" err="1">
                <a:latin typeface="Times New Roman" panose="02020603050405020304" pitchFamily="18" charset="0"/>
                <a:cs typeface="Times New Roman" panose="02020603050405020304" pitchFamily="18" charset="0"/>
              </a:rPr>
              <a:t>Манцурова</a:t>
            </a:r>
            <a:r>
              <a:rPr lang="ru-RU" sz="1200" dirty="0">
                <a:latin typeface="Times New Roman" panose="02020603050405020304" pitchFamily="18" charset="0"/>
                <a:cs typeface="Times New Roman" panose="02020603050405020304" pitchFamily="18" charset="0"/>
              </a:rPr>
              <a:t>. — К. : КНЕУ, 2013. — 325</a:t>
            </a:r>
          </a:p>
          <a:p>
            <a:pPr marL="228600" lvl="0" indent="-228600">
              <a:buFont typeface="+mj-lt"/>
              <a:buAutoNum type="arabicPeriod"/>
            </a:pPr>
            <a:r>
              <a:rPr lang="uk-UA" sz="1200" dirty="0" err="1">
                <a:latin typeface="Times New Roman" panose="02020603050405020304" pitchFamily="18" charset="0"/>
                <a:cs typeface="Times New Roman" panose="02020603050405020304" pitchFamily="18" charset="0"/>
              </a:rPr>
              <a:t>Карабин</a:t>
            </a:r>
            <a:r>
              <a:rPr lang="uk-UA" sz="1200" dirty="0">
                <a:latin typeface="Times New Roman" panose="02020603050405020304" pitchFamily="18" charset="0"/>
                <a:cs typeface="Times New Roman" panose="02020603050405020304" pitchFamily="18" charset="0"/>
              </a:rPr>
              <a:t> О.О., </a:t>
            </a:r>
            <a:r>
              <a:rPr lang="uk-UA" sz="1200" dirty="0" err="1">
                <a:latin typeface="Times New Roman" panose="02020603050405020304" pitchFamily="18" charset="0"/>
                <a:cs typeface="Times New Roman" panose="02020603050405020304" pitchFamily="18" charset="0"/>
              </a:rPr>
              <a:t>Стасюк</a:t>
            </a:r>
            <a:r>
              <a:rPr lang="uk-UA" sz="1200" dirty="0">
                <a:latin typeface="Times New Roman" panose="02020603050405020304" pitchFamily="18" charset="0"/>
                <a:cs typeface="Times New Roman" panose="02020603050405020304" pitchFamily="18" charset="0"/>
              </a:rPr>
              <a:t> М.Ф., </a:t>
            </a:r>
            <a:r>
              <a:rPr lang="uk-UA" sz="1200" dirty="0" err="1">
                <a:latin typeface="Times New Roman" panose="02020603050405020304" pitchFamily="18" charset="0"/>
                <a:cs typeface="Times New Roman" panose="02020603050405020304" pitchFamily="18" charset="0"/>
              </a:rPr>
              <a:t>Кусій</a:t>
            </a:r>
            <a:r>
              <a:rPr lang="uk-UA" sz="1200" dirty="0">
                <a:latin typeface="Times New Roman" panose="02020603050405020304" pitchFamily="18" charset="0"/>
                <a:cs typeface="Times New Roman" panose="02020603050405020304" pitchFamily="18" charset="0"/>
              </a:rPr>
              <a:t> М.І. Статистичний аналіз: Навчальний посібник. Львів: ЛДУБЖД, 2015. – 132 с.</a:t>
            </a:r>
            <a:endParaRPr lang="ru-RU" sz="1200" dirty="0">
              <a:latin typeface="Times New Roman" panose="02020603050405020304" pitchFamily="18" charset="0"/>
              <a:cs typeface="Times New Roman" panose="02020603050405020304" pitchFamily="18" charset="0"/>
            </a:endParaRPr>
          </a:p>
          <a:p>
            <a:pPr marL="228600" lvl="0" indent="-228600">
              <a:buFont typeface="+mj-lt"/>
              <a:buAutoNum type="arabicPeriod"/>
            </a:pPr>
            <a:r>
              <a:rPr lang="ru-RU" sz="1200" dirty="0">
                <a:latin typeface="Times New Roman" panose="02020603050405020304" pitchFamily="18" charset="0"/>
                <a:cs typeface="Times New Roman" panose="02020603050405020304" pitchFamily="18" charset="0"/>
              </a:rPr>
              <a:t>Костина Н.И., Алексеев А.А. Финансовое прогнозирование в экономических системах: </a:t>
            </a:r>
            <a:r>
              <a:rPr lang="ru-RU" sz="1200" dirty="0" err="1">
                <a:latin typeface="Times New Roman" panose="02020603050405020304" pitchFamily="18" charset="0"/>
                <a:cs typeface="Times New Roman" panose="02020603050405020304" pitchFamily="18" charset="0"/>
              </a:rPr>
              <a:t>Учеб.пособие</a:t>
            </a:r>
            <a:r>
              <a:rPr lang="ru-RU" sz="1200" dirty="0">
                <a:latin typeface="Times New Roman" panose="02020603050405020304" pitchFamily="18" charset="0"/>
                <a:cs typeface="Times New Roman" panose="02020603050405020304" pitchFamily="18" charset="0"/>
              </a:rPr>
              <a:t> для вузов. – М.: ЮНИТИ-ДАНА, 2002. – 285 с</a:t>
            </a:r>
            <a:r>
              <a:rPr lang="ru-RU" sz="1200" dirty="0" smtClean="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92340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547" y="120394"/>
            <a:ext cx="8756904" cy="66720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5740" y="405384"/>
            <a:ext cx="8726424" cy="62042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523" y="140322"/>
            <a:ext cx="8640953" cy="655561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1523" y="140322"/>
            <a:ext cx="8641080" cy="6555740"/>
          </a:xfrm>
          <a:custGeom>
            <a:avLst/>
            <a:gdLst/>
            <a:ahLst/>
            <a:cxnLst/>
            <a:rect l="l" t="t" r="r" b="b"/>
            <a:pathLst>
              <a:path w="8641080" h="6555740">
                <a:moveTo>
                  <a:pt x="0" y="6555613"/>
                </a:moveTo>
                <a:lnTo>
                  <a:pt x="8640953" y="6555613"/>
                </a:lnTo>
                <a:lnTo>
                  <a:pt x="8640953" y="0"/>
                </a:lnTo>
                <a:lnTo>
                  <a:pt x="0" y="0"/>
                </a:lnTo>
                <a:lnTo>
                  <a:pt x="0" y="6555613"/>
                </a:lnTo>
                <a:close/>
              </a:path>
            </a:pathLst>
          </a:custGeom>
          <a:ln w="9525">
            <a:solidFill>
              <a:srgbClr val="7CCC2D"/>
            </a:solidFill>
          </a:ln>
        </p:spPr>
        <p:txBody>
          <a:bodyPr wrap="square" lIns="0" tIns="0" rIns="0" bIns="0" rtlCol="0"/>
          <a:lstStyle/>
          <a:p>
            <a:endParaRPr/>
          </a:p>
        </p:txBody>
      </p:sp>
      <p:sp>
        <p:nvSpPr>
          <p:cNvPr id="6" name="object 6"/>
          <p:cNvSpPr txBox="1">
            <a:spLocks noGrp="1"/>
          </p:cNvSpPr>
          <p:nvPr>
            <p:ph type="title"/>
          </p:nvPr>
        </p:nvSpPr>
        <p:spPr>
          <a:xfrm>
            <a:off x="2142489" y="488696"/>
            <a:ext cx="4857750"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5E2D79"/>
                </a:solidFill>
                <a:latin typeface="Times New Roman"/>
                <a:cs typeface="Times New Roman"/>
              </a:rPr>
              <a:t>РЕКОМЕНДОВАНА</a:t>
            </a:r>
            <a:r>
              <a:rPr sz="2400" b="1" spc="-75" dirty="0">
                <a:solidFill>
                  <a:srgbClr val="5E2D79"/>
                </a:solidFill>
                <a:latin typeface="Times New Roman"/>
                <a:cs typeface="Times New Roman"/>
              </a:rPr>
              <a:t> </a:t>
            </a:r>
            <a:r>
              <a:rPr sz="2400" b="1" spc="-90" dirty="0">
                <a:solidFill>
                  <a:srgbClr val="5E2D79"/>
                </a:solidFill>
                <a:latin typeface="Times New Roman"/>
                <a:cs typeface="Times New Roman"/>
              </a:rPr>
              <a:t>ЛІТЕРАТУРА</a:t>
            </a:r>
            <a:endParaRPr sz="2400">
              <a:latin typeface="Times New Roman"/>
              <a:cs typeface="Times New Roman"/>
            </a:endParaRPr>
          </a:p>
        </p:txBody>
      </p:sp>
      <p:sp>
        <p:nvSpPr>
          <p:cNvPr id="7" name="object 7"/>
          <p:cNvSpPr txBox="1"/>
          <p:nvPr/>
        </p:nvSpPr>
        <p:spPr>
          <a:xfrm>
            <a:off x="330200" y="868171"/>
            <a:ext cx="8434705" cy="4648066"/>
          </a:xfrm>
          <a:prstGeom prst="rect">
            <a:avLst/>
          </a:prstGeom>
        </p:spPr>
        <p:txBody>
          <a:bodyPr vert="horz" wrap="square" lIns="0" tIns="31114" rIns="0" bIns="0" rtlCol="0">
            <a:spAutoFit/>
          </a:bodyPr>
          <a:lstStyle/>
          <a:p>
            <a:pPr lvl="0"/>
            <a:r>
              <a:rPr lang="ru-RU" sz="1200" dirty="0" smtClean="0">
                <a:latin typeface="Times New Roman" panose="02020603050405020304" pitchFamily="18" charset="0"/>
                <a:cs typeface="Times New Roman" panose="02020603050405020304" pitchFamily="18" charset="0"/>
              </a:rPr>
              <a:t>19. </a:t>
            </a:r>
            <a:r>
              <a:rPr lang="ru-RU" sz="1200" dirty="0" err="1" smtClean="0">
                <a:latin typeface="Times New Roman" panose="02020603050405020304" pitchFamily="18" charset="0"/>
                <a:cs typeface="Times New Roman" panose="02020603050405020304" pitchFamily="18" charset="0"/>
              </a:rPr>
              <a:t>Кулявець</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В.О. </a:t>
            </a:r>
            <a:r>
              <a:rPr lang="ru-RU" sz="1200" dirty="0" err="1">
                <a:latin typeface="Times New Roman" panose="02020603050405020304" pitchFamily="18" charset="0"/>
                <a:cs typeface="Times New Roman" panose="02020603050405020304" pitchFamily="18" charset="0"/>
              </a:rPr>
              <a:t>Прогнозування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соціально-економічних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процесів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К.: Кондор, 2009. – 194 с.</a:t>
            </a:r>
          </a:p>
          <a:p>
            <a:pPr lvl="0"/>
            <a:r>
              <a:rPr lang="ru-RU" sz="1200" dirty="0" smtClean="0">
                <a:latin typeface="Times New Roman" panose="02020603050405020304" pitchFamily="18" charset="0"/>
                <a:cs typeface="Times New Roman" panose="02020603050405020304" pitchFamily="18" charset="0"/>
              </a:rPr>
              <a:t>20. </a:t>
            </a:r>
            <a:r>
              <a:rPr lang="ru-RU" sz="1200" dirty="0" err="1" smtClean="0">
                <a:latin typeface="Times New Roman" panose="02020603050405020304" pitchFamily="18" charset="0"/>
                <a:cs typeface="Times New Roman" panose="02020603050405020304" pitchFamily="18" charset="0"/>
              </a:rPr>
              <a:t>Лугінін</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О. Є. Статистика :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О. Є. </a:t>
            </a:r>
            <a:r>
              <a:rPr lang="ru-RU" sz="1200" dirty="0" err="1">
                <a:latin typeface="Times New Roman" panose="02020603050405020304" pitchFamily="18" charset="0"/>
                <a:cs typeface="Times New Roman" panose="02020603050405020304" pitchFamily="18" charset="0"/>
              </a:rPr>
              <a:t>Лугінін</a:t>
            </a:r>
            <a:r>
              <a:rPr lang="ru-RU" sz="1200" dirty="0">
                <a:latin typeface="Times New Roman" panose="02020603050405020304" pitchFamily="18" charset="0"/>
                <a:cs typeface="Times New Roman" panose="02020603050405020304" pitchFamily="18" charset="0"/>
              </a:rPr>
              <a:t> . – К.: ЦНЛ, 2007. – 608 с. </a:t>
            </a:r>
            <a:endParaRPr lang="ru-RU" sz="1200" dirty="0" smtClean="0">
              <a:latin typeface="Times New Roman" panose="02020603050405020304" pitchFamily="18" charset="0"/>
              <a:cs typeface="Times New Roman" panose="02020603050405020304" pitchFamily="18" charset="0"/>
            </a:endParaRPr>
          </a:p>
          <a:p>
            <a:pPr lvl="0"/>
            <a:r>
              <a:rPr lang="ru-RU" sz="1200" dirty="0" smtClean="0">
                <a:latin typeface="Times New Roman" panose="02020603050405020304" pitchFamily="18" charset="0"/>
                <a:cs typeface="Times New Roman" panose="02020603050405020304" pitchFamily="18" charset="0"/>
              </a:rPr>
              <a:t>21. </a:t>
            </a:r>
            <a:r>
              <a:rPr lang="ru-RU" sz="1200" dirty="0" err="1" smtClean="0">
                <a:latin typeface="Times New Roman" panose="02020603050405020304" pitchFamily="18" charset="0"/>
                <a:cs typeface="Times New Roman" panose="02020603050405020304" pitchFamily="18" charset="0"/>
              </a:rPr>
              <a:t>Манцуров</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І. Г. Статистика </a:t>
            </a:r>
            <a:r>
              <a:rPr lang="ru-RU" sz="1200" dirty="0" err="1">
                <a:latin typeface="Times New Roman" panose="02020603050405020304" pitchFamily="18" charset="0"/>
                <a:cs typeface="Times New Roman" panose="02020603050405020304" pitchFamily="18" charset="0"/>
              </a:rPr>
              <a:t>економічного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зростання</a:t>
            </a:r>
            <a:r>
              <a:rPr lang="ru-RU" sz="1200" dirty="0">
                <a:latin typeface="Times New Roman" panose="02020603050405020304" pitchFamily="18" charset="0"/>
                <a:cs typeface="Times New Roman" panose="02020603050405020304" pitchFamily="18" charset="0"/>
              </a:rPr>
              <a:t> та </a:t>
            </a:r>
            <a:r>
              <a:rPr lang="ru-RU" sz="1200" dirty="0" err="1">
                <a:latin typeface="Times New Roman" panose="02020603050405020304" pitchFamily="18" charset="0"/>
                <a:cs typeface="Times New Roman" panose="02020603050405020304" pitchFamily="18" charset="0"/>
              </a:rPr>
              <a:t>конкурентоспро-можності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країни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Монографія</a:t>
            </a:r>
            <a:r>
              <a:rPr lang="ru-RU" sz="1200" dirty="0">
                <a:latin typeface="Times New Roman" panose="02020603050405020304" pitchFamily="18" charset="0"/>
                <a:cs typeface="Times New Roman" panose="02020603050405020304" pitchFamily="18" charset="0"/>
              </a:rPr>
              <a:t>. — К.: КНЕУ, 2006. — 392 с.</a:t>
            </a:r>
          </a:p>
          <a:p>
            <a:pPr lvl="0"/>
            <a:r>
              <a:rPr lang="ru-RU" sz="1200" dirty="0" smtClean="0">
                <a:latin typeface="Times New Roman" panose="02020603050405020304" pitchFamily="18" charset="0"/>
                <a:cs typeface="Times New Roman" panose="02020603050405020304" pitchFamily="18" charset="0"/>
              </a:rPr>
              <a:t>22. </a:t>
            </a:r>
            <a:r>
              <a:rPr lang="ru-RU" sz="1200" dirty="0" err="1" smtClean="0">
                <a:latin typeface="Times New Roman" panose="02020603050405020304" pitchFamily="18" charset="0"/>
                <a:cs typeface="Times New Roman" panose="02020603050405020304" pitchFamily="18" charset="0"/>
              </a:rPr>
              <a:t>Матковський</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 О., </a:t>
            </a:r>
            <a:r>
              <a:rPr lang="ru-RU" sz="1200" dirty="0" err="1">
                <a:latin typeface="Times New Roman" panose="02020603050405020304" pitchFamily="18" charset="0"/>
                <a:cs typeface="Times New Roman" panose="02020603050405020304" pitchFamily="18" charset="0"/>
              </a:rPr>
              <a:t>Марець</a:t>
            </a:r>
            <a:r>
              <a:rPr lang="ru-RU" sz="1200" dirty="0">
                <a:latin typeface="Times New Roman" panose="02020603050405020304" pitchFamily="18" charset="0"/>
                <a:cs typeface="Times New Roman" panose="02020603050405020304" pitchFamily="18" charset="0"/>
              </a:rPr>
              <a:t> О. Р. </a:t>
            </a:r>
            <a:r>
              <a:rPr lang="ru-RU" sz="1200" dirty="0" err="1">
                <a:latin typeface="Times New Roman" panose="02020603050405020304" pitchFamily="18" charset="0"/>
                <a:cs typeface="Times New Roman" panose="02020603050405020304" pitchFamily="18" charset="0"/>
              </a:rPr>
              <a:t>Теорія</a:t>
            </a:r>
            <a:r>
              <a:rPr lang="ru-RU" sz="1200" dirty="0">
                <a:latin typeface="Times New Roman" panose="02020603050405020304" pitchFamily="18" charset="0"/>
                <a:cs typeface="Times New Roman" panose="02020603050405020304" pitchFamily="18" charset="0"/>
              </a:rPr>
              <a:t> статистики :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С. О. </a:t>
            </a:r>
            <a:r>
              <a:rPr lang="ru-RU" sz="1200" dirty="0" err="1">
                <a:latin typeface="Times New Roman" panose="02020603050405020304" pitchFamily="18" charset="0"/>
                <a:cs typeface="Times New Roman" panose="02020603050405020304" pitchFamily="18" charset="0"/>
              </a:rPr>
              <a:t>Матковський</a:t>
            </a:r>
            <a:r>
              <a:rPr lang="ru-RU" sz="1200" dirty="0">
                <a:latin typeface="Times New Roman" panose="02020603050405020304" pitchFamily="18" charset="0"/>
                <a:cs typeface="Times New Roman" panose="02020603050405020304" pitchFamily="18" charset="0"/>
              </a:rPr>
              <a:t>, О. Р. </a:t>
            </a:r>
            <a:r>
              <a:rPr lang="ru-RU" sz="1200" dirty="0" err="1">
                <a:latin typeface="Times New Roman" panose="02020603050405020304" pitchFamily="18" charset="0"/>
                <a:cs typeface="Times New Roman" panose="02020603050405020304" pitchFamily="18" charset="0"/>
              </a:rPr>
              <a:t>Марець</a:t>
            </a:r>
            <a:r>
              <a:rPr lang="ru-RU" sz="1200" dirty="0">
                <a:latin typeface="Times New Roman" panose="02020603050405020304" pitchFamily="18" charset="0"/>
                <a:cs typeface="Times New Roman" panose="02020603050405020304" pitchFamily="18" charset="0"/>
              </a:rPr>
              <a:t>. – К. : </a:t>
            </a:r>
            <a:r>
              <a:rPr lang="ru-RU" sz="1200" dirty="0" err="1">
                <a:latin typeface="Times New Roman" panose="02020603050405020304" pitchFamily="18" charset="0"/>
                <a:cs typeface="Times New Roman" panose="02020603050405020304" pitchFamily="18" charset="0"/>
              </a:rPr>
              <a:t>Знання</a:t>
            </a:r>
            <a:r>
              <a:rPr lang="ru-RU" sz="1200" dirty="0">
                <a:latin typeface="Times New Roman" panose="02020603050405020304" pitchFamily="18" charset="0"/>
                <a:cs typeface="Times New Roman" panose="02020603050405020304" pitchFamily="18" charset="0"/>
              </a:rPr>
              <a:t>, 2010. – 535 с. </a:t>
            </a:r>
          </a:p>
          <a:p>
            <a:pPr lvl="0"/>
            <a:r>
              <a:rPr lang="uk-UA" sz="1200" dirty="0" smtClean="0">
                <a:latin typeface="Times New Roman" panose="02020603050405020304" pitchFamily="18" charset="0"/>
                <a:cs typeface="Times New Roman" panose="02020603050405020304" pitchFamily="18" charset="0"/>
              </a:rPr>
              <a:t>23. Міщук </a:t>
            </a:r>
            <a:r>
              <a:rPr lang="uk-UA" sz="1200" dirty="0">
                <a:latin typeface="Times New Roman" panose="02020603050405020304" pitchFamily="18" charset="0"/>
                <a:cs typeface="Times New Roman" panose="02020603050405020304" pitchFamily="18" charset="0"/>
              </a:rPr>
              <a:t>Г.Ю., </a:t>
            </a:r>
            <a:r>
              <a:rPr lang="uk-UA" sz="1200" dirty="0" err="1">
                <a:latin typeface="Times New Roman" panose="02020603050405020304" pitchFamily="18" charset="0"/>
                <a:cs typeface="Times New Roman" panose="02020603050405020304" pitchFamily="18" charset="0"/>
              </a:rPr>
              <a:t>Джигар</a:t>
            </a:r>
            <a:r>
              <a:rPr lang="uk-UA" sz="1200" dirty="0">
                <a:latin typeface="Times New Roman" panose="02020603050405020304" pitchFamily="18" charset="0"/>
                <a:cs typeface="Times New Roman" panose="02020603050405020304" pitchFamily="18" charset="0"/>
              </a:rPr>
              <a:t> Т.М., Шишкіна О.О. Економічний аналіз: [Навчальний посібник] / </a:t>
            </a:r>
            <a:r>
              <a:rPr lang="uk-UA" sz="1200" dirty="0" err="1">
                <a:latin typeface="Times New Roman" panose="02020603050405020304" pitchFamily="18" charset="0"/>
                <a:cs typeface="Times New Roman" panose="02020603050405020304" pitchFamily="18" charset="0"/>
              </a:rPr>
              <a:t>Г.Ю.Міщук</a:t>
            </a:r>
            <a:r>
              <a:rPr lang="uk-UA" sz="1200" dirty="0">
                <a:latin typeface="Times New Roman" panose="02020603050405020304" pitchFamily="18" charset="0"/>
                <a:cs typeface="Times New Roman" panose="02020603050405020304" pitchFamily="18" charset="0"/>
              </a:rPr>
              <a:t>, Т.М </a:t>
            </a:r>
            <a:r>
              <a:rPr lang="uk-UA" sz="1200" dirty="0" err="1">
                <a:latin typeface="Times New Roman" panose="02020603050405020304" pitchFamily="18" charset="0"/>
                <a:cs typeface="Times New Roman" panose="02020603050405020304" pitchFamily="18" charset="0"/>
              </a:rPr>
              <a:t>Джигар</a:t>
            </a:r>
            <a:r>
              <a:rPr lang="uk-UA" sz="1200" dirty="0">
                <a:latin typeface="Times New Roman" panose="02020603050405020304" pitchFamily="18" charset="0"/>
                <a:cs typeface="Times New Roman" panose="02020603050405020304" pitchFamily="18" charset="0"/>
              </a:rPr>
              <a:t>., О.О. Шишкіна – Рівне: НУВГП, 2017. – 156 с.</a:t>
            </a:r>
            <a:endParaRPr lang="ru-RU" sz="1200" dirty="0">
              <a:latin typeface="Times New Roman" panose="02020603050405020304" pitchFamily="18" charset="0"/>
              <a:cs typeface="Times New Roman" panose="02020603050405020304" pitchFamily="18" charset="0"/>
            </a:endParaRPr>
          </a:p>
          <a:p>
            <a:pPr lvl="0"/>
            <a:r>
              <a:rPr lang="uk-UA" sz="1200" dirty="0" smtClean="0">
                <a:latin typeface="Times New Roman" panose="02020603050405020304" pitchFamily="18" charset="0"/>
                <a:cs typeface="Times New Roman" panose="02020603050405020304" pitchFamily="18" charset="0"/>
              </a:rPr>
              <a:t>24. </a:t>
            </a:r>
            <a:r>
              <a:rPr lang="uk-UA" sz="1200" dirty="0" err="1" smtClean="0">
                <a:latin typeface="Times New Roman" panose="02020603050405020304" pitchFamily="18" charset="0"/>
                <a:cs typeface="Times New Roman" panose="02020603050405020304" pitchFamily="18" charset="0"/>
              </a:rPr>
              <a:t>Моторин</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Р.М., </a:t>
            </a:r>
            <a:r>
              <a:rPr lang="uk-UA" sz="1200" dirty="0" err="1">
                <a:latin typeface="Times New Roman" panose="02020603050405020304" pitchFamily="18" charset="0"/>
                <a:cs typeface="Times New Roman" panose="02020603050405020304" pitchFamily="18" charset="0"/>
              </a:rPr>
              <a:t>Чехотовський</a:t>
            </a:r>
            <a:r>
              <a:rPr lang="uk-UA" sz="1200" dirty="0">
                <a:latin typeface="Times New Roman" panose="02020603050405020304" pitchFamily="18" charset="0"/>
                <a:cs typeface="Times New Roman" panose="02020603050405020304" pitchFamily="18" charset="0"/>
              </a:rPr>
              <a:t> Е.В. Статистика для економістів: </a:t>
            </a:r>
            <a:r>
              <a:rPr lang="uk-UA" sz="1200" dirty="0" err="1">
                <a:latin typeface="Times New Roman" panose="02020603050405020304" pitchFamily="18" charset="0"/>
                <a:cs typeface="Times New Roman" panose="02020603050405020304" pitchFamily="18" charset="0"/>
              </a:rPr>
              <a:t>Навч</a:t>
            </a:r>
            <a:r>
              <a:rPr lang="uk-UA" sz="1200" dirty="0">
                <a:latin typeface="Times New Roman" panose="02020603050405020304" pitchFamily="18" charset="0"/>
                <a:cs typeface="Times New Roman" panose="02020603050405020304" pitchFamily="18" charset="0"/>
              </a:rPr>
              <a:t> посібник/ Р.М. </a:t>
            </a:r>
            <a:r>
              <a:rPr lang="uk-UA" sz="1200" dirty="0" err="1">
                <a:latin typeface="Times New Roman" panose="02020603050405020304" pitchFamily="18" charset="0"/>
                <a:cs typeface="Times New Roman" panose="02020603050405020304" pitchFamily="18" charset="0"/>
              </a:rPr>
              <a:t>Моторин</a:t>
            </a:r>
            <a:r>
              <a:rPr lang="uk-UA" sz="1200" dirty="0">
                <a:latin typeface="Times New Roman" panose="02020603050405020304" pitchFamily="18" charset="0"/>
                <a:cs typeface="Times New Roman" panose="02020603050405020304" pitchFamily="18" charset="0"/>
              </a:rPr>
              <a:t>, Е.В. </a:t>
            </a:r>
            <a:r>
              <a:rPr lang="uk-UA" sz="1200" dirty="0" err="1">
                <a:latin typeface="Times New Roman" panose="02020603050405020304" pitchFamily="18" charset="0"/>
                <a:cs typeface="Times New Roman" panose="02020603050405020304" pitchFamily="18" charset="0"/>
              </a:rPr>
              <a:t>Чехотовський</a:t>
            </a:r>
            <a:r>
              <a:rPr lang="uk-UA" sz="1200" dirty="0">
                <a:latin typeface="Times New Roman" panose="02020603050405020304" pitchFamily="18" charset="0"/>
                <a:cs typeface="Times New Roman" panose="02020603050405020304" pitchFamily="18" charset="0"/>
              </a:rPr>
              <a:t>. – К.: Знання, 2011. – 429 с.</a:t>
            </a:r>
            <a:endParaRPr lang="ru-RU" sz="1200" dirty="0">
              <a:latin typeface="Times New Roman" panose="02020603050405020304" pitchFamily="18" charset="0"/>
              <a:cs typeface="Times New Roman" panose="02020603050405020304" pitchFamily="18" charset="0"/>
            </a:endParaRPr>
          </a:p>
          <a:p>
            <a:pPr lvl="0"/>
            <a:r>
              <a:rPr lang="ru-RU" sz="1200" dirty="0" smtClean="0">
                <a:latin typeface="Times New Roman" panose="02020603050405020304" pitchFamily="18" charset="0"/>
                <a:cs typeface="Times New Roman" panose="02020603050405020304" pitchFamily="18" charset="0"/>
              </a:rPr>
              <a:t>25. </a:t>
            </a:r>
            <a:r>
              <a:rPr lang="ru-RU" sz="1200" dirty="0" err="1" smtClean="0">
                <a:latin typeface="Times New Roman" panose="02020603050405020304" pitchFamily="18" charset="0"/>
                <a:cs typeface="Times New Roman" panose="02020603050405020304" pitchFamily="18" charset="0"/>
              </a:rPr>
              <a:t>Овчарик</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Р.Ю. Статистика: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Р.Ю. </a:t>
            </a:r>
            <a:r>
              <a:rPr lang="ru-RU" sz="1200" dirty="0" err="1">
                <a:latin typeface="Times New Roman" panose="02020603050405020304" pitchFamily="18" charset="0"/>
                <a:cs typeface="Times New Roman" panose="02020603050405020304" pitchFamily="18" charset="0"/>
              </a:rPr>
              <a:t>Овчарик</a:t>
            </a:r>
            <a:r>
              <a:rPr lang="ru-RU" sz="1200" dirty="0">
                <a:latin typeface="Times New Roman" panose="02020603050405020304" pitchFamily="18" charset="0"/>
                <a:cs typeface="Times New Roman" panose="02020603050405020304" pitchFamily="18" charset="0"/>
              </a:rPr>
              <a:t>, В.І. </a:t>
            </a:r>
            <a:r>
              <a:rPr lang="ru-RU" sz="1200" dirty="0" err="1">
                <a:latin typeface="Times New Roman" panose="02020603050405020304" pitchFamily="18" charset="0"/>
                <a:cs typeface="Times New Roman" panose="02020603050405020304" pitchFamily="18" charset="0"/>
              </a:rPr>
              <a:t>Крисюк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О.В.Юрченко</a:t>
            </a:r>
            <a:r>
              <a:rPr lang="ru-RU" sz="1200" dirty="0">
                <a:latin typeface="Times New Roman" panose="02020603050405020304" pitchFamily="18" charset="0"/>
                <a:cs typeface="Times New Roman" panose="02020603050405020304" pitchFamily="18" charset="0"/>
              </a:rPr>
              <a:t>. – К.: Вид-во </a:t>
            </a:r>
            <a:r>
              <a:rPr lang="ru-RU" sz="1200" dirty="0" err="1">
                <a:latin typeface="Times New Roman" panose="02020603050405020304" pitchFamily="18" charset="0"/>
                <a:cs typeface="Times New Roman" panose="02020603050405020304" pitchFamily="18" charset="0"/>
              </a:rPr>
              <a:t>Європ</a:t>
            </a:r>
            <a:r>
              <a:rPr lang="ru-RU" sz="1200" dirty="0">
                <a:latin typeface="Times New Roman" panose="02020603050405020304" pitchFamily="18" charset="0"/>
                <a:cs typeface="Times New Roman" panose="02020603050405020304" pitchFamily="18" charset="0"/>
              </a:rPr>
              <a:t>. ун-ту, 2004. – 139 с.</a:t>
            </a:r>
          </a:p>
          <a:p>
            <a:pPr lvl="0"/>
            <a:r>
              <a:rPr lang="ru-RU" sz="1200" dirty="0" smtClean="0">
                <a:latin typeface="Times New Roman" panose="02020603050405020304" pitchFamily="18" charset="0"/>
                <a:cs typeface="Times New Roman" panose="02020603050405020304" pitchFamily="18" charset="0"/>
              </a:rPr>
              <a:t>26. </a:t>
            </a:r>
            <a:r>
              <a:rPr lang="ru-RU" sz="1200" dirty="0" err="1" smtClean="0">
                <a:latin typeface="Times New Roman" panose="02020603050405020304" pitchFamily="18" charset="0"/>
                <a:cs typeface="Times New Roman" panose="02020603050405020304" pitchFamily="18" charset="0"/>
              </a:rPr>
              <a:t>Опря</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А. Т. Статистика. </a:t>
            </a:r>
            <a:r>
              <a:rPr lang="ru-RU" sz="1200" dirty="0" err="1">
                <a:latin typeface="Times New Roman" panose="02020603050405020304" pitchFamily="18" charset="0"/>
                <a:cs typeface="Times New Roman" panose="02020603050405020304" pitchFamily="18" charset="0"/>
              </a:rPr>
              <a:t>Математична</a:t>
            </a:r>
            <a:r>
              <a:rPr lang="ru-RU" sz="1200" dirty="0">
                <a:latin typeface="Times New Roman" panose="02020603050405020304" pitchFamily="18" charset="0"/>
                <a:cs typeface="Times New Roman" panose="02020603050405020304" pitchFamily="18" charset="0"/>
              </a:rPr>
              <a:t> статистика. </a:t>
            </a:r>
            <a:r>
              <a:rPr lang="ru-RU" sz="1200" dirty="0" err="1">
                <a:latin typeface="Times New Roman" panose="02020603050405020304" pitchFamily="18" charset="0"/>
                <a:cs typeface="Times New Roman" panose="02020603050405020304" pitchFamily="18" charset="0"/>
              </a:rPr>
              <a:t>Теорія</a:t>
            </a:r>
            <a:r>
              <a:rPr lang="ru-RU" sz="1200" dirty="0">
                <a:latin typeface="Times New Roman" panose="02020603050405020304" pitchFamily="18" charset="0"/>
                <a:cs typeface="Times New Roman" panose="02020603050405020304" pitchFamily="18" charset="0"/>
              </a:rPr>
              <a:t> статистики :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А. Т. </a:t>
            </a:r>
            <a:r>
              <a:rPr lang="ru-RU" sz="1200" dirty="0" err="1">
                <a:latin typeface="Times New Roman" panose="02020603050405020304" pitchFamily="18" charset="0"/>
                <a:cs typeface="Times New Roman" panose="02020603050405020304" pitchFamily="18" charset="0"/>
              </a:rPr>
              <a:t>Опря</a:t>
            </a:r>
            <a:r>
              <a:rPr lang="ru-RU" sz="1200" dirty="0">
                <a:latin typeface="Times New Roman" panose="02020603050405020304" pitchFamily="18" charset="0"/>
                <a:cs typeface="Times New Roman" panose="02020603050405020304" pitchFamily="18" charset="0"/>
              </a:rPr>
              <a:t>. – К. : ЦНЛ, 2005. - 496 с. </a:t>
            </a:r>
          </a:p>
          <a:p>
            <a:pPr lvl="0"/>
            <a:r>
              <a:rPr lang="ru-RU" sz="1200" dirty="0" smtClean="0">
                <a:latin typeface="Times New Roman" panose="02020603050405020304" pitchFamily="18" charset="0"/>
                <a:cs typeface="Times New Roman" panose="02020603050405020304" pitchFamily="18" charset="0"/>
              </a:rPr>
              <a:t>27. </a:t>
            </a:r>
            <a:r>
              <a:rPr lang="ru-RU" sz="1200" dirty="0" err="1" smtClean="0">
                <a:latin typeface="Times New Roman" panose="02020603050405020304" pitchFamily="18" charset="0"/>
                <a:cs typeface="Times New Roman" panose="02020603050405020304" pitchFamily="18" charset="0"/>
              </a:rPr>
              <a:t>Опря</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А. Т. Статистика: [</a:t>
            </a:r>
            <a:r>
              <a:rPr lang="ru-RU" sz="1200" dirty="0" err="1">
                <a:latin typeface="Times New Roman" panose="02020603050405020304" pitchFamily="18" charset="0"/>
                <a:cs typeface="Times New Roman" panose="02020603050405020304" pitchFamily="18" charset="0"/>
              </a:rPr>
              <a:t>Навчальний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А. Т. </a:t>
            </a:r>
            <a:r>
              <a:rPr lang="ru-RU" sz="1200" dirty="0" err="1">
                <a:latin typeface="Times New Roman" panose="02020603050405020304" pitchFamily="18" charset="0"/>
                <a:cs typeface="Times New Roman" panose="02020603050405020304" pitchFamily="18" charset="0"/>
              </a:rPr>
              <a:t>Опря</a:t>
            </a:r>
            <a:r>
              <a:rPr lang="ru-RU" sz="1200" dirty="0">
                <a:latin typeface="Times New Roman" panose="02020603050405020304" pitchFamily="18" charset="0"/>
                <a:cs typeface="Times New Roman" panose="02020603050405020304" pitchFamily="18" charset="0"/>
              </a:rPr>
              <a:t>. – К.: ЦНЛ, 2012. – 448 с. </a:t>
            </a:r>
          </a:p>
          <a:p>
            <a:pPr lvl="0"/>
            <a:r>
              <a:rPr lang="ru-RU" sz="1200" dirty="0" smtClean="0">
                <a:latin typeface="Times New Roman" panose="02020603050405020304" pitchFamily="18" charset="0"/>
                <a:cs typeface="Times New Roman" panose="02020603050405020304" pitchFamily="18" charset="0"/>
              </a:rPr>
              <a:t>28. </a:t>
            </a:r>
            <a:r>
              <a:rPr lang="ru-RU" sz="1200" dirty="0" err="1" smtClean="0">
                <a:latin typeface="Times New Roman" panose="02020603050405020304" pitchFamily="18" charset="0"/>
                <a:cs typeface="Times New Roman" panose="02020603050405020304" pitchFamily="18" charset="0"/>
              </a:rPr>
              <a:t>Опря</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А.Т. Статистика (</a:t>
            </a:r>
            <a:r>
              <a:rPr lang="ru-RU" sz="1200" dirty="0" err="1">
                <a:latin typeface="Times New Roman" panose="02020603050405020304" pitchFamily="18" charset="0"/>
                <a:cs typeface="Times New Roman" panose="02020603050405020304" pitchFamily="18" charset="0"/>
              </a:rPr>
              <a:t>модульний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варіант</a:t>
            </a:r>
            <a:r>
              <a:rPr lang="ru-RU" sz="1200" dirty="0">
                <a:latin typeface="Times New Roman" panose="02020603050405020304" pitchFamily="18" charset="0"/>
                <a:cs typeface="Times New Roman" panose="02020603050405020304" pitchFamily="18" charset="0"/>
              </a:rPr>
              <a:t> з </a:t>
            </a:r>
            <a:r>
              <a:rPr lang="ru-RU" sz="1200" dirty="0" err="1">
                <a:latin typeface="Times New Roman" panose="02020603050405020304" pitchFamily="18" charset="0"/>
                <a:cs typeface="Times New Roman" panose="02020603050405020304" pitchFamily="18" charset="0"/>
              </a:rPr>
              <a:t>програмованою</a:t>
            </a:r>
            <a:r>
              <a:rPr lang="ru-RU" sz="1200" dirty="0">
                <a:latin typeface="Times New Roman" panose="02020603050405020304" pitchFamily="18" charset="0"/>
                <a:cs typeface="Times New Roman" panose="02020603050405020304" pitchFamily="18" charset="0"/>
              </a:rPr>
              <a:t> формою контролю </a:t>
            </a:r>
            <a:r>
              <a:rPr lang="ru-RU" sz="1200" dirty="0" err="1">
                <a:latin typeface="Times New Roman" panose="02020603050405020304" pitchFamily="18" charset="0"/>
                <a:cs typeface="Times New Roman" panose="02020603050405020304" pitchFamily="18" charset="0"/>
              </a:rPr>
              <a:t>знань</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.-К.: Центр </a:t>
            </a:r>
            <a:r>
              <a:rPr lang="ru-RU" sz="1200" dirty="0" err="1">
                <a:latin typeface="Times New Roman" panose="02020603050405020304" pitchFamily="18" charset="0"/>
                <a:cs typeface="Times New Roman" panose="02020603050405020304" pitchFamily="18" charset="0"/>
              </a:rPr>
              <a:t>учбової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літератури</a:t>
            </a:r>
            <a:r>
              <a:rPr lang="ru-RU" sz="1200" dirty="0">
                <a:latin typeface="Times New Roman" panose="02020603050405020304" pitchFamily="18" charset="0"/>
                <a:cs typeface="Times New Roman" panose="02020603050405020304" pitchFamily="18" charset="0"/>
              </a:rPr>
              <a:t>, 2012.-448с. </a:t>
            </a:r>
          </a:p>
          <a:p>
            <a:pPr lvl="0"/>
            <a:r>
              <a:rPr lang="ru-RU" sz="1200" dirty="0" smtClean="0">
                <a:latin typeface="Times New Roman" panose="02020603050405020304" pitchFamily="18" charset="0"/>
                <a:cs typeface="Times New Roman" panose="02020603050405020304" pitchFamily="18" charset="0"/>
              </a:rPr>
              <a:t>29. </a:t>
            </a:r>
            <a:r>
              <a:rPr lang="ru-RU" sz="1200" dirty="0" err="1" smtClean="0">
                <a:latin typeface="Times New Roman" panose="02020603050405020304" pitchFamily="18" charset="0"/>
                <a:cs typeface="Times New Roman" panose="02020603050405020304" pitchFamily="18" charset="0"/>
              </a:rPr>
              <a:t>Прогнозування</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соціально-економічних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процесів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лабораторний</a:t>
            </a:r>
            <a:r>
              <a:rPr lang="ru-RU" sz="1200" dirty="0">
                <a:latin typeface="Times New Roman" panose="02020603050405020304" pitchFamily="18" charset="0"/>
                <a:cs typeface="Times New Roman" panose="02020603050405020304" pitchFamily="18" charset="0"/>
              </a:rPr>
              <a:t> практикум : / Л.Л. </a:t>
            </a:r>
            <a:r>
              <a:rPr lang="ru-RU" sz="1200" dirty="0" err="1">
                <a:latin typeface="Times New Roman" panose="02020603050405020304" pitchFamily="18" charset="0"/>
                <a:cs typeface="Times New Roman" panose="02020603050405020304" pitchFamily="18" charset="0"/>
              </a:rPr>
              <a:t>Маханець</a:t>
            </a:r>
            <a:r>
              <a:rPr lang="ru-RU" sz="1200" dirty="0">
                <a:latin typeface="Times New Roman" panose="02020603050405020304" pitchFamily="18" charset="0"/>
                <a:cs typeface="Times New Roman" panose="02020603050405020304" pitchFamily="18" charset="0"/>
              </a:rPr>
              <a:t>, Г.П. </a:t>
            </a:r>
            <a:r>
              <a:rPr lang="ru-RU" sz="1200" dirty="0" err="1">
                <a:latin typeface="Times New Roman" panose="02020603050405020304" pitchFamily="18" charset="0"/>
                <a:cs typeface="Times New Roman" panose="02020603050405020304" pitchFamily="18" charset="0"/>
              </a:rPr>
              <a:t>Кибич</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Чернівці</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Чернівецький</a:t>
            </a:r>
            <a:r>
              <a:rPr lang="ru-RU" sz="1200" dirty="0">
                <a:latin typeface="Times New Roman" panose="02020603050405020304" pitchFamily="18" charset="0"/>
                <a:cs typeface="Times New Roman" panose="02020603050405020304" pitchFamily="18" charset="0"/>
              </a:rPr>
              <a:t> нац. ун-т, 2015. - 96 с.</a:t>
            </a:r>
          </a:p>
          <a:p>
            <a:pPr lvl="0"/>
            <a:r>
              <a:rPr lang="ru-RU" sz="1200" dirty="0" smtClean="0">
                <a:latin typeface="Times New Roman" panose="02020603050405020304" pitchFamily="18" charset="0"/>
                <a:cs typeface="Times New Roman" panose="02020603050405020304" pitchFamily="18" charset="0"/>
              </a:rPr>
              <a:t>30. Статистика </a:t>
            </a:r>
            <a:r>
              <a:rPr lang="ru-RU" sz="1200" dirty="0" err="1">
                <a:latin typeface="Times New Roman" panose="02020603050405020304" pitchFamily="18" charset="0"/>
                <a:cs typeface="Times New Roman" panose="02020603050405020304" pitchFamily="18" charset="0"/>
              </a:rPr>
              <a:t>ринків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Підручник</a:t>
            </a:r>
            <a:r>
              <a:rPr lang="ru-RU" sz="1200" dirty="0">
                <a:latin typeface="Times New Roman" panose="02020603050405020304" pitchFamily="18" charset="0"/>
                <a:cs typeface="Times New Roman" panose="02020603050405020304" pitchFamily="18" charset="0"/>
              </a:rPr>
              <a:t> для ВНЗ / За </a:t>
            </a:r>
            <a:r>
              <a:rPr lang="ru-RU" sz="1200" dirty="0" err="1">
                <a:latin typeface="Times New Roman" panose="02020603050405020304" pitchFamily="18" charset="0"/>
                <a:cs typeface="Times New Roman" panose="02020603050405020304" pitchFamily="18" charset="0"/>
              </a:rPr>
              <a:t>наук.ред</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Н.О.Парфенцевої</a:t>
            </a:r>
            <a:r>
              <a:rPr lang="ru-RU" sz="1200" dirty="0">
                <a:latin typeface="Times New Roman" panose="02020603050405020304" pitchFamily="18" charset="0"/>
                <a:cs typeface="Times New Roman" panose="02020603050405020304" pitchFamily="18" charset="0"/>
              </a:rPr>
              <a:t>, НАСОА </a:t>
            </a:r>
            <a:r>
              <a:rPr lang="ru-RU" sz="1200" dirty="0" err="1">
                <a:latin typeface="Times New Roman" panose="02020603050405020304" pitchFamily="18" charset="0"/>
                <a:cs typeface="Times New Roman" panose="02020603050405020304" pitchFamily="18" charset="0"/>
              </a:rPr>
              <a:t>Держстату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України</a:t>
            </a:r>
            <a:r>
              <a:rPr lang="ru-RU" sz="1200" dirty="0">
                <a:latin typeface="Times New Roman" panose="02020603050405020304" pitchFamily="18" charset="0"/>
                <a:cs typeface="Times New Roman" panose="02020603050405020304" pitchFamily="18" charset="0"/>
              </a:rPr>
              <a:t>, 2012. – 916 с. </a:t>
            </a:r>
          </a:p>
          <a:p>
            <a:pPr lvl="0"/>
            <a:r>
              <a:rPr lang="uk-UA" sz="1200" dirty="0" smtClean="0">
                <a:latin typeface="Times New Roman" panose="02020603050405020304" pitchFamily="18" charset="0"/>
                <a:cs typeface="Times New Roman" panose="02020603050405020304" pitchFamily="18" charset="0"/>
              </a:rPr>
              <a:t>31. Статистика</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Навч</a:t>
            </a:r>
            <a:r>
              <a:rPr lang="uk-UA" sz="1200" dirty="0">
                <a:latin typeface="Times New Roman" panose="02020603050405020304" pitchFamily="18" charset="0"/>
                <a:cs typeface="Times New Roman" panose="02020603050405020304" pitchFamily="18" charset="0"/>
              </a:rPr>
              <a:t>. метод. посібник для </a:t>
            </a:r>
            <a:r>
              <a:rPr lang="uk-UA" sz="1200" dirty="0" err="1">
                <a:latin typeface="Times New Roman" panose="02020603050405020304" pitchFamily="18" charset="0"/>
                <a:cs typeface="Times New Roman" panose="02020603050405020304" pitchFamily="18" charset="0"/>
              </a:rPr>
              <a:t>самост</a:t>
            </a:r>
            <a:r>
              <a:rPr lang="uk-UA" sz="1200" dirty="0">
                <a:latin typeface="Times New Roman" panose="02020603050405020304" pitchFamily="18" charset="0"/>
                <a:cs typeface="Times New Roman" panose="02020603050405020304" pitchFamily="18" charset="0"/>
              </a:rPr>
              <a:t>. вивчення дисципліни/ Кушнір Н.Б., Кузнєцова Т.В., </a:t>
            </a:r>
            <a:r>
              <a:rPr lang="uk-UA" sz="1200" dirty="0" err="1">
                <a:latin typeface="Times New Roman" panose="02020603050405020304" pitchFamily="18" charset="0"/>
                <a:cs typeface="Times New Roman" panose="02020603050405020304" pitchFamily="18" charset="0"/>
              </a:rPr>
              <a:t>Красовська</a:t>
            </a:r>
            <a:r>
              <a:rPr lang="uk-UA" sz="1200" dirty="0">
                <a:latin typeface="Times New Roman" panose="02020603050405020304" pitchFamily="18" charset="0"/>
                <a:cs typeface="Times New Roman" panose="02020603050405020304" pitchFamily="18" charset="0"/>
              </a:rPr>
              <a:t> Ю.В. та інші/-К.: Центр навчальної літератури, 2009.-208 с.</a:t>
            </a:r>
            <a:endParaRPr lang="ru-RU" sz="1200" dirty="0">
              <a:latin typeface="Times New Roman" panose="02020603050405020304" pitchFamily="18" charset="0"/>
              <a:cs typeface="Times New Roman" panose="02020603050405020304" pitchFamily="18" charset="0"/>
            </a:endParaRPr>
          </a:p>
          <a:p>
            <a:pPr lvl="0"/>
            <a:r>
              <a:rPr lang="ru-RU" sz="1200" dirty="0" smtClean="0">
                <a:latin typeface="Times New Roman" panose="02020603050405020304" pitchFamily="18" charset="0"/>
                <a:cs typeface="Times New Roman" panose="02020603050405020304" pitchFamily="18" charset="0"/>
              </a:rPr>
              <a:t>32. Статистика</a:t>
            </a:r>
            <a:r>
              <a:rPr lang="ru-RU" sz="1200" dirty="0">
                <a:latin typeface="Times New Roman" panose="02020603050405020304" pitchFamily="18" charset="0"/>
                <a:cs typeface="Times New Roman" panose="02020603050405020304" pitchFamily="18" charset="0"/>
              </a:rPr>
              <a:t>: структурно-</a:t>
            </a:r>
            <a:r>
              <a:rPr lang="ru-RU" sz="1200" dirty="0" err="1">
                <a:latin typeface="Times New Roman" panose="02020603050405020304" pitchFamily="18" charset="0"/>
                <a:cs typeface="Times New Roman" panose="02020603050405020304" pitchFamily="18" charset="0"/>
              </a:rPr>
              <a:t>логічні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схеми</a:t>
            </a:r>
            <a:r>
              <a:rPr lang="ru-RU" sz="1200" dirty="0">
                <a:latin typeface="Times New Roman" panose="02020603050405020304" pitchFamily="18" charset="0"/>
                <a:cs typeface="Times New Roman" panose="02020603050405020304" pitchFamily="18" charset="0"/>
              </a:rPr>
              <a:t> та </a:t>
            </a:r>
            <a:r>
              <a:rPr lang="ru-RU" sz="1200" dirty="0" err="1">
                <a:latin typeface="Times New Roman" panose="02020603050405020304" pitchFamily="18" charset="0"/>
                <a:cs typeface="Times New Roman" panose="02020603050405020304" pitchFamily="18" charset="0"/>
              </a:rPr>
              <a:t>задачі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a:t>
            </a:r>
            <a:r>
              <a:rPr lang="ru-RU" sz="1200" dirty="0">
                <a:latin typeface="Times New Roman" panose="02020603050405020304" pitchFamily="18" charset="0"/>
                <a:cs typeface="Times New Roman" panose="02020603050405020304" pitchFamily="18" charset="0"/>
              </a:rPr>
              <a:t>. / За наук. ред. А. М. </a:t>
            </a:r>
            <a:r>
              <a:rPr lang="ru-RU" sz="1200" dirty="0" err="1">
                <a:latin typeface="Times New Roman" panose="02020603050405020304" pitchFamily="18" charset="0"/>
                <a:cs typeface="Times New Roman" panose="02020603050405020304" pitchFamily="18" charset="0"/>
              </a:rPr>
              <a:t>Єріної</a:t>
            </a:r>
            <a:r>
              <a:rPr lang="ru-RU" sz="1200" dirty="0">
                <a:latin typeface="Times New Roman" panose="02020603050405020304" pitchFamily="18" charset="0"/>
                <a:cs typeface="Times New Roman" panose="02020603050405020304" pitchFamily="18" charset="0"/>
              </a:rPr>
              <a:t>. — К.: КНЕУ, 2007. — 304 с</a:t>
            </a:r>
          </a:p>
          <a:p>
            <a:pPr lvl="0"/>
            <a:r>
              <a:rPr lang="ru-RU" sz="1200" dirty="0" smtClean="0">
                <a:latin typeface="Times New Roman" panose="02020603050405020304" pitchFamily="18" charset="0"/>
                <a:cs typeface="Times New Roman" panose="02020603050405020304" pitchFamily="18" charset="0"/>
              </a:rPr>
              <a:t>33. Тарасенко </a:t>
            </a:r>
            <a:r>
              <a:rPr lang="ru-RU" sz="1200" dirty="0">
                <a:latin typeface="Times New Roman" panose="02020603050405020304" pitchFamily="18" charset="0"/>
                <a:cs typeface="Times New Roman" panose="02020603050405020304" pitchFamily="18" charset="0"/>
              </a:rPr>
              <a:t>І.О. Статистика: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К.: Центр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літератури</a:t>
            </a:r>
            <a:r>
              <a:rPr lang="ru-RU" sz="1200" dirty="0">
                <a:latin typeface="Times New Roman" panose="02020603050405020304" pitchFamily="18" charset="0"/>
                <a:cs typeface="Times New Roman" panose="02020603050405020304" pitchFamily="18" charset="0"/>
              </a:rPr>
              <a:t>, 2006. – 344 с</a:t>
            </a:r>
          </a:p>
          <a:p>
            <a:pPr lvl="0"/>
            <a:r>
              <a:rPr lang="ru-RU" sz="1200" dirty="0" smtClean="0">
                <a:latin typeface="Times New Roman" panose="02020603050405020304" pitchFamily="18" charset="0"/>
                <a:cs typeface="Times New Roman" panose="02020603050405020304" pitchFamily="18" charset="0"/>
              </a:rPr>
              <a:t>34. </a:t>
            </a:r>
            <a:r>
              <a:rPr lang="ru-RU" sz="1200" dirty="0" err="1" smtClean="0">
                <a:latin typeface="Times New Roman" panose="02020603050405020304" pitchFamily="18" charset="0"/>
                <a:cs typeface="Times New Roman" panose="02020603050405020304" pitchFamily="18" charset="0"/>
              </a:rPr>
              <a:t>Уманець</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Т.В. </a:t>
            </a:r>
            <a:r>
              <a:rPr lang="ru-RU" sz="1200" dirty="0" err="1">
                <a:latin typeface="Times New Roman" panose="02020603050405020304" pitchFamily="18" charset="0"/>
                <a:cs typeface="Times New Roman" panose="02020603050405020304" pitchFamily="18" charset="0"/>
              </a:rPr>
              <a:t>Загальна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теорія</a:t>
            </a:r>
            <a:r>
              <a:rPr lang="ru-RU" sz="1200" dirty="0">
                <a:latin typeface="Times New Roman" panose="02020603050405020304" pitchFamily="18" charset="0"/>
                <a:cs typeface="Times New Roman" panose="02020603050405020304" pitchFamily="18" charset="0"/>
              </a:rPr>
              <a:t> статистики: </a:t>
            </a:r>
            <a:r>
              <a:rPr lang="ru-RU" sz="1200" dirty="0" err="1">
                <a:latin typeface="Times New Roman" panose="02020603050405020304" pitchFamily="18" charset="0"/>
                <a:cs typeface="Times New Roman" panose="02020603050405020304" pitchFamily="18" charset="0"/>
              </a:rPr>
              <a:t>Навч</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посібник</a:t>
            </a:r>
            <a:r>
              <a:rPr lang="ru-RU" sz="1200" dirty="0">
                <a:latin typeface="Times New Roman" panose="02020603050405020304" pitchFamily="18" charset="0"/>
                <a:cs typeface="Times New Roman" panose="02020603050405020304" pitchFamily="18" charset="0"/>
              </a:rPr>
              <a:t> – К.: </a:t>
            </a:r>
            <a:r>
              <a:rPr lang="ru-RU" sz="1200" dirty="0" err="1">
                <a:latin typeface="Times New Roman" panose="02020603050405020304" pitchFamily="18" charset="0"/>
                <a:cs typeface="Times New Roman" panose="02020603050405020304" pitchFamily="18" charset="0"/>
              </a:rPr>
              <a:t>Знання</a:t>
            </a:r>
            <a:r>
              <a:rPr lang="ru-RU" sz="1200" dirty="0">
                <a:latin typeface="Times New Roman" panose="02020603050405020304" pitchFamily="18" charset="0"/>
                <a:cs typeface="Times New Roman" panose="02020603050405020304" pitchFamily="18" charset="0"/>
              </a:rPr>
              <a:t>, 2006, - 239 с</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6200" y="32131"/>
            <a:ext cx="7105650" cy="2836674"/>
          </a:xfrm>
          <a:prstGeom prst="rect">
            <a:avLst/>
          </a:prstGeom>
        </p:spPr>
        <p:txBody>
          <a:bodyPr vert="horz" wrap="square" lIns="0" tIns="12700" rIns="0" bIns="0" rtlCol="0">
            <a:spAutoFit/>
          </a:bodyPr>
          <a:lstStyle/>
          <a:p>
            <a:pPr marL="55244" marR="310515" indent="-43180" algn="ctr">
              <a:lnSpc>
                <a:spcPct val="100000"/>
              </a:lnSpc>
              <a:spcBef>
                <a:spcPts val="5"/>
              </a:spcBef>
            </a:pPr>
            <a:r>
              <a:rPr sz="1400" b="1" spc="-10" dirty="0" err="1">
                <a:latin typeface="Times New Roman"/>
                <a:cs typeface="Times New Roman"/>
              </a:rPr>
              <a:t>Навчально-методичне</a:t>
            </a:r>
            <a:r>
              <a:rPr sz="1400" b="1" spc="-40" dirty="0">
                <a:latin typeface="Times New Roman"/>
                <a:cs typeface="Times New Roman"/>
              </a:rPr>
              <a:t> </a:t>
            </a:r>
            <a:r>
              <a:rPr sz="1400" b="1" spc="-5" dirty="0" err="1" smtClean="0">
                <a:latin typeface="Times New Roman"/>
                <a:cs typeface="Times New Roman"/>
              </a:rPr>
              <a:t>видання</a:t>
            </a:r>
            <a:r>
              <a:rPr lang="uk-UA" sz="1400" b="1" spc="-5" dirty="0" smtClean="0">
                <a:latin typeface="Times New Roman"/>
                <a:cs typeface="Times New Roman"/>
              </a:rPr>
              <a:t> </a:t>
            </a:r>
          </a:p>
          <a:p>
            <a:pPr marL="55244" marR="310515" indent="-43180" algn="ctr">
              <a:lnSpc>
                <a:spcPct val="100000"/>
              </a:lnSpc>
              <a:spcBef>
                <a:spcPts val="5"/>
              </a:spcBef>
            </a:pPr>
            <a:r>
              <a:rPr lang="uk-UA" sz="1400" b="1" dirty="0" smtClean="0">
                <a:solidFill>
                  <a:srgbClr val="175528"/>
                </a:solidFill>
                <a:latin typeface="Times New Roman"/>
                <a:cs typeface="Times New Roman"/>
              </a:rPr>
              <a:t>видання </a:t>
            </a:r>
            <a:r>
              <a:rPr lang="uk-UA" sz="1400" b="1" dirty="0">
                <a:solidFill>
                  <a:srgbClr val="175528"/>
                </a:solidFill>
                <a:latin typeface="Times New Roman"/>
                <a:cs typeface="Times New Roman"/>
              </a:rPr>
              <a:t>друге доповнене, перероблене.</a:t>
            </a:r>
            <a:endParaRPr lang="uk-UA" sz="14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30"/>
              </a:spcBef>
            </a:pPr>
            <a:endParaRPr sz="1400" dirty="0">
              <a:latin typeface="Times New Roman"/>
              <a:cs typeface="Times New Roman"/>
            </a:endParaRPr>
          </a:p>
          <a:p>
            <a:pPr marL="3175" algn="ctr">
              <a:lnSpc>
                <a:spcPct val="100000"/>
              </a:lnSpc>
            </a:pPr>
            <a:r>
              <a:rPr sz="1400" b="1" spc="-5" dirty="0">
                <a:latin typeface="Times New Roman"/>
                <a:cs typeface="Times New Roman"/>
              </a:rPr>
              <a:t>ГУСЄВА ОЛЬГА</a:t>
            </a:r>
            <a:r>
              <a:rPr sz="1400" b="1" spc="-35" dirty="0">
                <a:latin typeface="Times New Roman"/>
                <a:cs typeface="Times New Roman"/>
              </a:rPr>
              <a:t> </a:t>
            </a:r>
            <a:r>
              <a:rPr sz="1400" b="1" dirty="0">
                <a:latin typeface="Times New Roman"/>
                <a:cs typeface="Times New Roman"/>
              </a:rPr>
              <a:t>ЮРІЇВНА</a:t>
            </a:r>
            <a:endParaRPr sz="1400" dirty="0">
              <a:latin typeface="Times New Roman"/>
              <a:cs typeface="Times New Roman"/>
            </a:endParaRPr>
          </a:p>
          <a:p>
            <a:pPr marL="1586865" marR="1577975" algn="ctr">
              <a:lnSpc>
                <a:spcPct val="100000"/>
              </a:lnSpc>
            </a:pPr>
            <a:r>
              <a:rPr sz="1400" b="1" spc="-15" dirty="0">
                <a:latin typeface="Times New Roman"/>
                <a:cs typeface="Times New Roman"/>
              </a:rPr>
              <a:t>ЛЕГОМІНОВА </a:t>
            </a:r>
            <a:r>
              <a:rPr sz="1400" b="1" spc="-10" dirty="0">
                <a:latin typeface="Times New Roman"/>
                <a:cs typeface="Times New Roman"/>
              </a:rPr>
              <a:t>СВІТЛАНА</a:t>
            </a:r>
            <a:r>
              <a:rPr sz="1400" b="1" spc="-50" dirty="0">
                <a:latin typeface="Times New Roman"/>
                <a:cs typeface="Times New Roman"/>
              </a:rPr>
              <a:t> </a:t>
            </a:r>
            <a:r>
              <a:rPr sz="1400" b="1" spc="-15" dirty="0">
                <a:latin typeface="Times New Roman"/>
                <a:cs typeface="Times New Roman"/>
              </a:rPr>
              <a:t>ВОЛОДИМИРІВНА  </a:t>
            </a:r>
            <a:r>
              <a:rPr sz="1400" b="1" spc="-5" dirty="0">
                <a:latin typeface="Times New Roman"/>
                <a:cs typeface="Times New Roman"/>
              </a:rPr>
              <a:t>ВОСКОБОЄВА </a:t>
            </a:r>
            <a:r>
              <a:rPr sz="1400" b="1" dirty="0">
                <a:latin typeface="Times New Roman"/>
                <a:cs typeface="Times New Roman"/>
              </a:rPr>
              <a:t>ОЛЕНА ВОЛОДИМИРІВНА  </a:t>
            </a:r>
            <a:r>
              <a:rPr sz="1400" b="1" spc="-5" dirty="0">
                <a:latin typeface="Times New Roman"/>
                <a:cs typeface="Times New Roman"/>
              </a:rPr>
              <a:t>РОМАЩЕНКО ОЛЬГА СЕРГІЇВНА  ХЛЕВИЦЬКА </a:t>
            </a:r>
            <a:r>
              <a:rPr sz="1400" b="1" dirty="0">
                <a:latin typeface="Times New Roman"/>
                <a:cs typeface="Times New Roman"/>
              </a:rPr>
              <a:t>ТЕТЯНА</a:t>
            </a:r>
            <a:r>
              <a:rPr sz="1400" b="1" spc="-40" dirty="0">
                <a:latin typeface="Times New Roman"/>
                <a:cs typeface="Times New Roman"/>
              </a:rPr>
              <a:t> </a:t>
            </a:r>
            <a:r>
              <a:rPr sz="1400" b="1" spc="-5" dirty="0" smtClean="0">
                <a:latin typeface="Times New Roman"/>
                <a:cs typeface="Times New Roman"/>
              </a:rPr>
              <a:t>БОРИСІВНА</a:t>
            </a:r>
            <a:endParaRPr lang="uk-UA" sz="1400" b="1" spc="-5" dirty="0" smtClean="0">
              <a:latin typeface="Times New Roman"/>
              <a:cs typeface="Times New Roman"/>
            </a:endParaRPr>
          </a:p>
          <a:p>
            <a:pPr marL="1586865" marR="1577975" algn="ctr">
              <a:lnSpc>
                <a:spcPct val="100000"/>
              </a:lnSpc>
            </a:pPr>
            <a:r>
              <a:rPr lang="uk-UA" sz="1400" b="1" spc="-5" dirty="0" smtClean="0">
                <a:latin typeface="Times New Roman"/>
                <a:cs typeface="Times New Roman"/>
              </a:rPr>
              <a:t>ГОЛОБОРОДЬКО АЛЬОНА ЮРІЇВНА</a:t>
            </a:r>
            <a:endParaRPr sz="1400" dirty="0">
              <a:latin typeface="Times New Roman"/>
              <a:cs typeface="Times New Roman"/>
            </a:endParaRPr>
          </a:p>
          <a:p>
            <a:pPr>
              <a:lnSpc>
                <a:spcPct val="100000"/>
              </a:lnSpc>
              <a:spcBef>
                <a:spcPts val="10"/>
              </a:spcBef>
            </a:pPr>
            <a:endParaRPr sz="1450" dirty="0">
              <a:latin typeface="Times New Roman"/>
              <a:cs typeface="Times New Roman"/>
            </a:endParaRPr>
          </a:p>
          <a:p>
            <a:pPr marL="2540" algn="ctr">
              <a:lnSpc>
                <a:spcPct val="100000"/>
              </a:lnSpc>
            </a:pPr>
            <a:r>
              <a:rPr sz="1400" spc="-15" dirty="0">
                <a:latin typeface="Times New Roman"/>
                <a:cs typeface="Times New Roman"/>
              </a:rPr>
              <a:t>Компендіум </a:t>
            </a:r>
            <a:r>
              <a:rPr sz="1400" dirty="0">
                <a:latin typeface="Times New Roman"/>
                <a:cs typeface="Times New Roman"/>
              </a:rPr>
              <a:t>з</a:t>
            </a:r>
            <a:r>
              <a:rPr sz="1400" spc="-15" dirty="0">
                <a:latin typeface="Times New Roman"/>
                <a:cs typeface="Times New Roman"/>
              </a:rPr>
              <a:t> </a:t>
            </a:r>
            <a:r>
              <a:rPr sz="1400" dirty="0">
                <a:latin typeface="Times New Roman"/>
                <a:cs typeface="Times New Roman"/>
              </a:rPr>
              <a:t>дисципліни:</a:t>
            </a:r>
          </a:p>
          <a:p>
            <a:pPr algn="ctr">
              <a:lnSpc>
                <a:spcPct val="100000"/>
              </a:lnSpc>
              <a:spcBef>
                <a:spcPts val="5"/>
              </a:spcBef>
            </a:pPr>
            <a:r>
              <a:rPr sz="1400" spc="-20" dirty="0">
                <a:latin typeface="Times New Roman"/>
                <a:cs typeface="Times New Roman"/>
              </a:rPr>
              <a:t>«СТАТИСТИЧНЕ МОДЕЛЮВАННЯ </a:t>
            </a:r>
            <a:r>
              <a:rPr sz="1400" spc="-40" dirty="0">
                <a:latin typeface="Times New Roman"/>
                <a:cs typeface="Times New Roman"/>
              </a:rPr>
              <a:t>ТА </a:t>
            </a:r>
            <a:r>
              <a:rPr sz="1400" spc="-15" dirty="0">
                <a:latin typeface="Times New Roman"/>
                <a:cs typeface="Times New Roman"/>
              </a:rPr>
              <a:t>ПРОГНОЗУВАННЯ </a:t>
            </a:r>
            <a:r>
              <a:rPr sz="1400" spc="-10" dirty="0">
                <a:latin typeface="Times New Roman"/>
                <a:cs typeface="Times New Roman"/>
              </a:rPr>
              <a:t>ЕКОНОМІЧНИХ</a:t>
            </a:r>
            <a:r>
              <a:rPr sz="1400" spc="125" dirty="0">
                <a:latin typeface="Times New Roman"/>
                <a:cs typeface="Times New Roman"/>
              </a:rPr>
              <a:t> </a:t>
            </a:r>
            <a:r>
              <a:rPr sz="1400" spc="-5" dirty="0">
                <a:latin typeface="Times New Roman"/>
                <a:cs typeface="Times New Roman"/>
              </a:rPr>
              <a:t>ПРОЦЕСІВ»</a:t>
            </a:r>
            <a:endParaRPr sz="1400" dirty="0">
              <a:latin typeface="Times New Roman"/>
              <a:cs typeface="Times New Roman"/>
            </a:endParaRPr>
          </a:p>
        </p:txBody>
      </p:sp>
      <p:sp>
        <p:nvSpPr>
          <p:cNvPr id="3" name="object 3"/>
          <p:cNvSpPr txBox="1"/>
          <p:nvPr/>
        </p:nvSpPr>
        <p:spPr>
          <a:xfrm>
            <a:off x="1617091" y="3660140"/>
            <a:ext cx="5812155" cy="1520190"/>
          </a:xfrm>
          <a:prstGeom prst="rect">
            <a:avLst/>
          </a:prstGeom>
        </p:spPr>
        <p:txBody>
          <a:bodyPr vert="horz" wrap="square" lIns="0" tIns="12700" rIns="0" bIns="0" rtlCol="0">
            <a:spAutoFit/>
          </a:bodyPr>
          <a:lstStyle/>
          <a:p>
            <a:pPr marL="2179955">
              <a:lnSpc>
                <a:spcPct val="100000"/>
              </a:lnSpc>
              <a:spcBef>
                <a:spcPts val="100"/>
              </a:spcBef>
            </a:pPr>
            <a:r>
              <a:rPr sz="1400" dirty="0">
                <a:latin typeface="Times New Roman"/>
                <a:cs typeface="Times New Roman"/>
              </a:rPr>
              <a:t>Видавництво</a:t>
            </a:r>
            <a:r>
              <a:rPr sz="1400" spc="-35" dirty="0">
                <a:latin typeface="Times New Roman"/>
                <a:cs typeface="Times New Roman"/>
              </a:rPr>
              <a:t> </a:t>
            </a:r>
            <a:r>
              <a:rPr sz="1400" spc="5" dirty="0">
                <a:latin typeface="Times New Roman"/>
                <a:cs typeface="Times New Roman"/>
              </a:rPr>
              <a:t>ДУТ</a:t>
            </a:r>
            <a:endParaRPr sz="1400">
              <a:latin typeface="Times New Roman"/>
              <a:cs typeface="Times New Roman"/>
            </a:endParaRPr>
          </a:p>
          <a:p>
            <a:pPr marL="1101725" marR="1097915" indent="536575">
              <a:lnSpc>
                <a:spcPct val="100000"/>
              </a:lnSpc>
            </a:pPr>
            <a:r>
              <a:rPr sz="1400" spc="-10" dirty="0">
                <a:latin typeface="Times New Roman"/>
                <a:cs typeface="Times New Roman"/>
              </a:rPr>
              <a:t>03110, </a:t>
            </a:r>
            <a:r>
              <a:rPr sz="1400" dirty="0">
                <a:latin typeface="Times New Roman"/>
                <a:cs typeface="Times New Roman"/>
              </a:rPr>
              <a:t>Київ, </a:t>
            </a:r>
            <a:r>
              <a:rPr sz="1400" spc="-35" dirty="0">
                <a:latin typeface="Times New Roman"/>
                <a:cs typeface="Times New Roman"/>
              </a:rPr>
              <a:t>вул. </a:t>
            </a:r>
            <a:r>
              <a:rPr sz="1400" spc="-5" dirty="0">
                <a:latin typeface="Times New Roman"/>
                <a:cs typeface="Times New Roman"/>
              </a:rPr>
              <a:t>Солом’янська, </a:t>
            </a:r>
            <a:r>
              <a:rPr sz="1400" dirty="0">
                <a:latin typeface="Times New Roman"/>
                <a:cs typeface="Times New Roman"/>
              </a:rPr>
              <a:t>7  </a:t>
            </a:r>
            <a:r>
              <a:rPr sz="1400" spc="-15" dirty="0">
                <a:latin typeface="Times New Roman"/>
                <a:cs typeface="Times New Roman"/>
              </a:rPr>
              <a:t>Надруковано </a:t>
            </a:r>
            <a:r>
              <a:rPr sz="1400" dirty="0">
                <a:latin typeface="Times New Roman"/>
                <a:cs typeface="Times New Roman"/>
              </a:rPr>
              <a:t>в </a:t>
            </a:r>
            <a:r>
              <a:rPr sz="1400" spc="-5" dirty="0">
                <a:latin typeface="Times New Roman"/>
                <a:cs typeface="Times New Roman"/>
              </a:rPr>
              <a:t>Редакційно-видавничому</a:t>
            </a:r>
            <a:r>
              <a:rPr sz="1400" spc="-20" dirty="0">
                <a:latin typeface="Times New Roman"/>
                <a:cs typeface="Times New Roman"/>
              </a:rPr>
              <a:t> </a:t>
            </a:r>
            <a:r>
              <a:rPr sz="1400" dirty="0">
                <a:latin typeface="Times New Roman"/>
                <a:cs typeface="Times New Roman"/>
              </a:rPr>
              <a:t>центрі</a:t>
            </a:r>
            <a:endParaRPr sz="1400">
              <a:latin typeface="Times New Roman"/>
              <a:cs typeface="Times New Roman"/>
            </a:endParaRPr>
          </a:p>
          <a:p>
            <a:pPr marL="939165" marR="933450" indent="350520">
              <a:lnSpc>
                <a:spcPct val="100000"/>
              </a:lnSpc>
            </a:pPr>
            <a:r>
              <a:rPr sz="1400" spc="-5" dirty="0">
                <a:latin typeface="Times New Roman"/>
                <a:cs typeface="Times New Roman"/>
              </a:rPr>
              <a:t>Державного університету </a:t>
            </a:r>
            <a:r>
              <a:rPr sz="1400" spc="-10" dirty="0">
                <a:latin typeface="Times New Roman"/>
                <a:cs typeface="Times New Roman"/>
              </a:rPr>
              <a:t>телекомунікацій  </a:t>
            </a:r>
            <a:r>
              <a:rPr sz="1400" dirty="0">
                <a:latin typeface="Times New Roman"/>
                <a:cs typeface="Times New Roman"/>
              </a:rPr>
              <a:t>Київ, </a:t>
            </a:r>
            <a:r>
              <a:rPr sz="1400" spc="-35" dirty="0">
                <a:latin typeface="Times New Roman"/>
                <a:cs typeface="Times New Roman"/>
              </a:rPr>
              <a:t>вул. </a:t>
            </a:r>
            <a:r>
              <a:rPr sz="1400" spc="-5" dirty="0">
                <a:latin typeface="Times New Roman"/>
                <a:cs typeface="Times New Roman"/>
              </a:rPr>
              <a:t>Солом’янська, </a:t>
            </a:r>
            <a:r>
              <a:rPr sz="1400" dirty="0">
                <a:latin typeface="Times New Roman"/>
                <a:cs typeface="Times New Roman"/>
              </a:rPr>
              <a:t>7; </a:t>
            </a:r>
            <a:r>
              <a:rPr sz="1400" spc="-5" dirty="0">
                <a:latin typeface="Times New Roman"/>
                <a:cs typeface="Times New Roman"/>
              </a:rPr>
              <a:t>тел. </a:t>
            </a:r>
            <a:r>
              <a:rPr sz="1400" dirty="0">
                <a:latin typeface="Times New Roman"/>
                <a:cs typeface="Times New Roman"/>
              </a:rPr>
              <a:t>+38 (044)</a:t>
            </a:r>
            <a:r>
              <a:rPr sz="1400" spc="-15" dirty="0">
                <a:latin typeface="Times New Roman"/>
                <a:cs typeface="Times New Roman"/>
              </a:rPr>
              <a:t> </a:t>
            </a:r>
            <a:r>
              <a:rPr sz="1400" dirty="0">
                <a:latin typeface="Times New Roman"/>
                <a:cs typeface="Times New Roman"/>
              </a:rPr>
              <a:t>249-25-75</a:t>
            </a:r>
            <a:endParaRPr sz="1400">
              <a:latin typeface="Times New Roman"/>
              <a:cs typeface="Times New Roman"/>
            </a:endParaRPr>
          </a:p>
          <a:p>
            <a:pPr algn="ctr">
              <a:lnSpc>
                <a:spcPct val="100000"/>
              </a:lnSpc>
              <a:spcBef>
                <a:spcPts val="5"/>
              </a:spcBef>
            </a:pPr>
            <a:r>
              <a:rPr sz="1400" spc="-5" dirty="0">
                <a:latin typeface="Times New Roman"/>
                <a:cs typeface="Times New Roman"/>
              </a:rPr>
              <a:t>Свідоцтво </a:t>
            </a:r>
            <a:r>
              <a:rPr sz="1400" dirty="0">
                <a:latin typeface="Times New Roman"/>
                <a:cs typeface="Times New Roman"/>
              </a:rPr>
              <a:t>про </a:t>
            </a:r>
            <a:r>
              <a:rPr sz="1400" spc="5" dirty="0">
                <a:latin typeface="Times New Roman"/>
                <a:cs typeface="Times New Roman"/>
              </a:rPr>
              <a:t>внесення </a:t>
            </a:r>
            <a:r>
              <a:rPr sz="1400" spc="-15" dirty="0">
                <a:latin typeface="Times New Roman"/>
                <a:cs typeface="Times New Roman"/>
              </a:rPr>
              <a:t>суб’єкта </a:t>
            </a:r>
            <a:r>
              <a:rPr sz="1400" dirty="0">
                <a:latin typeface="Times New Roman"/>
                <a:cs typeface="Times New Roman"/>
              </a:rPr>
              <a:t>видавничої справи до Державного</a:t>
            </a:r>
            <a:r>
              <a:rPr sz="1400" spc="-55" dirty="0">
                <a:latin typeface="Times New Roman"/>
                <a:cs typeface="Times New Roman"/>
              </a:rPr>
              <a:t> </a:t>
            </a:r>
            <a:r>
              <a:rPr sz="1400" dirty="0">
                <a:latin typeface="Times New Roman"/>
                <a:cs typeface="Times New Roman"/>
              </a:rPr>
              <a:t>реєстру</a:t>
            </a:r>
            <a:endParaRPr sz="1400">
              <a:latin typeface="Times New Roman"/>
              <a:cs typeface="Times New Roman"/>
            </a:endParaRPr>
          </a:p>
          <a:p>
            <a:pPr algn="ctr">
              <a:lnSpc>
                <a:spcPct val="100000"/>
              </a:lnSpc>
            </a:pPr>
            <a:r>
              <a:rPr sz="1400" dirty="0">
                <a:latin typeface="Times New Roman"/>
                <a:cs typeface="Times New Roman"/>
              </a:rPr>
              <a:t>Серія </a:t>
            </a:r>
            <a:r>
              <a:rPr sz="1400" spc="-5" dirty="0">
                <a:latin typeface="Times New Roman"/>
                <a:cs typeface="Times New Roman"/>
              </a:rPr>
              <a:t>DK </a:t>
            </a:r>
            <a:r>
              <a:rPr sz="1400" dirty="0">
                <a:latin typeface="Times New Roman"/>
                <a:cs typeface="Times New Roman"/>
              </a:rPr>
              <a:t>№ 1812 </a:t>
            </a:r>
            <a:r>
              <a:rPr sz="1400" spc="-5" dirty="0">
                <a:latin typeface="Times New Roman"/>
                <a:cs typeface="Times New Roman"/>
              </a:rPr>
              <a:t>від </a:t>
            </a:r>
            <a:r>
              <a:rPr sz="1400" dirty="0">
                <a:latin typeface="Times New Roman"/>
                <a:cs typeface="Times New Roman"/>
              </a:rPr>
              <a:t>26.05.2004</a:t>
            </a:r>
            <a:r>
              <a:rPr sz="1400" spc="-90" dirty="0">
                <a:latin typeface="Times New Roman"/>
                <a:cs typeface="Times New Roman"/>
              </a:rPr>
              <a:t> </a:t>
            </a:r>
            <a:r>
              <a:rPr sz="1400" dirty="0">
                <a:latin typeface="Times New Roman"/>
                <a:cs typeface="Times New Roman"/>
              </a:rPr>
              <a:t>р.</a:t>
            </a:r>
            <a:endParaRPr sz="1400">
              <a:latin typeface="Times New Roman"/>
              <a:cs typeface="Times New Roman"/>
            </a:endParaRPr>
          </a:p>
        </p:txBody>
      </p:sp>
      <p:sp>
        <p:nvSpPr>
          <p:cNvPr id="4" name="object 4"/>
          <p:cNvSpPr txBox="1"/>
          <p:nvPr/>
        </p:nvSpPr>
        <p:spPr>
          <a:xfrm>
            <a:off x="2173351" y="5794044"/>
            <a:ext cx="4696460" cy="453390"/>
          </a:xfrm>
          <a:prstGeom prst="rect">
            <a:avLst/>
          </a:prstGeom>
        </p:spPr>
        <p:txBody>
          <a:bodyPr vert="horz" wrap="square" lIns="0" tIns="12700" rIns="0" bIns="0" rtlCol="0">
            <a:spAutoFit/>
          </a:bodyPr>
          <a:lstStyle/>
          <a:p>
            <a:pPr marR="34925" algn="ctr">
              <a:lnSpc>
                <a:spcPct val="100000"/>
              </a:lnSpc>
              <a:spcBef>
                <a:spcPts val="100"/>
              </a:spcBef>
            </a:pPr>
            <a:r>
              <a:rPr sz="1400" spc="-15" dirty="0">
                <a:latin typeface="Times New Roman"/>
                <a:cs typeface="Times New Roman"/>
              </a:rPr>
              <a:t>Формат </a:t>
            </a:r>
            <a:r>
              <a:rPr sz="1400" dirty="0">
                <a:latin typeface="Times New Roman"/>
                <a:cs typeface="Times New Roman"/>
              </a:rPr>
              <a:t>60x84/16. </a:t>
            </a:r>
            <a:r>
              <a:rPr sz="1400" spc="-15" dirty="0">
                <a:latin typeface="Times New Roman"/>
                <a:cs typeface="Times New Roman"/>
              </a:rPr>
              <a:t>Ум.друк.арк.</a:t>
            </a:r>
            <a:r>
              <a:rPr sz="1400" spc="-100" dirty="0">
                <a:latin typeface="Times New Roman"/>
                <a:cs typeface="Times New Roman"/>
              </a:rPr>
              <a:t> </a:t>
            </a:r>
            <a:r>
              <a:rPr sz="1400" dirty="0">
                <a:latin typeface="Times New Roman"/>
                <a:cs typeface="Times New Roman"/>
              </a:rPr>
              <a:t>9,42.</a:t>
            </a:r>
          </a:p>
          <a:p>
            <a:pPr algn="ctr">
              <a:lnSpc>
                <a:spcPct val="100000"/>
              </a:lnSpc>
              <a:spcBef>
                <a:spcPts val="5"/>
              </a:spcBef>
              <a:tabLst>
                <a:tab pos="4621530" algn="l"/>
              </a:tabLst>
            </a:pPr>
            <a:r>
              <a:rPr sz="1400" dirty="0">
                <a:latin typeface="Times New Roman"/>
                <a:cs typeface="Times New Roman"/>
              </a:rPr>
              <a:t>©</a:t>
            </a:r>
            <a:r>
              <a:rPr sz="1400" spc="-5" dirty="0">
                <a:latin typeface="Times New Roman"/>
                <a:cs typeface="Times New Roman"/>
              </a:rPr>
              <a:t> </a:t>
            </a:r>
            <a:r>
              <a:rPr sz="1200" spc="5" dirty="0">
                <a:latin typeface="Times New Roman"/>
                <a:cs typeface="Times New Roman"/>
              </a:rPr>
              <a:t>Д</a:t>
            </a:r>
            <a:r>
              <a:rPr sz="1200" dirty="0">
                <a:latin typeface="Times New Roman"/>
                <a:cs typeface="Times New Roman"/>
              </a:rPr>
              <a:t>УТ під</a:t>
            </a:r>
            <a:r>
              <a:rPr sz="1200" spc="5" dirty="0">
                <a:latin typeface="Times New Roman"/>
                <a:cs typeface="Times New Roman"/>
              </a:rPr>
              <a:t>п</a:t>
            </a:r>
            <a:r>
              <a:rPr sz="1200" dirty="0">
                <a:latin typeface="Times New Roman"/>
                <a:cs typeface="Times New Roman"/>
              </a:rPr>
              <a:t>и</a:t>
            </a:r>
            <a:r>
              <a:rPr sz="1200" spc="5" dirty="0">
                <a:latin typeface="Times New Roman"/>
                <a:cs typeface="Times New Roman"/>
              </a:rPr>
              <a:t>с</a:t>
            </a:r>
            <a:r>
              <a:rPr sz="1200" spc="-5" dirty="0">
                <a:latin typeface="Times New Roman"/>
                <a:cs typeface="Times New Roman"/>
              </a:rPr>
              <a:t>а</a:t>
            </a:r>
            <a:r>
              <a:rPr sz="1200" dirty="0">
                <a:latin typeface="Times New Roman"/>
                <a:cs typeface="Times New Roman"/>
              </a:rPr>
              <a:t>но</a:t>
            </a:r>
            <a:r>
              <a:rPr sz="1200" spc="-5" dirty="0">
                <a:latin typeface="Times New Roman"/>
                <a:cs typeface="Times New Roman"/>
              </a:rPr>
              <a:t> </a:t>
            </a:r>
            <a:r>
              <a:rPr sz="1200" dirty="0">
                <a:latin typeface="Times New Roman"/>
                <a:cs typeface="Times New Roman"/>
              </a:rPr>
              <a:t>до </a:t>
            </a:r>
            <a:r>
              <a:rPr sz="1200" dirty="0" err="1">
                <a:latin typeface="Times New Roman"/>
                <a:cs typeface="Times New Roman"/>
              </a:rPr>
              <a:t>д</a:t>
            </a:r>
            <a:r>
              <a:rPr sz="1200" spc="-15" dirty="0" err="1">
                <a:latin typeface="Times New Roman"/>
                <a:cs typeface="Times New Roman"/>
              </a:rPr>
              <a:t>р</a:t>
            </a:r>
            <a:r>
              <a:rPr sz="1200" spc="-40" dirty="0" err="1">
                <a:latin typeface="Times New Roman"/>
                <a:cs typeface="Times New Roman"/>
              </a:rPr>
              <a:t>у</a:t>
            </a:r>
            <a:r>
              <a:rPr sz="1200" dirty="0" err="1">
                <a:latin typeface="Times New Roman"/>
                <a:cs typeface="Times New Roman"/>
              </a:rPr>
              <a:t>ку</a:t>
            </a:r>
            <a:r>
              <a:rPr sz="1200" dirty="0">
                <a:latin typeface="Times New Roman"/>
                <a:cs typeface="Times New Roman"/>
              </a:rPr>
              <a:t> </a:t>
            </a:r>
            <a:r>
              <a:rPr sz="1200" spc="10" dirty="0">
                <a:latin typeface="Times New Roman"/>
                <a:cs typeface="Times New Roman"/>
              </a:rPr>
              <a:t> </a:t>
            </a:r>
            <a:r>
              <a:rPr lang="uk-UA" sz="1200" dirty="0" smtClean="0">
                <a:latin typeface="Times New Roman"/>
                <a:cs typeface="Times New Roman"/>
              </a:rPr>
              <a:t>28</a:t>
            </a:r>
            <a:r>
              <a:rPr sz="1200" dirty="0" smtClean="0">
                <a:latin typeface="Times New Roman"/>
                <a:cs typeface="Times New Roman"/>
              </a:rPr>
              <a:t>.0</a:t>
            </a:r>
            <a:r>
              <a:rPr lang="uk-UA" sz="1200" dirty="0" smtClean="0">
                <a:latin typeface="Times New Roman"/>
                <a:cs typeface="Times New Roman"/>
              </a:rPr>
              <a:t>2</a:t>
            </a:r>
            <a:r>
              <a:rPr sz="1200" dirty="0" smtClean="0">
                <a:latin typeface="Times New Roman"/>
                <a:cs typeface="Times New Roman"/>
              </a:rPr>
              <a:t>. 20</a:t>
            </a:r>
            <a:r>
              <a:rPr lang="uk-UA" sz="1200" dirty="0" smtClean="0">
                <a:latin typeface="Times New Roman"/>
                <a:cs typeface="Times New Roman"/>
              </a:rPr>
              <a:t>20</a:t>
            </a:r>
            <a:r>
              <a:rPr sz="1200" dirty="0" smtClean="0">
                <a:latin typeface="Times New Roman"/>
                <a:cs typeface="Times New Roman"/>
              </a:rPr>
              <a:t>. </a:t>
            </a:r>
            <a:r>
              <a:rPr sz="1200" spc="-5" dirty="0">
                <a:latin typeface="Times New Roman"/>
                <a:cs typeface="Times New Roman"/>
              </a:rPr>
              <a:t>Н</a:t>
            </a:r>
            <a:r>
              <a:rPr sz="1200" spc="-10" dirty="0">
                <a:latin typeface="Times New Roman"/>
                <a:cs typeface="Times New Roman"/>
              </a:rPr>
              <a:t>а</a:t>
            </a:r>
            <a:r>
              <a:rPr sz="1200" dirty="0">
                <a:latin typeface="Times New Roman"/>
                <a:cs typeface="Times New Roman"/>
              </a:rPr>
              <a:t>кл</a:t>
            </a:r>
            <a:r>
              <a:rPr sz="1200" spc="-5" dirty="0">
                <a:latin typeface="Times New Roman"/>
                <a:cs typeface="Times New Roman"/>
              </a:rPr>
              <a:t>а</a:t>
            </a:r>
            <a:r>
              <a:rPr sz="1200" dirty="0">
                <a:latin typeface="Times New Roman"/>
                <a:cs typeface="Times New Roman"/>
              </a:rPr>
              <a:t>д</a:t>
            </a:r>
            <a:r>
              <a:rPr sz="1200" spc="15" dirty="0">
                <a:latin typeface="Times New Roman"/>
                <a:cs typeface="Times New Roman"/>
              </a:rPr>
              <a:t> </a:t>
            </a:r>
            <a:r>
              <a:rPr sz="1200" dirty="0">
                <a:latin typeface="Times New Roman"/>
                <a:cs typeface="Times New Roman"/>
              </a:rPr>
              <a:t>50 при</a:t>
            </a:r>
            <a:r>
              <a:rPr sz="1200" spc="-5" dirty="0">
                <a:latin typeface="Times New Roman"/>
                <a:cs typeface="Times New Roman"/>
              </a:rPr>
              <a:t>м</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З</a:t>
            </a:r>
            <a:r>
              <a:rPr sz="1200" spc="-10" dirty="0">
                <a:latin typeface="Times New Roman"/>
                <a:cs typeface="Times New Roman"/>
              </a:rPr>
              <a:t>а</a:t>
            </a:r>
            <a:r>
              <a:rPr sz="1200" spc="-5" dirty="0">
                <a:latin typeface="Times New Roman"/>
                <a:cs typeface="Times New Roman"/>
              </a:rPr>
              <a:t>м</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sz="1200" u="sng" dirty="0">
                <a:uFill>
                  <a:solidFill>
                    <a:srgbClr val="000000"/>
                  </a:solidFill>
                </a:uFill>
                <a:latin typeface="Times New Roman"/>
                <a:cs typeface="Times New Roman"/>
              </a:rPr>
              <a:t> 	</a:t>
            </a:r>
            <a:r>
              <a:rPr sz="1400" dirty="0">
                <a:latin typeface="Times New Roman"/>
                <a:cs typeface="Times New Roman"/>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514" y="260692"/>
            <a:ext cx="8856980" cy="483234"/>
          </a:xfrm>
          <a:custGeom>
            <a:avLst/>
            <a:gdLst/>
            <a:ahLst/>
            <a:cxnLst/>
            <a:rect l="l" t="t" r="r" b="b"/>
            <a:pathLst>
              <a:path w="8856980" h="483234">
                <a:moveTo>
                  <a:pt x="0" y="483019"/>
                </a:moveTo>
                <a:lnTo>
                  <a:pt x="8856980" y="483019"/>
                </a:lnTo>
                <a:lnTo>
                  <a:pt x="8856980" y="0"/>
                </a:lnTo>
                <a:lnTo>
                  <a:pt x="0" y="0"/>
                </a:lnTo>
                <a:lnTo>
                  <a:pt x="0" y="483019"/>
                </a:lnTo>
                <a:close/>
              </a:path>
            </a:pathLst>
          </a:custGeom>
          <a:solidFill>
            <a:srgbClr val="FFC27E"/>
          </a:solidFill>
        </p:spPr>
        <p:txBody>
          <a:bodyPr wrap="square" lIns="0" tIns="0" rIns="0" bIns="0" rtlCol="0"/>
          <a:lstStyle/>
          <a:p>
            <a:endParaRPr/>
          </a:p>
        </p:txBody>
      </p:sp>
      <p:sp>
        <p:nvSpPr>
          <p:cNvPr id="3" name="object 3"/>
          <p:cNvSpPr txBox="1">
            <a:spLocks noGrp="1"/>
          </p:cNvSpPr>
          <p:nvPr>
            <p:ph type="title"/>
          </p:nvPr>
        </p:nvSpPr>
        <p:spPr>
          <a:xfrm>
            <a:off x="2954782" y="304241"/>
            <a:ext cx="375983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E1F51"/>
                </a:solidFill>
                <a:latin typeface="Trebuchet MS"/>
                <a:cs typeface="Trebuchet MS"/>
              </a:rPr>
              <a:t>3. МЕТОДИ</a:t>
            </a:r>
            <a:r>
              <a:rPr sz="2400" b="1" spc="-70" dirty="0">
                <a:solidFill>
                  <a:srgbClr val="3E1F51"/>
                </a:solidFill>
                <a:latin typeface="Trebuchet MS"/>
                <a:cs typeface="Trebuchet MS"/>
              </a:rPr>
              <a:t> </a:t>
            </a:r>
            <a:r>
              <a:rPr sz="2400" b="1" spc="-5" dirty="0">
                <a:solidFill>
                  <a:srgbClr val="3E1F51"/>
                </a:solidFill>
                <a:latin typeface="Trebuchet MS"/>
                <a:cs typeface="Trebuchet MS"/>
              </a:rPr>
              <a:t>СТАТИСТИКИ</a:t>
            </a:r>
            <a:endParaRPr sz="2400">
              <a:latin typeface="Trebuchet MS"/>
              <a:cs typeface="Trebuchet MS"/>
            </a:endParaRPr>
          </a:p>
        </p:txBody>
      </p:sp>
      <p:sp>
        <p:nvSpPr>
          <p:cNvPr id="4" name="object 4"/>
          <p:cNvSpPr txBox="1"/>
          <p:nvPr/>
        </p:nvSpPr>
        <p:spPr>
          <a:xfrm>
            <a:off x="510946" y="1124458"/>
            <a:ext cx="8270240" cy="5001895"/>
          </a:xfrm>
          <a:prstGeom prst="rect">
            <a:avLst/>
          </a:prstGeom>
        </p:spPr>
        <p:txBody>
          <a:bodyPr vert="horz" wrap="square" lIns="0" tIns="12700" rIns="0" bIns="0" rtlCol="0">
            <a:spAutoFit/>
          </a:bodyPr>
          <a:lstStyle/>
          <a:p>
            <a:pPr marL="12700" marR="7620" indent="449580" algn="just">
              <a:lnSpc>
                <a:spcPct val="114999"/>
              </a:lnSpc>
              <a:spcBef>
                <a:spcPts val="100"/>
              </a:spcBef>
            </a:pPr>
            <a:r>
              <a:rPr sz="1800" b="1" spc="-10" dirty="0">
                <a:latin typeface="Times New Roman"/>
                <a:cs typeface="Times New Roman"/>
              </a:rPr>
              <a:t>Статистична </a:t>
            </a:r>
            <a:r>
              <a:rPr sz="1800" b="1" spc="-15" dirty="0">
                <a:latin typeface="Times New Roman"/>
                <a:cs typeface="Times New Roman"/>
              </a:rPr>
              <a:t>методологія </a:t>
            </a:r>
            <a:r>
              <a:rPr sz="1800" dirty="0">
                <a:latin typeface="Times New Roman"/>
                <a:cs typeface="Times New Roman"/>
              </a:rPr>
              <a:t>– </a:t>
            </a:r>
            <a:r>
              <a:rPr sz="1800" spc="-5" dirty="0">
                <a:latin typeface="Times New Roman"/>
                <a:cs typeface="Times New Roman"/>
              </a:rPr>
              <a:t>це </a:t>
            </a:r>
            <a:r>
              <a:rPr sz="1800" spc="-25" dirty="0">
                <a:latin typeface="Times New Roman"/>
                <a:cs typeface="Times New Roman"/>
              </a:rPr>
              <a:t>комплекс </a:t>
            </a:r>
            <a:r>
              <a:rPr sz="1800" spc="-5" dirty="0">
                <a:latin typeface="Times New Roman"/>
                <a:cs typeface="Times New Roman"/>
              </a:rPr>
              <a:t>загальних </a:t>
            </a:r>
            <a:r>
              <a:rPr sz="1800" dirty="0">
                <a:latin typeface="Times New Roman"/>
                <a:cs typeface="Times New Roman"/>
              </a:rPr>
              <a:t>і </a:t>
            </a:r>
            <a:r>
              <a:rPr sz="1800" spc="-5" dirty="0">
                <a:latin typeface="Times New Roman"/>
                <a:cs typeface="Times New Roman"/>
              </a:rPr>
              <a:t>спеціальних, властивих  </a:t>
            </a:r>
            <a:r>
              <a:rPr sz="1800" dirty="0">
                <a:latin typeface="Times New Roman"/>
                <a:cs typeface="Times New Roman"/>
              </a:rPr>
              <a:t>лише </a:t>
            </a:r>
            <a:r>
              <a:rPr sz="1800" spc="-5" dirty="0">
                <a:latin typeface="Times New Roman"/>
                <a:cs typeface="Times New Roman"/>
              </a:rPr>
              <a:t>статистиці </a:t>
            </a:r>
            <a:r>
              <a:rPr sz="1800" spc="-10" dirty="0">
                <a:latin typeface="Times New Roman"/>
                <a:cs typeface="Times New Roman"/>
              </a:rPr>
              <a:t>методів </a:t>
            </a:r>
            <a:r>
              <a:rPr sz="1800" dirty="0">
                <a:latin typeface="Times New Roman"/>
                <a:cs typeface="Times New Roman"/>
              </a:rPr>
              <a:t>і засобів</a:t>
            </a:r>
            <a:r>
              <a:rPr sz="1800" spc="-50" dirty="0">
                <a:latin typeface="Times New Roman"/>
                <a:cs typeface="Times New Roman"/>
              </a:rPr>
              <a:t> </a:t>
            </a:r>
            <a:r>
              <a:rPr sz="1800" dirty="0">
                <a:latin typeface="Times New Roman"/>
                <a:cs typeface="Times New Roman"/>
              </a:rPr>
              <a:t>дослідження.</a:t>
            </a:r>
            <a:endParaRPr sz="1800">
              <a:latin typeface="Times New Roman"/>
              <a:cs typeface="Times New Roman"/>
            </a:endParaRPr>
          </a:p>
          <a:p>
            <a:pPr marL="462280" algn="just">
              <a:lnSpc>
                <a:spcPct val="100000"/>
              </a:lnSpc>
              <a:spcBef>
                <a:spcPts val="325"/>
              </a:spcBef>
            </a:pPr>
            <a:r>
              <a:rPr sz="1800" spc="-5" dirty="0">
                <a:latin typeface="Times New Roman"/>
                <a:cs typeface="Times New Roman"/>
              </a:rPr>
              <a:t>Вона</a:t>
            </a:r>
            <a:r>
              <a:rPr sz="1800" spc="40" dirty="0">
                <a:latin typeface="Times New Roman"/>
                <a:cs typeface="Times New Roman"/>
              </a:rPr>
              <a:t> </a:t>
            </a:r>
            <a:r>
              <a:rPr sz="1800" spc="-10" dirty="0">
                <a:latin typeface="Times New Roman"/>
                <a:cs typeface="Times New Roman"/>
              </a:rPr>
              <a:t>грунтується</a:t>
            </a:r>
            <a:r>
              <a:rPr sz="1800" spc="55" dirty="0">
                <a:latin typeface="Times New Roman"/>
                <a:cs typeface="Times New Roman"/>
              </a:rPr>
              <a:t> </a:t>
            </a:r>
            <a:r>
              <a:rPr sz="1800" spc="-5" dirty="0">
                <a:latin typeface="Times New Roman"/>
                <a:cs typeface="Times New Roman"/>
              </a:rPr>
              <a:t>на</a:t>
            </a:r>
            <a:r>
              <a:rPr sz="1800" spc="45" dirty="0">
                <a:latin typeface="Times New Roman"/>
                <a:cs typeface="Times New Roman"/>
              </a:rPr>
              <a:t> </a:t>
            </a:r>
            <a:r>
              <a:rPr sz="1800" spc="-5" dirty="0">
                <a:latin typeface="Times New Roman"/>
                <a:cs typeface="Times New Roman"/>
              </a:rPr>
              <a:t>загальних</a:t>
            </a:r>
            <a:r>
              <a:rPr sz="1800" spc="30" dirty="0">
                <a:latin typeface="Times New Roman"/>
                <a:cs typeface="Times New Roman"/>
              </a:rPr>
              <a:t> </a:t>
            </a:r>
            <a:r>
              <a:rPr sz="1800" dirty="0">
                <a:latin typeface="Times New Roman"/>
                <a:cs typeface="Times New Roman"/>
              </a:rPr>
              <a:t>філософських</a:t>
            </a:r>
            <a:r>
              <a:rPr sz="1800" spc="20" dirty="0">
                <a:latin typeface="Times New Roman"/>
                <a:cs typeface="Times New Roman"/>
              </a:rPr>
              <a:t> </a:t>
            </a:r>
            <a:r>
              <a:rPr sz="1800" spc="-5" dirty="0">
                <a:latin typeface="Times New Roman"/>
                <a:cs typeface="Times New Roman"/>
              </a:rPr>
              <a:t>(діалектична</a:t>
            </a:r>
            <a:r>
              <a:rPr sz="1800" spc="45" dirty="0">
                <a:latin typeface="Times New Roman"/>
                <a:cs typeface="Times New Roman"/>
              </a:rPr>
              <a:t> </a:t>
            </a:r>
            <a:r>
              <a:rPr sz="1800" spc="-10" dirty="0">
                <a:latin typeface="Times New Roman"/>
                <a:cs typeface="Times New Roman"/>
              </a:rPr>
              <a:t>логіка)</a:t>
            </a:r>
            <a:r>
              <a:rPr sz="1800" spc="50" dirty="0">
                <a:latin typeface="Times New Roman"/>
                <a:cs typeface="Times New Roman"/>
              </a:rPr>
              <a:t> </a:t>
            </a:r>
            <a:r>
              <a:rPr sz="1800" dirty="0">
                <a:latin typeface="Times New Roman"/>
                <a:cs typeface="Times New Roman"/>
              </a:rPr>
              <a:t>і</a:t>
            </a:r>
            <a:endParaRPr sz="1800">
              <a:latin typeface="Times New Roman"/>
              <a:cs typeface="Times New Roman"/>
            </a:endParaRPr>
          </a:p>
          <a:p>
            <a:pPr marL="12700" algn="just">
              <a:lnSpc>
                <a:spcPct val="100000"/>
              </a:lnSpc>
              <a:spcBef>
                <a:spcPts val="325"/>
              </a:spcBef>
            </a:pPr>
            <a:r>
              <a:rPr sz="1800" spc="-15" dirty="0">
                <a:latin typeface="Times New Roman"/>
                <a:cs typeface="Times New Roman"/>
              </a:rPr>
              <a:t>загальнонаукових </a:t>
            </a:r>
            <a:r>
              <a:rPr sz="1800" spc="-5" dirty="0">
                <a:latin typeface="Times New Roman"/>
                <a:cs typeface="Times New Roman"/>
              </a:rPr>
              <a:t>принципах.</a:t>
            </a:r>
            <a:endParaRPr sz="1800">
              <a:latin typeface="Times New Roman"/>
              <a:cs typeface="Times New Roman"/>
            </a:endParaRPr>
          </a:p>
          <a:p>
            <a:pPr marL="12700" marR="5715" indent="449580" algn="just">
              <a:lnSpc>
                <a:spcPct val="114999"/>
              </a:lnSpc>
            </a:pPr>
            <a:r>
              <a:rPr sz="1800" b="1" spc="-10" dirty="0">
                <a:latin typeface="Times New Roman"/>
                <a:cs typeface="Times New Roman"/>
              </a:rPr>
              <a:t>Основні </a:t>
            </a:r>
            <a:r>
              <a:rPr sz="1800" b="1" spc="-5" dirty="0">
                <a:latin typeface="Times New Roman"/>
                <a:cs typeface="Times New Roman"/>
              </a:rPr>
              <a:t>принципи </a:t>
            </a:r>
            <a:r>
              <a:rPr sz="1800" dirty="0">
                <a:latin typeface="Times New Roman"/>
                <a:cs typeface="Times New Roman"/>
              </a:rPr>
              <a:t>– </a:t>
            </a:r>
            <a:r>
              <a:rPr sz="1800" spc="-5" dirty="0">
                <a:latin typeface="Times New Roman"/>
                <a:cs typeface="Times New Roman"/>
              </a:rPr>
              <a:t>це </a:t>
            </a:r>
            <a:r>
              <a:rPr sz="1800" b="1" i="1" spc="-10" dirty="0">
                <a:latin typeface="Times New Roman"/>
                <a:cs typeface="Times New Roman"/>
              </a:rPr>
              <a:t>принцип взаємозв’язку </a:t>
            </a:r>
            <a:r>
              <a:rPr sz="1800" dirty="0">
                <a:latin typeface="Times New Roman"/>
                <a:cs typeface="Times New Roman"/>
              </a:rPr>
              <a:t>і взаємозалежності </a:t>
            </a:r>
            <a:r>
              <a:rPr sz="1800" spc="-5" dirty="0">
                <a:latin typeface="Times New Roman"/>
                <a:cs typeface="Times New Roman"/>
              </a:rPr>
              <a:t>явищ, </a:t>
            </a:r>
            <a:r>
              <a:rPr sz="1800" spc="5" dirty="0">
                <a:latin typeface="Times New Roman"/>
                <a:cs typeface="Times New Roman"/>
              </a:rPr>
              <a:t>що  </a:t>
            </a:r>
            <a:r>
              <a:rPr sz="1800" spc="-15" dirty="0">
                <a:latin typeface="Times New Roman"/>
                <a:cs typeface="Times New Roman"/>
              </a:rPr>
              <a:t>розглядає </a:t>
            </a:r>
            <a:r>
              <a:rPr sz="1800" spc="-10" dirty="0">
                <a:latin typeface="Times New Roman"/>
                <a:cs typeface="Times New Roman"/>
              </a:rPr>
              <a:t>суспільні </a:t>
            </a:r>
            <a:r>
              <a:rPr sz="1800" dirty="0">
                <a:latin typeface="Times New Roman"/>
                <a:cs typeface="Times New Roman"/>
              </a:rPr>
              <a:t>явища </a:t>
            </a:r>
            <a:r>
              <a:rPr sz="1800" spc="-5" dirty="0">
                <a:latin typeface="Times New Roman"/>
                <a:cs typeface="Times New Roman"/>
              </a:rPr>
              <a:t>не </a:t>
            </a:r>
            <a:r>
              <a:rPr sz="1800" spc="-10" dirty="0">
                <a:latin typeface="Times New Roman"/>
                <a:cs typeface="Times New Roman"/>
              </a:rPr>
              <a:t>ізольовано </a:t>
            </a:r>
            <a:r>
              <a:rPr sz="1800" spc="-15" dirty="0">
                <a:latin typeface="Times New Roman"/>
                <a:cs typeface="Times New Roman"/>
              </a:rPr>
              <a:t>одне </a:t>
            </a:r>
            <a:r>
              <a:rPr sz="1800" spc="-5" dirty="0">
                <a:latin typeface="Times New Roman"/>
                <a:cs typeface="Times New Roman"/>
              </a:rPr>
              <a:t>від </a:t>
            </a:r>
            <a:r>
              <a:rPr sz="1800" spc="-15" dirty="0">
                <a:latin typeface="Times New Roman"/>
                <a:cs typeface="Times New Roman"/>
              </a:rPr>
              <a:t>одного, </a:t>
            </a:r>
            <a:r>
              <a:rPr sz="1800" dirty="0">
                <a:latin typeface="Times New Roman"/>
                <a:cs typeface="Times New Roman"/>
              </a:rPr>
              <a:t>а в </a:t>
            </a:r>
            <a:r>
              <a:rPr sz="1800" spc="-10" dirty="0">
                <a:latin typeface="Times New Roman"/>
                <a:cs typeface="Times New Roman"/>
              </a:rPr>
              <a:t>тісному взаємозв’язку  </a:t>
            </a:r>
            <a:r>
              <a:rPr sz="1800" dirty="0">
                <a:latin typeface="Times New Roman"/>
                <a:cs typeface="Times New Roman"/>
              </a:rPr>
              <a:t>між </a:t>
            </a:r>
            <a:r>
              <a:rPr sz="1800" spc="-5" dirty="0">
                <a:latin typeface="Times New Roman"/>
                <a:cs typeface="Times New Roman"/>
              </a:rPr>
              <a:t>ними, </a:t>
            </a:r>
            <a:r>
              <a:rPr sz="1800" spc="10" dirty="0">
                <a:latin typeface="Times New Roman"/>
                <a:cs typeface="Times New Roman"/>
              </a:rPr>
              <a:t>та </a:t>
            </a:r>
            <a:r>
              <a:rPr sz="1800" b="1" i="1" spc="-10" dirty="0">
                <a:latin typeface="Times New Roman"/>
                <a:cs typeface="Times New Roman"/>
              </a:rPr>
              <a:t>принцип </a:t>
            </a:r>
            <a:r>
              <a:rPr sz="1800" b="1" i="1" spc="-5" dirty="0">
                <a:latin typeface="Times New Roman"/>
                <a:cs typeface="Times New Roman"/>
              </a:rPr>
              <a:t>розвитку</a:t>
            </a:r>
            <a:r>
              <a:rPr sz="1800" spc="-5" dirty="0">
                <a:latin typeface="Times New Roman"/>
                <a:cs typeface="Times New Roman"/>
              </a:rPr>
              <a:t>, </a:t>
            </a:r>
            <a:r>
              <a:rPr sz="1800" spc="-20" dirty="0">
                <a:latin typeface="Times New Roman"/>
                <a:cs typeface="Times New Roman"/>
              </a:rPr>
              <a:t>котрий </a:t>
            </a:r>
            <a:r>
              <a:rPr sz="1800" spc="-15" dirty="0">
                <a:latin typeface="Times New Roman"/>
                <a:cs typeface="Times New Roman"/>
              </a:rPr>
              <a:t>передбачає вивчення </a:t>
            </a:r>
            <a:r>
              <a:rPr sz="1800" spc="-5" dirty="0">
                <a:latin typeface="Times New Roman"/>
                <a:cs typeface="Times New Roman"/>
              </a:rPr>
              <a:t>явища </a:t>
            </a:r>
            <a:r>
              <a:rPr sz="1800" dirty="0">
                <a:latin typeface="Times New Roman"/>
                <a:cs typeface="Times New Roman"/>
              </a:rPr>
              <a:t>в </a:t>
            </a:r>
            <a:r>
              <a:rPr sz="1800" spc="-5" dirty="0">
                <a:latin typeface="Times New Roman"/>
                <a:cs typeface="Times New Roman"/>
              </a:rPr>
              <a:t>постійному  </a:t>
            </a:r>
            <a:r>
              <a:rPr sz="1800" dirty="0">
                <a:latin typeface="Times New Roman"/>
                <a:cs typeface="Times New Roman"/>
              </a:rPr>
              <a:t>русі, </a:t>
            </a:r>
            <a:r>
              <a:rPr sz="1800" spc="-25" dirty="0">
                <a:latin typeface="Times New Roman"/>
                <a:cs typeface="Times New Roman"/>
              </a:rPr>
              <a:t>проходячи </a:t>
            </a:r>
            <a:r>
              <a:rPr sz="1800" spc="5" dirty="0">
                <a:latin typeface="Times New Roman"/>
                <a:cs typeface="Times New Roman"/>
              </a:rPr>
              <a:t>стадії </a:t>
            </a:r>
            <a:r>
              <a:rPr sz="1800" spc="-5" dirty="0">
                <a:latin typeface="Times New Roman"/>
                <a:cs typeface="Times New Roman"/>
              </a:rPr>
              <a:t>виникнення, </a:t>
            </a:r>
            <a:r>
              <a:rPr sz="1800" dirty="0">
                <a:latin typeface="Times New Roman"/>
                <a:cs typeface="Times New Roman"/>
              </a:rPr>
              <a:t>становлення, </a:t>
            </a:r>
            <a:r>
              <a:rPr sz="1800" spc="-5" dirty="0">
                <a:latin typeface="Times New Roman"/>
                <a:cs typeface="Times New Roman"/>
              </a:rPr>
              <a:t>розвитку </a:t>
            </a:r>
            <a:r>
              <a:rPr sz="1800" spc="10" dirty="0">
                <a:latin typeface="Times New Roman"/>
                <a:cs typeface="Times New Roman"/>
              </a:rPr>
              <a:t>та</a:t>
            </a:r>
            <a:r>
              <a:rPr sz="1800" spc="-60" dirty="0">
                <a:latin typeface="Times New Roman"/>
                <a:cs typeface="Times New Roman"/>
              </a:rPr>
              <a:t> </a:t>
            </a:r>
            <a:r>
              <a:rPr sz="1800" spc="-5" dirty="0">
                <a:latin typeface="Times New Roman"/>
                <a:cs typeface="Times New Roman"/>
              </a:rPr>
              <a:t>зникнення.</a:t>
            </a:r>
            <a:endParaRPr sz="1800">
              <a:latin typeface="Times New Roman"/>
              <a:cs typeface="Times New Roman"/>
            </a:endParaRPr>
          </a:p>
          <a:p>
            <a:pPr marL="462280" algn="just">
              <a:lnSpc>
                <a:spcPct val="100000"/>
              </a:lnSpc>
              <a:spcBef>
                <a:spcPts val="340"/>
              </a:spcBef>
            </a:pPr>
            <a:r>
              <a:rPr sz="2000" b="1" spc="-15" dirty="0">
                <a:latin typeface="Times New Roman"/>
                <a:cs typeface="Times New Roman"/>
              </a:rPr>
              <a:t>Загальнонаукові </a:t>
            </a:r>
            <a:r>
              <a:rPr sz="2000" b="1" spc="-5" dirty="0">
                <a:latin typeface="Times New Roman"/>
                <a:cs typeface="Times New Roman"/>
              </a:rPr>
              <a:t>принципи: порівняння, </a:t>
            </a:r>
            <a:r>
              <a:rPr sz="2000" b="1" dirty="0">
                <a:latin typeface="Times New Roman"/>
                <a:cs typeface="Times New Roman"/>
              </a:rPr>
              <a:t>аналіз,</a:t>
            </a:r>
            <a:r>
              <a:rPr sz="2000" b="1" spc="-100" dirty="0">
                <a:latin typeface="Times New Roman"/>
                <a:cs typeface="Times New Roman"/>
              </a:rPr>
              <a:t> </a:t>
            </a:r>
            <a:r>
              <a:rPr sz="2000" b="1" spc="-5" dirty="0">
                <a:latin typeface="Times New Roman"/>
                <a:cs typeface="Times New Roman"/>
              </a:rPr>
              <a:t>синтез.</a:t>
            </a:r>
            <a:endParaRPr sz="2000">
              <a:latin typeface="Times New Roman"/>
              <a:cs typeface="Times New Roman"/>
            </a:endParaRPr>
          </a:p>
          <a:p>
            <a:pPr marL="525780" algn="just">
              <a:lnSpc>
                <a:spcPct val="100000"/>
              </a:lnSpc>
              <a:spcBef>
                <a:spcPts val="360"/>
              </a:spcBef>
            </a:pPr>
            <a:r>
              <a:rPr sz="2000" b="1" spc="-5" dirty="0">
                <a:latin typeface="Times New Roman"/>
                <a:cs typeface="Times New Roman"/>
              </a:rPr>
              <a:t>Порівняння </a:t>
            </a:r>
            <a:r>
              <a:rPr sz="2000" dirty="0">
                <a:latin typeface="Times New Roman"/>
                <a:cs typeface="Times New Roman"/>
              </a:rPr>
              <a:t>– </a:t>
            </a:r>
            <a:r>
              <a:rPr sz="2000" spc="-20" dirty="0">
                <a:latin typeface="Times New Roman"/>
                <a:cs typeface="Times New Roman"/>
              </a:rPr>
              <a:t>метод </a:t>
            </a:r>
            <a:r>
              <a:rPr sz="2000" spc="-35" dirty="0">
                <a:latin typeface="Times New Roman"/>
                <a:cs typeface="Times New Roman"/>
              </a:rPr>
              <a:t>наукового </a:t>
            </a:r>
            <a:r>
              <a:rPr sz="2000" spc="-5" dirty="0">
                <a:latin typeface="Times New Roman"/>
                <a:cs typeface="Times New Roman"/>
              </a:rPr>
              <a:t>пізнання, </a:t>
            </a:r>
            <a:r>
              <a:rPr sz="2000" dirty="0">
                <a:latin typeface="Times New Roman"/>
                <a:cs typeface="Times New Roman"/>
              </a:rPr>
              <a:t>за </a:t>
            </a:r>
            <a:r>
              <a:rPr sz="2000" spc="-15" dirty="0">
                <a:latin typeface="Times New Roman"/>
                <a:cs typeface="Times New Roman"/>
              </a:rPr>
              <a:t>допомогою </a:t>
            </a:r>
            <a:r>
              <a:rPr sz="2000" spc="-35" dirty="0">
                <a:latin typeface="Times New Roman"/>
                <a:cs typeface="Times New Roman"/>
              </a:rPr>
              <a:t>якого</a:t>
            </a:r>
            <a:r>
              <a:rPr sz="2000" spc="190" dirty="0">
                <a:latin typeface="Times New Roman"/>
                <a:cs typeface="Times New Roman"/>
              </a:rPr>
              <a:t> </a:t>
            </a:r>
            <a:r>
              <a:rPr sz="2000" dirty="0">
                <a:latin typeface="Times New Roman"/>
                <a:cs typeface="Times New Roman"/>
              </a:rPr>
              <a:t>робиться</a:t>
            </a:r>
            <a:endParaRPr sz="2000">
              <a:latin typeface="Times New Roman"/>
              <a:cs typeface="Times New Roman"/>
            </a:endParaRPr>
          </a:p>
          <a:p>
            <a:pPr marL="12700" marR="5080" algn="just">
              <a:lnSpc>
                <a:spcPct val="114999"/>
              </a:lnSpc>
              <a:spcBef>
                <a:spcPts val="5"/>
              </a:spcBef>
            </a:pPr>
            <a:r>
              <a:rPr sz="2000" spc="-5" dirty="0">
                <a:latin typeface="Times New Roman"/>
                <a:cs typeface="Times New Roman"/>
              </a:rPr>
              <a:t>висновок про </a:t>
            </a:r>
            <a:r>
              <a:rPr sz="2000" spc="-10" dirty="0">
                <a:latin typeface="Times New Roman"/>
                <a:cs typeface="Times New Roman"/>
              </a:rPr>
              <a:t>подібність </a:t>
            </a:r>
            <a:r>
              <a:rPr sz="2000" dirty="0">
                <a:latin typeface="Times New Roman"/>
                <a:cs typeface="Times New Roman"/>
              </a:rPr>
              <a:t>чи </a:t>
            </a:r>
            <a:r>
              <a:rPr sz="2000" spc="-5" dirty="0">
                <a:latin typeface="Times New Roman"/>
                <a:cs typeface="Times New Roman"/>
              </a:rPr>
              <a:t>відмінність об’єктів пізнання. Дозволяє  виявити кількісні </a:t>
            </a:r>
            <a:r>
              <a:rPr sz="2000" dirty="0">
                <a:latin typeface="Times New Roman"/>
                <a:cs typeface="Times New Roman"/>
              </a:rPr>
              <a:t>й </a:t>
            </a:r>
            <a:r>
              <a:rPr sz="2000" spc="-5" dirty="0">
                <a:latin typeface="Times New Roman"/>
                <a:cs typeface="Times New Roman"/>
              </a:rPr>
              <a:t>якісні характеристики предметів, </a:t>
            </a:r>
            <a:r>
              <a:rPr sz="2000" spc="-10" dirty="0">
                <a:latin typeface="Times New Roman"/>
                <a:cs typeface="Times New Roman"/>
              </a:rPr>
              <a:t>класифікувати,  упорядкувати </a:t>
            </a:r>
            <a:r>
              <a:rPr sz="2000" dirty="0">
                <a:latin typeface="Times New Roman"/>
                <a:cs typeface="Times New Roman"/>
              </a:rPr>
              <a:t>і </a:t>
            </a:r>
            <a:r>
              <a:rPr sz="2000" spc="-5" dirty="0">
                <a:latin typeface="Times New Roman"/>
                <a:cs typeface="Times New Roman"/>
              </a:rPr>
              <a:t>оцінити </a:t>
            </a:r>
            <a:r>
              <a:rPr sz="2000" dirty="0">
                <a:latin typeface="Times New Roman"/>
                <a:cs typeface="Times New Roman"/>
              </a:rPr>
              <a:t>їх, </a:t>
            </a:r>
            <a:r>
              <a:rPr sz="2000" spc="-10" dirty="0">
                <a:latin typeface="Times New Roman"/>
                <a:cs typeface="Times New Roman"/>
              </a:rPr>
              <a:t>проводити </a:t>
            </a:r>
            <a:r>
              <a:rPr sz="2000" dirty="0">
                <a:latin typeface="Times New Roman"/>
                <a:cs typeface="Times New Roman"/>
              </a:rPr>
              <a:t>територіальні</a:t>
            </a:r>
            <a:r>
              <a:rPr sz="2000" spc="-45" dirty="0">
                <a:latin typeface="Times New Roman"/>
                <a:cs typeface="Times New Roman"/>
              </a:rPr>
              <a:t> </a:t>
            </a:r>
            <a:r>
              <a:rPr sz="2000" dirty="0">
                <a:latin typeface="Times New Roman"/>
                <a:cs typeface="Times New Roman"/>
              </a:rPr>
              <a:t>порівняння.</a:t>
            </a:r>
            <a:endParaRPr sz="2000">
              <a:latin typeface="Times New Roman"/>
              <a:cs typeface="Times New Roman"/>
            </a:endParaRPr>
          </a:p>
          <a:p>
            <a:pPr marL="525780" algn="just">
              <a:lnSpc>
                <a:spcPct val="100000"/>
              </a:lnSpc>
              <a:spcBef>
                <a:spcPts val="355"/>
              </a:spcBef>
            </a:pPr>
            <a:r>
              <a:rPr sz="2000" b="1" spc="-5" dirty="0">
                <a:latin typeface="Times New Roman"/>
                <a:cs typeface="Times New Roman"/>
              </a:rPr>
              <a:t>Аналіз </a:t>
            </a:r>
            <a:r>
              <a:rPr sz="2000" b="1" dirty="0">
                <a:latin typeface="Times New Roman"/>
                <a:cs typeface="Times New Roman"/>
              </a:rPr>
              <a:t>і </a:t>
            </a:r>
            <a:r>
              <a:rPr sz="2000" b="1" spc="-5" dirty="0">
                <a:latin typeface="Times New Roman"/>
                <a:cs typeface="Times New Roman"/>
              </a:rPr>
              <a:t>синтез </a:t>
            </a:r>
            <a:r>
              <a:rPr sz="2000" spc="-5" dirty="0">
                <a:latin typeface="Times New Roman"/>
                <a:cs typeface="Times New Roman"/>
              </a:rPr>
              <a:t>являють собою </a:t>
            </a:r>
            <a:r>
              <a:rPr sz="2000" spc="5" dirty="0">
                <a:latin typeface="Times New Roman"/>
                <a:cs typeface="Times New Roman"/>
              </a:rPr>
              <a:t>процеси </a:t>
            </a:r>
            <a:r>
              <a:rPr sz="2000" spc="-15" dirty="0">
                <a:latin typeface="Times New Roman"/>
                <a:cs typeface="Times New Roman"/>
              </a:rPr>
              <a:t>уявного </a:t>
            </a:r>
            <a:r>
              <a:rPr sz="2000" dirty="0">
                <a:latin typeface="Times New Roman"/>
                <a:cs typeface="Times New Roman"/>
              </a:rPr>
              <a:t>або</a:t>
            </a:r>
            <a:r>
              <a:rPr sz="2000" spc="440" dirty="0">
                <a:latin typeface="Times New Roman"/>
                <a:cs typeface="Times New Roman"/>
              </a:rPr>
              <a:t> </a:t>
            </a:r>
            <a:r>
              <a:rPr sz="2000" spc="-10" dirty="0">
                <a:latin typeface="Times New Roman"/>
                <a:cs typeface="Times New Roman"/>
              </a:rPr>
              <a:t>фактичного</a:t>
            </a:r>
            <a:endParaRPr sz="2000">
              <a:latin typeface="Times New Roman"/>
              <a:cs typeface="Times New Roman"/>
            </a:endParaRPr>
          </a:p>
          <a:p>
            <a:pPr marL="12700" algn="just">
              <a:lnSpc>
                <a:spcPct val="100000"/>
              </a:lnSpc>
              <a:spcBef>
                <a:spcPts val="365"/>
              </a:spcBef>
            </a:pPr>
            <a:r>
              <a:rPr sz="2000" dirty="0">
                <a:latin typeface="Times New Roman"/>
                <a:cs typeface="Times New Roman"/>
              </a:rPr>
              <a:t>розкладу </a:t>
            </a:r>
            <a:r>
              <a:rPr sz="2000" spc="-10" dirty="0">
                <a:latin typeface="Times New Roman"/>
                <a:cs typeface="Times New Roman"/>
              </a:rPr>
              <a:t>цілого </a:t>
            </a:r>
            <a:r>
              <a:rPr sz="2000" spc="-5" dirty="0">
                <a:latin typeface="Times New Roman"/>
                <a:cs typeface="Times New Roman"/>
              </a:rPr>
              <a:t>на </a:t>
            </a:r>
            <a:r>
              <a:rPr sz="2000" dirty="0">
                <a:latin typeface="Times New Roman"/>
                <a:cs typeface="Times New Roman"/>
              </a:rPr>
              <a:t>складові і </a:t>
            </a:r>
            <a:r>
              <a:rPr sz="2000" spc="-5" dirty="0">
                <a:latin typeface="Times New Roman"/>
                <a:cs typeface="Times New Roman"/>
              </a:rPr>
              <a:t>відновлення </a:t>
            </a:r>
            <a:r>
              <a:rPr sz="2000" spc="-10" dirty="0">
                <a:latin typeface="Times New Roman"/>
                <a:cs typeface="Times New Roman"/>
              </a:rPr>
              <a:t>цілого </a:t>
            </a:r>
            <a:r>
              <a:rPr sz="2000" dirty="0">
                <a:latin typeface="Times New Roman"/>
                <a:cs typeface="Times New Roman"/>
              </a:rPr>
              <a:t>з </a:t>
            </a:r>
            <a:r>
              <a:rPr sz="2000" spc="-15" dirty="0">
                <a:latin typeface="Times New Roman"/>
                <a:cs typeface="Times New Roman"/>
              </a:rPr>
              <a:t>його</a:t>
            </a:r>
            <a:r>
              <a:rPr sz="2000" spc="-35" dirty="0">
                <a:latin typeface="Times New Roman"/>
                <a:cs typeface="Times New Roman"/>
              </a:rPr>
              <a:t> </a:t>
            </a:r>
            <a:r>
              <a:rPr sz="2000" dirty="0">
                <a:latin typeface="Times New Roman"/>
                <a:cs typeface="Times New Roman"/>
              </a:rPr>
              <a:t>складових.</a:t>
            </a:r>
            <a:endParaRPr sz="20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946" y="531012"/>
            <a:ext cx="8270875" cy="5424805"/>
          </a:xfrm>
          <a:prstGeom prst="rect">
            <a:avLst/>
          </a:prstGeom>
        </p:spPr>
        <p:txBody>
          <a:bodyPr vert="horz" wrap="square" lIns="0" tIns="12700" rIns="0" bIns="0" rtlCol="0">
            <a:spAutoFit/>
          </a:bodyPr>
          <a:lstStyle/>
          <a:p>
            <a:pPr marL="12700" marR="8890" indent="449580">
              <a:lnSpc>
                <a:spcPct val="114999"/>
              </a:lnSpc>
              <a:spcBef>
                <a:spcPts val="100"/>
              </a:spcBef>
              <a:tabLst>
                <a:tab pos="3411220" algn="l"/>
                <a:tab pos="5850255" algn="l"/>
                <a:tab pos="7673340" algn="l"/>
              </a:tabLst>
            </a:pPr>
            <a:r>
              <a:rPr sz="2800" b="1" spc="-45" dirty="0">
                <a:latin typeface="Times New Roman"/>
                <a:cs typeface="Times New Roman"/>
              </a:rPr>
              <a:t>С</a:t>
            </a:r>
            <a:r>
              <a:rPr sz="2800" b="1" spc="20" dirty="0">
                <a:latin typeface="Times New Roman"/>
                <a:cs typeface="Times New Roman"/>
              </a:rPr>
              <a:t>т</a:t>
            </a:r>
            <a:r>
              <a:rPr sz="2800" b="1" spc="-75" dirty="0">
                <a:latin typeface="Times New Roman"/>
                <a:cs typeface="Times New Roman"/>
              </a:rPr>
              <a:t>а</a:t>
            </a:r>
            <a:r>
              <a:rPr sz="2800" b="1" spc="-10" dirty="0">
                <a:latin typeface="Times New Roman"/>
                <a:cs typeface="Times New Roman"/>
              </a:rPr>
              <a:t>тист</a:t>
            </a:r>
            <a:r>
              <a:rPr sz="2800" b="1" spc="5" dirty="0">
                <a:latin typeface="Times New Roman"/>
                <a:cs typeface="Times New Roman"/>
              </a:rPr>
              <a:t>и</a:t>
            </a:r>
            <a:r>
              <a:rPr sz="2800" b="1" spc="-5" dirty="0">
                <a:latin typeface="Times New Roman"/>
                <a:cs typeface="Times New Roman"/>
              </a:rPr>
              <a:t>чн</a:t>
            </a:r>
            <a:r>
              <a:rPr sz="2800" b="1" spc="-60" dirty="0">
                <a:latin typeface="Times New Roman"/>
                <a:cs typeface="Times New Roman"/>
              </a:rPr>
              <a:t>о</a:t>
            </a:r>
            <a:r>
              <a:rPr sz="2800" b="1" spc="-10" dirty="0">
                <a:latin typeface="Times New Roman"/>
                <a:cs typeface="Times New Roman"/>
              </a:rPr>
              <a:t>м</a:t>
            </a:r>
            <a:r>
              <a:rPr sz="2800" b="1" spc="-5" dirty="0">
                <a:latin typeface="Times New Roman"/>
                <a:cs typeface="Times New Roman"/>
              </a:rPr>
              <a:t>у</a:t>
            </a:r>
            <a:r>
              <a:rPr sz="2800" b="1" dirty="0">
                <a:latin typeface="Times New Roman"/>
                <a:cs typeface="Times New Roman"/>
              </a:rPr>
              <a:t>	</a:t>
            </a:r>
            <a:r>
              <a:rPr sz="2800" b="1" spc="-5" dirty="0">
                <a:latin typeface="Times New Roman"/>
                <a:cs typeface="Times New Roman"/>
              </a:rPr>
              <a:t>дослі</a:t>
            </a:r>
            <a:r>
              <a:rPr sz="2800" b="1" dirty="0">
                <a:latin typeface="Times New Roman"/>
                <a:cs typeface="Times New Roman"/>
              </a:rPr>
              <a:t>д</a:t>
            </a:r>
            <a:r>
              <a:rPr sz="2800" b="1" spc="-45" dirty="0">
                <a:latin typeface="Times New Roman"/>
                <a:cs typeface="Times New Roman"/>
              </a:rPr>
              <a:t>ж</a:t>
            </a:r>
            <a:r>
              <a:rPr sz="2800" b="1" spc="-25" dirty="0">
                <a:latin typeface="Times New Roman"/>
                <a:cs typeface="Times New Roman"/>
              </a:rPr>
              <a:t>е</a:t>
            </a:r>
            <a:r>
              <a:rPr sz="2800" b="1" spc="-10" dirty="0">
                <a:latin typeface="Times New Roman"/>
                <a:cs typeface="Times New Roman"/>
              </a:rPr>
              <a:t>нн</a:t>
            </a:r>
            <a:r>
              <a:rPr sz="2800" b="1" spc="-5" dirty="0">
                <a:latin typeface="Times New Roman"/>
                <a:cs typeface="Times New Roman"/>
              </a:rPr>
              <a:t>я</a:t>
            </a:r>
            <a:r>
              <a:rPr sz="2800" b="1" dirty="0">
                <a:latin typeface="Times New Roman"/>
                <a:cs typeface="Times New Roman"/>
              </a:rPr>
              <a:t>	</a:t>
            </a:r>
            <a:r>
              <a:rPr sz="2800" b="1" spc="-10" dirty="0">
                <a:latin typeface="Times New Roman"/>
                <a:cs typeface="Times New Roman"/>
              </a:rPr>
              <a:t>в</a:t>
            </a:r>
            <a:r>
              <a:rPr sz="2800" b="1" dirty="0">
                <a:latin typeface="Times New Roman"/>
                <a:cs typeface="Times New Roman"/>
              </a:rPr>
              <a:t>к</a:t>
            </a:r>
            <a:r>
              <a:rPr sz="2800" b="1" spc="-10" dirty="0">
                <a:latin typeface="Times New Roman"/>
                <a:cs typeface="Times New Roman"/>
              </a:rPr>
              <a:t>л</a:t>
            </a:r>
            <a:r>
              <a:rPr sz="2800" b="1" spc="-110" dirty="0">
                <a:latin typeface="Times New Roman"/>
                <a:cs typeface="Times New Roman"/>
              </a:rPr>
              <a:t>ю</a:t>
            </a:r>
            <a:r>
              <a:rPr sz="2800" b="1" spc="-5" dirty="0">
                <a:latin typeface="Times New Roman"/>
                <a:cs typeface="Times New Roman"/>
              </a:rPr>
              <a:t>чає</a:t>
            </a:r>
            <a:r>
              <a:rPr sz="2800" b="1" dirty="0">
                <a:latin typeface="Times New Roman"/>
                <a:cs typeface="Times New Roman"/>
              </a:rPr>
              <a:t>	</a:t>
            </a:r>
            <a:r>
              <a:rPr sz="2800" b="1" spc="20" dirty="0">
                <a:latin typeface="Times New Roman"/>
                <a:cs typeface="Times New Roman"/>
              </a:rPr>
              <a:t>т</a:t>
            </a:r>
            <a:r>
              <a:rPr sz="2800" b="1" spc="-10" dirty="0">
                <a:latin typeface="Times New Roman"/>
                <a:cs typeface="Times New Roman"/>
              </a:rPr>
              <a:t>ри  етапи:</a:t>
            </a:r>
            <a:endParaRPr sz="2800" dirty="0">
              <a:latin typeface="Times New Roman"/>
              <a:cs typeface="Times New Roman"/>
            </a:endParaRPr>
          </a:p>
          <a:p>
            <a:pPr marL="12700" marR="8890" indent="449580">
              <a:lnSpc>
                <a:spcPct val="114999"/>
              </a:lnSpc>
              <a:buAutoNum type="arabicPeriod"/>
              <a:tabLst>
                <a:tab pos="1108710" algn="l"/>
                <a:tab pos="1109345" algn="l"/>
                <a:tab pos="2084070" algn="l"/>
                <a:tab pos="4222115" algn="l"/>
                <a:tab pos="6779895" algn="l"/>
              </a:tabLst>
            </a:pPr>
            <a:r>
              <a:rPr sz="2800" spc="-10" dirty="0">
                <a:latin typeface="Times New Roman"/>
                <a:cs typeface="Times New Roman"/>
              </a:rPr>
              <a:t>збі</a:t>
            </a:r>
            <a:r>
              <a:rPr sz="2800" spc="-5" dirty="0">
                <a:latin typeface="Times New Roman"/>
                <a:cs typeface="Times New Roman"/>
              </a:rPr>
              <a:t>р</a:t>
            </a:r>
            <a:r>
              <a:rPr sz="2800" dirty="0">
                <a:latin typeface="Times New Roman"/>
                <a:cs typeface="Times New Roman"/>
              </a:rPr>
              <a:t>	</a:t>
            </a:r>
            <a:r>
              <a:rPr sz="2800" spc="-10" dirty="0">
                <a:latin typeface="Times New Roman"/>
                <a:cs typeface="Times New Roman"/>
              </a:rPr>
              <a:t>перви</a:t>
            </a:r>
            <a:r>
              <a:rPr sz="2800" spc="5" dirty="0">
                <a:latin typeface="Times New Roman"/>
                <a:cs typeface="Times New Roman"/>
              </a:rPr>
              <a:t>н</a:t>
            </a:r>
            <a:r>
              <a:rPr sz="2800" spc="-10" dirty="0">
                <a:latin typeface="Times New Roman"/>
                <a:cs typeface="Times New Roman"/>
              </a:rPr>
              <a:t>но</a:t>
            </a:r>
            <a:r>
              <a:rPr sz="2800" spc="-65" dirty="0">
                <a:latin typeface="Times New Roman"/>
                <a:cs typeface="Times New Roman"/>
              </a:rPr>
              <a:t>г</a:t>
            </a:r>
            <a:r>
              <a:rPr sz="2800" spc="-5" dirty="0">
                <a:latin typeface="Times New Roman"/>
                <a:cs typeface="Times New Roman"/>
              </a:rPr>
              <a:t>о</a:t>
            </a:r>
            <a:r>
              <a:rPr sz="2800" dirty="0">
                <a:latin typeface="Times New Roman"/>
                <a:cs typeface="Times New Roman"/>
              </a:rPr>
              <a:t>	</a:t>
            </a:r>
            <a:r>
              <a:rPr sz="2800" spc="-5" dirty="0">
                <a:latin typeface="Times New Roman"/>
                <a:cs typeface="Times New Roman"/>
              </a:rPr>
              <a:t>с</a:t>
            </a:r>
            <a:r>
              <a:rPr sz="2800" spc="20" dirty="0">
                <a:latin typeface="Times New Roman"/>
                <a:cs typeface="Times New Roman"/>
              </a:rPr>
              <a:t>т</a:t>
            </a:r>
            <a:r>
              <a:rPr sz="2800" spc="-85" dirty="0">
                <a:latin typeface="Times New Roman"/>
                <a:cs typeface="Times New Roman"/>
              </a:rPr>
              <a:t>а</a:t>
            </a:r>
            <a:r>
              <a:rPr sz="2800" spc="-5" dirty="0">
                <a:latin typeface="Times New Roman"/>
                <a:cs typeface="Times New Roman"/>
              </a:rPr>
              <a:t>тистично</a:t>
            </a:r>
            <a:r>
              <a:rPr sz="2800" spc="-60" dirty="0">
                <a:latin typeface="Times New Roman"/>
                <a:cs typeface="Times New Roman"/>
              </a:rPr>
              <a:t>г</a:t>
            </a:r>
            <a:r>
              <a:rPr sz="2800" spc="-5" dirty="0">
                <a:latin typeface="Times New Roman"/>
                <a:cs typeface="Times New Roman"/>
              </a:rPr>
              <a:t>о</a:t>
            </a:r>
            <a:r>
              <a:rPr sz="2800" dirty="0">
                <a:latin typeface="Times New Roman"/>
                <a:cs typeface="Times New Roman"/>
              </a:rPr>
              <a:t>	</a:t>
            </a:r>
            <a:r>
              <a:rPr sz="2800" spc="-40" dirty="0">
                <a:latin typeface="Times New Roman"/>
                <a:cs typeface="Times New Roman"/>
              </a:rPr>
              <a:t>м</a:t>
            </a:r>
            <a:r>
              <a:rPr sz="2800" spc="-85" dirty="0">
                <a:latin typeface="Times New Roman"/>
                <a:cs typeface="Times New Roman"/>
              </a:rPr>
              <a:t>а</a:t>
            </a:r>
            <a:r>
              <a:rPr sz="2800" spc="-5" dirty="0">
                <a:latin typeface="Times New Roman"/>
                <a:cs typeface="Times New Roman"/>
              </a:rPr>
              <a:t>тері</a:t>
            </a:r>
            <a:r>
              <a:rPr sz="2800" spc="10" dirty="0">
                <a:latin typeface="Times New Roman"/>
                <a:cs typeface="Times New Roman"/>
              </a:rPr>
              <a:t>а</a:t>
            </a:r>
            <a:r>
              <a:rPr sz="2800" spc="-10" dirty="0">
                <a:latin typeface="Times New Roman"/>
                <a:cs typeface="Times New Roman"/>
              </a:rPr>
              <a:t>лу  (статистичне</a:t>
            </a:r>
            <a:r>
              <a:rPr sz="2800" spc="10" dirty="0">
                <a:latin typeface="Times New Roman"/>
                <a:cs typeface="Times New Roman"/>
              </a:rPr>
              <a:t> </a:t>
            </a:r>
            <a:r>
              <a:rPr sz="2800" spc="-5" dirty="0">
                <a:latin typeface="Times New Roman"/>
                <a:cs typeface="Times New Roman"/>
              </a:rPr>
              <a:t>спостереження);</a:t>
            </a:r>
            <a:endParaRPr sz="2800" dirty="0">
              <a:latin typeface="Times New Roman"/>
              <a:cs typeface="Times New Roman"/>
            </a:endParaRPr>
          </a:p>
          <a:p>
            <a:pPr marL="12700" marR="8890" indent="449580">
              <a:lnSpc>
                <a:spcPts val="3870"/>
              </a:lnSpc>
              <a:spcBef>
                <a:spcPts val="210"/>
              </a:spcBef>
              <a:buAutoNum type="arabicPeriod"/>
              <a:tabLst>
                <a:tab pos="1024255" algn="l"/>
                <a:tab pos="1024890" algn="l"/>
                <a:tab pos="3161665" algn="l"/>
                <a:tab pos="4799965" algn="l"/>
                <a:tab pos="5194935" algn="l"/>
                <a:tab pos="6711315" algn="l"/>
              </a:tabLst>
            </a:pPr>
            <a:r>
              <a:rPr sz="2800" spc="-5" dirty="0">
                <a:latin typeface="Times New Roman"/>
                <a:cs typeface="Times New Roman"/>
              </a:rPr>
              <a:t>с</a:t>
            </a:r>
            <a:r>
              <a:rPr sz="2800" spc="25" dirty="0">
                <a:latin typeface="Times New Roman"/>
                <a:cs typeface="Times New Roman"/>
              </a:rPr>
              <a:t>т</a:t>
            </a:r>
            <a:r>
              <a:rPr sz="2800" spc="-85" dirty="0">
                <a:latin typeface="Times New Roman"/>
                <a:cs typeface="Times New Roman"/>
              </a:rPr>
              <a:t>а</a:t>
            </a:r>
            <a:r>
              <a:rPr sz="2800" spc="-5" dirty="0">
                <a:latin typeface="Times New Roman"/>
                <a:cs typeface="Times New Roman"/>
              </a:rPr>
              <a:t>ти</a:t>
            </a:r>
            <a:r>
              <a:rPr sz="2800" spc="5" dirty="0">
                <a:latin typeface="Times New Roman"/>
                <a:cs typeface="Times New Roman"/>
              </a:rPr>
              <a:t>с</a:t>
            </a:r>
            <a:r>
              <a:rPr sz="2800" spc="-5" dirty="0">
                <a:latin typeface="Times New Roman"/>
                <a:cs typeface="Times New Roman"/>
              </a:rPr>
              <a:t>тичне</a:t>
            </a:r>
            <a:r>
              <a:rPr sz="2800" dirty="0">
                <a:latin typeface="Times New Roman"/>
                <a:cs typeface="Times New Roman"/>
              </a:rPr>
              <a:t>	</a:t>
            </a:r>
            <a:r>
              <a:rPr sz="2800" spc="-10" dirty="0">
                <a:latin typeface="Times New Roman"/>
                <a:cs typeface="Times New Roman"/>
              </a:rPr>
              <a:t>зв</a:t>
            </a:r>
            <a:r>
              <a:rPr sz="2800" spc="-50" dirty="0">
                <a:latin typeface="Times New Roman"/>
                <a:cs typeface="Times New Roman"/>
              </a:rPr>
              <a:t>е</a:t>
            </a:r>
            <a:r>
              <a:rPr sz="2800" spc="-5" dirty="0">
                <a:latin typeface="Times New Roman"/>
                <a:cs typeface="Times New Roman"/>
              </a:rPr>
              <a:t>дення</a:t>
            </a:r>
            <a:r>
              <a:rPr sz="2800" dirty="0">
                <a:latin typeface="Times New Roman"/>
                <a:cs typeface="Times New Roman"/>
              </a:rPr>
              <a:t>	</a:t>
            </a:r>
            <a:r>
              <a:rPr sz="2800" spc="-5" dirty="0">
                <a:latin typeface="Times New Roman"/>
                <a:cs typeface="Times New Roman"/>
              </a:rPr>
              <a:t>і</a:t>
            </a:r>
            <a:r>
              <a:rPr sz="2800" dirty="0">
                <a:latin typeface="Times New Roman"/>
                <a:cs typeface="Times New Roman"/>
              </a:rPr>
              <a:t>	</a:t>
            </a:r>
            <a:r>
              <a:rPr sz="2800" spc="-5" dirty="0">
                <a:latin typeface="Times New Roman"/>
                <a:cs typeface="Times New Roman"/>
              </a:rPr>
              <a:t>о</a:t>
            </a:r>
            <a:r>
              <a:rPr sz="2800" dirty="0">
                <a:latin typeface="Times New Roman"/>
                <a:cs typeface="Times New Roman"/>
              </a:rPr>
              <a:t>б</a:t>
            </a:r>
            <a:r>
              <a:rPr sz="2800" spc="-5" dirty="0">
                <a:latin typeface="Times New Roman"/>
                <a:cs typeface="Times New Roman"/>
              </a:rPr>
              <a:t>р</a:t>
            </a:r>
            <a:r>
              <a:rPr sz="2800" dirty="0">
                <a:latin typeface="Times New Roman"/>
                <a:cs typeface="Times New Roman"/>
              </a:rPr>
              <a:t>о</a:t>
            </a:r>
            <a:r>
              <a:rPr sz="2800" spc="-5" dirty="0">
                <a:latin typeface="Times New Roman"/>
                <a:cs typeface="Times New Roman"/>
              </a:rPr>
              <a:t>б</a:t>
            </a:r>
            <a:r>
              <a:rPr sz="2800" spc="-50" dirty="0">
                <a:latin typeface="Times New Roman"/>
                <a:cs typeface="Times New Roman"/>
              </a:rPr>
              <a:t>к</a:t>
            </a:r>
            <a:r>
              <a:rPr sz="2800" spc="-5" dirty="0">
                <a:latin typeface="Times New Roman"/>
                <a:cs typeface="Times New Roman"/>
              </a:rPr>
              <a:t>а</a:t>
            </a:r>
            <a:r>
              <a:rPr sz="2800" dirty="0">
                <a:latin typeface="Times New Roman"/>
                <a:cs typeface="Times New Roman"/>
              </a:rPr>
              <a:t>	</a:t>
            </a:r>
            <a:r>
              <a:rPr sz="2800" spc="-10" dirty="0">
                <a:latin typeface="Times New Roman"/>
                <a:cs typeface="Times New Roman"/>
              </a:rPr>
              <a:t>перв</a:t>
            </a:r>
            <a:r>
              <a:rPr sz="2800" dirty="0">
                <a:latin typeface="Times New Roman"/>
                <a:cs typeface="Times New Roman"/>
              </a:rPr>
              <a:t>и</a:t>
            </a:r>
            <a:r>
              <a:rPr sz="2800" spc="5" dirty="0">
                <a:latin typeface="Times New Roman"/>
                <a:cs typeface="Times New Roman"/>
              </a:rPr>
              <a:t>н</a:t>
            </a:r>
            <a:r>
              <a:rPr sz="2800" spc="-10" dirty="0">
                <a:latin typeface="Times New Roman"/>
                <a:cs typeface="Times New Roman"/>
              </a:rPr>
              <a:t>н</a:t>
            </a:r>
            <a:r>
              <a:rPr sz="2800" dirty="0">
                <a:latin typeface="Times New Roman"/>
                <a:cs typeface="Times New Roman"/>
              </a:rPr>
              <a:t>о</a:t>
            </a:r>
            <a:r>
              <a:rPr sz="2800" spc="-5" dirty="0">
                <a:latin typeface="Times New Roman"/>
                <a:cs typeface="Times New Roman"/>
              </a:rPr>
              <a:t>ї  </a:t>
            </a:r>
            <a:r>
              <a:rPr sz="2800" spc="-10" dirty="0">
                <a:latin typeface="Times New Roman"/>
                <a:cs typeface="Times New Roman"/>
              </a:rPr>
              <a:t>інформації (зведення </a:t>
            </a:r>
            <a:r>
              <a:rPr sz="2800" spc="15" dirty="0">
                <a:latin typeface="Times New Roman"/>
                <a:cs typeface="Times New Roman"/>
              </a:rPr>
              <a:t>та</a:t>
            </a:r>
            <a:r>
              <a:rPr sz="2800" spc="-15" dirty="0">
                <a:latin typeface="Times New Roman"/>
                <a:cs typeface="Times New Roman"/>
              </a:rPr>
              <a:t> </a:t>
            </a:r>
            <a:r>
              <a:rPr sz="2800" spc="-10" dirty="0">
                <a:latin typeface="Times New Roman"/>
                <a:cs typeface="Times New Roman"/>
              </a:rPr>
              <a:t>групування);</a:t>
            </a:r>
            <a:endParaRPr sz="2800" dirty="0">
              <a:latin typeface="Times New Roman"/>
              <a:cs typeface="Times New Roman"/>
            </a:endParaRPr>
          </a:p>
          <a:p>
            <a:pPr marL="1296035" indent="-746125">
              <a:lnSpc>
                <a:spcPct val="100000"/>
              </a:lnSpc>
              <a:spcBef>
                <a:spcPts val="285"/>
              </a:spcBef>
              <a:buAutoNum type="arabicPeriod"/>
              <a:tabLst>
                <a:tab pos="1296035" algn="l"/>
                <a:tab pos="1296670" algn="l"/>
                <a:tab pos="2699385" algn="l"/>
                <a:tab pos="5137150" algn="l"/>
                <a:tab pos="7251065" algn="l"/>
              </a:tabLst>
            </a:pPr>
            <a:r>
              <a:rPr sz="2800" dirty="0">
                <a:latin typeface="Times New Roman"/>
                <a:cs typeface="Times New Roman"/>
              </a:rPr>
              <a:t>аналіз	</a:t>
            </a:r>
            <a:r>
              <a:rPr sz="2800" spc="-10" dirty="0">
                <a:latin typeface="Times New Roman"/>
                <a:cs typeface="Times New Roman"/>
              </a:rPr>
              <a:t>статистичної	інформації	</a:t>
            </a:r>
            <a:r>
              <a:rPr sz="2800" spc="-25" dirty="0">
                <a:latin typeface="Times New Roman"/>
                <a:cs typeface="Times New Roman"/>
              </a:rPr>
              <a:t>(метод</a:t>
            </a:r>
            <a:endParaRPr sz="2800" dirty="0">
              <a:latin typeface="Times New Roman"/>
              <a:cs typeface="Times New Roman"/>
            </a:endParaRPr>
          </a:p>
          <a:p>
            <a:pPr marL="12700" marR="5080" algn="just">
              <a:lnSpc>
                <a:spcPct val="114999"/>
              </a:lnSpc>
            </a:pPr>
            <a:r>
              <a:rPr sz="2800" spc="-15" dirty="0">
                <a:latin typeface="Times New Roman"/>
                <a:cs typeface="Times New Roman"/>
              </a:rPr>
              <a:t>узагальнюючих </a:t>
            </a:r>
            <a:r>
              <a:rPr sz="2800" spc="-10" dirty="0">
                <a:latin typeface="Times New Roman"/>
                <a:cs typeface="Times New Roman"/>
              </a:rPr>
              <a:t>показників </a:t>
            </a:r>
            <a:r>
              <a:rPr sz="2800" spc="-5" dirty="0">
                <a:latin typeface="Times New Roman"/>
                <a:cs typeface="Times New Roman"/>
              </a:rPr>
              <a:t>середніх, </a:t>
            </a:r>
            <a:r>
              <a:rPr sz="2800" spc="-10" dirty="0">
                <a:latin typeface="Times New Roman"/>
                <a:cs typeface="Times New Roman"/>
              </a:rPr>
              <a:t>абсолютних,  </a:t>
            </a:r>
            <a:r>
              <a:rPr sz="2800" spc="5" dirty="0">
                <a:latin typeface="Times New Roman"/>
                <a:cs typeface="Times New Roman"/>
              </a:rPr>
              <a:t>відносних </a:t>
            </a:r>
            <a:r>
              <a:rPr sz="2800" spc="-5" dirty="0">
                <a:latin typeface="Times New Roman"/>
                <a:cs typeface="Times New Roman"/>
              </a:rPr>
              <a:t>величин, </a:t>
            </a:r>
            <a:r>
              <a:rPr sz="2800" spc="-25" dirty="0">
                <a:latin typeface="Times New Roman"/>
                <a:cs typeface="Times New Roman"/>
              </a:rPr>
              <a:t>методи </a:t>
            </a:r>
            <a:r>
              <a:rPr sz="2800" spc="-15" dirty="0">
                <a:latin typeface="Times New Roman"/>
                <a:cs typeface="Times New Roman"/>
              </a:rPr>
              <a:t>вивчення </a:t>
            </a:r>
            <a:r>
              <a:rPr sz="2800" spc="-5" dirty="0">
                <a:latin typeface="Times New Roman"/>
                <a:cs typeface="Times New Roman"/>
              </a:rPr>
              <a:t>варіації,  диференціації і </a:t>
            </a:r>
            <a:r>
              <a:rPr sz="2800" spc="10" dirty="0">
                <a:latin typeface="Times New Roman"/>
                <a:cs typeface="Times New Roman"/>
              </a:rPr>
              <a:t>сталості, </a:t>
            </a:r>
            <a:r>
              <a:rPr sz="2800" spc="-15" dirty="0">
                <a:latin typeface="Times New Roman"/>
                <a:cs typeface="Times New Roman"/>
              </a:rPr>
              <a:t>швидкості </a:t>
            </a:r>
            <a:r>
              <a:rPr sz="2800" spc="-5" dirty="0">
                <a:latin typeface="Times New Roman"/>
                <a:cs typeface="Times New Roman"/>
              </a:rPr>
              <a:t>й </a:t>
            </a:r>
            <a:r>
              <a:rPr sz="2800" dirty="0">
                <a:latin typeface="Times New Roman"/>
                <a:cs typeface="Times New Roman"/>
              </a:rPr>
              <a:t>інтенсивності  </a:t>
            </a:r>
            <a:r>
              <a:rPr sz="2800" spc="-10" dirty="0">
                <a:latin typeface="Times New Roman"/>
                <a:cs typeface="Times New Roman"/>
              </a:rPr>
              <a:t>розвитку </a:t>
            </a:r>
            <a:r>
              <a:rPr sz="2800" spc="-5" dirty="0">
                <a:latin typeface="Times New Roman"/>
                <a:cs typeface="Times New Roman"/>
              </a:rPr>
              <a:t>в динаміці, </a:t>
            </a:r>
            <a:r>
              <a:rPr sz="2800" spc="-15" dirty="0">
                <a:latin typeface="Times New Roman"/>
                <a:cs typeface="Times New Roman"/>
              </a:rPr>
              <a:t>індекси, </a:t>
            </a:r>
            <a:r>
              <a:rPr sz="2800" spc="5" dirty="0">
                <a:latin typeface="Times New Roman"/>
                <a:cs typeface="Times New Roman"/>
              </a:rPr>
              <a:t>регресійні</a:t>
            </a:r>
            <a:r>
              <a:rPr sz="2800" spc="20" dirty="0">
                <a:latin typeface="Times New Roman"/>
                <a:cs typeface="Times New Roman"/>
              </a:rPr>
              <a:t> </a:t>
            </a:r>
            <a:r>
              <a:rPr sz="2800" spc="-15" dirty="0">
                <a:latin typeface="Times New Roman"/>
                <a:cs typeface="Times New Roman"/>
              </a:rPr>
              <a:t>моделі).</a:t>
            </a:r>
            <a:endParaRPr sz="28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514" y="260654"/>
            <a:ext cx="8856980" cy="908050"/>
          </a:xfrm>
          <a:custGeom>
            <a:avLst/>
            <a:gdLst/>
            <a:ahLst/>
            <a:cxnLst/>
            <a:rect l="l" t="t" r="r" b="b"/>
            <a:pathLst>
              <a:path w="8856980" h="908050">
                <a:moveTo>
                  <a:pt x="0" y="907745"/>
                </a:moveTo>
                <a:lnTo>
                  <a:pt x="8856980" y="907745"/>
                </a:lnTo>
                <a:lnTo>
                  <a:pt x="8856980" y="0"/>
                </a:lnTo>
                <a:lnTo>
                  <a:pt x="0" y="0"/>
                </a:lnTo>
                <a:lnTo>
                  <a:pt x="0" y="907745"/>
                </a:lnTo>
                <a:close/>
              </a:path>
            </a:pathLst>
          </a:custGeom>
          <a:solidFill>
            <a:srgbClr val="FFC27E"/>
          </a:solidFill>
        </p:spPr>
        <p:txBody>
          <a:bodyPr wrap="square" lIns="0" tIns="0" rIns="0" bIns="0" rtlCol="0"/>
          <a:lstStyle/>
          <a:p>
            <a:endParaRPr/>
          </a:p>
        </p:txBody>
      </p:sp>
      <p:sp>
        <p:nvSpPr>
          <p:cNvPr id="3" name="object 3"/>
          <p:cNvSpPr txBox="1">
            <a:spLocks noGrp="1"/>
          </p:cNvSpPr>
          <p:nvPr>
            <p:ph type="title"/>
          </p:nvPr>
        </p:nvSpPr>
        <p:spPr>
          <a:xfrm>
            <a:off x="1729232" y="249383"/>
            <a:ext cx="6207125" cy="867410"/>
          </a:xfrm>
          <a:prstGeom prst="rect">
            <a:avLst/>
          </a:prstGeom>
        </p:spPr>
        <p:txBody>
          <a:bodyPr vert="horz" wrap="square" lIns="0" tIns="67945" rIns="0" bIns="0" rtlCol="0">
            <a:spAutoFit/>
          </a:bodyPr>
          <a:lstStyle/>
          <a:p>
            <a:pPr marL="12700">
              <a:lnSpc>
                <a:spcPct val="100000"/>
              </a:lnSpc>
              <a:spcBef>
                <a:spcPts val="535"/>
              </a:spcBef>
            </a:pPr>
            <a:r>
              <a:rPr sz="2400" b="1" dirty="0">
                <a:solidFill>
                  <a:srgbClr val="3E1F51"/>
                </a:solidFill>
                <a:latin typeface="Trebuchet MS"/>
                <a:cs typeface="Trebuchet MS"/>
              </a:rPr>
              <a:t>4. </a:t>
            </a:r>
            <a:r>
              <a:rPr sz="2400" b="1" spc="-5" dirty="0">
                <a:solidFill>
                  <a:srgbClr val="3E1F51"/>
                </a:solidFill>
                <a:latin typeface="Trebuchet MS"/>
                <a:cs typeface="Trebuchet MS"/>
              </a:rPr>
              <a:t>ОСНОВНІ </a:t>
            </a:r>
            <a:r>
              <a:rPr sz="2400" b="1" spc="-10" dirty="0">
                <a:solidFill>
                  <a:srgbClr val="3E1F51"/>
                </a:solidFill>
                <a:latin typeface="Trebuchet MS"/>
                <a:cs typeface="Trebuchet MS"/>
              </a:rPr>
              <a:t>ЗАВДАННЯ </a:t>
            </a:r>
            <a:r>
              <a:rPr sz="2400" b="1" spc="-5" dirty="0">
                <a:solidFill>
                  <a:srgbClr val="3E1F51"/>
                </a:solidFill>
                <a:latin typeface="Trebuchet MS"/>
                <a:cs typeface="Trebuchet MS"/>
              </a:rPr>
              <a:t>СТАТИСТИКИ </a:t>
            </a:r>
            <a:r>
              <a:rPr sz="2400" b="1" dirty="0">
                <a:solidFill>
                  <a:srgbClr val="3E1F51"/>
                </a:solidFill>
                <a:latin typeface="Trebuchet MS"/>
                <a:cs typeface="Trebuchet MS"/>
              </a:rPr>
              <a:t>ТА</a:t>
            </a:r>
            <a:r>
              <a:rPr sz="2400" b="1" spc="-20" dirty="0">
                <a:solidFill>
                  <a:srgbClr val="3E1F51"/>
                </a:solidFill>
                <a:latin typeface="Trebuchet MS"/>
                <a:cs typeface="Trebuchet MS"/>
              </a:rPr>
              <a:t> </a:t>
            </a:r>
            <a:r>
              <a:rPr sz="2400" b="1" dirty="0">
                <a:solidFill>
                  <a:srgbClr val="3E1F51"/>
                </a:solidFill>
                <a:latin typeface="Trebuchet MS"/>
                <a:cs typeface="Trebuchet MS"/>
              </a:rPr>
              <a:t>ЇЇ</a:t>
            </a:r>
            <a:endParaRPr sz="2400">
              <a:latin typeface="Trebuchet MS"/>
              <a:cs typeface="Trebuchet MS"/>
            </a:endParaRPr>
          </a:p>
          <a:p>
            <a:pPr marL="1928495">
              <a:lnSpc>
                <a:spcPct val="100000"/>
              </a:lnSpc>
              <a:spcBef>
                <a:spcPts val="430"/>
              </a:spcBef>
            </a:pPr>
            <a:r>
              <a:rPr sz="2400" b="1" spc="-5" dirty="0">
                <a:solidFill>
                  <a:srgbClr val="3E1F51"/>
                </a:solidFill>
                <a:latin typeface="Trebuchet MS"/>
                <a:cs typeface="Trebuchet MS"/>
              </a:rPr>
              <a:t>ОРГАНІЗАЦІЯ</a:t>
            </a:r>
            <a:endParaRPr sz="2400">
              <a:latin typeface="Trebuchet MS"/>
              <a:cs typeface="Trebuchet MS"/>
            </a:endParaRPr>
          </a:p>
        </p:txBody>
      </p:sp>
      <p:sp>
        <p:nvSpPr>
          <p:cNvPr id="4" name="object 4"/>
          <p:cNvSpPr txBox="1"/>
          <p:nvPr/>
        </p:nvSpPr>
        <p:spPr>
          <a:xfrm>
            <a:off x="510946" y="1124458"/>
            <a:ext cx="8267065" cy="5109210"/>
          </a:xfrm>
          <a:prstGeom prst="rect">
            <a:avLst/>
          </a:prstGeom>
        </p:spPr>
        <p:txBody>
          <a:bodyPr vert="horz" wrap="square" lIns="0" tIns="53340" rIns="0" bIns="0" rtlCol="0">
            <a:spAutoFit/>
          </a:bodyPr>
          <a:lstStyle/>
          <a:p>
            <a:pPr marL="450215" algn="ctr">
              <a:lnSpc>
                <a:spcPct val="100000"/>
              </a:lnSpc>
              <a:spcBef>
                <a:spcPts val="420"/>
              </a:spcBef>
            </a:pPr>
            <a:r>
              <a:rPr sz="1800" b="1" i="1" spc="-25" dirty="0">
                <a:latin typeface="Times New Roman"/>
                <a:cs typeface="Times New Roman"/>
              </a:rPr>
              <a:t>Головним </a:t>
            </a:r>
            <a:r>
              <a:rPr sz="1800" b="1" i="1" spc="-10" dirty="0">
                <a:latin typeface="Times New Roman"/>
                <a:cs typeface="Times New Roman"/>
              </a:rPr>
              <a:t>обліково-статистичним </a:t>
            </a:r>
            <a:r>
              <a:rPr sz="1800" b="1" i="1" spc="-15" dirty="0">
                <a:latin typeface="Times New Roman"/>
                <a:cs typeface="Times New Roman"/>
              </a:rPr>
              <a:t>центром </a:t>
            </a:r>
            <a:r>
              <a:rPr sz="1800" b="1" i="1" dirty="0">
                <a:latin typeface="Times New Roman"/>
                <a:cs typeface="Times New Roman"/>
              </a:rPr>
              <a:t>є </a:t>
            </a:r>
            <a:r>
              <a:rPr sz="1800" b="1" i="1" spc="-10" dirty="0">
                <a:latin typeface="Times New Roman"/>
                <a:cs typeface="Times New Roman"/>
              </a:rPr>
              <a:t>Державний</a:t>
            </a:r>
            <a:r>
              <a:rPr sz="1800" b="1" i="1" spc="60" dirty="0">
                <a:latin typeface="Times New Roman"/>
                <a:cs typeface="Times New Roman"/>
              </a:rPr>
              <a:t> </a:t>
            </a:r>
            <a:r>
              <a:rPr sz="1800" b="1" i="1" spc="-30" dirty="0">
                <a:latin typeface="Times New Roman"/>
                <a:cs typeface="Times New Roman"/>
              </a:rPr>
              <a:t>комітет</a:t>
            </a:r>
            <a:endParaRPr sz="1800">
              <a:latin typeface="Times New Roman"/>
              <a:cs typeface="Times New Roman"/>
            </a:endParaRPr>
          </a:p>
          <a:p>
            <a:pPr algn="ctr">
              <a:lnSpc>
                <a:spcPct val="100000"/>
              </a:lnSpc>
              <a:spcBef>
                <a:spcPts val="325"/>
              </a:spcBef>
            </a:pPr>
            <a:r>
              <a:rPr sz="1800" b="1" i="1" spc="-5" dirty="0">
                <a:latin typeface="Times New Roman"/>
                <a:cs typeface="Times New Roman"/>
              </a:rPr>
              <a:t>статистики </a:t>
            </a:r>
            <a:r>
              <a:rPr sz="1800" b="1" i="1" spc="-10" dirty="0">
                <a:latin typeface="Times New Roman"/>
                <a:cs typeface="Times New Roman"/>
              </a:rPr>
              <a:t>України. </a:t>
            </a:r>
            <a:r>
              <a:rPr sz="1800" b="1" i="1" dirty="0">
                <a:latin typeface="Times New Roman"/>
                <a:cs typeface="Times New Roman"/>
              </a:rPr>
              <a:t>Він </a:t>
            </a:r>
            <a:r>
              <a:rPr sz="1800" b="1" i="1" spc="-5" dirty="0">
                <a:latin typeface="Times New Roman"/>
                <a:cs typeface="Times New Roman"/>
              </a:rPr>
              <a:t>здійснює </a:t>
            </a:r>
            <a:r>
              <a:rPr sz="1800" b="1" i="1" spc="-10" dirty="0">
                <a:latin typeface="Times New Roman"/>
                <a:cs typeface="Times New Roman"/>
              </a:rPr>
              <a:t>керівництво статистикою </a:t>
            </a:r>
            <a:r>
              <a:rPr sz="1800" b="1" i="1" spc="-5" dirty="0">
                <a:latin typeface="Times New Roman"/>
                <a:cs typeface="Times New Roman"/>
              </a:rPr>
              <a:t>згідно </a:t>
            </a:r>
            <a:r>
              <a:rPr sz="1800" b="1" i="1" dirty="0">
                <a:latin typeface="Times New Roman"/>
                <a:cs typeface="Times New Roman"/>
              </a:rPr>
              <a:t>з</a:t>
            </a:r>
            <a:r>
              <a:rPr sz="1800" b="1" i="1" spc="15" dirty="0">
                <a:latin typeface="Times New Roman"/>
                <a:cs typeface="Times New Roman"/>
              </a:rPr>
              <a:t> </a:t>
            </a:r>
            <a:r>
              <a:rPr sz="1800" b="1" i="1" spc="-25" dirty="0">
                <a:latin typeface="Times New Roman"/>
                <a:cs typeface="Times New Roman"/>
              </a:rPr>
              <a:t>законом</a:t>
            </a:r>
            <a:endParaRPr sz="1800">
              <a:latin typeface="Times New Roman"/>
              <a:cs typeface="Times New Roman"/>
            </a:endParaRPr>
          </a:p>
          <a:p>
            <a:pPr marL="635" algn="ctr">
              <a:lnSpc>
                <a:spcPct val="100000"/>
              </a:lnSpc>
              <a:spcBef>
                <a:spcPts val="330"/>
              </a:spcBef>
            </a:pPr>
            <a:r>
              <a:rPr sz="1800" b="1" i="1" spc="-10" dirty="0">
                <a:latin typeface="Times New Roman"/>
                <a:cs typeface="Times New Roman"/>
              </a:rPr>
              <a:t>України </a:t>
            </a:r>
            <a:r>
              <a:rPr sz="1800" b="1" i="1" dirty="0">
                <a:latin typeface="Times New Roman"/>
                <a:cs typeface="Times New Roman"/>
              </a:rPr>
              <a:t>“Про </a:t>
            </a:r>
            <a:r>
              <a:rPr sz="1800" b="1" i="1" spc="-10" dirty="0">
                <a:latin typeface="Times New Roman"/>
                <a:cs typeface="Times New Roman"/>
              </a:rPr>
              <a:t>державну </a:t>
            </a:r>
            <a:r>
              <a:rPr sz="1800" b="1" i="1" spc="-5" dirty="0">
                <a:latin typeface="Times New Roman"/>
                <a:cs typeface="Times New Roman"/>
              </a:rPr>
              <a:t>статистику” </a:t>
            </a:r>
            <a:r>
              <a:rPr sz="1800" b="1" i="1" dirty="0">
                <a:latin typeface="Times New Roman"/>
                <a:cs typeface="Times New Roman"/>
              </a:rPr>
              <a:t>та </a:t>
            </a:r>
            <a:r>
              <a:rPr sz="1800" b="1" i="1" spc="-15" dirty="0">
                <a:latin typeface="Times New Roman"/>
                <a:cs typeface="Times New Roman"/>
              </a:rPr>
              <a:t>Положенням </a:t>
            </a:r>
            <a:r>
              <a:rPr sz="1800" b="1" i="1" spc="-5" dirty="0">
                <a:latin typeface="Times New Roman"/>
                <a:cs typeface="Times New Roman"/>
              </a:rPr>
              <a:t>№924 про</a:t>
            </a:r>
            <a:r>
              <a:rPr sz="1800" b="1" i="1" spc="25" dirty="0">
                <a:latin typeface="Times New Roman"/>
                <a:cs typeface="Times New Roman"/>
              </a:rPr>
              <a:t> </a:t>
            </a:r>
            <a:r>
              <a:rPr sz="1800" b="1" i="1" spc="-10" dirty="0">
                <a:latin typeface="Times New Roman"/>
                <a:cs typeface="Times New Roman"/>
              </a:rPr>
              <a:t>Державний</a:t>
            </a:r>
            <a:endParaRPr sz="1800">
              <a:latin typeface="Times New Roman"/>
              <a:cs typeface="Times New Roman"/>
            </a:endParaRPr>
          </a:p>
          <a:p>
            <a:pPr marL="635" algn="ctr">
              <a:lnSpc>
                <a:spcPct val="100000"/>
              </a:lnSpc>
              <a:spcBef>
                <a:spcPts val="320"/>
              </a:spcBef>
            </a:pPr>
            <a:r>
              <a:rPr sz="1800" b="1" i="1" spc="-30" dirty="0">
                <a:latin typeface="Times New Roman"/>
                <a:cs typeface="Times New Roman"/>
              </a:rPr>
              <a:t>комітет </a:t>
            </a:r>
            <a:r>
              <a:rPr sz="1800" b="1" i="1" spc="-5" dirty="0">
                <a:latin typeface="Times New Roman"/>
                <a:cs typeface="Times New Roman"/>
              </a:rPr>
              <a:t>статистики </a:t>
            </a:r>
            <a:r>
              <a:rPr sz="1800" b="1" i="1" spc="-10" dirty="0">
                <a:latin typeface="Times New Roman"/>
                <a:cs typeface="Times New Roman"/>
              </a:rPr>
              <a:t>України </a:t>
            </a:r>
            <a:r>
              <a:rPr sz="1800" b="1" i="1" dirty="0">
                <a:latin typeface="Times New Roman"/>
                <a:cs typeface="Times New Roman"/>
              </a:rPr>
              <a:t>від</a:t>
            </a:r>
            <a:r>
              <a:rPr sz="1800" b="1" i="1" spc="15" dirty="0">
                <a:latin typeface="Times New Roman"/>
                <a:cs typeface="Times New Roman"/>
              </a:rPr>
              <a:t> </a:t>
            </a:r>
            <a:r>
              <a:rPr sz="1800" b="1" i="1" spc="-10" dirty="0">
                <a:latin typeface="Times New Roman"/>
                <a:cs typeface="Times New Roman"/>
              </a:rPr>
              <a:t>11.07.2007р.</a:t>
            </a:r>
            <a:endParaRPr sz="1800">
              <a:latin typeface="Times New Roman"/>
              <a:cs typeface="Times New Roman"/>
            </a:endParaRPr>
          </a:p>
          <a:p>
            <a:pPr>
              <a:lnSpc>
                <a:spcPct val="100000"/>
              </a:lnSpc>
              <a:spcBef>
                <a:spcPts val="10"/>
              </a:spcBef>
            </a:pPr>
            <a:endParaRPr sz="2450">
              <a:latin typeface="Times New Roman"/>
              <a:cs typeface="Times New Roman"/>
            </a:endParaRPr>
          </a:p>
          <a:p>
            <a:pPr marL="462280">
              <a:lnSpc>
                <a:spcPct val="100000"/>
              </a:lnSpc>
            </a:pPr>
            <a:r>
              <a:rPr sz="2000" b="1" spc="-10" dirty="0">
                <a:latin typeface="Times New Roman"/>
                <a:cs typeface="Times New Roman"/>
              </a:rPr>
              <a:t>Основними </a:t>
            </a:r>
            <a:r>
              <a:rPr sz="2000" b="1" spc="-5" dirty="0">
                <a:latin typeface="Times New Roman"/>
                <a:cs typeface="Times New Roman"/>
              </a:rPr>
              <a:t>завданнями </a:t>
            </a:r>
            <a:r>
              <a:rPr sz="2000" b="1" spc="-10" dirty="0">
                <a:latin typeface="Times New Roman"/>
                <a:cs typeface="Times New Roman"/>
              </a:rPr>
              <a:t>Держкомстату</a:t>
            </a:r>
            <a:r>
              <a:rPr sz="2000" b="1" spc="-80" dirty="0">
                <a:latin typeface="Times New Roman"/>
                <a:cs typeface="Times New Roman"/>
              </a:rPr>
              <a:t> </a:t>
            </a:r>
            <a:r>
              <a:rPr sz="2000" b="1" spc="-5" dirty="0">
                <a:latin typeface="Times New Roman"/>
                <a:cs typeface="Times New Roman"/>
              </a:rPr>
              <a:t>є:</a:t>
            </a:r>
            <a:endParaRPr sz="2000">
              <a:latin typeface="Times New Roman"/>
              <a:cs typeface="Times New Roman"/>
            </a:endParaRPr>
          </a:p>
          <a:p>
            <a:pPr marL="143510" indent="-131445">
              <a:lnSpc>
                <a:spcPct val="100000"/>
              </a:lnSpc>
              <a:spcBef>
                <a:spcPts val="345"/>
              </a:spcBef>
              <a:buChar char="-"/>
              <a:tabLst>
                <a:tab pos="144145" algn="l"/>
              </a:tabLst>
            </a:pPr>
            <a:r>
              <a:rPr sz="1800" dirty="0">
                <a:latin typeface="Times New Roman"/>
                <a:cs typeface="Times New Roman"/>
              </a:rPr>
              <a:t>участь у </a:t>
            </a:r>
            <a:r>
              <a:rPr sz="1800" spc="-5" dirty="0">
                <a:latin typeface="Times New Roman"/>
                <a:cs typeface="Times New Roman"/>
              </a:rPr>
              <a:t>формуванні </a:t>
            </a:r>
            <a:r>
              <a:rPr sz="1800" spc="10" dirty="0">
                <a:latin typeface="Times New Roman"/>
                <a:cs typeface="Times New Roman"/>
              </a:rPr>
              <a:t>та </a:t>
            </a:r>
            <a:r>
              <a:rPr sz="1800" dirty="0">
                <a:latin typeface="Times New Roman"/>
                <a:cs typeface="Times New Roman"/>
              </a:rPr>
              <a:t>реалізації </a:t>
            </a:r>
            <a:r>
              <a:rPr sz="1800" spc="-5" dirty="0">
                <a:latin typeface="Times New Roman"/>
                <a:cs typeface="Times New Roman"/>
              </a:rPr>
              <a:t>державної політики </a:t>
            </a:r>
            <a:r>
              <a:rPr sz="1800" dirty="0">
                <a:latin typeface="Times New Roman"/>
                <a:cs typeface="Times New Roman"/>
              </a:rPr>
              <a:t>у </a:t>
            </a:r>
            <a:r>
              <a:rPr sz="1800" spc="5" dirty="0">
                <a:latin typeface="Times New Roman"/>
                <a:cs typeface="Times New Roman"/>
              </a:rPr>
              <a:t>галузі</a:t>
            </a:r>
            <a:r>
              <a:rPr sz="1800" spc="-110" dirty="0">
                <a:latin typeface="Times New Roman"/>
                <a:cs typeface="Times New Roman"/>
              </a:rPr>
              <a:t> </a:t>
            </a:r>
            <a:r>
              <a:rPr sz="1800" spc="-5" dirty="0">
                <a:latin typeface="Times New Roman"/>
                <a:cs typeface="Times New Roman"/>
              </a:rPr>
              <a:t>статистики;</a:t>
            </a:r>
            <a:endParaRPr sz="1800">
              <a:latin typeface="Times New Roman"/>
              <a:cs typeface="Times New Roman"/>
            </a:endParaRPr>
          </a:p>
          <a:p>
            <a:pPr marL="12700" marR="238125">
              <a:lnSpc>
                <a:spcPct val="114999"/>
              </a:lnSpc>
              <a:buChar char="-"/>
              <a:tabLst>
                <a:tab pos="144145" algn="l"/>
              </a:tabLst>
            </a:pPr>
            <a:r>
              <a:rPr sz="1800" spc="-5" dirty="0">
                <a:latin typeface="Times New Roman"/>
                <a:cs typeface="Times New Roman"/>
              </a:rPr>
              <a:t>збирання, опрацювання, </a:t>
            </a:r>
            <a:r>
              <a:rPr sz="1800" dirty="0">
                <a:latin typeface="Times New Roman"/>
                <a:cs typeface="Times New Roman"/>
              </a:rPr>
              <a:t>аналіз, </a:t>
            </a:r>
            <a:r>
              <a:rPr sz="1800" spc="-5" dirty="0">
                <a:latin typeface="Times New Roman"/>
                <a:cs typeface="Times New Roman"/>
              </a:rPr>
              <a:t>поширення, збереження, </a:t>
            </a:r>
            <a:r>
              <a:rPr sz="1800" dirty="0">
                <a:latin typeface="Times New Roman"/>
                <a:cs typeface="Times New Roman"/>
              </a:rPr>
              <a:t>захист </a:t>
            </a:r>
            <a:r>
              <a:rPr sz="1800" spc="10" dirty="0">
                <a:latin typeface="Times New Roman"/>
                <a:cs typeface="Times New Roman"/>
              </a:rPr>
              <a:t>та </a:t>
            </a:r>
            <a:r>
              <a:rPr sz="1800" spc="-10" dirty="0">
                <a:latin typeface="Times New Roman"/>
                <a:cs typeface="Times New Roman"/>
              </a:rPr>
              <a:t>використання  </a:t>
            </a:r>
            <a:r>
              <a:rPr sz="1800" spc="-5" dirty="0">
                <a:latin typeface="Times New Roman"/>
                <a:cs typeface="Times New Roman"/>
              </a:rPr>
              <a:t>статистичної інформації </a:t>
            </a:r>
            <a:r>
              <a:rPr sz="1800" spc="-15" dirty="0">
                <a:latin typeface="Times New Roman"/>
                <a:cs typeface="Times New Roman"/>
              </a:rPr>
              <a:t>щодо </a:t>
            </a:r>
            <a:r>
              <a:rPr sz="1800" spc="-5" dirty="0">
                <a:latin typeface="Times New Roman"/>
                <a:cs typeface="Times New Roman"/>
              </a:rPr>
              <a:t>масових </a:t>
            </a:r>
            <a:r>
              <a:rPr sz="1800" spc="-15" dirty="0">
                <a:latin typeface="Times New Roman"/>
                <a:cs typeface="Times New Roman"/>
              </a:rPr>
              <a:t>економічних, </a:t>
            </a:r>
            <a:r>
              <a:rPr sz="1800" dirty="0">
                <a:latin typeface="Times New Roman"/>
                <a:cs typeface="Times New Roman"/>
              </a:rPr>
              <a:t>соціальних, </a:t>
            </a:r>
            <a:r>
              <a:rPr sz="1800" spc="-5" dirty="0">
                <a:latin typeface="Times New Roman"/>
                <a:cs typeface="Times New Roman"/>
              </a:rPr>
              <a:t>демографічних,  </a:t>
            </a:r>
            <a:r>
              <a:rPr sz="1800" spc="-15" dirty="0">
                <a:latin typeface="Times New Roman"/>
                <a:cs typeface="Times New Roman"/>
              </a:rPr>
              <a:t>екологічних </a:t>
            </a:r>
            <a:r>
              <a:rPr sz="1800" dirty="0">
                <a:latin typeface="Times New Roman"/>
                <a:cs typeface="Times New Roman"/>
              </a:rPr>
              <a:t>явищ і</a:t>
            </a:r>
            <a:r>
              <a:rPr sz="1800" spc="-20" dirty="0">
                <a:latin typeface="Times New Roman"/>
                <a:cs typeface="Times New Roman"/>
              </a:rPr>
              <a:t> </a:t>
            </a:r>
            <a:r>
              <a:rPr sz="1800" dirty="0">
                <a:latin typeface="Times New Roman"/>
                <a:cs typeface="Times New Roman"/>
              </a:rPr>
              <a:t>процесів;</a:t>
            </a:r>
            <a:endParaRPr sz="1800">
              <a:latin typeface="Times New Roman"/>
              <a:cs typeface="Times New Roman"/>
            </a:endParaRPr>
          </a:p>
          <a:p>
            <a:pPr marL="143510" indent="-131445">
              <a:lnSpc>
                <a:spcPct val="100000"/>
              </a:lnSpc>
              <a:spcBef>
                <a:spcPts val="325"/>
              </a:spcBef>
              <a:buChar char="-"/>
              <a:tabLst>
                <a:tab pos="144145" algn="l"/>
              </a:tabLst>
            </a:pPr>
            <a:r>
              <a:rPr sz="1800" spc="-5" dirty="0">
                <a:latin typeface="Times New Roman"/>
                <a:cs typeface="Times New Roman"/>
              </a:rPr>
              <a:t>забезпечення </a:t>
            </a:r>
            <a:r>
              <a:rPr sz="1800" spc="-10" dirty="0">
                <a:latin typeface="Times New Roman"/>
                <a:cs typeface="Times New Roman"/>
              </a:rPr>
              <a:t>повноти, </a:t>
            </a:r>
            <a:r>
              <a:rPr sz="1800" dirty="0">
                <a:latin typeface="Times New Roman"/>
                <a:cs typeface="Times New Roman"/>
              </a:rPr>
              <a:t>надійності </a:t>
            </a:r>
            <a:r>
              <a:rPr sz="1800" spc="10" dirty="0">
                <a:latin typeface="Times New Roman"/>
                <a:cs typeface="Times New Roman"/>
              </a:rPr>
              <a:t>та </a:t>
            </a:r>
            <a:r>
              <a:rPr sz="1800" dirty="0">
                <a:latin typeface="Times New Roman"/>
                <a:cs typeface="Times New Roman"/>
              </a:rPr>
              <a:t>об’єктивності </a:t>
            </a:r>
            <a:r>
              <a:rPr sz="1800" spc="-5" dirty="0">
                <a:latin typeface="Times New Roman"/>
                <a:cs typeface="Times New Roman"/>
              </a:rPr>
              <a:t>статистичної</a:t>
            </a:r>
            <a:r>
              <a:rPr sz="1800" spc="-25" dirty="0">
                <a:latin typeface="Times New Roman"/>
                <a:cs typeface="Times New Roman"/>
              </a:rPr>
              <a:t> </a:t>
            </a:r>
            <a:r>
              <a:rPr sz="1800" spc="-5" dirty="0">
                <a:latin typeface="Times New Roman"/>
                <a:cs typeface="Times New Roman"/>
              </a:rPr>
              <a:t>інформації;</a:t>
            </a:r>
            <a:endParaRPr sz="1800">
              <a:latin typeface="Times New Roman"/>
              <a:cs typeface="Times New Roman"/>
            </a:endParaRPr>
          </a:p>
          <a:p>
            <a:pPr marL="143510" indent="-131445">
              <a:lnSpc>
                <a:spcPct val="100000"/>
              </a:lnSpc>
              <a:spcBef>
                <a:spcPts val="325"/>
              </a:spcBef>
              <a:buChar char="-"/>
              <a:tabLst>
                <a:tab pos="144145" algn="l"/>
              </a:tabLst>
            </a:pPr>
            <a:r>
              <a:rPr sz="1800" spc="-10" dirty="0">
                <a:latin typeface="Times New Roman"/>
                <a:cs typeface="Times New Roman"/>
              </a:rPr>
              <a:t>розроблення, вдосконалення </a:t>
            </a:r>
            <a:r>
              <a:rPr sz="1800" dirty="0">
                <a:latin typeface="Times New Roman"/>
                <a:cs typeface="Times New Roman"/>
              </a:rPr>
              <a:t>і </a:t>
            </a:r>
            <a:r>
              <a:rPr sz="1800" spc="-10" dirty="0">
                <a:latin typeface="Times New Roman"/>
                <a:cs typeface="Times New Roman"/>
              </a:rPr>
              <a:t>впровадження </a:t>
            </a:r>
            <a:r>
              <a:rPr sz="1800" spc="-5" dirty="0">
                <a:latin typeface="Times New Roman"/>
                <a:cs typeface="Times New Roman"/>
              </a:rPr>
              <a:t>статистичної</a:t>
            </a:r>
            <a:r>
              <a:rPr sz="1800" spc="15" dirty="0">
                <a:latin typeface="Times New Roman"/>
                <a:cs typeface="Times New Roman"/>
              </a:rPr>
              <a:t> </a:t>
            </a:r>
            <a:r>
              <a:rPr sz="1800" spc="-10" dirty="0">
                <a:latin typeface="Times New Roman"/>
                <a:cs typeface="Times New Roman"/>
              </a:rPr>
              <a:t>методології;</a:t>
            </a:r>
            <a:endParaRPr sz="1800">
              <a:latin typeface="Times New Roman"/>
              <a:cs typeface="Times New Roman"/>
            </a:endParaRPr>
          </a:p>
          <a:p>
            <a:pPr marL="143510" indent="-131445">
              <a:lnSpc>
                <a:spcPct val="100000"/>
              </a:lnSpc>
              <a:spcBef>
                <a:spcPts val="325"/>
              </a:spcBef>
              <a:buChar char="-"/>
              <a:tabLst>
                <a:tab pos="144145" algn="l"/>
              </a:tabLst>
            </a:pPr>
            <a:r>
              <a:rPr sz="1800" spc="-10" dirty="0">
                <a:latin typeface="Times New Roman"/>
                <a:cs typeface="Times New Roman"/>
              </a:rPr>
              <a:t>забезпечення </a:t>
            </a:r>
            <a:r>
              <a:rPr sz="1800" spc="5" dirty="0">
                <a:latin typeface="Times New Roman"/>
                <a:cs typeface="Times New Roman"/>
              </a:rPr>
              <a:t>доступності, </a:t>
            </a:r>
            <a:r>
              <a:rPr sz="1800" spc="-5" dirty="0">
                <a:latin typeface="Times New Roman"/>
                <a:cs typeface="Times New Roman"/>
              </a:rPr>
              <a:t>гласності </a:t>
            </a:r>
            <a:r>
              <a:rPr sz="1800" dirty="0">
                <a:latin typeface="Times New Roman"/>
                <a:cs typeface="Times New Roman"/>
              </a:rPr>
              <a:t>й відкритості </a:t>
            </a:r>
            <a:r>
              <a:rPr sz="1800" spc="-5" dirty="0">
                <a:latin typeface="Times New Roman"/>
                <a:cs typeface="Times New Roman"/>
              </a:rPr>
              <a:t>статистичної</a:t>
            </a:r>
            <a:r>
              <a:rPr sz="1800" spc="-70" dirty="0">
                <a:latin typeface="Times New Roman"/>
                <a:cs typeface="Times New Roman"/>
              </a:rPr>
              <a:t> </a:t>
            </a:r>
            <a:r>
              <a:rPr sz="1800" spc="-5" dirty="0">
                <a:latin typeface="Times New Roman"/>
                <a:cs typeface="Times New Roman"/>
              </a:rPr>
              <a:t>інформації;</a:t>
            </a:r>
            <a:endParaRPr sz="1800">
              <a:latin typeface="Times New Roman"/>
              <a:cs typeface="Times New Roman"/>
            </a:endParaRPr>
          </a:p>
          <a:p>
            <a:pPr marL="143510" indent="-131445">
              <a:lnSpc>
                <a:spcPct val="100000"/>
              </a:lnSpc>
              <a:spcBef>
                <a:spcPts val="325"/>
              </a:spcBef>
              <a:buChar char="-"/>
              <a:tabLst>
                <a:tab pos="144145" algn="l"/>
              </a:tabLst>
            </a:pPr>
            <a:r>
              <a:rPr sz="1800" spc="-5" dirty="0">
                <a:latin typeface="Times New Roman"/>
                <a:cs typeface="Times New Roman"/>
              </a:rPr>
              <a:t>ведення </a:t>
            </a:r>
            <a:r>
              <a:rPr sz="1800" spc="-15" dirty="0">
                <a:latin typeface="Times New Roman"/>
                <a:cs typeface="Times New Roman"/>
              </a:rPr>
              <a:t>Єдиного </a:t>
            </a:r>
            <a:r>
              <a:rPr sz="1800" spc="-10" dirty="0">
                <a:latin typeface="Times New Roman"/>
                <a:cs typeface="Times New Roman"/>
              </a:rPr>
              <a:t>державного </a:t>
            </a:r>
            <a:r>
              <a:rPr sz="1800" dirty="0">
                <a:latin typeface="Times New Roman"/>
                <a:cs typeface="Times New Roman"/>
              </a:rPr>
              <a:t>реєстру </a:t>
            </a:r>
            <a:r>
              <a:rPr sz="1800" spc="-5" dirty="0">
                <a:latin typeface="Times New Roman"/>
                <a:cs typeface="Times New Roman"/>
              </a:rPr>
              <a:t>підприємств </a:t>
            </a:r>
            <a:r>
              <a:rPr sz="1800" dirty="0">
                <a:latin typeface="Times New Roman"/>
                <a:cs typeface="Times New Roman"/>
              </a:rPr>
              <a:t>і організацій </a:t>
            </a:r>
            <a:r>
              <a:rPr sz="1800" spc="-20" dirty="0">
                <a:latin typeface="Times New Roman"/>
                <a:cs typeface="Times New Roman"/>
              </a:rPr>
              <a:t>України;</a:t>
            </a:r>
            <a:endParaRPr sz="1800">
              <a:latin typeface="Times New Roman"/>
              <a:cs typeface="Times New Roman"/>
            </a:endParaRPr>
          </a:p>
          <a:p>
            <a:pPr marL="12700" marR="5080">
              <a:lnSpc>
                <a:spcPts val="2490"/>
              </a:lnSpc>
              <a:spcBef>
                <a:spcPts val="130"/>
              </a:spcBef>
              <a:buChar char="-"/>
              <a:tabLst>
                <a:tab pos="157480" algn="l"/>
              </a:tabLst>
            </a:pPr>
            <a:r>
              <a:rPr sz="1800" spc="-10" dirty="0">
                <a:latin typeface="Times New Roman"/>
                <a:cs typeface="Times New Roman"/>
              </a:rPr>
              <a:t>розроблення, вдосконалення </a:t>
            </a:r>
            <a:r>
              <a:rPr sz="1800" dirty="0">
                <a:latin typeface="Times New Roman"/>
                <a:cs typeface="Times New Roman"/>
              </a:rPr>
              <a:t>і </a:t>
            </a:r>
            <a:r>
              <a:rPr sz="1800" spc="-10" dirty="0">
                <a:latin typeface="Times New Roman"/>
                <a:cs typeface="Times New Roman"/>
              </a:rPr>
              <a:t>впровадження </a:t>
            </a:r>
            <a:r>
              <a:rPr sz="1800" spc="-5" dirty="0">
                <a:latin typeface="Times New Roman"/>
                <a:cs typeface="Times New Roman"/>
              </a:rPr>
              <a:t>новітніх </a:t>
            </a:r>
            <a:r>
              <a:rPr sz="1800" spc="-10" dirty="0">
                <a:latin typeface="Times New Roman"/>
                <a:cs typeface="Times New Roman"/>
              </a:rPr>
              <a:t>інформаційних </a:t>
            </a:r>
            <a:r>
              <a:rPr sz="1800" spc="-5" dirty="0">
                <a:latin typeface="Times New Roman"/>
                <a:cs typeface="Times New Roman"/>
              </a:rPr>
              <a:t>технологій </a:t>
            </a:r>
            <a:r>
              <a:rPr sz="1800" dirty="0">
                <a:latin typeface="Times New Roman"/>
                <a:cs typeface="Times New Roman"/>
              </a:rPr>
              <a:t>у  </a:t>
            </a:r>
            <a:r>
              <a:rPr sz="1800" spc="5" dirty="0">
                <a:latin typeface="Times New Roman"/>
                <a:cs typeface="Times New Roman"/>
              </a:rPr>
              <a:t>галузі </a:t>
            </a:r>
            <a:r>
              <a:rPr sz="1800" spc="-5" dirty="0">
                <a:latin typeface="Times New Roman"/>
                <a:cs typeface="Times New Roman"/>
              </a:rPr>
              <a:t>статистики</a:t>
            </a:r>
            <a:r>
              <a:rPr sz="1800" spc="-60" dirty="0">
                <a:latin typeface="Times New Roman"/>
                <a:cs typeface="Times New Roman"/>
              </a:rPr>
              <a:t> </a:t>
            </a:r>
            <a:r>
              <a:rPr sz="1800" spc="-5" dirty="0">
                <a:latin typeface="Times New Roman"/>
                <a:cs typeface="Times New Roman"/>
              </a:rPr>
              <a:t>тощо.</a:t>
            </a:r>
            <a:endParaRPr sz="18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946" y="381000"/>
            <a:ext cx="8268334" cy="4650825"/>
          </a:xfrm>
          <a:prstGeom prst="rect">
            <a:avLst/>
          </a:prstGeom>
        </p:spPr>
        <p:txBody>
          <a:bodyPr vert="horz" wrap="square" lIns="0" tIns="12700" rIns="0" bIns="0" rtlCol="0">
            <a:spAutoFit/>
          </a:bodyPr>
          <a:lstStyle/>
          <a:p>
            <a:pPr marL="12700" marR="5080" indent="449580" algn="just">
              <a:lnSpc>
                <a:spcPct val="114999"/>
              </a:lnSpc>
              <a:spcBef>
                <a:spcPts val="100"/>
              </a:spcBef>
            </a:pPr>
            <a:r>
              <a:rPr sz="2400" spc="-25" dirty="0">
                <a:latin typeface="Times New Roman"/>
                <a:cs typeface="Times New Roman"/>
              </a:rPr>
              <a:t>Держкомстат </a:t>
            </a:r>
            <a:r>
              <a:rPr sz="2400" spc="-15" dirty="0">
                <a:latin typeface="Times New Roman"/>
                <a:cs typeface="Times New Roman"/>
              </a:rPr>
              <a:t>забезпечує методичне </a:t>
            </a:r>
            <a:r>
              <a:rPr sz="2400" spc="-10" dirty="0">
                <a:latin typeface="Times New Roman"/>
                <a:cs typeface="Times New Roman"/>
              </a:rPr>
              <a:t>керівництво,  </a:t>
            </a:r>
            <a:r>
              <a:rPr sz="2400" spc="-25" dirty="0">
                <a:latin typeface="Times New Roman"/>
                <a:cs typeface="Times New Roman"/>
              </a:rPr>
              <a:t>координацію </a:t>
            </a:r>
            <a:r>
              <a:rPr sz="2400" spc="-5" dirty="0">
                <a:latin typeface="Times New Roman"/>
                <a:cs typeface="Times New Roman"/>
              </a:rPr>
              <a:t>і </a:t>
            </a:r>
            <a:r>
              <a:rPr sz="2400" spc="-20" dirty="0">
                <a:latin typeface="Times New Roman"/>
                <a:cs typeface="Times New Roman"/>
              </a:rPr>
              <a:t>контроль </a:t>
            </a:r>
            <a:r>
              <a:rPr sz="2400" spc="-5" dirty="0">
                <a:latin typeface="Times New Roman"/>
                <a:cs typeface="Times New Roman"/>
              </a:rPr>
              <a:t>за державним </a:t>
            </a:r>
            <a:r>
              <a:rPr sz="2400" spc="-40" dirty="0">
                <a:latin typeface="Times New Roman"/>
                <a:cs typeface="Times New Roman"/>
              </a:rPr>
              <a:t>обліком  </a:t>
            </a:r>
            <a:r>
              <a:rPr sz="2400" spc="-5" dirty="0">
                <a:latin typeface="Times New Roman"/>
                <a:cs typeface="Times New Roman"/>
              </a:rPr>
              <a:t>юридичних </a:t>
            </a:r>
            <a:r>
              <a:rPr sz="2400" spc="10" dirty="0">
                <a:latin typeface="Times New Roman"/>
                <a:cs typeface="Times New Roman"/>
              </a:rPr>
              <a:t>осіб, </a:t>
            </a:r>
            <a:r>
              <a:rPr sz="2400" spc="-20" dirty="0">
                <a:latin typeface="Times New Roman"/>
                <a:cs typeface="Times New Roman"/>
              </a:rPr>
              <a:t>визначає </a:t>
            </a:r>
            <a:r>
              <a:rPr sz="2400" spc="-5" dirty="0">
                <a:latin typeface="Times New Roman"/>
                <a:cs typeface="Times New Roman"/>
              </a:rPr>
              <a:t>склад і </a:t>
            </a:r>
            <a:r>
              <a:rPr sz="2400" spc="-10" dirty="0">
                <a:latin typeface="Times New Roman"/>
                <a:cs typeface="Times New Roman"/>
              </a:rPr>
              <a:t>джерело </a:t>
            </a:r>
            <a:r>
              <a:rPr sz="2400" spc="-5" dirty="0">
                <a:latin typeface="Times New Roman"/>
                <a:cs typeface="Times New Roman"/>
              </a:rPr>
              <a:t>отримання  </a:t>
            </a:r>
            <a:r>
              <a:rPr sz="2400" spc="-20" dirty="0">
                <a:latin typeface="Times New Roman"/>
                <a:cs typeface="Times New Roman"/>
              </a:rPr>
              <a:t>економічних </a:t>
            </a:r>
            <a:r>
              <a:rPr sz="2400" spc="-10" dirty="0">
                <a:latin typeface="Times New Roman"/>
                <a:cs typeface="Times New Roman"/>
              </a:rPr>
              <a:t>показників, </a:t>
            </a:r>
            <a:r>
              <a:rPr sz="2400" spc="-15" dirty="0">
                <a:latin typeface="Times New Roman"/>
                <a:cs typeface="Times New Roman"/>
              </a:rPr>
              <a:t>методологію </a:t>
            </a:r>
            <a:r>
              <a:rPr sz="2400" spc="-10" dirty="0">
                <a:latin typeface="Times New Roman"/>
                <a:cs typeface="Times New Roman"/>
              </a:rPr>
              <a:t>їх </a:t>
            </a:r>
            <a:r>
              <a:rPr sz="2400" spc="-15" dirty="0">
                <a:latin typeface="Times New Roman"/>
                <a:cs typeface="Times New Roman"/>
              </a:rPr>
              <a:t>обчислення </a:t>
            </a:r>
            <a:r>
              <a:rPr sz="2400" spc="-5" dirty="0">
                <a:latin typeface="Times New Roman"/>
                <a:cs typeface="Times New Roman"/>
              </a:rPr>
              <a:t>і  </a:t>
            </a:r>
            <a:r>
              <a:rPr sz="2400" spc="-15" dirty="0">
                <a:latin typeface="Times New Roman"/>
                <a:cs typeface="Times New Roman"/>
              </a:rPr>
              <a:t>формування </a:t>
            </a:r>
            <a:r>
              <a:rPr sz="2400" spc="-25" dirty="0">
                <a:latin typeface="Times New Roman"/>
                <a:cs typeface="Times New Roman"/>
              </a:rPr>
              <a:t>результативної</a:t>
            </a:r>
            <a:r>
              <a:rPr sz="2400" spc="15" dirty="0">
                <a:latin typeface="Times New Roman"/>
                <a:cs typeface="Times New Roman"/>
              </a:rPr>
              <a:t> </a:t>
            </a:r>
            <a:r>
              <a:rPr sz="2400" spc="-10" dirty="0">
                <a:latin typeface="Times New Roman"/>
                <a:cs typeface="Times New Roman"/>
              </a:rPr>
              <a:t>інформації.</a:t>
            </a:r>
            <a:endParaRPr sz="2400" dirty="0">
              <a:latin typeface="Times New Roman"/>
              <a:cs typeface="Times New Roman"/>
            </a:endParaRPr>
          </a:p>
          <a:p>
            <a:pPr marL="12700" marR="5715" indent="449580" algn="just">
              <a:lnSpc>
                <a:spcPct val="114999"/>
              </a:lnSpc>
            </a:pPr>
            <a:r>
              <a:rPr sz="2400" spc="-5" dirty="0">
                <a:latin typeface="Times New Roman"/>
                <a:cs typeface="Times New Roman"/>
              </a:rPr>
              <a:t>Поряд з державною </a:t>
            </a:r>
            <a:r>
              <a:rPr sz="2400" spc="-20" dirty="0">
                <a:latin typeface="Times New Roman"/>
                <a:cs typeface="Times New Roman"/>
              </a:rPr>
              <a:t>статистикою </a:t>
            </a:r>
            <a:r>
              <a:rPr sz="2400" spc="-5" dirty="0">
                <a:latin typeface="Times New Roman"/>
                <a:cs typeface="Times New Roman"/>
              </a:rPr>
              <a:t>існує </a:t>
            </a:r>
            <a:r>
              <a:rPr sz="2400" spc="-15" dirty="0">
                <a:latin typeface="Times New Roman"/>
                <a:cs typeface="Times New Roman"/>
              </a:rPr>
              <a:t>відомча  </a:t>
            </a:r>
            <a:r>
              <a:rPr sz="2400" spc="-10" dirty="0">
                <a:latin typeface="Times New Roman"/>
                <a:cs typeface="Times New Roman"/>
              </a:rPr>
              <a:t>статистика, </a:t>
            </a:r>
            <a:r>
              <a:rPr sz="2400" spc="-5" dirty="0">
                <a:latin typeface="Times New Roman"/>
                <a:cs typeface="Times New Roman"/>
              </a:rPr>
              <a:t>що </a:t>
            </a:r>
            <a:r>
              <a:rPr sz="2400" spc="-10" dirty="0">
                <a:latin typeface="Times New Roman"/>
                <a:cs typeface="Times New Roman"/>
              </a:rPr>
              <a:t>ведеться </a:t>
            </a:r>
            <a:r>
              <a:rPr sz="2400" spc="-5" dirty="0">
                <a:latin typeface="Times New Roman"/>
                <a:cs typeface="Times New Roman"/>
              </a:rPr>
              <a:t>на </a:t>
            </a:r>
            <a:r>
              <a:rPr sz="2400" spc="-10" dirty="0">
                <a:latin typeface="Times New Roman"/>
                <a:cs typeface="Times New Roman"/>
              </a:rPr>
              <a:t>підприємствах,  </a:t>
            </a:r>
            <a:r>
              <a:rPr sz="2400" spc="-5" dirty="0">
                <a:latin typeface="Times New Roman"/>
                <a:cs typeface="Times New Roman"/>
              </a:rPr>
              <a:t>об’єднаннях, </a:t>
            </a:r>
            <a:r>
              <a:rPr sz="2400" spc="-15" dirty="0">
                <a:latin typeface="Times New Roman"/>
                <a:cs typeface="Times New Roman"/>
              </a:rPr>
              <a:t>відомствах, </a:t>
            </a:r>
            <a:r>
              <a:rPr sz="2400" spc="-5" dirty="0">
                <a:latin typeface="Times New Roman"/>
                <a:cs typeface="Times New Roman"/>
              </a:rPr>
              <a:t>міністерствах.</a:t>
            </a:r>
            <a:endParaRPr sz="2400" dirty="0">
              <a:latin typeface="Times New Roman"/>
              <a:cs typeface="Times New Roman"/>
            </a:endParaRPr>
          </a:p>
          <a:p>
            <a:pPr marL="12700" marR="5715" indent="537845" algn="just">
              <a:lnSpc>
                <a:spcPct val="114999"/>
              </a:lnSpc>
              <a:spcBef>
                <a:spcPts val="5"/>
              </a:spcBef>
            </a:pPr>
            <a:r>
              <a:rPr sz="2400" spc="-10" dirty="0">
                <a:latin typeface="Times New Roman"/>
                <a:cs typeface="Times New Roman"/>
              </a:rPr>
              <a:t>Відомча </a:t>
            </a:r>
            <a:r>
              <a:rPr sz="2400" spc="-15" dirty="0">
                <a:latin typeface="Times New Roman"/>
                <a:cs typeface="Times New Roman"/>
              </a:rPr>
              <a:t>статистика </a:t>
            </a:r>
            <a:r>
              <a:rPr sz="2400" spc="-25" dirty="0">
                <a:latin typeface="Times New Roman"/>
                <a:cs typeface="Times New Roman"/>
              </a:rPr>
              <a:t>виконує </a:t>
            </a:r>
            <a:r>
              <a:rPr sz="2400" spc="-5" dirty="0">
                <a:latin typeface="Times New Roman"/>
                <a:cs typeface="Times New Roman"/>
              </a:rPr>
              <a:t>роботи, </a:t>
            </a:r>
            <a:r>
              <a:rPr sz="2400" spc="-10" dirty="0">
                <a:latin typeface="Times New Roman"/>
                <a:cs typeface="Times New Roman"/>
              </a:rPr>
              <a:t>пов’язані </a:t>
            </a:r>
            <a:r>
              <a:rPr sz="2400" spc="-5" dirty="0">
                <a:latin typeface="Times New Roman"/>
                <a:cs typeface="Times New Roman"/>
              </a:rPr>
              <a:t>з  отриманням, </a:t>
            </a:r>
            <a:r>
              <a:rPr sz="2400" spc="-20" dirty="0">
                <a:latin typeface="Times New Roman"/>
                <a:cs typeface="Times New Roman"/>
              </a:rPr>
              <a:t>обробкою </a:t>
            </a:r>
            <a:r>
              <a:rPr sz="2400" spc="15" dirty="0">
                <a:latin typeface="Times New Roman"/>
                <a:cs typeface="Times New Roman"/>
              </a:rPr>
              <a:t>та </a:t>
            </a:r>
            <a:r>
              <a:rPr sz="2400" spc="-15" dirty="0">
                <a:latin typeface="Times New Roman"/>
                <a:cs typeface="Times New Roman"/>
              </a:rPr>
              <a:t>аналізом  </a:t>
            </a:r>
            <a:r>
              <a:rPr sz="2400" spc="-5" dirty="0">
                <a:latin typeface="Times New Roman"/>
                <a:cs typeface="Times New Roman"/>
              </a:rPr>
              <a:t>статистичної  </a:t>
            </a:r>
            <a:r>
              <a:rPr sz="2400" spc="-10" dirty="0">
                <a:latin typeface="Times New Roman"/>
                <a:cs typeface="Times New Roman"/>
              </a:rPr>
              <a:t>інформації, </a:t>
            </a:r>
            <a:r>
              <a:rPr sz="2400" spc="-15" dirty="0">
                <a:latin typeface="Times New Roman"/>
                <a:cs typeface="Times New Roman"/>
              </a:rPr>
              <a:t>необхідної </a:t>
            </a:r>
            <a:r>
              <a:rPr sz="2400" spc="-5" dirty="0">
                <a:latin typeface="Times New Roman"/>
                <a:cs typeface="Times New Roman"/>
              </a:rPr>
              <a:t>для </a:t>
            </a:r>
            <a:r>
              <a:rPr sz="2400" spc="-10" dirty="0">
                <a:latin typeface="Times New Roman"/>
                <a:cs typeface="Times New Roman"/>
              </a:rPr>
              <a:t>керівництва, </a:t>
            </a:r>
            <a:r>
              <a:rPr sz="2400" spc="-5" dirty="0">
                <a:latin typeface="Times New Roman"/>
                <a:cs typeface="Times New Roman"/>
              </a:rPr>
              <a:t>планування  їх</a:t>
            </a:r>
            <a:r>
              <a:rPr sz="2400" spc="-15" dirty="0">
                <a:latin typeface="Times New Roman"/>
                <a:cs typeface="Times New Roman"/>
              </a:rPr>
              <a:t> </a:t>
            </a:r>
            <a:r>
              <a:rPr sz="2400" spc="5" dirty="0">
                <a:latin typeface="Times New Roman"/>
                <a:cs typeface="Times New Roman"/>
              </a:rPr>
              <a:t>діяльності.</a:t>
            </a:r>
            <a:endParaRPr sz="24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935863"/>
            <a:ext cx="8123555" cy="6002020"/>
          </a:xfrm>
          <a:prstGeom prst="rect">
            <a:avLst/>
          </a:prstGeom>
        </p:spPr>
        <p:txBody>
          <a:bodyPr vert="horz" wrap="square" lIns="0" tIns="13335" rIns="0" bIns="0" rtlCol="0">
            <a:spAutoFit/>
          </a:bodyPr>
          <a:lstStyle/>
          <a:p>
            <a:pPr marL="355600" indent="-342900">
              <a:lnSpc>
                <a:spcPct val="100000"/>
              </a:lnSpc>
              <a:spcBef>
                <a:spcPts val="105"/>
              </a:spcBef>
              <a:buAutoNum type="arabicPeriod"/>
              <a:tabLst>
                <a:tab pos="354965" algn="l"/>
                <a:tab pos="355600" algn="l"/>
              </a:tabLst>
            </a:pPr>
            <a:r>
              <a:rPr sz="1400" spc="-5" dirty="0">
                <a:latin typeface="Times New Roman"/>
                <a:cs typeface="Times New Roman"/>
              </a:rPr>
              <a:t>Становлення статистики </a:t>
            </a:r>
            <a:r>
              <a:rPr sz="1400" dirty="0">
                <a:latin typeface="Times New Roman"/>
                <a:cs typeface="Times New Roman"/>
              </a:rPr>
              <a:t>як</a:t>
            </a:r>
            <a:r>
              <a:rPr sz="1400" spc="-10" dirty="0">
                <a:latin typeface="Times New Roman"/>
                <a:cs typeface="Times New Roman"/>
              </a:rPr>
              <a:t> </a:t>
            </a:r>
            <a:r>
              <a:rPr sz="1400" spc="-15" dirty="0">
                <a:latin typeface="Times New Roman"/>
                <a:cs typeface="Times New Roman"/>
              </a:rPr>
              <a:t>науки.</a:t>
            </a:r>
            <a:endParaRPr sz="1400">
              <a:latin typeface="Times New Roman"/>
              <a:cs typeface="Times New Roman"/>
            </a:endParaRPr>
          </a:p>
          <a:p>
            <a:pPr marL="355600" indent="-342900">
              <a:lnSpc>
                <a:spcPct val="100000"/>
              </a:lnSpc>
              <a:buAutoNum type="arabicPeriod"/>
              <a:tabLst>
                <a:tab pos="354965" algn="l"/>
                <a:tab pos="355600" algn="l"/>
              </a:tabLst>
            </a:pPr>
            <a:r>
              <a:rPr sz="1400" spc="-5" dirty="0">
                <a:latin typeface="Times New Roman"/>
                <a:cs typeface="Times New Roman"/>
              </a:rPr>
              <a:t>Визначення предмета </a:t>
            </a:r>
            <a:r>
              <a:rPr sz="1400" dirty="0">
                <a:latin typeface="Times New Roman"/>
                <a:cs typeface="Times New Roman"/>
              </a:rPr>
              <a:t>статистики. Чим </a:t>
            </a:r>
            <a:r>
              <a:rPr sz="1400" spc="-5" dirty="0">
                <a:latin typeface="Times New Roman"/>
                <a:cs typeface="Times New Roman"/>
              </a:rPr>
              <a:t>предмет статистики відрізняється від предмета </a:t>
            </a:r>
            <a:r>
              <a:rPr sz="1400" spc="-20" dirty="0">
                <a:latin typeface="Times New Roman"/>
                <a:cs typeface="Times New Roman"/>
              </a:rPr>
              <a:t>будь-якої</a:t>
            </a:r>
            <a:r>
              <a:rPr sz="1400" spc="-5" dirty="0">
                <a:latin typeface="Times New Roman"/>
                <a:cs typeface="Times New Roman"/>
              </a:rPr>
              <a:t> </a:t>
            </a:r>
            <a:r>
              <a:rPr sz="1400" dirty="0">
                <a:latin typeface="Times New Roman"/>
                <a:cs typeface="Times New Roman"/>
              </a:rPr>
              <a:t>іншої</a:t>
            </a:r>
            <a:endParaRPr sz="1400">
              <a:latin typeface="Times New Roman"/>
              <a:cs typeface="Times New Roman"/>
            </a:endParaRPr>
          </a:p>
          <a:p>
            <a:pPr marL="355600">
              <a:lnSpc>
                <a:spcPct val="100000"/>
              </a:lnSpc>
            </a:pPr>
            <a:r>
              <a:rPr sz="1400" spc="-15" dirty="0">
                <a:latin typeface="Times New Roman"/>
                <a:cs typeface="Times New Roman"/>
              </a:rPr>
              <a:t>науки?</a:t>
            </a:r>
            <a:endParaRPr sz="1400">
              <a:latin typeface="Times New Roman"/>
              <a:cs typeface="Times New Roman"/>
            </a:endParaRPr>
          </a:p>
          <a:p>
            <a:pPr marL="355600" indent="-342900">
              <a:lnSpc>
                <a:spcPct val="100000"/>
              </a:lnSpc>
              <a:buAutoNum type="arabicPeriod" startAt="3"/>
              <a:tabLst>
                <a:tab pos="354965" algn="l"/>
                <a:tab pos="355600" algn="l"/>
              </a:tabLst>
            </a:pPr>
            <a:r>
              <a:rPr sz="1400" spc="-5" dirty="0">
                <a:latin typeface="Times New Roman"/>
                <a:cs typeface="Times New Roman"/>
              </a:rPr>
              <a:t>Основні поняття </a:t>
            </a:r>
            <a:r>
              <a:rPr sz="1400" dirty="0">
                <a:latin typeface="Times New Roman"/>
                <a:cs typeface="Times New Roman"/>
              </a:rPr>
              <a:t>і </a:t>
            </a:r>
            <a:r>
              <a:rPr sz="1400" spc="-10" dirty="0">
                <a:latin typeface="Times New Roman"/>
                <a:cs typeface="Times New Roman"/>
              </a:rPr>
              <a:t>категорії </a:t>
            </a:r>
            <a:r>
              <a:rPr sz="1400" dirty="0">
                <a:latin typeface="Times New Roman"/>
                <a:cs typeface="Times New Roman"/>
              </a:rPr>
              <a:t>статистичної</a:t>
            </a:r>
            <a:r>
              <a:rPr sz="1400" spc="-95" dirty="0">
                <a:latin typeface="Times New Roman"/>
                <a:cs typeface="Times New Roman"/>
              </a:rPr>
              <a:t> </a:t>
            </a:r>
            <a:r>
              <a:rPr sz="1400" spc="-15" dirty="0">
                <a:latin typeface="Times New Roman"/>
                <a:cs typeface="Times New Roman"/>
              </a:rPr>
              <a:t>науки.</a:t>
            </a:r>
            <a:endParaRPr sz="1400">
              <a:latin typeface="Times New Roman"/>
              <a:cs typeface="Times New Roman"/>
            </a:endParaRPr>
          </a:p>
          <a:p>
            <a:pPr marL="355600" indent="-342900">
              <a:lnSpc>
                <a:spcPct val="100000"/>
              </a:lnSpc>
              <a:buAutoNum type="arabicPeriod" startAt="3"/>
              <a:tabLst>
                <a:tab pos="354965" algn="l"/>
                <a:tab pos="355600" algn="l"/>
              </a:tabLst>
            </a:pPr>
            <a:r>
              <a:rPr sz="1400" dirty="0">
                <a:latin typeface="Times New Roman"/>
                <a:cs typeface="Times New Roman"/>
              </a:rPr>
              <a:t>Чим </a:t>
            </a:r>
            <a:r>
              <a:rPr sz="1400" spc="-5" dirty="0">
                <a:latin typeface="Times New Roman"/>
                <a:cs typeface="Times New Roman"/>
              </a:rPr>
              <a:t>відрізняється поняття «статистика» від поняття «матема-тична</a:t>
            </a:r>
            <a:r>
              <a:rPr sz="1400" spc="-65" dirty="0">
                <a:latin typeface="Times New Roman"/>
                <a:cs typeface="Times New Roman"/>
              </a:rPr>
              <a:t> </a:t>
            </a:r>
            <a:r>
              <a:rPr sz="1400" spc="-5" dirty="0">
                <a:latin typeface="Times New Roman"/>
                <a:cs typeface="Times New Roman"/>
              </a:rPr>
              <a:t>статистика»?</a:t>
            </a:r>
            <a:endParaRPr sz="1400">
              <a:latin typeface="Times New Roman"/>
              <a:cs typeface="Times New Roman"/>
            </a:endParaRPr>
          </a:p>
          <a:p>
            <a:pPr marL="355600" indent="-342900">
              <a:lnSpc>
                <a:spcPct val="100000"/>
              </a:lnSpc>
              <a:buAutoNum type="arabicPeriod" startAt="3"/>
              <a:tabLst>
                <a:tab pos="354965" algn="l"/>
                <a:tab pos="355600" algn="l"/>
              </a:tabLst>
            </a:pPr>
            <a:r>
              <a:rPr sz="1400" spc="-5" dirty="0">
                <a:latin typeface="Times New Roman"/>
                <a:cs typeface="Times New Roman"/>
              </a:rPr>
              <a:t>Наведіть визначення терміну «статистична</a:t>
            </a:r>
            <a:r>
              <a:rPr sz="1400" spc="-50" dirty="0">
                <a:latin typeface="Times New Roman"/>
                <a:cs typeface="Times New Roman"/>
              </a:rPr>
              <a:t> </a:t>
            </a:r>
            <a:r>
              <a:rPr sz="1400" spc="-10" dirty="0">
                <a:latin typeface="Times New Roman"/>
                <a:cs typeface="Times New Roman"/>
              </a:rPr>
              <a:t>сукупність».</a:t>
            </a:r>
            <a:endParaRPr sz="1400">
              <a:latin typeface="Times New Roman"/>
              <a:cs typeface="Times New Roman"/>
            </a:endParaRPr>
          </a:p>
          <a:p>
            <a:pPr marL="398145" indent="-386080">
              <a:lnSpc>
                <a:spcPct val="100000"/>
              </a:lnSpc>
              <a:buAutoNum type="arabicPeriod" startAt="3"/>
              <a:tabLst>
                <a:tab pos="398145" algn="l"/>
                <a:tab pos="398780" algn="l"/>
              </a:tabLst>
            </a:pPr>
            <a:r>
              <a:rPr sz="1400" dirty="0">
                <a:latin typeface="Times New Roman"/>
                <a:cs typeface="Times New Roman"/>
              </a:rPr>
              <a:t>Що </a:t>
            </a:r>
            <a:r>
              <a:rPr sz="1400" spc="-10" dirty="0">
                <a:latin typeface="Times New Roman"/>
                <a:cs typeface="Times New Roman"/>
              </a:rPr>
              <a:t>таке </a:t>
            </a:r>
            <a:r>
              <a:rPr sz="1400" spc="-5" dirty="0">
                <a:latin typeface="Times New Roman"/>
                <a:cs typeface="Times New Roman"/>
              </a:rPr>
              <a:t>статистика? Чому статистика </a:t>
            </a:r>
            <a:r>
              <a:rPr sz="1400" dirty="0">
                <a:latin typeface="Times New Roman"/>
                <a:cs typeface="Times New Roman"/>
              </a:rPr>
              <a:t>належить до </a:t>
            </a:r>
            <a:r>
              <a:rPr sz="1400" spc="-5" dirty="0">
                <a:latin typeface="Times New Roman"/>
                <a:cs typeface="Times New Roman"/>
              </a:rPr>
              <a:t>суспільних</a:t>
            </a:r>
            <a:r>
              <a:rPr sz="1400" spc="-50" dirty="0">
                <a:latin typeface="Times New Roman"/>
                <a:cs typeface="Times New Roman"/>
              </a:rPr>
              <a:t> </a:t>
            </a:r>
            <a:r>
              <a:rPr sz="1400" spc="-20" dirty="0">
                <a:latin typeface="Times New Roman"/>
                <a:cs typeface="Times New Roman"/>
              </a:rPr>
              <a:t>наук?</a:t>
            </a:r>
            <a:endParaRPr sz="1400">
              <a:latin typeface="Times New Roman"/>
              <a:cs typeface="Times New Roman"/>
            </a:endParaRPr>
          </a:p>
          <a:p>
            <a:pPr marL="398145" indent="-386080">
              <a:lnSpc>
                <a:spcPct val="100000"/>
              </a:lnSpc>
              <a:buAutoNum type="arabicPeriod" startAt="3"/>
              <a:tabLst>
                <a:tab pos="398145" algn="l"/>
                <a:tab pos="398780" algn="l"/>
              </a:tabLst>
            </a:pPr>
            <a:r>
              <a:rPr sz="1400" spc="-5" dirty="0">
                <a:latin typeface="Times New Roman"/>
                <a:cs typeface="Times New Roman"/>
              </a:rPr>
              <a:t>Чому статистика </a:t>
            </a:r>
            <a:r>
              <a:rPr sz="1400" spc="-10" dirty="0">
                <a:latin typeface="Times New Roman"/>
                <a:cs typeface="Times New Roman"/>
              </a:rPr>
              <a:t>вивчає </a:t>
            </a:r>
            <a:r>
              <a:rPr sz="1400" spc="-5" dirty="0">
                <a:latin typeface="Times New Roman"/>
                <a:cs typeface="Times New Roman"/>
              </a:rPr>
              <a:t>масові </a:t>
            </a:r>
            <a:r>
              <a:rPr sz="1400" dirty="0">
                <a:latin typeface="Times New Roman"/>
                <a:cs typeface="Times New Roman"/>
              </a:rPr>
              <a:t>явища і </a:t>
            </a:r>
            <a:r>
              <a:rPr sz="1400" spc="5" dirty="0">
                <a:latin typeface="Times New Roman"/>
                <a:cs typeface="Times New Roman"/>
              </a:rPr>
              <a:t>процеси? </a:t>
            </a:r>
            <a:r>
              <a:rPr sz="1400" dirty="0">
                <a:latin typeface="Times New Roman"/>
                <a:cs typeface="Times New Roman"/>
              </a:rPr>
              <a:t>У </a:t>
            </a:r>
            <a:r>
              <a:rPr sz="1400" spc="-5" dirty="0">
                <a:latin typeface="Times New Roman"/>
                <a:cs typeface="Times New Roman"/>
              </a:rPr>
              <a:t>чому полягає </a:t>
            </a:r>
            <a:r>
              <a:rPr sz="1400" dirty="0">
                <a:latin typeface="Times New Roman"/>
                <a:cs typeface="Times New Roman"/>
              </a:rPr>
              <a:t>принцип</a:t>
            </a:r>
            <a:r>
              <a:rPr sz="1400" spc="-114" dirty="0">
                <a:latin typeface="Times New Roman"/>
                <a:cs typeface="Times New Roman"/>
              </a:rPr>
              <a:t> </a:t>
            </a:r>
            <a:r>
              <a:rPr sz="1400" dirty="0">
                <a:latin typeface="Times New Roman"/>
                <a:cs typeface="Times New Roman"/>
              </a:rPr>
              <a:t>масовості?</a:t>
            </a:r>
            <a:endParaRPr sz="1400">
              <a:latin typeface="Times New Roman"/>
              <a:cs typeface="Times New Roman"/>
            </a:endParaRPr>
          </a:p>
          <a:p>
            <a:pPr marL="398145" indent="-386080">
              <a:lnSpc>
                <a:spcPct val="100000"/>
              </a:lnSpc>
              <a:buAutoNum type="arabicPeriod" startAt="3"/>
              <a:tabLst>
                <a:tab pos="398145" algn="l"/>
                <a:tab pos="398780" algn="l"/>
              </a:tabLst>
            </a:pPr>
            <a:r>
              <a:rPr sz="1400" dirty="0">
                <a:latin typeface="Times New Roman"/>
                <a:cs typeface="Times New Roman"/>
              </a:rPr>
              <a:t>Як </a:t>
            </a:r>
            <a:r>
              <a:rPr sz="1400" spc="-5" dirty="0">
                <a:latin typeface="Times New Roman"/>
                <a:cs typeface="Times New Roman"/>
              </a:rPr>
              <a:t>виявляється статистична </a:t>
            </a:r>
            <a:r>
              <a:rPr sz="1400" spc="-10" dirty="0">
                <a:latin typeface="Times New Roman"/>
                <a:cs typeface="Times New Roman"/>
              </a:rPr>
              <a:t>закономірність? </a:t>
            </a:r>
            <a:r>
              <a:rPr sz="1400" spc="-5" dirty="0">
                <a:latin typeface="Times New Roman"/>
                <a:cs typeface="Times New Roman"/>
              </a:rPr>
              <a:t>Наведіть </a:t>
            </a:r>
            <a:r>
              <a:rPr sz="1400" dirty="0">
                <a:latin typeface="Times New Roman"/>
                <a:cs typeface="Times New Roman"/>
              </a:rPr>
              <a:t>приклади різних </a:t>
            </a:r>
            <a:r>
              <a:rPr sz="1400" spc="-5" dirty="0">
                <a:latin typeface="Times New Roman"/>
                <a:cs typeface="Times New Roman"/>
              </a:rPr>
              <a:t>закономірностей,</a:t>
            </a:r>
            <a:r>
              <a:rPr sz="1400" spc="-110" dirty="0">
                <a:latin typeface="Times New Roman"/>
                <a:cs typeface="Times New Roman"/>
              </a:rPr>
              <a:t> </a:t>
            </a:r>
            <a:r>
              <a:rPr sz="1400" dirty="0">
                <a:latin typeface="Times New Roman"/>
                <a:cs typeface="Times New Roman"/>
              </a:rPr>
              <a:t>поясніть</a:t>
            </a:r>
            <a:endParaRPr sz="1400">
              <a:latin typeface="Times New Roman"/>
              <a:cs typeface="Times New Roman"/>
            </a:endParaRPr>
          </a:p>
          <a:p>
            <a:pPr marL="355600">
              <a:lnSpc>
                <a:spcPct val="100000"/>
              </a:lnSpc>
            </a:pPr>
            <a:r>
              <a:rPr sz="1400" dirty="0">
                <a:latin typeface="Times New Roman"/>
                <a:cs typeface="Times New Roman"/>
              </a:rPr>
              <a:t>їхні</a:t>
            </a:r>
            <a:r>
              <a:rPr sz="1400" spc="-40" dirty="0">
                <a:latin typeface="Times New Roman"/>
                <a:cs typeface="Times New Roman"/>
              </a:rPr>
              <a:t> </a:t>
            </a:r>
            <a:r>
              <a:rPr sz="1400" dirty="0">
                <a:latin typeface="Times New Roman"/>
                <a:cs typeface="Times New Roman"/>
              </a:rPr>
              <a:t>особливості.</a:t>
            </a:r>
            <a:endParaRPr sz="1400">
              <a:latin typeface="Times New Roman"/>
              <a:cs typeface="Times New Roman"/>
            </a:endParaRPr>
          </a:p>
          <a:p>
            <a:pPr marL="398145" indent="-386080">
              <a:lnSpc>
                <a:spcPct val="100000"/>
              </a:lnSpc>
              <a:buAutoNum type="arabicPeriod" startAt="9"/>
              <a:tabLst>
                <a:tab pos="398145" algn="l"/>
                <a:tab pos="398780" algn="l"/>
              </a:tabLst>
            </a:pPr>
            <a:r>
              <a:rPr sz="1400" dirty="0">
                <a:latin typeface="Times New Roman"/>
                <a:cs typeface="Times New Roman"/>
              </a:rPr>
              <a:t>Чим </a:t>
            </a:r>
            <a:r>
              <a:rPr sz="1400" spc="-5" dirty="0">
                <a:latin typeface="Times New Roman"/>
                <a:cs typeface="Times New Roman"/>
              </a:rPr>
              <a:t>відрізняється </a:t>
            </a:r>
            <a:r>
              <a:rPr sz="1400" dirty="0">
                <a:latin typeface="Times New Roman"/>
                <a:cs typeface="Times New Roman"/>
              </a:rPr>
              <a:t>статистична </a:t>
            </a:r>
            <a:r>
              <a:rPr sz="1400" spc="-10" dirty="0">
                <a:latin typeface="Times New Roman"/>
                <a:cs typeface="Times New Roman"/>
              </a:rPr>
              <a:t>сукупність </a:t>
            </a:r>
            <a:r>
              <a:rPr sz="1400" spc="-5" dirty="0">
                <a:latin typeface="Times New Roman"/>
                <a:cs typeface="Times New Roman"/>
              </a:rPr>
              <a:t>від </a:t>
            </a:r>
            <a:r>
              <a:rPr sz="1400" spc="-25" dirty="0">
                <a:latin typeface="Times New Roman"/>
                <a:cs typeface="Times New Roman"/>
              </a:rPr>
              <a:t>будь-якої </a:t>
            </a:r>
            <a:r>
              <a:rPr sz="1400" dirty="0">
                <a:latin typeface="Times New Roman"/>
                <a:cs typeface="Times New Roman"/>
              </a:rPr>
              <a:t>іншої? </a:t>
            </a:r>
            <a:r>
              <a:rPr sz="1400" spc="-5" dirty="0">
                <a:latin typeface="Times New Roman"/>
                <a:cs typeface="Times New Roman"/>
              </a:rPr>
              <a:t>Наведіть</a:t>
            </a:r>
            <a:r>
              <a:rPr sz="1400" spc="-65" dirty="0">
                <a:latin typeface="Times New Roman"/>
                <a:cs typeface="Times New Roman"/>
              </a:rPr>
              <a:t> </a:t>
            </a:r>
            <a:r>
              <a:rPr sz="1400" dirty="0">
                <a:latin typeface="Times New Roman"/>
                <a:cs typeface="Times New Roman"/>
              </a:rPr>
              <a:t>приклади.</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Одиниця сукупності </a:t>
            </a:r>
            <a:r>
              <a:rPr sz="1400" dirty="0">
                <a:latin typeface="Times New Roman"/>
                <a:cs typeface="Times New Roman"/>
              </a:rPr>
              <a:t>та її</a:t>
            </a:r>
            <a:r>
              <a:rPr sz="1400" spc="-25" dirty="0">
                <a:latin typeface="Times New Roman"/>
                <a:cs typeface="Times New Roman"/>
              </a:rPr>
              <a:t> </a:t>
            </a:r>
            <a:r>
              <a:rPr sz="1400" dirty="0">
                <a:latin typeface="Times New Roman"/>
                <a:cs typeface="Times New Roman"/>
              </a:rPr>
              <a:t>ознаки.</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Наведіть визначення терміну</a:t>
            </a:r>
            <a:r>
              <a:rPr sz="1400" spc="-45" dirty="0">
                <a:latin typeface="Times New Roman"/>
                <a:cs typeface="Times New Roman"/>
              </a:rPr>
              <a:t> </a:t>
            </a:r>
            <a:r>
              <a:rPr sz="1400" spc="-5" dirty="0">
                <a:latin typeface="Times New Roman"/>
                <a:cs typeface="Times New Roman"/>
              </a:rPr>
              <a:t>«варіація».</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Наведіть визначення терміну </a:t>
            </a:r>
            <a:r>
              <a:rPr sz="1400" dirty="0">
                <a:latin typeface="Times New Roman"/>
                <a:cs typeface="Times New Roman"/>
              </a:rPr>
              <a:t>«елемент</a:t>
            </a:r>
            <a:r>
              <a:rPr sz="1400" spc="-40" dirty="0">
                <a:latin typeface="Times New Roman"/>
                <a:cs typeface="Times New Roman"/>
              </a:rPr>
              <a:t> </a:t>
            </a:r>
            <a:r>
              <a:rPr sz="1400" spc="-5" dirty="0">
                <a:latin typeface="Times New Roman"/>
                <a:cs typeface="Times New Roman"/>
              </a:rPr>
              <a:t>сукупності».</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Наведіть </a:t>
            </a:r>
            <a:r>
              <a:rPr sz="1400" dirty="0">
                <a:latin typeface="Times New Roman"/>
                <a:cs typeface="Times New Roman"/>
              </a:rPr>
              <a:t>приклади статистичних </a:t>
            </a:r>
            <a:r>
              <a:rPr sz="1400" spc="-5" dirty="0">
                <a:latin typeface="Times New Roman"/>
                <a:cs typeface="Times New Roman"/>
              </a:rPr>
              <a:t>сукупностей, проаналізуйте</a:t>
            </a:r>
            <a:r>
              <a:rPr sz="1400" spc="-90" dirty="0">
                <a:latin typeface="Times New Roman"/>
                <a:cs typeface="Times New Roman"/>
              </a:rPr>
              <a:t> </a:t>
            </a:r>
            <a:r>
              <a:rPr sz="1400" dirty="0">
                <a:latin typeface="Times New Roman"/>
                <a:cs typeface="Times New Roman"/>
              </a:rPr>
              <a:t>їх.</a:t>
            </a:r>
            <a:endParaRPr sz="1400">
              <a:latin typeface="Times New Roman"/>
              <a:cs typeface="Times New Roman"/>
            </a:endParaRPr>
          </a:p>
          <a:p>
            <a:pPr marL="355600" indent="-342900">
              <a:lnSpc>
                <a:spcPct val="100000"/>
              </a:lnSpc>
              <a:spcBef>
                <a:spcPts val="5"/>
              </a:spcBef>
              <a:buAutoNum type="arabicPeriod" startAt="9"/>
              <a:tabLst>
                <a:tab pos="355600" algn="l"/>
              </a:tabLst>
            </a:pPr>
            <a:r>
              <a:rPr sz="1400" dirty="0">
                <a:latin typeface="Times New Roman"/>
                <a:cs typeface="Times New Roman"/>
              </a:rPr>
              <a:t>Чи є </a:t>
            </a:r>
            <a:r>
              <a:rPr sz="1400" spc="-5" dirty="0">
                <a:latin typeface="Times New Roman"/>
                <a:cs typeface="Times New Roman"/>
              </a:rPr>
              <a:t>необхідною варіація </a:t>
            </a:r>
            <a:r>
              <a:rPr sz="1400" dirty="0">
                <a:latin typeface="Times New Roman"/>
                <a:cs typeface="Times New Roman"/>
              </a:rPr>
              <a:t>ознаки, щоб </a:t>
            </a:r>
            <a:r>
              <a:rPr sz="1400" spc="-5" dirty="0">
                <a:latin typeface="Times New Roman"/>
                <a:cs typeface="Times New Roman"/>
              </a:rPr>
              <a:t>множину одиниць </a:t>
            </a:r>
            <a:r>
              <a:rPr sz="1400" spc="-10" dirty="0">
                <a:latin typeface="Times New Roman"/>
                <a:cs typeface="Times New Roman"/>
              </a:rPr>
              <a:t>назвати </a:t>
            </a:r>
            <a:r>
              <a:rPr sz="1400" dirty="0">
                <a:latin typeface="Times New Roman"/>
                <a:cs typeface="Times New Roman"/>
              </a:rPr>
              <a:t>статистичною</a:t>
            </a:r>
            <a:r>
              <a:rPr sz="1400" spc="-204" dirty="0">
                <a:latin typeface="Times New Roman"/>
                <a:cs typeface="Times New Roman"/>
              </a:rPr>
              <a:t> </a:t>
            </a:r>
            <a:r>
              <a:rPr sz="1400" spc="-10" dirty="0">
                <a:latin typeface="Times New Roman"/>
                <a:cs typeface="Times New Roman"/>
              </a:rPr>
              <a:t>сукупністю?</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Назвіть </a:t>
            </a:r>
            <a:r>
              <a:rPr sz="1400" spc="-10" dirty="0">
                <a:latin typeface="Times New Roman"/>
                <a:cs typeface="Times New Roman"/>
              </a:rPr>
              <a:t>умови </a:t>
            </a:r>
            <a:r>
              <a:rPr sz="1400" spc="-5" dirty="0">
                <a:latin typeface="Times New Roman"/>
                <a:cs typeface="Times New Roman"/>
              </a:rPr>
              <a:t>використання </a:t>
            </a:r>
            <a:r>
              <a:rPr sz="1400" spc="-10" dirty="0">
                <a:latin typeface="Times New Roman"/>
                <a:cs typeface="Times New Roman"/>
              </a:rPr>
              <a:t>натуральних </a:t>
            </a:r>
            <a:r>
              <a:rPr sz="1400" dirty="0">
                <a:latin typeface="Times New Roman"/>
                <a:cs typeface="Times New Roman"/>
              </a:rPr>
              <a:t>та </a:t>
            </a:r>
            <a:r>
              <a:rPr sz="1400" spc="-5" dirty="0">
                <a:latin typeface="Times New Roman"/>
                <a:cs typeface="Times New Roman"/>
              </a:rPr>
              <a:t>вартісних</a:t>
            </a:r>
            <a:r>
              <a:rPr sz="1400" spc="-40" dirty="0">
                <a:latin typeface="Times New Roman"/>
                <a:cs typeface="Times New Roman"/>
              </a:rPr>
              <a:t> </a:t>
            </a:r>
            <a:r>
              <a:rPr sz="1400" dirty="0">
                <a:latin typeface="Times New Roman"/>
                <a:cs typeface="Times New Roman"/>
              </a:rPr>
              <a:t>вимірників.</a:t>
            </a:r>
            <a:endParaRPr sz="1400">
              <a:latin typeface="Times New Roman"/>
              <a:cs typeface="Times New Roman"/>
            </a:endParaRPr>
          </a:p>
          <a:p>
            <a:pPr marL="355600" marR="451484" indent="-342900">
              <a:lnSpc>
                <a:spcPct val="100000"/>
              </a:lnSpc>
              <a:buAutoNum type="arabicPeriod" startAt="9"/>
              <a:tabLst>
                <a:tab pos="355600" algn="l"/>
              </a:tabLst>
            </a:pPr>
            <a:r>
              <a:rPr sz="1400" dirty="0">
                <a:latin typeface="Times New Roman"/>
                <a:cs typeface="Times New Roman"/>
              </a:rPr>
              <a:t>Чи </a:t>
            </a:r>
            <a:r>
              <a:rPr sz="1400" spc="-5" dirty="0">
                <a:latin typeface="Times New Roman"/>
                <a:cs typeface="Times New Roman"/>
              </a:rPr>
              <a:t>можна </a:t>
            </a:r>
            <a:r>
              <a:rPr sz="1400" spc="-10" dirty="0">
                <a:latin typeface="Times New Roman"/>
                <a:cs typeface="Times New Roman"/>
              </a:rPr>
              <a:t>вважати </a:t>
            </a:r>
            <a:r>
              <a:rPr sz="1400" dirty="0">
                <a:latin typeface="Times New Roman"/>
                <a:cs typeface="Times New Roman"/>
              </a:rPr>
              <a:t>статистичною </a:t>
            </a:r>
            <a:r>
              <a:rPr sz="1400" spc="-10" dirty="0">
                <a:latin typeface="Times New Roman"/>
                <a:cs typeface="Times New Roman"/>
              </a:rPr>
              <a:t>сукупністю </a:t>
            </a:r>
            <a:r>
              <a:rPr sz="1400" spc="-5" dirty="0">
                <a:latin typeface="Times New Roman"/>
                <a:cs typeface="Times New Roman"/>
              </a:rPr>
              <a:t>усі підприємства </a:t>
            </a:r>
            <a:r>
              <a:rPr sz="1400" dirty="0">
                <a:latin typeface="Times New Roman"/>
                <a:cs typeface="Times New Roman"/>
              </a:rPr>
              <a:t>м. </a:t>
            </a:r>
            <a:r>
              <a:rPr sz="1400" spc="-5" dirty="0">
                <a:latin typeface="Times New Roman"/>
                <a:cs typeface="Times New Roman"/>
              </a:rPr>
              <a:t>Києва; </a:t>
            </a:r>
            <a:r>
              <a:rPr sz="1400" spc="-15" dirty="0">
                <a:latin typeface="Times New Roman"/>
                <a:cs typeface="Times New Roman"/>
              </a:rPr>
              <a:t>кульки, </a:t>
            </a:r>
            <a:r>
              <a:rPr sz="1400" spc="-10" dirty="0">
                <a:latin typeface="Times New Roman"/>
                <a:cs typeface="Times New Roman"/>
              </a:rPr>
              <a:t>добуті </a:t>
            </a:r>
            <a:r>
              <a:rPr sz="1400" dirty="0">
                <a:latin typeface="Times New Roman"/>
                <a:cs typeface="Times New Roman"/>
              </a:rPr>
              <a:t>з </a:t>
            </a:r>
            <a:r>
              <a:rPr sz="1400" spc="-10" dirty="0">
                <a:latin typeface="Times New Roman"/>
                <a:cs typeface="Times New Roman"/>
              </a:rPr>
              <a:t>одного  </a:t>
            </a:r>
            <a:r>
              <a:rPr sz="1400" spc="-5" dirty="0">
                <a:latin typeface="Times New Roman"/>
                <a:cs typeface="Times New Roman"/>
              </a:rPr>
              <a:t>підшипника?</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Назвіть </a:t>
            </a:r>
            <a:r>
              <a:rPr sz="1400" spc="-10" dirty="0">
                <a:latin typeface="Times New Roman"/>
                <a:cs typeface="Times New Roman"/>
              </a:rPr>
              <a:t>два </a:t>
            </a:r>
            <a:r>
              <a:rPr sz="1400" dirty="0">
                <a:latin typeface="Times New Roman"/>
                <a:cs typeface="Times New Roman"/>
              </a:rPr>
              <a:t>приклади ознак для </a:t>
            </a:r>
            <a:r>
              <a:rPr sz="1400" spc="-15" dirty="0">
                <a:latin typeface="Times New Roman"/>
                <a:cs typeface="Times New Roman"/>
              </a:rPr>
              <a:t>кожної </a:t>
            </a:r>
            <a:r>
              <a:rPr sz="1400" spc="-5" dirty="0">
                <a:latin typeface="Times New Roman"/>
                <a:cs typeface="Times New Roman"/>
              </a:rPr>
              <a:t>відомої </a:t>
            </a:r>
            <a:r>
              <a:rPr sz="1400" spc="-10" dirty="0">
                <a:latin typeface="Times New Roman"/>
                <a:cs typeface="Times New Roman"/>
              </a:rPr>
              <a:t>вам </a:t>
            </a:r>
            <a:r>
              <a:rPr sz="1400" spc="-5" dirty="0">
                <a:latin typeface="Times New Roman"/>
                <a:cs typeface="Times New Roman"/>
              </a:rPr>
              <a:t>шкали</a:t>
            </a:r>
            <a:r>
              <a:rPr sz="1400" spc="-120" dirty="0">
                <a:latin typeface="Times New Roman"/>
                <a:cs typeface="Times New Roman"/>
              </a:rPr>
              <a:t> </a:t>
            </a:r>
            <a:r>
              <a:rPr sz="1400" spc="-5" dirty="0">
                <a:latin typeface="Times New Roman"/>
                <a:cs typeface="Times New Roman"/>
              </a:rPr>
              <a:t>вимірювання.</a:t>
            </a:r>
            <a:endParaRPr sz="1400">
              <a:latin typeface="Times New Roman"/>
              <a:cs typeface="Times New Roman"/>
            </a:endParaRPr>
          </a:p>
          <a:p>
            <a:pPr marL="355600" indent="-342900">
              <a:lnSpc>
                <a:spcPct val="100000"/>
              </a:lnSpc>
              <a:buAutoNum type="arabicPeriod" startAt="9"/>
              <a:tabLst>
                <a:tab pos="355600" algn="l"/>
              </a:tabLst>
            </a:pPr>
            <a:r>
              <a:rPr sz="1400" dirty="0">
                <a:latin typeface="Times New Roman"/>
                <a:cs typeface="Times New Roman"/>
              </a:rPr>
              <a:t>Які види </a:t>
            </a:r>
            <a:r>
              <a:rPr sz="1400" spc="-5" dirty="0">
                <a:latin typeface="Times New Roman"/>
                <a:cs typeface="Times New Roman"/>
              </a:rPr>
              <a:t>статистичного </a:t>
            </a:r>
            <a:r>
              <a:rPr sz="1400" dirty="0">
                <a:latin typeface="Times New Roman"/>
                <a:cs typeface="Times New Roman"/>
              </a:rPr>
              <a:t>спостереження </a:t>
            </a:r>
            <a:r>
              <a:rPr sz="1400" spc="-5" dirty="0">
                <a:latin typeface="Times New Roman"/>
                <a:cs typeface="Times New Roman"/>
              </a:rPr>
              <a:t>виділяють </a:t>
            </a:r>
            <a:r>
              <a:rPr sz="1400" dirty="0">
                <a:latin typeface="Times New Roman"/>
                <a:cs typeface="Times New Roman"/>
              </a:rPr>
              <a:t>залежно </a:t>
            </a:r>
            <a:r>
              <a:rPr sz="1400" spc="-5" dirty="0">
                <a:latin typeface="Times New Roman"/>
                <a:cs typeface="Times New Roman"/>
              </a:rPr>
              <a:t>від </a:t>
            </a:r>
            <a:r>
              <a:rPr sz="1400" spc="-10" dirty="0">
                <a:latin typeface="Times New Roman"/>
                <a:cs typeface="Times New Roman"/>
              </a:rPr>
              <a:t>охоплення </a:t>
            </a:r>
            <a:r>
              <a:rPr sz="1400" spc="-5" dirty="0">
                <a:latin typeface="Times New Roman"/>
                <a:cs typeface="Times New Roman"/>
              </a:rPr>
              <a:t>одиниць</a:t>
            </a:r>
            <a:r>
              <a:rPr sz="1400" spc="-155" dirty="0">
                <a:latin typeface="Times New Roman"/>
                <a:cs typeface="Times New Roman"/>
              </a:rPr>
              <a:t> </a:t>
            </a:r>
            <a:r>
              <a:rPr sz="1400" spc="-5" dirty="0">
                <a:latin typeface="Times New Roman"/>
                <a:cs typeface="Times New Roman"/>
              </a:rPr>
              <a:t>сукупності?</a:t>
            </a:r>
            <a:endParaRPr sz="1400">
              <a:latin typeface="Times New Roman"/>
              <a:cs typeface="Times New Roman"/>
            </a:endParaRPr>
          </a:p>
          <a:p>
            <a:pPr marL="355600" indent="-342900">
              <a:lnSpc>
                <a:spcPct val="100000"/>
              </a:lnSpc>
              <a:buAutoNum type="arabicPeriod" startAt="9"/>
              <a:tabLst>
                <a:tab pos="355600" algn="l"/>
              </a:tabLst>
            </a:pPr>
            <a:r>
              <a:rPr sz="1400" spc="-20" dirty="0">
                <a:latin typeface="Times New Roman"/>
                <a:cs typeface="Times New Roman"/>
              </a:rPr>
              <a:t>Метод </a:t>
            </a:r>
            <a:r>
              <a:rPr sz="1400" spc="-5" dirty="0">
                <a:latin typeface="Times New Roman"/>
                <a:cs typeface="Times New Roman"/>
              </a:rPr>
              <a:t>статистики </a:t>
            </a:r>
            <a:r>
              <a:rPr sz="1400" spc="5" dirty="0">
                <a:latin typeface="Times New Roman"/>
                <a:cs typeface="Times New Roman"/>
              </a:rPr>
              <a:t>та </a:t>
            </a:r>
            <a:r>
              <a:rPr sz="1400" spc="-5" dirty="0">
                <a:latin typeface="Times New Roman"/>
                <a:cs typeface="Times New Roman"/>
              </a:rPr>
              <a:t>статистична</a:t>
            </a:r>
            <a:r>
              <a:rPr sz="1400" spc="-25" dirty="0">
                <a:latin typeface="Times New Roman"/>
                <a:cs typeface="Times New Roman"/>
              </a:rPr>
              <a:t> </a:t>
            </a:r>
            <a:r>
              <a:rPr sz="1400" spc="-10" dirty="0">
                <a:latin typeface="Times New Roman"/>
                <a:cs typeface="Times New Roman"/>
              </a:rPr>
              <a:t>методологія.</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Завдання статистики </a:t>
            </a:r>
            <a:r>
              <a:rPr sz="1400" dirty="0">
                <a:latin typeface="Times New Roman"/>
                <a:cs typeface="Times New Roman"/>
              </a:rPr>
              <a:t>в </a:t>
            </a:r>
            <a:r>
              <a:rPr sz="1400" spc="-5" dirty="0">
                <a:latin typeface="Times New Roman"/>
                <a:cs typeface="Times New Roman"/>
              </a:rPr>
              <a:t>сучасних </a:t>
            </a:r>
            <a:r>
              <a:rPr sz="1400" spc="-15" dirty="0">
                <a:latin typeface="Times New Roman"/>
                <a:cs typeface="Times New Roman"/>
              </a:rPr>
              <a:t>умовах </a:t>
            </a:r>
            <a:r>
              <a:rPr sz="1400" dirty="0">
                <a:latin typeface="Times New Roman"/>
                <a:cs typeface="Times New Roman"/>
              </a:rPr>
              <a:t>та її організація в</a:t>
            </a:r>
            <a:r>
              <a:rPr sz="1400" spc="-65" dirty="0">
                <a:latin typeface="Times New Roman"/>
                <a:cs typeface="Times New Roman"/>
              </a:rPr>
              <a:t> </a:t>
            </a:r>
            <a:r>
              <a:rPr sz="1400" spc="-15" dirty="0">
                <a:latin typeface="Times New Roman"/>
                <a:cs typeface="Times New Roman"/>
              </a:rPr>
              <a:t>Україні.</a:t>
            </a:r>
            <a:endParaRPr sz="1400">
              <a:latin typeface="Times New Roman"/>
              <a:cs typeface="Times New Roman"/>
            </a:endParaRPr>
          </a:p>
          <a:p>
            <a:pPr marL="355600" indent="-342900">
              <a:lnSpc>
                <a:spcPct val="100000"/>
              </a:lnSpc>
              <a:buAutoNum type="arabicPeriod" startAt="9"/>
              <a:tabLst>
                <a:tab pos="355600" algn="l"/>
              </a:tabLst>
            </a:pPr>
            <a:r>
              <a:rPr sz="1400" spc="-10" dirty="0">
                <a:latin typeface="Times New Roman"/>
                <a:cs typeface="Times New Roman"/>
              </a:rPr>
              <a:t>Права </a:t>
            </a:r>
            <a:r>
              <a:rPr sz="1400" dirty="0">
                <a:latin typeface="Times New Roman"/>
                <a:cs typeface="Times New Roman"/>
              </a:rPr>
              <a:t>і </a:t>
            </a:r>
            <a:r>
              <a:rPr sz="1400" spc="-5" dirty="0">
                <a:latin typeface="Times New Roman"/>
                <a:cs typeface="Times New Roman"/>
              </a:rPr>
              <a:t>обов’язки </a:t>
            </a:r>
            <a:r>
              <a:rPr sz="1400" dirty="0">
                <a:latin typeface="Times New Roman"/>
                <a:cs typeface="Times New Roman"/>
              </a:rPr>
              <a:t>органів державної</a:t>
            </a:r>
            <a:r>
              <a:rPr sz="1400" spc="-105" dirty="0">
                <a:latin typeface="Times New Roman"/>
                <a:cs typeface="Times New Roman"/>
              </a:rPr>
              <a:t> </a:t>
            </a:r>
            <a:r>
              <a:rPr sz="1400" dirty="0">
                <a:latin typeface="Times New Roman"/>
                <a:cs typeface="Times New Roman"/>
              </a:rPr>
              <a:t>статистики.</a:t>
            </a:r>
            <a:endParaRPr sz="1400">
              <a:latin typeface="Times New Roman"/>
              <a:cs typeface="Times New Roman"/>
            </a:endParaRPr>
          </a:p>
          <a:p>
            <a:pPr marL="355600" indent="-342900">
              <a:lnSpc>
                <a:spcPct val="100000"/>
              </a:lnSpc>
              <a:buAutoNum type="arabicPeriod" startAt="9"/>
              <a:tabLst>
                <a:tab pos="355600" algn="l"/>
              </a:tabLst>
            </a:pPr>
            <a:r>
              <a:rPr sz="1400" dirty="0">
                <a:latin typeface="Times New Roman"/>
                <a:cs typeface="Times New Roman"/>
              </a:rPr>
              <a:t>Порядок і </a:t>
            </a:r>
            <a:r>
              <a:rPr sz="1400" spc="-10" dirty="0">
                <a:latin typeface="Times New Roman"/>
                <a:cs typeface="Times New Roman"/>
              </a:rPr>
              <a:t>умови </a:t>
            </a:r>
            <a:r>
              <a:rPr sz="1400" dirty="0">
                <a:latin typeface="Times New Roman"/>
                <a:cs typeface="Times New Roman"/>
              </a:rPr>
              <a:t>доступу до статистичної</a:t>
            </a:r>
            <a:r>
              <a:rPr sz="1400" spc="-85" dirty="0">
                <a:latin typeface="Times New Roman"/>
                <a:cs typeface="Times New Roman"/>
              </a:rPr>
              <a:t> </a:t>
            </a:r>
            <a:r>
              <a:rPr sz="1400" spc="-5" dirty="0">
                <a:latin typeface="Times New Roman"/>
                <a:cs typeface="Times New Roman"/>
              </a:rPr>
              <a:t>інформації.</a:t>
            </a:r>
            <a:endParaRPr sz="1400">
              <a:latin typeface="Times New Roman"/>
              <a:cs typeface="Times New Roman"/>
            </a:endParaRPr>
          </a:p>
          <a:p>
            <a:pPr marL="355600" indent="-342900">
              <a:lnSpc>
                <a:spcPct val="100000"/>
              </a:lnSpc>
              <a:buAutoNum type="arabicPeriod" startAt="9"/>
              <a:tabLst>
                <a:tab pos="355600" algn="l"/>
              </a:tabLst>
            </a:pPr>
            <a:r>
              <a:rPr sz="1400" spc="-5" dirty="0">
                <a:latin typeface="Times New Roman"/>
                <a:cs typeface="Times New Roman"/>
              </a:rPr>
              <a:t>Міжнародні </a:t>
            </a:r>
            <a:r>
              <a:rPr sz="1400" dirty="0">
                <a:latin typeface="Times New Roman"/>
                <a:cs typeface="Times New Roman"/>
              </a:rPr>
              <a:t>статистичні</a:t>
            </a:r>
            <a:r>
              <a:rPr sz="1400" spc="-75" dirty="0">
                <a:latin typeface="Times New Roman"/>
                <a:cs typeface="Times New Roman"/>
              </a:rPr>
              <a:t> </a:t>
            </a:r>
            <a:r>
              <a:rPr sz="1400" dirty="0">
                <a:latin typeface="Times New Roman"/>
                <a:cs typeface="Times New Roman"/>
              </a:rPr>
              <a:t>організації.</a:t>
            </a:r>
            <a:endParaRPr sz="1400">
              <a:latin typeface="Times New Roman"/>
              <a:cs typeface="Times New Roman"/>
            </a:endParaRPr>
          </a:p>
          <a:p>
            <a:pPr marL="355600" indent="-342900">
              <a:lnSpc>
                <a:spcPct val="100000"/>
              </a:lnSpc>
              <a:buAutoNum type="arabicPeriod" startAt="9"/>
              <a:tabLst>
                <a:tab pos="355600" algn="l"/>
              </a:tabLst>
            </a:pPr>
            <a:r>
              <a:rPr sz="1400" spc="-10" dirty="0">
                <a:latin typeface="Times New Roman"/>
                <a:cs typeface="Times New Roman"/>
              </a:rPr>
              <a:t>Сучасні </a:t>
            </a:r>
            <a:r>
              <a:rPr sz="1400" spc="-5" dirty="0">
                <a:latin typeface="Times New Roman"/>
                <a:cs typeface="Times New Roman"/>
              </a:rPr>
              <a:t>проблеми</a:t>
            </a:r>
            <a:r>
              <a:rPr sz="1400" spc="-30" dirty="0">
                <a:latin typeface="Times New Roman"/>
                <a:cs typeface="Times New Roman"/>
              </a:rPr>
              <a:t> </a:t>
            </a:r>
            <a:r>
              <a:rPr sz="1400" dirty="0">
                <a:latin typeface="Times New Roman"/>
                <a:cs typeface="Times New Roman"/>
              </a:rPr>
              <a:t>статистики.</a:t>
            </a:r>
            <a:endParaRPr sz="1400">
              <a:latin typeface="Times New Roman"/>
              <a:cs typeface="Times New Roman"/>
            </a:endParaRPr>
          </a:p>
          <a:p>
            <a:pPr marL="355600" indent="-342900">
              <a:lnSpc>
                <a:spcPct val="100000"/>
              </a:lnSpc>
              <a:spcBef>
                <a:spcPts val="5"/>
              </a:spcBef>
              <a:buAutoNum type="arabicPeriod" startAt="9"/>
              <a:tabLst>
                <a:tab pos="355600" algn="l"/>
              </a:tabLst>
            </a:pPr>
            <a:r>
              <a:rPr sz="1400" spc="-15" dirty="0">
                <a:latin typeface="Times New Roman"/>
                <a:cs typeface="Times New Roman"/>
              </a:rPr>
              <a:t>Суть, </a:t>
            </a:r>
            <a:r>
              <a:rPr sz="1400" spc="-5" dirty="0">
                <a:latin typeface="Times New Roman"/>
                <a:cs typeface="Times New Roman"/>
              </a:rPr>
              <a:t>джерела </a:t>
            </a:r>
            <a:r>
              <a:rPr sz="1400" dirty="0">
                <a:latin typeface="Times New Roman"/>
                <a:cs typeface="Times New Roman"/>
              </a:rPr>
              <a:t>й організаційні </a:t>
            </a:r>
            <a:r>
              <a:rPr sz="1400" spc="-5" dirty="0">
                <a:latin typeface="Times New Roman"/>
                <a:cs typeface="Times New Roman"/>
              </a:rPr>
              <a:t>форми статистичного</a:t>
            </a:r>
            <a:r>
              <a:rPr sz="1400" spc="-85" dirty="0">
                <a:latin typeface="Times New Roman"/>
                <a:cs typeface="Times New Roman"/>
              </a:rPr>
              <a:t> </a:t>
            </a:r>
            <a:r>
              <a:rPr sz="1400" dirty="0">
                <a:latin typeface="Times New Roman"/>
                <a:cs typeface="Times New Roman"/>
              </a:rPr>
              <a:t>спостереження.</a:t>
            </a:r>
            <a:endParaRPr sz="1400">
              <a:latin typeface="Times New Roman"/>
              <a:cs typeface="Times New Roman"/>
            </a:endParaRPr>
          </a:p>
        </p:txBody>
      </p:sp>
      <p:sp>
        <p:nvSpPr>
          <p:cNvPr id="3" name="object 3"/>
          <p:cNvSpPr txBox="1">
            <a:spLocks noGrp="1"/>
          </p:cNvSpPr>
          <p:nvPr>
            <p:ph type="title"/>
          </p:nvPr>
        </p:nvSpPr>
        <p:spPr>
          <a:xfrm>
            <a:off x="683564" y="260578"/>
            <a:ext cx="7849234" cy="462280"/>
          </a:xfrm>
          <a:prstGeom prst="rect">
            <a:avLst/>
          </a:prstGeom>
          <a:solidFill>
            <a:srgbClr val="8BDFA1"/>
          </a:solidFill>
        </p:spPr>
        <p:txBody>
          <a:bodyPr vert="horz" wrap="square" lIns="0" tIns="34925" rIns="0" bIns="0" rtlCol="0">
            <a:spAutoFit/>
          </a:bodyPr>
          <a:lstStyle/>
          <a:p>
            <a:pPr marL="808355">
              <a:lnSpc>
                <a:spcPct val="100000"/>
              </a:lnSpc>
              <a:spcBef>
                <a:spcPts val="275"/>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20"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5" dirty="0">
                <a:solidFill>
                  <a:srgbClr val="3E1F51"/>
                </a:solidFill>
                <a:latin typeface="Times New Roman"/>
                <a:cs typeface="Times New Roman"/>
              </a:rPr>
              <a:t> </a:t>
            </a:r>
            <a:r>
              <a:rPr sz="2400" b="1" dirty="0">
                <a:solidFill>
                  <a:srgbClr val="3E1F51"/>
                </a:solidFill>
                <a:latin typeface="Times New Roman"/>
                <a:cs typeface="Times New Roman"/>
              </a:rPr>
              <a:t>1</a:t>
            </a:r>
            <a:endParaRPr sz="24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682230" cy="2244090"/>
          </a:xfrm>
          <a:custGeom>
            <a:avLst/>
            <a:gdLst/>
            <a:ahLst/>
            <a:cxnLst/>
            <a:rect l="l" t="t" r="r" b="b"/>
            <a:pathLst>
              <a:path w="7682230" h="2244090">
                <a:moveTo>
                  <a:pt x="0" y="2244090"/>
                </a:moveTo>
                <a:lnTo>
                  <a:pt x="7681976" y="2244090"/>
                </a:lnTo>
                <a:lnTo>
                  <a:pt x="7681976" y="0"/>
                </a:lnTo>
                <a:lnTo>
                  <a:pt x="0" y="0"/>
                </a:lnTo>
                <a:lnTo>
                  <a:pt x="0" y="2244090"/>
                </a:lnTo>
                <a:close/>
              </a:path>
            </a:pathLst>
          </a:custGeom>
          <a:solidFill>
            <a:srgbClr val="FFD966"/>
          </a:solidFill>
        </p:spPr>
        <p:txBody>
          <a:bodyPr wrap="square" lIns="0" tIns="0" rIns="0" bIns="0" rtlCol="0"/>
          <a:lstStyle/>
          <a:p>
            <a:endParaRPr/>
          </a:p>
        </p:txBody>
      </p:sp>
      <p:sp>
        <p:nvSpPr>
          <p:cNvPr id="3" name="object 3"/>
          <p:cNvSpPr/>
          <p:nvPr/>
        </p:nvSpPr>
        <p:spPr>
          <a:xfrm>
            <a:off x="3986529" y="1943100"/>
            <a:ext cx="795655" cy="224154"/>
          </a:xfrm>
          <a:custGeom>
            <a:avLst/>
            <a:gdLst/>
            <a:ahLst/>
            <a:cxnLst/>
            <a:rect l="l" t="t" r="r" b="b"/>
            <a:pathLst>
              <a:path w="795654" h="224155">
                <a:moveTo>
                  <a:pt x="707644" y="0"/>
                </a:moveTo>
                <a:lnTo>
                  <a:pt x="690753" y="0"/>
                </a:lnTo>
                <a:lnTo>
                  <a:pt x="603504" y="220979"/>
                </a:lnTo>
                <a:lnTo>
                  <a:pt x="646811" y="220979"/>
                </a:lnTo>
                <a:lnTo>
                  <a:pt x="661797" y="176784"/>
                </a:lnTo>
                <a:lnTo>
                  <a:pt x="777748" y="176784"/>
                </a:lnTo>
                <a:lnTo>
                  <a:pt x="766013" y="147192"/>
                </a:lnTo>
                <a:lnTo>
                  <a:pt x="672719" y="147192"/>
                </a:lnTo>
                <a:lnTo>
                  <a:pt x="699008" y="66801"/>
                </a:lnTo>
                <a:lnTo>
                  <a:pt x="734134" y="66801"/>
                </a:lnTo>
                <a:lnTo>
                  <a:pt x="707644" y="0"/>
                </a:lnTo>
                <a:close/>
              </a:path>
              <a:path w="795654" h="224155">
                <a:moveTo>
                  <a:pt x="777748" y="176784"/>
                </a:moveTo>
                <a:lnTo>
                  <a:pt x="736473" y="176784"/>
                </a:lnTo>
                <a:lnTo>
                  <a:pt x="752729" y="220979"/>
                </a:lnTo>
                <a:lnTo>
                  <a:pt x="795274" y="220979"/>
                </a:lnTo>
                <a:lnTo>
                  <a:pt x="777748" y="176784"/>
                </a:lnTo>
                <a:close/>
              </a:path>
              <a:path w="795654" h="224155">
                <a:moveTo>
                  <a:pt x="734134" y="66801"/>
                </a:moveTo>
                <a:lnTo>
                  <a:pt x="699008" y="66801"/>
                </a:lnTo>
                <a:lnTo>
                  <a:pt x="725170" y="147192"/>
                </a:lnTo>
                <a:lnTo>
                  <a:pt x="766013" y="147192"/>
                </a:lnTo>
                <a:lnTo>
                  <a:pt x="734134" y="66801"/>
                </a:lnTo>
                <a:close/>
              </a:path>
              <a:path w="795654" h="224155">
                <a:moveTo>
                  <a:pt x="468625" y="103759"/>
                </a:moveTo>
                <a:lnTo>
                  <a:pt x="432689" y="103759"/>
                </a:lnTo>
                <a:lnTo>
                  <a:pt x="476885" y="223900"/>
                </a:lnTo>
                <a:lnTo>
                  <a:pt x="490474" y="223900"/>
                </a:lnTo>
                <a:lnTo>
                  <a:pt x="517508" y="149987"/>
                </a:lnTo>
                <a:lnTo>
                  <a:pt x="483489" y="149987"/>
                </a:lnTo>
                <a:lnTo>
                  <a:pt x="468625" y="103759"/>
                </a:lnTo>
                <a:close/>
              </a:path>
              <a:path w="795654" h="224155">
                <a:moveTo>
                  <a:pt x="436245" y="3048"/>
                </a:moveTo>
                <a:lnTo>
                  <a:pt x="415798" y="3048"/>
                </a:lnTo>
                <a:lnTo>
                  <a:pt x="371856" y="220979"/>
                </a:lnTo>
                <a:lnTo>
                  <a:pt x="409067" y="220979"/>
                </a:lnTo>
                <a:lnTo>
                  <a:pt x="432689" y="103759"/>
                </a:lnTo>
                <a:lnTo>
                  <a:pt x="468625" y="103759"/>
                </a:lnTo>
                <a:lnTo>
                  <a:pt x="436245" y="3048"/>
                </a:lnTo>
                <a:close/>
              </a:path>
              <a:path w="795654" h="224155">
                <a:moveTo>
                  <a:pt x="570451" y="103759"/>
                </a:moveTo>
                <a:lnTo>
                  <a:pt x="534416" y="103759"/>
                </a:lnTo>
                <a:lnTo>
                  <a:pt x="556895" y="220979"/>
                </a:lnTo>
                <a:lnTo>
                  <a:pt x="594360" y="220979"/>
                </a:lnTo>
                <a:lnTo>
                  <a:pt x="570451" y="103759"/>
                </a:lnTo>
                <a:close/>
              </a:path>
              <a:path w="795654" h="224155">
                <a:moveTo>
                  <a:pt x="549910" y="3048"/>
                </a:moveTo>
                <a:lnTo>
                  <a:pt x="529463" y="3048"/>
                </a:lnTo>
                <a:lnTo>
                  <a:pt x="483489" y="149987"/>
                </a:lnTo>
                <a:lnTo>
                  <a:pt x="517508" y="149987"/>
                </a:lnTo>
                <a:lnTo>
                  <a:pt x="534416" y="103759"/>
                </a:lnTo>
                <a:lnTo>
                  <a:pt x="570451" y="103759"/>
                </a:lnTo>
                <a:lnTo>
                  <a:pt x="549910" y="3048"/>
                </a:lnTo>
                <a:close/>
              </a:path>
              <a:path w="795654" h="224155">
                <a:moveTo>
                  <a:pt x="350774" y="3048"/>
                </a:moveTo>
                <a:lnTo>
                  <a:pt x="211709" y="3048"/>
                </a:lnTo>
                <a:lnTo>
                  <a:pt x="211709" y="220979"/>
                </a:lnTo>
                <a:lnTo>
                  <a:pt x="348996" y="220979"/>
                </a:lnTo>
                <a:lnTo>
                  <a:pt x="348996" y="186562"/>
                </a:lnTo>
                <a:lnTo>
                  <a:pt x="250317" y="186562"/>
                </a:lnTo>
                <a:lnTo>
                  <a:pt x="250317" y="121285"/>
                </a:lnTo>
                <a:lnTo>
                  <a:pt x="322580" y="121285"/>
                </a:lnTo>
                <a:lnTo>
                  <a:pt x="322580" y="88391"/>
                </a:lnTo>
                <a:lnTo>
                  <a:pt x="250317" y="88391"/>
                </a:lnTo>
                <a:lnTo>
                  <a:pt x="250317" y="37211"/>
                </a:lnTo>
                <a:lnTo>
                  <a:pt x="350774" y="37211"/>
                </a:lnTo>
                <a:lnTo>
                  <a:pt x="350774" y="3048"/>
                </a:lnTo>
                <a:close/>
              </a:path>
              <a:path w="795654" h="224155">
                <a:moveTo>
                  <a:pt x="107950" y="37211"/>
                </a:moveTo>
                <a:lnTo>
                  <a:pt x="69215" y="37211"/>
                </a:lnTo>
                <a:lnTo>
                  <a:pt x="69215" y="220979"/>
                </a:lnTo>
                <a:lnTo>
                  <a:pt x="107950" y="220979"/>
                </a:lnTo>
                <a:lnTo>
                  <a:pt x="107950" y="37211"/>
                </a:lnTo>
                <a:close/>
              </a:path>
              <a:path w="795654" h="224155">
                <a:moveTo>
                  <a:pt x="180594" y="3048"/>
                </a:moveTo>
                <a:lnTo>
                  <a:pt x="0" y="3048"/>
                </a:lnTo>
                <a:lnTo>
                  <a:pt x="0" y="37211"/>
                </a:lnTo>
                <a:lnTo>
                  <a:pt x="180594" y="37211"/>
                </a:lnTo>
                <a:lnTo>
                  <a:pt x="180594" y="3048"/>
                </a:lnTo>
                <a:close/>
              </a:path>
            </a:pathLst>
          </a:custGeom>
          <a:solidFill>
            <a:srgbClr val="5E2D79"/>
          </a:solidFill>
        </p:spPr>
        <p:txBody>
          <a:bodyPr wrap="square" lIns="0" tIns="0" rIns="0" bIns="0" rtlCol="0"/>
          <a:lstStyle/>
          <a:p>
            <a:endParaRPr/>
          </a:p>
        </p:txBody>
      </p:sp>
      <p:sp>
        <p:nvSpPr>
          <p:cNvPr id="4" name="object 4"/>
          <p:cNvSpPr/>
          <p:nvPr/>
        </p:nvSpPr>
        <p:spPr>
          <a:xfrm>
            <a:off x="4659248" y="2009901"/>
            <a:ext cx="52705" cy="80645"/>
          </a:xfrm>
          <a:custGeom>
            <a:avLst/>
            <a:gdLst/>
            <a:ahLst/>
            <a:cxnLst/>
            <a:rect l="l" t="t" r="r" b="b"/>
            <a:pathLst>
              <a:path w="52704" h="80644">
                <a:moveTo>
                  <a:pt x="26288" y="0"/>
                </a:moveTo>
                <a:lnTo>
                  <a:pt x="0" y="80390"/>
                </a:lnTo>
                <a:lnTo>
                  <a:pt x="52450" y="80390"/>
                </a:lnTo>
                <a:lnTo>
                  <a:pt x="26288" y="0"/>
                </a:lnTo>
                <a:close/>
              </a:path>
            </a:pathLst>
          </a:custGeom>
          <a:ln w="3175">
            <a:solidFill>
              <a:srgbClr val="58134A"/>
            </a:solidFill>
          </a:ln>
        </p:spPr>
        <p:txBody>
          <a:bodyPr wrap="square" lIns="0" tIns="0" rIns="0" bIns="0" rtlCol="0"/>
          <a:lstStyle/>
          <a:p>
            <a:endParaRPr/>
          </a:p>
        </p:txBody>
      </p:sp>
      <p:sp>
        <p:nvSpPr>
          <p:cNvPr id="5" name="object 5"/>
          <p:cNvSpPr/>
          <p:nvPr/>
        </p:nvSpPr>
        <p:spPr>
          <a:xfrm>
            <a:off x="4358385" y="1946148"/>
            <a:ext cx="222885" cy="220979"/>
          </a:xfrm>
          <a:custGeom>
            <a:avLst/>
            <a:gdLst/>
            <a:ahLst/>
            <a:cxnLst/>
            <a:rect l="l" t="t" r="r" b="b"/>
            <a:pathLst>
              <a:path w="222885" h="220980">
                <a:moveTo>
                  <a:pt x="43941" y="0"/>
                </a:moveTo>
                <a:lnTo>
                  <a:pt x="64388" y="0"/>
                </a:lnTo>
                <a:lnTo>
                  <a:pt x="111633" y="146938"/>
                </a:lnTo>
                <a:lnTo>
                  <a:pt x="157606" y="0"/>
                </a:lnTo>
                <a:lnTo>
                  <a:pt x="178053" y="0"/>
                </a:lnTo>
                <a:lnTo>
                  <a:pt x="222503" y="217931"/>
                </a:lnTo>
                <a:lnTo>
                  <a:pt x="185038" y="217931"/>
                </a:lnTo>
                <a:lnTo>
                  <a:pt x="162560" y="100711"/>
                </a:lnTo>
                <a:lnTo>
                  <a:pt x="118617" y="220852"/>
                </a:lnTo>
                <a:lnTo>
                  <a:pt x="105028" y="220852"/>
                </a:lnTo>
                <a:lnTo>
                  <a:pt x="60833" y="100711"/>
                </a:lnTo>
                <a:lnTo>
                  <a:pt x="37211" y="217931"/>
                </a:lnTo>
                <a:lnTo>
                  <a:pt x="0" y="217931"/>
                </a:lnTo>
                <a:lnTo>
                  <a:pt x="43941" y="0"/>
                </a:lnTo>
                <a:close/>
              </a:path>
            </a:pathLst>
          </a:custGeom>
          <a:ln w="3175">
            <a:solidFill>
              <a:srgbClr val="58134A"/>
            </a:solidFill>
          </a:ln>
        </p:spPr>
        <p:txBody>
          <a:bodyPr wrap="square" lIns="0" tIns="0" rIns="0" bIns="0" rtlCol="0"/>
          <a:lstStyle/>
          <a:p>
            <a:endParaRPr/>
          </a:p>
        </p:txBody>
      </p:sp>
      <p:sp>
        <p:nvSpPr>
          <p:cNvPr id="6" name="object 6"/>
          <p:cNvSpPr/>
          <p:nvPr/>
        </p:nvSpPr>
        <p:spPr>
          <a:xfrm>
            <a:off x="4198239" y="1946148"/>
            <a:ext cx="139065" cy="218440"/>
          </a:xfrm>
          <a:custGeom>
            <a:avLst/>
            <a:gdLst/>
            <a:ahLst/>
            <a:cxnLst/>
            <a:rect l="l" t="t" r="r" b="b"/>
            <a:pathLst>
              <a:path w="139064" h="218439">
                <a:moveTo>
                  <a:pt x="0" y="0"/>
                </a:moveTo>
                <a:lnTo>
                  <a:pt x="139064" y="0"/>
                </a:lnTo>
                <a:lnTo>
                  <a:pt x="139064" y="34162"/>
                </a:lnTo>
                <a:lnTo>
                  <a:pt x="38608" y="34162"/>
                </a:lnTo>
                <a:lnTo>
                  <a:pt x="38608" y="85343"/>
                </a:lnTo>
                <a:lnTo>
                  <a:pt x="110871" y="85343"/>
                </a:lnTo>
                <a:lnTo>
                  <a:pt x="110871" y="118237"/>
                </a:lnTo>
                <a:lnTo>
                  <a:pt x="38608" y="118237"/>
                </a:lnTo>
                <a:lnTo>
                  <a:pt x="38608" y="183514"/>
                </a:lnTo>
                <a:lnTo>
                  <a:pt x="137287" y="183514"/>
                </a:lnTo>
                <a:lnTo>
                  <a:pt x="137287" y="217931"/>
                </a:lnTo>
                <a:lnTo>
                  <a:pt x="0" y="217931"/>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986529" y="1946148"/>
            <a:ext cx="180975" cy="218440"/>
          </a:xfrm>
          <a:custGeom>
            <a:avLst/>
            <a:gdLst/>
            <a:ahLst/>
            <a:cxnLst/>
            <a:rect l="l" t="t" r="r" b="b"/>
            <a:pathLst>
              <a:path w="180975" h="218439">
                <a:moveTo>
                  <a:pt x="0" y="0"/>
                </a:moveTo>
                <a:lnTo>
                  <a:pt x="180594" y="0"/>
                </a:lnTo>
                <a:lnTo>
                  <a:pt x="180594" y="34162"/>
                </a:lnTo>
                <a:lnTo>
                  <a:pt x="107950" y="34162"/>
                </a:lnTo>
                <a:lnTo>
                  <a:pt x="107950" y="217931"/>
                </a:lnTo>
                <a:lnTo>
                  <a:pt x="69215" y="217931"/>
                </a:lnTo>
                <a:lnTo>
                  <a:pt x="69215" y="34162"/>
                </a:lnTo>
                <a:lnTo>
                  <a:pt x="0" y="3416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590034" y="1943100"/>
            <a:ext cx="191770" cy="220979"/>
          </a:xfrm>
          <a:custGeom>
            <a:avLst/>
            <a:gdLst/>
            <a:ahLst/>
            <a:cxnLst/>
            <a:rect l="l" t="t" r="r" b="b"/>
            <a:pathLst>
              <a:path w="191770" h="220980">
                <a:moveTo>
                  <a:pt x="87249" y="0"/>
                </a:moveTo>
                <a:lnTo>
                  <a:pt x="104139" y="0"/>
                </a:lnTo>
                <a:lnTo>
                  <a:pt x="191769" y="220979"/>
                </a:lnTo>
                <a:lnTo>
                  <a:pt x="149225" y="220979"/>
                </a:lnTo>
                <a:lnTo>
                  <a:pt x="132968" y="176784"/>
                </a:lnTo>
                <a:lnTo>
                  <a:pt x="58292" y="176784"/>
                </a:lnTo>
                <a:lnTo>
                  <a:pt x="43306" y="220979"/>
                </a:lnTo>
                <a:lnTo>
                  <a:pt x="0" y="220979"/>
                </a:lnTo>
                <a:lnTo>
                  <a:pt x="8724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893690" y="1941322"/>
            <a:ext cx="147065" cy="22364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078095" y="2117851"/>
            <a:ext cx="53975" cy="53975"/>
          </a:xfrm>
          <a:custGeom>
            <a:avLst/>
            <a:gdLst/>
            <a:ahLst/>
            <a:cxnLst/>
            <a:rect l="l" t="t" r="r" b="b"/>
            <a:pathLst>
              <a:path w="53975" h="53975">
                <a:moveTo>
                  <a:pt x="34162" y="0"/>
                </a:moveTo>
                <a:lnTo>
                  <a:pt x="19303" y="0"/>
                </a:lnTo>
                <a:lnTo>
                  <a:pt x="12953" y="2539"/>
                </a:lnTo>
                <a:lnTo>
                  <a:pt x="2539" y="12953"/>
                </a:lnTo>
                <a:lnTo>
                  <a:pt x="0" y="19303"/>
                </a:lnTo>
                <a:lnTo>
                  <a:pt x="0" y="34162"/>
                </a:lnTo>
                <a:lnTo>
                  <a:pt x="2539" y="40512"/>
                </a:lnTo>
                <a:lnTo>
                  <a:pt x="7746" y="45720"/>
                </a:lnTo>
                <a:lnTo>
                  <a:pt x="12953" y="51053"/>
                </a:lnTo>
                <a:lnTo>
                  <a:pt x="19303" y="53721"/>
                </a:lnTo>
                <a:lnTo>
                  <a:pt x="34162" y="53721"/>
                </a:lnTo>
                <a:lnTo>
                  <a:pt x="40512" y="51053"/>
                </a:lnTo>
                <a:lnTo>
                  <a:pt x="45719" y="45720"/>
                </a:lnTo>
                <a:lnTo>
                  <a:pt x="50926" y="40512"/>
                </a:lnTo>
                <a:lnTo>
                  <a:pt x="53593" y="34162"/>
                </a:lnTo>
                <a:lnTo>
                  <a:pt x="53593" y="19303"/>
                </a:lnTo>
                <a:lnTo>
                  <a:pt x="50926" y="12953"/>
                </a:lnTo>
                <a:lnTo>
                  <a:pt x="40512" y="2539"/>
                </a:lnTo>
                <a:lnTo>
                  <a:pt x="34162" y="0"/>
                </a:lnTo>
                <a:close/>
              </a:path>
            </a:pathLst>
          </a:custGeom>
          <a:solidFill>
            <a:srgbClr val="5E2D79"/>
          </a:solidFill>
        </p:spPr>
        <p:txBody>
          <a:bodyPr wrap="square" lIns="0" tIns="0" rIns="0" bIns="0" rtlCol="0"/>
          <a:lstStyle/>
          <a:p>
            <a:endParaRPr/>
          </a:p>
        </p:txBody>
      </p:sp>
      <p:sp>
        <p:nvSpPr>
          <p:cNvPr id="11" name="object 11"/>
          <p:cNvSpPr/>
          <p:nvPr/>
        </p:nvSpPr>
        <p:spPr>
          <a:xfrm>
            <a:off x="5078095" y="2117851"/>
            <a:ext cx="53975" cy="53975"/>
          </a:xfrm>
          <a:custGeom>
            <a:avLst/>
            <a:gdLst/>
            <a:ahLst/>
            <a:cxnLst/>
            <a:rect l="l" t="t" r="r" b="b"/>
            <a:pathLst>
              <a:path w="53975" h="53975">
                <a:moveTo>
                  <a:pt x="26796" y="0"/>
                </a:moveTo>
                <a:lnTo>
                  <a:pt x="34162" y="0"/>
                </a:lnTo>
                <a:lnTo>
                  <a:pt x="40512" y="2539"/>
                </a:lnTo>
                <a:lnTo>
                  <a:pt x="45719" y="7747"/>
                </a:lnTo>
                <a:lnTo>
                  <a:pt x="50926" y="12953"/>
                </a:lnTo>
                <a:lnTo>
                  <a:pt x="53593" y="19303"/>
                </a:lnTo>
                <a:lnTo>
                  <a:pt x="53593" y="26670"/>
                </a:lnTo>
                <a:lnTo>
                  <a:pt x="53593" y="34162"/>
                </a:lnTo>
                <a:lnTo>
                  <a:pt x="50926" y="40512"/>
                </a:lnTo>
                <a:lnTo>
                  <a:pt x="45719" y="45720"/>
                </a:lnTo>
                <a:lnTo>
                  <a:pt x="40512" y="51053"/>
                </a:lnTo>
                <a:lnTo>
                  <a:pt x="34162" y="53721"/>
                </a:lnTo>
                <a:lnTo>
                  <a:pt x="26796" y="53721"/>
                </a:lnTo>
                <a:lnTo>
                  <a:pt x="19303" y="53721"/>
                </a:lnTo>
                <a:lnTo>
                  <a:pt x="12953" y="51053"/>
                </a:lnTo>
                <a:lnTo>
                  <a:pt x="7746" y="45720"/>
                </a:lnTo>
                <a:lnTo>
                  <a:pt x="2539" y="40512"/>
                </a:lnTo>
                <a:lnTo>
                  <a:pt x="0" y="34162"/>
                </a:lnTo>
                <a:lnTo>
                  <a:pt x="0" y="26670"/>
                </a:lnTo>
                <a:lnTo>
                  <a:pt x="0" y="19303"/>
                </a:lnTo>
                <a:lnTo>
                  <a:pt x="2539" y="12953"/>
                </a:lnTo>
                <a:lnTo>
                  <a:pt x="7746" y="7747"/>
                </a:lnTo>
                <a:lnTo>
                  <a:pt x="12953" y="2539"/>
                </a:lnTo>
                <a:lnTo>
                  <a:pt x="19303" y="0"/>
                </a:lnTo>
                <a:lnTo>
                  <a:pt x="26796"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2158492" y="2262885"/>
            <a:ext cx="4815078" cy="22732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92023" y="236220"/>
            <a:ext cx="8686800" cy="148437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50825" y="255650"/>
            <a:ext cx="8569325" cy="1368425"/>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sp>
        <p:nvSpPr>
          <p:cNvPr id="16" name="object 16"/>
          <p:cNvSpPr/>
          <p:nvPr/>
        </p:nvSpPr>
        <p:spPr>
          <a:xfrm>
            <a:off x="755573" y="3572992"/>
            <a:ext cx="7633334" cy="646430"/>
          </a:xfrm>
          <a:custGeom>
            <a:avLst/>
            <a:gdLst/>
            <a:ahLst/>
            <a:cxnLst/>
            <a:rect l="l" t="t" r="r" b="b"/>
            <a:pathLst>
              <a:path w="7633334" h="646429">
                <a:moveTo>
                  <a:pt x="0" y="646328"/>
                </a:moveTo>
                <a:lnTo>
                  <a:pt x="7632827" y="646328"/>
                </a:lnTo>
                <a:lnTo>
                  <a:pt x="7632827" y="0"/>
                </a:lnTo>
                <a:lnTo>
                  <a:pt x="0" y="0"/>
                </a:lnTo>
                <a:lnTo>
                  <a:pt x="0" y="646328"/>
                </a:lnTo>
                <a:close/>
              </a:path>
            </a:pathLst>
          </a:custGeom>
          <a:solidFill>
            <a:srgbClr val="DCFFB8"/>
          </a:solidFill>
        </p:spPr>
        <p:txBody>
          <a:bodyPr wrap="square" lIns="0" tIns="0" rIns="0" bIns="0" rtlCol="0"/>
          <a:lstStyle/>
          <a:p>
            <a:endParaRPr/>
          </a:p>
        </p:txBody>
      </p:sp>
      <p:sp>
        <p:nvSpPr>
          <p:cNvPr id="17" name="object 17"/>
          <p:cNvSpPr/>
          <p:nvPr/>
        </p:nvSpPr>
        <p:spPr>
          <a:xfrm>
            <a:off x="728078" y="3545459"/>
            <a:ext cx="7687945" cy="701675"/>
          </a:xfrm>
          <a:custGeom>
            <a:avLst/>
            <a:gdLst/>
            <a:ahLst/>
            <a:cxnLst/>
            <a:rect l="l" t="t" r="r" b="b"/>
            <a:pathLst>
              <a:path w="7687945" h="701675">
                <a:moveTo>
                  <a:pt x="7660398" y="0"/>
                </a:moveTo>
                <a:lnTo>
                  <a:pt x="27495" y="0"/>
                </a:lnTo>
                <a:lnTo>
                  <a:pt x="16791" y="2162"/>
                </a:lnTo>
                <a:lnTo>
                  <a:pt x="8051" y="8064"/>
                </a:lnTo>
                <a:lnTo>
                  <a:pt x="2160" y="16823"/>
                </a:lnTo>
                <a:lnTo>
                  <a:pt x="0" y="27558"/>
                </a:lnTo>
                <a:lnTo>
                  <a:pt x="0" y="673861"/>
                </a:lnTo>
                <a:lnTo>
                  <a:pt x="2160" y="684597"/>
                </a:lnTo>
                <a:lnTo>
                  <a:pt x="8051" y="693356"/>
                </a:lnTo>
                <a:lnTo>
                  <a:pt x="16791" y="699258"/>
                </a:lnTo>
                <a:lnTo>
                  <a:pt x="27495" y="701420"/>
                </a:lnTo>
                <a:lnTo>
                  <a:pt x="7660398" y="701420"/>
                </a:lnTo>
                <a:lnTo>
                  <a:pt x="7671060" y="699258"/>
                </a:lnTo>
                <a:lnTo>
                  <a:pt x="7679782" y="693356"/>
                </a:lnTo>
                <a:lnTo>
                  <a:pt x="7685669" y="684597"/>
                </a:lnTo>
                <a:lnTo>
                  <a:pt x="7687830" y="673861"/>
                </a:lnTo>
                <a:lnTo>
                  <a:pt x="7687830" y="668401"/>
                </a:lnTo>
                <a:lnTo>
                  <a:pt x="32994" y="668401"/>
                </a:lnTo>
                <a:lnTo>
                  <a:pt x="32994" y="33019"/>
                </a:lnTo>
                <a:lnTo>
                  <a:pt x="7687830" y="33019"/>
                </a:lnTo>
                <a:lnTo>
                  <a:pt x="7687830" y="27558"/>
                </a:lnTo>
                <a:lnTo>
                  <a:pt x="7685669" y="16823"/>
                </a:lnTo>
                <a:lnTo>
                  <a:pt x="7679782" y="8064"/>
                </a:lnTo>
                <a:lnTo>
                  <a:pt x="7671060" y="2162"/>
                </a:lnTo>
                <a:lnTo>
                  <a:pt x="7660398" y="0"/>
                </a:lnTo>
                <a:close/>
              </a:path>
              <a:path w="7687945" h="701675">
                <a:moveTo>
                  <a:pt x="7687830" y="33019"/>
                </a:moveTo>
                <a:lnTo>
                  <a:pt x="7654810" y="33019"/>
                </a:lnTo>
                <a:lnTo>
                  <a:pt x="7654810" y="668401"/>
                </a:lnTo>
                <a:lnTo>
                  <a:pt x="7687830" y="668401"/>
                </a:lnTo>
                <a:lnTo>
                  <a:pt x="7687830" y="33019"/>
                </a:lnTo>
                <a:close/>
              </a:path>
              <a:path w="7687945" h="701675">
                <a:moveTo>
                  <a:pt x="7643888" y="44068"/>
                </a:moveTo>
                <a:lnTo>
                  <a:pt x="43992" y="44068"/>
                </a:lnTo>
                <a:lnTo>
                  <a:pt x="43992" y="657351"/>
                </a:lnTo>
                <a:lnTo>
                  <a:pt x="7643888" y="657351"/>
                </a:lnTo>
                <a:lnTo>
                  <a:pt x="7643888" y="646429"/>
                </a:lnTo>
                <a:lnTo>
                  <a:pt x="54990" y="646429"/>
                </a:lnTo>
                <a:lnTo>
                  <a:pt x="54990" y="55117"/>
                </a:lnTo>
                <a:lnTo>
                  <a:pt x="7643888" y="55117"/>
                </a:lnTo>
                <a:lnTo>
                  <a:pt x="7643888" y="44068"/>
                </a:lnTo>
                <a:close/>
              </a:path>
              <a:path w="7687945" h="701675">
                <a:moveTo>
                  <a:pt x="7643888" y="55117"/>
                </a:moveTo>
                <a:lnTo>
                  <a:pt x="7632839" y="55117"/>
                </a:lnTo>
                <a:lnTo>
                  <a:pt x="7632839" y="646429"/>
                </a:lnTo>
                <a:lnTo>
                  <a:pt x="7643888" y="646429"/>
                </a:lnTo>
                <a:lnTo>
                  <a:pt x="7643888" y="55117"/>
                </a:lnTo>
                <a:close/>
              </a:path>
            </a:pathLst>
          </a:custGeom>
          <a:solidFill>
            <a:srgbClr val="7CCC2D"/>
          </a:solidFill>
        </p:spPr>
        <p:txBody>
          <a:bodyPr wrap="square" lIns="0" tIns="0" rIns="0" bIns="0" rtlCol="0"/>
          <a:lstStyle/>
          <a:p>
            <a:endParaRPr/>
          </a:p>
        </p:txBody>
      </p:sp>
      <p:sp>
        <p:nvSpPr>
          <p:cNvPr id="18" name="object 18"/>
          <p:cNvSpPr txBox="1"/>
          <p:nvPr/>
        </p:nvSpPr>
        <p:spPr>
          <a:xfrm>
            <a:off x="755573" y="3572992"/>
            <a:ext cx="7656830" cy="576580"/>
          </a:xfrm>
          <a:prstGeom prst="rect">
            <a:avLst/>
          </a:prstGeom>
          <a:solidFill>
            <a:srgbClr val="DCFFB8"/>
          </a:solidFill>
        </p:spPr>
        <p:txBody>
          <a:bodyPr vert="horz" wrap="square" lIns="0" tIns="38735" rIns="0" bIns="0" rtlCol="0">
            <a:spAutoFit/>
          </a:bodyPr>
          <a:lstStyle/>
          <a:p>
            <a:pPr marR="15875" algn="ctr">
              <a:lnSpc>
                <a:spcPct val="100000"/>
              </a:lnSpc>
              <a:spcBef>
                <a:spcPts val="305"/>
              </a:spcBef>
            </a:pPr>
            <a:r>
              <a:rPr sz="1800" dirty="0">
                <a:latin typeface="Times New Roman"/>
                <a:cs typeface="Times New Roman"/>
              </a:rPr>
              <a:t>Станіслав</a:t>
            </a:r>
            <a:r>
              <a:rPr sz="1800" spc="-20" dirty="0">
                <a:latin typeface="Times New Roman"/>
                <a:cs typeface="Times New Roman"/>
              </a:rPr>
              <a:t> </a:t>
            </a:r>
            <a:r>
              <a:rPr sz="1800" spc="-5" dirty="0">
                <a:latin typeface="Times New Roman"/>
                <a:cs typeface="Times New Roman"/>
              </a:rPr>
              <a:t>Лем:</a:t>
            </a:r>
            <a:endParaRPr sz="1800">
              <a:latin typeface="Times New Roman"/>
              <a:cs typeface="Times New Roman"/>
            </a:endParaRPr>
          </a:p>
          <a:p>
            <a:pPr marR="15875" algn="ctr">
              <a:lnSpc>
                <a:spcPts val="2070"/>
              </a:lnSpc>
            </a:pPr>
            <a:r>
              <a:rPr sz="1800" spc="-100" dirty="0">
                <a:latin typeface="Times New Roman"/>
                <a:cs typeface="Times New Roman"/>
              </a:rPr>
              <a:t>―Інформація </a:t>
            </a:r>
            <a:r>
              <a:rPr sz="1800" dirty="0">
                <a:latin typeface="Times New Roman"/>
                <a:cs typeface="Times New Roman"/>
              </a:rPr>
              <a:t>– </a:t>
            </a:r>
            <a:r>
              <a:rPr sz="1800" spc="-5" dirty="0">
                <a:latin typeface="Times New Roman"/>
                <a:cs typeface="Times New Roman"/>
              </a:rPr>
              <a:t>це</a:t>
            </a:r>
            <a:r>
              <a:rPr sz="1800" spc="75" dirty="0">
                <a:latin typeface="Times New Roman"/>
                <a:cs typeface="Times New Roman"/>
              </a:rPr>
              <a:t> </a:t>
            </a:r>
            <a:r>
              <a:rPr sz="1800" spc="45" dirty="0">
                <a:latin typeface="Times New Roman"/>
                <a:cs typeface="Times New Roman"/>
              </a:rPr>
              <a:t>влада‖</a:t>
            </a:r>
            <a:endParaRPr sz="1800">
              <a:latin typeface="Times New Roman"/>
              <a:cs typeface="Times New Roman"/>
            </a:endParaRPr>
          </a:p>
        </p:txBody>
      </p:sp>
      <p:graphicFrame>
        <p:nvGraphicFramePr>
          <p:cNvPr id="19" name="object 19"/>
          <p:cNvGraphicFramePr>
            <a:graphicFrameLocks noGrp="1"/>
          </p:cNvGraphicFramePr>
          <p:nvPr/>
        </p:nvGraphicFramePr>
        <p:xfrm>
          <a:off x="818184" y="4476241"/>
          <a:ext cx="7560945" cy="1322664"/>
        </p:xfrm>
        <a:graphic>
          <a:graphicData uri="http://schemas.openxmlformats.org/drawingml/2006/table">
            <a:tbl>
              <a:tblPr firstRow="1" bandRow="1">
                <a:tableStyleId>{2D5ABB26-0587-4C30-8999-92F81FD0307C}</a:tableStyleId>
              </a:tblPr>
              <a:tblGrid>
                <a:gridCol w="7560945"/>
              </a:tblGrid>
              <a:tr h="280415">
                <a:tc>
                  <a:txBody>
                    <a:bodyPr/>
                    <a:lstStyle/>
                    <a:p>
                      <a:pPr marL="1905" algn="ctr">
                        <a:lnSpc>
                          <a:spcPct val="100000"/>
                        </a:lnSpc>
                        <a:spcBef>
                          <a:spcPts val="65"/>
                        </a:spcBef>
                      </a:pPr>
                      <a:r>
                        <a:rPr sz="1600" b="1" spc="-10" dirty="0">
                          <a:latin typeface="Times New Roman"/>
                          <a:cs typeface="Times New Roman"/>
                        </a:rPr>
                        <a:t>ПЛАН</a:t>
                      </a:r>
                      <a:endParaRPr sz="16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r>
              <a:tr h="243840">
                <a:tc>
                  <a:txBody>
                    <a:bodyPr/>
                    <a:lstStyle/>
                    <a:p>
                      <a:pPr marL="62865">
                        <a:lnSpc>
                          <a:spcPts val="1820"/>
                        </a:lnSpc>
                      </a:pPr>
                      <a:r>
                        <a:rPr sz="1600" b="1" spc="-5" dirty="0">
                          <a:latin typeface="Times New Roman"/>
                          <a:cs typeface="Times New Roman"/>
                        </a:rPr>
                        <a:t>1. </a:t>
                      </a:r>
                      <a:r>
                        <a:rPr sz="1600" b="1" spc="-10" dirty="0">
                          <a:latin typeface="Times New Roman"/>
                          <a:cs typeface="Times New Roman"/>
                        </a:rPr>
                        <a:t>Cуть </a:t>
                      </a:r>
                      <a:r>
                        <a:rPr sz="1600" b="1" spc="-5" dirty="0">
                          <a:latin typeface="Times New Roman"/>
                          <a:cs typeface="Times New Roman"/>
                        </a:rPr>
                        <a:t>і організаційні </a:t>
                      </a:r>
                      <a:r>
                        <a:rPr sz="1600" b="1" spc="-10" dirty="0">
                          <a:latin typeface="Times New Roman"/>
                          <a:cs typeface="Times New Roman"/>
                        </a:rPr>
                        <a:t>форми </a:t>
                      </a:r>
                      <a:r>
                        <a:rPr sz="1600" b="1" spc="-15" dirty="0">
                          <a:latin typeface="Times New Roman"/>
                          <a:cs typeface="Times New Roman"/>
                        </a:rPr>
                        <a:t>статистичного</a:t>
                      </a:r>
                      <a:r>
                        <a:rPr sz="1600" b="1" spc="135" dirty="0">
                          <a:latin typeface="Times New Roman"/>
                          <a:cs typeface="Times New Roman"/>
                        </a:rPr>
                        <a:t> </a:t>
                      </a:r>
                      <a:r>
                        <a:rPr sz="1600" b="1" spc="-5" dirty="0">
                          <a:latin typeface="Times New Roman"/>
                          <a:cs typeface="Times New Roman"/>
                        </a:rPr>
                        <a:t>спостереження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66191">
                <a:tc>
                  <a:txBody>
                    <a:bodyPr/>
                    <a:lstStyle/>
                    <a:p>
                      <a:pPr marL="62865">
                        <a:lnSpc>
                          <a:spcPts val="1880"/>
                        </a:lnSpc>
                      </a:pPr>
                      <a:r>
                        <a:rPr sz="1600" b="1" spc="-5" dirty="0">
                          <a:latin typeface="Times New Roman"/>
                          <a:cs typeface="Times New Roman"/>
                        </a:rPr>
                        <a:t>2. План </a:t>
                      </a:r>
                      <a:r>
                        <a:rPr sz="1600" b="1" spc="-15" dirty="0">
                          <a:latin typeface="Times New Roman"/>
                          <a:cs typeface="Times New Roman"/>
                        </a:rPr>
                        <a:t>статистичного</a:t>
                      </a:r>
                      <a:r>
                        <a:rPr sz="1600" b="1" spc="65" dirty="0">
                          <a:latin typeface="Times New Roman"/>
                          <a:cs typeface="Times New Roman"/>
                        </a:rPr>
                        <a:t> </a:t>
                      </a:r>
                      <a:r>
                        <a:rPr sz="1600" b="1" spc="-10" dirty="0">
                          <a:latin typeface="Times New Roman"/>
                          <a:cs typeface="Times New Roman"/>
                        </a:rPr>
                        <a:t>спостереження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065">
                <a:tc>
                  <a:txBody>
                    <a:bodyPr/>
                    <a:lstStyle/>
                    <a:p>
                      <a:pPr marL="62865">
                        <a:lnSpc>
                          <a:spcPts val="1880"/>
                        </a:lnSpc>
                      </a:pPr>
                      <a:r>
                        <a:rPr sz="1600" b="1" spc="-5" dirty="0">
                          <a:latin typeface="Times New Roman"/>
                          <a:cs typeface="Times New Roman"/>
                        </a:rPr>
                        <a:t>3. Види </a:t>
                      </a:r>
                      <a:r>
                        <a:rPr sz="1600" b="1" dirty="0">
                          <a:latin typeface="Times New Roman"/>
                          <a:cs typeface="Times New Roman"/>
                        </a:rPr>
                        <a:t>та </a:t>
                      </a:r>
                      <a:r>
                        <a:rPr sz="1600" b="1" spc="-5" dirty="0">
                          <a:latin typeface="Times New Roman"/>
                          <a:cs typeface="Times New Roman"/>
                        </a:rPr>
                        <a:t>способи</a:t>
                      </a:r>
                      <a:r>
                        <a:rPr sz="1600" b="1" spc="25" dirty="0">
                          <a:latin typeface="Times New Roman"/>
                          <a:cs typeface="Times New Roman"/>
                        </a:rPr>
                        <a:t> </a:t>
                      </a:r>
                      <a:r>
                        <a:rPr sz="1600" b="1" spc="-10" dirty="0">
                          <a:latin typeface="Times New Roman"/>
                          <a:cs typeface="Times New Roman"/>
                        </a:rPr>
                        <a:t>спостереження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53">
                <a:tc>
                  <a:txBody>
                    <a:bodyPr/>
                    <a:lstStyle/>
                    <a:p>
                      <a:pPr marL="62865">
                        <a:lnSpc>
                          <a:spcPts val="1880"/>
                        </a:lnSpc>
                      </a:pPr>
                      <a:r>
                        <a:rPr sz="1600" b="1" spc="-5" dirty="0">
                          <a:latin typeface="Times New Roman"/>
                          <a:cs typeface="Times New Roman"/>
                        </a:rPr>
                        <a:t>4. </a:t>
                      </a:r>
                      <a:r>
                        <a:rPr sz="1600" b="1" spc="-10" dirty="0">
                          <a:latin typeface="Times New Roman"/>
                          <a:cs typeface="Times New Roman"/>
                        </a:rPr>
                        <a:t>Помилки</a:t>
                      </a:r>
                      <a:r>
                        <a:rPr sz="1600" b="1" spc="15" dirty="0">
                          <a:latin typeface="Times New Roman"/>
                          <a:cs typeface="Times New Roman"/>
                        </a:rPr>
                        <a:t> </a:t>
                      </a:r>
                      <a:r>
                        <a:rPr sz="1600" b="1" spc="-10" dirty="0">
                          <a:latin typeface="Times New Roman"/>
                          <a:cs typeface="Times New Roman"/>
                        </a:rPr>
                        <a:t>спостереження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2023" y="236218"/>
            <a:ext cx="8686800" cy="65288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0825" y="255600"/>
            <a:ext cx="8569325" cy="64137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0825" y="255600"/>
            <a:ext cx="8569325" cy="6414135"/>
          </a:xfrm>
          <a:custGeom>
            <a:avLst/>
            <a:gdLst/>
            <a:ahLst/>
            <a:cxnLst/>
            <a:rect l="l" t="t" r="r" b="b"/>
            <a:pathLst>
              <a:path w="8569325" h="6414134">
                <a:moveTo>
                  <a:pt x="0" y="6413754"/>
                </a:moveTo>
                <a:lnTo>
                  <a:pt x="8569325" y="6413754"/>
                </a:lnTo>
                <a:lnTo>
                  <a:pt x="8569325" y="0"/>
                </a:lnTo>
                <a:lnTo>
                  <a:pt x="0" y="0"/>
                </a:lnTo>
                <a:lnTo>
                  <a:pt x="0" y="6413754"/>
                </a:lnTo>
                <a:close/>
              </a:path>
            </a:pathLst>
          </a:custGeom>
          <a:ln w="9525">
            <a:solidFill>
              <a:srgbClr val="7CCC2D"/>
            </a:solidFill>
          </a:ln>
        </p:spPr>
        <p:txBody>
          <a:bodyPr wrap="square" lIns="0" tIns="0" rIns="0" bIns="0" rtlCol="0"/>
          <a:lstStyle/>
          <a:p>
            <a:endParaRPr/>
          </a:p>
        </p:txBody>
      </p:sp>
      <p:sp>
        <p:nvSpPr>
          <p:cNvPr id="5" name="object 5"/>
          <p:cNvSpPr txBox="1"/>
          <p:nvPr/>
        </p:nvSpPr>
        <p:spPr>
          <a:xfrm>
            <a:off x="799490" y="3206114"/>
            <a:ext cx="57150" cy="253365"/>
          </a:xfrm>
          <a:prstGeom prst="rect">
            <a:avLst/>
          </a:prstGeom>
        </p:spPr>
        <p:txBody>
          <a:bodyPr vert="horz" wrap="square" lIns="0" tIns="0" rIns="0" bIns="0" rtlCol="0">
            <a:spAutoFit/>
          </a:bodyPr>
          <a:lstStyle/>
          <a:p>
            <a:pPr>
              <a:lnSpc>
                <a:spcPts val="1964"/>
              </a:lnSpc>
            </a:pPr>
            <a:r>
              <a:rPr sz="1800" b="1" dirty="0">
                <a:solidFill>
                  <a:srgbClr val="175528"/>
                </a:solidFill>
                <a:latin typeface="Times New Roman"/>
                <a:cs typeface="Times New Roman"/>
              </a:rPr>
              <a:t>.</a:t>
            </a:r>
            <a:endParaRPr sz="1800">
              <a:latin typeface="Times New Roman"/>
              <a:cs typeface="Times New Roman"/>
            </a:endParaRPr>
          </a:p>
        </p:txBody>
      </p:sp>
      <p:sp>
        <p:nvSpPr>
          <p:cNvPr id="6" name="object 6"/>
          <p:cNvSpPr/>
          <p:nvPr/>
        </p:nvSpPr>
        <p:spPr>
          <a:xfrm>
            <a:off x="7896097" y="1062863"/>
            <a:ext cx="0" cy="5036820"/>
          </a:xfrm>
          <a:custGeom>
            <a:avLst/>
            <a:gdLst/>
            <a:ahLst/>
            <a:cxnLst/>
            <a:rect l="l" t="t" r="r" b="b"/>
            <a:pathLst>
              <a:path h="5036820">
                <a:moveTo>
                  <a:pt x="0" y="0"/>
                </a:moveTo>
                <a:lnTo>
                  <a:pt x="0" y="5036781"/>
                </a:lnTo>
              </a:path>
            </a:pathLst>
          </a:custGeom>
          <a:ln w="12700">
            <a:solidFill>
              <a:srgbClr val="FFFFFF"/>
            </a:solidFill>
          </a:ln>
        </p:spPr>
        <p:txBody>
          <a:bodyPr wrap="square" lIns="0" tIns="0" rIns="0" bIns="0" rtlCol="0"/>
          <a:lstStyle/>
          <a:p>
            <a:endParaRPr/>
          </a:p>
        </p:txBody>
      </p:sp>
      <p:sp>
        <p:nvSpPr>
          <p:cNvPr id="7" name="object 7"/>
          <p:cNvSpPr/>
          <p:nvPr/>
        </p:nvSpPr>
        <p:spPr>
          <a:xfrm>
            <a:off x="749223" y="1081913"/>
            <a:ext cx="7573645" cy="0"/>
          </a:xfrm>
          <a:custGeom>
            <a:avLst/>
            <a:gdLst/>
            <a:ahLst/>
            <a:cxnLst/>
            <a:rect l="l" t="t" r="r" b="b"/>
            <a:pathLst>
              <a:path w="7573645">
                <a:moveTo>
                  <a:pt x="0" y="0"/>
                </a:moveTo>
                <a:lnTo>
                  <a:pt x="7573594" y="0"/>
                </a:lnTo>
              </a:path>
            </a:pathLst>
          </a:custGeom>
          <a:ln w="38100">
            <a:solidFill>
              <a:srgbClr val="FFFFFF"/>
            </a:solidFill>
          </a:ln>
        </p:spPr>
        <p:txBody>
          <a:bodyPr wrap="square" lIns="0" tIns="0" rIns="0" bIns="0" rtlCol="0"/>
          <a:lstStyle/>
          <a:p>
            <a:endParaRPr/>
          </a:p>
        </p:txBody>
      </p:sp>
      <p:sp>
        <p:nvSpPr>
          <p:cNvPr id="8" name="object 8"/>
          <p:cNvSpPr/>
          <p:nvPr/>
        </p:nvSpPr>
        <p:spPr>
          <a:xfrm>
            <a:off x="749223" y="1719326"/>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9" name="object 9"/>
          <p:cNvSpPr/>
          <p:nvPr/>
        </p:nvSpPr>
        <p:spPr>
          <a:xfrm>
            <a:off x="749223" y="2205354"/>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0" name="object 10"/>
          <p:cNvSpPr/>
          <p:nvPr/>
        </p:nvSpPr>
        <p:spPr>
          <a:xfrm>
            <a:off x="749223" y="2691383"/>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1" name="object 11"/>
          <p:cNvSpPr/>
          <p:nvPr/>
        </p:nvSpPr>
        <p:spPr>
          <a:xfrm>
            <a:off x="749223" y="3177285"/>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2" name="object 12"/>
          <p:cNvSpPr/>
          <p:nvPr/>
        </p:nvSpPr>
        <p:spPr>
          <a:xfrm>
            <a:off x="749223" y="3663315"/>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3" name="object 13"/>
          <p:cNvSpPr/>
          <p:nvPr/>
        </p:nvSpPr>
        <p:spPr>
          <a:xfrm>
            <a:off x="749223" y="4149344"/>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4" name="object 14"/>
          <p:cNvSpPr/>
          <p:nvPr/>
        </p:nvSpPr>
        <p:spPr>
          <a:xfrm>
            <a:off x="749223" y="4635372"/>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5" name="object 15"/>
          <p:cNvSpPr/>
          <p:nvPr/>
        </p:nvSpPr>
        <p:spPr>
          <a:xfrm>
            <a:off x="749223" y="5121275"/>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6" name="object 16"/>
          <p:cNvSpPr/>
          <p:nvPr/>
        </p:nvSpPr>
        <p:spPr>
          <a:xfrm>
            <a:off x="749223" y="5607303"/>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17" name="object 17"/>
          <p:cNvSpPr/>
          <p:nvPr/>
        </p:nvSpPr>
        <p:spPr>
          <a:xfrm>
            <a:off x="755573" y="614298"/>
            <a:ext cx="0" cy="5485765"/>
          </a:xfrm>
          <a:custGeom>
            <a:avLst/>
            <a:gdLst/>
            <a:ahLst/>
            <a:cxnLst/>
            <a:rect l="l" t="t" r="r" b="b"/>
            <a:pathLst>
              <a:path h="5485765">
                <a:moveTo>
                  <a:pt x="0" y="0"/>
                </a:moveTo>
                <a:lnTo>
                  <a:pt x="0" y="5485345"/>
                </a:lnTo>
              </a:path>
            </a:pathLst>
          </a:custGeom>
          <a:ln w="12700">
            <a:solidFill>
              <a:srgbClr val="FFFFFF"/>
            </a:solidFill>
          </a:ln>
        </p:spPr>
        <p:txBody>
          <a:bodyPr wrap="square" lIns="0" tIns="0" rIns="0" bIns="0" rtlCol="0"/>
          <a:lstStyle/>
          <a:p>
            <a:endParaRPr/>
          </a:p>
        </p:txBody>
      </p:sp>
      <p:sp>
        <p:nvSpPr>
          <p:cNvPr id="18" name="object 18"/>
          <p:cNvSpPr/>
          <p:nvPr/>
        </p:nvSpPr>
        <p:spPr>
          <a:xfrm>
            <a:off x="8316468" y="614298"/>
            <a:ext cx="0" cy="5485765"/>
          </a:xfrm>
          <a:custGeom>
            <a:avLst/>
            <a:gdLst/>
            <a:ahLst/>
            <a:cxnLst/>
            <a:rect l="l" t="t" r="r" b="b"/>
            <a:pathLst>
              <a:path h="5485765">
                <a:moveTo>
                  <a:pt x="0" y="0"/>
                </a:moveTo>
                <a:lnTo>
                  <a:pt x="0" y="5485345"/>
                </a:lnTo>
              </a:path>
            </a:pathLst>
          </a:custGeom>
          <a:ln w="12700">
            <a:solidFill>
              <a:srgbClr val="FFFFFF"/>
            </a:solidFill>
          </a:ln>
        </p:spPr>
        <p:txBody>
          <a:bodyPr wrap="square" lIns="0" tIns="0" rIns="0" bIns="0" rtlCol="0"/>
          <a:lstStyle/>
          <a:p>
            <a:endParaRPr/>
          </a:p>
        </p:txBody>
      </p:sp>
      <p:sp>
        <p:nvSpPr>
          <p:cNvPr id="19" name="object 19"/>
          <p:cNvSpPr/>
          <p:nvPr/>
        </p:nvSpPr>
        <p:spPr>
          <a:xfrm>
            <a:off x="749223" y="620648"/>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sp>
        <p:nvSpPr>
          <p:cNvPr id="20" name="object 20"/>
          <p:cNvSpPr/>
          <p:nvPr/>
        </p:nvSpPr>
        <p:spPr>
          <a:xfrm>
            <a:off x="749223" y="6093294"/>
            <a:ext cx="7573645" cy="0"/>
          </a:xfrm>
          <a:custGeom>
            <a:avLst/>
            <a:gdLst/>
            <a:ahLst/>
            <a:cxnLst/>
            <a:rect l="l" t="t" r="r" b="b"/>
            <a:pathLst>
              <a:path w="7573645">
                <a:moveTo>
                  <a:pt x="0" y="0"/>
                </a:moveTo>
                <a:lnTo>
                  <a:pt x="7573594" y="0"/>
                </a:lnTo>
              </a:path>
            </a:pathLst>
          </a:custGeom>
          <a:ln w="12700">
            <a:solidFill>
              <a:srgbClr val="FFFFFF"/>
            </a:solidFill>
          </a:ln>
        </p:spPr>
        <p:txBody>
          <a:bodyPr wrap="square" lIns="0" tIns="0" rIns="0" bIns="0" rtlCol="0"/>
          <a:lstStyle/>
          <a:p>
            <a:endParaRPr/>
          </a:p>
        </p:txBody>
      </p:sp>
      <p:graphicFrame>
        <p:nvGraphicFramePr>
          <p:cNvPr id="21" name="object 21"/>
          <p:cNvGraphicFramePr>
            <a:graphicFrameLocks noGrp="1"/>
          </p:cNvGraphicFramePr>
          <p:nvPr/>
        </p:nvGraphicFramePr>
        <p:xfrm>
          <a:off x="755573" y="620687"/>
          <a:ext cx="7561579" cy="5472601"/>
        </p:xfrm>
        <a:graphic>
          <a:graphicData uri="http://schemas.openxmlformats.org/drawingml/2006/table">
            <a:tbl>
              <a:tblPr firstRow="1" bandRow="1">
                <a:tableStyleId>{2D5ABB26-0587-4C30-8999-92F81FD0307C}</a:tableStyleId>
              </a:tblPr>
              <a:tblGrid>
                <a:gridCol w="7134859"/>
                <a:gridCol w="426720"/>
              </a:tblGrid>
              <a:tr h="367781">
                <a:tc>
                  <a:txBody>
                    <a:bodyPr/>
                    <a:lstStyle/>
                    <a:p>
                      <a:pPr marL="426084" algn="ctr">
                        <a:lnSpc>
                          <a:spcPct val="100000"/>
                        </a:lnSpc>
                        <a:spcBef>
                          <a:spcPts val="55"/>
                        </a:spcBef>
                      </a:pPr>
                      <a:r>
                        <a:rPr sz="1600" b="1" spc="-5" dirty="0">
                          <a:latin typeface="Times New Roman"/>
                          <a:cs typeface="Times New Roman"/>
                        </a:rPr>
                        <a:t>ЗМІСТ</a:t>
                      </a:r>
                      <a:endParaRPr sz="1600">
                        <a:latin typeface="Times New Roman"/>
                        <a:cs typeface="Times New Roman"/>
                      </a:endParaRPr>
                    </a:p>
                  </a:txBody>
                  <a:tcPr marL="0" marR="0" marT="6985" marB="0">
                    <a:solidFill>
                      <a:srgbClr val="B0E180"/>
                    </a:solidFill>
                  </a:tcPr>
                </a:tc>
                <a:tc>
                  <a:txBody>
                    <a:bodyPr/>
                    <a:lstStyle/>
                    <a:p>
                      <a:pPr>
                        <a:lnSpc>
                          <a:spcPct val="100000"/>
                        </a:lnSpc>
                      </a:pPr>
                      <a:endParaRPr sz="1500">
                        <a:latin typeface="Times New Roman"/>
                        <a:cs typeface="Times New Roman"/>
                      </a:endParaRPr>
                    </a:p>
                  </a:txBody>
                  <a:tcPr marL="0" marR="0" marT="0" marB="0">
                    <a:solidFill>
                      <a:srgbClr val="B0E180"/>
                    </a:solidFill>
                  </a:tcPr>
                </a:tc>
              </a:tr>
              <a:tr h="689736">
                <a:tc>
                  <a:txBody>
                    <a:bodyPr/>
                    <a:lstStyle/>
                    <a:p>
                      <a:pPr marL="62865">
                        <a:lnSpc>
                          <a:spcPct val="100000"/>
                        </a:lnSpc>
                        <a:spcBef>
                          <a:spcPts val="795"/>
                        </a:spcBef>
                      </a:pPr>
                      <a:r>
                        <a:rPr sz="1600" b="1" spc="-5" dirty="0">
                          <a:latin typeface="Times New Roman"/>
                          <a:cs typeface="Times New Roman"/>
                        </a:rPr>
                        <a:t>ТЕМА 1. </a:t>
                      </a:r>
                      <a:r>
                        <a:rPr sz="1600" b="1" spc="-20" dirty="0">
                          <a:latin typeface="Times New Roman"/>
                          <a:cs typeface="Times New Roman"/>
                        </a:rPr>
                        <a:t>МЕТОДОЛОГІЧНІ </a:t>
                      </a:r>
                      <a:r>
                        <a:rPr sz="1600" b="1" spc="-5" dirty="0">
                          <a:latin typeface="Times New Roman"/>
                          <a:cs typeface="Times New Roman"/>
                        </a:rPr>
                        <a:t>ОСНОВИ </a:t>
                      </a:r>
                      <a:r>
                        <a:rPr sz="1600" b="1" spc="-20" dirty="0">
                          <a:latin typeface="Times New Roman"/>
                          <a:cs typeface="Times New Roman"/>
                        </a:rPr>
                        <a:t>ПРОГНОЗУВАННЯ</a:t>
                      </a:r>
                      <a:r>
                        <a:rPr sz="1600" b="1" spc="105" dirty="0">
                          <a:latin typeface="Times New Roman"/>
                          <a:cs typeface="Times New Roman"/>
                        </a:rPr>
                        <a:t> </a:t>
                      </a:r>
                      <a:r>
                        <a:rPr sz="1600" b="1" spc="-5" dirty="0">
                          <a:latin typeface="Times New Roman"/>
                          <a:cs typeface="Times New Roman"/>
                        </a:rPr>
                        <a:t>СОЦІАЛЬНО-</a:t>
                      </a:r>
                      <a:endParaRPr sz="1600">
                        <a:latin typeface="Times New Roman"/>
                        <a:cs typeface="Times New Roman"/>
                      </a:endParaRPr>
                    </a:p>
                    <a:p>
                      <a:pPr marL="62865">
                        <a:lnSpc>
                          <a:spcPct val="100000"/>
                        </a:lnSpc>
                        <a:spcBef>
                          <a:spcPts val="285"/>
                        </a:spcBef>
                      </a:pPr>
                      <a:r>
                        <a:rPr sz="1600" b="1" spc="-10" dirty="0">
                          <a:latin typeface="Times New Roman"/>
                          <a:cs typeface="Times New Roman"/>
                        </a:rPr>
                        <a:t>ЕКОНОМІЧНИХ</a:t>
                      </a:r>
                      <a:r>
                        <a:rPr sz="1600" b="1" spc="20" dirty="0">
                          <a:latin typeface="Times New Roman"/>
                          <a:cs typeface="Times New Roman"/>
                        </a:rPr>
                        <a:t> </a:t>
                      </a:r>
                      <a:r>
                        <a:rPr sz="1600" b="1" spc="-10" dirty="0">
                          <a:latin typeface="Times New Roman"/>
                          <a:cs typeface="Times New Roman"/>
                        </a:rPr>
                        <a:t>ПРОЦЕСІВ</a:t>
                      </a:r>
                      <a:endParaRPr sz="1600">
                        <a:latin typeface="Times New Roman"/>
                        <a:cs typeface="Times New Roman"/>
                      </a:endParaRPr>
                    </a:p>
                  </a:txBody>
                  <a:tcPr marL="0" marR="0" marT="100965" marB="0">
                    <a:solidFill>
                      <a:srgbClr val="B0E180"/>
                    </a:solidFill>
                  </a:tcPr>
                </a:tc>
                <a:tc>
                  <a:txBody>
                    <a:bodyPr/>
                    <a:lstStyle/>
                    <a:p>
                      <a:pPr marL="41910" algn="ctr">
                        <a:lnSpc>
                          <a:spcPct val="100000"/>
                        </a:lnSpc>
                        <a:spcBef>
                          <a:spcPts val="775"/>
                        </a:spcBef>
                      </a:pPr>
                      <a:r>
                        <a:rPr sz="1100" b="1" dirty="0">
                          <a:latin typeface="Times New Roman"/>
                          <a:cs typeface="Times New Roman"/>
                        </a:rPr>
                        <a:t>4</a:t>
                      </a:r>
                      <a:endParaRPr sz="1100">
                        <a:latin typeface="Times New Roman"/>
                        <a:cs typeface="Times New Roman"/>
                      </a:endParaRPr>
                    </a:p>
                  </a:txBody>
                  <a:tcPr marL="0" marR="0" marT="98425" marB="0">
                    <a:solidFill>
                      <a:srgbClr val="B0E180"/>
                    </a:solidFill>
                  </a:tcPr>
                </a:tc>
              </a:tr>
              <a:tr h="421576">
                <a:tc>
                  <a:txBody>
                    <a:bodyPr/>
                    <a:lstStyle/>
                    <a:p>
                      <a:pPr marL="62865">
                        <a:lnSpc>
                          <a:spcPct val="100000"/>
                        </a:lnSpc>
                        <a:spcBef>
                          <a:spcPts val="380"/>
                        </a:spcBef>
                      </a:pPr>
                      <a:r>
                        <a:rPr sz="1600" b="1" spc="-5" dirty="0">
                          <a:latin typeface="Times New Roman"/>
                          <a:cs typeface="Times New Roman"/>
                        </a:rPr>
                        <a:t>ТЕМА 2. </a:t>
                      </a:r>
                      <a:r>
                        <a:rPr sz="1600" b="1" spc="-30" dirty="0">
                          <a:latin typeface="Times New Roman"/>
                          <a:cs typeface="Times New Roman"/>
                        </a:rPr>
                        <a:t>СТАТИСТИЧНЕ</a:t>
                      </a:r>
                      <a:r>
                        <a:rPr sz="1600" b="1" spc="-5" dirty="0">
                          <a:latin typeface="Times New Roman"/>
                          <a:cs typeface="Times New Roman"/>
                        </a:rPr>
                        <a:t> СПОСТЕРЕЖЕННЯ</a:t>
                      </a:r>
                      <a:endParaRPr sz="1600">
                        <a:latin typeface="Times New Roman"/>
                        <a:cs typeface="Times New Roman"/>
                      </a:endParaRPr>
                    </a:p>
                  </a:txBody>
                  <a:tcPr marL="0" marR="0" marT="48260" marB="0">
                    <a:solidFill>
                      <a:srgbClr val="B0E180"/>
                    </a:solidFill>
                  </a:tcPr>
                </a:tc>
                <a:tc>
                  <a:txBody>
                    <a:bodyPr/>
                    <a:lstStyle/>
                    <a:p>
                      <a:pPr marL="147320">
                        <a:lnSpc>
                          <a:spcPct val="100000"/>
                        </a:lnSpc>
                        <a:spcBef>
                          <a:spcPts val="365"/>
                        </a:spcBef>
                      </a:pPr>
                      <a:r>
                        <a:rPr sz="1100" b="1" dirty="0">
                          <a:latin typeface="Times New Roman"/>
                          <a:cs typeface="Times New Roman"/>
                        </a:rPr>
                        <a:t>28</a:t>
                      </a:r>
                      <a:endParaRPr sz="1100">
                        <a:latin typeface="Times New Roman"/>
                        <a:cs typeface="Times New Roman"/>
                      </a:endParaRPr>
                    </a:p>
                  </a:txBody>
                  <a:tcPr marL="0" marR="0" marT="46355" marB="0">
                    <a:solidFill>
                      <a:srgbClr val="B0E180"/>
                    </a:solidFill>
                  </a:tcPr>
                </a:tc>
              </a:tr>
              <a:tr h="486155">
                <a:tc>
                  <a:txBody>
                    <a:bodyPr/>
                    <a:lstStyle/>
                    <a:p>
                      <a:pPr marL="62865">
                        <a:lnSpc>
                          <a:spcPct val="100000"/>
                        </a:lnSpc>
                        <a:spcBef>
                          <a:spcPts val="890"/>
                        </a:spcBef>
                      </a:pPr>
                      <a:r>
                        <a:rPr sz="1600" b="1" spc="-5" dirty="0">
                          <a:latin typeface="Times New Roman"/>
                          <a:cs typeface="Times New Roman"/>
                        </a:rPr>
                        <a:t>ТЕМА 3. ЗВЕДЕННЯ І </a:t>
                      </a:r>
                      <a:r>
                        <a:rPr sz="1600" b="1" spc="-20" dirty="0">
                          <a:latin typeface="Times New Roman"/>
                          <a:cs typeface="Times New Roman"/>
                        </a:rPr>
                        <a:t>ГРУПУВАННЯ </a:t>
                      </a:r>
                      <a:r>
                        <a:rPr sz="1600" b="1" spc="-25" dirty="0">
                          <a:latin typeface="Times New Roman"/>
                          <a:cs typeface="Times New Roman"/>
                        </a:rPr>
                        <a:t>СТАТИСТИЧНИХ</a:t>
                      </a:r>
                      <a:r>
                        <a:rPr sz="1600" b="1" spc="35" dirty="0">
                          <a:latin typeface="Times New Roman"/>
                          <a:cs typeface="Times New Roman"/>
                        </a:rPr>
                        <a:t> </a:t>
                      </a:r>
                      <a:r>
                        <a:rPr sz="1600" b="1" spc="-10" dirty="0">
                          <a:latin typeface="Times New Roman"/>
                          <a:cs typeface="Times New Roman"/>
                        </a:rPr>
                        <a:t>ДАНИХ</a:t>
                      </a:r>
                      <a:endParaRPr sz="1600">
                        <a:latin typeface="Times New Roman"/>
                        <a:cs typeface="Times New Roman"/>
                      </a:endParaRPr>
                    </a:p>
                  </a:txBody>
                  <a:tcPr marL="0" marR="0" marT="113030" marB="0">
                    <a:solidFill>
                      <a:srgbClr val="B0E180"/>
                    </a:solidFill>
                  </a:tcPr>
                </a:tc>
                <a:tc>
                  <a:txBody>
                    <a:bodyPr/>
                    <a:lstStyle/>
                    <a:p>
                      <a:pPr marL="163830">
                        <a:lnSpc>
                          <a:spcPct val="100000"/>
                        </a:lnSpc>
                        <a:spcBef>
                          <a:spcPts val="875"/>
                        </a:spcBef>
                      </a:pPr>
                      <a:r>
                        <a:rPr sz="1100" b="1" dirty="0">
                          <a:latin typeface="Times New Roman"/>
                          <a:cs typeface="Times New Roman"/>
                        </a:rPr>
                        <a:t>47</a:t>
                      </a:r>
                      <a:endParaRPr sz="1100">
                        <a:latin typeface="Times New Roman"/>
                        <a:cs typeface="Times New Roman"/>
                      </a:endParaRPr>
                    </a:p>
                  </a:txBody>
                  <a:tcPr marL="0" marR="0" marT="111125" marB="0">
                    <a:solidFill>
                      <a:srgbClr val="B0E180"/>
                    </a:solidFill>
                  </a:tcPr>
                </a:tc>
              </a:tr>
              <a:tr h="486155">
                <a:tc>
                  <a:txBody>
                    <a:bodyPr/>
                    <a:lstStyle/>
                    <a:p>
                      <a:pPr marL="62865">
                        <a:lnSpc>
                          <a:spcPct val="100000"/>
                        </a:lnSpc>
                        <a:spcBef>
                          <a:spcPts val="890"/>
                        </a:spcBef>
                      </a:pPr>
                      <a:r>
                        <a:rPr sz="1600" b="1" spc="-5" dirty="0">
                          <a:latin typeface="Times New Roman"/>
                          <a:cs typeface="Times New Roman"/>
                        </a:rPr>
                        <a:t>ТЕМА </a:t>
                      </a:r>
                      <a:r>
                        <a:rPr sz="1600" b="1" dirty="0">
                          <a:latin typeface="Times New Roman"/>
                          <a:cs typeface="Times New Roman"/>
                        </a:rPr>
                        <a:t>4. </a:t>
                      </a:r>
                      <a:r>
                        <a:rPr sz="1600" b="1" spc="-25" dirty="0">
                          <a:latin typeface="Times New Roman"/>
                          <a:cs typeface="Times New Roman"/>
                        </a:rPr>
                        <a:t>СТАТИСТИЧНІ</a:t>
                      </a:r>
                      <a:r>
                        <a:rPr sz="1600" b="1" dirty="0">
                          <a:latin typeface="Times New Roman"/>
                          <a:cs typeface="Times New Roman"/>
                        </a:rPr>
                        <a:t> </a:t>
                      </a:r>
                      <a:r>
                        <a:rPr sz="1600" b="1" spc="-10" dirty="0">
                          <a:latin typeface="Times New Roman"/>
                          <a:cs typeface="Times New Roman"/>
                        </a:rPr>
                        <a:t>ПОКАЗНИКИ</a:t>
                      </a:r>
                      <a:endParaRPr sz="1600">
                        <a:latin typeface="Times New Roman"/>
                        <a:cs typeface="Times New Roman"/>
                      </a:endParaRPr>
                    </a:p>
                  </a:txBody>
                  <a:tcPr marL="0" marR="0" marT="113030" marB="0">
                    <a:solidFill>
                      <a:srgbClr val="B0E180"/>
                    </a:solidFill>
                  </a:tcPr>
                </a:tc>
                <a:tc>
                  <a:txBody>
                    <a:bodyPr/>
                    <a:lstStyle/>
                    <a:p>
                      <a:pPr marL="163830">
                        <a:lnSpc>
                          <a:spcPct val="100000"/>
                        </a:lnSpc>
                        <a:spcBef>
                          <a:spcPts val="875"/>
                        </a:spcBef>
                      </a:pPr>
                      <a:r>
                        <a:rPr sz="1100" b="1" dirty="0">
                          <a:latin typeface="Times New Roman"/>
                          <a:cs typeface="Times New Roman"/>
                        </a:rPr>
                        <a:t>87</a:t>
                      </a:r>
                      <a:endParaRPr sz="1100">
                        <a:latin typeface="Times New Roman"/>
                        <a:cs typeface="Times New Roman"/>
                      </a:endParaRPr>
                    </a:p>
                  </a:txBody>
                  <a:tcPr marL="0" marR="0" marT="111125" marB="0">
                    <a:solidFill>
                      <a:srgbClr val="B0E180"/>
                    </a:solidFill>
                  </a:tcPr>
                </a:tc>
              </a:tr>
              <a:tr h="486156">
                <a:tc>
                  <a:txBody>
                    <a:bodyPr/>
                    <a:lstStyle/>
                    <a:p>
                      <a:pPr marL="62865">
                        <a:lnSpc>
                          <a:spcPct val="100000"/>
                        </a:lnSpc>
                        <a:spcBef>
                          <a:spcPts val="890"/>
                        </a:spcBef>
                      </a:pPr>
                      <a:r>
                        <a:rPr sz="1600" b="1" spc="-5" dirty="0">
                          <a:latin typeface="Times New Roman"/>
                          <a:cs typeface="Times New Roman"/>
                        </a:rPr>
                        <a:t>ТЕМА 5. </a:t>
                      </a:r>
                      <a:r>
                        <a:rPr sz="1600" b="1" spc="-30" dirty="0">
                          <a:latin typeface="Times New Roman"/>
                          <a:cs typeface="Times New Roman"/>
                        </a:rPr>
                        <a:t>СТАТИСТИЧНЕ </a:t>
                      </a:r>
                      <a:r>
                        <a:rPr sz="1600" b="1" spc="-20" dirty="0">
                          <a:latin typeface="Times New Roman"/>
                          <a:cs typeface="Times New Roman"/>
                        </a:rPr>
                        <a:t>ВИВЧЕННЯ ВАРІАЦІЇ </a:t>
                      </a:r>
                      <a:r>
                        <a:rPr sz="1600" b="1" spc="-5" dirty="0">
                          <a:latin typeface="Times New Roman"/>
                          <a:cs typeface="Times New Roman"/>
                        </a:rPr>
                        <a:t>І </a:t>
                      </a:r>
                      <a:r>
                        <a:rPr sz="1600" b="1" spc="-15" dirty="0">
                          <a:latin typeface="Times New Roman"/>
                          <a:cs typeface="Times New Roman"/>
                        </a:rPr>
                        <a:t>ФОРМИ</a:t>
                      </a:r>
                      <a:r>
                        <a:rPr sz="1600" b="1" spc="165" dirty="0">
                          <a:latin typeface="Times New Roman"/>
                          <a:cs typeface="Times New Roman"/>
                        </a:rPr>
                        <a:t> </a:t>
                      </a:r>
                      <a:r>
                        <a:rPr sz="1600" b="1" spc="-20" dirty="0">
                          <a:latin typeface="Times New Roman"/>
                          <a:cs typeface="Times New Roman"/>
                        </a:rPr>
                        <a:t>РОЗПОДІЛУ</a:t>
                      </a:r>
                      <a:endParaRPr sz="1600">
                        <a:latin typeface="Times New Roman"/>
                        <a:cs typeface="Times New Roman"/>
                      </a:endParaRPr>
                    </a:p>
                  </a:txBody>
                  <a:tcPr marL="0" marR="0" marT="113030" marB="0">
                    <a:solidFill>
                      <a:srgbClr val="B0E180"/>
                    </a:solidFill>
                  </a:tcPr>
                </a:tc>
                <a:tc>
                  <a:txBody>
                    <a:bodyPr/>
                    <a:lstStyle/>
                    <a:p>
                      <a:pPr marL="128905">
                        <a:lnSpc>
                          <a:spcPct val="100000"/>
                        </a:lnSpc>
                        <a:spcBef>
                          <a:spcPts val="875"/>
                        </a:spcBef>
                      </a:pPr>
                      <a:r>
                        <a:rPr sz="1100" b="1" dirty="0">
                          <a:latin typeface="Times New Roman"/>
                          <a:cs typeface="Times New Roman"/>
                        </a:rPr>
                        <a:t>120</a:t>
                      </a:r>
                      <a:endParaRPr sz="1100">
                        <a:latin typeface="Times New Roman"/>
                        <a:cs typeface="Times New Roman"/>
                      </a:endParaRPr>
                    </a:p>
                  </a:txBody>
                  <a:tcPr marL="0" marR="0" marT="111125" marB="0">
                    <a:solidFill>
                      <a:srgbClr val="B0E180"/>
                    </a:solidFill>
                  </a:tcPr>
                </a:tc>
              </a:tr>
              <a:tr h="485965">
                <a:tc>
                  <a:txBody>
                    <a:bodyPr/>
                    <a:lstStyle/>
                    <a:p>
                      <a:pPr marL="62865">
                        <a:lnSpc>
                          <a:spcPct val="100000"/>
                        </a:lnSpc>
                        <a:spcBef>
                          <a:spcPts val="890"/>
                        </a:spcBef>
                      </a:pPr>
                      <a:r>
                        <a:rPr sz="1600" b="1" spc="-5" dirty="0">
                          <a:latin typeface="Times New Roman"/>
                          <a:cs typeface="Times New Roman"/>
                        </a:rPr>
                        <a:t>ТЕМА </a:t>
                      </a:r>
                      <a:r>
                        <a:rPr sz="1600" b="1" dirty="0">
                          <a:latin typeface="Times New Roman"/>
                          <a:cs typeface="Times New Roman"/>
                        </a:rPr>
                        <a:t>6. </a:t>
                      </a:r>
                      <a:r>
                        <a:rPr sz="1600" b="1" spc="-25" dirty="0">
                          <a:latin typeface="Times New Roman"/>
                          <a:cs typeface="Times New Roman"/>
                        </a:rPr>
                        <a:t>СТАТИСТИЧНІ МЕТОДИ </a:t>
                      </a:r>
                      <a:r>
                        <a:rPr sz="1600" b="1" spc="-15" dirty="0">
                          <a:latin typeface="Times New Roman"/>
                          <a:cs typeface="Times New Roman"/>
                        </a:rPr>
                        <a:t>АНАЛІЗУ</a:t>
                      </a:r>
                      <a:r>
                        <a:rPr sz="1600" b="1" spc="75" dirty="0">
                          <a:latin typeface="Times New Roman"/>
                          <a:cs typeface="Times New Roman"/>
                        </a:rPr>
                        <a:t> </a:t>
                      </a:r>
                      <a:r>
                        <a:rPr sz="1600" b="1" spc="-5" dirty="0">
                          <a:latin typeface="Times New Roman"/>
                          <a:cs typeface="Times New Roman"/>
                        </a:rPr>
                        <a:t>ВЗАЄМОЗВ’ЯЗКІВ</a:t>
                      </a:r>
                      <a:endParaRPr sz="1600">
                        <a:latin typeface="Times New Roman"/>
                        <a:cs typeface="Times New Roman"/>
                      </a:endParaRPr>
                    </a:p>
                  </a:txBody>
                  <a:tcPr marL="0" marR="0" marT="113030" marB="0">
                    <a:solidFill>
                      <a:srgbClr val="B0E180"/>
                    </a:solidFill>
                  </a:tcPr>
                </a:tc>
                <a:tc>
                  <a:txBody>
                    <a:bodyPr/>
                    <a:lstStyle/>
                    <a:p>
                      <a:pPr marL="128905">
                        <a:lnSpc>
                          <a:spcPct val="100000"/>
                        </a:lnSpc>
                        <a:spcBef>
                          <a:spcPts val="875"/>
                        </a:spcBef>
                      </a:pPr>
                      <a:r>
                        <a:rPr sz="1100" b="1" dirty="0">
                          <a:latin typeface="Times New Roman"/>
                          <a:cs typeface="Times New Roman"/>
                        </a:rPr>
                        <a:t>150</a:t>
                      </a:r>
                      <a:endParaRPr sz="1100">
                        <a:latin typeface="Times New Roman"/>
                        <a:cs typeface="Times New Roman"/>
                      </a:endParaRPr>
                    </a:p>
                  </a:txBody>
                  <a:tcPr marL="0" marR="0" marT="111125" marB="0">
                    <a:solidFill>
                      <a:srgbClr val="B0E180"/>
                    </a:solidFill>
                  </a:tcPr>
                </a:tc>
              </a:tr>
              <a:tr h="486188">
                <a:tc>
                  <a:txBody>
                    <a:bodyPr/>
                    <a:lstStyle/>
                    <a:p>
                      <a:pPr marL="62865">
                        <a:lnSpc>
                          <a:spcPct val="100000"/>
                        </a:lnSpc>
                        <a:spcBef>
                          <a:spcPts val="890"/>
                        </a:spcBef>
                      </a:pPr>
                      <a:r>
                        <a:rPr sz="1600" b="1" spc="-5" dirty="0">
                          <a:latin typeface="Times New Roman"/>
                          <a:cs typeface="Times New Roman"/>
                        </a:rPr>
                        <a:t>ТЕМА 7. </a:t>
                      </a:r>
                      <a:r>
                        <a:rPr sz="1600" b="1" spc="-30" dirty="0">
                          <a:latin typeface="Times New Roman"/>
                          <a:cs typeface="Times New Roman"/>
                        </a:rPr>
                        <a:t>СТАТИСТИЧНЕ </a:t>
                      </a:r>
                      <a:r>
                        <a:rPr sz="1600" b="1" spc="-15" dirty="0">
                          <a:latin typeface="Times New Roman"/>
                          <a:cs typeface="Times New Roman"/>
                        </a:rPr>
                        <a:t>ВИВЧЕННЯ</a:t>
                      </a:r>
                      <a:r>
                        <a:rPr sz="1600" b="1" spc="40" dirty="0">
                          <a:latin typeface="Times New Roman"/>
                          <a:cs typeface="Times New Roman"/>
                        </a:rPr>
                        <a:t> </a:t>
                      </a:r>
                      <a:r>
                        <a:rPr sz="1600" b="1" spc="-10" dirty="0">
                          <a:latin typeface="Times New Roman"/>
                          <a:cs typeface="Times New Roman"/>
                        </a:rPr>
                        <a:t>ДИНАМІКИ</a:t>
                      </a:r>
                      <a:endParaRPr sz="1600">
                        <a:latin typeface="Times New Roman"/>
                        <a:cs typeface="Times New Roman"/>
                      </a:endParaRPr>
                    </a:p>
                  </a:txBody>
                  <a:tcPr marL="0" marR="0" marT="113030" marB="0">
                    <a:solidFill>
                      <a:srgbClr val="B0E180"/>
                    </a:solidFill>
                  </a:tcPr>
                </a:tc>
                <a:tc>
                  <a:txBody>
                    <a:bodyPr/>
                    <a:lstStyle/>
                    <a:p>
                      <a:pPr marL="128905">
                        <a:lnSpc>
                          <a:spcPct val="100000"/>
                        </a:lnSpc>
                        <a:spcBef>
                          <a:spcPts val="869"/>
                        </a:spcBef>
                      </a:pPr>
                      <a:r>
                        <a:rPr sz="1100" b="1" dirty="0">
                          <a:latin typeface="Times New Roman"/>
                          <a:cs typeface="Times New Roman"/>
                        </a:rPr>
                        <a:t>168</a:t>
                      </a:r>
                      <a:endParaRPr sz="1100">
                        <a:latin typeface="Times New Roman"/>
                        <a:cs typeface="Times New Roman"/>
                      </a:endParaRPr>
                    </a:p>
                  </a:txBody>
                  <a:tcPr marL="0" marR="0" marT="110489" marB="0">
                    <a:solidFill>
                      <a:srgbClr val="B0E180"/>
                    </a:solidFill>
                  </a:tcPr>
                </a:tc>
              </a:tr>
              <a:tr h="485932">
                <a:tc>
                  <a:txBody>
                    <a:bodyPr/>
                    <a:lstStyle/>
                    <a:p>
                      <a:pPr marL="62865">
                        <a:lnSpc>
                          <a:spcPct val="100000"/>
                        </a:lnSpc>
                        <a:spcBef>
                          <a:spcPts val="890"/>
                        </a:spcBef>
                      </a:pPr>
                      <a:r>
                        <a:rPr sz="1600" b="1" spc="-5" dirty="0">
                          <a:latin typeface="Times New Roman"/>
                          <a:cs typeface="Times New Roman"/>
                        </a:rPr>
                        <a:t>ТЕМА </a:t>
                      </a:r>
                      <a:r>
                        <a:rPr sz="1600" b="1" dirty="0">
                          <a:latin typeface="Times New Roman"/>
                          <a:cs typeface="Times New Roman"/>
                        </a:rPr>
                        <a:t>8. </a:t>
                      </a:r>
                      <a:r>
                        <a:rPr sz="1600" b="1" spc="-15" dirty="0">
                          <a:latin typeface="Times New Roman"/>
                          <a:cs typeface="Times New Roman"/>
                        </a:rPr>
                        <a:t>ІНДЕКСНИЙ</a:t>
                      </a:r>
                      <a:r>
                        <a:rPr sz="1600" b="1" spc="15" dirty="0">
                          <a:latin typeface="Times New Roman"/>
                          <a:cs typeface="Times New Roman"/>
                        </a:rPr>
                        <a:t> </a:t>
                      </a:r>
                      <a:r>
                        <a:rPr sz="1600" b="1" spc="-25" dirty="0">
                          <a:latin typeface="Times New Roman"/>
                          <a:cs typeface="Times New Roman"/>
                        </a:rPr>
                        <a:t>МЕТОД</a:t>
                      </a:r>
                      <a:endParaRPr sz="1600">
                        <a:latin typeface="Times New Roman"/>
                        <a:cs typeface="Times New Roman"/>
                      </a:endParaRPr>
                    </a:p>
                  </a:txBody>
                  <a:tcPr marL="0" marR="0" marT="113030" marB="0">
                    <a:solidFill>
                      <a:srgbClr val="B0E180"/>
                    </a:solidFill>
                  </a:tcPr>
                </a:tc>
                <a:tc>
                  <a:txBody>
                    <a:bodyPr/>
                    <a:lstStyle/>
                    <a:p>
                      <a:pPr marL="128905">
                        <a:lnSpc>
                          <a:spcPct val="100000"/>
                        </a:lnSpc>
                        <a:spcBef>
                          <a:spcPts val="869"/>
                        </a:spcBef>
                      </a:pPr>
                      <a:r>
                        <a:rPr sz="1100" b="1" dirty="0">
                          <a:latin typeface="Times New Roman"/>
                          <a:cs typeface="Times New Roman"/>
                        </a:rPr>
                        <a:t>188</a:t>
                      </a:r>
                      <a:endParaRPr sz="1100">
                        <a:latin typeface="Times New Roman"/>
                        <a:cs typeface="Times New Roman"/>
                      </a:endParaRPr>
                    </a:p>
                  </a:txBody>
                  <a:tcPr marL="0" marR="0" marT="110489" marB="0">
                    <a:solidFill>
                      <a:srgbClr val="B0E180"/>
                    </a:solidFill>
                  </a:tcPr>
                </a:tc>
              </a:tr>
              <a:tr h="486181">
                <a:tc>
                  <a:txBody>
                    <a:bodyPr/>
                    <a:lstStyle/>
                    <a:p>
                      <a:pPr marL="62865">
                        <a:lnSpc>
                          <a:spcPct val="100000"/>
                        </a:lnSpc>
                        <a:spcBef>
                          <a:spcPts val="890"/>
                        </a:spcBef>
                      </a:pPr>
                      <a:r>
                        <a:rPr sz="1600" b="1" spc="-5" dirty="0">
                          <a:latin typeface="Times New Roman"/>
                          <a:cs typeface="Times New Roman"/>
                        </a:rPr>
                        <a:t>ТЕМА </a:t>
                      </a:r>
                      <a:r>
                        <a:rPr sz="1600" b="1" dirty="0">
                          <a:latin typeface="Times New Roman"/>
                          <a:cs typeface="Times New Roman"/>
                        </a:rPr>
                        <a:t>9. </a:t>
                      </a:r>
                      <a:r>
                        <a:rPr sz="1600" b="1" spc="-10" dirty="0">
                          <a:latin typeface="Times New Roman"/>
                          <a:cs typeface="Times New Roman"/>
                        </a:rPr>
                        <a:t>ВИБІРКОВИЙ </a:t>
                      </a:r>
                      <a:r>
                        <a:rPr sz="1600" b="1" spc="-25" dirty="0">
                          <a:latin typeface="Times New Roman"/>
                          <a:cs typeface="Times New Roman"/>
                        </a:rPr>
                        <a:t>МЕТОД. </a:t>
                      </a:r>
                      <a:r>
                        <a:rPr sz="1600" b="1" spc="-30" dirty="0">
                          <a:latin typeface="Times New Roman"/>
                          <a:cs typeface="Times New Roman"/>
                        </a:rPr>
                        <a:t>СТАТИСТИЧНА </a:t>
                      </a:r>
                      <a:r>
                        <a:rPr sz="1600" b="1" spc="-5" dirty="0">
                          <a:latin typeface="Times New Roman"/>
                          <a:cs typeface="Times New Roman"/>
                        </a:rPr>
                        <a:t>ПЕРЕВІРКА</a:t>
                      </a:r>
                      <a:r>
                        <a:rPr sz="1600" b="1" spc="130" dirty="0">
                          <a:latin typeface="Times New Roman"/>
                          <a:cs typeface="Times New Roman"/>
                        </a:rPr>
                        <a:t> </a:t>
                      </a:r>
                      <a:r>
                        <a:rPr sz="1600" b="1" spc="-5" dirty="0">
                          <a:latin typeface="Times New Roman"/>
                          <a:cs typeface="Times New Roman"/>
                        </a:rPr>
                        <a:t>ГІПОТЕЗ</a:t>
                      </a:r>
                      <a:endParaRPr sz="1600">
                        <a:latin typeface="Times New Roman"/>
                        <a:cs typeface="Times New Roman"/>
                      </a:endParaRPr>
                    </a:p>
                  </a:txBody>
                  <a:tcPr marL="0" marR="0" marT="113030" marB="0">
                    <a:solidFill>
                      <a:srgbClr val="B0E180"/>
                    </a:solidFill>
                  </a:tcPr>
                </a:tc>
                <a:tc>
                  <a:txBody>
                    <a:bodyPr/>
                    <a:lstStyle/>
                    <a:p>
                      <a:pPr marL="128905">
                        <a:lnSpc>
                          <a:spcPct val="100000"/>
                        </a:lnSpc>
                        <a:spcBef>
                          <a:spcPts val="875"/>
                        </a:spcBef>
                      </a:pPr>
                      <a:r>
                        <a:rPr sz="1100" b="1" dirty="0">
                          <a:latin typeface="Times New Roman"/>
                          <a:cs typeface="Times New Roman"/>
                        </a:rPr>
                        <a:t>207</a:t>
                      </a:r>
                      <a:endParaRPr sz="1100">
                        <a:latin typeface="Times New Roman"/>
                        <a:cs typeface="Times New Roman"/>
                      </a:endParaRPr>
                    </a:p>
                  </a:txBody>
                  <a:tcPr marL="0" marR="0" marT="111125" marB="0">
                    <a:solidFill>
                      <a:srgbClr val="B0E180"/>
                    </a:solidFill>
                  </a:tcPr>
                </a:tc>
              </a:tr>
              <a:tr h="590776">
                <a:tc>
                  <a:txBody>
                    <a:bodyPr/>
                    <a:lstStyle/>
                    <a:p>
                      <a:pPr marL="62865">
                        <a:lnSpc>
                          <a:spcPct val="100000"/>
                        </a:lnSpc>
                        <a:spcBef>
                          <a:spcPts val="890"/>
                        </a:spcBef>
                      </a:pPr>
                      <a:r>
                        <a:rPr sz="1600" b="1" spc="-20" dirty="0">
                          <a:latin typeface="Times New Roman"/>
                          <a:cs typeface="Times New Roman"/>
                        </a:rPr>
                        <a:t>РЕКОМЕНДОВАНА</a:t>
                      </a:r>
                      <a:r>
                        <a:rPr sz="1600" b="1" spc="10" dirty="0">
                          <a:latin typeface="Times New Roman"/>
                          <a:cs typeface="Times New Roman"/>
                        </a:rPr>
                        <a:t> </a:t>
                      </a:r>
                      <a:r>
                        <a:rPr sz="1600" b="1" spc="-60" dirty="0">
                          <a:latin typeface="Times New Roman"/>
                          <a:cs typeface="Times New Roman"/>
                        </a:rPr>
                        <a:t>ЛІТЕРАТУРА</a:t>
                      </a:r>
                      <a:endParaRPr sz="1600">
                        <a:latin typeface="Times New Roman"/>
                        <a:cs typeface="Times New Roman"/>
                      </a:endParaRPr>
                    </a:p>
                  </a:txBody>
                  <a:tcPr marL="0" marR="0" marT="113030" marB="0">
                    <a:solidFill>
                      <a:srgbClr val="B0E180"/>
                    </a:solidFill>
                  </a:tcPr>
                </a:tc>
                <a:tc>
                  <a:txBody>
                    <a:bodyPr/>
                    <a:lstStyle/>
                    <a:p>
                      <a:pPr marL="111760">
                        <a:lnSpc>
                          <a:spcPct val="100000"/>
                        </a:lnSpc>
                        <a:spcBef>
                          <a:spcPts val="875"/>
                        </a:spcBef>
                      </a:pPr>
                      <a:r>
                        <a:rPr sz="1100" b="1" dirty="0">
                          <a:latin typeface="Times New Roman"/>
                          <a:cs typeface="Times New Roman"/>
                        </a:rPr>
                        <a:t>224</a:t>
                      </a:r>
                      <a:endParaRPr sz="1100">
                        <a:latin typeface="Times New Roman"/>
                        <a:cs typeface="Times New Roman"/>
                      </a:endParaRPr>
                    </a:p>
                  </a:txBody>
                  <a:tcPr marL="0" marR="0" marT="111125" marB="0">
                    <a:solidFill>
                      <a:srgbClr val="B0E180"/>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174"/>
            <a:ext cx="8382000" cy="664845"/>
          </a:xfrm>
          <a:custGeom>
            <a:avLst/>
            <a:gdLst/>
            <a:ahLst/>
            <a:cxnLst/>
            <a:rect l="l" t="t" r="r" b="b"/>
            <a:pathLst>
              <a:path w="8382000" h="664844">
                <a:moveTo>
                  <a:pt x="0" y="664794"/>
                </a:moveTo>
                <a:lnTo>
                  <a:pt x="8382000" y="664794"/>
                </a:lnTo>
                <a:lnTo>
                  <a:pt x="8382000" y="0"/>
                </a:lnTo>
                <a:lnTo>
                  <a:pt x="0" y="0"/>
                </a:lnTo>
                <a:lnTo>
                  <a:pt x="0" y="664794"/>
                </a:lnTo>
                <a:close/>
              </a:path>
            </a:pathLst>
          </a:custGeom>
          <a:solidFill>
            <a:srgbClr val="FFD5A9"/>
          </a:solidFill>
        </p:spPr>
        <p:txBody>
          <a:bodyPr wrap="square" lIns="0" tIns="0" rIns="0" bIns="0" rtlCol="0"/>
          <a:lstStyle/>
          <a:p>
            <a:endParaRPr/>
          </a:p>
        </p:txBody>
      </p:sp>
      <p:sp>
        <p:nvSpPr>
          <p:cNvPr id="3" name="object 3"/>
          <p:cNvSpPr/>
          <p:nvPr/>
        </p:nvSpPr>
        <p:spPr>
          <a:xfrm>
            <a:off x="871575" y="269493"/>
            <a:ext cx="84823" cy="2207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6345" y="442976"/>
            <a:ext cx="53975" cy="53975"/>
          </a:xfrm>
          <a:custGeom>
            <a:avLst/>
            <a:gdLst/>
            <a:ahLst/>
            <a:cxnLst/>
            <a:rect l="l" t="t" r="r" b="b"/>
            <a:pathLst>
              <a:path w="53975" h="53975">
                <a:moveTo>
                  <a:pt x="34226" y="0"/>
                </a:moveTo>
                <a:lnTo>
                  <a:pt x="19342" y="0"/>
                </a:lnTo>
                <a:lnTo>
                  <a:pt x="13017" y="2666"/>
                </a:lnTo>
                <a:lnTo>
                  <a:pt x="2603" y="13081"/>
                </a:lnTo>
                <a:lnTo>
                  <a:pt x="0" y="19303"/>
                </a:lnTo>
                <a:lnTo>
                  <a:pt x="0" y="34289"/>
                </a:lnTo>
                <a:lnTo>
                  <a:pt x="2603" y="40639"/>
                </a:lnTo>
                <a:lnTo>
                  <a:pt x="13017" y="51053"/>
                </a:lnTo>
                <a:lnTo>
                  <a:pt x="19342" y="53721"/>
                </a:lnTo>
                <a:lnTo>
                  <a:pt x="34226" y="53721"/>
                </a:lnTo>
                <a:lnTo>
                  <a:pt x="40551" y="51053"/>
                </a:lnTo>
                <a:lnTo>
                  <a:pt x="50965" y="40639"/>
                </a:lnTo>
                <a:lnTo>
                  <a:pt x="53568" y="34289"/>
                </a:lnTo>
                <a:lnTo>
                  <a:pt x="53568" y="19303"/>
                </a:lnTo>
                <a:lnTo>
                  <a:pt x="50965" y="13081"/>
                </a:lnTo>
                <a:lnTo>
                  <a:pt x="40551" y="2666"/>
                </a:lnTo>
                <a:lnTo>
                  <a:pt x="34226" y="0"/>
                </a:lnTo>
                <a:close/>
              </a:path>
            </a:pathLst>
          </a:custGeom>
          <a:solidFill>
            <a:srgbClr val="3E1F51"/>
          </a:solidFill>
        </p:spPr>
        <p:txBody>
          <a:bodyPr wrap="square" lIns="0" tIns="0" rIns="0" bIns="0" rtlCol="0"/>
          <a:lstStyle/>
          <a:p>
            <a:endParaRPr/>
          </a:p>
        </p:txBody>
      </p:sp>
      <p:sp>
        <p:nvSpPr>
          <p:cNvPr id="5" name="object 5"/>
          <p:cNvSpPr/>
          <p:nvPr/>
        </p:nvSpPr>
        <p:spPr>
          <a:xfrm>
            <a:off x="1036345" y="442976"/>
            <a:ext cx="53975" cy="53975"/>
          </a:xfrm>
          <a:custGeom>
            <a:avLst/>
            <a:gdLst/>
            <a:ahLst/>
            <a:cxnLst/>
            <a:rect l="l" t="t" r="r" b="b"/>
            <a:pathLst>
              <a:path w="53975" h="53975">
                <a:moveTo>
                  <a:pt x="26784" y="0"/>
                </a:moveTo>
                <a:lnTo>
                  <a:pt x="34226" y="0"/>
                </a:lnTo>
                <a:lnTo>
                  <a:pt x="40551" y="2666"/>
                </a:lnTo>
                <a:lnTo>
                  <a:pt x="45758" y="7874"/>
                </a:lnTo>
                <a:lnTo>
                  <a:pt x="50965" y="13081"/>
                </a:lnTo>
                <a:lnTo>
                  <a:pt x="53568" y="19303"/>
                </a:lnTo>
                <a:lnTo>
                  <a:pt x="53568" y="26797"/>
                </a:lnTo>
                <a:lnTo>
                  <a:pt x="53568" y="34289"/>
                </a:lnTo>
                <a:lnTo>
                  <a:pt x="50965" y="40639"/>
                </a:lnTo>
                <a:lnTo>
                  <a:pt x="45758" y="45847"/>
                </a:lnTo>
                <a:lnTo>
                  <a:pt x="40551" y="51053"/>
                </a:lnTo>
                <a:lnTo>
                  <a:pt x="34226" y="53721"/>
                </a:lnTo>
                <a:lnTo>
                  <a:pt x="26784" y="53721"/>
                </a:lnTo>
                <a:lnTo>
                  <a:pt x="19342" y="53721"/>
                </a:lnTo>
                <a:lnTo>
                  <a:pt x="13017" y="51053"/>
                </a:lnTo>
                <a:lnTo>
                  <a:pt x="7810" y="45847"/>
                </a:lnTo>
                <a:lnTo>
                  <a:pt x="2603" y="40639"/>
                </a:lnTo>
                <a:lnTo>
                  <a:pt x="0" y="34289"/>
                </a:lnTo>
                <a:lnTo>
                  <a:pt x="0" y="26797"/>
                </a:lnTo>
                <a:lnTo>
                  <a:pt x="0" y="19303"/>
                </a:lnTo>
                <a:lnTo>
                  <a:pt x="2603" y="13081"/>
                </a:lnTo>
                <a:lnTo>
                  <a:pt x="7810" y="7874"/>
                </a:lnTo>
                <a:lnTo>
                  <a:pt x="13017" y="2666"/>
                </a:lnTo>
                <a:lnTo>
                  <a:pt x="19342" y="0"/>
                </a:lnTo>
                <a:lnTo>
                  <a:pt x="26784" y="0"/>
                </a:lnTo>
                <a:close/>
              </a:path>
            </a:pathLst>
          </a:custGeom>
          <a:ln w="3175">
            <a:solidFill>
              <a:srgbClr val="58134A"/>
            </a:solidFill>
          </a:ln>
        </p:spPr>
        <p:txBody>
          <a:bodyPr wrap="square" lIns="0" tIns="0" rIns="0" bIns="0" rtlCol="0"/>
          <a:lstStyle/>
          <a:p>
            <a:endParaRPr/>
          </a:p>
        </p:txBody>
      </p:sp>
      <p:sp>
        <p:nvSpPr>
          <p:cNvPr id="6" name="object 6"/>
          <p:cNvSpPr/>
          <p:nvPr/>
        </p:nvSpPr>
        <p:spPr>
          <a:xfrm>
            <a:off x="1225677" y="266572"/>
            <a:ext cx="167385" cy="2273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02714" y="271399"/>
            <a:ext cx="557530" cy="220345"/>
          </a:xfrm>
          <a:custGeom>
            <a:avLst/>
            <a:gdLst/>
            <a:ahLst/>
            <a:cxnLst/>
            <a:rect l="l" t="t" r="r" b="b"/>
            <a:pathLst>
              <a:path w="557530" h="220345">
                <a:moveTo>
                  <a:pt x="446023" y="0"/>
                </a:moveTo>
                <a:lnTo>
                  <a:pt x="407289" y="0"/>
                </a:lnTo>
                <a:lnTo>
                  <a:pt x="407289" y="217931"/>
                </a:lnTo>
                <a:lnTo>
                  <a:pt x="476884" y="217931"/>
                </a:lnTo>
                <a:lnTo>
                  <a:pt x="494867" y="216767"/>
                </a:lnTo>
                <a:lnTo>
                  <a:pt x="536193" y="199389"/>
                </a:lnTo>
                <a:lnTo>
                  <a:pt x="547137" y="186436"/>
                </a:lnTo>
                <a:lnTo>
                  <a:pt x="461772" y="186436"/>
                </a:lnTo>
                <a:lnTo>
                  <a:pt x="454278" y="186181"/>
                </a:lnTo>
                <a:lnTo>
                  <a:pt x="446023" y="185547"/>
                </a:lnTo>
                <a:lnTo>
                  <a:pt x="446023" y="112649"/>
                </a:lnTo>
                <a:lnTo>
                  <a:pt x="456818" y="111633"/>
                </a:lnTo>
                <a:lnTo>
                  <a:pt x="464947" y="111125"/>
                </a:lnTo>
                <a:lnTo>
                  <a:pt x="547155" y="111125"/>
                </a:lnTo>
                <a:lnTo>
                  <a:pt x="545508" y="108140"/>
                </a:lnTo>
                <a:lnTo>
                  <a:pt x="536193" y="98043"/>
                </a:lnTo>
                <a:lnTo>
                  <a:pt x="524498" y="90042"/>
                </a:lnTo>
                <a:lnTo>
                  <a:pt x="510730" y="84327"/>
                </a:lnTo>
                <a:lnTo>
                  <a:pt x="498392" y="81660"/>
                </a:lnTo>
                <a:lnTo>
                  <a:pt x="446023" y="81660"/>
                </a:lnTo>
                <a:lnTo>
                  <a:pt x="446023" y="0"/>
                </a:lnTo>
                <a:close/>
              </a:path>
              <a:path w="557530" h="220345">
                <a:moveTo>
                  <a:pt x="547155" y="111125"/>
                </a:moveTo>
                <a:lnTo>
                  <a:pt x="470534" y="111125"/>
                </a:lnTo>
                <a:lnTo>
                  <a:pt x="481296" y="111742"/>
                </a:lnTo>
                <a:lnTo>
                  <a:pt x="490712" y="113585"/>
                </a:lnTo>
                <a:lnTo>
                  <a:pt x="517524" y="147827"/>
                </a:lnTo>
                <a:lnTo>
                  <a:pt x="514455" y="164736"/>
                </a:lnTo>
                <a:lnTo>
                  <a:pt x="505253" y="176799"/>
                </a:lnTo>
                <a:lnTo>
                  <a:pt x="489932" y="184028"/>
                </a:lnTo>
                <a:lnTo>
                  <a:pt x="468503" y="186436"/>
                </a:lnTo>
                <a:lnTo>
                  <a:pt x="547137" y="186436"/>
                </a:lnTo>
                <a:lnTo>
                  <a:pt x="552132" y="177672"/>
                </a:lnTo>
                <a:lnTo>
                  <a:pt x="556089" y="164528"/>
                </a:lnTo>
                <a:lnTo>
                  <a:pt x="557403" y="149860"/>
                </a:lnTo>
                <a:lnTo>
                  <a:pt x="556089" y="134048"/>
                </a:lnTo>
                <a:lnTo>
                  <a:pt x="552132" y="120141"/>
                </a:lnTo>
                <a:lnTo>
                  <a:pt x="547155" y="111125"/>
                </a:lnTo>
                <a:close/>
              </a:path>
              <a:path w="557530" h="220345">
                <a:moveTo>
                  <a:pt x="476884" y="79755"/>
                </a:moveTo>
                <a:lnTo>
                  <a:pt x="470527" y="79875"/>
                </a:lnTo>
                <a:lnTo>
                  <a:pt x="463264" y="80232"/>
                </a:lnTo>
                <a:lnTo>
                  <a:pt x="455096" y="80827"/>
                </a:lnTo>
                <a:lnTo>
                  <a:pt x="446023" y="81660"/>
                </a:lnTo>
                <a:lnTo>
                  <a:pt x="498392" y="81660"/>
                </a:lnTo>
                <a:lnTo>
                  <a:pt x="494867" y="80899"/>
                </a:lnTo>
                <a:lnTo>
                  <a:pt x="476884" y="79755"/>
                </a:lnTo>
                <a:close/>
              </a:path>
              <a:path w="557530" h="220345">
                <a:moveTo>
                  <a:pt x="303529" y="34035"/>
                </a:moveTo>
                <a:lnTo>
                  <a:pt x="264795" y="34035"/>
                </a:lnTo>
                <a:lnTo>
                  <a:pt x="264795" y="217931"/>
                </a:lnTo>
                <a:lnTo>
                  <a:pt x="303529" y="217931"/>
                </a:lnTo>
                <a:lnTo>
                  <a:pt x="303529" y="34035"/>
                </a:lnTo>
                <a:close/>
              </a:path>
              <a:path w="557530" h="220345">
                <a:moveTo>
                  <a:pt x="376173" y="0"/>
                </a:moveTo>
                <a:lnTo>
                  <a:pt x="195579" y="0"/>
                </a:lnTo>
                <a:lnTo>
                  <a:pt x="195579" y="34035"/>
                </a:lnTo>
                <a:lnTo>
                  <a:pt x="376173" y="34035"/>
                </a:lnTo>
                <a:lnTo>
                  <a:pt x="376173" y="0"/>
                </a:lnTo>
                <a:close/>
              </a:path>
              <a:path w="557530" h="220345">
                <a:moveTo>
                  <a:pt x="17653" y="184403"/>
                </a:moveTo>
                <a:lnTo>
                  <a:pt x="17653" y="219963"/>
                </a:lnTo>
                <a:lnTo>
                  <a:pt x="37679" y="218676"/>
                </a:lnTo>
                <a:lnTo>
                  <a:pt x="85471" y="199262"/>
                </a:lnTo>
                <a:lnTo>
                  <a:pt x="100040" y="184658"/>
                </a:lnTo>
                <a:lnTo>
                  <a:pt x="21209" y="184658"/>
                </a:lnTo>
                <a:lnTo>
                  <a:pt x="18796" y="184530"/>
                </a:lnTo>
                <a:lnTo>
                  <a:pt x="17653" y="184403"/>
                </a:lnTo>
                <a:close/>
              </a:path>
              <a:path w="557530" h="220345">
                <a:moveTo>
                  <a:pt x="42925" y="0"/>
                </a:moveTo>
                <a:lnTo>
                  <a:pt x="0" y="0"/>
                </a:lnTo>
                <a:lnTo>
                  <a:pt x="78104" y="157099"/>
                </a:lnTo>
                <a:lnTo>
                  <a:pt x="73080" y="163601"/>
                </a:lnTo>
                <a:lnTo>
                  <a:pt x="33754" y="184229"/>
                </a:lnTo>
                <a:lnTo>
                  <a:pt x="24637" y="184658"/>
                </a:lnTo>
                <a:lnTo>
                  <a:pt x="100040" y="184658"/>
                </a:lnTo>
                <a:lnTo>
                  <a:pt x="111696" y="169735"/>
                </a:lnTo>
                <a:lnTo>
                  <a:pt x="125225" y="148399"/>
                </a:lnTo>
                <a:lnTo>
                  <a:pt x="136878" y="126746"/>
                </a:lnTo>
                <a:lnTo>
                  <a:pt x="100203" y="126746"/>
                </a:lnTo>
                <a:lnTo>
                  <a:pt x="42925" y="0"/>
                </a:lnTo>
                <a:close/>
              </a:path>
              <a:path w="557530" h="220345">
                <a:moveTo>
                  <a:pt x="185419" y="0"/>
                </a:moveTo>
                <a:lnTo>
                  <a:pt x="145415" y="0"/>
                </a:lnTo>
                <a:lnTo>
                  <a:pt x="135600" y="35288"/>
                </a:lnTo>
                <a:lnTo>
                  <a:pt x="124809" y="68183"/>
                </a:lnTo>
                <a:lnTo>
                  <a:pt x="113018" y="98673"/>
                </a:lnTo>
                <a:lnTo>
                  <a:pt x="100203" y="126746"/>
                </a:lnTo>
                <a:lnTo>
                  <a:pt x="136878" y="126746"/>
                </a:lnTo>
                <a:lnTo>
                  <a:pt x="139065" y="122681"/>
                </a:lnTo>
                <a:lnTo>
                  <a:pt x="152398" y="94011"/>
                </a:lnTo>
                <a:lnTo>
                  <a:pt x="164576" y="64007"/>
                </a:lnTo>
                <a:lnTo>
                  <a:pt x="175587" y="32670"/>
                </a:lnTo>
                <a:lnTo>
                  <a:pt x="185419" y="0"/>
                </a:lnTo>
                <a:close/>
              </a:path>
            </a:pathLst>
          </a:custGeom>
          <a:solidFill>
            <a:srgbClr val="3E1F51"/>
          </a:solidFill>
        </p:spPr>
        <p:txBody>
          <a:bodyPr wrap="square" lIns="0" tIns="0" rIns="0" bIns="0" rtlCol="0"/>
          <a:lstStyle/>
          <a:p>
            <a:endParaRPr/>
          </a:p>
        </p:txBody>
      </p:sp>
      <p:sp>
        <p:nvSpPr>
          <p:cNvPr id="8" name="object 8"/>
          <p:cNvSpPr/>
          <p:nvPr/>
        </p:nvSpPr>
        <p:spPr>
          <a:xfrm>
            <a:off x="1809114" y="270509"/>
            <a:ext cx="151891" cy="21971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401825" y="270509"/>
            <a:ext cx="377951" cy="22174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106084" y="271449"/>
            <a:ext cx="0" cy="218440"/>
          </a:xfrm>
          <a:custGeom>
            <a:avLst/>
            <a:gdLst/>
            <a:ahLst/>
            <a:cxnLst/>
            <a:rect l="l" t="t" r="r" b="b"/>
            <a:pathLst>
              <a:path h="218440">
                <a:moveTo>
                  <a:pt x="0" y="0"/>
                </a:moveTo>
                <a:lnTo>
                  <a:pt x="0" y="217881"/>
                </a:lnTo>
              </a:path>
            </a:pathLst>
          </a:custGeom>
          <a:ln w="38695">
            <a:solidFill>
              <a:srgbClr val="3E1F51"/>
            </a:solidFill>
          </a:ln>
        </p:spPr>
        <p:txBody>
          <a:bodyPr wrap="square" lIns="0" tIns="0" rIns="0" bIns="0" rtlCol="0"/>
          <a:lstStyle/>
          <a:p>
            <a:endParaRPr/>
          </a:p>
        </p:txBody>
      </p:sp>
      <p:sp>
        <p:nvSpPr>
          <p:cNvPr id="11" name="object 11"/>
          <p:cNvSpPr/>
          <p:nvPr/>
        </p:nvSpPr>
        <p:spPr>
          <a:xfrm>
            <a:off x="2086736" y="271449"/>
            <a:ext cx="38735" cy="218440"/>
          </a:xfrm>
          <a:custGeom>
            <a:avLst/>
            <a:gdLst/>
            <a:ahLst/>
            <a:cxnLst/>
            <a:rect l="l" t="t" r="r" b="b"/>
            <a:pathLst>
              <a:path w="38735" h="218440">
                <a:moveTo>
                  <a:pt x="0" y="217881"/>
                </a:moveTo>
                <a:lnTo>
                  <a:pt x="38695" y="217881"/>
                </a:lnTo>
                <a:lnTo>
                  <a:pt x="38695" y="0"/>
                </a:lnTo>
                <a:lnTo>
                  <a:pt x="0" y="0"/>
                </a:lnTo>
                <a:lnTo>
                  <a:pt x="0" y="217881"/>
                </a:lnTo>
                <a:close/>
              </a:path>
            </a:pathLst>
          </a:custGeom>
          <a:ln w="3175">
            <a:solidFill>
              <a:srgbClr val="58134A"/>
            </a:solidFill>
          </a:ln>
        </p:spPr>
        <p:txBody>
          <a:bodyPr wrap="square" lIns="0" tIns="0" rIns="0" bIns="0" rtlCol="0"/>
          <a:lstStyle/>
          <a:p>
            <a:endParaRPr/>
          </a:p>
        </p:txBody>
      </p:sp>
      <p:sp>
        <p:nvSpPr>
          <p:cNvPr id="12" name="object 12"/>
          <p:cNvSpPr/>
          <p:nvPr/>
        </p:nvSpPr>
        <p:spPr>
          <a:xfrm>
            <a:off x="4560189" y="264033"/>
            <a:ext cx="1052195" cy="230504"/>
          </a:xfrm>
          <a:custGeom>
            <a:avLst/>
            <a:gdLst/>
            <a:ahLst/>
            <a:cxnLst/>
            <a:rect l="l" t="t" r="r" b="b"/>
            <a:pathLst>
              <a:path w="1052195" h="230504">
                <a:moveTo>
                  <a:pt x="126746" y="0"/>
                </a:moveTo>
                <a:lnTo>
                  <a:pt x="89281" y="0"/>
                </a:lnTo>
                <a:lnTo>
                  <a:pt x="89281" y="23368"/>
                </a:lnTo>
                <a:lnTo>
                  <a:pt x="69685" y="26370"/>
                </a:lnTo>
                <a:lnTo>
                  <a:pt x="23875" y="52070"/>
                </a:lnTo>
                <a:lnTo>
                  <a:pt x="1498" y="97486"/>
                </a:lnTo>
                <a:lnTo>
                  <a:pt x="0" y="115824"/>
                </a:lnTo>
                <a:lnTo>
                  <a:pt x="1474" y="134512"/>
                </a:lnTo>
                <a:lnTo>
                  <a:pt x="23495" y="179197"/>
                </a:lnTo>
                <a:lnTo>
                  <a:pt x="69375" y="203628"/>
                </a:lnTo>
                <a:lnTo>
                  <a:pt x="89281" y="206629"/>
                </a:lnTo>
                <a:lnTo>
                  <a:pt x="89281" y="230124"/>
                </a:lnTo>
                <a:lnTo>
                  <a:pt x="126746" y="230124"/>
                </a:lnTo>
                <a:lnTo>
                  <a:pt x="126746" y="206629"/>
                </a:lnTo>
                <a:lnTo>
                  <a:pt x="146302" y="203698"/>
                </a:lnTo>
                <a:lnTo>
                  <a:pt x="163655" y="197945"/>
                </a:lnTo>
                <a:lnTo>
                  <a:pt x="178841" y="189358"/>
                </a:lnTo>
                <a:lnTo>
                  <a:pt x="191751" y="178054"/>
                </a:lnTo>
                <a:lnTo>
                  <a:pt x="89788" y="178054"/>
                </a:lnTo>
                <a:lnTo>
                  <a:pt x="77739" y="175525"/>
                </a:lnTo>
                <a:lnTo>
                  <a:pt x="43924" y="149127"/>
                </a:lnTo>
                <a:lnTo>
                  <a:pt x="35959" y="115824"/>
                </a:lnTo>
                <a:lnTo>
                  <a:pt x="36051" y="113919"/>
                </a:lnTo>
                <a:lnTo>
                  <a:pt x="49784" y="71500"/>
                </a:lnTo>
                <a:lnTo>
                  <a:pt x="89788" y="52197"/>
                </a:lnTo>
                <a:lnTo>
                  <a:pt x="193386" y="52197"/>
                </a:lnTo>
                <a:lnTo>
                  <a:pt x="192277" y="50800"/>
                </a:lnTo>
                <a:lnTo>
                  <a:pt x="179395" y="40084"/>
                </a:lnTo>
                <a:lnTo>
                  <a:pt x="164179" y="31940"/>
                </a:lnTo>
                <a:lnTo>
                  <a:pt x="146629" y="26368"/>
                </a:lnTo>
                <a:lnTo>
                  <a:pt x="126746" y="23368"/>
                </a:lnTo>
                <a:lnTo>
                  <a:pt x="126746" y="0"/>
                </a:lnTo>
                <a:close/>
              </a:path>
              <a:path w="1052195" h="230504">
                <a:moveTo>
                  <a:pt x="126111" y="52197"/>
                </a:moveTo>
                <a:lnTo>
                  <a:pt x="89788" y="52197"/>
                </a:lnTo>
                <a:lnTo>
                  <a:pt x="89788" y="178054"/>
                </a:lnTo>
                <a:lnTo>
                  <a:pt x="126111" y="178054"/>
                </a:lnTo>
                <a:lnTo>
                  <a:pt x="126111" y="52197"/>
                </a:lnTo>
                <a:close/>
              </a:path>
              <a:path w="1052195" h="230504">
                <a:moveTo>
                  <a:pt x="193386" y="52197"/>
                </a:moveTo>
                <a:lnTo>
                  <a:pt x="126111" y="52197"/>
                </a:lnTo>
                <a:lnTo>
                  <a:pt x="138231" y="54647"/>
                </a:lnTo>
                <a:lnTo>
                  <a:pt x="148875" y="58753"/>
                </a:lnTo>
                <a:lnTo>
                  <a:pt x="176247" y="90725"/>
                </a:lnTo>
                <a:lnTo>
                  <a:pt x="179678" y="113919"/>
                </a:lnTo>
                <a:lnTo>
                  <a:pt x="179605" y="115824"/>
                </a:lnTo>
                <a:lnTo>
                  <a:pt x="165988" y="158496"/>
                </a:lnTo>
                <a:lnTo>
                  <a:pt x="126111" y="178054"/>
                </a:lnTo>
                <a:lnTo>
                  <a:pt x="191751" y="178054"/>
                </a:lnTo>
                <a:lnTo>
                  <a:pt x="214274" y="132349"/>
                </a:lnTo>
                <a:lnTo>
                  <a:pt x="215773" y="113919"/>
                </a:lnTo>
                <a:lnTo>
                  <a:pt x="214298" y="95269"/>
                </a:lnTo>
                <a:lnTo>
                  <a:pt x="209883" y="78549"/>
                </a:lnTo>
                <a:lnTo>
                  <a:pt x="202539" y="63734"/>
                </a:lnTo>
                <a:lnTo>
                  <a:pt x="193386" y="52197"/>
                </a:lnTo>
                <a:close/>
              </a:path>
              <a:path w="1052195" h="230504">
                <a:moveTo>
                  <a:pt x="510794" y="5715"/>
                </a:moveTo>
                <a:lnTo>
                  <a:pt x="506960" y="5812"/>
                </a:lnTo>
                <a:lnTo>
                  <a:pt x="465455" y="7366"/>
                </a:lnTo>
                <a:lnTo>
                  <a:pt x="465455" y="225298"/>
                </a:lnTo>
                <a:lnTo>
                  <a:pt x="504189" y="225298"/>
                </a:lnTo>
                <a:lnTo>
                  <a:pt x="504189" y="145034"/>
                </a:lnTo>
                <a:lnTo>
                  <a:pt x="530091" y="145034"/>
                </a:lnTo>
                <a:lnTo>
                  <a:pt x="560387" y="141358"/>
                </a:lnTo>
                <a:lnTo>
                  <a:pt x="588010" y="127285"/>
                </a:lnTo>
                <a:lnTo>
                  <a:pt x="599159" y="111506"/>
                </a:lnTo>
                <a:lnTo>
                  <a:pt x="516000" y="111506"/>
                </a:lnTo>
                <a:lnTo>
                  <a:pt x="510794" y="111252"/>
                </a:lnTo>
                <a:lnTo>
                  <a:pt x="504189" y="110617"/>
                </a:lnTo>
                <a:lnTo>
                  <a:pt x="504189" y="40894"/>
                </a:lnTo>
                <a:lnTo>
                  <a:pt x="506475" y="40386"/>
                </a:lnTo>
                <a:lnTo>
                  <a:pt x="510413" y="40259"/>
                </a:lnTo>
                <a:lnTo>
                  <a:pt x="603092" y="40259"/>
                </a:lnTo>
                <a:lnTo>
                  <a:pt x="596552" y="30487"/>
                </a:lnTo>
                <a:lnTo>
                  <a:pt x="585977" y="21463"/>
                </a:lnTo>
                <a:lnTo>
                  <a:pt x="572212" y="14555"/>
                </a:lnTo>
                <a:lnTo>
                  <a:pt x="555101" y="9636"/>
                </a:lnTo>
                <a:lnTo>
                  <a:pt x="534632" y="6693"/>
                </a:lnTo>
                <a:lnTo>
                  <a:pt x="510794" y="5715"/>
                </a:lnTo>
                <a:close/>
              </a:path>
              <a:path w="1052195" h="230504">
                <a:moveTo>
                  <a:pt x="530091" y="145034"/>
                </a:moveTo>
                <a:lnTo>
                  <a:pt x="504189" y="145034"/>
                </a:lnTo>
                <a:lnTo>
                  <a:pt x="511428" y="145669"/>
                </a:lnTo>
                <a:lnTo>
                  <a:pt x="517271" y="146050"/>
                </a:lnTo>
                <a:lnTo>
                  <a:pt x="521715" y="146050"/>
                </a:lnTo>
                <a:lnTo>
                  <a:pt x="530091" y="145034"/>
                </a:lnTo>
                <a:close/>
              </a:path>
              <a:path w="1052195" h="230504">
                <a:moveTo>
                  <a:pt x="603092" y="40259"/>
                </a:moveTo>
                <a:lnTo>
                  <a:pt x="515874" y="40259"/>
                </a:lnTo>
                <a:lnTo>
                  <a:pt x="539783" y="42376"/>
                </a:lnTo>
                <a:lnTo>
                  <a:pt x="556847" y="48720"/>
                </a:lnTo>
                <a:lnTo>
                  <a:pt x="567076" y="59279"/>
                </a:lnTo>
                <a:lnTo>
                  <a:pt x="570484" y="74041"/>
                </a:lnTo>
                <a:lnTo>
                  <a:pt x="569722" y="83349"/>
                </a:lnTo>
                <a:lnTo>
                  <a:pt x="532020" y="110960"/>
                </a:lnTo>
                <a:lnTo>
                  <a:pt x="519684" y="111506"/>
                </a:lnTo>
                <a:lnTo>
                  <a:pt x="599159" y="111506"/>
                </a:lnTo>
                <a:lnTo>
                  <a:pt x="604583" y="103830"/>
                </a:lnTo>
                <a:lnTo>
                  <a:pt x="610108" y="70993"/>
                </a:lnTo>
                <a:lnTo>
                  <a:pt x="608605" y="55252"/>
                </a:lnTo>
                <a:lnTo>
                  <a:pt x="604091" y="41751"/>
                </a:lnTo>
                <a:lnTo>
                  <a:pt x="603092" y="40259"/>
                </a:lnTo>
                <a:close/>
              </a:path>
              <a:path w="1052195" h="230504">
                <a:moveTo>
                  <a:pt x="334010" y="3301"/>
                </a:moveTo>
                <a:lnTo>
                  <a:pt x="295513" y="11398"/>
                </a:lnTo>
                <a:lnTo>
                  <a:pt x="265684" y="35687"/>
                </a:lnTo>
                <a:lnTo>
                  <a:pt x="246538" y="71469"/>
                </a:lnTo>
                <a:lnTo>
                  <a:pt x="240157" y="114300"/>
                </a:lnTo>
                <a:lnTo>
                  <a:pt x="241609" y="139398"/>
                </a:lnTo>
                <a:lnTo>
                  <a:pt x="253230" y="181308"/>
                </a:lnTo>
                <a:lnTo>
                  <a:pt x="276330" y="211621"/>
                </a:lnTo>
                <a:lnTo>
                  <a:pt x="330962" y="228981"/>
                </a:lnTo>
                <a:lnTo>
                  <a:pt x="353425" y="227052"/>
                </a:lnTo>
                <a:lnTo>
                  <a:pt x="373201" y="221265"/>
                </a:lnTo>
                <a:lnTo>
                  <a:pt x="390237" y="211675"/>
                </a:lnTo>
                <a:lnTo>
                  <a:pt x="404622" y="198247"/>
                </a:lnTo>
                <a:lnTo>
                  <a:pt x="407218" y="194437"/>
                </a:lnTo>
                <a:lnTo>
                  <a:pt x="330962" y="194437"/>
                </a:lnTo>
                <a:lnTo>
                  <a:pt x="319464" y="193174"/>
                </a:lnTo>
                <a:lnTo>
                  <a:pt x="287736" y="162931"/>
                </a:lnTo>
                <a:lnTo>
                  <a:pt x="280288" y="114300"/>
                </a:lnTo>
                <a:lnTo>
                  <a:pt x="281166" y="97585"/>
                </a:lnTo>
                <a:lnTo>
                  <a:pt x="294132" y="58420"/>
                </a:lnTo>
                <a:lnTo>
                  <a:pt x="334010" y="37719"/>
                </a:lnTo>
                <a:lnTo>
                  <a:pt x="409368" y="37719"/>
                </a:lnTo>
                <a:lnTo>
                  <a:pt x="405638" y="32258"/>
                </a:lnTo>
                <a:lnTo>
                  <a:pt x="391802" y="19589"/>
                </a:lnTo>
                <a:lnTo>
                  <a:pt x="375253" y="10541"/>
                </a:lnTo>
                <a:lnTo>
                  <a:pt x="355988" y="5111"/>
                </a:lnTo>
                <a:lnTo>
                  <a:pt x="334010" y="3301"/>
                </a:lnTo>
                <a:close/>
              </a:path>
              <a:path w="1052195" h="230504">
                <a:moveTo>
                  <a:pt x="409368" y="37719"/>
                </a:moveTo>
                <a:lnTo>
                  <a:pt x="334010" y="37719"/>
                </a:lnTo>
                <a:lnTo>
                  <a:pt x="358753" y="42505"/>
                </a:lnTo>
                <a:lnTo>
                  <a:pt x="376412" y="56864"/>
                </a:lnTo>
                <a:lnTo>
                  <a:pt x="386998" y="80795"/>
                </a:lnTo>
                <a:lnTo>
                  <a:pt x="390525" y="114300"/>
                </a:lnTo>
                <a:lnTo>
                  <a:pt x="389557" y="132970"/>
                </a:lnTo>
                <a:lnTo>
                  <a:pt x="375158" y="174244"/>
                </a:lnTo>
                <a:lnTo>
                  <a:pt x="330962" y="194437"/>
                </a:lnTo>
                <a:lnTo>
                  <a:pt x="407218" y="194437"/>
                </a:lnTo>
                <a:lnTo>
                  <a:pt x="416030" y="181504"/>
                </a:lnTo>
                <a:lnTo>
                  <a:pt x="424164" y="161940"/>
                </a:lnTo>
                <a:lnTo>
                  <a:pt x="429035" y="139543"/>
                </a:lnTo>
                <a:lnTo>
                  <a:pt x="430657" y="114300"/>
                </a:lnTo>
                <a:lnTo>
                  <a:pt x="429087" y="89300"/>
                </a:lnTo>
                <a:lnTo>
                  <a:pt x="424386" y="67278"/>
                </a:lnTo>
                <a:lnTo>
                  <a:pt x="416565" y="48256"/>
                </a:lnTo>
                <a:lnTo>
                  <a:pt x="409368" y="37719"/>
                </a:lnTo>
                <a:close/>
              </a:path>
              <a:path w="1052195" h="230504">
                <a:moveTo>
                  <a:pt x="726989" y="107950"/>
                </a:moveTo>
                <a:lnTo>
                  <a:pt x="691007" y="107950"/>
                </a:lnTo>
                <a:lnTo>
                  <a:pt x="735202" y="228219"/>
                </a:lnTo>
                <a:lnTo>
                  <a:pt x="748919" y="228219"/>
                </a:lnTo>
                <a:lnTo>
                  <a:pt x="775846" y="154305"/>
                </a:lnTo>
                <a:lnTo>
                  <a:pt x="741934" y="154305"/>
                </a:lnTo>
                <a:lnTo>
                  <a:pt x="726989" y="107950"/>
                </a:lnTo>
                <a:close/>
              </a:path>
              <a:path w="1052195" h="230504">
                <a:moveTo>
                  <a:pt x="694563" y="7366"/>
                </a:moveTo>
                <a:lnTo>
                  <a:pt x="674115" y="7366"/>
                </a:lnTo>
                <a:lnTo>
                  <a:pt x="630301" y="225298"/>
                </a:lnTo>
                <a:lnTo>
                  <a:pt x="667512" y="225298"/>
                </a:lnTo>
                <a:lnTo>
                  <a:pt x="691007" y="107950"/>
                </a:lnTo>
                <a:lnTo>
                  <a:pt x="726989" y="107950"/>
                </a:lnTo>
                <a:lnTo>
                  <a:pt x="694563" y="7366"/>
                </a:lnTo>
                <a:close/>
              </a:path>
              <a:path w="1052195" h="230504">
                <a:moveTo>
                  <a:pt x="828801" y="107950"/>
                </a:moveTo>
                <a:lnTo>
                  <a:pt x="792734" y="107950"/>
                </a:lnTo>
                <a:lnTo>
                  <a:pt x="815213" y="225298"/>
                </a:lnTo>
                <a:lnTo>
                  <a:pt x="852805" y="225298"/>
                </a:lnTo>
                <a:lnTo>
                  <a:pt x="828801" y="107950"/>
                </a:lnTo>
                <a:close/>
              </a:path>
              <a:path w="1052195" h="230504">
                <a:moveTo>
                  <a:pt x="808227" y="7366"/>
                </a:moveTo>
                <a:lnTo>
                  <a:pt x="787908" y="7366"/>
                </a:lnTo>
                <a:lnTo>
                  <a:pt x="741934" y="154305"/>
                </a:lnTo>
                <a:lnTo>
                  <a:pt x="775846" y="154305"/>
                </a:lnTo>
                <a:lnTo>
                  <a:pt x="792734" y="107950"/>
                </a:lnTo>
                <a:lnTo>
                  <a:pt x="828801" y="107950"/>
                </a:lnTo>
                <a:lnTo>
                  <a:pt x="808227" y="7366"/>
                </a:lnTo>
                <a:close/>
              </a:path>
              <a:path w="1052195" h="230504">
                <a:moveTo>
                  <a:pt x="921765" y="7366"/>
                </a:moveTo>
                <a:lnTo>
                  <a:pt x="883031" y="7366"/>
                </a:lnTo>
                <a:lnTo>
                  <a:pt x="883031" y="228600"/>
                </a:lnTo>
                <a:lnTo>
                  <a:pt x="899413" y="228600"/>
                </a:lnTo>
                <a:lnTo>
                  <a:pt x="956195" y="153924"/>
                </a:lnTo>
                <a:lnTo>
                  <a:pt x="921765" y="153924"/>
                </a:lnTo>
                <a:lnTo>
                  <a:pt x="921765" y="7366"/>
                </a:lnTo>
                <a:close/>
              </a:path>
              <a:path w="1052195" h="230504">
                <a:moveTo>
                  <a:pt x="1052068" y="78613"/>
                </a:moveTo>
                <a:lnTo>
                  <a:pt x="1013460" y="78613"/>
                </a:lnTo>
                <a:lnTo>
                  <a:pt x="1013460" y="225298"/>
                </a:lnTo>
                <a:lnTo>
                  <a:pt x="1052068" y="225298"/>
                </a:lnTo>
                <a:lnTo>
                  <a:pt x="1052068" y="78613"/>
                </a:lnTo>
                <a:close/>
              </a:path>
              <a:path w="1052195" h="230504">
                <a:moveTo>
                  <a:pt x="1052068" y="3937"/>
                </a:moveTo>
                <a:lnTo>
                  <a:pt x="1035685" y="3937"/>
                </a:lnTo>
                <a:lnTo>
                  <a:pt x="921765" y="153924"/>
                </a:lnTo>
                <a:lnTo>
                  <a:pt x="956195" y="153924"/>
                </a:lnTo>
                <a:lnTo>
                  <a:pt x="1013460" y="78613"/>
                </a:lnTo>
                <a:lnTo>
                  <a:pt x="1052068" y="78613"/>
                </a:lnTo>
                <a:lnTo>
                  <a:pt x="1052068" y="3937"/>
                </a:lnTo>
                <a:close/>
              </a:path>
            </a:pathLst>
          </a:custGeom>
          <a:solidFill>
            <a:srgbClr val="3E1F51"/>
          </a:solidFill>
        </p:spPr>
        <p:txBody>
          <a:bodyPr wrap="square" lIns="0" tIns="0" rIns="0" bIns="0" rtlCol="0"/>
          <a:lstStyle/>
          <a:p>
            <a:endParaRPr/>
          </a:p>
        </p:txBody>
      </p:sp>
      <p:sp>
        <p:nvSpPr>
          <p:cNvPr id="13" name="object 13"/>
          <p:cNvSpPr/>
          <p:nvPr/>
        </p:nvSpPr>
        <p:spPr>
          <a:xfrm>
            <a:off x="4686300" y="316229"/>
            <a:ext cx="53975" cy="126364"/>
          </a:xfrm>
          <a:custGeom>
            <a:avLst/>
            <a:gdLst/>
            <a:ahLst/>
            <a:cxnLst/>
            <a:rect l="l" t="t" r="r" b="b"/>
            <a:pathLst>
              <a:path w="53975" h="126365">
                <a:moveTo>
                  <a:pt x="0" y="0"/>
                </a:moveTo>
                <a:lnTo>
                  <a:pt x="0" y="125857"/>
                </a:lnTo>
                <a:lnTo>
                  <a:pt x="12285" y="123479"/>
                </a:lnTo>
                <a:lnTo>
                  <a:pt x="45878" y="97393"/>
                </a:lnTo>
                <a:lnTo>
                  <a:pt x="53594" y="62103"/>
                </a:lnTo>
                <a:lnTo>
                  <a:pt x="52732" y="49724"/>
                </a:lnTo>
                <a:lnTo>
                  <a:pt x="31932" y="12305"/>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4596129" y="316229"/>
            <a:ext cx="53975" cy="126364"/>
          </a:xfrm>
          <a:custGeom>
            <a:avLst/>
            <a:gdLst/>
            <a:ahLst/>
            <a:cxnLst/>
            <a:rect l="l" t="t" r="r" b="b"/>
            <a:pathLst>
              <a:path w="53975" h="126365">
                <a:moveTo>
                  <a:pt x="53848" y="0"/>
                </a:moveTo>
                <a:lnTo>
                  <a:pt x="13843" y="19303"/>
                </a:lnTo>
                <a:lnTo>
                  <a:pt x="0" y="63373"/>
                </a:lnTo>
                <a:lnTo>
                  <a:pt x="883" y="75733"/>
                </a:lnTo>
                <a:lnTo>
                  <a:pt x="21986" y="113319"/>
                </a:lnTo>
                <a:lnTo>
                  <a:pt x="53848" y="125857"/>
                </a:lnTo>
                <a:lnTo>
                  <a:pt x="53848"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5064378" y="304291"/>
            <a:ext cx="66675" cy="71755"/>
          </a:xfrm>
          <a:custGeom>
            <a:avLst/>
            <a:gdLst/>
            <a:ahLst/>
            <a:cxnLst/>
            <a:rect l="l" t="t" r="r" b="b"/>
            <a:pathLst>
              <a:path w="66675" h="71754">
                <a:moveTo>
                  <a:pt x="11684" y="0"/>
                </a:moveTo>
                <a:lnTo>
                  <a:pt x="6223" y="0"/>
                </a:lnTo>
                <a:lnTo>
                  <a:pt x="2286" y="126"/>
                </a:lnTo>
                <a:lnTo>
                  <a:pt x="0" y="634"/>
                </a:lnTo>
                <a:lnTo>
                  <a:pt x="0" y="70357"/>
                </a:lnTo>
                <a:lnTo>
                  <a:pt x="6604" y="70992"/>
                </a:lnTo>
                <a:lnTo>
                  <a:pt x="11811" y="71246"/>
                </a:lnTo>
                <a:lnTo>
                  <a:pt x="15494" y="71246"/>
                </a:lnTo>
                <a:lnTo>
                  <a:pt x="54101" y="62610"/>
                </a:lnTo>
                <a:lnTo>
                  <a:pt x="66294" y="33781"/>
                </a:lnTo>
                <a:lnTo>
                  <a:pt x="62886" y="19020"/>
                </a:lnTo>
                <a:lnTo>
                  <a:pt x="52657" y="8461"/>
                </a:lnTo>
                <a:lnTo>
                  <a:pt x="35593" y="2117"/>
                </a:lnTo>
                <a:lnTo>
                  <a:pt x="11684"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840478" y="301752"/>
            <a:ext cx="110489" cy="156845"/>
          </a:xfrm>
          <a:custGeom>
            <a:avLst/>
            <a:gdLst/>
            <a:ahLst/>
            <a:cxnLst/>
            <a:rect l="l" t="t" r="r" b="b"/>
            <a:pathLst>
              <a:path w="110489" h="156845">
                <a:moveTo>
                  <a:pt x="53721" y="0"/>
                </a:moveTo>
                <a:lnTo>
                  <a:pt x="13843" y="20700"/>
                </a:lnTo>
                <a:lnTo>
                  <a:pt x="877" y="59866"/>
                </a:lnTo>
                <a:lnTo>
                  <a:pt x="0" y="76581"/>
                </a:lnTo>
                <a:lnTo>
                  <a:pt x="831" y="95251"/>
                </a:lnTo>
                <a:lnTo>
                  <a:pt x="13208" y="136525"/>
                </a:lnTo>
                <a:lnTo>
                  <a:pt x="50673" y="156718"/>
                </a:lnTo>
                <a:lnTo>
                  <a:pt x="64293" y="155455"/>
                </a:lnTo>
                <a:lnTo>
                  <a:pt x="101609" y="125140"/>
                </a:lnTo>
                <a:lnTo>
                  <a:pt x="110236" y="76581"/>
                </a:lnTo>
                <a:lnTo>
                  <a:pt x="106709" y="43076"/>
                </a:lnTo>
                <a:lnTo>
                  <a:pt x="96123" y="19145"/>
                </a:lnTo>
                <a:lnTo>
                  <a:pt x="78464" y="4786"/>
                </a:lnTo>
                <a:lnTo>
                  <a:pt x="53721"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5190490" y="271399"/>
            <a:ext cx="222885" cy="220979"/>
          </a:xfrm>
          <a:custGeom>
            <a:avLst/>
            <a:gdLst/>
            <a:ahLst/>
            <a:cxnLst/>
            <a:rect l="l" t="t" r="r" b="b"/>
            <a:pathLst>
              <a:path w="222885" h="220979">
                <a:moveTo>
                  <a:pt x="43814" y="0"/>
                </a:moveTo>
                <a:lnTo>
                  <a:pt x="64262" y="0"/>
                </a:lnTo>
                <a:lnTo>
                  <a:pt x="111633" y="146938"/>
                </a:lnTo>
                <a:lnTo>
                  <a:pt x="157607" y="0"/>
                </a:lnTo>
                <a:lnTo>
                  <a:pt x="177926" y="0"/>
                </a:lnTo>
                <a:lnTo>
                  <a:pt x="222504" y="217931"/>
                </a:lnTo>
                <a:lnTo>
                  <a:pt x="184912" y="217931"/>
                </a:lnTo>
                <a:lnTo>
                  <a:pt x="162433" y="100584"/>
                </a:lnTo>
                <a:lnTo>
                  <a:pt x="118618" y="220852"/>
                </a:lnTo>
                <a:lnTo>
                  <a:pt x="104901" y="220852"/>
                </a:lnTo>
                <a:lnTo>
                  <a:pt x="60706" y="100584"/>
                </a:lnTo>
                <a:lnTo>
                  <a:pt x="37211" y="217931"/>
                </a:lnTo>
                <a:lnTo>
                  <a:pt x="0" y="217931"/>
                </a:lnTo>
                <a:lnTo>
                  <a:pt x="43814"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5025644" y="269747"/>
            <a:ext cx="144780" cy="219710"/>
          </a:xfrm>
          <a:custGeom>
            <a:avLst/>
            <a:gdLst/>
            <a:ahLst/>
            <a:cxnLst/>
            <a:rect l="l" t="t" r="r" b="b"/>
            <a:pathLst>
              <a:path w="144779" h="219709">
                <a:moveTo>
                  <a:pt x="45338" y="0"/>
                </a:moveTo>
                <a:lnTo>
                  <a:pt x="89646" y="3921"/>
                </a:lnTo>
                <a:lnTo>
                  <a:pt x="131097" y="24772"/>
                </a:lnTo>
                <a:lnTo>
                  <a:pt x="144652" y="65277"/>
                </a:lnTo>
                <a:lnTo>
                  <a:pt x="139128" y="98115"/>
                </a:lnTo>
                <a:lnTo>
                  <a:pt x="122554" y="121570"/>
                </a:lnTo>
                <a:lnTo>
                  <a:pt x="94932" y="135643"/>
                </a:lnTo>
                <a:lnTo>
                  <a:pt x="56260" y="140335"/>
                </a:lnTo>
                <a:lnTo>
                  <a:pt x="51815" y="140335"/>
                </a:lnTo>
                <a:lnTo>
                  <a:pt x="45973" y="139953"/>
                </a:lnTo>
                <a:lnTo>
                  <a:pt x="38734" y="139318"/>
                </a:lnTo>
                <a:lnTo>
                  <a:pt x="38734" y="219582"/>
                </a:lnTo>
                <a:lnTo>
                  <a:pt x="0" y="219582"/>
                </a:lnTo>
                <a:lnTo>
                  <a:pt x="0" y="1650"/>
                </a:lnTo>
                <a:lnTo>
                  <a:pt x="18835" y="910"/>
                </a:lnTo>
                <a:lnTo>
                  <a:pt x="32670" y="396"/>
                </a:lnTo>
                <a:lnTo>
                  <a:pt x="41505" y="97"/>
                </a:lnTo>
                <a:lnTo>
                  <a:pt x="45338"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442330" y="267081"/>
            <a:ext cx="170814" cy="226441"/>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251329" y="200405"/>
            <a:ext cx="3594354" cy="615061"/>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800346" y="267334"/>
            <a:ext cx="190500" cy="226060"/>
          </a:xfrm>
          <a:custGeom>
            <a:avLst/>
            <a:gdLst/>
            <a:ahLst/>
            <a:cxnLst/>
            <a:rect l="l" t="t" r="r" b="b"/>
            <a:pathLst>
              <a:path w="190500" h="226059">
                <a:moveTo>
                  <a:pt x="93852" y="0"/>
                </a:moveTo>
                <a:lnTo>
                  <a:pt x="135096" y="7239"/>
                </a:lnTo>
                <a:lnTo>
                  <a:pt x="176408" y="44954"/>
                </a:lnTo>
                <a:lnTo>
                  <a:pt x="188930" y="85998"/>
                </a:lnTo>
                <a:lnTo>
                  <a:pt x="190500" y="110998"/>
                </a:lnTo>
                <a:lnTo>
                  <a:pt x="188878" y="136241"/>
                </a:lnTo>
                <a:lnTo>
                  <a:pt x="175873" y="178202"/>
                </a:lnTo>
                <a:lnTo>
                  <a:pt x="150080" y="208373"/>
                </a:lnTo>
                <a:lnTo>
                  <a:pt x="113262" y="223752"/>
                </a:lnTo>
                <a:lnTo>
                  <a:pt x="90804" y="225679"/>
                </a:lnTo>
                <a:lnTo>
                  <a:pt x="69943" y="223750"/>
                </a:lnTo>
                <a:lnTo>
                  <a:pt x="23240" y="194818"/>
                </a:lnTo>
                <a:lnTo>
                  <a:pt x="5810" y="158432"/>
                </a:lnTo>
                <a:lnTo>
                  <a:pt x="0" y="110998"/>
                </a:lnTo>
                <a:lnTo>
                  <a:pt x="1595" y="88713"/>
                </a:lnTo>
                <a:lnTo>
                  <a:pt x="14358" y="49383"/>
                </a:lnTo>
                <a:lnTo>
                  <a:pt x="39364" y="18216"/>
                </a:lnTo>
                <a:lnTo>
                  <a:pt x="93852"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4560189" y="264033"/>
            <a:ext cx="215900" cy="230504"/>
          </a:xfrm>
          <a:custGeom>
            <a:avLst/>
            <a:gdLst/>
            <a:ahLst/>
            <a:cxnLst/>
            <a:rect l="l" t="t" r="r" b="b"/>
            <a:pathLst>
              <a:path w="215900" h="230504">
                <a:moveTo>
                  <a:pt x="89281" y="0"/>
                </a:moveTo>
                <a:lnTo>
                  <a:pt x="126746" y="0"/>
                </a:lnTo>
                <a:lnTo>
                  <a:pt x="126746" y="23368"/>
                </a:lnTo>
                <a:lnTo>
                  <a:pt x="146629" y="26368"/>
                </a:lnTo>
                <a:lnTo>
                  <a:pt x="192277" y="50800"/>
                </a:lnTo>
                <a:lnTo>
                  <a:pt x="214298" y="95269"/>
                </a:lnTo>
                <a:lnTo>
                  <a:pt x="215773" y="113919"/>
                </a:lnTo>
                <a:lnTo>
                  <a:pt x="214274" y="132349"/>
                </a:lnTo>
                <a:lnTo>
                  <a:pt x="191897" y="177927"/>
                </a:lnTo>
                <a:lnTo>
                  <a:pt x="146302" y="203698"/>
                </a:lnTo>
                <a:lnTo>
                  <a:pt x="126746" y="206629"/>
                </a:lnTo>
                <a:lnTo>
                  <a:pt x="126746" y="230124"/>
                </a:lnTo>
                <a:lnTo>
                  <a:pt x="89281" y="230124"/>
                </a:lnTo>
                <a:lnTo>
                  <a:pt x="89281" y="206629"/>
                </a:lnTo>
                <a:lnTo>
                  <a:pt x="69375" y="203628"/>
                </a:lnTo>
                <a:lnTo>
                  <a:pt x="23495" y="179197"/>
                </a:lnTo>
                <a:lnTo>
                  <a:pt x="1474" y="134512"/>
                </a:lnTo>
                <a:lnTo>
                  <a:pt x="0" y="115824"/>
                </a:lnTo>
                <a:lnTo>
                  <a:pt x="1498" y="97486"/>
                </a:lnTo>
                <a:lnTo>
                  <a:pt x="23875" y="52070"/>
                </a:lnTo>
                <a:lnTo>
                  <a:pt x="69685" y="26370"/>
                </a:lnTo>
                <a:lnTo>
                  <a:pt x="89281" y="23368"/>
                </a:lnTo>
                <a:lnTo>
                  <a:pt x="89281"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5735192" y="266445"/>
            <a:ext cx="2563622" cy="227457"/>
          </a:xfrm>
          <a:prstGeom prst="rect">
            <a:avLst/>
          </a:prstGeom>
          <a:blipFill>
            <a:blip r:embed="rId8"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nvGraphicFramePr>
        <p:xfrm>
          <a:off x="323532" y="1268730"/>
          <a:ext cx="8569325" cy="1323466"/>
        </p:xfrm>
        <a:graphic>
          <a:graphicData uri="http://schemas.openxmlformats.org/drawingml/2006/table">
            <a:tbl>
              <a:tblPr firstRow="1" bandRow="1">
                <a:tableStyleId>{2D5ABB26-0587-4C30-8999-92F81FD0307C}</a:tableStyleId>
              </a:tblPr>
              <a:tblGrid>
                <a:gridCol w="2627630"/>
                <a:gridCol w="4402455"/>
                <a:gridCol w="1539240"/>
              </a:tblGrid>
              <a:tr h="659100">
                <a:tc gridSpan="3">
                  <a:txBody>
                    <a:bodyPr/>
                    <a:lstStyle/>
                    <a:p>
                      <a:pPr marL="91440" marR="81280">
                        <a:lnSpc>
                          <a:spcPct val="100000"/>
                        </a:lnSpc>
                        <a:spcBef>
                          <a:spcPts val="305"/>
                        </a:spcBef>
                        <a:tabLst>
                          <a:tab pos="713105" algn="l"/>
                          <a:tab pos="2026920" algn="l"/>
                          <a:tab pos="2762885" algn="l"/>
                          <a:tab pos="3587750" algn="l"/>
                          <a:tab pos="3813810" algn="l"/>
                          <a:tab pos="4227830" algn="l"/>
                          <a:tab pos="5258435" algn="l"/>
                          <a:tab pos="5616575" algn="l"/>
                          <a:tab pos="5691505" algn="l"/>
                          <a:tab pos="7180580" algn="l"/>
                          <a:tab pos="7682230" algn="l"/>
                          <a:tab pos="8406130" algn="l"/>
                        </a:tabLst>
                      </a:pPr>
                      <a:r>
                        <a:rPr sz="2000" b="1" i="1" dirty="0">
                          <a:solidFill>
                            <a:srgbClr val="FF0000"/>
                          </a:solidFill>
                          <a:latin typeface="Trebuchet MS"/>
                          <a:cs typeface="Trebuchet MS"/>
                        </a:rPr>
                        <a:t>Стат</a:t>
                      </a:r>
                      <a:r>
                        <a:rPr sz="2000" b="1" i="1" spc="-15" dirty="0">
                          <a:solidFill>
                            <a:srgbClr val="FF0000"/>
                          </a:solidFill>
                          <a:latin typeface="Trebuchet MS"/>
                          <a:cs typeface="Trebuchet MS"/>
                        </a:rPr>
                        <a:t>и</a:t>
                      </a:r>
                      <a:r>
                        <a:rPr sz="2000" b="1" i="1" spc="-5" dirty="0">
                          <a:solidFill>
                            <a:srgbClr val="FF0000"/>
                          </a:solidFill>
                          <a:latin typeface="Trebuchet MS"/>
                          <a:cs typeface="Trebuchet MS"/>
                        </a:rPr>
                        <a:t>ст</a:t>
                      </a:r>
                      <a:r>
                        <a:rPr sz="2000" b="1" i="1" dirty="0">
                          <a:solidFill>
                            <a:srgbClr val="FF0000"/>
                          </a:solidFill>
                          <a:latin typeface="Trebuchet MS"/>
                          <a:cs typeface="Trebuchet MS"/>
                        </a:rPr>
                        <a:t>и</a:t>
                      </a:r>
                      <a:r>
                        <a:rPr sz="2000" b="1" i="1" spc="-10" dirty="0">
                          <a:solidFill>
                            <a:srgbClr val="FF0000"/>
                          </a:solidFill>
                          <a:latin typeface="Trebuchet MS"/>
                          <a:cs typeface="Trebuchet MS"/>
                        </a:rPr>
                        <a:t>ч</a:t>
                      </a:r>
                      <a:r>
                        <a:rPr sz="2000" b="1" i="1" dirty="0">
                          <a:solidFill>
                            <a:srgbClr val="FF0000"/>
                          </a:solidFill>
                          <a:latin typeface="Trebuchet MS"/>
                          <a:cs typeface="Trebuchet MS"/>
                        </a:rPr>
                        <a:t>на	інфо</a:t>
                      </a:r>
                      <a:r>
                        <a:rPr sz="2000" b="1" i="1" spc="-20" dirty="0">
                          <a:solidFill>
                            <a:srgbClr val="FF0000"/>
                          </a:solidFill>
                          <a:latin typeface="Trebuchet MS"/>
                          <a:cs typeface="Trebuchet MS"/>
                        </a:rPr>
                        <a:t>р</a:t>
                      </a:r>
                      <a:r>
                        <a:rPr sz="2000" b="1" i="1" dirty="0">
                          <a:solidFill>
                            <a:srgbClr val="FF0000"/>
                          </a:solidFill>
                          <a:latin typeface="Trebuchet MS"/>
                          <a:cs typeface="Trebuchet MS"/>
                        </a:rPr>
                        <a:t>м</a:t>
                      </a:r>
                      <a:r>
                        <a:rPr sz="2000" b="1" i="1" spc="-10" dirty="0">
                          <a:solidFill>
                            <a:srgbClr val="FF0000"/>
                          </a:solidFill>
                          <a:latin typeface="Trebuchet MS"/>
                          <a:cs typeface="Trebuchet MS"/>
                        </a:rPr>
                        <a:t>а</a:t>
                      </a:r>
                      <a:r>
                        <a:rPr sz="2000" b="1" i="1" spc="-5" dirty="0">
                          <a:solidFill>
                            <a:srgbClr val="FF0000"/>
                          </a:solidFill>
                          <a:latin typeface="Trebuchet MS"/>
                          <a:cs typeface="Trebuchet MS"/>
                        </a:rPr>
                        <a:t>ці</a:t>
                      </a:r>
                      <a:r>
                        <a:rPr sz="2000" b="1" i="1" dirty="0">
                          <a:solidFill>
                            <a:srgbClr val="FF0000"/>
                          </a:solidFill>
                          <a:latin typeface="Trebuchet MS"/>
                          <a:cs typeface="Trebuchet MS"/>
                        </a:rPr>
                        <a:t>я	</a:t>
                      </a:r>
                      <a:r>
                        <a:rPr sz="2000" i="1" dirty="0">
                          <a:solidFill>
                            <a:srgbClr val="FF0000"/>
                          </a:solidFill>
                          <a:latin typeface="Trebuchet MS"/>
                          <a:cs typeface="Trebuchet MS"/>
                        </a:rPr>
                        <a:t>–	</a:t>
                      </a:r>
                      <a:r>
                        <a:rPr sz="2000" i="1" spc="5" dirty="0">
                          <a:latin typeface="Trebuchet MS"/>
                          <a:cs typeface="Trebuchet MS"/>
                        </a:rPr>
                        <a:t>ц</a:t>
                      </a:r>
                      <a:r>
                        <a:rPr sz="2000" i="1" dirty="0">
                          <a:latin typeface="Trebuchet MS"/>
                          <a:cs typeface="Trebuchet MS"/>
                        </a:rPr>
                        <a:t>е	</a:t>
                      </a:r>
                      <a:r>
                        <a:rPr sz="2000" i="1" spc="-5" dirty="0">
                          <a:latin typeface="Trebuchet MS"/>
                          <a:cs typeface="Trebuchet MS"/>
                        </a:rPr>
                        <a:t>сукупні</a:t>
                      </a:r>
                      <a:r>
                        <a:rPr sz="2000" i="1" spc="-10" dirty="0">
                          <a:latin typeface="Trebuchet MS"/>
                          <a:cs typeface="Trebuchet MS"/>
                        </a:rPr>
                        <a:t>с</a:t>
                      </a:r>
                      <a:r>
                        <a:rPr sz="2000" i="1" dirty="0">
                          <a:latin typeface="Trebuchet MS"/>
                          <a:cs typeface="Trebuchet MS"/>
                        </a:rPr>
                        <a:t>ть		</a:t>
                      </a:r>
                      <a:r>
                        <a:rPr sz="2000" i="1" spc="-5" dirty="0">
                          <a:latin typeface="Trebuchet MS"/>
                          <a:cs typeface="Trebuchet MS"/>
                        </a:rPr>
                        <a:t>с</a:t>
                      </a:r>
                      <a:r>
                        <a:rPr sz="2000" i="1" spc="-10" dirty="0">
                          <a:latin typeface="Trebuchet MS"/>
                          <a:cs typeface="Trebuchet MS"/>
                        </a:rPr>
                        <a:t>т</a:t>
                      </a:r>
                      <a:r>
                        <a:rPr sz="2000" i="1" spc="5" dirty="0">
                          <a:latin typeface="Trebuchet MS"/>
                          <a:cs typeface="Trebuchet MS"/>
                        </a:rPr>
                        <a:t>а</a:t>
                      </a:r>
                      <a:r>
                        <a:rPr sz="2000" i="1" dirty="0">
                          <a:latin typeface="Trebuchet MS"/>
                          <a:cs typeface="Trebuchet MS"/>
                        </a:rPr>
                        <a:t>ти</a:t>
                      </a:r>
                      <a:r>
                        <a:rPr sz="2000" i="1" spc="-10" dirty="0">
                          <a:latin typeface="Trebuchet MS"/>
                          <a:cs typeface="Trebuchet MS"/>
                        </a:rPr>
                        <a:t>с</a:t>
                      </a:r>
                      <a:r>
                        <a:rPr sz="2000" i="1" dirty="0">
                          <a:latin typeface="Trebuchet MS"/>
                          <a:cs typeface="Trebuchet MS"/>
                        </a:rPr>
                        <a:t>тич</a:t>
                      </a:r>
                      <a:r>
                        <a:rPr sz="2000" i="1" spc="-10" dirty="0">
                          <a:latin typeface="Trebuchet MS"/>
                          <a:cs typeface="Trebuchet MS"/>
                        </a:rPr>
                        <a:t>н</a:t>
                      </a:r>
                      <a:r>
                        <a:rPr sz="2000" i="1" dirty="0">
                          <a:latin typeface="Trebuchet MS"/>
                          <a:cs typeface="Trebuchet MS"/>
                        </a:rPr>
                        <a:t>их	дан</a:t>
                      </a:r>
                      <a:r>
                        <a:rPr sz="2000" i="1" spc="-15" dirty="0">
                          <a:latin typeface="Trebuchet MS"/>
                          <a:cs typeface="Trebuchet MS"/>
                        </a:rPr>
                        <a:t>и</a:t>
                      </a:r>
                      <a:r>
                        <a:rPr sz="2000" i="1" dirty="0">
                          <a:latin typeface="Trebuchet MS"/>
                          <a:cs typeface="Trebuchet MS"/>
                        </a:rPr>
                        <a:t>х,  </a:t>
                      </a:r>
                      <a:r>
                        <a:rPr sz="2000" i="1" spc="-5" dirty="0">
                          <a:latin typeface="Trebuchet MS"/>
                          <a:cs typeface="Trebuchet MS"/>
                        </a:rPr>
                        <a:t>щ</a:t>
                      </a:r>
                      <a:r>
                        <a:rPr sz="2000" i="1" dirty="0">
                          <a:latin typeface="Trebuchet MS"/>
                          <a:cs typeface="Trebuchet MS"/>
                        </a:rPr>
                        <a:t>о	</a:t>
                      </a:r>
                      <a:r>
                        <a:rPr sz="2000" i="1" spc="-5" dirty="0">
                          <a:latin typeface="Trebuchet MS"/>
                          <a:cs typeface="Trebuchet MS"/>
                        </a:rPr>
                        <a:t>відобража</a:t>
                      </a:r>
                      <a:r>
                        <a:rPr sz="2000" i="1" spc="-15" dirty="0">
                          <a:latin typeface="Trebuchet MS"/>
                          <a:cs typeface="Trebuchet MS"/>
                        </a:rPr>
                        <a:t>ю</a:t>
                      </a:r>
                      <a:r>
                        <a:rPr sz="2000" i="1" dirty="0">
                          <a:latin typeface="Trebuchet MS"/>
                          <a:cs typeface="Trebuchet MS"/>
                        </a:rPr>
                        <a:t>ть	м</a:t>
                      </a:r>
                      <a:r>
                        <a:rPr sz="2000" i="1" spc="-15" dirty="0">
                          <a:latin typeface="Trebuchet MS"/>
                          <a:cs typeface="Trebuchet MS"/>
                        </a:rPr>
                        <a:t>а</a:t>
                      </a:r>
                      <a:r>
                        <a:rPr sz="2000" i="1" spc="-5" dirty="0">
                          <a:latin typeface="Trebuchet MS"/>
                          <a:cs typeface="Trebuchet MS"/>
                        </a:rPr>
                        <a:t>со</a:t>
                      </a:r>
                      <a:r>
                        <a:rPr sz="2000" i="1" spc="-10" dirty="0">
                          <a:latin typeface="Trebuchet MS"/>
                          <a:cs typeface="Trebuchet MS"/>
                        </a:rPr>
                        <a:t>в</a:t>
                      </a:r>
                      <a:r>
                        <a:rPr sz="2000" i="1" dirty="0">
                          <a:latin typeface="Trebuchet MS"/>
                          <a:cs typeface="Trebuchet MS"/>
                        </a:rPr>
                        <a:t>і		 </a:t>
                      </a:r>
                      <a:r>
                        <a:rPr sz="2000" i="1" spc="-5" dirty="0">
                          <a:latin typeface="Trebuchet MS"/>
                          <a:cs typeface="Trebuchet MS"/>
                        </a:rPr>
                        <a:t>соціа</a:t>
                      </a:r>
                      <a:r>
                        <a:rPr sz="2000" i="1" spc="-20" dirty="0">
                          <a:latin typeface="Trebuchet MS"/>
                          <a:cs typeface="Trebuchet MS"/>
                        </a:rPr>
                        <a:t>л</a:t>
                      </a:r>
                      <a:r>
                        <a:rPr sz="2000" i="1" spc="-5" dirty="0">
                          <a:latin typeface="Trebuchet MS"/>
                          <a:cs typeface="Trebuchet MS"/>
                        </a:rPr>
                        <a:t>ьн</a:t>
                      </a:r>
                      <a:r>
                        <a:rPr sz="2000" i="1" dirty="0">
                          <a:latin typeface="Trebuchet MS"/>
                          <a:cs typeface="Trebuchet MS"/>
                        </a:rPr>
                        <a:t>о	–	</a:t>
                      </a:r>
                      <a:r>
                        <a:rPr sz="2000" i="1" spc="-5" dirty="0">
                          <a:latin typeface="Trebuchet MS"/>
                          <a:cs typeface="Trebuchet MS"/>
                        </a:rPr>
                        <a:t>ек</a:t>
                      </a:r>
                      <a:r>
                        <a:rPr sz="2000" i="1" spc="5" dirty="0">
                          <a:latin typeface="Trebuchet MS"/>
                          <a:cs typeface="Trebuchet MS"/>
                        </a:rPr>
                        <a:t>о</a:t>
                      </a:r>
                      <a:r>
                        <a:rPr sz="2000" i="1" dirty="0">
                          <a:latin typeface="Trebuchet MS"/>
                          <a:cs typeface="Trebuchet MS"/>
                        </a:rPr>
                        <a:t>н</a:t>
                      </a:r>
                      <a:r>
                        <a:rPr sz="2000" i="1" spc="-10" dirty="0">
                          <a:latin typeface="Trebuchet MS"/>
                          <a:cs typeface="Trebuchet MS"/>
                        </a:rPr>
                        <a:t>о</a:t>
                      </a:r>
                      <a:r>
                        <a:rPr sz="2000" i="1" dirty="0">
                          <a:latin typeface="Trebuchet MS"/>
                          <a:cs typeface="Trebuchet MS"/>
                        </a:rPr>
                        <a:t>міч</a:t>
                      </a:r>
                      <a:r>
                        <a:rPr sz="2000" i="1" spc="-10" dirty="0">
                          <a:latin typeface="Trebuchet MS"/>
                          <a:cs typeface="Trebuchet MS"/>
                        </a:rPr>
                        <a:t>н</a:t>
                      </a:r>
                      <a:r>
                        <a:rPr sz="2000" i="1" dirty="0">
                          <a:latin typeface="Trebuchet MS"/>
                          <a:cs typeface="Trebuchet MS"/>
                        </a:rPr>
                        <a:t>і	</a:t>
                      </a:r>
                      <a:r>
                        <a:rPr sz="2000" i="1" spc="-5" dirty="0">
                          <a:latin typeface="Trebuchet MS"/>
                          <a:cs typeface="Trebuchet MS"/>
                        </a:rPr>
                        <a:t>п</a:t>
                      </a:r>
                      <a:r>
                        <a:rPr sz="2000" i="1" spc="-15" dirty="0">
                          <a:latin typeface="Trebuchet MS"/>
                          <a:cs typeface="Trebuchet MS"/>
                        </a:rPr>
                        <a:t>р</a:t>
                      </a:r>
                      <a:r>
                        <a:rPr sz="2000" i="1" dirty="0">
                          <a:latin typeface="Trebuchet MS"/>
                          <a:cs typeface="Trebuchet MS"/>
                        </a:rPr>
                        <a:t>оцеси	і</a:t>
                      </a:r>
                      <a:endParaRPr sz="2000">
                        <a:latin typeface="Trebuchet MS"/>
                        <a:cs typeface="Trebuchet MS"/>
                      </a:endParaRPr>
                    </a:p>
                  </a:txBody>
                  <a:tcPr marL="0" marR="0" marT="38735" marB="0">
                    <a:solidFill>
                      <a:srgbClr val="DCFFB8"/>
                    </a:solidFill>
                  </a:tcPr>
                </a:tc>
                <a:tc hMerge="1">
                  <a:txBody>
                    <a:bodyPr/>
                    <a:lstStyle/>
                    <a:p>
                      <a:endParaRPr/>
                    </a:p>
                  </a:txBody>
                  <a:tcPr marL="0" marR="0" marT="0" marB="0"/>
                </a:tc>
                <a:tc hMerge="1">
                  <a:txBody>
                    <a:bodyPr/>
                    <a:lstStyle/>
                    <a:p>
                      <a:endParaRPr/>
                    </a:p>
                  </a:txBody>
                  <a:tcPr marL="0" marR="0" marT="0" marB="0"/>
                </a:tc>
              </a:tr>
              <a:tr h="304800">
                <a:tc>
                  <a:txBody>
                    <a:bodyPr/>
                    <a:lstStyle/>
                    <a:p>
                      <a:pPr marL="91440">
                        <a:lnSpc>
                          <a:spcPts val="2300"/>
                        </a:lnSpc>
                      </a:pPr>
                      <a:r>
                        <a:rPr sz="2000" i="1" spc="-5" dirty="0">
                          <a:latin typeface="Trebuchet MS"/>
                          <a:cs typeface="Trebuchet MS"/>
                        </a:rPr>
                        <a:t>використовуються</a:t>
                      </a:r>
                      <a:endParaRPr sz="2000">
                        <a:latin typeface="Trebuchet MS"/>
                        <a:cs typeface="Trebuchet MS"/>
                      </a:endParaRPr>
                    </a:p>
                  </a:txBody>
                  <a:tcPr marL="0" marR="0" marT="0" marB="0">
                    <a:solidFill>
                      <a:srgbClr val="DCFFB8"/>
                    </a:solidFill>
                  </a:tcPr>
                </a:tc>
                <a:tc>
                  <a:txBody>
                    <a:bodyPr/>
                    <a:lstStyle/>
                    <a:p>
                      <a:pPr marL="129539">
                        <a:lnSpc>
                          <a:spcPts val="2300"/>
                        </a:lnSpc>
                        <a:tabLst>
                          <a:tab pos="574040" algn="l"/>
                          <a:tab pos="2147570" algn="l"/>
                          <a:tab pos="3857625" algn="l"/>
                        </a:tabLst>
                      </a:pPr>
                      <a:r>
                        <a:rPr sz="2000" i="1" dirty="0">
                          <a:latin typeface="Trebuchet MS"/>
                          <a:cs typeface="Trebuchet MS"/>
                        </a:rPr>
                        <a:t>в	</a:t>
                      </a:r>
                      <a:r>
                        <a:rPr sz="2000" i="1" spc="-5" dirty="0">
                          <a:latin typeface="Trebuchet MS"/>
                          <a:cs typeface="Trebuchet MS"/>
                        </a:rPr>
                        <a:t>управлінні	</a:t>
                      </a:r>
                      <a:r>
                        <a:rPr sz="2000" i="1" dirty="0">
                          <a:latin typeface="Trebuchet MS"/>
                          <a:cs typeface="Trebuchet MS"/>
                        </a:rPr>
                        <a:t>економікою	</a:t>
                      </a:r>
                      <a:r>
                        <a:rPr sz="2000" i="1" spc="-5" dirty="0">
                          <a:latin typeface="Trebuchet MS"/>
                          <a:cs typeface="Trebuchet MS"/>
                        </a:rPr>
                        <a:t>та</a:t>
                      </a:r>
                      <a:endParaRPr sz="2000">
                        <a:latin typeface="Trebuchet MS"/>
                        <a:cs typeface="Trebuchet MS"/>
                      </a:endParaRPr>
                    </a:p>
                  </a:txBody>
                  <a:tcPr marL="0" marR="0" marT="0" marB="0">
                    <a:solidFill>
                      <a:srgbClr val="DCFFB8"/>
                    </a:solidFill>
                  </a:tcPr>
                </a:tc>
                <a:tc>
                  <a:txBody>
                    <a:bodyPr/>
                    <a:lstStyle/>
                    <a:p>
                      <a:pPr marL="113664">
                        <a:lnSpc>
                          <a:spcPts val="2300"/>
                        </a:lnSpc>
                      </a:pPr>
                      <a:r>
                        <a:rPr sz="2000" i="1" spc="-5" dirty="0">
                          <a:latin typeface="Trebuchet MS"/>
                          <a:cs typeface="Trebuchet MS"/>
                        </a:rPr>
                        <a:t>суспільним</a:t>
                      </a:r>
                      <a:endParaRPr sz="2000">
                        <a:latin typeface="Trebuchet MS"/>
                        <a:cs typeface="Trebuchet MS"/>
                      </a:endParaRPr>
                    </a:p>
                  </a:txBody>
                  <a:tcPr marL="0" marR="0" marT="0" marB="0">
                    <a:solidFill>
                      <a:srgbClr val="DCFFB8"/>
                    </a:solidFill>
                  </a:tcPr>
                </a:tc>
              </a:tr>
              <a:tr h="359566">
                <a:tc>
                  <a:txBody>
                    <a:bodyPr/>
                    <a:lstStyle/>
                    <a:p>
                      <a:pPr marL="91440">
                        <a:lnSpc>
                          <a:spcPts val="2320"/>
                        </a:lnSpc>
                      </a:pPr>
                      <a:r>
                        <a:rPr sz="2000" i="1" spc="-5" dirty="0">
                          <a:latin typeface="Trebuchet MS"/>
                          <a:cs typeface="Trebuchet MS"/>
                        </a:rPr>
                        <a:t>життям.</a:t>
                      </a:r>
                      <a:endParaRPr sz="2000">
                        <a:latin typeface="Trebuchet MS"/>
                        <a:cs typeface="Trebuchet MS"/>
                      </a:endParaRPr>
                    </a:p>
                  </a:txBody>
                  <a:tcPr marL="0" marR="0" marT="0" marB="0">
                    <a:solidFill>
                      <a:srgbClr val="DCFFB8"/>
                    </a:solidFill>
                  </a:tcPr>
                </a:tc>
                <a:tc>
                  <a:txBody>
                    <a:bodyPr/>
                    <a:lstStyle/>
                    <a:p>
                      <a:pPr>
                        <a:lnSpc>
                          <a:spcPct val="100000"/>
                        </a:lnSpc>
                      </a:pPr>
                      <a:endParaRPr sz="2000">
                        <a:latin typeface="Times New Roman"/>
                        <a:cs typeface="Times New Roman"/>
                      </a:endParaRPr>
                    </a:p>
                  </a:txBody>
                  <a:tcPr marL="0" marR="0" marT="0" marB="0">
                    <a:solidFill>
                      <a:srgbClr val="DCFFB8"/>
                    </a:solidFill>
                  </a:tcPr>
                </a:tc>
                <a:tc>
                  <a:txBody>
                    <a:bodyPr/>
                    <a:lstStyle/>
                    <a:p>
                      <a:pPr>
                        <a:lnSpc>
                          <a:spcPct val="100000"/>
                        </a:lnSpc>
                      </a:pPr>
                      <a:endParaRPr sz="2000">
                        <a:latin typeface="Times New Roman"/>
                        <a:cs typeface="Times New Roman"/>
                      </a:endParaRPr>
                    </a:p>
                  </a:txBody>
                  <a:tcPr marL="0" marR="0" marT="0" marB="0">
                    <a:solidFill>
                      <a:srgbClr val="DCFFB8"/>
                    </a:solidFill>
                  </a:tcPr>
                </a:tc>
              </a:tr>
            </a:tbl>
          </a:graphicData>
        </a:graphic>
      </p:graphicFrame>
      <p:sp>
        <p:nvSpPr>
          <p:cNvPr id="25" name="object 25"/>
          <p:cNvSpPr txBox="1"/>
          <p:nvPr/>
        </p:nvSpPr>
        <p:spPr>
          <a:xfrm>
            <a:off x="323532" y="2708871"/>
            <a:ext cx="8569325" cy="1016000"/>
          </a:xfrm>
          <a:prstGeom prst="rect">
            <a:avLst/>
          </a:prstGeom>
          <a:solidFill>
            <a:srgbClr val="DCFFB8"/>
          </a:solidFill>
        </p:spPr>
        <p:txBody>
          <a:bodyPr vert="horz" wrap="square" lIns="0" tIns="39370" rIns="0" bIns="0" rtlCol="0">
            <a:spAutoFit/>
          </a:bodyPr>
          <a:lstStyle/>
          <a:p>
            <a:pPr marL="91440" marR="81280" algn="just">
              <a:lnSpc>
                <a:spcPct val="100000"/>
              </a:lnSpc>
              <a:spcBef>
                <a:spcPts val="310"/>
              </a:spcBef>
            </a:pPr>
            <a:r>
              <a:rPr sz="2000" b="1" i="1" spc="-5" dirty="0">
                <a:solidFill>
                  <a:srgbClr val="FF0000"/>
                </a:solidFill>
                <a:latin typeface="Trebuchet MS"/>
                <a:cs typeface="Trebuchet MS"/>
              </a:rPr>
              <a:t>Статистичне спостереження </a:t>
            </a:r>
            <a:r>
              <a:rPr sz="2000" i="1" dirty="0">
                <a:solidFill>
                  <a:srgbClr val="FF0000"/>
                </a:solidFill>
                <a:latin typeface="Trebuchet MS"/>
                <a:cs typeface="Trebuchet MS"/>
              </a:rPr>
              <a:t>– </a:t>
            </a:r>
            <a:r>
              <a:rPr sz="2000" i="1" spc="-5" dirty="0">
                <a:latin typeface="Trebuchet MS"/>
                <a:cs typeface="Trebuchet MS"/>
              </a:rPr>
              <a:t>це спланований, систематичний </a:t>
            </a:r>
            <a:r>
              <a:rPr sz="2000" i="1" dirty="0">
                <a:latin typeface="Trebuchet MS"/>
                <a:cs typeface="Trebuchet MS"/>
              </a:rPr>
              <a:t>і  </a:t>
            </a:r>
            <a:r>
              <a:rPr sz="2000" i="1" spc="-5" dirty="0">
                <a:latin typeface="Trebuchet MS"/>
                <a:cs typeface="Trebuchet MS"/>
              </a:rPr>
              <a:t>науково організований збір </a:t>
            </a:r>
            <a:r>
              <a:rPr sz="2000" i="1" dirty="0">
                <a:latin typeface="Trebuchet MS"/>
                <a:cs typeface="Trebuchet MS"/>
              </a:rPr>
              <a:t>масових </a:t>
            </a:r>
            <a:r>
              <a:rPr sz="2000" i="1" spc="-5" dirty="0">
                <a:latin typeface="Trebuchet MS"/>
                <a:cs typeface="Trebuchet MS"/>
              </a:rPr>
              <a:t>даних про різноманітні  суспільно </a:t>
            </a:r>
            <a:r>
              <a:rPr sz="2000" i="1" dirty="0">
                <a:latin typeface="Trebuchet MS"/>
                <a:cs typeface="Trebuchet MS"/>
              </a:rPr>
              <a:t>– </a:t>
            </a:r>
            <a:r>
              <a:rPr sz="2000" i="1" spc="-5" dirty="0">
                <a:latin typeface="Trebuchet MS"/>
                <a:cs typeface="Trebuchet MS"/>
              </a:rPr>
              <a:t>економічні </a:t>
            </a:r>
            <a:r>
              <a:rPr sz="2000" i="1" dirty="0">
                <a:latin typeface="Trebuchet MS"/>
                <a:cs typeface="Trebuchet MS"/>
              </a:rPr>
              <a:t>явища і</a:t>
            </a:r>
            <a:r>
              <a:rPr sz="2000" i="1" spc="-60" dirty="0">
                <a:latin typeface="Trebuchet MS"/>
                <a:cs typeface="Trebuchet MS"/>
              </a:rPr>
              <a:t> </a:t>
            </a:r>
            <a:r>
              <a:rPr sz="2000" i="1" spc="-5" dirty="0">
                <a:latin typeface="Trebuchet MS"/>
                <a:cs typeface="Trebuchet MS"/>
              </a:rPr>
              <a:t>процеси.</a:t>
            </a:r>
            <a:endParaRPr sz="2000">
              <a:latin typeface="Trebuchet MS"/>
              <a:cs typeface="Trebuchet MS"/>
            </a:endParaRPr>
          </a:p>
        </p:txBody>
      </p:sp>
      <p:sp>
        <p:nvSpPr>
          <p:cNvPr id="26" name="object 26"/>
          <p:cNvSpPr/>
          <p:nvPr/>
        </p:nvSpPr>
        <p:spPr>
          <a:xfrm>
            <a:off x="328536" y="3861041"/>
            <a:ext cx="8569325" cy="2862580"/>
          </a:xfrm>
          <a:custGeom>
            <a:avLst/>
            <a:gdLst/>
            <a:ahLst/>
            <a:cxnLst/>
            <a:rect l="l" t="t" r="r" b="b"/>
            <a:pathLst>
              <a:path w="8569325" h="2862579">
                <a:moveTo>
                  <a:pt x="0" y="2862326"/>
                </a:moveTo>
                <a:lnTo>
                  <a:pt x="8568944" y="2862326"/>
                </a:lnTo>
                <a:lnTo>
                  <a:pt x="8568944" y="0"/>
                </a:lnTo>
                <a:lnTo>
                  <a:pt x="0" y="0"/>
                </a:lnTo>
                <a:lnTo>
                  <a:pt x="0" y="2862326"/>
                </a:lnTo>
                <a:close/>
              </a:path>
            </a:pathLst>
          </a:custGeom>
          <a:solidFill>
            <a:srgbClr val="FFE699"/>
          </a:solidFill>
        </p:spPr>
        <p:txBody>
          <a:bodyPr wrap="square" lIns="0" tIns="0" rIns="0" bIns="0" rtlCol="0"/>
          <a:lstStyle/>
          <a:p>
            <a:endParaRPr/>
          </a:p>
        </p:txBody>
      </p:sp>
      <p:sp>
        <p:nvSpPr>
          <p:cNvPr id="27" name="object 27"/>
          <p:cNvSpPr txBox="1"/>
          <p:nvPr/>
        </p:nvSpPr>
        <p:spPr>
          <a:xfrm>
            <a:off x="407314" y="3878021"/>
            <a:ext cx="8208645" cy="276987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C00000"/>
                </a:solidFill>
                <a:latin typeface="Calibri"/>
                <a:cs typeface="Calibri"/>
              </a:rPr>
              <a:t>Основні </a:t>
            </a:r>
            <a:r>
              <a:rPr sz="2000" b="1" dirty="0">
                <a:solidFill>
                  <a:srgbClr val="C00000"/>
                </a:solidFill>
                <a:latin typeface="Calibri"/>
                <a:cs typeface="Calibri"/>
              </a:rPr>
              <a:t>вимоги </a:t>
            </a:r>
            <a:r>
              <a:rPr sz="2000" b="1" spc="-15" dirty="0">
                <a:solidFill>
                  <a:srgbClr val="C00000"/>
                </a:solidFill>
                <a:latin typeface="Calibri"/>
                <a:cs typeface="Calibri"/>
              </a:rPr>
              <a:t>до </a:t>
            </a:r>
            <a:r>
              <a:rPr sz="2000" b="1" spc="-5" dirty="0">
                <a:solidFill>
                  <a:srgbClr val="C00000"/>
                </a:solidFill>
                <a:latin typeface="Calibri"/>
                <a:cs typeface="Calibri"/>
              </a:rPr>
              <a:t>статистичних</a:t>
            </a:r>
            <a:r>
              <a:rPr sz="2000" b="1" spc="-100" dirty="0">
                <a:solidFill>
                  <a:srgbClr val="C00000"/>
                </a:solidFill>
                <a:latin typeface="Calibri"/>
                <a:cs typeface="Calibri"/>
              </a:rPr>
              <a:t> </a:t>
            </a:r>
            <a:r>
              <a:rPr sz="2000" b="1" spc="-5" dirty="0">
                <a:solidFill>
                  <a:srgbClr val="C00000"/>
                </a:solidFill>
                <a:latin typeface="Calibri"/>
                <a:cs typeface="Calibri"/>
              </a:rPr>
              <a:t>даних:</a:t>
            </a:r>
            <a:endParaRPr sz="2000">
              <a:latin typeface="Calibri"/>
              <a:cs typeface="Calibri"/>
            </a:endParaRPr>
          </a:p>
          <a:p>
            <a:pPr marL="12700" marR="341630">
              <a:lnSpc>
                <a:spcPct val="100000"/>
              </a:lnSpc>
            </a:pPr>
            <a:r>
              <a:rPr sz="2000" b="1" dirty="0">
                <a:solidFill>
                  <a:srgbClr val="C00000"/>
                </a:solidFill>
                <a:latin typeface="Calibri"/>
                <a:cs typeface="Calibri"/>
              </a:rPr>
              <a:t>вірогідність і </a:t>
            </a:r>
            <a:r>
              <a:rPr sz="2000" b="1" spc="-5" dirty="0">
                <a:solidFill>
                  <a:srgbClr val="C00000"/>
                </a:solidFill>
                <a:latin typeface="Calibri"/>
                <a:cs typeface="Calibri"/>
              </a:rPr>
              <a:t>точність </a:t>
            </a:r>
            <a:r>
              <a:rPr sz="2000" dirty="0">
                <a:latin typeface="Calibri"/>
                <a:cs typeface="Calibri"/>
              </a:rPr>
              <a:t>– статистичні </a:t>
            </a:r>
            <a:r>
              <a:rPr sz="2000" spc="-5" dirty="0">
                <a:latin typeface="Calibri"/>
                <a:cs typeface="Calibri"/>
              </a:rPr>
              <a:t>дані мають </a:t>
            </a:r>
            <a:r>
              <a:rPr sz="2000" spc="-10" dirty="0">
                <a:latin typeface="Calibri"/>
                <a:cs typeface="Calibri"/>
              </a:rPr>
              <a:t>доказову </a:t>
            </a:r>
            <a:r>
              <a:rPr sz="2000" dirty="0">
                <a:latin typeface="Calibri"/>
                <a:cs typeface="Calibri"/>
              </a:rPr>
              <a:t>силу </a:t>
            </a:r>
            <a:r>
              <a:rPr sz="2000" spc="-5" dirty="0">
                <a:latin typeface="Calibri"/>
                <a:cs typeface="Calibri"/>
              </a:rPr>
              <a:t>лише</a:t>
            </a:r>
            <a:r>
              <a:rPr sz="2000" spc="-165" dirty="0">
                <a:latin typeface="Calibri"/>
                <a:cs typeface="Calibri"/>
              </a:rPr>
              <a:t> </a:t>
            </a:r>
            <a:r>
              <a:rPr sz="2000" spc="-20" dirty="0">
                <a:latin typeface="Calibri"/>
                <a:cs typeface="Calibri"/>
              </a:rPr>
              <a:t>тоді,  коли </a:t>
            </a:r>
            <a:r>
              <a:rPr sz="2000" dirty="0">
                <a:latin typeface="Calibri"/>
                <a:cs typeface="Calibri"/>
              </a:rPr>
              <a:t>вони </a:t>
            </a:r>
            <a:r>
              <a:rPr sz="2000" spc="-5" dirty="0">
                <a:latin typeface="Calibri"/>
                <a:cs typeface="Calibri"/>
              </a:rPr>
              <a:t>правдиві </a:t>
            </a:r>
            <a:r>
              <a:rPr sz="2000" dirty="0">
                <a:latin typeface="Calibri"/>
                <a:cs typeface="Calibri"/>
              </a:rPr>
              <a:t>і</a:t>
            </a:r>
            <a:r>
              <a:rPr sz="2000" spc="-50" dirty="0">
                <a:latin typeface="Calibri"/>
                <a:cs typeface="Calibri"/>
              </a:rPr>
              <a:t> </a:t>
            </a:r>
            <a:r>
              <a:rPr sz="2000" spc="-10" dirty="0">
                <a:latin typeface="Calibri"/>
                <a:cs typeface="Calibri"/>
              </a:rPr>
              <a:t>достовірні;</a:t>
            </a:r>
            <a:endParaRPr sz="2000">
              <a:latin typeface="Calibri"/>
              <a:cs typeface="Calibri"/>
            </a:endParaRPr>
          </a:p>
          <a:p>
            <a:pPr marL="67310">
              <a:lnSpc>
                <a:spcPct val="100000"/>
              </a:lnSpc>
            </a:pPr>
            <a:r>
              <a:rPr sz="2000" b="1" spc="-5" dirty="0">
                <a:solidFill>
                  <a:srgbClr val="C00000"/>
                </a:solidFill>
                <a:latin typeface="Calibri"/>
                <a:cs typeface="Calibri"/>
              </a:rPr>
              <a:t>повнота </a:t>
            </a:r>
            <a:r>
              <a:rPr sz="2000" dirty="0">
                <a:latin typeface="Calibri"/>
                <a:cs typeface="Calibri"/>
              </a:rPr>
              <a:t>- </a:t>
            </a:r>
            <a:r>
              <a:rPr sz="2000" spc="-5" dirty="0">
                <a:latin typeface="Calibri"/>
                <a:cs typeface="Calibri"/>
              </a:rPr>
              <a:t>дістають їх реєстрацією </a:t>
            </a:r>
            <a:r>
              <a:rPr sz="2000" dirty="0">
                <a:latin typeface="Calibri"/>
                <a:cs typeface="Calibri"/>
              </a:rPr>
              <a:t>значень </a:t>
            </a:r>
            <a:r>
              <a:rPr sz="2000" spc="-5" dirty="0">
                <a:latin typeface="Calibri"/>
                <a:cs typeface="Calibri"/>
              </a:rPr>
              <a:t>ознак усіх </a:t>
            </a:r>
            <a:r>
              <a:rPr sz="2000" spc="-15" dirty="0">
                <a:latin typeface="Calibri"/>
                <a:cs typeface="Calibri"/>
              </a:rPr>
              <a:t>одиниць </a:t>
            </a:r>
            <a:r>
              <a:rPr sz="2000" dirty="0">
                <a:latin typeface="Calibri"/>
                <a:cs typeface="Calibri"/>
              </a:rPr>
              <a:t>сукупності</a:t>
            </a:r>
            <a:r>
              <a:rPr sz="2000" spc="20" dirty="0">
                <a:latin typeface="Calibri"/>
                <a:cs typeface="Calibri"/>
              </a:rPr>
              <a:t> </a:t>
            </a:r>
            <a:r>
              <a:rPr sz="2000" dirty="0">
                <a:latin typeface="Calibri"/>
                <a:cs typeface="Calibri"/>
              </a:rPr>
              <a:t>за</a:t>
            </a:r>
            <a:endParaRPr sz="2000">
              <a:latin typeface="Calibri"/>
              <a:cs typeface="Calibri"/>
            </a:endParaRPr>
          </a:p>
          <a:p>
            <a:pPr marL="12700">
              <a:lnSpc>
                <a:spcPct val="100000"/>
              </a:lnSpc>
            </a:pPr>
            <a:r>
              <a:rPr sz="2000" dirty="0">
                <a:latin typeface="Calibri"/>
                <a:cs typeface="Calibri"/>
              </a:rPr>
              <a:t>певний </a:t>
            </a:r>
            <a:r>
              <a:rPr sz="2000" spc="-10" dirty="0">
                <a:latin typeface="Calibri"/>
                <a:cs typeface="Calibri"/>
              </a:rPr>
              <a:t>період </a:t>
            </a:r>
            <a:r>
              <a:rPr sz="2000" dirty="0">
                <a:latin typeface="Calibri"/>
                <a:cs typeface="Calibri"/>
              </a:rPr>
              <a:t>чи на певний </a:t>
            </a:r>
            <a:r>
              <a:rPr sz="2000" spc="-5" dirty="0">
                <a:latin typeface="Calibri"/>
                <a:cs typeface="Calibri"/>
              </a:rPr>
              <a:t>момент</a:t>
            </a:r>
            <a:r>
              <a:rPr sz="2000" spc="-95" dirty="0">
                <a:latin typeface="Calibri"/>
                <a:cs typeface="Calibri"/>
              </a:rPr>
              <a:t> </a:t>
            </a:r>
            <a:r>
              <a:rPr sz="2000" dirty="0">
                <a:latin typeface="Calibri"/>
                <a:cs typeface="Calibri"/>
              </a:rPr>
              <a:t>часу;</a:t>
            </a:r>
            <a:endParaRPr sz="2000">
              <a:latin typeface="Calibri"/>
              <a:cs typeface="Calibri"/>
            </a:endParaRPr>
          </a:p>
          <a:p>
            <a:pPr marL="12700" marR="72390">
              <a:lnSpc>
                <a:spcPct val="100000"/>
              </a:lnSpc>
              <a:spcBef>
                <a:spcPts val="5"/>
              </a:spcBef>
            </a:pPr>
            <a:r>
              <a:rPr sz="2000" b="1" spc="-10" dirty="0">
                <a:solidFill>
                  <a:srgbClr val="C00000"/>
                </a:solidFill>
                <a:latin typeface="Calibri"/>
                <a:cs typeface="Calibri"/>
              </a:rPr>
              <a:t>однотиповість, </a:t>
            </a:r>
            <a:r>
              <a:rPr sz="2000" b="1" spc="-5" dirty="0">
                <a:solidFill>
                  <a:srgbClr val="C00000"/>
                </a:solidFill>
                <a:latin typeface="Calibri"/>
                <a:cs typeface="Calibri"/>
              </a:rPr>
              <a:t>порівнюваність </a:t>
            </a:r>
            <a:r>
              <a:rPr sz="2000" dirty="0">
                <a:latin typeface="Calibri"/>
                <a:cs typeface="Calibri"/>
              </a:rPr>
              <a:t>– </a:t>
            </a:r>
            <a:r>
              <a:rPr sz="2000" spc="-5" dirty="0">
                <a:latin typeface="Calibri"/>
                <a:cs typeface="Calibri"/>
              </a:rPr>
              <a:t>для їх узагальнення </a:t>
            </a:r>
            <a:r>
              <a:rPr sz="2000" dirty="0">
                <a:latin typeface="Calibri"/>
                <a:cs typeface="Calibri"/>
              </a:rPr>
              <a:t>і </a:t>
            </a:r>
            <a:r>
              <a:rPr sz="2000" spc="-5" dirty="0">
                <a:latin typeface="Calibri"/>
                <a:cs typeface="Calibri"/>
              </a:rPr>
              <a:t>зіставленості </a:t>
            </a:r>
            <a:r>
              <a:rPr sz="2000" dirty="0">
                <a:latin typeface="Calibri"/>
                <a:cs typeface="Calibri"/>
              </a:rPr>
              <a:t>у часі і  </a:t>
            </a:r>
            <a:r>
              <a:rPr sz="2000" spc="-5" dirty="0">
                <a:latin typeface="Calibri"/>
                <a:cs typeface="Calibri"/>
              </a:rPr>
              <a:t>просторі.</a:t>
            </a:r>
            <a:endParaRPr sz="2000">
              <a:latin typeface="Calibri"/>
              <a:cs typeface="Calibri"/>
            </a:endParaRPr>
          </a:p>
          <a:p>
            <a:pPr marL="12700">
              <a:lnSpc>
                <a:spcPct val="100000"/>
              </a:lnSpc>
            </a:pPr>
            <a:r>
              <a:rPr sz="2000" b="1" dirty="0">
                <a:solidFill>
                  <a:srgbClr val="C00000"/>
                </a:solidFill>
                <a:latin typeface="Calibri"/>
                <a:cs typeface="Calibri"/>
              </a:rPr>
              <a:t>своєчасність </a:t>
            </a:r>
            <a:r>
              <a:rPr sz="2000" spc="-5" dirty="0">
                <a:latin typeface="Calibri"/>
                <a:cs typeface="Calibri"/>
              </a:rPr>
              <a:t>отримання</a:t>
            </a:r>
            <a:r>
              <a:rPr sz="2000" spc="-85" dirty="0">
                <a:latin typeface="Calibri"/>
                <a:cs typeface="Calibri"/>
              </a:rPr>
              <a:t> </a:t>
            </a:r>
            <a:r>
              <a:rPr sz="2000" spc="-5" dirty="0">
                <a:latin typeface="Calibri"/>
                <a:cs typeface="Calibri"/>
              </a:rPr>
              <a:t>даних;</a:t>
            </a:r>
            <a:endParaRPr sz="2000">
              <a:latin typeface="Calibri"/>
              <a:cs typeface="Calibri"/>
            </a:endParaRPr>
          </a:p>
          <a:p>
            <a:pPr marL="12700">
              <a:lnSpc>
                <a:spcPct val="100000"/>
              </a:lnSpc>
            </a:pPr>
            <a:r>
              <a:rPr sz="2000" b="1" spc="-5" dirty="0">
                <a:solidFill>
                  <a:srgbClr val="C00000"/>
                </a:solidFill>
                <a:latin typeface="Calibri"/>
                <a:cs typeface="Calibri"/>
              </a:rPr>
              <a:t>доступність</a:t>
            </a:r>
            <a:r>
              <a:rPr sz="2000" b="1" spc="-65" dirty="0">
                <a:solidFill>
                  <a:srgbClr val="C00000"/>
                </a:solidFill>
                <a:latin typeface="Calibri"/>
                <a:cs typeface="Calibri"/>
              </a:rPr>
              <a:t> </a:t>
            </a:r>
            <a:r>
              <a:rPr sz="2000" spc="-5" dirty="0">
                <a:latin typeface="Calibri"/>
                <a:cs typeface="Calibri"/>
              </a:rPr>
              <a:t>даних.</a:t>
            </a:r>
            <a:endParaRPr sz="20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555" y="116674"/>
            <a:ext cx="7993380" cy="483234"/>
          </a:xfrm>
          <a:custGeom>
            <a:avLst/>
            <a:gdLst/>
            <a:ahLst/>
            <a:cxnLst/>
            <a:rect l="l" t="t" r="r" b="b"/>
            <a:pathLst>
              <a:path w="7993380" h="483234">
                <a:moveTo>
                  <a:pt x="0" y="483019"/>
                </a:moveTo>
                <a:lnTo>
                  <a:pt x="7992872" y="483019"/>
                </a:lnTo>
                <a:lnTo>
                  <a:pt x="7992872" y="0"/>
                </a:lnTo>
                <a:lnTo>
                  <a:pt x="0" y="0"/>
                </a:lnTo>
                <a:lnTo>
                  <a:pt x="0" y="483019"/>
                </a:lnTo>
                <a:close/>
              </a:path>
            </a:pathLst>
          </a:custGeom>
          <a:solidFill>
            <a:srgbClr val="DCFFB8"/>
          </a:solidFill>
        </p:spPr>
        <p:txBody>
          <a:bodyPr wrap="square" lIns="0" tIns="0" rIns="0" bIns="0" rtlCol="0"/>
          <a:lstStyle/>
          <a:p>
            <a:endParaRPr/>
          </a:p>
        </p:txBody>
      </p:sp>
      <p:sp>
        <p:nvSpPr>
          <p:cNvPr id="3" name="object 3"/>
          <p:cNvSpPr txBox="1"/>
          <p:nvPr/>
        </p:nvSpPr>
        <p:spPr>
          <a:xfrm>
            <a:off x="1140053" y="160401"/>
            <a:ext cx="603694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C00000"/>
                </a:solidFill>
                <a:latin typeface="Times New Roman"/>
                <a:cs typeface="Times New Roman"/>
              </a:rPr>
              <a:t>Особливості </a:t>
            </a:r>
            <a:r>
              <a:rPr sz="2400" b="1" spc="-15" dirty="0">
                <a:solidFill>
                  <a:srgbClr val="C00000"/>
                </a:solidFill>
                <a:latin typeface="Times New Roman"/>
                <a:cs typeface="Times New Roman"/>
              </a:rPr>
              <a:t>статистичного</a:t>
            </a:r>
            <a:r>
              <a:rPr sz="2400" b="1" spc="-5" dirty="0">
                <a:solidFill>
                  <a:srgbClr val="C00000"/>
                </a:solidFill>
                <a:latin typeface="Times New Roman"/>
                <a:cs typeface="Times New Roman"/>
              </a:rPr>
              <a:t> спостереження:</a:t>
            </a:r>
            <a:endParaRPr sz="2400">
              <a:latin typeface="Times New Roman"/>
              <a:cs typeface="Times New Roman"/>
            </a:endParaRPr>
          </a:p>
        </p:txBody>
      </p:sp>
      <p:sp>
        <p:nvSpPr>
          <p:cNvPr id="4" name="object 4"/>
          <p:cNvSpPr/>
          <p:nvPr/>
        </p:nvSpPr>
        <p:spPr>
          <a:xfrm>
            <a:off x="3632961" y="1550669"/>
            <a:ext cx="5115560" cy="1210945"/>
          </a:xfrm>
          <a:custGeom>
            <a:avLst/>
            <a:gdLst/>
            <a:ahLst/>
            <a:cxnLst/>
            <a:rect l="l" t="t" r="r" b="b"/>
            <a:pathLst>
              <a:path w="5115559" h="1210945">
                <a:moveTo>
                  <a:pt x="4913757" y="0"/>
                </a:moveTo>
                <a:lnTo>
                  <a:pt x="0" y="0"/>
                </a:lnTo>
                <a:lnTo>
                  <a:pt x="0" y="1210690"/>
                </a:lnTo>
                <a:lnTo>
                  <a:pt x="4913757" y="1210690"/>
                </a:lnTo>
                <a:lnTo>
                  <a:pt x="4960005" y="1205364"/>
                </a:lnTo>
                <a:lnTo>
                  <a:pt x="5002472" y="1190188"/>
                </a:lnTo>
                <a:lnTo>
                  <a:pt x="5039943" y="1166373"/>
                </a:lnTo>
                <a:lnTo>
                  <a:pt x="5071202" y="1135127"/>
                </a:lnTo>
                <a:lnTo>
                  <a:pt x="5095035" y="1097659"/>
                </a:lnTo>
                <a:lnTo>
                  <a:pt x="5110226" y="1055176"/>
                </a:lnTo>
                <a:lnTo>
                  <a:pt x="5115560" y="1008888"/>
                </a:lnTo>
                <a:lnTo>
                  <a:pt x="5115560" y="201802"/>
                </a:lnTo>
                <a:lnTo>
                  <a:pt x="5110226" y="155514"/>
                </a:lnTo>
                <a:lnTo>
                  <a:pt x="5095035" y="113031"/>
                </a:lnTo>
                <a:lnTo>
                  <a:pt x="5071202" y="75563"/>
                </a:lnTo>
                <a:lnTo>
                  <a:pt x="5039943" y="44317"/>
                </a:lnTo>
                <a:lnTo>
                  <a:pt x="5002472" y="20502"/>
                </a:lnTo>
                <a:lnTo>
                  <a:pt x="4960005" y="5326"/>
                </a:lnTo>
                <a:lnTo>
                  <a:pt x="4913757" y="0"/>
                </a:lnTo>
                <a:close/>
              </a:path>
            </a:pathLst>
          </a:custGeom>
          <a:solidFill>
            <a:srgbClr val="FFE8CA">
              <a:alpha val="90194"/>
            </a:srgbClr>
          </a:solidFill>
        </p:spPr>
        <p:txBody>
          <a:bodyPr wrap="square" lIns="0" tIns="0" rIns="0" bIns="0" rtlCol="0"/>
          <a:lstStyle/>
          <a:p>
            <a:endParaRPr/>
          </a:p>
        </p:txBody>
      </p:sp>
      <p:sp>
        <p:nvSpPr>
          <p:cNvPr id="5" name="object 5"/>
          <p:cNvSpPr/>
          <p:nvPr/>
        </p:nvSpPr>
        <p:spPr>
          <a:xfrm>
            <a:off x="3605529" y="1523111"/>
            <a:ext cx="5170805" cy="1266190"/>
          </a:xfrm>
          <a:custGeom>
            <a:avLst/>
            <a:gdLst/>
            <a:ahLst/>
            <a:cxnLst/>
            <a:rect l="l" t="t" r="r" b="b"/>
            <a:pathLst>
              <a:path w="5170805" h="1266189">
                <a:moveTo>
                  <a:pt x="4941189" y="0"/>
                </a:moveTo>
                <a:lnTo>
                  <a:pt x="27432" y="0"/>
                </a:lnTo>
                <a:lnTo>
                  <a:pt x="16769" y="2162"/>
                </a:lnTo>
                <a:lnTo>
                  <a:pt x="8048" y="8064"/>
                </a:lnTo>
                <a:lnTo>
                  <a:pt x="2160" y="16823"/>
                </a:lnTo>
                <a:lnTo>
                  <a:pt x="76" y="27177"/>
                </a:lnTo>
                <a:lnTo>
                  <a:pt x="0" y="1238377"/>
                </a:lnTo>
                <a:lnTo>
                  <a:pt x="2160" y="1249112"/>
                </a:lnTo>
                <a:lnTo>
                  <a:pt x="8048" y="1257871"/>
                </a:lnTo>
                <a:lnTo>
                  <a:pt x="16769" y="1263773"/>
                </a:lnTo>
                <a:lnTo>
                  <a:pt x="27432" y="1265936"/>
                </a:lnTo>
                <a:lnTo>
                  <a:pt x="4942586" y="1265809"/>
                </a:lnTo>
                <a:lnTo>
                  <a:pt x="4988687" y="1260983"/>
                </a:lnTo>
                <a:lnTo>
                  <a:pt x="5031613" y="1247266"/>
                </a:lnTo>
                <a:lnTo>
                  <a:pt x="5059038" y="1232915"/>
                </a:lnTo>
                <a:lnTo>
                  <a:pt x="33020" y="1232915"/>
                </a:lnTo>
                <a:lnTo>
                  <a:pt x="33020" y="33019"/>
                </a:lnTo>
                <a:lnTo>
                  <a:pt x="5059112" y="33019"/>
                </a:lnTo>
                <a:lnTo>
                  <a:pt x="5049266" y="27177"/>
                </a:lnTo>
                <a:lnTo>
                  <a:pt x="5029200" y="17652"/>
                </a:lnTo>
                <a:lnTo>
                  <a:pt x="5007991" y="9905"/>
                </a:lnTo>
                <a:lnTo>
                  <a:pt x="4986020" y="4444"/>
                </a:lnTo>
                <a:lnTo>
                  <a:pt x="4963160" y="1142"/>
                </a:lnTo>
                <a:lnTo>
                  <a:pt x="4941189" y="0"/>
                </a:lnTo>
                <a:close/>
              </a:path>
              <a:path w="5170805" h="1266189">
                <a:moveTo>
                  <a:pt x="5059112" y="33019"/>
                </a:moveTo>
                <a:lnTo>
                  <a:pt x="4941189" y="33019"/>
                </a:lnTo>
                <a:lnTo>
                  <a:pt x="4961509" y="34036"/>
                </a:lnTo>
                <a:lnTo>
                  <a:pt x="4980940" y="37084"/>
                </a:lnTo>
                <a:lnTo>
                  <a:pt x="5017770" y="48640"/>
                </a:lnTo>
                <a:lnTo>
                  <a:pt x="5066284" y="78104"/>
                </a:lnTo>
                <a:lnTo>
                  <a:pt x="5104130" y="119761"/>
                </a:lnTo>
                <a:lnTo>
                  <a:pt x="5128768" y="171323"/>
                </a:lnTo>
                <a:lnTo>
                  <a:pt x="5136515" y="209550"/>
                </a:lnTo>
                <a:lnTo>
                  <a:pt x="5137531" y="1036574"/>
                </a:lnTo>
                <a:lnTo>
                  <a:pt x="5136388" y="1056893"/>
                </a:lnTo>
                <a:lnTo>
                  <a:pt x="5128641" y="1095121"/>
                </a:lnTo>
                <a:lnTo>
                  <a:pt x="5113655" y="1130300"/>
                </a:lnTo>
                <a:lnTo>
                  <a:pt x="5079746" y="1175512"/>
                </a:lnTo>
                <a:lnTo>
                  <a:pt x="5034534" y="1209293"/>
                </a:lnTo>
                <a:lnTo>
                  <a:pt x="4999228" y="1224152"/>
                </a:lnTo>
                <a:lnTo>
                  <a:pt x="4961001" y="1231900"/>
                </a:lnTo>
                <a:lnTo>
                  <a:pt x="4940935" y="1232915"/>
                </a:lnTo>
                <a:lnTo>
                  <a:pt x="5059038" y="1232915"/>
                </a:lnTo>
                <a:lnTo>
                  <a:pt x="5104130" y="1197737"/>
                </a:lnTo>
                <a:lnTo>
                  <a:pt x="5132070" y="1163701"/>
                </a:lnTo>
                <a:lnTo>
                  <a:pt x="5152898" y="1124585"/>
                </a:lnTo>
                <a:lnTo>
                  <a:pt x="5166106" y="1081404"/>
                </a:lnTo>
                <a:lnTo>
                  <a:pt x="5170551" y="1036574"/>
                </a:lnTo>
                <a:lnTo>
                  <a:pt x="5170424" y="227964"/>
                </a:lnTo>
                <a:lnTo>
                  <a:pt x="5165471" y="181863"/>
                </a:lnTo>
                <a:lnTo>
                  <a:pt x="5151882" y="138937"/>
                </a:lnTo>
                <a:lnTo>
                  <a:pt x="5130546" y="100075"/>
                </a:lnTo>
                <a:lnTo>
                  <a:pt x="5102352" y="66421"/>
                </a:lnTo>
                <a:lnTo>
                  <a:pt x="5068316" y="38480"/>
                </a:lnTo>
                <a:lnTo>
                  <a:pt x="5059112" y="33019"/>
                </a:lnTo>
                <a:close/>
              </a:path>
              <a:path w="5170805" h="1266189">
                <a:moveTo>
                  <a:pt x="4941189" y="44068"/>
                </a:moveTo>
                <a:lnTo>
                  <a:pt x="43942" y="44068"/>
                </a:lnTo>
                <a:lnTo>
                  <a:pt x="43942" y="1221866"/>
                </a:lnTo>
                <a:lnTo>
                  <a:pt x="4940300" y="1221866"/>
                </a:lnTo>
                <a:lnTo>
                  <a:pt x="4959350" y="1220977"/>
                </a:lnTo>
                <a:lnTo>
                  <a:pt x="4977765" y="1218311"/>
                </a:lnTo>
                <a:lnTo>
                  <a:pt x="4995418" y="1213865"/>
                </a:lnTo>
                <a:lnTo>
                  <a:pt x="5003465" y="1210944"/>
                </a:lnTo>
                <a:lnTo>
                  <a:pt x="54991" y="1210817"/>
                </a:lnTo>
                <a:lnTo>
                  <a:pt x="54991" y="55117"/>
                </a:lnTo>
                <a:lnTo>
                  <a:pt x="5003825" y="55117"/>
                </a:lnTo>
                <a:lnTo>
                  <a:pt x="4997069" y="52577"/>
                </a:lnTo>
                <a:lnTo>
                  <a:pt x="4979289" y="48005"/>
                </a:lnTo>
                <a:lnTo>
                  <a:pt x="4961001" y="45085"/>
                </a:lnTo>
                <a:lnTo>
                  <a:pt x="4941189" y="44068"/>
                </a:lnTo>
                <a:close/>
              </a:path>
              <a:path w="5170805" h="1266189">
                <a:moveTo>
                  <a:pt x="5003825" y="55117"/>
                </a:moveTo>
                <a:lnTo>
                  <a:pt x="4941189" y="55117"/>
                </a:lnTo>
                <a:lnTo>
                  <a:pt x="4960493" y="56134"/>
                </a:lnTo>
                <a:lnTo>
                  <a:pt x="4977638" y="58800"/>
                </a:lnTo>
                <a:lnTo>
                  <a:pt x="5025390" y="76708"/>
                </a:lnTo>
                <a:lnTo>
                  <a:pt x="5065268" y="107061"/>
                </a:lnTo>
                <a:lnTo>
                  <a:pt x="5095113" y="147447"/>
                </a:lnTo>
                <a:lnTo>
                  <a:pt x="5112258" y="195579"/>
                </a:lnTo>
                <a:lnTo>
                  <a:pt x="5115441" y="227964"/>
                </a:lnTo>
                <a:lnTo>
                  <a:pt x="5115433" y="1036574"/>
                </a:lnTo>
                <a:lnTo>
                  <a:pt x="5107305" y="1089787"/>
                </a:lnTo>
                <a:lnTo>
                  <a:pt x="5084953" y="1135126"/>
                </a:lnTo>
                <a:lnTo>
                  <a:pt x="5051044" y="1171955"/>
                </a:lnTo>
                <a:lnTo>
                  <a:pt x="5007864" y="1197737"/>
                </a:lnTo>
                <a:lnTo>
                  <a:pt x="4957699" y="1210183"/>
                </a:lnTo>
                <a:lnTo>
                  <a:pt x="4939792" y="1210944"/>
                </a:lnTo>
                <a:lnTo>
                  <a:pt x="5003465" y="1210944"/>
                </a:lnTo>
                <a:lnTo>
                  <a:pt x="5044186" y="1190625"/>
                </a:lnTo>
                <a:lnTo>
                  <a:pt x="5083683" y="1155064"/>
                </a:lnTo>
                <a:lnTo>
                  <a:pt x="5111623" y="1109344"/>
                </a:lnTo>
                <a:lnTo>
                  <a:pt x="5125384" y="1056893"/>
                </a:lnTo>
                <a:lnTo>
                  <a:pt x="5126482" y="1036574"/>
                </a:lnTo>
                <a:lnTo>
                  <a:pt x="5126375" y="227964"/>
                </a:lnTo>
                <a:lnTo>
                  <a:pt x="5118481" y="175133"/>
                </a:lnTo>
                <a:lnTo>
                  <a:pt x="5095240" y="126364"/>
                </a:lnTo>
                <a:lnTo>
                  <a:pt x="5059680" y="86867"/>
                </a:lnTo>
                <a:lnTo>
                  <a:pt x="5013960" y="58927"/>
                </a:lnTo>
                <a:lnTo>
                  <a:pt x="5003825" y="55117"/>
                </a:lnTo>
                <a:close/>
              </a:path>
            </a:pathLst>
          </a:custGeom>
          <a:solidFill>
            <a:srgbClr val="FFE8CA">
              <a:alpha val="90194"/>
            </a:srgbClr>
          </a:solidFill>
        </p:spPr>
        <p:txBody>
          <a:bodyPr wrap="square" lIns="0" tIns="0" rIns="0" bIns="0" rtlCol="0"/>
          <a:lstStyle/>
          <a:p>
            <a:endParaRPr/>
          </a:p>
        </p:txBody>
      </p:sp>
      <p:sp>
        <p:nvSpPr>
          <p:cNvPr id="6" name="object 6"/>
          <p:cNvSpPr txBox="1"/>
          <p:nvPr/>
        </p:nvSpPr>
        <p:spPr>
          <a:xfrm>
            <a:off x="3870197" y="1773428"/>
            <a:ext cx="4582795" cy="707390"/>
          </a:xfrm>
          <a:prstGeom prst="rect">
            <a:avLst/>
          </a:prstGeom>
        </p:spPr>
        <p:txBody>
          <a:bodyPr vert="horz" wrap="square" lIns="0" tIns="12700" rIns="0" bIns="0" rtlCol="0">
            <a:spAutoFit/>
          </a:bodyPr>
          <a:lstStyle/>
          <a:p>
            <a:pPr marL="241300" indent="-228600">
              <a:lnSpc>
                <a:spcPts val="2685"/>
              </a:lnSpc>
              <a:spcBef>
                <a:spcPts val="100"/>
              </a:spcBef>
              <a:buFont typeface="Times New Roman"/>
              <a:buChar char="•"/>
              <a:tabLst>
                <a:tab pos="241300" algn="l"/>
              </a:tabLst>
            </a:pPr>
            <a:r>
              <a:rPr sz="2400" b="1" spc="-5" dirty="0">
                <a:latin typeface="Times New Roman"/>
                <a:cs typeface="Times New Roman"/>
              </a:rPr>
              <a:t>спостереження має</a:t>
            </a:r>
            <a:r>
              <a:rPr sz="2400" b="1" spc="-55" dirty="0">
                <a:latin typeface="Times New Roman"/>
                <a:cs typeface="Times New Roman"/>
              </a:rPr>
              <a:t> </a:t>
            </a:r>
            <a:r>
              <a:rPr sz="2400" b="1" spc="-20" dirty="0">
                <a:latin typeface="Times New Roman"/>
                <a:cs typeface="Times New Roman"/>
              </a:rPr>
              <a:t>відбуватися</a:t>
            </a:r>
            <a:endParaRPr sz="2400">
              <a:latin typeface="Times New Roman"/>
              <a:cs typeface="Times New Roman"/>
            </a:endParaRPr>
          </a:p>
          <a:p>
            <a:pPr marL="1718310">
              <a:lnSpc>
                <a:spcPts val="2685"/>
              </a:lnSpc>
            </a:pPr>
            <a:r>
              <a:rPr sz="2400" b="1" dirty="0">
                <a:latin typeface="Times New Roman"/>
                <a:cs typeface="Times New Roman"/>
              </a:rPr>
              <a:t>за</a:t>
            </a:r>
            <a:r>
              <a:rPr sz="2400" b="1" spc="-25" dirty="0">
                <a:latin typeface="Times New Roman"/>
                <a:cs typeface="Times New Roman"/>
              </a:rPr>
              <a:t> </a:t>
            </a:r>
            <a:r>
              <a:rPr sz="2400" b="1" spc="-15" dirty="0">
                <a:latin typeface="Times New Roman"/>
                <a:cs typeface="Times New Roman"/>
              </a:rPr>
              <a:t>планом</a:t>
            </a:r>
            <a:endParaRPr sz="2400">
              <a:latin typeface="Times New Roman"/>
              <a:cs typeface="Times New Roman"/>
            </a:endParaRPr>
          </a:p>
        </p:txBody>
      </p:sp>
      <p:sp>
        <p:nvSpPr>
          <p:cNvPr id="7" name="object 7"/>
          <p:cNvSpPr/>
          <p:nvPr/>
        </p:nvSpPr>
        <p:spPr>
          <a:xfrm>
            <a:off x="755573" y="1399286"/>
            <a:ext cx="2877820" cy="1513840"/>
          </a:xfrm>
          <a:custGeom>
            <a:avLst/>
            <a:gdLst/>
            <a:ahLst/>
            <a:cxnLst/>
            <a:rect l="l" t="t" r="r" b="b"/>
            <a:pathLst>
              <a:path w="2877820" h="1513839">
                <a:moveTo>
                  <a:pt x="2625166" y="0"/>
                </a:moveTo>
                <a:lnTo>
                  <a:pt x="252247" y="0"/>
                </a:lnTo>
                <a:lnTo>
                  <a:pt x="206907" y="4062"/>
                </a:lnTo>
                <a:lnTo>
                  <a:pt x="164232" y="15777"/>
                </a:lnTo>
                <a:lnTo>
                  <a:pt x="124936" y="34431"/>
                </a:lnTo>
                <a:lnTo>
                  <a:pt x="89730" y="59312"/>
                </a:lnTo>
                <a:lnTo>
                  <a:pt x="59327" y="89710"/>
                </a:lnTo>
                <a:lnTo>
                  <a:pt x="34440" y="124911"/>
                </a:lnTo>
                <a:lnTo>
                  <a:pt x="15781" y="164205"/>
                </a:lnTo>
                <a:lnTo>
                  <a:pt x="4064" y="206879"/>
                </a:lnTo>
                <a:lnTo>
                  <a:pt x="0" y="252222"/>
                </a:lnTo>
                <a:lnTo>
                  <a:pt x="0" y="1261237"/>
                </a:lnTo>
                <a:lnTo>
                  <a:pt x="4064" y="1306579"/>
                </a:lnTo>
                <a:lnTo>
                  <a:pt x="15781" y="1349253"/>
                </a:lnTo>
                <a:lnTo>
                  <a:pt x="34440" y="1388547"/>
                </a:lnTo>
                <a:lnTo>
                  <a:pt x="59327" y="1423748"/>
                </a:lnTo>
                <a:lnTo>
                  <a:pt x="89730" y="1454146"/>
                </a:lnTo>
                <a:lnTo>
                  <a:pt x="124936" y="1479027"/>
                </a:lnTo>
                <a:lnTo>
                  <a:pt x="164232" y="1497681"/>
                </a:lnTo>
                <a:lnTo>
                  <a:pt x="206907" y="1509396"/>
                </a:lnTo>
                <a:lnTo>
                  <a:pt x="252247" y="1513459"/>
                </a:lnTo>
                <a:lnTo>
                  <a:pt x="2625166" y="1513459"/>
                </a:lnTo>
                <a:lnTo>
                  <a:pt x="2670508" y="1509396"/>
                </a:lnTo>
                <a:lnTo>
                  <a:pt x="2713182" y="1497681"/>
                </a:lnTo>
                <a:lnTo>
                  <a:pt x="2752476" y="1479027"/>
                </a:lnTo>
                <a:lnTo>
                  <a:pt x="2787678" y="1454146"/>
                </a:lnTo>
                <a:lnTo>
                  <a:pt x="2818075" y="1423748"/>
                </a:lnTo>
                <a:lnTo>
                  <a:pt x="2842957" y="1388547"/>
                </a:lnTo>
                <a:lnTo>
                  <a:pt x="2861610" y="1349253"/>
                </a:lnTo>
                <a:lnTo>
                  <a:pt x="2873325" y="1306579"/>
                </a:lnTo>
                <a:lnTo>
                  <a:pt x="2877388" y="1261237"/>
                </a:lnTo>
                <a:lnTo>
                  <a:pt x="2877388" y="252222"/>
                </a:lnTo>
                <a:lnTo>
                  <a:pt x="2873325" y="206879"/>
                </a:lnTo>
                <a:lnTo>
                  <a:pt x="2861610" y="164205"/>
                </a:lnTo>
                <a:lnTo>
                  <a:pt x="2842957" y="124911"/>
                </a:lnTo>
                <a:lnTo>
                  <a:pt x="2818075" y="89710"/>
                </a:lnTo>
                <a:lnTo>
                  <a:pt x="2787678" y="59312"/>
                </a:lnTo>
                <a:lnTo>
                  <a:pt x="2752476" y="34431"/>
                </a:lnTo>
                <a:lnTo>
                  <a:pt x="2713182" y="15777"/>
                </a:lnTo>
                <a:lnTo>
                  <a:pt x="2670508" y="4062"/>
                </a:lnTo>
                <a:lnTo>
                  <a:pt x="2625166" y="0"/>
                </a:lnTo>
                <a:close/>
              </a:path>
            </a:pathLst>
          </a:custGeom>
          <a:solidFill>
            <a:srgbClr val="FFC000"/>
          </a:solidFill>
        </p:spPr>
        <p:txBody>
          <a:bodyPr wrap="square" lIns="0" tIns="0" rIns="0" bIns="0" rtlCol="0"/>
          <a:lstStyle/>
          <a:p>
            <a:endParaRPr/>
          </a:p>
        </p:txBody>
      </p:sp>
      <p:sp>
        <p:nvSpPr>
          <p:cNvPr id="8" name="object 8"/>
          <p:cNvSpPr/>
          <p:nvPr/>
        </p:nvSpPr>
        <p:spPr>
          <a:xfrm>
            <a:off x="728116" y="1378203"/>
            <a:ext cx="2932430" cy="1562100"/>
          </a:xfrm>
          <a:custGeom>
            <a:avLst/>
            <a:gdLst/>
            <a:ahLst/>
            <a:cxnLst/>
            <a:rect l="l" t="t" r="r" b="b"/>
            <a:pathLst>
              <a:path w="2932429" h="1562100">
                <a:moveTo>
                  <a:pt x="2735300" y="12700"/>
                </a:moveTo>
                <a:lnTo>
                  <a:pt x="195338" y="12700"/>
                </a:lnTo>
                <a:lnTo>
                  <a:pt x="169519" y="25400"/>
                </a:lnTo>
                <a:lnTo>
                  <a:pt x="145275" y="38100"/>
                </a:lnTo>
                <a:lnTo>
                  <a:pt x="122250" y="50800"/>
                </a:lnTo>
                <a:lnTo>
                  <a:pt x="100812" y="63500"/>
                </a:lnTo>
                <a:lnTo>
                  <a:pt x="81076" y="88900"/>
                </a:lnTo>
                <a:lnTo>
                  <a:pt x="63131" y="101600"/>
                </a:lnTo>
                <a:lnTo>
                  <a:pt x="33235" y="152400"/>
                </a:lnTo>
                <a:lnTo>
                  <a:pt x="12407" y="203200"/>
                </a:lnTo>
                <a:lnTo>
                  <a:pt x="3175" y="241300"/>
                </a:lnTo>
                <a:lnTo>
                  <a:pt x="0" y="279400"/>
                </a:lnTo>
                <a:lnTo>
                  <a:pt x="12" y="1295400"/>
                </a:lnTo>
                <a:lnTo>
                  <a:pt x="3365" y="1333500"/>
                </a:lnTo>
                <a:lnTo>
                  <a:pt x="13004" y="1371600"/>
                </a:lnTo>
                <a:lnTo>
                  <a:pt x="34429" y="1422400"/>
                </a:lnTo>
                <a:lnTo>
                  <a:pt x="64782" y="1473200"/>
                </a:lnTo>
                <a:lnTo>
                  <a:pt x="82969" y="1485900"/>
                </a:lnTo>
                <a:lnTo>
                  <a:pt x="102819" y="1511300"/>
                </a:lnTo>
                <a:lnTo>
                  <a:pt x="124510" y="1524000"/>
                </a:lnTo>
                <a:lnTo>
                  <a:pt x="147523" y="1536700"/>
                </a:lnTo>
                <a:lnTo>
                  <a:pt x="197154" y="1562100"/>
                </a:lnTo>
                <a:lnTo>
                  <a:pt x="2723108" y="1562100"/>
                </a:lnTo>
                <a:lnTo>
                  <a:pt x="2737078" y="1549400"/>
                </a:lnTo>
                <a:lnTo>
                  <a:pt x="2762859" y="1549400"/>
                </a:lnTo>
                <a:lnTo>
                  <a:pt x="2787116" y="1536700"/>
                </a:lnTo>
                <a:lnTo>
                  <a:pt x="241998" y="1536700"/>
                </a:lnTo>
                <a:lnTo>
                  <a:pt x="229857" y="1524000"/>
                </a:lnTo>
                <a:lnTo>
                  <a:pt x="206286" y="1524000"/>
                </a:lnTo>
                <a:lnTo>
                  <a:pt x="183400" y="1511300"/>
                </a:lnTo>
                <a:lnTo>
                  <a:pt x="161912" y="1511300"/>
                </a:lnTo>
                <a:lnTo>
                  <a:pt x="141604" y="1498600"/>
                </a:lnTo>
                <a:lnTo>
                  <a:pt x="122618" y="1473200"/>
                </a:lnTo>
                <a:lnTo>
                  <a:pt x="105105" y="1460500"/>
                </a:lnTo>
                <a:lnTo>
                  <a:pt x="89192" y="1447800"/>
                </a:lnTo>
                <a:lnTo>
                  <a:pt x="74955" y="1422400"/>
                </a:lnTo>
                <a:lnTo>
                  <a:pt x="62687" y="1409700"/>
                </a:lnTo>
                <a:lnTo>
                  <a:pt x="44005" y="1358900"/>
                </a:lnTo>
                <a:lnTo>
                  <a:pt x="35877" y="1320800"/>
                </a:lnTo>
                <a:lnTo>
                  <a:pt x="32994" y="1282700"/>
                </a:lnTo>
                <a:lnTo>
                  <a:pt x="33007" y="279400"/>
                </a:lnTo>
                <a:lnTo>
                  <a:pt x="35915" y="241300"/>
                </a:lnTo>
                <a:lnTo>
                  <a:pt x="44119" y="203200"/>
                </a:lnTo>
                <a:lnTo>
                  <a:pt x="62928" y="165100"/>
                </a:lnTo>
                <a:lnTo>
                  <a:pt x="75260" y="139700"/>
                </a:lnTo>
                <a:lnTo>
                  <a:pt x="89522" y="127000"/>
                </a:lnTo>
                <a:lnTo>
                  <a:pt x="105486" y="101600"/>
                </a:lnTo>
                <a:lnTo>
                  <a:pt x="123024" y="88900"/>
                </a:lnTo>
                <a:lnTo>
                  <a:pt x="142049" y="76200"/>
                </a:lnTo>
                <a:lnTo>
                  <a:pt x="162369" y="63500"/>
                </a:lnTo>
                <a:lnTo>
                  <a:pt x="183921" y="50800"/>
                </a:lnTo>
                <a:lnTo>
                  <a:pt x="206641" y="38100"/>
                </a:lnTo>
                <a:lnTo>
                  <a:pt x="2784830" y="38100"/>
                </a:lnTo>
                <a:lnTo>
                  <a:pt x="2760319" y="25400"/>
                </a:lnTo>
                <a:lnTo>
                  <a:pt x="2735300" y="12700"/>
                </a:lnTo>
                <a:close/>
              </a:path>
              <a:path w="2932429" h="1562100">
                <a:moveTo>
                  <a:pt x="2784830" y="38100"/>
                </a:moveTo>
                <a:lnTo>
                  <a:pt x="2726283" y="38100"/>
                </a:lnTo>
                <a:lnTo>
                  <a:pt x="2749016" y="50800"/>
                </a:lnTo>
                <a:lnTo>
                  <a:pt x="2770479" y="63500"/>
                </a:lnTo>
                <a:lnTo>
                  <a:pt x="2790926" y="76200"/>
                </a:lnTo>
                <a:lnTo>
                  <a:pt x="2809849" y="88900"/>
                </a:lnTo>
                <a:lnTo>
                  <a:pt x="2827375" y="101600"/>
                </a:lnTo>
                <a:lnTo>
                  <a:pt x="2843250" y="127000"/>
                </a:lnTo>
                <a:lnTo>
                  <a:pt x="2857474" y="139700"/>
                </a:lnTo>
                <a:lnTo>
                  <a:pt x="2869666" y="165100"/>
                </a:lnTo>
                <a:lnTo>
                  <a:pt x="2880207" y="177800"/>
                </a:lnTo>
                <a:lnTo>
                  <a:pt x="2888462" y="203200"/>
                </a:lnTo>
                <a:lnTo>
                  <a:pt x="2896590" y="241300"/>
                </a:lnTo>
                <a:lnTo>
                  <a:pt x="2899384" y="279400"/>
                </a:lnTo>
                <a:lnTo>
                  <a:pt x="2899384" y="1282700"/>
                </a:lnTo>
                <a:lnTo>
                  <a:pt x="2896590" y="1320800"/>
                </a:lnTo>
                <a:lnTo>
                  <a:pt x="2888335" y="1358900"/>
                </a:lnTo>
                <a:lnTo>
                  <a:pt x="2869539" y="1409700"/>
                </a:lnTo>
                <a:lnTo>
                  <a:pt x="2857093" y="1422400"/>
                </a:lnTo>
                <a:lnTo>
                  <a:pt x="2842869" y="1447800"/>
                </a:lnTo>
                <a:lnTo>
                  <a:pt x="2826994" y="1460500"/>
                </a:lnTo>
                <a:lnTo>
                  <a:pt x="2809468" y="1473200"/>
                </a:lnTo>
                <a:lnTo>
                  <a:pt x="2790418" y="1498600"/>
                </a:lnTo>
                <a:lnTo>
                  <a:pt x="2770098" y="1511300"/>
                </a:lnTo>
                <a:lnTo>
                  <a:pt x="2748508" y="1511300"/>
                </a:lnTo>
                <a:lnTo>
                  <a:pt x="2725775" y="1524000"/>
                </a:lnTo>
                <a:lnTo>
                  <a:pt x="2702280" y="1524000"/>
                </a:lnTo>
                <a:lnTo>
                  <a:pt x="2690088" y="1536700"/>
                </a:lnTo>
                <a:lnTo>
                  <a:pt x="2787116" y="1536700"/>
                </a:lnTo>
                <a:lnTo>
                  <a:pt x="2810230" y="1524000"/>
                </a:lnTo>
                <a:lnTo>
                  <a:pt x="2831566" y="1498600"/>
                </a:lnTo>
                <a:lnTo>
                  <a:pt x="2851505" y="1485900"/>
                </a:lnTo>
                <a:lnTo>
                  <a:pt x="2869285" y="1460500"/>
                </a:lnTo>
                <a:lnTo>
                  <a:pt x="2885414" y="1447800"/>
                </a:lnTo>
                <a:lnTo>
                  <a:pt x="2899130" y="1422400"/>
                </a:lnTo>
                <a:lnTo>
                  <a:pt x="2919958" y="1371600"/>
                </a:lnTo>
                <a:lnTo>
                  <a:pt x="2929356" y="1333500"/>
                </a:lnTo>
                <a:lnTo>
                  <a:pt x="2932277" y="1295400"/>
                </a:lnTo>
                <a:lnTo>
                  <a:pt x="2932404" y="279400"/>
                </a:lnTo>
                <a:lnTo>
                  <a:pt x="2931896" y="266700"/>
                </a:lnTo>
                <a:lnTo>
                  <a:pt x="2930880" y="254000"/>
                </a:lnTo>
                <a:lnTo>
                  <a:pt x="2929102" y="241300"/>
                </a:lnTo>
                <a:lnTo>
                  <a:pt x="2926562" y="228600"/>
                </a:lnTo>
                <a:lnTo>
                  <a:pt x="2923387" y="203200"/>
                </a:lnTo>
                <a:lnTo>
                  <a:pt x="2919450" y="190500"/>
                </a:lnTo>
                <a:lnTo>
                  <a:pt x="2909798" y="165100"/>
                </a:lnTo>
                <a:lnTo>
                  <a:pt x="2897987" y="139700"/>
                </a:lnTo>
                <a:lnTo>
                  <a:pt x="2883890" y="127000"/>
                </a:lnTo>
                <a:lnTo>
                  <a:pt x="2867634" y="101600"/>
                </a:lnTo>
                <a:lnTo>
                  <a:pt x="2849600" y="76200"/>
                </a:lnTo>
                <a:lnTo>
                  <a:pt x="2829661" y="63500"/>
                </a:lnTo>
                <a:lnTo>
                  <a:pt x="2807944" y="50800"/>
                </a:lnTo>
                <a:lnTo>
                  <a:pt x="2784830" y="38100"/>
                </a:lnTo>
                <a:close/>
              </a:path>
              <a:path w="2932429" h="1562100">
                <a:moveTo>
                  <a:pt x="2711297" y="1511300"/>
                </a:moveTo>
                <a:lnTo>
                  <a:pt x="220319" y="1511300"/>
                </a:lnTo>
                <a:lnTo>
                  <a:pt x="231838" y="1524000"/>
                </a:lnTo>
                <a:lnTo>
                  <a:pt x="2699740" y="1524000"/>
                </a:lnTo>
                <a:lnTo>
                  <a:pt x="2711297" y="1511300"/>
                </a:lnTo>
                <a:close/>
              </a:path>
              <a:path w="2932429" h="1562100">
                <a:moveTo>
                  <a:pt x="257429" y="50800"/>
                </a:moveTo>
                <a:lnTo>
                  <a:pt x="210413" y="50800"/>
                </a:lnTo>
                <a:lnTo>
                  <a:pt x="188721" y="63500"/>
                </a:lnTo>
                <a:lnTo>
                  <a:pt x="148653" y="88900"/>
                </a:lnTo>
                <a:lnTo>
                  <a:pt x="113626" y="114300"/>
                </a:lnTo>
                <a:lnTo>
                  <a:pt x="84670" y="152400"/>
                </a:lnTo>
                <a:lnTo>
                  <a:pt x="72834" y="165100"/>
                </a:lnTo>
                <a:lnTo>
                  <a:pt x="62814" y="190500"/>
                </a:lnTo>
                <a:lnTo>
                  <a:pt x="54686" y="203200"/>
                </a:lnTo>
                <a:lnTo>
                  <a:pt x="51498" y="215900"/>
                </a:lnTo>
                <a:lnTo>
                  <a:pt x="45275" y="254000"/>
                </a:lnTo>
                <a:lnTo>
                  <a:pt x="43992" y="1282700"/>
                </a:lnTo>
                <a:lnTo>
                  <a:pt x="44234" y="1295400"/>
                </a:lnTo>
                <a:lnTo>
                  <a:pt x="48742" y="1333500"/>
                </a:lnTo>
                <a:lnTo>
                  <a:pt x="62166" y="1384300"/>
                </a:lnTo>
                <a:lnTo>
                  <a:pt x="72110" y="1397000"/>
                </a:lnTo>
                <a:lnTo>
                  <a:pt x="83756" y="1422400"/>
                </a:lnTo>
                <a:lnTo>
                  <a:pt x="97332" y="1435100"/>
                </a:lnTo>
                <a:lnTo>
                  <a:pt x="112483" y="1460500"/>
                </a:lnTo>
                <a:lnTo>
                  <a:pt x="129222" y="1473200"/>
                </a:lnTo>
                <a:lnTo>
                  <a:pt x="147294" y="1485900"/>
                </a:lnTo>
                <a:lnTo>
                  <a:pt x="166712" y="1498600"/>
                </a:lnTo>
                <a:lnTo>
                  <a:pt x="187172" y="1511300"/>
                </a:lnTo>
                <a:lnTo>
                  <a:pt x="222745" y="1511300"/>
                </a:lnTo>
                <a:lnTo>
                  <a:pt x="212369" y="1498600"/>
                </a:lnTo>
                <a:lnTo>
                  <a:pt x="190944" y="1498600"/>
                </a:lnTo>
                <a:lnTo>
                  <a:pt x="171513" y="1485900"/>
                </a:lnTo>
                <a:lnTo>
                  <a:pt x="135826" y="1460500"/>
                </a:lnTo>
                <a:lnTo>
                  <a:pt x="105473" y="1435100"/>
                </a:lnTo>
                <a:lnTo>
                  <a:pt x="92557" y="1409700"/>
                </a:lnTo>
                <a:lnTo>
                  <a:pt x="81534" y="1397000"/>
                </a:lnTo>
                <a:lnTo>
                  <a:pt x="72059" y="1371600"/>
                </a:lnTo>
                <a:lnTo>
                  <a:pt x="64668" y="1358900"/>
                </a:lnTo>
                <a:lnTo>
                  <a:pt x="61836" y="1346200"/>
                </a:lnTo>
                <a:lnTo>
                  <a:pt x="56108" y="1308100"/>
                </a:lnTo>
                <a:lnTo>
                  <a:pt x="54990" y="1282700"/>
                </a:lnTo>
                <a:lnTo>
                  <a:pt x="55003" y="279400"/>
                </a:lnTo>
                <a:lnTo>
                  <a:pt x="55283" y="266700"/>
                </a:lnTo>
                <a:lnTo>
                  <a:pt x="56248" y="254000"/>
                </a:lnTo>
                <a:lnTo>
                  <a:pt x="57734" y="241300"/>
                </a:lnTo>
                <a:lnTo>
                  <a:pt x="59728" y="228600"/>
                </a:lnTo>
                <a:lnTo>
                  <a:pt x="62229" y="228600"/>
                </a:lnTo>
                <a:lnTo>
                  <a:pt x="65265" y="215900"/>
                </a:lnTo>
                <a:lnTo>
                  <a:pt x="73151" y="190500"/>
                </a:lnTo>
                <a:lnTo>
                  <a:pt x="82727" y="165100"/>
                </a:lnTo>
                <a:lnTo>
                  <a:pt x="94081" y="152400"/>
                </a:lnTo>
                <a:lnTo>
                  <a:pt x="107124" y="139700"/>
                </a:lnTo>
                <a:lnTo>
                  <a:pt x="121754" y="114300"/>
                </a:lnTo>
                <a:lnTo>
                  <a:pt x="137820" y="101600"/>
                </a:lnTo>
                <a:lnTo>
                  <a:pt x="155257" y="88900"/>
                </a:lnTo>
                <a:lnTo>
                  <a:pt x="173761" y="76200"/>
                </a:lnTo>
                <a:lnTo>
                  <a:pt x="193522" y="76200"/>
                </a:lnTo>
                <a:lnTo>
                  <a:pt x="214185" y="63500"/>
                </a:lnTo>
                <a:lnTo>
                  <a:pt x="246087" y="63500"/>
                </a:lnTo>
                <a:lnTo>
                  <a:pt x="257429" y="50800"/>
                </a:lnTo>
                <a:close/>
              </a:path>
              <a:path w="2932429" h="1562100">
                <a:moveTo>
                  <a:pt x="2723235" y="50800"/>
                </a:moveTo>
                <a:lnTo>
                  <a:pt x="2676245" y="50800"/>
                </a:lnTo>
                <a:lnTo>
                  <a:pt x="2687548" y="63500"/>
                </a:lnTo>
                <a:lnTo>
                  <a:pt x="2720187" y="63500"/>
                </a:lnTo>
                <a:lnTo>
                  <a:pt x="2741396" y="76200"/>
                </a:lnTo>
                <a:lnTo>
                  <a:pt x="2760954" y="88900"/>
                </a:lnTo>
                <a:lnTo>
                  <a:pt x="2779496" y="88900"/>
                </a:lnTo>
                <a:lnTo>
                  <a:pt x="2796641" y="101600"/>
                </a:lnTo>
                <a:lnTo>
                  <a:pt x="2812643" y="127000"/>
                </a:lnTo>
                <a:lnTo>
                  <a:pt x="2826867" y="139700"/>
                </a:lnTo>
                <a:lnTo>
                  <a:pt x="2839821" y="152400"/>
                </a:lnTo>
                <a:lnTo>
                  <a:pt x="2850870" y="177800"/>
                </a:lnTo>
                <a:lnTo>
                  <a:pt x="2860395" y="190500"/>
                </a:lnTo>
                <a:lnTo>
                  <a:pt x="2867761" y="215900"/>
                </a:lnTo>
                <a:lnTo>
                  <a:pt x="2870428" y="228600"/>
                </a:lnTo>
                <a:lnTo>
                  <a:pt x="2872968" y="241300"/>
                </a:lnTo>
                <a:lnTo>
                  <a:pt x="2874873" y="241300"/>
                </a:lnTo>
                <a:lnTo>
                  <a:pt x="2876270" y="254000"/>
                </a:lnTo>
                <a:lnTo>
                  <a:pt x="2877159" y="266700"/>
                </a:lnTo>
                <a:lnTo>
                  <a:pt x="2877413" y="279400"/>
                </a:lnTo>
                <a:lnTo>
                  <a:pt x="2877413" y="1282700"/>
                </a:lnTo>
                <a:lnTo>
                  <a:pt x="2874746" y="1320800"/>
                </a:lnTo>
                <a:lnTo>
                  <a:pt x="2867126" y="1358900"/>
                </a:lnTo>
                <a:lnTo>
                  <a:pt x="2859252" y="1371600"/>
                </a:lnTo>
                <a:lnTo>
                  <a:pt x="2849727" y="1397000"/>
                </a:lnTo>
                <a:lnTo>
                  <a:pt x="2838297" y="1409700"/>
                </a:lnTo>
                <a:lnTo>
                  <a:pt x="2825343" y="1435100"/>
                </a:lnTo>
                <a:lnTo>
                  <a:pt x="2810738" y="1447800"/>
                </a:lnTo>
                <a:lnTo>
                  <a:pt x="2794736" y="1460500"/>
                </a:lnTo>
                <a:lnTo>
                  <a:pt x="2777210" y="1473200"/>
                </a:lnTo>
                <a:lnTo>
                  <a:pt x="2758668" y="1485900"/>
                </a:lnTo>
                <a:lnTo>
                  <a:pt x="2738856" y="1498600"/>
                </a:lnTo>
                <a:lnTo>
                  <a:pt x="2718282" y="1498600"/>
                </a:lnTo>
                <a:lnTo>
                  <a:pt x="2708376" y="1511300"/>
                </a:lnTo>
                <a:lnTo>
                  <a:pt x="2743682" y="1511300"/>
                </a:lnTo>
                <a:lnTo>
                  <a:pt x="2764383" y="1498600"/>
                </a:lnTo>
                <a:lnTo>
                  <a:pt x="2783814" y="1485900"/>
                </a:lnTo>
                <a:lnTo>
                  <a:pt x="2802102" y="1473200"/>
                </a:lnTo>
                <a:lnTo>
                  <a:pt x="2818866" y="1460500"/>
                </a:lnTo>
                <a:lnTo>
                  <a:pt x="2834106" y="1435100"/>
                </a:lnTo>
                <a:lnTo>
                  <a:pt x="2847695" y="1422400"/>
                </a:lnTo>
                <a:lnTo>
                  <a:pt x="2859633" y="1397000"/>
                </a:lnTo>
                <a:lnTo>
                  <a:pt x="2869539" y="1384300"/>
                </a:lnTo>
                <a:lnTo>
                  <a:pt x="2877667" y="1358900"/>
                </a:lnTo>
                <a:lnTo>
                  <a:pt x="2885668" y="1320800"/>
                </a:lnTo>
                <a:lnTo>
                  <a:pt x="2888462" y="1282700"/>
                </a:lnTo>
                <a:lnTo>
                  <a:pt x="2888462" y="279400"/>
                </a:lnTo>
                <a:lnTo>
                  <a:pt x="2885668" y="241300"/>
                </a:lnTo>
                <a:lnTo>
                  <a:pt x="2880969" y="215900"/>
                </a:lnTo>
                <a:lnTo>
                  <a:pt x="2878048" y="215900"/>
                </a:lnTo>
                <a:lnTo>
                  <a:pt x="2870301" y="190500"/>
                </a:lnTo>
                <a:lnTo>
                  <a:pt x="2860268" y="165100"/>
                </a:lnTo>
                <a:lnTo>
                  <a:pt x="2848711" y="152400"/>
                </a:lnTo>
                <a:lnTo>
                  <a:pt x="2834995" y="127000"/>
                </a:lnTo>
                <a:lnTo>
                  <a:pt x="2803245" y="101600"/>
                </a:lnTo>
                <a:lnTo>
                  <a:pt x="2765653" y="76200"/>
                </a:lnTo>
                <a:lnTo>
                  <a:pt x="2745206" y="63500"/>
                </a:lnTo>
                <a:lnTo>
                  <a:pt x="2723235" y="50800"/>
                </a:lnTo>
                <a:close/>
              </a:path>
              <a:path w="2932429" h="1562100">
                <a:moveTo>
                  <a:pt x="2665323" y="38100"/>
                </a:moveTo>
                <a:lnTo>
                  <a:pt x="268109" y="38100"/>
                </a:lnTo>
                <a:lnTo>
                  <a:pt x="256019" y="50800"/>
                </a:lnTo>
                <a:lnTo>
                  <a:pt x="2677134" y="50800"/>
                </a:lnTo>
                <a:lnTo>
                  <a:pt x="2665323" y="38100"/>
                </a:lnTo>
                <a:close/>
              </a:path>
              <a:path w="2932429" h="1562100">
                <a:moveTo>
                  <a:pt x="2708249" y="0"/>
                </a:moveTo>
                <a:lnTo>
                  <a:pt x="222783" y="0"/>
                </a:lnTo>
                <a:lnTo>
                  <a:pt x="209054" y="12700"/>
                </a:lnTo>
                <a:lnTo>
                  <a:pt x="2721838" y="12700"/>
                </a:lnTo>
                <a:lnTo>
                  <a:pt x="2708249" y="0"/>
                </a:lnTo>
                <a:close/>
              </a:path>
            </a:pathLst>
          </a:custGeom>
          <a:solidFill>
            <a:srgbClr val="FFFFFF"/>
          </a:solidFill>
        </p:spPr>
        <p:txBody>
          <a:bodyPr wrap="square" lIns="0" tIns="0" rIns="0" bIns="0" rtlCol="0"/>
          <a:lstStyle/>
          <a:p>
            <a:endParaRPr/>
          </a:p>
        </p:txBody>
      </p:sp>
      <p:sp>
        <p:nvSpPr>
          <p:cNvPr id="9" name="object 9"/>
          <p:cNvSpPr txBox="1"/>
          <p:nvPr/>
        </p:nvSpPr>
        <p:spPr>
          <a:xfrm>
            <a:off x="1256487" y="1933194"/>
            <a:ext cx="1875789" cy="376555"/>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C00000"/>
                </a:solidFill>
                <a:latin typeface="Calibri"/>
                <a:cs typeface="Calibri"/>
              </a:rPr>
              <a:t>Планомірність</a:t>
            </a:r>
            <a:endParaRPr sz="2300">
              <a:latin typeface="Calibri"/>
              <a:cs typeface="Calibri"/>
            </a:endParaRPr>
          </a:p>
        </p:txBody>
      </p:sp>
      <p:sp>
        <p:nvSpPr>
          <p:cNvPr id="10" name="object 10"/>
          <p:cNvSpPr/>
          <p:nvPr/>
        </p:nvSpPr>
        <p:spPr>
          <a:xfrm>
            <a:off x="3632961" y="3139820"/>
            <a:ext cx="5115560" cy="1210945"/>
          </a:xfrm>
          <a:custGeom>
            <a:avLst/>
            <a:gdLst/>
            <a:ahLst/>
            <a:cxnLst/>
            <a:rect l="l" t="t" r="r" b="b"/>
            <a:pathLst>
              <a:path w="5115559" h="1210945">
                <a:moveTo>
                  <a:pt x="4913757" y="0"/>
                </a:moveTo>
                <a:lnTo>
                  <a:pt x="0" y="0"/>
                </a:lnTo>
                <a:lnTo>
                  <a:pt x="0" y="1210690"/>
                </a:lnTo>
                <a:lnTo>
                  <a:pt x="4913757" y="1210690"/>
                </a:lnTo>
                <a:lnTo>
                  <a:pt x="4960005" y="1205364"/>
                </a:lnTo>
                <a:lnTo>
                  <a:pt x="5002472" y="1190188"/>
                </a:lnTo>
                <a:lnTo>
                  <a:pt x="5039943" y="1166373"/>
                </a:lnTo>
                <a:lnTo>
                  <a:pt x="5071202" y="1135127"/>
                </a:lnTo>
                <a:lnTo>
                  <a:pt x="5095035" y="1097659"/>
                </a:lnTo>
                <a:lnTo>
                  <a:pt x="5110226" y="1055176"/>
                </a:lnTo>
                <a:lnTo>
                  <a:pt x="5115560" y="1008887"/>
                </a:lnTo>
                <a:lnTo>
                  <a:pt x="5115560" y="201802"/>
                </a:lnTo>
                <a:lnTo>
                  <a:pt x="5110226" y="155514"/>
                </a:lnTo>
                <a:lnTo>
                  <a:pt x="5095035" y="113031"/>
                </a:lnTo>
                <a:lnTo>
                  <a:pt x="5071202" y="75563"/>
                </a:lnTo>
                <a:lnTo>
                  <a:pt x="5039943" y="44317"/>
                </a:lnTo>
                <a:lnTo>
                  <a:pt x="5002472" y="20502"/>
                </a:lnTo>
                <a:lnTo>
                  <a:pt x="4960005" y="5326"/>
                </a:lnTo>
                <a:lnTo>
                  <a:pt x="4913757" y="0"/>
                </a:lnTo>
                <a:close/>
              </a:path>
            </a:pathLst>
          </a:custGeom>
          <a:solidFill>
            <a:srgbClr val="FFE8CA">
              <a:alpha val="90194"/>
            </a:srgbClr>
          </a:solidFill>
        </p:spPr>
        <p:txBody>
          <a:bodyPr wrap="square" lIns="0" tIns="0" rIns="0" bIns="0" rtlCol="0"/>
          <a:lstStyle/>
          <a:p>
            <a:endParaRPr/>
          </a:p>
        </p:txBody>
      </p:sp>
      <p:sp>
        <p:nvSpPr>
          <p:cNvPr id="11" name="object 11"/>
          <p:cNvSpPr/>
          <p:nvPr/>
        </p:nvSpPr>
        <p:spPr>
          <a:xfrm>
            <a:off x="3605529" y="3112261"/>
            <a:ext cx="5170805" cy="1266190"/>
          </a:xfrm>
          <a:custGeom>
            <a:avLst/>
            <a:gdLst/>
            <a:ahLst/>
            <a:cxnLst/>
            <a:rect l="l" t="t" r="r" b="b"/>
            <a:pathLst>
              <a:path w="5170805" h="1266189">
                <a:moveTo>
                  <a:pt x="4941189" y="0"/>
                </a:moveTo>
                <a:lnTo>
                  <a:pt x="27432" y="0"/>
                </a:lnTo>
                <a:lnTo>
                  <a:pt x="16769" y="2162"/>
                </a:lnTo>
                <a:lnTo>
                  <a:pt x="8048" y="8064"/>
                </a:lnTo>
                <a:lnTo>
                  <a:pt x="2160" y="16823"/>
                </a:lnTo>
                <a:lnTo>
                  <a:pt x="76" y="27177"/>
                </a:lnTo>
                <a:lnTo>
                  <a:pt x="0" y="1238250"/>
                </a:lnTo>
                <a:lnTo>
                  <a:pt x="2160" y="1248985"/>
                </a:lnTo>
                <a:lnTo>
                  <a:pt x="8048" y="1257744"/>
                </a:lnTo>
                <a:lnTo>
                  <a:pt x="16769" y="1263646"/>
                </a:lnTo>
                <a:lnTo>
                  <a:pt x="27432" y="1265808"/>
                </a:lnTo>
                <a:lnTo>
                  <a:pt x="4942586" y="1265682"/>
                </a:lnTo>
                <a:lnTo>
                  <a:pt x="4988687" y="1260856"/>
                </a:lnTo>
                <a:lnTo>
                  <a:pt x="5031740" y="1247139"/>
                </a:lnTo>
                <a:lnTo>
                  <a:pt x="5059038" y="1232789"/>
                </a:lnTo>
                <a:lnTo>
                  <a:pt x="33020" y="1232789"/>
                </a:lnTo>
                <a:lnTo>
                  <a:pt x="33020" y="33020"/>
                </a:lnTo>
                <a:lnTo>
                  <a:pt x="5059173" y="33020"/>
                </a:lnTo>
                <a:lnTo>
                  <a:pt x="5049393" y="27177"/>
                </a:lnTo>
                <a:lnTo>
                  <a:pt x="5029200" y="17525"/>
                </a:lnTo>
                <a:lnTo>
                  <a:pt x="5007991" y="9905"/>
                </a:lnTo>
                <a:lnTo>
                  <a:pt x="4986020" y="4445"/>
                </a:lnTo>
                <a:lnTo>
                  <a:pt x="4963160" y="1142"/>
                </a:lnTo>
                <a:lnTo>
                  <a:pt x="4941189" y="0"/>
                </a:lnTo>
                <a:close/>
              </a:path>
              <a:path w="5170805" h="1266189">
                <a:moveTo>
                  <a:pt x="5059173" y="33020"/>
                </a:moveTo>
                <a:lnTo>
                  <a:pt x="4941189" y="33020"/>
                </a:lnTo>
                <a:lnTo>
                  <a:pt x="4961509" y="34036"/>
                </a:lnTo>
                <a:lnTo>
                  <a:pt x="4980940" y="37084"/>
                </a:lnTo>
                <a:lnTo>
                  <a:pt x="5017897" y="48513"/>
                </a:lnTo>
                <a:lnTo>
                  <a:pt x="5066284" y="78104"/>
                </a:lnTo>
                <a:lnTo>
                  <a:pt x="5104130" y="119761"/>
                </a:lnTo>
                <a:lnTo>
                  <a:pt x="5128768" y="171323"/>
                </a:lnTo>
                <a:lnTo>
                  <a:pt x="5136515" y="209550"/>
                </a:lnTo>
                <a:lnTo>
                  <a:pt x="5137531" y="1036574"/>
                </a:lnTo>
                <a:lnTo>
                  <a:pt x="5136388" y="1056894"/>
                </a:lnTo>
                <a:lnTo>
                  <a:pt x="5128641" y="1095120"/>
                </a:lnTo>
                <a:lnTo>
                  <a:pt x="5113655" y="1130300"/>
                </a:lnTo>
                <a:lnTo>
                  <a:pt x="5079746" y="1175512"/>
                </a:lnTo>
                <a:lnTo>
                  <a:pt x="5034534" y="1209167"/>
                </a:lnTo>
                <a:lnTo>
                  <a:pt x="4999228" y="1224026"/>
                </a:lnTo>
                <a:lnTo>
                  <a:pt x="4961001" y="1231773"/>
                </a:lnTo>
                <a:lnTo>
                  <a:pt x="4940935" y="1232789"/>
                </a:lnTo>
                <a:lnTo>
                  <a:pt x="5059038" y="1232789"/>
                </a:lnTo>
                <a:lnTo>
                  <a:pt x="5104257" y="1197737"/>
                </a:lnTo>
                <a:lnTo>
                  <a:pt x="5131943" y="1163574"/>
                </a:lnTo>
                <a:lnTo>
                  <a:pt x="5152898" y="1124585"/>
                </a:lnTo>
                <a:lnTo>
                  <a:pt x="5166106" y="1081405"/>
                </a:lnTo>
                <a:lnTo>
                  <a:pt x="5170551" y="1036574"/>
                </a:lnTo>
                <a:lnTo>
                  <a:pt x="5170424" y="227964"/>
                </a:lnTo>
                <a:lnTo>
                  <a:pt x="5165471" y="181863"/>
                </a:lnTo>
                <a:lnTo>
                  <a:pt x="5151882" y="138937"/>
                </a:lnTo>
                <a:lnTo>
                  <a:pt x="5130546" y="100075"/>
                </a:lnTo>
                <a:lnTo>
                  <a:pt x="5102352" y="66293"/>
                </a:lnTo>
                <a:lnTo>
                  <a:pt x="5068316" y="38480"/>
                </a:lnTo>
                <a:lnTo>
                  <a:pt x="5059173" y="33020"/>
                </a:lnTo>
                <a:close/>
              </a:path>
              <a:path w="5170805" h="1266189">
                <a:moveTo>
                  <a:pt x="4941189" y="44068"/>
                </a:moveTo>
                <a:lnTo>
                  <a:pt x="43942" y="44068"/>
                </a:lnTo>
                <a:lnTo>
                  <a:pt x="43942" y="1221739"/>
                </a:lnTo>
                <a:lnTo>
                  <a:pt x="4940300" y="1221739"/>
                </a:lnTo>
                <a:lnTo>
                  <a:pt x="4959350" y="1220977"/>
                </a:lnTo>
                <a:lnTo>
                  <a:pt x="4977765" y="1218183"/>
                </a:lnTo>
                <a:lnTo>
                  <a:pt x="4995545" y="1213739"/>
                </a:lnTo>
                <a:lnTo>
                  <a:pt x="5003699" y="1210818"/>
                </a:lnTo>
                <a:lnTo>
                  <a:pt x="54991" y="1210818"/>
                </a:lnTo>
                <a:lnTo>
                  <a:pt x="54991" y="55117"/>
                </a:lnTo>
                <a:lnTo>
                  <a:pt x="5003876" y="55117"/>
                </a:lnTo>
                <a:lnTo>
                  <a:pt x="4997069" y="52577"/>
                </a:lnTo>
                <a:lnTo>
                  <a:pt x="4979289" y="48005"/>
                </a:lnTo>
                <a:lnTo>
                  <a:pt x="4961001" y="45085"/>
                </a:lnTo>
                <a:lnTo>
                  <a:pt x="4941189" y="44068"/>
                </a:lnTo>
                <a:close/>
              </a:path>
              <a:path w="5170805" h="1266189">
                <a:moveTo>
                  <a:pt x="5003876" y="55117"/>
                </a:moveTo>
                <a:lnTo>
                  <a:pt x="4941189" y="55117"/>
                </a:lnTo>
                <a:lnTo>
                  <a:pt x="4960493" y="56007"/>
                </a:lnTo>
                <a:lnTo>
                  <a:pt x="4977638" y="58800"/>
                </a:lnTo>
                <a:lnTo>
                  <a:pt x="5025390" y="76708"/>
                </a:lnTo>
                <a:lnTo>
                  <a:pt x="5065395" y="106934"/>
                </a:lnTo>
                <a:lnTo>
                  <a:pt x="5095113" y="147447"/>
                </a:lnTo>
                <a:lnTo>
                  <a:pt x="5112258" y="195579"/>
                </a:lnTo>
                <a:lnTo>
                  <a:pt x="5115441" y="227964"/>
                </a:lnTo>
                <a:lnTo>
                  <a:pt x="5115433" y="1036574"/>
                </a:lnTo>
                <a:lnTo>
                  <a:pt x="5107305" y="1089787"/>
                </a:lnTo>
                <a:lnTo>
                  <a:pt x="5085080" y="1134999"/>
                </a:lnTo>
                <a:lnTo>
                  <a:pt x="5051044" y="1171829"/>
                </a:lnTo>
                <a:lnTo>
                  <a:pt x="5007737" y="1197737"/>
                </a:lnTo>
                <a:lnTo>
                  <a:pt x="4957699" y="1210056"/>
                </a:lnTo>
                <a:lnTo>
                  <a:pt x="4939792" y="1210818"/>
                </a:lnTo>
                <a:lnTo>
                  <a:pt x="5003699" y="1210818"/>
                </a:lnTo>
                <a:lnTo>
                  <a:pt x="5044186" y="1190625"/>
                </a:lnTo>
                <a:lnTo>
                  <a:pt x="5083683" y="1154938"/>
                </a:lnTo>
                <a:lnTo>
                  <a:pt x="5111623" y="1109345"/>
                </a:lnTo>
                <a:lnTo>
                  <a:pt x="5125384" y="1056894"/>
                </a:lnTo>
                <a:lnTo>
                  <a:pt x="5126482" y="1036574"/>
                </a:lnTo>
                <a:lnTo>
                  <a:pt x="5126375" y="227964"/>
                </a:lnTo>
                <a:lnTo>
                  <a:pt x="5118481" y="175133"/>
                </a:lnTo>
                <a:lnTo>
                  <a:pt x="5095240" y="126364"/>
                </a:lnTo>
                <a:lnTo>
                  <a:pt x="5059680" y="86867"/>
                </a:lnTo>
                <a:lnTo>
                  <a:pt x="5014087" y="58927"/>
                </a:lnTo>
                <a:lnTo>
                  <a:pt x="5003876" y="55117"/>
                </a:lnTo>
                <a:close/>
              </a:path>
            </a:pathLst>
          </a:custGeom>
          <a:solidFill>
            <a:srgbClr val="FFE8CA">
              <a:alpha val="90194"/>
            </a:srgbClr>
          </a:solidFill>
        </p:spPr>
        <p:txBody>
          <a:bodyPr wrap="square" lIns="0" tIns="0" rIns="0" bIns="0" rtlCol="0"/>
          <a:lstStyle/>
          <a:p>
            <a:endParaRPr/>
          </a:p>
        </p:txBody>
      </p:sp>
      <p:sp>
        <p:nvSpPr>
          <p:cNvPr id="12" name="object 12"/>
          <p:cNvSpPr txBox="1"/>
          <p:nvPr/>
        </p:nvSpPr>
        <p:spPr>
          <a:xfrm>
            <a:off x="3952494" y="3353180"/>
            <a:ext cx="4419600" cy="710565"/>
          </a:xfrm>
          <a:prstGeom prst="rect">
            <a:avLst/>
          </a:prstGeom>
        </p:spPr>
        <p:txBody>
          <a:bodyPr vert="horz" wrap="square" lIns="0" tIns="62230" rIns="0" bIns="0" rtlCol="0">
            <a:spAutoFit/>
          </a:bodyPr>
          <a:lstStyle/>
          <a:p>
            <a:pPr marL="241300" marR="5080" indent="-241300">
              <a:lnSpc>
                <a:spcPts val="2510"/>
              </a:lnSpc>
              <a:spcBef>
                <a:spcPts val="490"/>
              </a:spcBef>
              <a:buFont typeface="Times New Roman"/>
              <a:buChar char="•"/>
              <a:tabLst>
                <a:tab pos="241300" algn="l"/>
              </a:tabLst>
            </a:pPr>
            <a:r>
              <a:rPr sz="2400" b="1" spc="-20" dirty="0">
                <a:latin typeface="Times New Roman"/>
                <a:cs typeface="Times New Roman"/>
              </a:rPr>
              <a:t>охоплення </a:t>
            </a:r>
            <a:r>
              <a:rPr sz="2400" b="1" spc="-5" dirty="0">
                <a:latin typeface="Times New Roman"/>
                <a:cs typeface="Times New Roman"/>
              </a:rPr>
              <a:t>як </a:t>
            </a:r>
            <a:r>
              <a:rPr sz="2400" b="1" spc="-25" dirty="0">
                <a:latin typeface="Times New Roman"/>
                <a:cs typeface="Times New Roman"/>
              </a:rPr>
              <a:t>можна </a:t>
            </a:r>
            <a:r>
              <a:rPr sz="2400" b="1" spc="-10" dirty="0">
                <a:latin typeface="Times New Roman"/>
                <a:cs typeface="Times New Roman"/>
              </a:rPr>
              <a:t>більшого  </a:t>
            </a:r>
            <a:r>
              <a:rPr sz="2400" b="1" dirty="0">
                <a:latin typeface="Times New Roman"/>
                <a:cs typeface="Times New Roman"/>
              </a:rPr>
              <a:t>числа </a:t>
            </a:r>
            <a:r>
              <a:rPr sz="2400" b="1" spc="-5" dirty="0">
                <a:latin typeface="Times New Roman"/>
                <a:cs typeface="Times New Roman"/>
              </a:rPr>
              <a:t>елементів</a:t>
            </a:r>
            <a:r>
              <a:rPr sz="2400" b="1" spc="-45" dirty="0">
                <a:latin typeface="Times New Roman"/>
                <a:cs typeface="Times New Roman"/>
              </a:rPr>
              <a:t> </a:t>
            </a:r>
            <a:r>
              <a:rPr sz="2400" b="1" spc="-10" dirty="0">
                <a:latin typeface="Times New Roman"/>
                <a:cs typeface="Times New Roman"/>
              </a:rPr>
              <a:t>сукупності</a:t>
            </a:r>
            <a:endParaRPr sz="2400">
              <a:latin typeface="Times New Roman"/>
              <a:cs typeface="Times New Roman"/>
            </a:endParaRPr>
          </a:p>
        </p:txBody>
      </p:sp>
      <p:sp>
        <p:nvSpPr>
          <p:cNvPr id="13" name="object 13"/>
          <p:cNvSpPr/>
          <p:nvPr/>
        </p:nvSpPr>
        <p:spPr>
          <a:xfrm>
            <a:off x="755573" y="2988436"/>
            <a:ext cx="2877820" cy="1513840"/>
          </a:xfrm>
          <a:custGeom>
            <a:avLst/>
            <a:gdLst/>
            <a:ahLst/>
            <a:cxnLst/>
            <a:rect l="l" t="t" r="r" b="b"/>
            <a:pathLst>
              <a:path w="2877820" h="1513839">
                <a:moveTo>
                  <a:pt x="2625166" y="0"/>
                </a:moveTo>
                <a:lnTo>
                  <a:pt x="252247" y="0"/>
                </a:lnTo>
                <a:lnTo>
                  <a:pt x="206907" y="4062"/>
                </a:lnTo>
                <a:lnTo>
                  <a:pt x="164232" y="15777"/>
                </a:lnTo>
                <a:lnTo>
                  <a:pt x="124936" y="34431"/>
                </a:lnTo>
                <a:lnTo>
                  <a:pt x="89730" y="59312"/>
                </a:lnTo>
                <a:lnTo>
                  <a:pt x="59327" y="89710"/>
                </a:lnTo>
                <a:lnTo>
                  <a:pt x="34440" y="124911"/>
                </a:lnTo>
                <a:lnTo>
                  <a:pt x="15781" y="164205"/>
                </a:lnTo>
                <a:lnTo>
                  <a:pt x="4064" y="206879"/>
                </a:lnTo>
                <a:lnTo>
                  <a:pt x="0" y="252222"/>
                </a:lnTo>
                <a:lnTo>
                  <a:pt x="0" y="1261237"/>
                </a:lnTo>
                <a:lnTo>
                  <a:pt x="4064" y="1306579"/>
                </a:lnTo>
                <a:lnTo>
                  <a:pt x="15781" y="1349253"/>
                </a:lnTo>
                <a:lnTo>
                  <a:pt x="34440" y="1388547"/>
                </a:lnTo>
                <a:lnTo>
                  <a:pt x="59327" y="1423748"/>
                </a:lnTo>
                <a:lnTo>
                  <a:pt x="89730" y="1454146"/>
                </a:lnTo>
                <a:lnTo>
                  <a:pt x="124936" y="1479027"/>
                </a:lnTo>
                <a:lnTo>
                  <a:pt x="164232" y="1497681"/>
                </a:lnTo>
                <a:lnTo>
                  <a:pt x="206907" y="1509396"/>
                </a:lnTo>
                <a:lnTo>
                  <a:pt x="252247" y="1513458"/>
                </a:lnTo>
                <a:lnTo>
                  <a:pt x="2625166" y="1513458"/>
                </a:lnTo>
                <a:lnTo>
                  <a:pt x="2670508" y="1509396"/>
                </a:lnTo>
                <a:lnTo>
                  <a:pt x="2713182" y="1497681"/>
                </a:lnTo>
                <a:lnTo>
                  <a:pt x="2752476" y="1479027"/>
                </a:lnTo>
                <a:lnTo>
                  <a:pt x="2787678" y="1454146"/>
                </a:lnTo>
                <a:lnTo>
                  <a:pt x="2818075" y="1423748"/>
                </a:lnTo>
                <a:lnTo>
                  <a:pt x="2842957" y="1388547"/>
                </a:lnTo>
                <a:lnTo>
                  <a:pt x="2861610" y="1349253"/>
                </a:lnTo>
                <a:lnTo>
                  <a:pt x="2873325" y="1306579"/>
                </a:lnTo>
                <a:lnTo>
                  <a:pt x="2877388" y="1261237"/>
                </a:lnTo>
                <a:lnTo>
                  <a:pt x="2877388" y="252222"/>
                </a:lnTo>
                <a:lnTo>
                  <a:pt x="2873325" y="206879"/>
                </a:lnTo>
                <a:lnTo>
                  <a:pt x="2861610" y="164205"/>
                </a:lnTo>
                <a:lnTo>
                  <a:pt x="2842957" y="124911"/>
                </a:lnTo>
                <a:lnTo>
                  <a:pt x="2818075" y="89710"/>
                </a:lnTo>
                <a:lnTo>
                  <a:pt x="2787678" y="59312"/>
                </a:lnTo>
                <a:lnTo>
                  <a:pt x="2752476" y="34431"/>
                </a:lnTo>
                <a:lnTo>
                  <a:pt x="2713182" y="15777"/>
                </a:lnTo>
                <a:lnTo>
                  <a:pt x="2670508" y="4062"/>
                </a:lnTo>
                <a:lnTo>
                  <a:pt x="2625166" y="0"/>
                </a:lnTo>
                <a:close/>
              </a:path>
            </a:pathLst>
          </a:custGeom>
          <a:solidFill>
            <a:srgbClr val="FFC000"/>
          </a:solidFill>
        </p:spPr>
        <p:txBody>
          <a:bodyPr wrap="square" lIns="0" tIns="0" rIns="0" bIns="0" rtlCol="0"/>
          <a:lstStyle/>
          <a:p>
            <a:endParaRPr/>
          </a:p>
        </p:txBody>
      </p:sp>
      <p:sp>
        <p:nvSpPr>
          <p:cNvPr id="14" name="object 14"/>
          <p:cNvSpPr/>
          <p:nvPr/>
        </p:nvSpPr>
        <p:spPr>
          <a:xfrm>
            <a:off x="728116" y="2967354"/>
            <a:ext cx="2932430" cy="1562100"/>
          </a:xfrm>
          <a:custGeom>
            <a:avLst/>
            <a:gdLst/>
            <a:ahLst/>
            <a:cxnLst/>
            <a:rect l="l" t="t" r="r" b="b"/>
            <a:pathLst>
              <a:path w="2932429" h="1562100">
                <a:moveTo>
                  <a:pt x="2735300" y="12700"/>
                </a:moveTo>
                <a:lnTo>
                  <a:pt x="195338" y="12700"/>
                </a:lnTo>
                <a:lnTo>
                  <a:pt x="169519" y="25400"/>
                </a:lnTo>
                <a:lnTo>
                  <a:pt x="145275" y="38100"/>
                </a:lnTo>
                <a:lnTo>
                  <a:pt x="122250" y="50800"/>
                </a:lnTo>
                <a:lnTo>
                  <a:pt x="100812" y="63500"/>
                </a:lnTo>
                <a:lnTo>
                  <a:pt x="81076" y="88900"/>
                </a:lnTo>
                <a:lnTo>
                  <a:pt x="63131" y="101600"/>
                </a:lnTo>
                <a:lnTo>
                  <a:pt x="33235" y="152400"/>
                </a:lnTo>
                <a:lnTo>
                  <a:pt x="12407" y="203200"/>
                </a:lnTo>
                <a:lnTo>
                  <a:pt x="3175" y="241300"/>
                </a:lnTo>
                <a:lnTo>
                  <a:pt x="0" y="279400"/>
                </a:lnTo>
                <a:lnTo>
                  <a:pt x="12" y="1295400"/>
                </a:lnTo>
                <a:lnTo>
                  <a:pt x="3365" y="1333500"/>
                </a:lnTo>
                <a:lnTo>
                  <a:pt x="13004" y="1371600"/>
                </a:lnTo>
                <a:lnTo>
                  <a:pt x="34429" y="1422400"/>
                </a:lnTo>
                <a:lnTo>
                  <a:pt x="64782" y="1473200"/>
                </a:lnTo>
                <a:lnTo>
                  <a:pt x="82969" y="1485900"/>
                </a:lnTo>
                <a:lnTo>
                  <a:pt x="102819" y="1511300"/>
                </a:lnTo>
                <a:lnTo>
                  <a:pt x="124510" y="1524000"/>
                </a:lnTo>
                <a:lnTo>
                  <a:pt x="147523" y="1536700"/>
                </a:lnTo>
                <a:lnTo>
                  <a:pt x="197154" y="1562100"/>
                </a:lnTo>
                <a:lnTo>
                  <a:pt x="2723108" y="1562100"/>
                </a:lnTo>
                <a:lnTo>
                  <a:pt x="2737078" y="1549400"/>
                </a:lnTo>
                <a:lnTo>
                  <a:pt x="2762859" y="1549400"/>
                </a:lnTo>
                <a:lnTo>
                  <a:pt x="2787116" y="1536700"/>
                </a:lnTo>
                <a:lnTo>
                  <a:pt x="241998" y="1536700"/>
                </a:lnTo>
                <a:lnTo>
                  <a:pt x="229857" y="1524000"/>
                </a:lnTo>
                <a:lnTo>
                  <a:pt x="206286" y="1524000"/>
                </a:lnTo>
                <a:lnTo>
                  <a:pt x="183400" y="1511300"/>
                </a:lnTo>
                <a:lnTo>
                  <a:pt x="161912" y="1511300"/>
                </a:lnTo>
                <a:lnTo>
                  <a:pt x="141604" y="1498600"/>
                </a:lnTo>
                <a:lnTo>
                  <a:pt x="122618" y="1473200"/>
                </a:lnTo>
                <a:lnTo>
                  <a:pt x="105105" y="1460500"/>
                </a:lnTo>
                <a:lnTo>
                  <a:pt x="89192" y="1447800"/>
                </a:lnTo>
                <a:lnTo>
                  <a:pt x="74955" y="1422400"/>
                </a:lnTo>
                <a:lnTo>
                  <a:pt x="62687" y="1409700"/>
                </a:lnTo>
                <a:lnTo>
                  <a:pt x="44005" y="1358900"/>
                </a:lnTo>
                <a:lnTo>
                  <a:pt x="35877" y="1320800"/>
                </a:lnTo>
                <a:lnTo>
                  <a:pt x="32994" y="1282700"/>
                </a:lnTo>
                <a:lnTo>
                  <a:pt x="33007" y="279400"/>
                </a:lnTo>
                <a:lnTo>
                  <a:pt x="35915" y="241300"/>
                </a:lnTo>
                <a:lnTo>
                  <a:pt x="44119" y="203200"/>
                </a:lnTo>
                <a:lnTo>
                  <a:pt x="62928" y="165100"/>
                </a:lnTo>
                <a:lnTo>
                  <a:pt x="75260" y="139700"/>
                </a:lnTo>
                <a:lnTo>
                  <a:pt x="89522" y="127000"/>
                </a:lnTo>
                <a:lnTo>
                  <a:pt x="105486" y="101600"/>
                </a:lnTo>
                <a:lnTo>
                  <a:pt x="123024" y="88900"/>
                </a:lnTo>
                <a:lnTo>
                  <a:pt x="142049" y="76200"/>
                </a:lnTo>
                <a:lnTo>
                  <a:pt x="162369" y="63500"/>
                </a:lnTo>
                <a:lnTo>
                  <a:pt x="183921" y="50800"/>
                </a:lnTo>
                <a:lnTo>
                  <a:pt x="206641" y="38100"/>
                </a:lnTo>
                <a:lnTo>
                  <a:pt x="2784830" y="38100"/>
                </a:lnTo>
                <a:lnTo>
                  <a:pt x="2760319" y="25400"/>
                </a:lnTo>
                <a:lnTo>
                  <a:pt x="2735300" y="12700"/>
                </a:lnTo>
                <a:close/>
              </a:path>
              <a:path w="2932429" h="1562100">
                <a:moveTo>
                  <a:pt x="2784830" y="38100"/>
                </a:moveTo>
                <a:lnTo>
                  <a:pt x="2726283" y="38100"/>
                </a:lnTo>
                <a:lnTo>
                  <a:pt x="2749016" y="50800"/>
                </a:lnTo>
                <a:lnTo>
                  <a:pt x="2770479" y="63500"/>
                </a:lnTo>
                <a:lnTo>
                  <a:pt x="2790926" y="76200"/>
                </a:lnTo>
                <a:lnTo>
                  <a:pt x="2809849" y="88900"/>
                </a:lnTo>
                <a:lnTo>
                  <a:pt x="2827375" y="101600"/>
                </a:lnTo>
                <a:lnTo>
                  <a:pt x="2843250" y="127000"/>
                </a:lnTo>
                <a:lnTo>
                  <a:pt x="2857474" y="139700"/>
                </a:lnTo>
                <a:lnTo>
                  <a:pt x="2869666" y="165100"/>
                </a:lnTo>
                <a:lnTo>
                  <a:pt x="2880207" y="177800"/>
                </a:lnTo>
                <a:lnTo>
                  <a:pt x="2888462" y="203200"/>
                </a:lnTo>
                <a:lnTo>
                  <a:pt x="2896590" y="241300"/>
                </a:lnTo>
                <a:lnTo>
                  <a:pt x="2899384" y="279400"/>
                </a:lnTo>
                <a:lnTo>
                  <a:pt x="2899384" y="1282700"/>
                </a:lnTo>
                <a:lnTo>
                  <a:pt x="2896590" y="1320800"/>
                </a:lnTo>
                <a:lnTo>
                  <a:pt x="2888335" y="1358900"/>
                </a:lnTo>
                <a:lnTo>
                  <a:pt x="2869539" y="1409700"/>
                </a:lnTo>
                <a:lnTo>
                  <a:pt x="2857093" y="1422400"/>
                </a:lnTo>
                <a:lnTo>
                  <a:pt x="2842869" y="1447800"/>
                </a:lnTo>
                <a:lnTo>
                  <a:pt x="2826994" y="1460500"/>
                </a:lnTo>
                <a:lnTo>
                  <a:pt x="2809468" y="1473200"/>
                </a:lnTo>
                <a:lnTo>
                  <a:pt x="2790418" y="1498600"/>
                </a:lnTo>
                <a:lnTo>
                  <a:pt x="2770098" y="1511300"/>
                </a:lnTo>
                <a:lnTo>
                  <a:pt x="2748508" y="1511300"/>
                </a:lnTo>
                <a:lnTo>
                  <a:pt x="2725775" y="1524000"/>
                </a:lnTo>
                <a:lnTo>
                  <a:pt x="2702280" y="1524000"/>
                </a:lnTo>
                <a:lnTo>
                  <a:pt x="2690088" y="1536700"/>
                </a:lnTo>
                <a:lnTo>
                  <a:pt x="2787116" y="1536700"/>
                </a:lnTo>
                <a:lnTo>
                  <a:pt x="2810230" y="1524000"/>
                </a:lnTo>
                <a:lnTo>
                  <a:pt x="2831566" y="1498600"/>
                </a:lnTo>
                <a:lnTo>
                  <a:pt x="2851505" y="1485900"/>
                </a:lnTo>
                <a:lnTo>
                  <a:pt x="2869285" y="1460500"/>
                </a:lnTo>
                <a:lnTo>
                  <a:pt x="2885414" y="1447800"/>
                </a:lnTo>
                <a:lnTo>
                  <a:pt x="2899130" y="1422400"/>
                </a:lnTo>
                <a:lnTo>
                  <a:pt x="2919958" y="1371600"/>
                </a:lnTo>
                <a:lnTo>
                  <a:pt x="2929356" y="1333500"/>
                </a:lnTo>
                <a:lnTo>
                  <a:pt x="2932277" y="1295400"/>
                </a:lnTo>
                <a:lnTo>
                  <a:pt x="2932404" y="279400"/>
                </a:lnTo>
                <a:lnTo>
                  <a:pt x="2931896" y="266700"/>
                </a:lnTo>
                <a:lnTo>
                  <a:pt x="2930880" y="254000"/>
                </a:lnTo>
                <a:lnTo>
                  <a:pt x="2929102" y="241300"/>
                </a:lnTo>
                <a:lnTo>
                  <a:pt x="2926562" y="228600"/>
                </a:lnTo>
                <a:lnTo>
                  <a:pt x="2923387" y="203200"/>
                </a:lnTo>
                <a:lnTo>
                  <a:pt x="2919450" y="190500"/>
                </a:lnTo>
                <a:lnTo>
                  <a:pt x="2909798" y="165100"/>
                </a:lnTo>
                <a:lnTo>
                  <a:pt x="2897987" y="139700"/>
                </a:lnTo>
                <a:lnTo>
                  <a:pt x="2883890" y="127000"/>
                </a:lnTo>
                <a:lnTo>
                  <a:pt x="2867634" y="101600"/>
                </a:lnTo>
                <a:lnTo>
                  <a:pt x="2849600" y="76200"/>
                </a:lnTo>
                <a:lnTo>
                  <a:pt x="2829661" y="63500"/>
                </a:lnTo>
                <a:lnTo>
                  <a:pt x="2807944" y="50800"/>
                </a:lnTo>
                <a:lnTo>
                  <a:pt x="2784830" y="38100"/>
                </a:lnTo>
                <a:close/>
              </a:path>
              <a:path w="2932429" h="1562100">
                <a:moveTo>
                  <a:pt x="2711297" y="1511300"/>
                </a:moveTo>
                <a:lnTo>
                  <a:pt x="220319" y="1511300"/>
                </a:lnTo>
                <a:lnTo>
                  <a:pt x="231838" y="1524000"/>
                </a:lnTo>
                <a:lnTo>
                  <a:pt x="2699740" y="1524000"/>
                </a:lnTo>
                <a:lnTo>
                  <a:pt x="2711297" y="1511300"/>
                </a:lnTo>
                <a:close/>
              </a:path>
              <a:path w="2932429" h="1562100">
                <a:moveTo>
                  <a:pt x="257429" y="50800"/>
                </a:moveTo>
                <a:lnTo>
                  <a:pt x="210413" y="50800"/>
                </a:lnTo>
                <a:lnTo>
                  <a:pt x="188721" y="63500"/>
                </a:lnTo>
                <a:lnTo>
                  <a:pt x="148653" y="88900"/>
                </a:lnTo>
                <a:lnTo>
                  <a:pt x="113626" y="114300"/>
                </a:lnTo>
                <a:lnTo>
                  <a:pt x="84670" y="152400"/>
                </a:lnTo>
                <a:lnTo>
                  <a:pt x="72834" y="165100"/>
                </a:lnTo>
                <a:lnTo>
                  <a:pt x="62814" y="190500"/>
                </a:lnTo>
                <a:lnTo>
                  <a:pt x="54686" y="203200"/>
                </a:lnTo>
                <a:lnTo>
                  <a:pt x="51498" y="215900"/>
                </a:lnTo>
                <a:lnTo>
                  <a:pt x="45275" y="254000"/>
                </a:lnTo>
                <a:lnTo>
                  <a:pt x="43992" y="1282700"/>
                </a:lnTo>
                <a:lnTo>
                  <a:pt x="44234" y="1295400"/>
                </a:lnTo>
                <a:lnTo>
                  <a:pt x="48742" y="1333500"/>
                </a:lnTo>
                <a:lnTo>
                  <a:pt x="62166" y="1384300"/>
                </a:lnTo>
                <a:lnTo>
                  <a:pt x="72110" y="1397000"/>
                </a:lnTo>
                <a:lnTo>
                  <a:pt x="83756" y="1422400"/>
                </a:lnTo>
                <a:lnTo>
                  <a:pt x="97332" y="1435100"/>
                </a:lnTo>
                <a:lnTo>
                  <a:pt x="112483" y="1460500"/>
                </a:lnTo>
                <a:lnTo>
                  <a:pt x="129222" y="1473200"/>
                </a:lnTo>
                <a:lnTo>
                  <a:pt x="147294" y="1485900"/>
                </a:lnTo>
                <a:lnTo>
                  <a:pt x="166712" y="1498600"/>
                </a:lnTo>
                <a:lnTo>
                  <a:pt x="187172" y="1511300"/>
                </a:lnTo>
                <a:lnTo>
                  <a:pt x="222745" y="1511300"/>
                </a:lnTo>
                <a:lnTo>
                  <a:pt x="212369" y="1498600"/>
                </a:lnTo>
                <a:lnTo>
                  <a:pt x="190944" y="1498600"/>
                </a:lnTo>
                <a:lnTo>
                  <a:pt x="171513" y="1485900"/>
                </a:lnTo>
                <a:lnTo>
                  <a:pt x="135826" y="1460500"/>
                </a:lnTo>
                <a:lnTo>
                  <a:pt x="105473" y="1435100"/>
                </a:lnTo>
                <a:lnTo>
                  <a:pt x="92557" y="1409700"/>
                </a:lnTo>
                <a:lnTo>
                  <a:pt x="81534" y="1397000"/>
                </a:lnTo>
                <a:lnTo>
                  <a:pt x="72059" y="1371600"/>
                </a:lnTo>
                <a:lnTo>
                  <a:pt x="64668" y="1358900"/>
                </a:lnTo>
                <a:lnTo>
                  <a:pt x="61836" y="1346200"/>
                </a:lnTo>
                <a:lnTo>
                  <a:pt x="56108" y="1308100"/>
                </a:lnTo>
                <a:lnTo>
                  <a:pt x="54990" y="1282700"/>
                </a:lnTo>
                <a:lnTo>
                  <a:pt x="55003" y="279400"/>
                </a:lnTo>
                <a:lnTo>
                  <a:pt x="55283" y="266700"/>
                </a:lnTo>
                <a:lnTo>
                  <a:pt x="56248" y="254000"/>
                </a:lnTo>
                <a:lnTo>
                  <a:pt x="57734" y="241300"/>
                </a:lnTo>
                <a:lnTo>
                  <a:pt x="59728" y="228600"/>
                </a:lnTo>
                <a:lnTo>
                  <a:pt x="62229" y="228600"/>
                </a:lnTo>
                <a:lnTo>
                  <a:pt x="65265" y="215900"/>
                </a:lnTo>
                <a:lnTo>
                  <a:pt x="73151" y="190500"/>
                </a:lnTo>
                <a:lnTo>
                  <a:pt x="82727" y="165100"/>
                </a:lnTo>
                <a:lnTo>
                  <a:pt x="94081" y="152400"/>
                </a:lnTo>
                <a:lnTo>
                  <a:pt x="107124" y="139700"/>
                </a:lnTo>
                <a:lnTo>
                  <a:pt x="121754" y="114300"/>
                </a:lnTo>
                <a:lnTo>
                  <a:pt x="137820" y="101600"/>
                </a:lnTo>
                <a:lnTo>
                  <a:pt x="155257" y="88900"/>
                </a:lnTo>
                <a:lnTo>
                  <a:pt x="173761" y="76200"/>
                </a:lnTo>
                <a:lnTo>
                  <a:pt x="193522" y="76200"/>
                </a:lnTo>
                <a:lnTo>
                  <a:pt x="214185" y="63500"/>
                </a:lnTo>
                <a:lnTo>
                  <a:pt x="246087" y="63500"/>
                </a:lnTo>
                <a:lnTo>
                  <a:pt x="257429" y="50800"/>
                </a:lnTo>
                <a:close/>
              </a:path>
              <a:path w="2932429" h="1562100">
                <a:moveTo>
                  <a:pt x="2723235" y="50800"/>
                </a:moveTo>
                <a:lnTo>
                  <a:pt x="2676245" y="50800"/>
                </a:lnTo>
                <a:lnTo>
                  <a:pt x="2687548" y="63500"/>
                </a:lnTo>
                <a:lnTo>
                  <a:pt x="2720187" y="63500"/>
                </a:lnTo>
                <a:lnTo>
                  <a:pt x="2741396" y="76200"/>
                </a:lnTo>
                <a:lnTo>
                  <a:pt x="2760954" y="88900"/>
                </a:lnTo>
                <a:lnTo>
                  <a:pt x="2779496" y="88900"/>
                </a:lnTo>
                <a:lnTo>
                  <a:pt x="2796641" y="101600"/>
                </a:lnTo>
                <a:lnTo>
                  <a:pt x="2812643" y="127000"/>
                </a:lnTo>
                <a:lnTo>
                  <a:pt x="2826867" y="139700"/>
                </a:lnTo>
                <a:lnTo>
                  <a:pt x="2839821" y="152400"/>
                </a:lnTo>
                <a:lnTo>
                  <a:pt x="2850870" y="177800"/>
                </a:lnTo>
                <a:lnTo>
                  <a:pt x="2860395" y="190500"/>
                </a:lnTo>
                <a:lnTo>
                  <a:pt x="2867761" y="215900"/>
                </a:lnTo>
                <a:lnTo>
                  <a:pt x="2870428" y="228600"/>
                </a:lnTo>
                <a:lnTo>
                  <a:pt x="2872968" y="241300"/>
                </a:lnTo>
                <a:lnTo>
                  <a:pt x="2874873" y="241300"/>
                </a:lnTo>
                <a:lnTo>
                  <a:pt x="2876270" y="254000"/>
                </a:lnTo>
                <a:lnTo>
                  <a:pt x="2877159" y="266700"/>
                </a:lnTo>
                <a:lnTo>
                  <a:pt x="2877413" y="279400"/>
                </a:lnTo>
                <a:lnTo>
                  <a:pt x="2877413" y="1282700"/>
                </a:lnTo>
                <a:lnTo>
                  <a:pt x="2874746" y="1320800"/>
                </a:lnTo>
                <a:lnTo>
                  <a:pt x="2867126" y="1358900"/>
                </a:lnTo>
                <a:lnTo>
                  <a:pt x="2859252" y="1371600"/>
                </a:lnTo>
                <a:lnTo>
                  <a:pt x="2849727" y="1397000"/>
                </a:lnTo>
                <a:lnTo>
                  <a:pt x="2838297" y="1409700"/>
                </a:lnTo>
                <a:lnTo>
                  <a:pt x="2825343" y="1435100"/>
                </a:lnTo>
                <a:lnTo>
                  <a:pt x="2810738" y="1447800"/>
                </a:lnTo>
                <a:lnTo>
                  <a:pt x="2794736" y="1460500"/>
                </a:lnTo>
                <a:lnTo>
                  <a:pt x="2777210" y="1473200"/>
                </a:lnTo>
                <a:lnTo>
                  <a:pt x="2758668" y="1485900"/>
                </a:lnTo>
                <a:lnTo>
                  <a:pt x="2738856" y="1498600"/>
                </a:lnTo>
                <a:lnTo>
                  <a:pt x="2718282" y="1498600"/>
                </a:lnTo>
                <a:lnTo>
                  <a:pt x="2708376" y="1511300"/>
                </a:lnTo>
                <a:lnTo>
                  <a:pt x="2743682" y="1511300"/>
                </a:lnTo>
                <a:lnTo>
                  <a:pt x="2764383" y="1498600"/>
                </a:lnTo>
                <a:lnTo>
                  <a:pt x="2783814" y="1485900"/>
                </a:lnTo>
                <a:lnTo>
                  <a:pt x="2802102" y="1473200"/>
                </a:lnTo>
                <a:lnTo>
                  <a:pt x="2818866" y="1460500"/>
                </a:lnTo>
                <a:lnTo>
                  <a:pt x="2834106" y="1435100"/>
                </a:lnTo>
                <a:lnTo>
                  <a:pt x="2847695" y="1422400"/>
                </a:lnTo>
                <a:lnTo>
                  <a:pt x="2859633" y="1397000"/>
                </a:lnTo>
                <a:lnTo>
                  <a:pt x="2869539" y="1384300"/>
                </a:lnTo>
                <a:lnTo>
                  <a:pt x="2877667" y="1358900"/>
                </a:lnTo>
                <a:lnTo>
                  <a:pt x="2885668" y="1320800"/>
                </a:lnTo>
                <a:lnTo>
                  <a:pt x="2888462" y="1282700"/>
                </a:lnTo>
                <a:lnTo>
                  <a:pt x="2888462" y="279400"/>
                </a:lnTo>
                <a:lnTo>
                  <a:pt x="2885668" y="241300"/>
                </a:lnTo>
                <a:lnTo>
                  <a:pt x="2880969" y="215900"/>
                </a:lnTo>
                <a:lnTo>
                  <a:pt x="2878048" y="215900"/>
                </a:lnTo>
                <a:lnTo>
                  <a:pt x="2870301" y="190500"/>
                </a:lnTo>
                <a:lnTo>
                  <a:pt x="2860268" y="165100"/>
                </a:lnTo>
                <a:lnTo>
                  <a:pt x="2848711" y="152400"/>
                </a:lnTo>
                <a:lnTo>
                  <a:pt x="2834995" y="127000"/>
                </a:lnTo>
                <a:lnTo>
                  <a:pt x="2803245" y="101600"/>
                </a:lnTo>
                <a:lnTo>
                  <a:pt x="2765653" y="76200"/>
                </a:lnTo>
                <a:lnTo>
                  <a:pt x="2745206" y="63500"/>
                </a:lnTo>
                <a:lnTo>
                  <a:pt x="2723235" y="50800"/>
                </a:lnTo>
                <a:close/>
              </a:path>
              <a:path w="2932429" h="1562100">
                <a:moveTo>
                  <a:pt x="2665323" y="38100"/>
                </a:moveTo>
                <a:lnTo>
                  <a:pt x="268109" y="38100"/>
                </a:lnTo>
                <a:lnTo>
                  <a:pt x="256019" y="50800"/>
                </a:lnTo>
                <a:lnTo>
                  <a:pt x="2677134" y="50800"/>
                </a:lnTo>
                <a:lnTo>
                  <a:pt x="2665323" y="38100"/>
                </a:lnTo>
                <a:close/>
              </a:path>
              <a:path w="2932429" h="1562100">
                <a:moveTo>
                  <a:pt x="2708249" y="0"/>
                </a:moveTo>
                <a:lnTo>
                  <a:pt x="222783" y="0"/>
                </a:lnTo>
                <a:lnTo>
                  <a:pt x="209054" y="12700"/>
                </a:lnTo>
                <a:lnTo>
                  <a:pt x="2721838" y="12700"/>
                </a:lnTo>
                <a:lnTo>
                  <a:pt x="2708249" y="0"/>
                </a:lnTo>
                <a:close/>
              </a:path>
            </a:pathLst>
          </a:custGeom>
          <a:solidFill>
            <a:srgbClr val="FFFFFF"/>
          </a:solidFill>
        </p:spPr>
        <p:txBody>
          <a:bodyPr wrap="square" lIns="0" tIns="0" rIns="0" bIns="0" rtlCol="0"/>
          <a:lstStyle/>
          <a:p>
            <a:endParaRPr/>
          </a:p>
        </p:txBody>
      </p:sp>
      <p:sp>
        <p:nvSpPr>
          <p:cNvPr id="15" name="object 15"/>
          <p:cNvSpPr txBox="1"/>
          <p:nvPr/>
        </p:nvSpPr>
        <p:spPr>
          <a:xfrm>
            <a:off x="952601" y="3514090"/>
            <a:ext cx="24809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00000"/>
                </a:solidFill>
                <a:latin typeface="Calibri"/>
                <a:cs typeface="Calibri"/>
              </a:rPr>
              <a:t>Масовий</a:t>
            </a:r>
            <a:r>
              <a:rPr sz="2400" b="1" spc="-55" dirty="0">
                <a:solidFill>
                  <a:srgbClr val="C00000"/>
                </a:solidFill>
                <a:latin typeface="Calibri"/>
                <a:cs typeface="Calibri"/>
              </a:rPr>
              <a:t> </a:t>
            </a:r>
            <a:r>
              <a:rPr sz="2400" b="1" spc="-10" dirty="0">
                <a:solidFill>
                  <a:srgbClr val="C00000"/>
                </a:solidFill>
                <a:latin typeface="Calibri"/>
                <a:cs typeface="Calibri"/>
              </a:rPr>
              <a:t>характер</a:t>
            </a:r>
            <a:endParaRPr sz="2400">
              <a:latin typeface="Calibri"/>
              <a:cs typeface="Calibri"/>
            </a:endParaRPr>
          </a:p>
        </p:txBody>
      </p:sp>
      <p:sp>
        <p:nvSpPr>
          <p:cNvPr id="16" name="object 16"/>
          <p:cNvSpPr/>
          <p:nvPr/>
        </p:nvSpPr>
        <p:spPr>
          <a:xfrm>
            <a:off x="3632961" y="4728845"/>
            <a:ext cx="5115560" cy="1210945"/>
          </a:xfrm>
          <a:custGeom>
            <a:avLst/>
            <a:gdLst/>
            <a:ahLst/>
            <a:cxnLst/>
            <a:rect l="l" t="t" r="r" b="b"/>
            <a:pathLst>
              <a:path w="5115559" h="1210945">
                <a:moveTo>
                  <a:pt x="4913757" y="0"/>
                </a:moveTo>
                <a:lnTo>
                  <a:pt x="0" y="0"/>
                </a:lnTo>
                <a:lnTo>
                  <a:pt x="0" y="1210805"/>
                </a:lnTo>
                <a:lnTo>
                  <a:pt x="4913757" y="1210805"/>
                </a:lnTo>
                <a:lnTo>
                  <a:pt x="4960005" y="1205475"/>
                </a:lnTo>
                <a:lnTo>
                  <a:pt x="5002472" y="1190294"/>
                </a:lnTo>
                <a:lnTo>
                  <a:pt x="5039943" y="1166473"/>
                </a:lnTo>
                <a:lnTo>
                  <a:pt x="5071202" y="1135223"/>
                </a:lnTo>
                <a:lnTo>
                  <a:pt x="5095035" y="1097755"/>
                </a:lnTo>
                <a:lnTo>
                  <a:pt x="5110226" y="1055282"/>
                </a:lnTo>
                <a:lnTo>
                  <a:pt x="5115560" y="1009014"/>
                </a:lnTo>
                <a:lnTo>
                  <a:pt x="5115560" y="201802"/>
                </a:lnTo>
                <a:lnTo>
                  <a:pt x="5110226" y="155554"/>
                </a:lnTo>
                <a:lnTo>
                  <a:pt x="5095035" y="113087"/>
                </a:lnTo>
                <a:lnTo>
                  <a:pt x="5071202" y="75616"/>
                </a:lnTo>
                <a:lnTo>
                  <a:pt x="5039943" y="44357"/>
                </a:lnTo>
                <a:lnTo>
                  <a:pt x="5002472" y="20524"/>
                </a:lnTo>
                <a:lnTo>
                  <a:pt x="4960005" y="5333"/>
                </a:lnTo>
                <a:lnTo>
                  <a:pt x="4913757" y="0"/>
                </a:lnTo>
                <a:close/>
              </a:path>
            </a:pathLst>
          </a:custGeom>
          <a:solidFill>
            <a:srgbClr val="FFE8CA">
              <a:alpha val="90194"/>
            </a:srgbClr>
          </a:solidFill>
        </p:spPr>
        <p:txBody>
          <a:bodyPr wrap="square" lIns="0" tIns="0" rIns="0" bIns="0" rtlCol="0"/>
          <a:lstStyle/>
          <a:p>
            <a:endParaRPr/>
          </a:p>
        </p:txBody>
      </p:sp>
      <p:sp>
        <p:nvSpPr>
          <p:cNvPr id="17" name="object 17"/>
          <p:cNvSpPr/>
          <p:nvPr/>
        </p:nvSpPr>
        <p:spPr>
          <a:xfrm>
            <a:off x="3605529" y="4701413"/>
            <a:ext cx="5170805" cy="1266190"/>
          </a:xfrm>
          <a:custGeom>
            <a:avLst/>
            <a:gdLst/>
            <a:ahLst/>
            <a:cxnLst/>
            <a:rect l="l" t="t" r="r" b="b"/>
            <a:pathLst>
              <a:path w="5170805" h="1266189">
                <a:moveTo>
                  <a:pt x="4941189" y="0"/>
                </a:moveTo>
                <a:lnTo>
                  <a:pt x="27432" y="0"/>
                </a:lnTo>
                <a:lnTo>
                  <a:pt x="16769" y="2162"/>
                </a:lnTo>
                <a:lnTo>
                  <a:pt x="8048" y="8064"/>
                </a:lnTo>
                <a:lnTo>
                  <a:pt x="2160" y="16823"/>
                </a:lnTo>
                <a:lnTo>
                  <a:pt x="76" y="27178"/>
                </a:lnTo>
                <a:lnTo>
                  <a:pt x="0" y="1238275"/>
                </a:lnTo>
                <a:lnTo>
                  <a:pt x="2160" y="1248981"/>
                </a:lnTo>
                <a:lnTo>
                  <a:pt x="8048" y="1257725"/>
                </a:lnTo>
                <a:lnTo>
                  <a:pt x="16769" y="1263621"/>
                </a:lnTo>
                <a:lnTo>
                  <a:pt x="27432" y="1265783"/>
                </a:lnTo>
                <a:lnTo>
                  <a:pt x="4942586" y="1265745"/>
                </a:lnTo>
                <a:lnTo>
                  <a:pt x="4988687" y="1260817"/>
                </a:lnTo>
                <a:lnTo>
                  <a:pt x="5031740" y="1247203"/>
                </a:lnTo>
                <a:lnTo>
                  <a:pt x="5059096" y="1232789"/>
                </a:lnTo>
                <a:lnTo>
                  <a:pt x="33020" y="1232776"/>
                </a:lnTo>
                <a:lnTo>
                  <a:pt x="33020" y="33019"/>
                </a:lnTo>
                <a:lnTo>
                  <a:pt x="5059173" y="33019"/>
                </a:lnTo>
                <a:lnTo>
                  <a:pt x="5049393" y="27178"/>
                </a:lnTo>
                <a:lnTo>
                  <a:pt x="5029200" y="17525"/>
                </a:lnTo>
                <a:lnTo>
                  <a:pt x="5007991" y="9906"/>
                </a:lnTo>
                <a:lnTo>
                  <a:pt x="4986020" y="4444"/>
                </a:lnTo>
                <a:lnTo>
                  <a:pt x="4963160" y="1143"/>
                </a:lnTo>
                <a:lnTo>
                  <a:pt x="4941189" y="0"/>
                </a:lnTo>
                <a:close/>
              </a:path>
              <a:path w="5170805" h="1266189">
                <a:moveTo>
                  <a:pt x="5059173" y="33019"/>
                </a:moveTo>
                <a:lnTo>
                  <a:pt x="4941189" y="33019"/>
                </a:lnTo>
                <a:lnTo>
                  <a:pt x="4961509" y="34036"/>
                </a:lnTo>
                <a:lnTo>
                  <a:pt x="4980940" y="37084"/>
                </a:lnTo>
                <a:lnTo>
                  <a:pt x="5017897" y="48513"/>
                </a:lnTo>
                <a:lnTo>
                  <a:pt x="5066284" y="78105"/>
                </a:lnTo>
                <a:lnTo>
                  <a:pt x="5104130" y="119761"/>
                </a:lnTo>
                <a:lnTo>
                  <a:pt x="5128768" y="171195"/>
                </a:lnTo>
                <a:lnTo>
                  <a:pt x="5136515" y="209423"/>
                </a:lnTo>
                <a:lnTo>
                  <a:pt x="5137531" y="1036447"/>
                </a:lnTo>
                <a:lnTo>
                  <a:pt x="5136388" y="1056830"/>
                </a:lnTo>
                <a:lnTo>
                  <a:pt x="5128641" y="1095082"/>
                </a:lnTo>
                <a:lnTo>
                  <a:pt x="5113655" y="1130261"/>
                </a:lnTo>
                <a:lnTo>
                  <a:pt x="5079746" y="1175524"/>
                </a:lnTo>
                <a:lnTo>
                  <a:pt x="5034534" y="1209192"/>
                </a:lnTo>
                <a:lnTo>
                  <a:pt x="4999228" y="1224064"/>
                </a:lnTo>
                <a:lnTo>
                  <a:pt x="4961001" y="1231798"/>
                </a:lnTo>
                <a:lnTo>
                  <a:pt x="4940935" y="1232789"/>
                </a:lnTo>
                <a:lnTo>
                  <a:pt x="5059117" y="1232776"/>
                </a:lnTo>
                <a:lnTo>
                  <a:pt x="5104257" y="1197698"/>
                </a:lnTo>
                <a:lnTo>
                  <a:pt x="5132070" y="1163561"/>
                </a:lnTo>
                <a:lnTo>
                  <a:pt x="5152898" y="1124546"/>
                </a:lnTo>
                <a:lnTo>
                  <a:pt x="5166106" y="1081265"/>
                </a:lnTo>
                <a:lnTo>
                  <a:pt x="5170551" y="1036447"/>
                </a:lnTo>
                <a:lnTo>
                  <a:pt x="5170424" y="227964"/>
                </a:lnTo>
                <a:lnTo>
                  <a:pt x="5165471" y="181737"/>
                </a:lnTo>
                <a:lnTo>
                  <a:pt x="5151882" y="138811"/>
                </a:lnTo>
                <a:lnTo>
                  <a:pt x="5130546" y="100075"/>
                </a:lnTo>
                <a:lnTo>
                  <a:pt x="5102352" y="66293"/>
                </a:lnTo>
                <a:lnTo>
                  <a:pt x="5068316" y="38481"/>
                </a:lnTo>
                <a:lnTo>
                  <a:pt x="5059173" y="33019"/>
                </a:lnTo>
                <a:close/>
              </a:path>
              <a:path w="5170805" h="1266189">
                <a:moveTo>
                  <a:pt x="4941189" y="44068"/>
                </a:moveTo>
                <a:lnTo>
                  <a:pt x="43942" y="44068"/>
                </a:lnTo>
                <a:lnTo>
                  <a:pt x="43942" y="1221778"/>
                </a:lnTo>
                <a:lnTo>
                  <a:pt x="4940300" y="1221803"/>
                </a:lnTo>
                <a:lnTo>
                  <a:pt x="4959350" y="1220914"/>
                </a:lnTo>
                <a:lnTo>
                  <a:pt x="4977765" y="1218196"/>
                </a:lnTo>
                <a:lnTo>
                  <a:pt x="4995545" y="1213726"/>
                </a:lnTo>
                <a:lnTo>
                  <a:pt x="5003664" y="1210818"/>
                </a:lnTo>
                <a:lnTo>
                  <a:pt x="54991" y="1210779"/>
                </a:lnTo>
                <a:lnTo>
                  <a:pt x="54991" y="55118"/>
                </a:lnTo>
                <a:lnTo>
                  <a:pt x="5003876" y="55118"/>
                </a:lnTo>
                <a:lnTo>
                  <a:pt x="4997069" y="52578"/>
                </a:lnTo>
                <a:lnTo>
                  <a:pt x="4979289" y="48006"/>
                </a:lnTo>
                <a:lnTo>
                  <a:pt x="4961001" y="45085"/>
                </a:lnTo>
                <a:lnTo>
                  <a:pt x="4941189" y="44068"/>
                </a:lnTo>
                <a:close/>
              </a:path>
              <a:path w="5170805" h="1266189">
                <a:moveTo>
                  <a:pt x="5003876" y="55118"/>
                </a:moveTo>
                <a:lnTo>
                  <a:pt x="4941189" y="55118"/>
                </a:lnTo>
                <a:lnTo>
                  <a:pt x="4960493" y="56006"/>
                </a:lnTo>
                <a:lnTo>
                  <a:pt x="4977638" y="58800"/>
                </a:lnTo>
                <a:lnTo>
                  <a:pt x="5025390" y="76707"/>
                </a:lnTo>
                <a:lnTo>
                  <a:pt x="5065395" y="106934"/>
                </a:lnTo>
                <a:lnTo>
                  <a:pt x="5095113" y="147447"/>
                </a:lnTo>
                <a:lnTo>
                  <a:pt x="5112258" y="195453"/>
                </a:lnTo>
                <a:lnTo>
                  <a:pt x="5115446" y="227964"/>
                </a:lnTo>
                <a:lnTo>
                  <a:pt x="5115433" y="1036447"/>
                </a:lnTo>
                <a:lnTo>
                  <a:pt x="5107305" y="1089634"/>
                </a:lnTo>
                <a:lnTo>
                  <a:pt x="5084953" y="1135062"/>
                </a:lnTo>
                <a:lnTo>
                  <a:pt x="5051044" y="1171803"/>
                </a:lnTo>
                <a:lnTo>
                  <a:pt x="5007737" y="1197737"/>
                </a:lnTo>
                <a:lnTo>
                  <a:pt x="4957699" y="1210043"/>
                </a:lnTo>
                <a:lnTo>
                  <a:pt x="4939792" y="1210818"/>
                </a:lnTo>
                <a:lnTo>
                  <a:pt x="5003664" y="1210818"/>
                </a:lnTo>
                <a:lnTo>
                  <a:pt x="5044186" y="1190586"/>
                </a:lnTo>
                <a:lnTo>
                  <a:pt x="5083683" y="1154950"/>
                </a:lnTo>
                <a:lnTo>
                  <a:pt x="5111623" y="1109306"/>
                </a:lnTo>
                <a:lnTo>
                  <a:pt x="5125379" y="1056830"/>
                </a:lnTo>
                <a:lnTo>
                  <a:pt x="5126482" y="1036447"/>
                </a:lnTo>
                <a:lnTo>
                  <a:pt x="5126381" y="227964"/>
                </a:lnTo>
                <a:lnTo>
                  <a:pt x="5118481" y="175006"/>
                </a:lnTo>
                <a:lnTo>
                  <a:pt x="5095240" y="126364"/>
                </a:lnTo>
                <a:lnTo>
                  <a:pt x="5059680" y="86868"/>
                </a:lnTo>
                <a:lnTo>
                  <a:pt x="5014087" y="58928"/>
                </a:lnTo>
                <a:lnTo>
                  <a:pt x="5003876" y="55118"/>
                </a:lnTo>
                <a:close/>
              </a:path>
            </a:pathLst>
          </a:custGeom>
          <a:solidFill>
            <a:srgbClr val="FFE8CA">
              <a:alpha val="90194"/>
            </a:srgbClr>
          </a:solidFill>
        </p:spPr>
        <p:txBody>
          <a:bodyPr wrap="square" lIns="0" tIns="0" rIns="0" bIns="0" rtlCol="0"/>
          <a:lstStyle/>
          <a:p>
            <a:endParaRPr/>
          </a:p>
        </p:txBody>
      </p:sp>
      <p:sp>
        <p:nvSpPr>
          <p:cNvPr id="18" name="object 18"/>
          <p:cNvSpPr txBox="1"/>
          <p:nvPr/>
        </p:nvSpPr>
        <p:spPr>
          <a:xfrm>
            <a:off x="4051553" y="4682744"/>
            <a:ext cx="4393565" cy="1249680"/>
          </a:xfrm>
          <a:prstGeom prst="rect">
            <a:avLst/>
          </a:prstGeom>
        </p:spPr>
        <p:txBody>
          <a:bodyPr vert="horz" wrap="square" lIns="0" tIns="52069" rIns="0" bIns="0" rtlCol="0">
            <a:spAutoFit/>
          </a:bodyPr>
          <a:lstStyle/>
          <a:p>
            <a:pPr marL="12700" marR="5080" indent="62230">
              <a:lnSpc>
                <a:spcPts val="1860"/>
              </a:lnSpc>
              <a:spcBef>
                <a:spcPts val="409"/>
              </a:spcBef>
              <a:buFont typeface="Times New Roman"/>
              <a:buChar char="•"/>
              <a:tabLst>
                <a:tab pos="247650" algn="l"/>
              </a:tabLst>
            </a:pPr>
            <a:r>
              <a:rPr sz="1800" b="1" dirty="0">
                <a:latin typeface="Times New Roman"/>
                <a:cs typeface="Times New Roman"/>
              </a:rPr>
              <a:t>збір </a:t>
            </a:r>
            <a:r>
              <a:rPr sz="1800" b="1" spc="-5" dirty="0">
                <a:latin typeface="Times New Roman"/>
                <a:cs typeface="Times New Roman"/>
              </a:rPr>
              <a:t>даних </a:t>
            </a:r>
            <a:r>
              <a:rPr sz="1800" b="1" spc="-15" dirty="0">
                <a:latin typeface="Times New Roman"/>
                <a:cs typeface="Times New Roman"/>
              </a:rPr>
              <a:t>проводиться </a:t>
            </a:r>
            <a:r>
              <a:rPr sz="1800" b="1" spc="-5" dirty="0">
                <a:latin typeface="Times New Roman"/>
                <a:cs typeface="Times New Roman"/>
              </a:rPr>
              <a:t>не стихійно, </a:t>
            </a:r>
            <a:r>
              <a:rPr sz="1800" b="1" dirty="0">
                <a:latin typeface="Times New Roman"/>
                <a:cs typeface="Times New Roman"/>
              </a:rPr>
              <a:t>а  </a:t>
            </a:r>
            <a:r>
              <a:rPr sz="1800" b="1" spc="-10" dirty="0">
                <a:latin typeface="Times New Roman"/>
                <a:cs typeface="Times New Roman"/>
              </a:rPr>
              <a:t>регулярно (періодично або</a:t>
            </a:r>
            <a:r>
              <a:rPr sz="1800" b="1" spc="-15" dirty="0">
                <a:latin typeface="Times New Roman"/>
                <a:cs typeface="Times New Roman"/>
              </a:rPr>
              <a:t> </a:t>
            </a:r>
            <a:r>
              <a:rPr sz="1800" b="1" spc="-10" dirty="0">
                <a:latin typeface="Times New Roman"/>
                <a:cs typeface="Times New Roman"/>
              </a:rPr>
              <a:t>систематично),</a:t>
            </a:r>
            <a:endParaRPr sz="1800">
              <a:latin typeface="Times New Roman"/>
              <a:cs typeface="Times New Roman"/>
            </a:endParaRPr>
          </a:p>
          <a:p>
            <a:pPr algn="ctr">
              <a:lnSpc>
                <a:spcPts val="1705"/>
              </a:lnSpc>
            </a:pPr>
            <a:r>
              <a:rPr sz="1800" b="1" spc="-10" dirty="0">
                <a:latin typeface="Times New Roman"/>
                <a:cs typeface="Times New Roman"/>
              </a:rPr>
              <a:t>що </a:t>
            </a:r>
            <a:r>
              <a:rPr sz="1800" b="1" dirty="0">
                <a:latin typeface="Times New Roman"/>
                <a:cs typeface="Times New Roman"/>
              </a:rPr>
              <a:t>дає </a:t>
            </a:r>
            <a:r>
              <a:rPr sz="1800" b="1" spc="-15" dirty="0">
                <a:latin typeface="Times New Roman"/>
                <a:cs typeface="Times New Roman"/>
              </a:rPr>
              <a:t>змогу вивчити</a:t>
            </a:r>
            <a:r>
              <a:rPr sz="1800" b="1" spc="35" dirty="0">
                <a:latin typeface="Times New Roman"/>
                <a:cs typeface="Times New Roman"/>
              </a:rPr>
              <a:t> </a:t>
            </a:r>
            <a:r>
              <a:rPr sz="1800" b="1" spc="-5" dirty="0">
                <a:latin typeface="Times New Roman"/>
                <a:cs typeface="Times New Roman"/>
              </a:rPr>
              <a:t>тенденції,</a:t>
            </a:r>
            <a:endParaRPr sz="1800">
              <a:latin typeface="Times New Roman"/>
              <a:cs typeface="Times New Roman"/>
            </a:endParaRPr>
          </a:p>
          <a:p>
            <a:pPr algn="ctr">
              <a:lnSpc>
                <a:spcPts val="1880"/>
              </a:lnSpc>
            </a:pPr>
            <a:r>
              <a:rPr sz="1800" b="1" spc="-10" dirty="0">
                <a:latin typeface="Times New Roman"/>
                <a:cs typeface="Times New Roman"/>
              </a:rPr>
              <a:t>напрямки </a:t>
            </a:r>
            <a:r>
              <a:rPr sz="1800" b="1" dirty="0">
                <a:latin typeface="Times New Roman"/>
                <a:cs typeface="Times New Roman"/>
              </a:rPr>
              <a:t>і </a:t>
            </a:r>
            <a:r>
              <a:rPr sz="1800" b="1" spc="-10" dirty="0">
                <a:latin typeface="Times New Roman"/>
                <a:cs typeface="Times New Roman"/>
              </a:rPr>
              <a:t>закономірності</a:t>
            </a:r>
            <a:r>
              <a:rPr sz="1800" b="1" spc="20" dirty="0">
                <a:latin typeface="Times New Roman"/>
                <a:cs typeface="Times New Roman"/>
              </a:rPr>
              <a:t> </a:t>
            </a:r>
            <a:r>
              <a:rPr sz="1800" b="1" spc="-10" dirty="0">
                <a:latin typeface="Times New Roman"/>
                <a:cs typeface="Times New Roman"/>
              </a:rPr>
              <a:t>розвитку</a:t>
            </a:r>
            <a:endParaRPr sz="1800">
              <a:latin typeface="Times New Roman"/>
              <a:cs typeface="Times New Roman"/>
            </a:endParaRPr>
          </a:p>
          <a:p>
            <a:pPr algn="ctr">
              <a:lnSpc>
                <a:spcPts val="2020"/>
              </a:lnSpc>
            </a:pPr>
            <a:r>
              <a:rPr sz="1800" b="1" spc="-10" dirty="0">
                <a:latin typeface="Times New Roman"/>
                <a:cs typeface="Times New Roman"/>
              </a:rPr>
              <a:t>суспільних</a:t>
            </a:r>
            <a:r>
              <a:rPr sz="1800" b="1" spc="-35" dirty="0">
                <a:latin typeface="Times New Roman"/>
                <a:cs typeface="Times New Roman"/>
              </a:rPr>
              <a:t> </a:t>
            </a:r>
            <a:r>
              <a:rPr sz="1800" b="1" spc="-10" dirty="0">
                <a:latin typeface="Times New Roman"/>
                <a:cs typeface="Times New Roman"/>
              </a:rPr>
              <a:t>явищ.</a:t>
            </a:r>
            <a:endParaRPr sz="1800">
              <a:latin typeface="Times New Roman"/>
              <a:cs typeface="Times New Roman"/>
            </a:endParaRPr>
          </a:p>
        </p:txBody>
      </p:sp>
      <p:sp>
        <p:nvSpPr>
          <p:cNvPr id="19" name="object 19"/>
          <p:cNvSpPr/>
          <p:nvPr/>
        </p:nvSpPr>
        <p:spPr>
          <a:xfrm>
            <a:off x="755573" y="4577588"/>
            <a:ext cx="2877820" cy="1513840"/>
          </a:xfrm>
          <a:custGeom>
            <a:avLst/>
            <a:gdLst/>
            <a:ahLst/>
            <a:cxnLst/>
            <a:rect l="l" t="t" r="r" b="b"/>
            <a:pathLst>
              <a:path w="2877820" h="1513839">
                <a:moveTo>
                  <a:pt x="2625166" y="0"/>
                </a:moveTo>
                <a:lnTo>
                  <a:pt x="252247" y="0"/>
                </a:lnTo>
                <a:lnTo>
                  <a:pt x="206907" y="4062"/>
                </a:lnTo>
                <a:lnTo>
                  <a:pt x="164232" y="15777"/>
                </a:lnTo>
                <a:lnTo>
                  <a:pt x="124936" y="34431"/>
                </a:lnTo>
                <a:lnTo>
                  <a:pt x="89730" y="59312"/>
                </a:lnTo>
                <a:lnTo>
                  <a:pt x="59327" y="89710"/>
                </a:lnTo>
                <a:lnTo>
                  <a:pt x="34440" y="124911"/>
                </a:lnTo>
                <a:lnTo>
                  <a:pt x="15781" y="164205"/>
                </a:lnTo>
                <a:lnTo>
                  <a:pt x="4064" y="206879"/>
                </a:lnTo>
                <a:lnTo>
                  <a:pt x="0" y="252222"/>
                </a:lnTo>
                <a:lnTo>
                  <a:pt x="0" y="1261160"/>
                </a:lnTo>
                <a:lnTo>
                  <a:pt x="4064" y="1306504"/>
                </a:lnTo>
                <a:lnTo>
                  <a:pt x="15781" y="1349180"/>
                </a:lnTo>
                <a:lnTo>
                  <a:pt x="34440" y="1388477"/>
                </a:lnTo>
                <a:lnTo>
                  <a:pt x="59327" y="1423683"/>
                </a:lnTo>
                <a:lnTo>
                  <a:pt x="89730" y="1454084"/>
                </a:lnTo>
                <a:lnTo>
                  <a:pt x="124936" y="1478970"/>
                </a:lnTo>
                <a:lnTo>
                  <a:pt x="164232" y="1497627"/>
                </a:lnTo>
                <a:lnTo>
                  <a:pt x="206907" y="1509344"/>
                </a:lnTo>
                <a:lnTo>
                  <a:pt x="252247" y="1513408"/>
                </a:lnTo>
                <a:lnTo>
                  <a:pt x="2625166" y="1513408"/>
                </a:lnTo>
                <a:lnTo>
                  <a:pt x="2670508" y="1509344"/>
                </a:lnTo>
                <a:lnTo>
                  <a:pt x="2713182" y="1497627"/>
                </a:lnTo>
                <a:lnTo>
                  <a:pt x="2752476" y="1478970"/>
                </a:lnTo>
                <a:lnTo>
                  <a:pt x="2787678" y="1454084"/>
                </a:lnTo>
                <a:lnTo>
                  <a:pt x="2818075" y="1423683"/>
                </a:lnTo>
                <a:lnTo>
                  <a:pt x="2842957" y="1388477"/>
                </a:lnTo>
                <a:lnTo>
                  <a:pt x="2861610" y="1349180"/>
                </a:lnTo>
                <a:lnTo>
                  <a:pt x="2873325" y="1306504"/>
                </a:lnTo>
                <a:lnTo>
                  <a:pt x="2877388" y="1261160"/>
                </a:lnTo>
                <a:lnTo>
                  <a:pt x="2877388" y="252222"/>
                </a:lnTo>
                <a:lnTo>
                  <a:pt x="2873325" y="206879"/>
                </a:lnTo>
                <a:lnTo>
                  <a:pt x="2861610" y="164205"/>
                </a:lnTo>
                <a:lnTo>
                  <a:pt x="2842957" y="124911"/>
                </a:lnTo>
                <a:lnTo>
                  <a:pt x="2818075" y="89710"/>
                </a:lnTo>
                <a:lnTo>
                  <a:pt x="2787678" y="59312"/>
                </a:lnTo>
                <a:lnTo>
                  <a:pt x="2752476" y="34431"/>
                </a:lnTo>
                <a:lnTo>
                  <a:pt x="2713182" y="15777"/>
                </a:lnTo>
                <a:lnTo>
                  <a:pt x="2670508" y="4062"/>
                </a:lnTo>
                <a:lnTo>
                  <a:pt x="2625166" y="0"/>
                </a:lnTo>
                <a:close/>
              </a:path>
            </a:pathLst>
          </a:custGeom>
          <a:solidFill>
            <a:srgbClr val="FFC000"/>
          </a:solidFill>
        </p:spPr>
        <p:txBody>
          <a:bodyPr wrap="square" lIns="0" tIns="0" rIns="0" bIns="0" rtlCol="0"/>
          <a:lstStyle/>
          <a:p>
            <a:endParaRPr/>
          </a:p>
        </p:txBody>
      </p:sp>
      <p:sp>
        <p:nvSpPr>
          <p:cNvPr id="20" name="object 20"/>
          <p:cNvSpPr/>
          <p:nvPr/>
        </p:nvSpPr>
        <p:spPr>
          <a:xfrm>
            <a:off x="728116" y="4556442"/>
            <a:ext cx="2932430" cy="1562100"/>
          </a:xfrm>
          <a:custGeom>
            <a:avLst/>
            <a:gdLst/>
            <a:ahLst/>
            <a:cxnLst/>
            <a:rect l="l" t="t" r="r" b="b"/>
            <a:pathLst>
              <a:path w="2932429" h="1562100">
                <a:moveTo>
                  <a:pt x="2735300" y="12700"/>
                </a:moveTo>
                <a:lnTo>
                  <a:pt x="195338" y="12700"/>
                </a:lnTo>
                <a:lnTo>
                  <a:pt x="169608" y="25400"/>
                </a:lnTo>
                <a:lnTo>
                  <a:pt x="145199" y="38100"/>
                </a:lnTo>
                <a:lnTo>
                  <a:pt x="122326" y="50800"/>
                </a:lnTo>
                <a:lnTo>
                  <a:pt x="100812" y="63500"/>
                </a:lnTo>
                <a:lnTo>
                  <a:pt x="81076" y="88900"/>
                </a:lnTo>
                <a:lnTo>
                  <a:pt x="63131" y="101600"/>
                </a:lnTo>
                <a:lnTo>
                  <a:pt x="33235" y="152400"/>
                </a:lnTo>
                <a:lnTo>
                  <a:pt x="12395" y="203200"/>
                </a:lnTo>
                <a:lnTo>
                  <a:pt x="3175" y="241300"/>
                </a:lnTo>
                <a:lnTo>
                  <a:pt x="0" y="279400"/>
                </a:lnTo>
                <a:lnTo>
                  <a:pt x="12" y="1295400"/>
                </a:lnTo>
                <a:lnTo>
                  <a:pt x="3365" y="1333500"/>
                </a:lnTo>
                <a:lnTo>
                  <a:pt x="13004" y="1371600"/>
                </a:lnTo>
                <a:lnTo>
                  <a:pt x="34455" y="1422400"/>
                </a:lnTo>
                <a:lnTo>
                  <a:pt x="64782" y="1473200"/>
                </a:lnTo>
                <a:lnTo>
                  <a:pt x="82905" y="1485900"/>
                </a:lnTo>
                <a:lnTo>
                  <a:pt x="102819" y="1511300"/>
                </a:lnTo>
                <a:lnTo>
                  <a:pt x="124510" y="1524000"/>
                </a:lnTo>
                <a:lnTo>
                  <a:pt x="147523" y="1536700"/>
                </a:lnTo>
                <a:lnTo>
                  <a:pt x="197154" y="1562100"/>
                </a:lnTo>
                <a:lnTo>
                  <a:pt x="2723362" y="1562100"/>
                </a:lnTo>
                <a:lnTo>
                  <a:pt x="2737078" y="1549400"/>
                </a:lnTo>
                <a:lnTo>
                  <a:pt x="2762859" y="1549400"/>
                </a:lnTo>
                <a:lnTo>
                  <a:pt x="2787116" y="1536700"/>
                </a:lnTo>
                <a:lnTo>
                  <a:pt x="229806" y="1536700"/>
                </a:lnTo>
                <a:lnTo>
                  <a:pt x="217881" y="1524000"/>
                </a:lnTo>
                <a:lnTo>
                  <a:pt x="206286" y="1524000"/>
                </a:lnTo>
                <a:lnTo>
                  <a:pt x="183400" y="1511300"/>
                </a:lnTo>
                <a:lnTo>
                  <a:pt x="161912" y="1511300"/>
                </a:lnTo>
                <a:lnTo>
                  <a:pt x="141604" y="1498600"/>
                </a:lnTo>
                <a:lnTo>
                  <a:pt x="122618" y="1473200"/>
                </a:lnTo>
                <a:lnTo>
                  <a:pt x="105117" y="1460500"/>
                </a:lnTo>
                <a:lnTo>
                  <a:pt x="89192" y="1447800"/>
                </a:lnTo>
                <a:lnTo>
                  <a:pt x="74955" y="1422400"/>
                </a:lnTo>
                <a:lnTo>
                  <a:pt x="62687" y="1409700"/>
                </a:lnTo>
                <a:lnTo>
                  <a:pt x="44005" y="1358900"/>
                </a:lnTo>
                <a:lnTo>
                  <a:pt x="35877" y="1320800"/>
                </a:lnTo>
                <a:lnTo>
                  <a:pt x="32994" y="1282700"/>
                </a:lnTo>
                <a:lnTo>
                  <a:pt x="33007" y="279400"/>
                </a:lnTo>
                <a:lnTo>
                  <a:pt x="35915" y="241300"/>
                </a:lnTo>
                <a:lnTo>
                  <a:pt x="44119" y="203200"/>
                </a:lnTo>
                <a:lnTo>
                  <a:pt x="62928" y="165100"/>
                </a:lnTo>
                <a:lnTo>
                  <a:pt x="75260" y="139700"/>
                </a:lnTo>
                <a:lnTo>
                  <a:pt x="89522" y="127000"/>
                </a:lnTo>
                <a:lnTo>
                  <a:pt x="105486" y="101600"/>
                </a:lnTo>
                <a:lnTo>
                  <a:pt x="123024" y="88900"/>
                </a:lnTo>
                <a:lnTo>
                  <a:pt x="142036" y="76200"/>
                </a:lnTo>
                <a:lnTo>
                  <a:pt x="162382" y="63500"/>
                </a:lnTo>
                <a:lnTo>
                  <a:pt x="183908" y="50800"/>
                </a:lnTo>
                <a:lnTo>
                  <a:pt x="206641" y="38100"/>
                </a:lnTo>
                <a:lnTo>
                  <a:pt x="2784830" y="38100"/>
                </a:lnTo>
                <a:lnTo>
                  <a:pt x="2760319" y="25400"/>
                </a:lnTo>
                <a:lnTo>
                  <a:pt x="2735300" y="12700"/>
                </a:lnTo>
                <a:close/>
              </a:path>
              <a:path w="2932429" h="1562100">
                <a:moveTo>
                  <a:pt x="2784830" y="38100"/>
                </a:moveTo>
                <a:lnTo>
                  <a:pt x="2726283" y="38100"/>
                </a:lnTo>
                <a:lnTo>
                  <a:pt x="2749016" y="50800"/>
                </a:lnTo>
                <a:lnTo>
                  <a:pt x="2770479" y="63500"/>
                </a:lnTo>
                <a:lnTo>
                  <a:pt x="2790926" y="76200"/>
                </a:lnTo>
                <a:lnTo>
                  <a:pt x="2809849" y="88900"/>
                </a:lnTo>
                <a:lnTo>
                  <a:pt x="2827375" y="101600"/>
                </a:lnTo>
                <a:lnTo>
                  <a:pt x="2843250" y="127000"/>
                </a:lnTo>
                <a:lnTo>
                  <a:pt x="2857474" y="139700"/>
                </a:lnTo>
                <a:lnTo>
                  <a:pt x="2869666" y="165100"/>
                </a:lnTo>
                <a:lnTo>
                  <a:pt x="2880080" y="177800"/>
                </a:lnTo>
                <a:lnTo>
                  <a:pt x="2888462" y="203200"/>
                </a:lnTo>
                <a:lnTo>
                  <a:pt x="2896590" y="241300"/>
                </a:lnTo>
                <a:lnTo>
                  <a:pt x="2899384" y="279400"/>
                </a:lnTo>
                <a:lnTo>
                  <a:pt x="2899384" y="1282700"/>
                </a:lnTo>
                <a:lnTo>
                  <a:pt x="2896590" y="1320800"/>
                </a:lnTo>
                <a:lnTo>
                  <a:pt x="2888335" y="1358900"/>
                </a:lnTo>
                <a:lnTo>
                  <a:pt x="2869539" y="1409700"/>
                </a:lnTo>
                <a:lnTo>
                  <a:pt x="2857093" y="1422400"/>
                </a:lnTo>
                <a:lnTo>
                  <a:pt x="2842869" y="1447800"/>
                </a:lnTo>
                <a:lnTo>
                  <a:pt x="2826994" y="1460500"/>
                </a:lnTo>
                <a:lnTo>
                  <a:pt x="2809468" y="1473200"/>
                </a:lnTo>
                <a:lnTo>
                  <a:pt x="2790418" y="1498600"/>
                </a:lnTo>
                <a:lnTo>
                  <a:pt x="2770098" y="1511300"/>
                </a:lnTo>
                <a:lnTo>
                  <a:pt x="2748508" y="1511300"/>
                </a:lnTo>
                <a:lnTo>
                  <a:pt x="2725775" y="1524000"/>
                </a:lnTo>
                <a:lnTo>
                  <a:pt x="2714218" y="1524000"/>
                </a:lnTo>
                <a:lnTo>
                  <a:pt x="2702280" y="1536700"/>
                </a:lnTo>
                <a:lnTo>
                  <a:pt x="2787116" y="1536700"/>
                </a:lnTo>
                <a:lnTo>
                  <a:pt x="2810230" y="1524000"/>
                </a:lnTo>
                <a:lnTo>
                  <a:pt x="2831693" y="1498600"/>
                </a:lnTo>
                <a:lnTo>
                  <a:pt x="2851505" y="1485900"/>
                </a:lnTo>
                <a:lnTo>
                  <a:pt x="2869285" y="1460500"/>
                </a:lnTo>
                <a:lnTo>
                  <a:pt x="2885414" y="1447800"/>
                </a:lnTo>
                <a:lnTo>
                  <a:pt x="2899130" y="1422400"/>
                </a:lnTo>
                <a:lnTo>
                  <a:pt x="2919958" y="1371600"/>
                </a:lnTo>
                <a:lnTo>
                  <a:pt x="2929356" y="1333500"/>
                </a:lnTo>
                <a:lnTo>
                  <a:pt x="2932277" y="1295400"/>
                </a:lnTo>
                <a:lnTo>
                  <a:pt x="2932404" y="279400"/>
                </a:lnTo>
                <a:lnTo>
                  <a:pt x="2931896" y="266700"/>
                </a:lnTo>
                <a:lnTo>
                  <a:pt x="2930880" y="254000"/>
                </a:lnTo>
                <a:lnTo>
                  <a:pt x="2928975" y="241300"/>
                </a:lnTo>
                <a:lnTo>
                  <a:pt x="2926562" y="228600"/>
                </a:lnTo>
                <a:lnTo>
                  <a:pt x="2923387" y="203200"/>
                </a:lnTo>
                <a:lnTo>
                  <a:pt x="2919450" y="190500"/>
                </a:lnTo>
                <a:lnTo>
                  <a:pt x="2909798" y="165100"/>
                </a:lnTo>
                <a:lnTo>
                  <a:pt x="2897987" y="139700"/>
                </a:lnTo>
                <a:lnTo>
                  <a:pt x="2883890" y="127000"/>
                </a:lnTo>
                <a:lnTo>
                  <a:pt x="2867634" y="101600"/>
                </a:lnTo>
                <a:lnTo>
                  <a:pt x="2849600" y="76200"/>
                </a:lnTo>
                <a:lnTo>
                  <a:pt x="2829661" y="63500"/>
                </a:lnTo>
                <a:lnTo>
                  <a:pt x="2808071" y="50800"/>
                </a:lnTo>
                <a:lnTo>
                  <a:pt x="2784830" y="38100"/>
                </a:lnTo>
                <a:close/>
              </a:path>
              <a:path w="2932429" h="1562100">
                <a:moveTo>
                  <a:pt x="2711170" y="1511300"/>
                </a:moveTo>
                <a:lnTo>
                  <a:pt x="220319" y="1511300"/>
                </a:lnTo>
                <a:lnTo>
                  <a:pt x="231711" y="1524000"/>
                </a:lnTo>
                <a:lnTo>
                  <a:pt x="2699867" y="1524000"/>
                </a:lnTo>
                <a:lnTo>
                  <a:pt x="2711170" y="1511300"/>
                </a:lnTo>
                <a:close/>
              </a:path>
              <a:path w="2932429" h="1562100">
                <a:moveTo>
                  <a:pt x="257429" y="50800"/>
                </a:moveTo>
                <a:lnTo>
                  <a:pt x="210413" y="50800"/>
                </a:lnTo>
                <a:lnTo>
                  <a:pt x="188671" y="63500"/>
                </a:lnTo>
                <a:lnTo>
                  <a:pt x="148615" y="88900"/>
                </a:lnTo>
                <a:lnTo>
                  <a:pt x="113626" y="114300"/>
                </a:lnTo>
                <a:lnTo>
                  <a:pt x="84683" y="152400"/>
                </a:lnTo>
                <a:lnTo>
                  <a:pt x="72834" y="165100"/>
                </a:lnTo>
                <a:lnTo>
                  <a:pt x="62801" y="190500"/>
                </a:lnTo>
                <a:lnTo>
                  <a:pt x="54698" y="203200"/>
                </a:lnTo>
                <a:lnTo>
                  <a:pt x="51498" y="215900"/>
                </a:lnTo>
                <a:lnTo>
                  <a:pt x="45275" y="254000"/>
                </a:lnTo>
                <a:lnTo>
                  <a:pt x="43992" y="1282700"/>
                </a:lnTo>
                <a:lnTo>
                  <a:pt x="44234" y="1295400"/>
                </a:lnTo>
                <a:lnTo>
                  <a:pt x="48742" y="1333500"/>
                </a:lnTo>
                <a:lnTo>
                  <a:pt x="62166" y="1384300"/>
                </a:lnTo>
                <a:lnTo>
                  <a:pt x="72097" y="1397000"/>
                </a:lnTo>
                <a:lnTo>
                  <a:pt x="83756" y="1422400"/>
                </a:lnTo>
                <a:lnTo>
                  <a:pt x="97332" y="1435100"/>
                </a:lnTo>
                <a:lnTo>
                  <a:pt x="112521" y="1460500"/>
                </a:lnTo>
                <a:lnTo>
                  <a:pt x="129222" y="1473200"/>
                </a:lnTo>
                <a:lnTo>
                  <a:pt x="147294" y="1485900"/>
                </a:lnTo>
                <a:lnTo>
                  <a:pt x="166712" y="1498600"/>
                </a:lnTo>
                <a:lnTo>
                  <a:pt x="187172" y="1511300"/>
                </a:lnTo>
                <a:lnTo>
                  <a:pt x="222745" y="1511300"/>
                </a:lnTo>
                <a:lnTo>
                  <a:pt x="212369" y="1498600"/>
                </a:lnTo>
                <a:lnTo>
                  <a:pt x="190944" y="1498600"/>
                </a:lnTo>
                <a:lnTo>
                  <a:pt x="171513" y="1485900"/>
                </a:lnTo>
                <a:lnTo>
                  <a:pt x="135826" y="1460500"/>
                </a:lnTo>
                <a:lnTo>
                  <a:pt x="105473" y="1435100"/>
                </a:lnTo>
                <a:lnTo>
                  <a:pt x="92557" y="1409700"/>
                </a:lnTo>
                <a:lnTo>
                  <a:pt x="81508" y="1397000"/>
                </a:lnTo>
                <a:lnTo>
                  <a:pt x="72059" y="1371600"/>
                </a:lnTo>
                <a:lnTo>
                  <a:pt x="64668" y="1358900"/>
                </a:lnTo>
                <a:lnTo>
                  <a:pt x="61836" y="1346200"/>
                </a:lnTo>
                <a:lnTo>
                  <a:pt x="56108" y="1308100"/>
                </a:lnTo>
                <a:lnTo>
                  <a:pt x="54990" y="1282700"/>
                </a:lnTo>
                <a:lnTo>
                  <a:pt x="55003" y="279400"/>
                </a:lnTo>
                <a:lnTo>
                  <a:pt x="55283" y="266700"/>
                </a:lnTo>
                <a:lnTo>
                  <a:pt x="56248" y="254000"/>
                </a:lnTo>
                <a:lnTo>
                  <a:pt x="57734" y="241300"/>
                </a:lnTo>
                <a:lnTo>
                  <a:pt x="59728" y="228600"/>
                </a:lnTo>
                <a:lnTo>
                  <a:pt x="62229" y="228600"/>
                </a:lnTo>
                <a:lnTo>
                  <a:pt x="65278" y="215900"/>
                </a:lnTo>
                <a:lnTo>
                  <a:pt x="73139" y="190500"/>
                </a:lnTo>
                <a:lnTo>
                  <a:pt x="82727" y="177800"/>
                </a:lnTo>
                <a:lnTo>
                  <a:pt x="94107" y="152400"/>
                </a:lnTo>
                <a:lnTo>
                  <a:pt x="107124" y="139700"/>
                </a:lnTo>
                <a:lnTo>
                  <a:pt x="121754" y="114300"/>
                </a:lnTo>
                <a:lnTo>
                  <a:pt x="137820" y="101600"/>
                </a:lnTo>
                <a:lnTo>
                  <a:pt x="155181" y="88900"/>
                </a:lnTo>
                <a:lnTo>
                  <a:pt x="173837" y="76200"/>
                </a:lnTo>
                <a:lnTo>
                  <a:pt x="193433" y="76200"/>
                </a:lnTo>
                <a:lnTo>
                  <a:pt x="214185" y="63500"/>
                </a:lnTo>
                <a:lnTo>
                  <a:pt x="246291" y="63500"/>
                </a:lnTo>
                <a:lnTo>
                  <a:pt x="257429" y="50800"/>
                </a:lnTo>
                <a:close/>
              </a:path>
              <a:path w="2932429" h="1562100">
                <a:moveTo>
                  <a:pt x="2723235" y="50800"/>
                </a:moveTo>
                <a:lnTo>
                  <a:pt x="2676245" y="50800"/>
                </a:lnTo>
                <a:lnTo>
                  <a:pt x="2687802" y="63500"/>
                </a:lnTo>
                <a:lnTo>
                  <a:pt x="2720187" y="63500"/>
                </a:lnTo>
                <a:lnTo>
                  <a:pt x="2741396" y="76200"/>
                </a:lnTo>
                <a:lnTo>
                  <a:pt x="2760954" y="88900"/>
                </a:lnTo>
                <a:lnTo>
                  <a:pt x="2779496" y="88900"/>
                </a:lnTo>
                <a:lnTo>
                  <a:pt x="2796768" y="101600"/>
                </a:lnTo>
                <a:lnTo>
                  <a:pt x="2812643" y="127000"/>
                </a:lnTo>
                <a:lnTo>
                  <a:pt x="2826867" y="139700"/>
                </a:lnTo>
                <a:lnTo>
                  <a:pt x="2839821" y="152400"/>
                </a:lnTo>
                <a:lnTo>
                  <a:pt x="2850870" y="177800"/>
                </a:lnTo>
                <a:lnTo>
                  <a:pt x="2860268" y="190500"/>
                </a:lnTo>
                <a:lnTo>
                  <a:pt x="2867761" y="215900"/>
                </a:lnTo>
                <a:lnTo>
                  <a:pt x="2870428" y="228600"/>
                </a:lnTo>
                <a:lnTo>
                  <a:pt x="2872968" y="241300"/>
                </a:lnTo>
                <a:lnTo>
                  <a:pt x="2874873" y="241300"/>
                </a:lnTo>
                <a:lnTo>
                  <a:pt x="2876270" y="254000"/>
                </a:lnTo>
                <a:lnTo>
                  <a:pt x="2877159" y="266700"/>
                </a:lnTo>
                <a:lnTo>
                  <a:pt x="2877413" y="279400"/>
                </a:lnTo>
                <a:lnTo>
                  <a:pt x="2877413" y="1282700"/>
                </a:lnTo>
                <a:lnTo>
                  <a:pt x="2874746" y="1320800"/>
                </a:lnTo>
                <a:lnTo>
                  <a:pt x="2867126" y="1358900"/>
                </a:lnTo>
                <a:lnTo>
                  <a:pt x="2859252" y="1371600"/>
                </a:lnTo>
                <a:lnTo>
                  <a:pt x="2849727" y="1397000"/>
                </a:lnTo>
                <a:lnTo>
                  <a:pt x="2838297" y="1409700"/>
                </a:lnTo>
                <a:lnTo>
                  <a:pt x="2825343" y="1435100"/>
                </a:lnTo>
                <a:lnTo>
                  <a:pt x="2810738" y="1447800"/>
                </a:lnTo>
                <a:lnTo>
                  <a:pt x="2794736" y="1460500"/>
                </a:lnTo>
                <a:lnTo>
                  <a:pt x="2777210" y="1473200"/>
                </a:lnTo>
                <a:lnTo>
                  <a:pt x="2758668" y="1485900"/>
                </a:lnTo>
                <a:lnTo>
                  <a:pt x="2738856" y="1498600"/>
                </a:lnTo>
                <a:lnTo>
                  <a:pt x="2718282" y="1498600"/>
                </a:lnTo>
                <a:lnTo>
                  <a:pt x="2708122" y="1511300"/>
                </a:lnTo>
                <a:lnTo>
                  <a:pt x="2743682" y="1511300"/>
                </a:lnTo>
                <a:lnTo>
                  <a:pt x="2764383" y="1498600"/>
                </a:lnTo>
                <a:lnTo>
                  <a:pt x="2783814" y="1485900"/>
                </a:lnTo>
                <a:lnTo>
                  <a:pt x="2802102" y="1473200"/>
                </a:lnTo>
                <a:lnTo>
                  <a:pt x="2818866" y="1460500"/>
                </a:lnTo>
                <a:lnTo>
                  <a:pt x="2834106" y="1435100"/>
                </a:lnTo>
                <a:lnTo>
                  <a:pt x="2847695" y="1422400"/>
                </a:lnTo>
                <a:lnTo>
                  <a:pt x="2859633" y="1397000"/>
                </a:lnTo>
                <a:lnTo>
                  <a:pt x="2869539" y="1384300"/>
                </a:lnTo>
                <a:lnTo>
                  <a:pt x="2877667" y="1358900"/>
                </a:lnTo>
                <a:lnTo>
                  <a:pt x="2885668" y="1320800"/>
                </a:lnTo>
                <a:lnTo>
                  <a:pt x="2888462" y="1282700"/>
                </a:lnTo>
                <a:lnTo>
                  <a:pt x="2888462" y="279400"/>
                </a:lnTo>
                <a:lnTo>
                  <a:pt x="2885668" y="241300"/>
                </a:lnTo>
                <a:lnTo>
                  <a:pt x="2880969" y="215900"/>
                </a:lnTo>
                <a:lnTo>
                  <a:pt x="2878048" y="215900"/>
                </a:lnTo>
                <a:lnTo>
                  <a:pt x="2870174" y="190500"/>
                </a:lnTo>
                <a:lnTo>
                  <a:pt x="2860268" y="165100"/>
                </a:lnTo>
                <a:lnTo>
                  <a:pt x="2848711" y="152400"/>
                </a:lnTo>
                <a:lnTo>
                  <a:pt x="2834995" y="127000"/>
                </a:lnTo>
                <a:lnTo>
                  <a:pt x="2803372" y="101600"/>
                </a:lnTo>
                <a:lnTo>
                  <a:pt x="2765780" y="76200"/>
                </a:lnTo>
                <a:lnTo>
                  <a:pt x="2745206" y="63500"/>
                </a:lnTo>
                <a:lnTo>
                  <a:pt x="2723235" y="50800"/>
                </a:lnTo>
                <a:close/>
              </a:path>
              <a:path w="2932429" h="1562100">
                <a:moveTo>
                  <a:pt x="2665323" y="38100"/>
                </a:moveTo>
                <a:lnTo>
                  <a:pt x="267982" y="38100"/>
                </a:lnTo>
                <a:lnTo>
                  <a:pt x="256019" y="50800"/>
                </a:lnTo>
                <a:lnTo>
                  <a:pt x="2677134" y="50800"/>
                </a:lnTo>
                <a:lnTo>
                  <a:pt x="2665323" y="38100"/>
                </a:lnTo>
                <a:close/>
              </a:path>
              <a:path w="2932429" h="1562100">
                <a:moveTo>
                  <a:pt x="2708503" y="0"/>
                </a:moveTo>
                <a:lnTo>
                  <a:pt x="222783" y="0"/>
                </a:lnTo>
                <a:lnTo>
                  <a:pt x="209054" y="12700"/>
                </a:lnTo>
                <a:lnTo>
                  <a:pt x="2721838" y="12700"/>
                </a:lnTo>
                <a:lnTo>
                  <a:pt x="2708503" y="0"/>
                </a:lnTo>
                <a:close/>
              </a:path>
            </a:pathLst>
          </a:custGeom>
          <a:solidFill>
            <a:srgbClr val="FFFFFF"/>
          </a:solidFill>
        </p:spPr>
        <p:txBody>
          <a:bodyPr wrap="square" lIns="0" tIns="0" rIns="0" bIns="0" rtlCol="0"/>
          <a:lstStyle/>
          <a:p>
            <a:endParaRPr/>
          </a:p>
        </p:txBody>
      </p:sp>
      <p:sp>
        <p:nvSpPr>
          <p:cNvPr id="21" name="object 21"/>
          <p:cNvSpPr txBox="1"/>
          <p:nvPr/>
        </p:nvSpPr>
        <p:spPr>
          <a:xfrm>
            <a:off x="1004417" y="5085079"/>
            <a:ext cx="2379980" cy="422275"/>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C00000"/>
                </a:solidFill>
                <a:latin typeface="Calibri"/>
                <a:cs typeface="Calibri"/>
              </a:rPr>
              <a:t>Систематичність</a:t>
            </a:r>
            <a:endParaRPr sz="26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541" y="116712"/>
            <a:ext cx="8382000" cy="1292860"/>
          </a:xfrm>
          <a:custGeom>
            <a:avLst/>
            <a:gdLst/>
            <a:ahLst/>
            <a:cxnLst/>
            <a:rect l="l" t="t" r="r" b="b"/>
            <a:pathLst>
              <a:path w="8382000" h="1292860">
                <a:moveTo>
                  <a:pt x="0" y="1292605"/>
                </a:moveTo>
                <a:lnTo>
                  <a:pt x="8382000" y="1292605"/>
                </a:lnTo>
                <a:lnTo>
                  <a:pt x="8382000" y="0"/>
                </a:lnTo>
                <a:lnTo>
                  <a:pt x="0" y="0"/>
                </a:lnTo>
                <a:lnTo>
                  <a:pt x="0" y="1292605"/>
                </a:lnTo>
                <a:close/>
              </a:path>
            </a:pathLst>
          </a:custGeom>
          <a:solidFill>
            <a:srgbClr val="DCFFB8"/>
          </a:solidFill>
        </p:spPr>
        <p:txBody>
          <a:bodyPr wrap="square" lIns="0" tIns="0" rIns="0" bIns="0" rtlCol="0"/>
          <a:lstStyle/>
          <a:p>
            <a:endParaRPr/>
          </a:p>
        </p:txBody>
      </p:sp>
      <p:sp>
        <p:nvSpPr>
          <p:cNvPr id="3" name="object 3"/>
          <p:cNvSpPr txBox="1">
            <a:spLocks noGrp="1"/>
          </p:cNvSpPr>
          <p:nvPr>
            <p:ph type="title"/>
          </p:nvPr>
        </p:nvSpPr>
        <p:spPr>
          <a:xfrm>
            <a:off x="707542" y="91821"/>
            <a:ext cx="7776845" cy="1307465"/>
          </a:xfrm>
          <a:prstGeom prst="rect">
            <a:avLst/>
          </a:prstGeom>
        </p:spPr>
        <p:txBody>
          <a:bodyPr vert="horz" wrap="square" lIns="0" tIns="11430" rIns="0" bIns="0" rtlCol="0">
            <a:spAutoFit/>
          </a:bodyPr>
          <a:lstStyle/>
          <a:p>
            <a:pPr marL="12065" marR="5080" algn="ctr">
              <a:lnSpc>
                <a:spcPct val="100200"/>
              </a:lnSpc>
              <a:spcBef>
                <a:spcPts val="90"/>
              </a:spcBef>
            </a:pPr>
            <a:r>
              <a:rPr sz="2800" b="1" spc="-140" dirty="0">
                <a:solidFill>
                  <a:srgbClr val="C00000"/>
                </a:solidFill>
                <a:latin typeface="Times New Roman"/>
                <a:cs typeface="Times New Roman"/>
              </a:rPr>
              <a:t>Організаційні </a:t>
            </a:r>
            <a:r>
              <a:rPr sz="2800" b="1" spc="-130" dirty="0">
                <a:solidFill>
                  <a:srgbClr val="C00000"/>
                </a:solidFill>
                <a:latin typeface="Times New Roman"/>
                <a:cs typeface="Times New Roman"/>
              </a:rPr>
              <a:t>форми </a:t>
            </a:r>
            <a:r>
              <a:rPr sz="2800" b="1" spc="-145" dirty="0">
                <a:solidFill>
                  <a:srgbClr val="C00000"/>
                </a:solidFill>
                <a:latin typeface="Times New Roman"/>
                <a:cs typeface="Times New Roman"/>
              </a:rPr>
              <a:t>спостереження: </a:t>
            </a:r>
            <a:r>
              <a:rPr sz="2800" b="1" spc="-135" dirty="0">
                <a:solidFill>
                  <a:srgbClr val="C00000"/>
                </a:solidFill>
                <a:latin typeface="Times New Roman"/>
                <a:cs typeface="Times New Roman"/>
              </a:rPr>
              <a:t>звітність,  спеціально</a:t>
            </a:r>
            <a:r>
              <a:rPr sz="2800" b="1" spc="-350" dirty="0">
                <a:solidFill>
                  <a:srgbClr val="C00000"/>
                </a:solidFill>
                <a:latin typeface="Times New Roman"/>
                <a:cs typeface="Times New Roman"/>
              </a:rPr>
              <a:t> </a:t>
            </a:r>
            <a:r>
              <a:rPr sz="2800" b="1" spc="-5" dirty="0">
                <a:solidFill>
                  <a:srgbClr val="C00000"/>
                </a:solidFill>
                <a:latin typeface="Times New Roman"/>
                <a:cs typeface="Times New Roman"/>
              </a:rPr>
              <a:t>–</a:t>
            </a:r>
            <a:r>
              <a:rPr sz="2800" b="1" spc="-290" dirty="0">
                <a:solidFill>
                  <a:srgbClr val="C00000"/>
                </a:solidFill>
                <a:latin typeface="Times New Roman"/>
                <a:cs typeface="Times New Roman"/>
              </a:rPr>
              <a:t> </a:t>
            </a:r>
            <a:r>
              <a:rPr sz="2800" b="1" spc="-145" dirty="0">
                <a:solidFill>
                  <a:srgbClr val="C00000"/>
                </a:solidFill>
                <a:latin typeface="Times New Roman"/>
                <a:cs typeface="Times New Roman"/>
              </a:rPr>
              <a:t>організовані</a:t>
            </a:r>
            <a:r>
              <a:rPr sz="2800" b="1" spc="-350" dirty="0">
                <a:solidFill>
                  <a:srgbClr val="C00000"/>
                </a:solidFill>
                <a:latin typeface="Times New Roman"/>
                <a:cs typeface="Times New Roman"/>
              </a:rPr>
              <a:t> </a:t>
            </a:r>
            <a:r>
              <a:rPr sz="2800" b="1" spc="-145" dirty="0">
                <a:solidFill>
                  <a:srgbClr val="C00000"/>
                </a:solidFill>
                <a:latin typeface="Times New Roman"/>
                <a:cs typeface="Times New Roman"/>
              </a:rPr>
              <a:t>статистичні</a:t>
            </a:r>
            <a:r>
              <a:rPr sz="2800" b="1" spc="-330" dirty="0">
                <a:solidFill>
                  <a:srgbClr val="C00000"/>
                </a:solidFill>
                <a:latin typeface="Times New Roman"/>
                <a:cs typeface="Times New Roman"/>
              </a:rPr>
              <a:t> </a:t>
            </a:r>
            <a:r>
              <a:rPr sz="2800" b="1" spc="-145" dirty="0">
                <a:solidFill>
                  <a:srgbClr val="C00000"/>
                </a:solidFill>
                <a:latin typeface="Times New Roman"/>
                <a:cs typeface="Times New Roman"/>
              </a:rPr>
              <a:t>спостереження,  </a:t>
            </a:r>
            <a:r>
              <a:rPr sz="2800" b="1" spc="-130" dirty="0">
                <a:solidFill>
                  <a:srgbClr val="C00000"/>
                </a:solidFill>
                <a:latin typeface="Times New Roman"/>
                <a:cs typeface="Times New Roman"/>
              </a:rPr>
              <a:t>реєстри.</a:t>
            </a:r>
            <a:endParaRPr sz="2800">
              <a:latin typeface="Times New Roman"/>
              <a:cs typeface="Times New Roman"/>
            </a:endParaRPr>
          </a:p>
        </p:txBody>
      </p:sp>
      <p:sp>
        <p:nvSpPr>
          <p:cNvPr id="4" name="object 4"/>
          <p:cNvSpPr/>
          <p:nvPr/>
        </p:nvSpPr>
        <p:spPr>
          <a:xfrm>
            <a:off x="107504" y="1447244"/>
            <a:ext cx="8929370" cy="5366385"/>
          </a:xfrm>
          <a:custGeom>
            <a:avLst/>
            <a:gdLst/>
            <a:ahLst/>
            <a:cxnLst/>
            <a:rect l="l" t="t" r="r" b="b"/>
            <a:pathLst>
              <a:path w="8929370" h="5366384">
                <a:moveTo>
                  <a:pt x="0" y="5366131"/>
                </a:moveTo>
                <a:lnTo>
                  <a:pt x="8928989" y="5366131"/>
                </a:lnTo>
                <a:lnTo>
                  <a:pt x="8928989" y="0"/>
                </a:lnTo>
                <a:lnTo>
                  <a:pt x="0" y="0"/>
                </a:lnTo>
                <a:lnTo>
                  <a:pt x="0" y="5366131"/>
                </a:lnTo>
                <a:close/>
              </a:path>
            </a:pathLst>
          </a:custGeom>
          <a:solidFill>
            <a:srgbClr val="FFF1CC"/>
          </a:solidFill>
        </p:spPr>
        <p:txBody>
          <a:bodyPr wrap="square" lIns="0" tIns="0" rIns="0" bIns="0" rtlCol="0"/>
          <a:lstStyle/>
          <a:p>
            <a:endParaRPr/>
          </a:p>
        </p:txBody>
      </p:sp>
      <p:sp>
        <p:nvSpPr>
          <p:cNvPr id="5" name="object 5"/>
          <p:cNvSpPr txBox="1"/>
          <p:nvPr/>
        </p:nvSpPr>
        <p:spPr>
          <a:xfrm>
            <a:off x="186334" y="1450954"/>
            <a:ext cx="8773795" cy="5074285"/>
          </a:xfrm>
          <a:prstGeom prst="rect">
            <a:avLst/>
          </a:prstGeom>
        </p:spPr>
        <p:txBody>
          <a:bodyPr vert="horz" wrap="square" lIns="0" tIns="49530" rIns="0" bIns="0" rtlCol="0">
            <a:spAutoFit/>
          </a:bodyPr>
          <a:lstStyle/>
          <a:p>
            <a:pPr marL="512445">
              <a:lnSpc>
                <a:spcPct val="100000"/>
              </a:lnSpc>
              <a:spcBef>
                <a:spcPts val="390"/>
              </a:spcBef>
            </a:pPr>
            <a:r>
              <a:rPr sz="1600" b="1" spc="-5" dirty="0">
                <a:latin typeface="Times New Roman"/>
                <a:cs typeface="Times New Roman"/>
              </a:rPr>
              <a:t>Звітність </a:t>
            </a:r>
            <a:r>
              <a:rPr sz="1600" spc="-5" dirty="0">
                <a:latin typeface="Times New Roman"/>
                <a:cs typeface="Times New Roman"/>
              </a:rPr>
              <a:t>– </a:t>
            </a:r>
            <a:r>
              <a:rPr sz="1600" spc="-10" dirty="0">
                <a:latin typeface="Times New Roman"/>
                <a:cs typeface="Times New Roman"/>
              </a:rPr>
              <a:t>форма статистичного </a:t>
            </a:r>
            <a:r>
              <a:rPr sz="1600" dirty="0">
                <a:latin typeface="Times New Roman"/>
                <a:cs typeface="Times New Roman"/>
              </a:rPr>
              <a:t>спостереження, </a:t>
            </a:r>
            <a:r>
              <a:rPr sz="1600" spc="-30" dirty="0">
                <a:latin typeface="Times New Roman"/>
                <a:cs typeface="Times New Roman"/>
              </a:rPr>
              <a:t>коли </a:t>
            </a:r>
            <a:r>
              <a:rPr sz="1600" dirty="0">
                <a:latin typeface="Times New Roman"/>
                <a:cs typeface="Times New Roman"/>
              </a:rPr>
              <a:t>дані </a:t>
            </a:r>
            <a:r>
              <a:rPr sz="1600" spc="-15" dirty="0">
                <a:latin typeface="Times New Roman"/>
                <a:cs typeface="Times New Roman"/>
              </a:rPr>
              <a:t>надходять </a:t>
            </a:r>
            <a:r>
              <a:rPr sz="1600" spc="-5" dirty="0">
                <a:latin typeface="Times New Roman"/>
                <a:cs typeface="Times New Roman"/>
              </a:rPr>
              <a:t>у </a:t>
            </a:r>
            <a:r>
              <a:rPr sz="1600" spc="-15" dirty="0">
                <a:latin typeface="Times New Roman"/>
                <a:cs typeface="Times New Roman"/>
              </a:rPr>
              <a:t>вигляді</a:t>
            </a:r>
            <a:r>
              <a:rPr sz="1600" dirty="0">
                <a:latin typeface="Times New Roman"/>
                <a:cs typeface="Times New Roman"/>
              </a:rPr>
              <a:t> </a:t>
            </a:r>
            <a:r>
              <a:rPr sz="1600" spc="-10" dirty="0">
                <a:latin typeface="Times New Roman"/>
                <a:cs typeface="Times New Roman"/>
              </a:rPr>
              <a:t>обов’язкових</a:t>
            </a:r>
            <a:endParaRPr sz="1600">
              <a:latin typeface="Times New Roman"/>
              <a:cs typeface="Times New Roman"/>
            </a:endParaRPr>
          </a:p>
          <a:p>
            <a:pPr marL="12700">
              <a:lnSpc>
                <a:spcPct val="100000"/>
              </a:lnSpc>
              <a:spcBef>
                <a:spcPts val="290"/>
              </a:spcBef>
            </a:pPr>
            <a:r>
              <a:rPr sz="1600" spc="-5" dirty="0">
                <a:latin typeface="Times New Roman"/>
                <a:cs typeface="Times New Roman"/>
              </a:rPr>
              <a:t>звітів у </a:t>
            </a:r>
            <a:r>
              <a:rPr sz="1600" spc="-15" dirty="0">
                <a:latin typeface="Times New Roman"/>
                <a:cs typeface="Times New Roman"/>
              </a:rPr>
              <a:t>визначені </a:t>
            </a:r>
            <a:r>
              <a:rPr sz="1600" dirty="0">
                <a:latin typeface="Times New Roman"/>
                <a:cs typeface="Times New Roman"/>
              </a:rPr>
              <a:t>строки </a:t>
            </a:r>
            <a:r>
              <a:rPr sz="1600" spc="-5" dirty="0">
                <a:latin typeface="Times New Roman"/>
                <a:cs typeface="Times New Roman"/>
              </a:rPr>
              <a:t>і в </a:t>
            </a:r>
            <a:r>
              <a:rPr sz="1600" spc="-10" dirty="0">
                <a:latin typeface="Times New Roman"/>
                <a:cs typeface="Times New Roman"/>
              </a:rPr>
              <a:t>затверджених</a:t>
            </a:r>
            <a:r>
              <a:rPr sz="1600" spc="90" dirty="0">
                <a:latin typeface="Times New Roman"/>
                <a:cs typeface="Times New Roman"/>
              </a:rPr>
              <a:t> </a:t>
            </a:r>
            <a:r>
              <a:rPr sz="1600" spc="-10" dirty="0">
                <a:latin typeface="Times New Roman"/>
                <a:cs typeface="Times New Roman"/>
              </a:rPr>
              <a:t>формах.</a:t>
            </a:r>
            <a:endParaRPr sz="1600">
              <a:latin typeface="Times New Roman"/>
              <a:cs typeface="Times New Roman"/>
            </a:endParaRPr>
          </a:p>
          <a:p>
            <a:pPr marL="510540">
              <a:lnSpc>
                <a:spcPct val="100000"/>
              </a:lnSpc>
              <a:spcBef>
                <a:spcPts val="285"/>
              </a:spcBef>
            </a:pPr>
            <a:r>
              <a:rPr sz="1600" b="1" i="1" spc="-10" dirty="0">
                <a:latin typeface="Times New Roman"/>
                <a:cs typeface="Times New Roman"/>
              </a:rPr>
              <a:t>Властивості </a:t>
            </a:r>
            <a:r>
              <a:rPr sz="1600" b="1" i="1" spc="-5" dirty="0">
                <a:latin typeface="Times New Roman"/>
                <a:cs typeface="Times New Roman"/>
              </a:rPr>
              <a:t>: </a:t>
            </a:r>
            <a:r>
              <a:rPr sz="1600" i="1" spc="-15" dirty="0">
                <a:latin typeface="Times New Roman"/>
                <a:cs typeface="Times New Roman"/>
              </a:rPr>
              <a:t>обов’язковість, </a:t>
            </a:r>
            <a:r>
              <a:rPr sz="1600" i="1" spc="-10" dirty="0">
                <a:latin typeface="Times New Roman"/>
                <a:cs typeface="Times New Roman"/>
              </a:rPr>
              <a:t>систематичність,</a:t>
            </a:r>
            <a:r>
              <a:rPr sz="1600" i="1" spc="130" dirty="0">
                <a:latin typeface="Times New Roman"/>
                <a:cs typeface="Times New Roman"/>
              </a:rPr>
              <a:t> </a:t>
            </a:r>
            <a:r>
              <a:rPr sz="1600" i="1" spc="-5" dirty="0">
                <a:latin typeface="Times New Roman"/>
                <a:cs typeface="Times New Roman"/>
              </a:rPr>
              <a:t>вірогідність</a:t>
            </a:r>
            <a:r>
              <a:rPr sz="1600" spc="-5" dirty="0">
                <a:latin typeface="Times New Roman"/>
                <a:cs typeface="Times New Roman"/>
              </a:rPr>
              <a:t>.</a:t>
            </a:r>
            <a:endParaRPr sz="1600">
              <a:latin typeface="Times New Roman"/>
              <a:cs typeface="Times New Roman"/>
            </a:endParaRPr>
          </a:p>
          <a:p>
            <a:pPr marL="462280">
              <a:lnSpc>
                <a:spcPct val="100000"/>
              </a:lnSpc>
              <a:spcBef>
                <a:spcPts val="290"/>
              </a:spcBef>
            </a:pPr>
            <a:r>
              <a:rPr sz="1600" b="1" i="1" spc="-10" dirty="0">
                <a:latin typeface="Times New Roman"/>
                <a:cs typeface="Times New Roman"/>
              </a:rPr>
              <a:t>Звітність поділяється </a:t>
            </a:r>
            <a:r>
              <a:rPr sz="1600" b="1" i="1" spc="-5" dirty="0">
                <a:latin typeface="Times New Roman"/>
                <a:cs typeface="Times New Roman"/>
              </a:rPr>
              <a:t>на </a:t>
            </a:r>
            <a:r>
              <a:rPr sz="1600" b="1" i="1" spc="-10" dirty="0">
                <a:latin typeface="Times New Roman"/>
                <a:cs typeface="Times New Roman"/>
              </a:rPr>
              <a:t>загальнодержавну </a:t>
            </a:r>
            <a:r>
              <a:rPr sz="1600" b="1" i="1" spc="-5" dirty="0">
                <a:latin typeface="Times New Roman"/>
                <a:cs typeface="Times New Roman"/>
              </a:rPr>
              <a:t>і</a:t>
            </a:r>
            <a:r>
              <a:rPr sz="1600" b="1" i="1" spc="145" dirty="0">
                <a:latin typeface="Times New Roman"/>
                <a:cs typeface="Times New Roman"/>
              </a:rPr>
              <a:t> </a:t>
            </a:r>
            <a:r>
              <a:rPr sz="1600" b="1" i="1" spc="-15" dirty="0">
                <a:latin typeface="Times New Roman"/>
                <a:cs typeface="Times New Roman"/>
              </a:rPr>
              <a:t>внутрішньовідомчу.</a:t>
            </a:r>
            <a:endParaRPr sz="1600">
              <a:latin typeface="Times New Roman"/>
              <a:cs typeface="Times New Roman"/>
            </a:endParaRPr>
          </a:p>
          <a:p>
            <a:pPr marL="12700" marR="8255" indent="499745">
              <a:lnSpc>
                <a:spcPts val="2210"/>
              </a:lnSpc>
              <a:spcBef>
                <a:spcPts val="120"/>
              </a:spcBef>
            </a:pPr>
            <a:r>
              <a:rPr sz="1600" i="1" spc="-10" dirty="0">
                <a:latin typeface="Times New Roman"/>
                <a:cs typeface="Times New Roman"/>
              </a:rPr>
              <a:t>Загальнодержавна </a:t>
            </a:r>
            <a:r>
              <a:rPr sz="1600" i="1" spc="-5" dirty="0">
                <a:latin typeface="Times New Roman"/>
                <a:cs typeface="Times New Roman"/>
              </a:rPr>
              <a:t>звітність </a:t>
            </a:r>
            <a:r>
              <a:rPr sz="1600" spc="-5" dirty="0">
                <a:latin typeface="Times New Roman"/>
                <a:cs typeface="Times New Roman"/>
              </a:rPr>
              <a:t>підприємство </a:t>
            </a:r>
            <a:r>
              <a:rPr sz="1600" spc="-15" dirty="0">
                <a:latin typeface="Times New Roman"/>
                <a:cs typeface="Times New Roman"/>
              </a:rPr>
              <a:t>подає </a:t>
            </a:r>
            <a:r>
              <a:rPr sz="1600" spc="-5" dirty="0">
                <a:latin typeface="Times New Roman"/>
                <a:cs typeface="Times New Roman"/>
              </a:rPr>
              <a:t>як </a:t>
            </a:r>
            <a:r>
              <a:rPr sz="1600" spc="-10" dirty="0">
                <a:latin typeface="Times New Roman"/>
                <a:cs typeface="Times New Roman"/>
              </a:rPr>
              <a:t>своєму міністерству </a:t>
            </a:r>
            <a:r>
              <a:rPr sz="1600" dirty="0">
                <a:latin typeface="Times New Roman"/>
                <a:cs typeface="Times New Roman"/>
              </a:rPr>
              <a:t>чи </a:t>
            </a:r>
            <a:r>
              <a:rPr sz="1600" spc="-30" dirty="0">
                <a:latin typeface="Times New Roman"/>
                <a:cs typeface="Times New Roman"/>
              </a:rPr>
              <a:t>відомству, </a:t>
            </a:r>
            <a:r>
              <a:rPr sz="1600" dirty="0">
                <a:latin typeface="Times New Roman"/>
                <a:cs typeface="Times New Roman"/>
              </a:rPr>
              <a:t>так </a:t>
            </a:r>
            <a:r>
              <a:rPr sz="1600" spc="-5" dirty="0">
                <a:latin typeface="Times New Roman"/>
                <a:cs typeface="Times New Roman"/>
              </a:rPr>
              <a:t>і  органам</a:t>
            </a:r>
            <a:r>
              <a:rPr sz="1600" dirty="0">
                <a:latin typeface="Times New Roman"/>
                <a:cs typeface="Times New Roman"/>
              </a:rPr>
              <a:t> </a:t>
            </a:r>
            <a:r>
              <a:rPr sz="1600" spc="-5" dirty="0">
                <a:latin typeface="Times New Roman"/>
                <a:cs typeface="Times New Roman"/>
              </a:rPr>
              <a:t>статистики.</a:t>
            </a:r>
            <a:endParaRPr sz="1600">
              <a:latin typeface="Times New Roman"/>
              <a:cs typeface="Times New Roman"/>
            </a:endParaRPr>
          </a:p>
          <a:p>
            <a:pPr marL="510540">
              <a:lnSpc>
                <a:spcPct val="100000"/>
              </a:lnSpc>
              <a:spcBef>
                <a:spcPts val="165"/>
              </a:spcBef>
            </a:pPr>
            <a:r>
              <a:rPr sz="1600" i="1" spc="-10" dirty="0">
                <a:latin typeface="Times New Roman"/>
                <a:cs typeface="Times New Roman"/>
              </a:rPr>
              <a:t>Внутрішньовідомча </a:t>
            </a:r>
            <a:r>
              <a:rPr sz="1600" i="1" spc="-5" dirty="0">
                <a:latin typeface="Times New Roman"/>
                <a:cs typeface="Times New Roman"/>
              </a:rPr>
              <a:t>звітність </a:t>
            </a:r>
            <a:r>
              <a:rPr sz="1600" spc="-15" dirty="0">
                <a:latin typeface="Times New Roman"/>
                <a:cs typeface="Times New Roman"/>
              </a:rPr>
              <a:t>подають </a:t>
            </a:r>
            <a:r>
              <a:rPr sz="1600" spc="-10" dirty="0">
                <a:latin typeface="Times New Roman"/>
                <a:cs typeface="Times New Roman"/>
              </a:rPr>
              <a:t>лише </a:t>
            </a:r>
            <a:r>
              <a:rPr sz="1600" spc="-5" dirty="0">
                <a:latin typeface="Times New Roman"/>
                <a:cs typeface="Times New Roman"/>
              </a:rPr>
              <a:t>в своє міністерство чи</a:t>
            </a:r>
            <a:r>
              <a:rPr sz="1600" spc="229" dirty="0">
                <a:latin typeface="Times New Roman"/>
                <a:cs typeface="Times New Roman"/>
              </a:rPr>
              <a:t> </a:t>
            </a:r>
            <a:r>
              <a:rPr sz="1600" spc="-10" dirty="0">
                <a:latin typeface="Times New Roman"/>
                <a:cs typeface="Times New Roman"/>
              </a:rPr>
              <a:t>відомство.</a:t>
            </a:r>
            <a:endParaRPr sz="1600">
              <a:latin typeface="Times New Roman"/>
              <a:cs typeface="Times New Roman"/>
            </a:endParaRPr>
          </a:p>
          <a:p>
            <a:pPr marL="510540">
              <a:lnSpc>
                <a:spcPct val="100000"/>
              </a:lnSpc>
              <a:spcBef>
                <a:spcPts val="290"/>
              </a:spcBef>
            </a:pPr>
            <a:r>
              <a:rPr sz="1600" b="1" i="1" spc="-15" dirty="0">
                <a:latin typeface="Times New Roman"/>
                <a:cs typeface="Times New Roman"/>
              </a:rPr>
              <a:t>Розрізняють </a:t>
            </a:r>
            <a:r>
              <a:rPr sz="1600" b="1" i="1" spc="-10" dirty="0">
                <a:latin typeface="Times New Roman"/>
                <a:cs typeface="Times New Roman"/>
              </a:rPr>
              <a:t>типову </a:t>
            </a:r>
            <a:r>
              <a:rPr sz="1600" b="1" i="1" spc="-5" dirty="0">
                <a:latin typeface="Times New Roman"/>
                <a:cs typeface="Times New Roman"/>
              </a:rPr>
              <a:t>і </a:t>
            </a:r>
            <a:r>
              <a:rPr sz="1600" b="1" i="1" spc="-10" dirty="0">
                <a:latin typeface="Times New Roman"/>
                <a:cs typeface="Times New Roman"/>
              </a:rPr>
              <a:t>спеціалізовану</a:t>
            </a:r>
            <a:r>
              <a:rPr sz="1600" b="1" i="1" spc="114" dirty="0">
                <a:latin typeface="Times New Roman"/>
                <a:cs typeface="Times New Roman"/>
              </a:rPr>
              <a:t> </a:t>
            </a:r>
            <a:r>
              <a:rPr sz="1600" b="1" i="1" spc="-5" dirty="0">
                <a:latin typeface="Times New Roman"/>
                <a:cs typeface="Times New Roman"/>
              </a:rPr>
              <a:t>звітність</a:t>
            </a:r>
            <a:r>
              <a:rPr sz="1600" b="1" spc="-5" dirty="0">
                <a:latin typeface="Times New Roman"/>
                <a:cs typeface="Times New Roman"/>
              </a:rPr>
              <a:t>.</a:t>
            </a:r>
            <a:endParaRPr sz="1600">
              <a:latin typeface="Times New Roman"/>
              <a:cs typeface="Times New Roman"/>
            </a:endParaRPr>
          </a:p>
          <a:p>
            <a:pPr marL="462280">
              <a:lnSpc>
                <a:spcPct val="100000"/>
              </a:lnSpc>
              <a:spcBef>
                <a:spcPts val="285"/>
              </a:spcBef>
            </a:pPr>
            <a:r>
              <a:rPr sz="1600" b="1" i="1" spc="-15" dirty="0">
                <a:latin typeface="Times New Roman"/>
                <a:cs typeface="Times New Roman"/>
              </a:rPr>
              <a:t>Типова  </a:t>
            </a:r>
            <a:r>
              <a:rPr sz="1600" spc="-5" dirty="0">
                <a:latin typeface="Times New Roman"/>
                <a:cs typeface="Times New Roman"/>
              </a:rPr>
              <a:t>звітність  </a:t>
            </a:r>
            <a:r>
              <a:rPr sz="1600" spc="-10" dirty="0">
                <a:latin typeface="Times New Roman"/>
                <a:cs typeface="Times New Roman"/>
              </a:rPr>
              <a:t>має  </a:t>
            </a:r>
            <a:r>
              <a:rPr sz="1600" spc="-5" dirty="0">
                <a:latin typeface="Times New Roman"/>
                <a:cs typeface="Times New Roman"/>
              </a:rPr>
              <a:t>єдину  </a:t>
            </a:r>
            <a:r>
              <a:rPr sz="1600" spc="-10" dirty="0">
                <a:latin typeface="Times New Roman"/>
                <a:cs typeface="Times New Roman"/>
              </a:rPr>
              <a:t>форму  </a:t>
            </a:r>
            <a:r>
              <a:rPr sz="1600" spc="-5" dirty="0">
                <a:latin typeface="Times New Roman"/>
                <a:cs typeface="Times New Roman"/>
              </a:rPr>
              <a:t>і  зміст  для  всіх  підприємств  окремої  галузі  або</a:t>
            </a:r>
            <a:r>
              <a:rPr sz="1600" spc="204" dirty="0">
                <a:latin typeface="Times New Roman"/>
                <a:cs typeface="Times New Roman"/>
              </a:rPr>
              <a:t> </a:t>
            </a:r>
            <a:r>
              <a:rPr sz="1600" spc="-15" dirty="0">
                <a:latin typeface="Times New Roman"/>
                <a:cs typeface="Times New Roman"/>
              </a:rPr>
              <a:t>всього</a:t>
            </a:r>
            <a:endParaRPr sz="1600">
              <a:latin typeface="Times New Roman"/>
              <a:cs typeface="Times New Roman"/>
            </a:endParaRPr>
          </a:p>
          <a:p>
            <a:pPr marL="12700">
              <a:lnSpc>
                <a:spcPct val="100000"/>
              </a:lnSpc>
              <a:spcBef>
                <a:spcPts val="290"/>
              </a:spcBef>
            </a:pPr>
            <a:r>
              <a:rPr sz="1600" spc="-15" dirty="0">
                <a:latin typeface="Times New Roman"/>
                <a:cs typeface="Times New Roman"/>
              </a:rPr>
              <a:t>народного </a:t>
            </a:r>
            <a:r>
              <a:rPr sz="1600" spc="70" dirty="0">
                <a:latin typeface="Times New Roman"/>
                <a:cs typeface="Times New Roman"/>
              </a:rPr>
              <a:t> </a:t>
            </a:r>
            <a:r>
              <a:rPr sz="1600" spc="-5" dirty="0">
                <a:latin typeface="Times New Roman"/>
                <a:cs typeface="Times New Roman"/>
              </a:rPr>
              <a:t>господарства. </a:t>
            </a:r>
            <a:r>
              <a:rPr sz="1600" spc="55" dirty="0">
                <a:latin typeface="Times New Roman"/>
                <a:cs typeface="Times New Roman"/>
              </a:rPr>
              <a:t> </a:t>
            </a:r>
            <a:r>
              <a:rPr sz="1600" b="1" i="1" spc="-5" dirty="0">
                <a:latin typeface="Times New Roman"/>
                <a:cs typeface="Times New Roman"/>
              </a:rPr>
              <a:t>Спеціалізована </a:t>
            </a:r>
            <a:r>
              <a:rPr sz="1600" b="1" i="1" spc="65" dirty="0">
                <a:latin typeface="Times New Roman"/>
                <a:cs typeface="Times New Roman"/>
              </a:rPr>
              <a:t> </a:t>
            </a:r>
            <a:r>
              <a:rPr sz="1600" spc="-5" dirty="0">
                <a:latin typeface="Times New Roman"/>
                <a:cs typeface="Times New Roman"/>
              </a:rPr>
              <a:t>звітність </a:t>
            </a:r>
            <a:r>
              <a:rPr sz="1600" spc="75" dirty="0">
                <a:latin typeface="Times New Roman"/>
                <a:cs typeface="Times New Roman"/>
              </a:rPr>
              <a:t> </a:t>
            </a:r>
            <a:r>
              <a:rPr sz="1600" spc="-10" dirty="0">
                <a:latin typeface="Times New Roman"/>
                <a:cs typeface="Times New Roman"/>
              </a:rPr>
              <a:t>властива </a:t>
            </a:r>
            <a:r>
              <a:rPr sz="1600" spc="75" dirty="0">
                <a:latin typeface="Times New Roman"/>
                <a:cs typeface="Times New Roman"/>
              </a:rPr>
              <a:t> </a:t>
            </a:r>
            <a:r>
              <a:rPr sz="1600" spc="-5" dirty="0">
                <a:latin typeface="Times New Roman"/>
                <a:cs typeface="Times New Roman"/>
              </a:rPr>
              <a:t>тим </a:t>
            </a:r>
            <a:r>
              <a:rPr sz="1600" spc="65" dirty="0">
                <a:latin typeface="Times New Roman"/>
                <a:cs typeface="Times New Roman"/>
              </a:rPr>
              <a:t> </a:t>
            </a:r>
            <a:r>
              <a:rPr sz="1600" spc="-5" dirty="0">
                <a:latin typeface="Times New Roman"/>
                <a:cs typeface="Times New Roman"/>
              </a:rPr>
              <a:t>підприємствам, </a:t>
            </a:r>
            <a:r>
              <a:rPr sz="1600" spc="60" dirty="0">
                <a:latin typeface="Times New Roman"/>
                <a:cs typeface="Times New Roman"/>
              </a:rPr>
              <a:t> </a:t>
            </a:r>
            <a:r>
              <a:rPr sz="1600" dirty="0">
                <a:latin typeface="Times New Roman"/>
                <a:cs typeface="Times New Roman"/>
              </a:rPr>
              <a:t>що </a:t>
            </a:r>
            <a:r>
              <a:rPr sz="1600" spc="55" dirty="0">
                <a:latin typeface="Times New Roman"/>
                <a:cs typeface="Times New Roman"/>
              </a:rPr>
              <a:t> </a:t>
            </a:r>
            <a:r>
              <a:rPr sz="1600" spc="-15" dirty="0">
                <a:latin typeface="Times New Roman"/>
                <a:cs typeface="Times New Roman"/>
              </a:rPr>
              <a:t>мають </a:t>
            </a:r>
            <a:r>
              <a:rPr sz="1600" spc="80" dirty="0">
                <a:latin typeface="Times New Roman"/>
                <a:cs typeface="Times New Roman"/>
              </a:rPr>
              <a:t> </a:t>
            </a:r>
            <a:r>
              <a:rPr sz="1600" spc="-5" dirty="0">
                <a:latin typeface="Times New Roman"/>
                <a:cs typeface="Times New Roman"/>
              </a:rPr>
              <a:t>свої</a:t>
            </a:r>
            <a:endParaRPr sz="1600">
              <a:latin typeface="Times New Roman"/>
              <a:cs typeface="Times New Roman"/>
            </a:endParaRPr>
          </a:p>
          <a:p>
            <a:pPr marL="12700">
              <a:lnSpc>
                <a:spcPct val="100000"/>
              </a:lnSpc>
              <a:spcBef>
                <a:spcPts val="290"/>
              </a:spcBef>
            </a:pPr>
            <a:r>
              <a:rPr sz="1600" spc="-5" dirty="0">
                <a:latin typeface="Times New Roman"/>
                <a:cs typeface="Times New Roman"/>
              </a:rPr>
              <a:t>специфічні</a:t>
            </a:r>
            <a:r>
              <a:rPr sz="1600" spc="45" dirty="0">
                <a:latin typeface="Times New Roman"/>
                <a:cs typeface="Times New Roman"/>
              </a:rPr>
              <a:t> </a:t>
            </a:r>
            <a:r>
              <a:rPr sz="1600" spc="-5" dirty="0">
                <a:latin typeface="Times New Roman"/>
                <a:cs typeface="Times New Roman"/>
              </a:rPr>
              <a:t>особливості.</a:t>
            </a:r>
            <a:endParaRPr sz="1600">
              <a:latin typeface="Times New Roman"/>
              <a:cs typeface="Times New Roman"/>
            </a:endParaRPr>
          </a:p>
          <a:p>
            <a:pPr marL="462280">
              <a:lnSpc>
                <a:spcPct val="100000"/>
              </a:lnSpc>
              <a:spcBef>
                <a:spcPts val="290"/>
              </a:spcBef>
            </a:pPr>
            <a:r>
              <a:rPr sz="1600" b="1" i="1" spc="-5" dirty="0">
                <a:latin typeface="Times New Roman"/>
                <a:cs typeface="Times New Roman"/>
              </a:rPr>
              <a:t>За </a:t>
            </a:r>
            <a:r>
              <a:rPr sz="1600" b="1" i="1" spc="-10" dirty="0">
                <a:latin typeface="Times New Roman"/>
                <a:cs typeface="Times New Roman"/>
              </a:rPr>
              <a:t>періодичністю </a:t>
            </a:r>
            <a:r>
              <a:rPr sz="1600" spc="-5" dirty="0">
                <a:latin typeface="Times New Roman"/>
                <a:cs typeface="Times New Roman"/>
              </a:rPr>
              <a:t>- </a:t>
            </a:r>
            <a:r>
              <a:rPr sz="1600" spc="-10" dirty="0">
                <a:latin typeface="Times New Roman"/>
                <a:cs typeface="Times New Roman"/>
              </a:rPr>
              <a:t>звітність </a:t>
            </a:r>
            <a:r>
              <a:rPr sz="1600" spc="-25" dirty="0">
                <a:latin typeface="Times New Roman"/>
                <a:cs typeface="Times New Roman"/>
              </a:rPr>
              <a:t>буває </a:t>
            </a:r>
            <a:r>
              <a:rPr sz="1600" spc="-10" dirty="0">
                <a:latin typeface="Times New Roman"/>
                <a:cs typeface="Times New Roman"/>
              </a:rPr>
              <a:t>тижнева, двотижнева, </a:t>
            </a:r>
            <a:r>
              <a:rPr sz="1600" spc="-5" dirty="0">
                <a:latin typeface="Times New Roman"/>
                <a:cs typeface="Times New Roman"/>
              </a:rPr>
              <a:t>місячна, квартальна,</a:t>
            </a:r>
            <a:r>
              <a:rPr sz="1600" spc="270" dirty="0">
                <a:latin typeface="Times New Roman"/>
                <a:cs typeface="Times New Roman"/>
              </a:rPr>
              <a:t> </a:t>
            </a:r>
            <a:r>
              <a:rPr sz="1600" spc="-5" dirty="0">
                <a:latin typeface="Times New Roman"/>
                <a:cs typeface="Times New Roman"/>
              </a:rPr>
              <a:t>річна.</a:t>
            </a:r>
            <a:endParaRPr sz="1600">
              <a:latin typeface="Times New Roman"/>
              <a:cs typeface="Times New Roman"/>
            </a:endParaRPr>
          </a:p>
          <a:p>
            <a:pPr marL="462280">
              <a:lnSpc>
                <a:spcPct val="100000"/>
              </a:lnSpc>
              <a:spcBef>
                <a:spcPts val="285"/>
              </a:spcBef>
            </a:pPr>
            <a:r>
              <a:rPr sz="1600" b="1" i="1" spc="-5" dirty="0">
                <a:latin typeface="Times New Roman"/>
                <a:cs typeface="Times New Roman"/>
              </a:rPr>
              <a:t>За </a:t>
            </a:r>
            <a:r>
              <a:rPr sz="1600" b="1" i="1" spc="-20" dirty="0">
                <a:latin typeface="Times New Roman"/>
                <a:cs typeface="Times New Roman"/>
              </a:rPr>
              <a:t>способом </a:t>
            </a:r>
            <a:r>
              <a:rPr sz="1600" b="1" i="1" spc="-10" dirty="0">
                <a:latin typeface="Times New Roman"/>
                <a:cs typeface="Times New Roman"/>
              </a:rPr>
              <a:t>подання </a:t>
            </a:r>
            <a:r>
              <a:rPr sz="1600" i="1" spc="-5" dirty="0">
                <a:latin typeface="Times New Roman"/>
                <a:cs typeface="Times New Roman"/>
              </a:rPr>
              <a:t>- звітність </a:t>
            </a:r>
            <a:r>
              <a:rPr sz="1600" spc="-25" dirty="0">
                <a:latin typeface="Times New Roman"/>
                <a:cs typeface="Times New Roman"/>
              </a:rPr>
              <a:t>буває </a:t>
            </a:r>
            <a:r>
              <a:rPr sz="1600" spc="-10" dirty="0">
                <a:latin typeface="Times New Roman"/>
                <a:cs typeface="Times New Roman"/>
              </a:rPr>
              <a:t>термінова </a:t>
            </a:r>
            <a:r>
              <a:rPr sz="1600" spc="-5" dirty="0">
                <a:latin typeface="Times New Roman"/>
                <a:cs typeface="Times New Roman"/>
              </a:rPr>
              <a:t>( електронна) і</a:t>
            </a:r>
            <a:r>
              <a:rPr sz="1600" spc="200" dirty="0">
                <a:latin typeface="Times New Roman"/>
                <a:cs typeface="Times New Roman"/>
              </a:rPr>
              <a:t> </a:t>
            </a:r>
            <a:r>
              <a:rPr sz="1600" spc="-15" dirty="0">
                <a:latin typeface="Times New Roman"/>
                <a:cs typeface="Times New Roman"/>
              </a:rPr>
              <a:t>поштова.</a:t>
            </a:r>
            <a:endParaRPr sz="1600">
              <a:latin typeface="Times New Roman"/>
              <a:cs typeface="Times New Roman"/>
            </a:endParaRPr>
          </a:p>
          <a:p>
            <a:pPr marL="462280">
              <a:lnSpc>
                <a:spcPct val="100000"/>
              </a:lnSpc>
              <a:spcBef>
                <a:spcPts val="290"/>
              </a:spcBef>
              <a:tabLst>
                <a:tab pos="804545" algn="l"/>
                <a:tab pos="1791335" algn="l"/>
                <a:tab pos="3148965" algn="l"/>
                <a:tab pos="4048760" algn="l"/>
                <a:tab pos="5078730" algn="l"/>
                <a:tab pos="5415915" algn="l"/>
                <a:tab pos="6883400" algn="l"/>
                <a:tab pos="7204075" algn="l"/>
              </a:tabLst>
            </a:pPr>
            <a:r>
              <a:rPr sz="1600" b="1" i="1" spc="-5" dirty="0">
                <a:latin typeface="Times New Roman"/>
                <a:cs typeface="Times New Roman"/>
              </a:rPr>
              <a:t>За	</a:t>
            </a:r>
            <a:r>
              <a:rPr sz="1600" b="1" i="1" spc="-25" dirty="0">
                <a:latin typeface="Times New Roman"/>
                <a:cs typeface="Times New Roman"/>
              </a:rPr>
              <a:t>порядком	</a:t>
            </a:r>
            <a:r>
              <a:rPr sz="1600" b="1" i="1" spc="-15" dirty="0">
                <a:latin typeface="Times New Roman"/>
                <a:cs typeface="Times New Roman"/>
              </a:rPr>
              <a:t>проходження	</a:t>
            </a:r>
            <a:r>
              <a:rPr sz="1600" spc="-5" dirty="0">
                <a:latin typeface="Times New Roman"/>
                <a:cs typeface="Times New Roman"/>
              </a:rPr>
              <a:t>звітність	</a:t>
            </a:r>
            <a:r>
              <a:rPr sz="1600" spc="-10" dirty="0">
                <a:latin typeface="Times New Roman"/>
                <a:cs typeface="Times New Roman"/>
              </a:rPr>
              <a:t>поділяють	</a:t>
            </a:r>
            <a:r>
              <a:rPr sz="1600" spc="-5" dirty="0">
                <a:latin typeface="Times New Roman"/>
                <a:cs typeface="Times New Roman"/>
              </a:rPr>
              <a:t>на	централізовану	</a:t>
            </a:r>
            <a:r>
              <a:rPr sz="1600" spc="5" dirty="0">
                <a:latin typeface="Times New Roman"/>
                <a:cs typeface="Times New Roman"/>
              </a:rPr>
              <a:t>та	</a:t>
            </a:r>
            <a:r>
              <a:rPr sz="1600" spc="-10" dirty="0">
                <a:latin typeface="Times New Roman"/>
                <a:cs typeface="Times New Roman"/>
              </a:rPr>
              <a:t>децентралізовану.</a:t>
            </a:r>
            <a:endParaRPr sz="1600">
              <a:latin typeface="Times New Roman"/>
              <a:cs typeface="Times New Roman"/>
            </a:endParaRPr>
          </a:p>
          <a:p>
            <a:pPr marL="12700">
              <a:lnSpc>
                <a:spcPct val="100000"/>
              </a:lnSpc>
              <a:spcBef>
                <a:spcPts val="290"/>
              </a:spcBef>
            </a:pPr>
            <a:r>
              <a:rPr sz="1600" spc="-5" dirty="0">
                <a:latin typeface="Times New Roman"/>
                <a:cs typeface="Times New Roman"/>
              </a:rPr>
              <a:t>Централізована  звітність  </a:t>
            </a:r>
            <a:r>
              <a:rPr sz="1600" spc="-15" dirty="0">
                <a:latin typeface="Times New Roman"/>
                <a:cs typeface="Times New Roman"/>
              </a:rPr>
              <a:t>надходить  </a:t>
            </a:r>
            <a:r>
              <a:rPr sz="1600" spc="-5" dirty="0">
                <a:latin typeface="Times New Roman"/>
                <a:cs typeface="Times New Roman"/>
              </a:rPr>
              <a:t>до  </a:t>
            </a:r>
            <a:r>
              <a:rPr sz="1600" spc="-15" dirty="0">
                <a:latin typeface="Times New Roman"/>
                <a:cs typeface="Times New Roman"/>
              </a:rPr>
              <a:t>держкомітету  </a:t>
            </a:r>
            <a:r>
              <a:rPr sz="1600" spc="-5" dirty="0">
                <a:latin typeface="Times New Roman"/>
                <a:cs typeface="Times New Roman"/>
              </a:rPr>
              <a:t>статистики,  де  обробляється  і </a:t>
            </a:r>
            <a:r>
              <a:rPr sz="1600" spc="245" dirty="0">
                <a:latin typeface="Times New Roman"/>
                <a:cs typeface="Times New Roman"/>
              </a:rPr>
              <a:t> </a:t>
            </a:r>
            <a:r>
              <a:rPr sz="1600" spc="-5" dirty="0">
                <a:latin typeface="Times New Roman"/>
                <a:cs typeface="Times New Roman"/>
              </a:rPr>
              <a:t>передається</a:t>
            </a:r>
            <a:endParaRPr sz="1600">
              <a:latin typeface="Times New Roman"/>
              <a:cs typeface="Times New Roman"/>
            </a:endParaRPr>
          </a:p>
          <a:p>
            <a:pPr marL="12700">
              <a:lnSpc>
                <a:spcPct val="100000"/>
              </a:lnSpc>
              <a:spcBef>
                <a:spcPts val="285"/>
              </a:spcBef>
            </a:pPr>
            <a:r>
              <a:rPr sz="1600" spc="-5" dirty="0">
                <a:latin typeface="Times New Roman"/>
                <a:cs typeface="Times New Roman"/>
              </a:rPr>
              <a:t>відповідним органам</a:t>
            </a:r>
            <a:r>
              <a:rPr sz="1600" spc="30" dirty="0">
                <a:latin typeface="Times New Roman"/>
                <a:cs typeface="Times New Roman"/>
              </a:rPr>
              <a:t> </a:t>
            </a:r>
            <a:r>
              <a:rPr sz="1600" spc="-10" dirty="0">
                <a:latin typeface="Times New Roman"/>
                <a:cs typeface="Times New Roman"/>
              </a:rPr>
              <a:t>управління.</a:t>
            </a:r>
            <a:endParaRPr sz="1600">
              <a:latin typeface="Times New Roman"/>
              <a:cs typeface="Times New Roman"/>
            </a:endParaRPr>
          </a:p>
          <a:p>
            <a:pPr marL="12700" marR="6985" indent="449580">
              <a:lnSpc>
                <a:spcPct val="114999"/>
              </a:lnSpc>
              <a:tabLst>
                <a:tab pos="5003800" algn="l"/>
              </a:tabLst>
            </a:pPr>
            <a:r>
              <a:rPr sz="1600" spc="-5" dirty="0">
                <a:latin typeface="Times New Roman"/>
                <a:cs typeface="Times New Roman"/>
              </a:rPr>
              <a:t>Децентралізована   </a:t>
            </a:r>
            <a:r>
              <a:rPr sz="1600" spc="-10" dirty="0">
                <a:latin typeface="Times New Roman"/>
                <a:cs typeface="Times New Roman"/>
              </a:rPr>
              <a:t>опрацьовується </a:t>
            </a:r>
            <a:r>
              <a:rPr sz="1600" spc="80" dirty="0">
                <a:latin typeface="Times New Roman"/>
                <a:cs typeface="Times New Roman"/>
              </a:rPr>
              <a:t> </a:t>
            </a:r>
            <a:r>
              <a:rPr sz="1600" spc="-5" dirty="0">
                <a:latin typeface="Times New Roman"/>
                <a:cs typeface="Times New Roman"/>
              </a:rPr>
              <a:t>у </a:t>
            </a:r>
            <a:r>
              <a:rPr sz="1600" spc="215" dirty="0">
                <a:latin typeface="Times New Roman"/>
                <a:cs typeface="Times New Roman"/>
              </a:rPr>
              <a:t> </a:t>
            </a:r>
            <a:r>
              <a:rPr sz="1600" spc="-5" dirty="0">
                <a:latin typeface="Times New Roman"/>
                <a:cs typeface="Times New Roman"/>
              </a:rPr>
              <a:t>відповідних	міністерствах </a:t>
            </a:r>
            <a:r>
              <a:rPr sz="1600" dirty="0">
                <a:latin typeface="Times New Roman"/>
                <a:cs typeface="Times New Roman"/>
              </a:rPr>
              <a:t>чи </a:t>
            </a:r>
            <a:r>
              <a:rPr sz="1600" spc="-10" dirty="0">
                <a:latin typeface="Times New Roman"/>
                <a:cs typeface="Times New Roman"/>
              </a:rPr>
              <a:t>відомствах, </a:t>
            </a:r>
            <a:r>
              <a:rPr sz="1600" spc="-5" dirty="0">
                <a:latin typeface="Times New Roman"/>
                <a:cs typeface="Times New Roman"/>
              </a:rPr>
              <a:t>а зведення  </a:t>
            </a:r>
            <a:r>
              <a:rPr sz="1600" spc="-15" dirty="0">
                <a:latin typeface="Times New Roman"/>
                <a:cs typeface="Times New Roman"/>
              </a:rPr>
              <a:t>подаються </a:t>
            </a:r>
            <a:r>
              <a:rPr sz="1600" spc="-5" dirty="0">
                <a:latin typeface="Times New Roman"/>
                <a:cs typeface="Times New Roman"/>
              </a:rPr>
              <a:t>статистичним</a:t>
            </a:r>
            <a:r>
              <a:rPr sz="1600" spc="70" dirty="0">
                <a:latin typeface="Times New Roman"/>
                <a:cs typeface="Times New Roman"/>
              </a:rPr>
              <a:t> </a:t>
            </a:r>
            <a:r>
              <a:rPr sz="1600" spc="-5" dirty="0">
                <a:latin typeface="Times New Roman"/>
                <a:cs typeface="Times New Roman"/>
              </a:rPr>
              <a:t>органам.</a:t>
            </a:r>
            <a:endParaRPr sz="16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504" y="116712"/>
            <a:ext cx="8929370" cy="2513330"/>
          </a:xfrm>
          <a:custGeom>
            <a:avLst/>
            <a:gdLst/>
            <a:ahLst/>
            <a:cxnLst/>
            <a:rect l="l" t="t" r="r" b="b"/>
            <a:pathLst>
              <a:path w="8929370" h="2513330">
                <a:moveTo>
                  <a:pt x="0" y="2512821"/>
                </a:moveTo>
                <a:lnTo>
                  <a:pt x="8928989" y="2512821"/>
                </a:lnTo>
                <a:lnTo>
                  <a:pt x="8928989" y="0"/>
                </a:lnTo>
                <a:lnTo>
                  <a:pt x="0" y="0"/>
                </a:lnTo>
                <a:lnTo>
                  <a:pt x="0" y="2512821"/>
                </a:lnTo>
                <a:close/>
              </a:path>
            </a:pathLst>
          </a:custGeom>
          <a:solidFill>
            <a:srgbClr val="DCFFB8"/>
          </a:solidFill>
        </p:spPr>
        <p:txBody>
          <a:bodyPr wrap="square" lIns="0" tIns="0" rIns="0" bIns="0" rtlCol="0"/>
          <a:lstStyle/>
          <a:p>
            <a:endParaRPr/>
          </a:p>
        </p:txBody>
      </p:sp>
      <p:sp>
        <p:nvSpPr>
          <p:cNvPr id="3" name="object 3"/>
          <p:cNvSpPr txBox="1">
            <a:spLocks noGrp="1"/>
          </p:cNvSpPr>
          <p:nvPr>
            <p:ph type="title"/>
          </p:nvPr>
        </p:nvSpPr>
        <p:spPr>
          <a:xfrm>
            <a:off x="686816" y="59817"/>
            <a:ext cx="8240395" cy="866775"/>
          </a:xfrm>
          <a:prstGeom prst="rect">
            <a:avLst/>
          </a:prstGeom>
        </p:spPr>
        <p:txBody>
          <a:bodyPr vert="horz" wrap="square" lIns="0" tIns="67310" rIns="0" bIns="0" rtlCol="0">
            <a:spAutoFit/>
          </a:bodyPr>
          <a:lstStyle/>
          <a:p>
            <a:pPr algn="ctr">
              <a:lnSpc>
                <a:spcPct val="100000"/>
              </a:lnSpc>
              <a:spcBef>
                <a:spcPts val="530"/>
              </a:spcBef>
            </a:pPr>
            <a:r>
              <a:rPr sz="2400" b="1" spc="-150" dirty="0">
                <a:solidFill>
                  <a:srgbClr val="C00000"/>
                </a:solidFill>
                <a:latin typeface="Times New Roman"/>
                <a:cs typeface="Times New Roman"/>
              </a:rPr>
              <a:t>Статистичне</a:t>
            </a:r>
            <a:r>
              <a:rPr sz="2400" b="1" spc="-250" dirty="0">
                <a:solidFill>
                  <a:srgbClr val="C00000"/>
                </a:solidFill>
                <a:latin typeface="Times New Roman"/>
                <a:cs typeface="Times New Roman"/>
              </a:rPr>
              <a:t> </a:t>
            </a:r>
            <a:r>
              <a:rPr sz="2400" b="1" spc="-150" dirty="0">
                <a:solidFill>
                  <a:srgbClr val="C00000"/>
                </a:solidFill>
                <a:latin typeface="Times New Roman"/>
                <a:cs typeface="Times New Roman"/>
              </a:rPr>
              <a:t>спостереження</a:t>
            </a:r>
            <a:r>
              <a:rPr sz="2400" b="1" spc="-265" dirty="0">
                <a:solidFill>
                  <a:srgbClr val="C00000"/>
                </a:solidFill>
                <a:latin typeface="Times New Roman"/>
                <a:cs typeface="Times New Roman"/>
              </a:rPr>
              <a:t> </a:t>
            </a:r>
            <a:r>
              <a:rPr sz="2400" b="1" dirty="0">
                <a:solidFill>
                  <a:srgbClr val="C00000"/>
                </a:solidFill>
                <a:latin typeface="Times New Roman"/>
                <a:cs typeface="Times New Roman"/>
              </a:rPr>
              <a:t>-</a:t>
            </a:r>
            <a:r>
              <a:rPr sz="2400" b="1" spc="-290" dirty="0">
                <a:solidFill>
                  <a:srgbClr val="C00000"/>
                </a:solidFill>
                <a:latin typeface="Times New Roman"/>
                <a:cs typeface="Times New Roman"/>
              </a:rPr>
              <a:t> </a:t>
            </a:r>
            <a:r>
              <a:rPr sz="2400" b="1" spc="-140" dirty="0">
                <a:solidFill>
                  <a:srgbClr val="C00000"/>
                </a:solidFill>
                <a:latin typeface="Times New Roman"/>
                <a:cs typeface="Times New Roman"/>
              </a:rPr>
              <a:t>спеціально</a:t>
            </a:r>
            <a:r>
              <a:rPr sz="2400" b="1" spc="-254" dirty="0">
                <a:solidFill>
                  <a:srgbClr val="C00000"/>
                </a:solidFill>
                <a:latin typeface="Times New Roman"/>
                <a:cs typeface="Times New Roman"/>
              </a:rPr>
              <a:t> </a:t>
            </a:r>
            <a:r>
              <a:rPr sz="2400" b="1" dirty="0">
                <a:solidFill>
                  <a:srgbClr val="C00000"/>
                </a:solidFill>
                <a:latin typeface="Times New Roman"/>
                <a:cs typeface="Times New Roman"/>
              </a:rPr>
              <a:t>–</a:t>
            </a:r>
            <a:r>
              <a:rPr sz="2400" b="1" spc="-295" dirty="0">
                <a:solidFill>
                  <a:srgbClr val="C00000"/>
                </a:solidFill>
                <a:latin typeface="Times New Roman"/>
                <a:cs typeface="Times New Roman"/>
              </a:rPr>
              <a:t> </a:t>
            </a:r>
            <a:r>
              <a:rPr sz="2400" b="1" spc="-150" dirty="0">
                <a:solidFill>
                  <a:srgbClr val="C00000"/>
                </a:solidFill>
                <a:latin typeface="Times New Roman"/>
                <a:cs typeface="Times New Roman"/>
              </a:rPr>
              <a:t>організовані</a:t>
            </a:r>
            <a:r>
              <a:rPr sz="2400" b="1" spc="-245" dirty="0">
                <a:solidFill>
                  <a:srgbClr val="C00000"/>
                </a:solidFill>
                <a:latin typeface="Times New Roman"/>
                <a:cs typeface="Times New Roman"/>
              </a:rPr>
              <a:t> </a:t>
            </a:r>
            <a:r>
              <a:rPr sz="2400" b="1" spc="-150" dirty="0">
                <a:solidFill>
                  <a:srgbClr val="C00000"/>
                </a:solidFill>
                <a:latin typeface="Times New Roman"/>
                <a:cs typeface="Times New Roman"/>
              </a:rPr>
              <a:t>статистичні</a:t>
            </a:r>
            <a:endParaRPr sz="2400">
              <a:latin typeface="Times New Roman"/>
              <a:cs typeface="Times New Roman"/>
            </a:endParaRPr>
          </a:p>
          <a:p>
            <a:pPr marR="441325" algn="ctr">
              <a:lnSpc>
                <a:spcPct val="100000"/>
              </a:lnSpc>
              <a:spcBef>
                <a:spcPts val="430"/>
              </a:spcBef>
            </a:pPr>
            <a:r>
              <a:rPr sz="2400" b="1" spc="-150" dirty="0">
                <a:solidFill>
                  <a:srgbClr val="C00000"/>
                </a:solidFill>
                <a:latin typeface="Times New Roman"/>
                <a:cs typeface="Times New Roman"/>
              </a:rPr>
              <a:t>спостереження</a:t>
            </a:r>
            <a:endParaRPr sz="2400">
              <a:latin typeface="Times New Roman"/>
              <a:cs typeface="Times New Roman"/>
            </a:endParaRPr>
          </a:p>
        </p:txBody>
      </p:sp>
      <p:sp>
        <p:nvSpPr>
          <p:cNvPr id="4" name="object 4"/>
          <p:cNvSpPr txBox="1"/>
          <p:nvPr/>
        </p:nvSpPr>
        <p:spPr>
          <a:xfrm>
            <a:off x="140919" y="901146"/>
            <a:ext cx="8881745" cy="1287780"/>
          </a:xfrm>
          <a:prstGeom prst="rect">
            <a:avLst/>
          </a:prstGeom>
        </p:spPr>
        <p:txBody>
          <a:bodyPr vert="horz" wrap="square" lIns="0" tIns="12700" rIns="0" bIns="0" rtlCol="0">
            <a:spAutoFit/>
          </a:bodyPr>
          <a:lstStyle/>
          <a:p>
            <a:pPr marL="12700" marR="5080" algn="ctr">
              <a:lnSpc>
                <a:spcPct val="114999"/>
              </a:lnSpc>
              <a:spcBef>
                <a:spcPts val="100"/>
              </a:spcBef>
            </a:pPr>
            <a:r>
              <a:rPr sz="2400" b="1" spc="-160" dirty="0">
                <a:solidFill>
                  <a:srgbClr val="C00000"/>
                </a:solidFill>
                <a:latin typeface="Times New Roman"/>
                <a:cs typeface="Times New Roman"/>
              </a:rPr>
              <a:t>охоплюють</a:t>
            </a:r>
            <a:r>
              <a:rPr sz="2400" b="1" spc="-260" dirty="0">
                <a:solidFill>
                  <a:srgbClr val="C00000"/>
                </a:solidFill>
                <a:latin typeface="Times New Roman"/>
                <a:cs typeface="Times New Roman"/>
              </a:rPr>
              <a:t> </a:t>
            </a:r>
            <a:r>
              <a:rPr sz="2400" b="1" spc="-85" dirty="0">
                <a:solidFill>
                  <a:srgbClr val="C00000"/>
                </a:solidFill>
                <a:latin typeface="Times New Roman"/>
                <a:cs typeface="Times New Roman"/>
              </a:rPr>
              <a:t>ті</a:t>
            </a:r>
            <a:r>
              <a:rPr sz="2400" b="1" spc="-295" dirty="0">
                <a:solidFill>
                  <a:srgbClr val="C00000"/>
                </a:solidFill>
                <a:latin typeface="Times New Roman"/>
                <a:cs typeface="Times New Roman"/>
              </a:rPr>
              <a:t> </a:t>
            </a:r>
            <a:r>
              <a:rPr sz="2400" b="1" spc="-140" dirty="0">
                <a:solidFill>
                  <a:srgbClr val="C00000"/>
                </a:solidFill>
                <a:latin typeface="Times New Roman"/>
                <a:cs typeface="Times New Roman"/>
              </a:rPr>
              <a:t>сторони</a:t>
            </a:r>
            <a:r>
              <a:rPr sz="2400" b="1" spc="-270" dirty="0">
                <a:solidFill>
                  <a:srgbClr val="C00000"/>
                </a:solidFill>
                <a:latin typeface="Times New Roman"/>
                <a:cs typeface="Times New Roman"/>
              </a:rPr>
              <a:t> </a:t>
            </a:r>
            <a:r>
              <a:rPr sz="2400" b="1" spc="-160" dirty="0">
                <a:solidFill>
                  <a:srgbClr val="C00000"/>
                </a:solidFill>
                <a:latin typeface="Times New Roman"/>
                <a:cs typeface="Times New Roman"/>
              </a:rPr>
              <a:t>суспільного</a:t>
            </a:r>
            <a:r>
              <a:rPr sz="2400" b="1" spc="-254" dirty="0">
                <a:solidFill>
                  <a:srgbClr val="C00000"/>
                </a:solidFill>
                <a:latin typeface="Times New Roman"/>
                <a:cs typeface="Times New Roman"/>
              </a:rPr>
              <a:t> </a:t>
            </a:r>
            <a:r>
              <a:rPr sz="2400" b="1" spc="-140" dirty="0">
                <a:solidFill>
                  <a:srgbClr val="C00000"/>
                </a:solidFill>
                <a:latin typeface="Times New Roman"/>
                <a:cs typeface="Times New Roman"/>
              </a:rPr>
              <a:t>життя,</a:t>
            </a:r>
            <a:r>
              <a:rPr sz="2400" b="1" spc="-260" dirty="0">
                <a:solidFill>
                  <a:srgbClr val="C00000"/>
                </a:solidFill>
                <a:latin typeface="Times New Roman"/>
                <a:cs typeface="Times New Roman"/>
              </a:rPr>
              <a:t> </a:t>
            </a:r>
            <a:r>
              <a:rPr sz="2400" b="1" spc="-110" dirty="0">
                <a:solidFill>
                  <a:srgbClr val="C00000"/>
                </a:solidFill>
                <a:latin typeface="Times New Roman"/>
                <a:cs typeface="Times New Roman"/>
              </a:rPr>
              <a:t>які</a:t>
            </a:r>
            <a:r>
              <a:rPr sz="2400" b="1" spc="-280" dirty="0">
                <a:solidFill>
                  <a:srgbClr val="C00000"/>
                </a:solidFill>
                <a:latin typeface="Times New Roman"/>
                <a:cs typeface="Times New Roman"/>
              </a:rPr>
              <a:t> </a:t>
            </a:r>
            <a:r>
              <a:rPr sz="2400" b="1" spc="-85" dirty="0">
                <a:solidFill>
                  <a:srgbClr val="C00000"/>
                </a:solidFill>
                <a:latin typeface="Times New Roman"/>
                <a:cs typeface="Times New Roman"/>
              </a:rPr>
              <a:t>не</a:t>
            </a:r>
            <a:r>
              <a:rPr sz="2400" b="1" spc="-285" dirty="0">
                <a:solidFill>
                  <a:srgbClr val="C00000"/>
                </a:solidFill>
                <a:latin typeface="Times New Roman"/>
                <a:cs typeface="Times New Roman"/>
              </a:rPr>
              <a:t> </a:t>
            </a:r>
            <a:r>
              <a:rPr sz="2400" b="1" spc="-145" dirty="0">
                <a:solidFill>
                  <a:srgbClr val="C00000"/>
                </a:solidFill>
                <a:latin typeface="Times New Roman"/>
                <a:cs typeface="Times New Roman"/>
              </a:rPr>
              <a:t>відобразились</a:t>
            </a:r>
            <a:r>
              <a:rPr sz="2400" b="1" spc="-254" dirty="0">
                <a:solidFill>
                  <a:srgbClr val="C00000"/>
                </a:solidFill>
                <a:latin typeface="Times New Roman"/>
                <a:cs typeface="Times New Roman"/>
              </a:rPr>
              <a:t> </a:t>
            </a:r>
            <a:r>
              <a:rPr sz="2400" b="1" dirty="0">
                <a:solidFill>
                  <a:srgbClr val="C00000"/>
                </a:solidFill>
                <a:latin typeface="Times New Roman"/>
                <a:cs typeface="Times New Roman"/>
              </a:rPr>
              <a:t>у</a:t>
            </a:r>
            <a:r>
              <a:rPr sz="2400" b="1" spc="-300" dirty="0">
                <a:solidFill>
                  <a:srgbClr val="C00000"/>
                </a:solidFill>
                <a:latin typeface="Times New Roman"/>
                <a:cs typeface="Times New Roman"/>
              </a:rPr>
              <a:t> </a:t>
            </a:r>
            <a:r>
              <a:rPr sz="2400" b="1" spc="-145" dirty="0">
                <a:solidFill>
                  <a:srgbClr val="C00000"/>
                </a:solidFill>
                <a:latin typeface="Times New Roman"/>
                <a:cs typeface="Times New Roman"/>
              </a:rPr>
              <a:t>звітності  </a:t>
            </a:r>
            <a:r>
              <a:rPr sz="2400" b="1" spc="-145" dirty="0">
                <a:solidFill>
                  <a:srgbClr val="FF0000"/>
                </a:solidFill>
                <a:latin typeface="Times New Roman"/>
                <a:cs typeface="Times New Roman"/>
              </a:rPr>
              <a:t>(переписи, обліки, опитування, </a:t>
            </a:r>
            <a:r>
              <a:rPr sz="2400" b="1" spc="-150" dirty="0">
                <a:solidFill>
                  <a:srgbClr val="FF0000"/>
                </a:solidFill>
                <a:latin typeface="Times New Roman"/>
                <a:cs typeface="Times New Roman"/>
              </a:rPr>
              <a:t>вибіркові, монографічні </a:t>
            </a:r>
            <a:r>
              <a:rPr sz="2400" b="1" spc="-70" dirty="0">
                <a:solidFill>
                  <a:srgbClr val="FF0000"/>
                </a:solidFill>
                <a:latin typeface="Times New Roman"/>
                <a:cs typeface="Times New Roman"/>
              </a:rPr>
              <a:t>та </a:t>
            </a:r>
            <a:r>
              <a:rPr sz="2400" b="1" spc="-120" dirty="0">
                <a:solidFill>
                  <a:srgbClr val="FF0000"/>
                </a:solidFill>
                <a:latin typeface="Times New Roman"/>
                <a:cs typeface="Times New Roman"/>
              </a:rPr>
              <a:t>інші  </a:t>
            </a:r>
            <a:r>
              <a:rPr sz="2400" b="1" spc="-160" dirty="0">
                <a:solidFill>
                  <a:srgbClr val="FF0000"/>
                </a:solidFill>
                <a:latin typeface="Times New Roman"/>
                <a:cs typeface="Times New Roman"/>
              </a:rPr>
              <a:t>обстеження).</a:t>
            </a:r>
            <a:endParaRPr sz="2400">
              <a:latin typeface="Times New Roman"/>
              <a:cs typeface="Times New Roman"/>
            </a:endParaRPr>
          </a:p>
        </p:txBody>
      </p:sp>
      <p:sp>
        <p:nvSpPr>
          <p:cNvPr id="5" name="object 5"/>
          <p:cNvSpPr/>
          <p:nvPr/>
        </p:nvSpPr>
        <p:spPr>
          <a:xfrm>
            <a:off x="107504" y="2852889"/>
            <a:ext cx="8929370" cy="3750945"/>
          </a:xfrm>
          <a:custGeom>
            <a:avLst/>
            <a:gdLst/>
            <a:ahLst/>
            <a:cxnLst/>
            <a:rect l="l" t="t" r="r" b="b"/>
            <a:pathLst>
              <a:path w="8929370" h="3750945">
                <a:moveTo>
                  <a:pt x="0" y="3750691"/>
                </a:moveTo>
                <a:lnTo>
                  <a:pt x="8928989" y="3750691"/>
                </a:lnTo>
                <a:lnTo>
                  <a:pt x="8928989" y="0"/>
                </a:lnTo>
                <a:lnTo>
                  <a:pt x="0" y="0"/>
                </a:lnTo>
                <a:lnTo>
                  <a:pt x="0" y="3750691"/>
                </a:lnTo>
                <a:close/>
              </a:path>
            </a:pathLst>
          </a:custGeom>
          <a:solidFill>
            <a:srgbClr val="FFF1CC"/>
          </a:solidFill>
        </p:spPr>
        <p:txBody>
          <a:bodyPr wrap="square" lIns="0" tIns="0" rIns="0" bIns="0" rtlCol="0"/>
          <a:lstStyle/>
          <a:p>
            <a:endParaRPr/>
          </a:p>
        </p:txBody>
      </p:sp>
      <p:sp>
        <p:nvSpPr>
          <p:cNvPr id="6" name="object 6"/>
          <p:cNvSpPr txBox="1"/>
          <p:nvPr/>
        </p:nvSpPr>
        <p:spPr>
          <a:xfrm>
            <a:off x="186334" y="2857124"/>
            <a:ext cx="8774430" cy="3672204"/>
          </a:xfrm>
          <a:prstGeom prst="rect">
            <a:avLst/>
          </a:prstGeom>
        </p:spPr>
        <p:txBody>
          <a:bodyPr vert="horz" wrap="square" lIns="0" tIns="48895" rIns="0" bIns="0" rtlCol="0">
            <a:spAutoFit/>
          </a:bodyPr>
          <a:lstStyle/>
          <a:p>
            <a:pPr marL="462280" algn="just">
              <a:lnSpc>
                <a:spcPct val="100000"/>
              </a:lnSpc>
              <a:spcBef>
                <a:spcPts val="385"/>
              </a:spcBef>
            </a:pPr>
            <a:r>
              <a:rPr sz="1600" b="1" i="1" spc="-5" dirty="0">
                <a:latin typeface="Times New Roman"/>
                <a:cs typeface="Times New Roman"/>
              </a:rPr>
              <a:t>Переписи </a:t>
            </a:r>
            <a:r>
              <a:rPr sz="1600" spc="-10" dirty="0">
                <a:latin typeface="Times New Roman"/>
                <a:cs typeface="Times New Roman"/>
              </a:rPr>
              <a:t>проводяться періодично </a:t>
            </a:r>
            <a:r>
              <a:rPr sz="1600" spc="-5" dirty="0">
                <a:latin typeface="Times New Roman"/>
                <a:cs typeface="Times New Roman"/>
              </a:rPr>
              <a:t>або </a:t>
            </a:r>
            <a:r>
              <a:rPr sz="1600" spc="-10" dirty="0">
                <a:latin typeface="Times New Roman"/>
                <a:cs typeface="Times New Roman"/>
              </a:rPr>
              <a:t>одноразово, вони </a:t>
            </a:r>
            <a:r>
              <a:rPr sz="1600" spc="-5" dirty="0">
                <a:latin typeface="Times New Roman"/>
                <a:cs typeface="Times New Roman"/>
              </a:rPr>
              <a:t>дають повну </a:t>
            </a:r>
            <a:r>
              <a:rPr sz="1600" spc="-10" dirty="0">
                <a:latin typeface="Times New Roman"/>
                <a:cs typeface="Times New Roman"/>
              </a:rPr>
              <a:t>характеристику</a:t>
            </a:r>
            <a:r>
              <a:rPr sz="1600" spc="250" dirty="0">
                <a:latin typeface="Times New Roman"/>
                <a:cs typeface="Times New Roman"/>
              </a:rPr>
              <a:t> </a:t>
            </a:r>
            <a:r>
              <a:rPr sz="1600" spc="-10" dirty="0">
                <a:latin typeface="Times New Roman"/>
                <a:cs typeface="Times New Roman"/>
              </a:rPr>
              <a:t>масового</a:t>
            </a:r>
            <a:endParaRPr sz="1600" dirty="0">
              <a:latin typeface="Times New Roman"/>
              <a:cs typeface="Times New Roman"/>
            </a:endParaRPr>
          </a:p>
          <a:p>
            <a:pPr marL="12700" algn="just">
              <a:lnSpc>
                <a:spcPct val="100000"/>
              </a:lnSpc>
              <a:spcBef>
                <a:spcPts val="290"/>
              </a:spcBef>
            </a:pPr>
            <a:r>
              <a:rPr sz="1600" spc="-5" dirty="0">
                <a:latin typeface="Times New Roman"/>
                <a:cs typeface="Times New Roman"/>
              </a:rPr>
              <a:t>явища станом на </a:t>
            </a:r>
            <a:r>
              <a:rPr sz="1600" spc="-10" dirty="0">
                <a:latin typeface="Times New Roman"/>
                <a:cs typeface="Times New Roman"/>
              </a:rPr>
              <a:t>якусь </a:t>
            </a:r>
            <a:r>
              <a:rPr sz="1600" spc="-20" dirty="0">
                <a:latin typeface="Times New Roman"/>
                <a:cs typeface="Times New Roman"/>
              </a:rPr>
              <a:t>дату </a:t>
            </a:r>
            <a:r>
              <a:rPr sz="1600" spc="-5" dirty="0">
                <a:latin typeface="Times New Roman"/>
                <a:cs typeface="Times New Roman"/>
              </a:rPr>
              <a:t>або певний </a:t>
            </a:r>
            <a:r>
              <a:rPr sz="1600" spc="-10" dirty="0">
                <a:latin typeface="Times New Roman"/>
                <a:cs typeface="Times New Roman"/>
              </a:rPr>
              <a:t>момент</a:t>
            </a:r>
            <a:r>
              <a:rPr sz="1600" spc="155" dirty="0">
                <a:latin typeface="Times New Roman"/>
                <a:cs typeface="Times New Roman"/>
              </a:rPr>
              <a:t> </a:t>
            </a:r>
            <a:r>
              <a:rPr sz="1600" spc="-40" dirty="0">
                <a:latin typeface="Times New Roman"/>
                <a:cs typeface="Times New Roman"/>
              </a:rPr>
              <a:t>часу.</a:t>
            </a:r>
            <a:endParaRPr sz="1600" dirty="0">
              <a:latin typeface="Times New Roman"/>
              <a:cs typeface="Times New Roman"/>
            </a:endParaRPr>
          </a:p>
          <a:p>
            <a:pPr marL="12700" marR="6350" indent="449580" algn="just">
              <a:lnSpc>
                <a:spcPct val="114999"/>
              </a:lnSpc>
            </a:pPr>
            <a:r>
              <a:rPr sz="1600" spc="-5" dirty="0">
                <a:latin typeface="Times New Roman"/>
                <a:cs typeface="Times New Roman"/>
              </a:rPr>
              <a:t>Класичним </a:t>
            </a:r>
            <a:r>
              <a:rPr sz="1600" spc="-10" dirty="0">
                <a:latin typeface="Times New Roman"/>
                <a:cs typeface="Times New Roman"/>
              </a:rPr>
              <a:t>прикладом </a:t>
            </a:r>
            <a:r>
              <a:rPr sz="1600" spc="-5" dirty="0">
                <a:latin typeface="Times New Roman"/>
                <a:cs typeface="Times New Roman"/>
              </a:rPr>
              <a:t>є перепис </a:t>
            </a:r>
            <a:r>
              <a:rPr sz="1600" dirty="0">
                <a:latin typeface="Times New Roman"/>
                <a:cs typeface="Times New Roman"/>
              </a:rPr>
              <a:t>населення, який </a:t>
            </a:r>
            <a:r>
              <a:rPr sz="1600" spc="-10" dirty="0">
                <a:latin typeface="Times New Roman"/>
                <a:cs typeface="Times New Roman"/>
              </a:rPr>
              <a:t>проводиться </a:t>
            </a:r>
            <a:r>
              <a:rPr sz="1600" spc="-5" dirty="0">
                <a:latin typeface="Times New Roman"/>
                <a:cs typeface="Times New Roman"/>
              </a:rPr>
              <a:t>з </a:t>
            </a:r>
            <a:r>
              <a:rPr sz="1600" spc="-10" dirty="0">
                <a:latin typeface="Times New Roman"/>
                <a:cs typeface="Times New Roman"/>
              </a:rPr>
              <a:t>інтервалом </a:t>
            </a:r>
            <a:r>
              <a:rPr sz="1600" spc="-5" dirty="0">
                <a:latin typeface="Times New Roman"/>
                <a:cs typeface="Times New Roman"/>
              </a:rPr>
              <a:t>в </a:t>
            </a:r>
            <a:r>
              <a:rPr sz="1600" dirty="0">
                <a:latin typeface="Times New Roman"/>
                <a:cs typeface="Times New Roman"/>
              </a:rPr>
              <a:t>10 </a:t>
            </a:r>
            <a:r>
              <a:rPr sz="1600" spc="-5" dirty="0">
                <a:latin typeface="Times New Roman"/>
                <a:cs typeface="Times New Roman"/>
              </a:rPr>
              <a:t>років і в роки,  що закінчуються </a:t>
            </a:r>
            <a:r>
              <a:rPr sz="1600" dirty="0">
                <a:latin typeface="Times New Roman"/>
                <a:cs typeface="Times New Roman"/>
              </a:rPr>
              <a:t>на </a:t>
            </a:r>
            <a:r>
              <a:rPr sz="1600" spc="-160" dirty="0">
                <a:latin typeface="Times New Roman"/>
                <a:cs typeface="Times New Roman"/>
              </a:rPr>
              <a:t>―</a:t>
            </a:r>
            <a:r>
              <a:rPr sz="1600" spc="-160" dirty="0" smtClean="0">
                <a:latin typeface="Times New Roman"/>
                <a:cs typeface="Times New Roman"/>
              </a:rPr>
              <a:t>9, </a:t>
            </a:r>
            <a:r>
              <a:rPr sz="1600" spc="-210" dirty="0">
                <a:latin typeface="Times New Roman"/>
                <a:cs typeface="Times New Roman"/>
              </a:rPr>
              <a:t>―</a:t>
            </a:r>
            <a:r>
              <a:rPr sz="1600" spc="-210" dirty="0" smtClean="0">
                <a:latin typeface="Times New Roman"/>
                <a:cs typeface="Times New Roman"/>
              </a:rPr>
              <a:t>0</a:t>
            </a:r>
            <a:r>
              <a:rPr lang="uk-UA" sz="1600" spc="-210" dirty="0" smtClean="0">
                <a:latin typeface="Times New Roman"/>
                <a:cs typeface="Times New Roman"/>
              </a:rPr>
              <a:t> </a:t>
            </a:r>
            <a:r>
              <a:rPr sz="1600" spc="-5" dirty="0" err="1" smtClean="0">
                <a:latin typeface="Times New Roman"/>
                <a:cs typeface="Times New Roman"/>
              </a:rPr>
              <a:t>або</a:t>
            </a:r>
            <a:r>
              <a:rPr sz="1600" spc="-5" dirty="0" smtClean="0">
                <a:latin typeface="Times New Roman"/>
                <a:cs typeface="Times New Roman"/>
              </a:rPr>
              <a:t> </a:t>
            </a:r>
            <a:r>
              <a:rPr sz="1600" spc="-160" dirty="0">
                <a:latin typeface="Times New Roman"/>
                <a:cs typeface="Times New Roman"/>
              </a:rPr>
              <a:t>―</a:t>
            </a:r>
            <a:r>
              <a:rPr sz="1600" spc="-160" dirty="0" smtClean="0">
                <a:latin typeface="Times New Roman"/>
                <a:cs typeface="Times New Roman"/>
              </a:rPr>
              <a:t>1. </a:t>
            </a:r>
            <a:r>
              <a:rPr sz="1600" dirty="0">
                <a:latin typeface="Times New Roman"/>
                <a:cs typeface="Times New Roman"/>
              </a:rPr>
              <a:t>Він </a:t>
            </a:r>
            <a:r>
              <a:rPr sz="1600" spc="-5" dirty="0">
                <a:latin typeface="Times New Roman"/>
                <a:cs typeface="Times New Roman"/>
              </a:rPr>
              <a:t>дає інформацію </a:t>
            </a:r>
            <a:r>
              <a:rPr sz="1600" spc="-10" dirty="0">
                <a:latin typeface="Times New Roman"/>
                <a:cs typeface="Times New Roman"/>
              </a:rPr>
              <a:t>про </a:t>
            </a:r>
            <a:r>
              <a:rPr sz="1600" spc="-15" dirty="0">
                <a:latin typeface="Times New Roman"/>
                <a:cs typeface="Times New Roman"/>
              </a:rPr>
              <a:t>віковий </a:t>
            </a:r>
            <a:r>
              <a:rPr sz="1600" spc="-5" dirty="0">
                <a:latin typeface="Times New Roman"/>
                <a:cs typeface="Times New Roman"/>
              </a:rPr>
              <a:t>і </a:t>
            </a:r>
            <a:r>
              <a:rPr sz="1600" dirty="0">
                <a:latin typeface="Times New Roman"/>
                <a:cs typeface="Times New Roman"/>
              </a:rPr>
              <a:t>національний </a:t>
            </a:r>
            <a:r>
              <a:rPr sz="1600" spc="-5" dirty="0">
                <a:latin typeface="Times New Roman"/>
                <a:cs typeface="Times New Roman"/>
              </a:rPr>
              <a:t>склад  населення, сімейний </a:t>
            </a:r>
            <a:r>
              <a:rPr sz="1600" dirty="0">
                <a:latin typeface="Times New Roman"/>
                <a:cs typeface="Times New Roman"/>
              </a:rPr>
              <a:t>стан, </a:t>
            </a:r>
            <a:r>
              <a:rPr sz="1600" spc="-10" dirty="0">
                <a:latin typeface="Times New Roman"/>
                <a:cs typeface="Times New Roman"/>
              </a:rPr>
              <a:t>джерела </a:t>
            </a:r>
            <a:r>
              <a:rPr sz="1600" spc="-5" dirty="0">
                <a:latin typeface="Times New Roman"/>
                <a:cs typeface="Times New Roman"/>
              </a:rPr>
              <a:t>засобів </a:t>
            </a:r>
            <a:r>
              <a:rPr sz="1600" spc="-10" dirty="0">
                <a:latin typeface="Times New Roman"/>
                <a:cs typeface="Times New Roman"/>
              </a:rPr>
              <a:t>існування, житлові умови, </a:t>
            </a:r>
            <a:r>
              <a:rPr sz="1600" spc="5" dirty="0">
                <a:latin typeface="Times New Roman"/>
                <a:cs typeface="Times New Roman"/>
              </a:rPr>
              <a:t>освіта,</a:t>
            </a:r>
            <a:r>
              <a:rPr sz="1600" spc="315" dirty="0">
                <a:latin typeface="Times New Roman"/>
                <a:cs typeface="Times New Roman"/>
              </a:rPr>
              <a:t> </a:t>
            </a:r>
            <a:r>
              <a:rPr sz="1600" spc="-10" dirty="0">
                <a:latin typeface="Times New Roman"/>
                <a:cs typeface="Times New Roman"/>
              </a:rPr>
              <a:t>громадянство.</a:t>
            </a:r>
            <a:endParaRPr sz="1600" dirty="0">
              <a:latin typeface="Times New Roman"/>
              <a:cs typeface="Times New Roman"/>
            </a:endParaRPr>
          </a:p>
          <a:p>
            <a:pPr marL="12700" indent="499745" algn="just">
              <a:lnSpc>
                <a:spcPct val="100000"/>
              </a:lnSpc>
              <a:spcBef>
                <a:spcPts val="290"/>
              </a:spcBef>
            </a:pPr>
            <a:r>
              <a:rPr sz="1600" b="1" i="1" spc="-10" dirty="0">
                <a:latin typeface="Times New Roman"/>
                <a:cs typeface="Times New Roman"/>
              </a:rPr>
              <a:t>Одноразові</a:t>
            </a:r>
            <a:r>
              <a:rPr sz="1600" b="1" i="1" spc="305" dirty="0">
                <a:latin typeface="Times New Roman"/>
                <a:cs typeface="Times New Roman"/>
              </a:rPr>
              <a:t> </a:t>
            </a:r>
            <a:r>
              <a:rPr sz="1600" b="1" i="1" spc="-10" dirty="0">
                <a:latin typeface="Times New Roman"/>
                <a:cs typeface="Times New Roman"/>
              </a:rPr>
              <a:t>обліки</a:t>
            </a:r>
            <a:r>
              <a:rPr sz="1600" b="1" i="1" spc="320" dirty="0">
                <a:latin typeface="Times New Roman"/>
                <a:cs typeface="Times New Roman"/>
              </a:rPr>
              <a:t> </a:t>
            </a:r>
            <a:r>
              <a:rPr sz="1600" spc="-5" dirty="0">
                <a:latin typeface="Times New Roman"/>
                <a:cs typeface="Times New Roman"/>
              </a:rPr>
              <a:t>-</a:t>
            </a:r>
            <a:r>
              <a:rPr sz="1600" spc="300" dirty="0">
                <a:latin typeface="Times New Roman"/>
                <a:cs typeface="Times New Roman"/>
              </a:rPr>
              <a:t> </a:t>
            </a:r>
            <a:r>
              <a:rPr sz="1600" spc="-5" dirty="0">
                <a:latin typeface="Times New Roman"/>
                <a:cs typeface="Times New Roman"/>
              </a:rPr>
              <a:t>суцільні</a:t>
            </a:r>
            <a:r>
              <a:rPr sz="1600" spc="305" dirty="0">
                <a:latin typeface="Times New Roman"/>
                <a:cs typeface="Times New Roman"/>
              </a:rPr>
              <a:t> </a:t>
            </a:r>
            <a:r>
              <a:rPr sz="1600" spc="-5" dirty="0">
                <a:latin typeface="Times New Roman"/>
                <a:cs typeface="Times New Roman"/>
              </a:rPr>
              <a:t>обстеження,</a:t>
            </a:r>
            <a:r>
              <a:rPr sz="1600" spc="300" dirty="0">
                <a:latin typeface="Times New Roman"/>
                <a:cs typeface="Times New Roman"/>
              </a:rPr>
              <a:t> </a:t>
            </a:r>
            <a:r>
              <a:rPr sz="1600" dirty="0">
                <a:latin typeface="Times New Roman"/>
                <a:cs typeface="Times New Roman"/>
              </a:rPr>
              <a:t>які</a:t>
            </a:r>
            <a:r>
              <a:rPr sz="1600" spc="305" dirty="0">
                <a:latin typeface="Times New Roman"/>
                <a:cs typeface="Times New Roman"/>
              </a:rPr>
              <a:t> </a:t>
            </a:r>
            <a:r>
              <a:rPr sz="1600" spc="-10" dirty="0">
                <a:latin typeface="Times New Roman"/>
                <a:cs typeface="Times New Roman"/>
              </a:rPr>
              <a:t>грунтуються</a:t>
            </a:r>
            <a:r>
              <a:rPr sz="1600" spc="315" dirty="0">
                <a:latin typeface="Times New Roman"/>
                <a:cs typeface="Times New Roman"/>
              </a:rPr>
              <a:t> </a:t>
            </a:r>
            <a:r>
              <a:rPr sz="1600" spc="-5" dirty="0">
                <a:latin typeface="Times New Roman"/>
                <a:cs typeface="Times New Roman"/>
              </a:rPr>
              <a:t>на</a:t>
            </a:r>
            <a:r>
              <a:rPr sz="1600" spc="305" dirty="0">
                <a:latin typeface="Times New Roman"/>
                <a:cs typeface="Times New Roman"/>
              </a:rPr>
              <a:t> </a:t>
            </a:r>
            <a:r>
              <a:rPr sz="1600" dirty="0">
                <a:latin typeface="Times New Roman"/>
                <a:cs typeface="Times New Roman"/>
              </a:rPr>
              <a:t>даних</a:t>
            </a:r>
            <a:r>
              <a:rPr sz="1600" spc="310" dirty="0">
                <a:latin typeface="Times New Roman"/>
                <a:cs typeface="Times New Roman"/>
              </a:rPr>
              <a:t> </a:t>
            </a:r>
            <a:r>
              <a:rPr sz="1600" spc="-35" dirty="0">
                <a:latin typeface="Times New Roman"/>
                <a:cs typeface="Times New Roman"/>
              </a:rPr>
              <a:t>огляду,</a:t>
            </a:r>
            <a:r>
              <a:rPr sz="1600" spc="295" dirty="0">
                <a:latin typeface="Times New Roman"/>
                <a:cs typeface="Times New Roman"/>
              </a:rPr>
              <a:t> </a:t>
            </a:r>
            <a:r>
              <a:rPr sz="1600" spc="-10" dirty="0">
                <a:latin typeface="Times New Roman"/>
                <a:cs typeface="Times New Roman"/>
              </a:rPr>
              <a:t>опитування</a:t>
            </a:r>
            <a:r>
              <a:rPr sz="1600" spc="310" dirty="0">
                <a:latin typeface="Times New Roman"/>
                <a:cs typeface="Times New Roman"/>
              </a:rPr>
              <a:t> </a:t>
            </a:r>
            <a:r>
              <a:rPr sz="1600" spc="25" dirty="0">
                <a:latin typeface="Times New Roman"/>
                <a:cs typeface="Times New Roman"/>
              </a:rPr>
              <a:t>та</a:t>
            </a:r>
            <a:endParaRPr sz="1600" dirty="0">
              <a:latin typeface="Times New Roman"/>
              <a:cs typeface="Times New Roman"/>
            </a:endParaRPr>
          </a:p>
          <a:p>
            <a:pPr marL="12700" marR="6985" algn="just">
              <a:lnSpc>
                <a:spcPct val="114999"/>
              </a:lnSpc>
            </a:pPr>
            <a:r>
              <a:rPr sz="1600" spc="-5" dirty="0">
                <a:latin typeface="Times New Roman"/>
                <a:cs typeface="Times New Roman"/>
              </a:rPr>
              <a:t>документальних записів. </a:t>
            </a:r>
            <a:r>
              <a:rPr sz="1600" spc="-10" dirty="0">
                <a:latin typeface="Times New Roman"/>
                <a:cs typeface="Times New Roman"/>
              </a:rPr>
              <a:t>Проводяться </a:t>
            </a:r>
            <a:r>
              <a:rPr sz="1600" dirty="0">
                <a:latin typeface="Times New Roman"/>
                <a:cs typeface="Times New Roman"/>
              </a:rPr>
              <a:t>на </a:t>
            </a:r>
            <a:r>
              <a:rPr sz="1600" spc="-5" dirty="0">
                <a:latin typeface="Times New Roman"/>
                <a:cs typeface="Times New Roman"/>
              </a:rPr>
              <a:t>місцях </a:t>
            </a:r>
            <a:r>
              <a:rPr sz="1600" dirty="0">
                <a:latin typeface="Times New Roman"/>
                <a:cs typeface="Times New Roman"/>
              </a:rPr>
              <a:t>згідно </a:t>
            </a:r>
            <a:r>
              <a:rPr sz="1600" spc="-5" dirty="0">
                <a:latin typeface="Times New Roman"/>
                <a:cs typeface="Times New Roman"/>
              </a:rPr>
              <a:t>з інструкцією статистичного </a:t>
            </a:r>
            <a:r>
              <a:rPr sz="1600" spc="-25" dirty="0">
                <a:latin typeface="Times New Roman"/>
                <a:cs typeface="Times New Roman"/>
              </a:rPr>
              <a:t>органу. </a:t>
            </a:r>
            <a:r>
              <a:rPr sz="1600" spc="-20" dirty="0">
                <a:latin typeface="Times New Roman"/>
                <a:cs typeface="Times New Roman"/>
              </a:rPr>
              <a:t>Так </a:t>
            </a:r>
            <a:r>
              <a:rPr sz="1600" spc="360" dirty="0">
                <a:latin typeface="Times New Roman"/>
                <a:cs typeface="Times New Roman"/>
              </a:rPr>
              <a:t> </a:t>
            </a:r>
            <a:r>
              <a:rPr sz="1600" spc="-5" dirty="0">
                <a:latin typeface="Times New Roman"/>
                <a:cs typeface="Times New Roman"/>
              </a:rPr>
              <a:t>здійснюються </a:t>
            </a:r>
            <a:r>
              <a:rPr sz="1600" spc="-10" dirty="0">
                <a:latin typeface="Times New Roman"/>
                <a:cs typeface="Times New Roman"/>
              </a:rPr>
              <a:t>обліки промислового устаткування, </a:t>
            </a:r>
            <a:r>
              <a:rPr sz="1600" dirty="0">
                <a:latin typeface="Times New Roman"/>
                <a:cs typeface="Times New Roman"/>
              </a:rPr>
              <a:t>залишків </a:t>
            </a:r>
            <a:r>
              <a:rPr sz="1600" spc="-5" dirty="0">
                <a:latin typeface="Times New Roman"/>
                <a:cs typeface="Times New Roman"/>
              </a:rPr>
              <a:t>сировини і матеріалів, </a:t>
            </a:r>
            <a:r>
              <a:rPr sz="1600" spc="-10" dirty="0">
                <a:latin typeface="Times New Roman"/>
                <a:cs typeface="Times New Roman"/>
              </a:rPr>
              <a:t>плодово </a:t>
            </a:r>
            <a:r>
              <a:rPr sz="1600" spc="-5" dirty="0">
                <a:latin typeface="Times New Roman"/>
                <a:cs typeface="Times New Roman"/>
              </a:rPr>
              <a:t>–  ягідних насаджень, </a:t>
            </a:r>
            <a:r>
              <a:rPr sz="1600" spc="-10" dirty="0">
                <a:latin typeface="Times New Roman"/>
                <a:cs typeface="Times New Roman"/>
              </a:rPr>
              <a:t>обліки </a:t>
            </a:r>
            <a:r>
              <a:rPr sz="1600" spc="-30" dirty="0">
                <a:latin typeface="Times New Roman"/>
                <a:cs typeface="Times New Roman"/>
              </a:rPr>
              <a:t>худоби </a:t>
            </a:r>
            <a:r>
              <a:rPr sz="1600" spc="5" dirty="0">
                <a:latin typeface="Times New Roman"/>
                <a:cs typeface="Times New Roman"/>
              </a:rPr>
              <a:t>та</a:t>
            </a:r>
            <a:r>
              <a:rPr sz="1600" spc="85" dirty="0">
                <a:latin typeface="Times New Roman"/>
                <a:cs typeface="Times New Roman"/>
              </a:rPr>
              <a:t> </a:t>
            </a:r>
            <a:r>
              <a:rPr sz="1600" spc="-5" dirty="0">
                <a:latin typeface="Times New Roman"/>
                <a:cs typeface="Times New Roman"/>
              </a:rPr>
              <a:t>ін.</a:t>
            </a:r>
            <a:endParaRPr sz="1600" dirty="0">
              <a:latin typeface="Times New Roman"/>
              <a:cs typeface="Times New Roman"/>
            </a:endParaRPr>
          </a:p>
          <a:p>
            <a:pPr marL="12700" marR="6350" indent="499745" algn="just">
              <a:lnSpc>
                <a:spcPct val="114999"/>
              </a:lnSpc>
            </a:pPr>
            <a:r>
              <a:rPr sz="1600" b="1" i="1" spc="-5" dirty="0">
                <a:latin typeface="Times New Roman"/>
                <a:cs typeface="Times New Roman"/>
              </a:rPr>
              <a:t>Спеціальні статистичні </a:t>
            </a:r>
            <a:r>
              <a:rPr sz="1600" b="1" i="1" spc="-15" dirty="0">
                <a:latin typeface="Times New Roman"/>
                <a:cs typeface="Times New Roman"/>
              </a:rPr>
              <a:t>обстеження </a:t>
            </a:r>
            <a:r>
              <a:rPr sz="1600" spc="-10" dirty="0">
                <a:latin typeface="Times New Roman"/>
                <a:cs typeface="Times New Roman"/>
              </a:rPr>
              <a:t>переважно вибіркові, тобто характеристика </a:t>
            </a:r>
            <a:r>
              <a:rPr sz="1600" spc="-5" dirty="0">
                <a:latin typeface="Times New Roman"/>
                <a:cs typeface="Times New Roman"/>
              </a:rPr>
              <a:t>всієї  </a:t>
            </a:r>
            <a:r>
              <a:rPr sz="1600" spc="-10" dirty="0">
                <a:latin typeface="Times New Roman"/>
                <a:cs typeface="Times New Roman"/>
              </a:rPr>
              <a:t>сукупності </a:t>
            </a:r>
            <a:r>
              <a:rPr sz="1600" spc="-5" dirty="0">
                <a:latin typeface="Times New Roman"/>
                <a:cs typeface="Times New Roman"/>
              </a:rPr>
              <a:t>дається по </a:t>
            </a:r>
            <a:r>
              <a:rPr sz="1600" spc="-10" dirty="0">
                <a:latin typeface="Times New Roman"/>
                <a:cs typeface="Times New Roman"/>
              </a:rPr>
              <a:t>певній </a:t>
            </a:r>
            <a:r>
              <a:rPr sz="1600" spc="-5" dirty="0">
                <a:latin typeface="Times New Roman"/>
                <a:cs typeface="Times New Roman"/>
              </a:rPr>
              <a:t>частині, </a:t>
            </a:r>
            <a:r>
              <a:rPr sz="1600" spc="-15" dirty="0">
                <a:latin typeface="Times New Roman"/>
                <a:cs typeface="Times New Roman"/>
              </a:rPr>
              <a:t>яка </a:t>
            </a:r>
            <a:r>
              <a:rPr sz="1600" spc="-5" dirty="0">
                <a:latin typeface="Times New Roman"/>
                <a:cs typeface="Times New Roman"/>
              </a:rPr>
              <a:t>відібрана у </a:t>
            </a:r>
            <a:r>
              <a:rPr sz="1600" spc="-20" dirty="0">
                <a:latin typeface="Times New Roman"/>
                <a:cs typeface="Times New Roman"/>
              </a:rPr>
              <a:t>випадковому</a:t>
            </a:r>
            <a:r>
              <a:rPr sz="1600" spc="220" dirty="0">
                <a:latin typeface="Times New Roman"/>
                <a:cs typeface="Times New Roman"/>
              </a:rPr>
              <a:t> </a:t>
            </a:r>
            <a:r>
              <a:rPr sz="1600" spc="-25" dirty="0">
                <a:latin typeface="Times New Roman"/>
                <a:cs typeface="Times New Roman"/>
              </a:rPr>
              <a:t>порядку.</a:t>
            </a:r>
            <a:endParaRPr sz="1600" dirty="0">
              <a:latin typeface="Times New Roman"/>
              <a:cs typeface="Times New Roman"/>
            </a:endParaRPr>
          </a:p>
          <a:p>
            <a:pPr marL="12700" marR="8255" indent="449580" algn="just">
              <a:lnSpc>
                <a:spcPct val="114999"/>
              </a:lnSpc>
              <a:spcBef>
                <a:spcPts val="5"/>
              </a:spcBef>
            </a:pPr>
            <a:r>
              <a:rPr sz="1600" spc="-5" dirty="0">
                <a:latin typeface="Times New Roman"/>
                <a:cs typeface="Times New Roman"/>
              </a:rPr>
              <a:t>До найбільш важливих з них належать обстеження </a:t>
            </a:r>
            <a:r>
              <a:rPr sz="1600" spc="-15" dirty="0">
                <a:latin typeface="Times New Roman"/>
                <a:cs typeface="Times New Roman"/>
              </a:rPr>
              <a:t>бюджетів </a:t>
            </a:r>
            <a:r>
              <a:rPr sz="1600" spc="-10" dirty="0">
                <a:latin typeface="Times New Roman"/>
                <a:cs typeface="Times New Roman"/>
              </a:rPr>
              <a:t>домогосподарств, </a:t>
            </a:r>
            <a:r>
              <a:rPr sz="1600" spc="-5" dirty="0">
                <a:latin typeface="Times New Roman"/>
                <a:cs typeface="Times New Roman"/>
              </a:rPr>
              <a:t>обстеження  рівня </a:t>
            </a:r>
            <a:r>
              <a:rPr sz="1600" spc="-10" dirty="0">
                <a:latin typeface="Times New Roman"/>
                <a:cs typeface="Times New Roman"/>
              </a:rPr>
              <a:t>цін </a:t>
            </a:r>
            <a:r>
              <a:rPr sz="1600" spc="-5" dirty="0">
                <a:latin typeface="Times New Roman"/>
                <a:cs typeface="Times New Roman"/>
              </a:rPr>
              <a:t>на</a:t>
            </a:r>
            <a:r>
              <a:rPr sz="1600" spc="50" dirty="0">
                <a:latin typeface="Times New Roman"/>
                <a:cs typeface="Times New Roman"/>
              </a:rPr>
              <a:t> </a:t>
            </a:r>
            <a:r>
              <a:rPr sz="1600" spc="-10" dirty="0">
                <a:latin typeface="Times New Roman"/>
                <a:cs typeface="Times New Roman"/>
              </a:rPr>
              <a:t>ринках.</a:t>
            </a:r>
            <a:endParaRPr sz="1600" dirty="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504" y="116586"/>
            <a:ext cx="8929370" cy="2304415"/>
          </a:xfrm>
          <a:custGeom>
            <a:avLst/>
            <a:gdLst/>
            <a:ahLst/>
            <a:cxnLst/>
            <a:rect l="l" t="t" r="r" b="b"/>
            <a:pathLst>
              <a:path w="8929370" h="2304415">
                <a:moveTo>
                  <a:pt x="0" y="2304287"/>
                </a:moveTo>
                <a:lnTo>
                  <a:pt x="8928989" y="2304287"/>
                </a:lnTo>
                <a:lnTo>
                  <a:pt x="8928989" y="0"/>
                </a:lnTo>
                <a:lnTo>
                  <a:pt x="0" y="0"/>
                </a:lnTo>
                <a:lnTo>
                  <a:pt x="0" y="2304287"/>
                </a:lnTo>
                <a:close/>
              </a:path>
            </a:pathLst>
          </a:custGeom>
          <a:solidFill>
            <a:srgbClr val="DCFFB8"/>
          </a:solidFill>
        </p:spPr>
        <p:txBody>
          <a:bodyPr wrap="square" lIns="0" tIns="0" rIns="0" bIns="0" rtlCol="0"/>
          <a:lstStyle/>
          <a:p>
            <a:endParaRPr/>
          </a:p>
        </p:txBody>
      </p:sp>
      <p:sp>
        <p:nvSpPr>
          <p:cNvPr id="3" name="object 3"/>
          <p:cNvSpPr txBox="1"/>
          <p:nvPr/>
        </p:nvSpPr>
        <p:spPr>
          <a:xfrm>
            <a:off x="220167" y="59817"/>
            <a:ext cx="8724900" cy="2129155"/>
          </a:xfrm>
          <a:prstGeom prst="rect">
            <a:avLst/>
          </a:prstGeom>
        </p:spPr>
        <p:txBody>
          <a:bodyPr vert="horz" wrap="square" lIns="0" tIns="12700" rIns="0" bIns="0" rtlCol="0">
            <a:spAutoFit/>
          </a:bodyPr>
          <a:lstStyle/>
          <a:p>
            <a:pPr marL="190500" marR="43180" indent="307975">
              <a:lnSpc>
                <a:spcPct val="114999"/>
              </a:lnSpc>
              <a:spcBef>
                <a:spcPts val="100"/>
              </a:spcBef>
            </a:pPr>
            <a:r>
              <a:rPr sz="2400" b="1" spc="-150" dirty="0">
                <a:solidFill>
                  <a:srgbClr val="C00000"/>
                </a:solidFill>
                <a:latin typeface="Times New Roman"/>
                <a:cs typeface="Times New Roman"/>
              </a:rPr>
              <a:t>Статистичний</a:t>
            </a:r>
            <a:r>
              <a:rPr sz="2400" b="1" spc="-260" dirty="0">
                <a:solidFill>
                  <a:srgbClr val="C00000"/>
                </a:solidFill>
                <a:latin typeface="Times New Roman"/>
                <a:cs typeface="Times New Roman"/>
              </a:rPr>
              <a:t> </a:t>
            </a:r>
            <a:r>
              <a:rPr sz="2400" b="1" spc="-130" dirty="0">
                <a:solidFill>
                  <a:srgbClr val="C00000"/>
                </a:solidFill>
                <a:latin typeface="Times New Roman"/>
                <a:cs typeface="Times New Roman"/>
              </a:rPr>
              <a:t>реєстр</a:t>
            </a:r>
            <a:r>
              <a:rPr sz="2400" b="1" spc="-270" dirty="0">
                <a:solidFill>
                  <a:srgbClr val="C00000"/>
                </a:solidFill>
                <a:latin typeface="Times New Roman"/>
                <a:cs typeface="Times New Roman"/>
              </a:rPr>
              <a:t> </a:t>
            </a:r>
            <a:r>
              <a:rPr sz="2400" b="1" dirty="0">
                <a:solidFill>
                  <a:srgbClr val="C00000"/>
                </a:solidFill>
                <a:latin typeface="Times New Roman"/>
                <a:cs typeface="Times New Roman"/>
              </a:rPr>
              <a:t>–</a:t>
            </a:r>
            <a:r>
              <a:rPr sz="2400" b="1" spc="-305" dirty="0">
                <a:solidFill>
                  <a:srgbClr val="C00000"/>
                </a:solidFill>
                <a:latin typeface="Times New Roman"/>
                <a:cs typeface="Times New Roman"/>
              </a:rPr>
              <a:t> </a:t>
            </a:r>
            <a:r>
              <a:rPr sz="2400" b="1" spc="-135" dirty="0">
                <a:latin typeface="Times New Roman"/>
                <a:cs typeface="Times New Roman"/>
              </a:rPr>
              <a:t>список</a:t>
            </a:r>
            <a:r>
              <a:rPr sz="2400" b="1" spc="-254" dirty="0">
                <a:latin typeface="Times New Roman"/>
                <a:cs typeface="Times New Roman"/>
              </a:rPr>
              <a:t> </a:t>
            </a:r>
            <a:r>
              <a:rPr sz="2400" b="1" spc="-120" dirty="0">
                <a:latin typeface="Times New Roman"/>
                <a:cs typeface="Times New Roman"/>
              </a:rPr>
              <a:t>або</a:t>
            </a:r>
            <a:r>
              <a:rPr sz="2400" b="1" spc="-295" dirty="0">
                <a:latin typeface="Times New Roman"/>
                <a:cs typeface="Times New Roman"/>
              </a:rPr>
              <a:t> </a:t>
            </a:r>
            <a:r>
              <a:rPr sz="2400" b="1" spc="-135" dirty="0">
                <a:latin typeface="Times New Roman"/>
                <a:cs typeface="Times New Roman"/>
              </a:rPr>
              <a:t>перелік</a:t>
            </a:r>
            <a:r>
              <a:rPr sz="2400" b="1" spc="-254" dirty="0">
                <a:latin typeface="Times New Roman"/>
                <a:cs typeface="Times New Roman"/>
              </a:rPr>
              <a:t> </a:t>
            </a:r>
            <a:r>
              <a:rPr sz="2400" b="1" spc="-145" dirty="0">
                <a:latin typeface="Times New Roman"/>
                <a:cs typeface="Times New Roman"/>
              </a:rPr>
              <a:t>одиниць</a:t>
            </a:r>
            <a:r>
              <a:rPr sz="2400" b="1" spc="-254" dirty="0">
                <a:latin typeface="Times New Roman"/>
                <a:cs typeface="Times New Roman"/>
              </a:rPr>
              <a:t> </a:t>
            </a:r>
            <a:r>
              <a:rPr sz="2400" b="1" spc="-145" dirty="0">
                <a:latin typeface="Times New Roman"/>
                <a:cs typeface="Times New Roman"/>
              </a:rPr>
              <a:t>певного</a:t>
            </a:r>
            <a:r>
              <a:rPr sz="2400" b="1" spc="-265" dirty="0">
                <a:latin typeface="Times New Roman"/>
                <a:cs typeface="Times New Roman"/>
              </a:rPr>
              <a:t> </a:t>
            </a:r>
            <a:r>
              <a:rPr sz="2400" b="1" spc="-135" dirty="0">
                <a:latin typeface="Times New Roman"/>
                <a:cs typeface="Times New Roman"/>
              </a:rPr>
              <a:t>об’єкта  </a:t>
            </a:r>
            <a:r>
              <a:rPr sz="2400" b="1" spc="-150" dirty="0">
                <a:latin typeface="Times New Roman"/>
                <a:cs typeface="Times New Roman"/>
              </a:rPr>
              <a:t>спостереження</a:t>
            </a:r>
            <a:r>
              <a:rPr sz="2400" b="1" spc="-260" dirty="0">
                <a:latin typeface="Times New Roman"/>
                <a:cs typeface="Times New Roman"/>
              </a:rPr>
              <a:t> </a:t>
            </a:r>
            <a:r>
              <a:rPr sz="2400" b="1" spc="-80" dirty="0">
                <a:latin typeface="Times New Roman"/>
                <a:cs typeface="Times New Roman"/>
              </a:rPr>
              <a:t>із</a:t>
            </a:r>
            <a:r>
              <a:rPr sz="2400" b="1" spc="-295" dirty="0">
                <a:latin typeface="Times New Roman"/>
                <a:cs typeface="Times New Roman"/>
              </a:rPr>
              <a:t> </a:t>
            </a:r>
            <a:r>
              <a:rPr sz="2400" b="1" spc="-155" dirty="0">
                <a:latin typeface="Times New Roman"/>
                <a:cs typeface="Times New Roman"/>
              </a:rPr>
              <a:t>зазначенням</a:t>
            </a:r>
            <a:r>
              <a:rPr sz="2400" b="1" spc="-250" dirty="0">
                <a:latin typeface="Times New Roman"/>
                <a:cs typeface="Times New Roman"/>
              </a:rPr>
              <a:t> </a:t>
            </a:r>
            <a:r>
              <a:rPr sz="2400" b="1" spc="-155" dirty="0">
                <a:latin typeface="Times New Roman"/>
                <a:cs typeface="Times New Roman"/>
              </a:rPr>
              <a:t>необхідних</a:t>
            </a:r>
            <a:r>
              <a:rPr sz="2400" b="1" spc="-254" dirty="0">
                <a:latin typeface="Times New Roman"/>
                <a:cs typeface="Times New Roman"/>
              </a:rPr>
              <a:t> </a:t>
            </a:r>
            <a:r>
              <a:rPr sz="2400" b="1" spc="-135" dirty="0">
                <a:latin typeface="Times New Roman"/>
                <a:cs typeface="Times New Roman"/>
              </a:rPr>
              <a:t>ознак,</a:t>
            </a:r>
            <a:r>
              <a:rPr sz="2400" b="1" spc="-254" dirty="0">
                <a:latin typeface="Times New Roman"/>
                <a:cs typeface="Times New Roman"/>
              </a:rPr>
              <a:t> </a:t>
            </a:r>
            <a:r>
              <a:rPr sz="2400" b="1" spc="-120" dirty="0">
                <a:latin typeface="Times New Roman"/>
                <a:cs typeface="Times New Roman"/>
              </a:rPr>
              <a:t>який</a:t>
            </a:r>
            <a:r>
              <a:rPr sz="2400" b="1" spc="-254" dirty="0">
                <a:latin typeface="Times New Roman"/>
                <a:cs typeface="Times New Roman"/>
              </a:rPr>
              <a:t> </a:t>
            </a:r>
            <a:r>
              <a:rPr sz="2400" b="1" spc="-145" dirty="0">
                <a:latin typeface="Times New Roman"/>
                <a:cs typeface="Times New Roman"/>
              </a:rPr>
              <a:t>складається</a:t>
            </a:r>
            <a:r>
              <a:rPr sz="2400" b="1" spc="-245" dirty="0">
                <a:latin typeface="Times New Roman"/>
                <a:cs typeface="Times New Roman"/>
              </a:rPr>
              <a:t> </a:t>
            </a:r>
            <a:r>
              <a:rPr sz="2400" b="1" spc="-70" dirty="0">
                <a:latin typeface="Times New Roman"/>
                <a:cs typeface="Times New Roman"/>
              </a:rPr>
              <a:t>та</a:t>
            </a:r>
            <a:endParaRPr sz="2400">
              <a:latin typeface="Times New Roman"/>
              <a:cs typeface="Times New Roman"/>
            </a:endParaRPr>
          </a:p>
          <a:p>
            <a:pPr algn="ctr">
              <a:lnSpc>
                <a:spcPct val="100000"/>
              </a:lnSpc>
              <a:spcBef>
                <a:spcPts val="434"/>
              </a:spcBef>
            </a:pPr>
            <a:r>
              <a:rPr sz="2400" b="1" spc="-150" dirty="0">
                <a:latin typeface="Times New Roman"/>
                <a:cs typeface="Times New Roman"/>
              </a:rPr>
              <a:t>оновлюється</a:t>
            </a:r>
            <a:r>
              <a:rPr sz="2400" b="1" spc="-280" dirty="0">
                <a:latin typeface="Times New Roman"/>
                <a:cs typeface="Times New Roman"/>
              </a:rPr>
              <a:t> </a:t>
            </a:r>
            <a:r>
              <a:rPr sz="2400" b="1" spc="-110" dirty="0">
                <a:latin typeface="Times New Roman"/>
                <a:cs typeface="Times New Roman"/>
              </a:rPr>
              <a:t>під</a:t>
            </a:r>
            <a:r>
              <a:rPr sz="2400" b="1" spc="-295" dirty="0">
                <a:latin typeface="Times New Roman"/>
                <a:cs typeface="Times New Roman"/>
              </a:rPr>
              <a:t> </a:t>
            </a:r>
            <a:r>
              <a:rPr sz="2400" b="1" spc="-105" dirty="0">
                <a:latin typeface="Times New Roman"/>
                <a:cs typeface="Times New Roman"/>
              </a:rPr>
              <a:t>час</a:t>
            </a:r>
            <a:r>
              <a:rPr sz="2400" b="1" spc="-305" dirty="0">
                <a:latin typeface="Times New Roman"/>
                <a:cs typeface="Times New Roman"/>
              </a:rPr>
              <a:t> </a:t>
            </a:r>
            <a:r>
              <a:rPr sz="2400" b="1" spc="-150" dirty="0">
                <a:latin typeface="Times New Roman"/>
                <a:cs typeface="Times New Roman"/>
              </a:rPr>
              <a:t>постійного</a:t>
            </a:r>
            <a:r>
              <a:rPr sz="2400" b="1" spc="-265" dirty="0">
                <a:latin typeface="Times New Roman"/>
                <a:cs typeface="Times New Roman"/>
              </a:rPr>
              <a:t> </a:t>
            </a:r>
            <a:r>
              <a:rPr sz="2400" b="1" spc="-145" dirty="0">
                <a:latin typeface="Times New Roman"/>
                <a:cs typeface="Times New Roman"/>
              </a:rPr>
              <a:t>відстежування.</a:t>
            </a:r>
            <a:endParaRPr sz="2400">
              <a:latin typeface="Times New Roman"/>
              <a:cs typeface="Times New Roman"/>
            </a:endParaRPr>
          </a:p>
          <a:p>
            <a:pPr marL="12700" marR="5080" algn="ctr">
              <a:lnSpc>
                <a:spcPct val="114999"/>
              </a:lnSpc>
            </a:pPr>
            <a:r>
              <a:rPr sz="2400" b="1" spc="-130" dirty="0">
                <a:latin typeface="Times New Roman"/>
                <a:cs typeface="Times New Roman"/>
              </a:rPr>
              <a:t>Зараз</a:t>
            </a:r>
            <a:r>
              <a:rPr sz="2400" b="1" spc="-290" dirty="0">
                <a:latin typeface="Times New Roman"/>
                <a:cs typeface="Times New Roman"/>
              </a:rPr>
              <a:t> </a:t>
            </a:r>
            <a:r>
              <a:rPr sz="2400" b="1" spc="-135" dirty="0">
                <a:latin typeface="Times New Roman"/>
                <a:cs typeface="Times New Roman"/>
              </a:rPr>
              <a:t>діють</a:t>
            </a:r>
            <a:r>
              <a:rPr sz="2400" b="1" spc="-265" dirty="0">
                <a:latin typeface="Times New Roman"/>
                <a:cs typeface="Times New Roman"/>
              </a:rPr>
              <a:t> </a:t>
            </a:r>
            <a:r>
              <a:rPr sz="2400" b="1" spc="-130" dirty="0">
                <a:latin typeface="Times New Roman"/>
                <a:cs typeface="Times New Roman"/>
              </a:rPr>
              <a:t>єдині</a:t>
            </a:r>
            <a:r>
              <a:rPr sz="2400" b="1" spc="-245" dirty="0">
                <a:latin typeface="Times New Roman"/>
                <a:cs typeface="Times New Roman"/>
              </a:rPr>
              <a:t> </a:t>
            </a:r>
            <a:r>
              <a:rPr sz="2400" b="1" spc="-135" dirty="0">
                <a:latin typeface="Times New Roman"/>
                <a:cs typeface="Times New Roman"/>
              </a:rPr>
              <a:t>реєстри</a:t>
            </a:r>
            <a:r>
              <a:rPr sz="2400" b="1" spc="-254" dirty="0">
                <a:latin typeface="Times New Roman"/>
                <a:cs typeface="Times New Roman"/>
              </a:rPr>
              <a:t> </a:t>
            </a:r>
            <a:r>
              <a:rPr sz="2400" b="1" spc="-140" dirty="0">
                <a:latin typeface="Times New Roman"/>
                <a:cs typeface="Times New Roman"/>
              </a:rPr>
              <a:t>населення,</a:t>
            </a:r>
            <a:r>
              <a:rPr sz="2400" b="1" spc="-245" dirty="0">
                <a:latin typeface="Times New Roman"/>
                <a:cs typeface="Times New Roman"/>
              </a:rPr>
              <a:t> </a:t>
            </a:r>
            <a:r>
              <a:rPr sz="2400" b="1" spc="-145" dirty="0">
                <a:latin typeface="Times New Roman"/>
                <a:cs typeface="Times New Roman"/>
              </a:rPr>
              <a:t>підприємств,</a:t>
            </a:r>
            <a:r>
              <a:rPr sz="2400" b="1" spc="-254" dirty="0">
                <a:latin typeface="Times New Roman"/>
                <a:cs typeface="Times New Roman"/>
              </a:rPr>
              <a:t> </a:t>
            </a:r>
            <a:r>
              <a:rPr sz="2400" b="1" spc="-145" dirty="0">
                <a:latin typeface="Times New Roman"/>
                <a:cs typeface="Times New Roman"/>
              </a:rPr>
              <a:t>організацій</a:t>
            </a:r>
            <a:r>
              <a:rPr sz="2400" b="1" spc="-245" dirty="0">
                <a:latin typeface="Times New Roman"/>
                <a:cs typeface="Times New Roman"/>
              </a:rPr>
              <a:t> </a:t>
            </a:r>
            <a:r>
              <a:rPr sz="2400" b="1" dirty="0">
                <a:latin typeface="Times New Roman"/>
                <a:cs typeface="Times New Roman"/>
              </a:rPr>
              <a:t>і</a:t>
            </a:r>
            <a:r>
              <a:rPr sz="2400" b="1" spc="-300" dirty="0">
                <a:latin typeface="Times New Roman"/>
                <a:cs typeface="Times New Roman"/>
              </a:rPr>
              <a:t> </a:t>
            </a:r>
            <a:r>
              <a:rPr sz="2400" b="1" spc="-155" dirty="0">
                <a:latin typeface="Times New Roman"/>
                <a:cs typeface="Times New Roman"/>
              </a:rPr>
              <a:t>установ,  </a:t>
            </a:r>
            <a:r>
              <a:rPr sz="2400" b="1" spc="-150" dirty="0">
                <a:latin typeface="Times New Roman"/>
                <a:cs typeface="Times New Roman"/>
              </a:rPr>
              <a:t>домашніх</a:t>
            </a:r>
            <a:r>
              <a:rPr sz="2400" b="1" spc="-280" dirty="0">
                <a:latin typeface="Times New Roman"/>
                <a:cs typeface="Times New Roman"/>
              </a:rPr>
              <a:t> </a:t>
            </a:r>
            <a:r>
              <a:rPr sz="2400" b="1" spc="-155" dirty="0">
                <a:latin typeface="Times New Roman"/>
                <a:cs typeface="Times New Roman"/>
              </a:rPr>
              <a:t>господарств,</a:t>
            </a:r>
            <a:r>
              <a:rPr sz="2400" b="1" spc="-265" dirty="0">
                <a:latin typeface="Times New Roman"/>
                <a:cs typeface="Times New Roman"/>
              </a:rPr>
              <a:t> </a:t>
            </a:r>
            <a:r>
              <a:rPr sz="2400" b="1" spc="-150" dirty="0">
                <a:latin typeface="Times New Roman"/>
                <a:cs typeface="Times New Roman"/>
              </a:rPr>
              <a:t>земельного</a:t>
            </a:r>
            <a:r>
              <a:rPr sz="2400" b="1" spc="-250" dirty="0">
                <a:latin typeface="Times New Roman"/>
                <a:cs typeface="Times New Roman"/>
              </a:rPr>
              <a:t> </a:t>
            </a:r>
            <a:r>
              <a:rPr sz="2400" b="1" spc="-175" dirty="0">
                <a:latin typeface="Times New Roman"/>
                <a:cs typeface="Times New Roman"/>
              </a:rPr>
              <a:t>фонду,</a:t>
            </a:r>
            <a:r>
              <a:rPr sz="2400" b="1" spc="-265" dirty="0">
                <a:latin typeface="Times New Roman"/>
                <a:cs typeface="Times New Roman"/>
              </a:rPr>
              <a:t> </a:t>
            </a:r>
            <a:r>
              <a:rPr sz="2400" b="1" spc="-145" dirty="0">
                <a:latin typeface="Times New Roman"/>
                <a:cs typeface="Times New Roman"/>
              </a:rPr>
              <a:t>виборців</a:t>
            </a:r>
            <a:r>
              <a:rPr sz="2400" b="1" spc="-254" dirty="0">
                <a:latin typeface="Times New Roman"/>
                <a:cs typeface="Times New Roman"/>
              </a:rPr>
              <a:t> </a:t>
            </a:r>
            <a:r>
              <a:rPr sz="2400" b="1" spc="-135" dirty="0">
                <a:latin typeface="Times New Roman"/>
                <a:cs typeface="Times New Roman"/>
              </a:rPr>
              <a:t>тощо.</a:t>
            </a:r>
            <a:endParaRPr sz="24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532" y="260692"/>
            <a:ext cx="8382000" cy="332740"/>
          </a:xfrm>
          <a:custGeom>
            <a:avLst/>
            <a:gdLst/>
            <a:ahLst/>
            <a:cxnLst/>
            <a:rect l="l" t="t" r="r" b="b"/>
            <a:pathLst>
              <a:path w="8382000" h="332740">
                <a:moveTo>
                  <a:pt x="0" y="332397"/>
                </a:moveTo>
                <a:lnTo>
                  <a:pt x="8382000" y="332397"/>
                </a:lnTo>
                <a:lnTo>
                  <a:pt x="8382000" y="0"/>
                </a:lnTo>
                <a:lnTo>
                  <a:pt x="0" y="0"/>
                </a:lnTo>
                <a:lnTo>
                  <a:pt x="0" y="332397"/>
                </a:lnTo>
                <a:close/>
              </a:path>
            </a:pathLst>
          </a:custGeom>
          <a:solidFill>
            <a:srgbClr val="FFD5A9"/>
          </a:solidFill>
        </p:spPr>
        <p:txBody>
          <a:bodyPr wrap="square" lIns="0" tIns="0" rIns="0" bIns="0" rtlCol="0"/>
          <a:lstStyle/>
          <a:p>
            <a:endParaRPr/>
          </a:p>
        </p:txBody>
      </p:sp>
      <p:sp>
        <p:nvSpPr>
          <p:cNvPr id="3" name="object 3"/>
          <p:cNvSpPr/>
          <p:nvPr/>
        </p:nvSpPr>
        <p:spPr>
          <a:xfrm>
            <a:off x="1254074" y="290195"/>
            <a:ext cx="1157605" cy="229870"/>
          </a:xfrm>
          <a:custGeom>
            <a:avLst/>
            <a:gdLst/>
            <a:ahLst/>
            <a:cxnLst/>
            <a:rect l="l" t="t" r="r" b="b"/>
            <a:pathLst>
              <a:path w="1157605" h="229870">
                <a:moveTo>
                  <a:pt x="217728" y="175640"/>
                </a:moveTo>
                <a:lnTo>
                  <a:pt x="202869" y="175640"/>
                </a:lnTo>
                <a:lnTo>
                  <a:pt x="196519" y="178180"/>
                </a:lnTo>
                <a:lnTo>
                  <a:pt x="186105" y="188594"/>
                </a:lnTo>
                <a:lnTo>
                  <a:pt x="183565" y="194944"/>
                </a:lnTo>
                <a:lnTo>
                  <a:pt x="183565" y="209803"/>
                </a:lnTo>
                <a:lnTo>
                  <a:pt x="186105" y="216153"/>
                </a:lnTo>
                <a:lnTo>
                  <a:pt x="191312" y="221487"/>
                </a:lnTo>
                <a:lnTo>
                  <a:pt x="196519" y="226694"/>
                </a:lnTo>
                <a:lnTo>
                  <a:pt x="202869" y="229362"/>
                </a:lnTo>
                <a:lnTo>
                  <a:pt x="217728" y="229362"/>
                </a:lnTo>
                <a:lnTo>
                  <a:pt x="224078" y="226694"/>
                </a:lnTo>
                <a:lnTo>
                  <a:pt x="229285" y="221487"/>
                </a:lnTo>
                <a:lnTo>
                  <a:pt x="234492" y="216153"/>
                </a:lnTo>
                <a:lnTo>
                  <a:pt x="237032" y="209803"/>
                </a:lnTo>
                <a:lnTo>
                  <a:pt x="237032" y="194944"/>
                </a:lnTo>
                <a:lnTo>
                  <a:pt x="234492" y="188594"/>
                </a:lnTo>
                <a:lnTo>
                  <a:pt x="224078" y="178180"/>
                </a:lnTo>
                <a:lnTo>
                  <a:pt x="217728" y="175640"/>
                </a:lnTo>
                <a:close/>
              </a:path>
              <a:path w="1157605" h="229870">
                <a:moveTo>
                  <a:pt x="883081" y="888"/>
                </a:moveTo>
                <a:lnTo>
                  <a:pt x="866317" y="888"/>
                </a:lnTo>
                <a:lnTo>
                  <a:pt x="779068" y="221868"/>
                </a:lnTo>
                <a:lnTo>
                  <a:pt x="822375" y="221868"/>
                </a:lnTo>
                <a:lnTo>
                  <a:pt x="837234" y="177672"/>
                </a:lnTo>
                <a:lnTo>
                  <a:pt x="953185" y="177672"/>
                </a:lnTo>
                <a:lnTo>
                  <a:pt x="941451" y="148081"/>
                </a:lnTo>
                <a:lnTo>
                  <a:pt x="848283" y="148081"/>
                </a:lnTo>
                <a:lnTo>
                  <a:pt x="874445" y="67690"/>
                </a:lnTo>
                <a:lnTo>
                  <a:pt x="909572" y="67690"/>
                </a:lnTo>
                <a:lnTo>
                  <a:pt x="883081" y="888"/>
                </a:lnTo>
                <a:close/>
              </a:path>
              <a:path w="1157605" h="229870">
                <a:moveTo>
                  <a:pt x="953185" y="177672"/>
                </a:moveTo>
                <a:lnTo>
                  <a:pt x="912037" y="177672"/>
                </a:lnTo>
                <a:lnTo>
                  <a:pt x="928166" y="221868"/>
                </a:lnTo>
                <a:lnTo>
                  <a:pt x="970711" y="221868"/>
                </a:lnTo>
                <a:lnTo>
                  <a:pt x="953185" y="177672"/>
                </a:lnTo>
                <a:close/>
              </a:path>
              <a:path w="1157605" h="229870">
                <a:moveTo>
                  <a:pt x="909572" y="67690"/>
                </a:moveTo>
                <a:lnTo>
                  <a:pt x="874445" y="67690"/>
                </a:lnTo>
                <a:lnTo>
                  <a:pt x="900734" y="148081"/>
                </a:lnTo>
                <a:lnTo>
                  <a:pt x="941451" y="148081"/>
                </a:lnTo>
                <a:lnTo>
                  <a:pt x="909572" y="67690"/>
                </a:lnTo>
                <a:close/>
              </a:path>
              <a:path w="1157605" h="229870">
                <a:moveTo>
                  <a:pt x="1032433" y="4063"/>
                </a:moveTo>
                <a:lnTo>
                  <a:pt x="993698" y="4063"/>
                </a:lnTo>
                <a:lnTo>
                  <a:pt x="993698" y="221868"/>
                </a:lnTo>
                <a:lnTo>
                  <a:pt x="1032433" y="221868"/>
                </a:lnTo>
                <a:lnTo>
                  <a:pt x="1032433" y="123825"/>
                </a:lnTo>
                <a:lnTo>
                  <a:pt x="1157274" y="123825"/>
                </a:lnTo>
                <a:lnTo>
                  <a:pt x="1157274" y="89280"/>
                </a:lnTo>
                <a:lnTo>
                  <a:pt x="1032433" y="89280"/>
                </a:lnTo>
                <a:lnTo>
                  <a:pt x="1032433" y="4063"/>
                </a:lnTo>
                <a:close/>
              </a:path>
              <a:path w="1157605" h="229870">
                <a:moveTo>
                  <a:pt x="1157274" y="123825"/>
                </a:moveTo>
                <a:lnTo>
                  <a:pt x="1119174" y="123825"/>
                </a:lnTo>
                <a:lnTo>
                  <a:pt x="1119174" y="221868"/>
                </a:lnTo>
                <a:lnTo>
                  <a:pt x="1157274" y="221868"/>
                </a:lnTo>
                <a:lnTo>
                  <a:pt x="1157274" y="123825"/>
                </a:lnTo>
                <a:close/>
              </a:path>
              <a:path w="1157605" h="229870">
                <a:moveTo>
                  <a:pt x="1157274" y="4063"/>
                </a:moveTo>
                <a:lnTo>
                  <a:pt x="1119174" y="4063"/>
                </a:lnTo>
                <a:lnTo>
                  <a:pt x="1119174" y="89280"/>
                </a:lnTo>
                <a:lnTo>
                  <a:pt x="1157274" y="89280"/>
                </a:lnTo>
                <a:lnTo>
                  <a:pt x="1157274" y="4063"/>
                </a:lnTo>
                <a:close/>
              </a:path>
              <a:path w="1157605" h="229870">
                <a:moveTo>
                  <a:pt x="754684" y="4063"/>
                </a:moveTo>
                <a:lnTo>
                  <a:pt x="644448" y="4063"/>
                </a:lnTo>
                <a:lnTo>
                  <a:pt x="642468" y="21252"/>
                </a:lnTo>
                <a:lnTo>
                  <a:pt x="640130" y="38703"/>
                </a:lnTo>
                <a:lnTo>
                  <a:pt x="630832" y="91703"/>
                </a:lnTo>
                <a:lnTo>
                  <a:pt x="618794" y="136905"/>
                </a:lnTo>
                <a:lnTo>
                  <a:pt x="602284" y="173227"/>
                </a:lnTo>
                <a:lnTo>
                  <a:pt x="576376" y="188467"/>
                </a:lnTo>
                <a:lnTo>
                  <a:pt x="569391" y="188467"/>
                </a:lnTo>
                <a:lnTo>
                  <a:pt x="569391" y="224027"/>
                </a:lnTo>
                <a:lnTo>
                  <a:pt x="609142" y="215645"/>
                </a:lnTo>
                <a:lnTo>
                  <a:pt x="638479" y="184276"/>
                </a:lnTo>
                <a:lnTo>
                  <a:pt x="655874" y="140360"/>
                </a:lnTo>
                <a:lnTo>
                  <a:pt x="665064" y="101072"/>
                </a:lnTo>
                <a:lnTo>
                  <a:pt x="671974" y="58868"/>
                </a:lnTo>
                <a:lnTo>
                  <a:pt x="674547" y="36956"/>
                </a:lnTo>
                <a:lnTo>
                  <a:pt x="754684" y="36956"/>
                </a:lnTo>
                <a:lnTo>
                  <a:pt x="754684" y="4063"/>
                </a:lnTo>
                <a:close/>
              </a:path>
              <a:path w="1157605" h="229870">
                <a:moveTo>
                  <a:pt x="754684" y="36956"/>
                </a:moveTo>
                <a:lnTo>
                  <a:pt x="716584" y="36956"/>
                </a:lnTo>
                <a:lnTo>
                  <a:pt x="716584" y="221868"/>
                </a:lnTo>
                <a:lnTo>
                  <a:pt x="754684" y="221868"/>
                </a:lnTo>
                <a:lnTo>
                  <a:pt x="754684" y="36956"/>
                </a:lnTo>
                <a:close/>
              </a:path>
              <a:path w="1157605" h="229870">
                <a:moveTo>
                  <a:pt x="541959" y="4063"/>
                </a:moveTo>
                <a:lnTo>
                  <a:pt x="384098" y="4063"/>
                </a:lnTo>
                <a:lnTo>
                  <a:pt x="384098" y="221868"/>
                </a:lnTo>
                <a:lnTo>
                  <a:pt x="422833" y="221868"/>
                </a:lnTo>
                <a:lnTo>
                  <a:pt x="422833" y="38100"/>
                </a:lnTo>
                <a:lnTo>
                  <a:pt x="541959" y="38100"/>
                </a:lnTo>
                <a:lnTo>
                  <a:pt x="541959" y="4063"/>
                </a:lnTo>
                <a:close/>
              </a:path>
              <a:path w="1157605" h="229870">
                <a:moveTo>
                  <a:pt x="541959" y="38100"/>
                </a:moveTo>
                <a:lnTo>
                  <a:pt x="503224" y="38100"/>
                </a:lnTo>
                <a:lnTo>
                  <a:pt x="503224" y="221868"/>
                </a:lnTo>
                <a:lnTo>
                  <a:pt x="541959" y="221868"/>
                </a:lnTo>
                <a:lnTo>
                  <a:pt x="541959" y="38100"/>
                </a:lnTo>
                <a:close/>
              </a:path>
              <a:path w="1157605" h="229870">
                <a:moveTo>
                  <a:pt x="127243" y="32893"/>
                </a:moveTo>
                <a:lnTo>
                  <a:pt x="62534" y="32893"/>
                </a:lnTo>
                <a:lnTo>
                  <a:pt x="75463" y="34440"/>
                </a:lnTo>
                <a:lnTo>
                  <a:pt x="84712" y="39084"/>
                </a:lnTo>
                <a:lnTo>
                  <a:pt x="90270" y="46823"/>
                </a:lnTo>
                <a:lnTo>
                  <a:pt x="92125" y="57657"/>
                </a:lnTo>
                <a:lnTo>
                  <a:pt x="90837" y="68657"/>
                </a:lnTo>
                <a:lnTo>
                  <a:pt x="86966" y="80883"/>
                </a:lnTo>
                <a:lnTo>
                  <a:pt x="80499" y="94323"/>
                </a:lnTo>
                <a:lnTo>
                  <a:pt x="71424" y="108965"/>
                </a:lnTo>
                <a:lnTo>
                  <a:pt x="2387" y="210565"/>
                </a:lnTo>
                <a:lnTo>
                  <a:pt x="2387" y="221868"/>
                </a:lnTo>
                <a:lnTo>
                  <a:pt x="145211" y="221868"/>
                </a:lnTo>
                <a:lnTo>
                  <a:pt x="145211" y="187578"/>
                </a:lnTo>
                <a:lnTo>
                  <a:pt x="63423" y="187578"/>
                </a:lnTo>
                <a:lnTo>
                  <a:pt x="108000" y="119506"/>
                </a:lnTo>
                <a:lnTo>
                  <a:pt x="118648" y="101770"/>
                </a:lnTo>
                <a:lnTo>
                  <a:pt x="126225" y="85534"/>
                </a:lnTo>
                <a:lnTo>
                  <a:pt x="130753" y="70822"/>
                </a:lnTo>
                <a:lnTo>
                  <a:pt x="132257" y="57657"/>
                </a:lnTo>
                <a:lnTo>
                  <a:pt x="131089" y="44797"/>
                </a:lnTo>
                <a:lnTo>
                  <a:pt x="127574" y="33448"/>
                </a:lnTo>
                <a:lnTo>
                  <a:pt x="127243" y="32893"/>
                </a:lnTo>
                <a:close/>
              </a:path>
              <a:path w="1157605" h="229870">
                <a:moveTo>
                  <a:pt x="61010" y="0"/>
                </a:moveTo>
                <a:lnTo>
                  <a:pt x="24307" y="10413"/>
                </a:lnTo>
                <a:lnTo>
                  <a:pt x="0" y="36322"/>
                </a:lnTo>
                <a:lnTo>
                  <a:pt x="26085" y="56896"/>
                </a:lnTo>
                <a:lnTo>
                  <a:pt x="33513" y="46394"/>
                </a:lnTo>
                <a:lnTo>
                  <a:pt x="42071" y="38893"/>
                </a:lnTo>
                <a:lnTo>
                  <a:pt x="51749" y="34393"/>
                </a:lnTo>
                <a:lnTo>
                  <a:pt x="62534" y="32893"/>
                </a:lnTo>
                <a:lnTo>
                  <a:pt x="127243" y="32893"/>
                </a:lnTo>
                <a:lnTo>
                  <a:pt x="121702" y="23600"/>
                </a:lnTo>
                <a:lnTo>
                  <a:pt x="113461" y="15239"/>
                </a:lnTo>
                <a:lnTo>
                  <a:pt x="103051" y="8572"/>
                </a:lnTo>
                <a:lnTo>
                  <a:pt x="90855" y="3810"/>
                </a:lnTo>
                <a:lnTo>
                  <a:pt x="76850" y="952"/>
                </a:lnTo>
                <a:lnTo>
                  <a:pt x="61010" y="0"/>
                </a:lnTo>
                <a:close/>
              </a:path>
            </a:pathLst>
          </a:custGeom>
          <a:solidFill>
            <a:srgbClr val="5E2D79"/>
          </a:solidFill>
        </p:spPr>
        <p:txBody>
          <a:bodyPr wrap="square" lIns="0" tIns="0" rIns="0" bIns="0" rtlCol="0"/>
          <a:lstStyle/>
          <a:p>
            <a:endParaRPr/>
          </a:p>
        </p:txBody>
      </p:sp>
      <p:sp>
        <p:nvSpPr>
          <p:cNvPr id="4" name="object 4"/>
          <p:cNvSpPr/>
          <p:nvPr/>
        </p:nvSpPr>
        <p:spPr>
          <a:xfrm>
            <a:off x="1437639" y="465836"/>
            <a:ext cx="53975" cy="53975"/>
          </a:xfrm>
          <a:custGeom>
            <a:avLst/>
            <a:gdLst/>
            <a:ahLst/>
            <a:cxnLst/>
            <a:rect l="l" t="t" r="r" b="b"/>
            <a:pathLst>
              <a:path w="53975" h="53975">
                <a:moveTo>
                  <a:pt x="26796" y="0"/>
                </a:moveTo>
                <a:lnTo>
                  <a:pt x="34162" y="0"/>
                </a:lnTo>
                <a:lnTo>
                  <a:pt x="40512" y="2539"/>
                </a:lnTo>
                <a:lnTo>
                  <a:pt x="45719" y="7747"/>
                </a:lnTo>
                <a:lnTo>
                  <a:pt x="50926" y="12953"/>
                </a:lnTo>
                <a:lnTo>
                  <a:pt x="53466" y="19303"/>
                </a:lnTo>
                <a:lnTo>
                  <a:pt x="53466" y="26797"/>
                </a:lnTo>
                <a:lnTo>
                  <a:pt x="53466" y="34162"/>
                </a:lnTo>
                <a:lnTo>
                  <a:pt x="50926" y="40512"/>
                </a:lnTo>
                <a:lnTo>
                  <a:pt x="45719" y="45847"/>
                </a:lnTo>
                <a:lnTo>
                  <a:pt x="40512" y="51053"/>
                </a:lnTo>
                <a:lnTo>
                  <a:pt x="34162" y="53721"/>
                </a:lnTo>
                <a:lnTo>
                  <a:pt x="26796" y="53721"/>
                </a:lnTo>
                <a:lnTo>
                  <a:pt x="19303" y="53721"/>
                </a:lnTo>
                <a:lnTo>
                  <a:pt x="12953" y="51053"/>
                </a:lnTo>
                <a:lnTo>
                  <a:pt x="7746" y="45847"/>
                </a:lnTo>
                <a:lnTo>
                  <a:pt x="2540" y="40512"/>
                </a:lnTo>
                <a:lnTo>
                  <a:pt x="0" y="34162"/>
                </a:lnTo>
                <a:lnTo>
                  <a:pt x="0" y="26797"/>
                </a:lnTo>
                <a:lnTo>
                  <a:pt x="0" y="19303"/>
                </a:lnTo>
                <a:lnTo>
                  <a:pt x="2540" y="12953"/>
                </a:lnTo>
                <a:lnTo>
                  <a:pt x="7746" y="7747"/>
                </a:lnTo>
                <a:lnTo>
                  <a:pt x="12953" y="2539"/>
                </a:lnTo>
                <a:lnTo>
                  <a:pt x="19303" y="0"/>
                </a:lnTo>
                <a:lnTo>
                  <a:pt x="26796" y="0"/>
                </a:lnTo>
                <a:close/>
              </a:path>
            </a:pathLst>
          </a:custGeom>
          <a:ln w="3175">
            <a:solidFill>
              <a:srgbClr val="58134A"/>
            </a:solidFill>
          </a:ln>
        </p:spPr>
        <p:txBody>
          <a:bodyPr wrap="square" lIns="0" tIns="0" rIns="0" bIns="0" rtlCol="0"/>
          <a:lstStyle/>
          <a:p>
            <a:endParaRPr/>
          </a:p>
        </p:txBody>
      </p:sp>
      <p:sp>
        <p:nvSpPr>
          <p:cNvPr id="5" name="object 5"/>
          <p:cNvSpPr/>
          <p:nvPr/>
        </p:nvSpPr>
        <p:spPr>
          <a:xfrm>
            <a:off x="2102357" y="357886"/>
            <a:ext cx="52705" cy="80645"/>
          </a:xfrm>
          <a:custGeom>
            <a:avLst/>
            <a:gdLst/>
            <a:ahLst/>
            <a:cxnLst/>
            <a:rect l="l" t="t" r="r" b="b"/>
            <a:pathLst>
              <a:path w="52705" h="80645">
                <a:moveTo>
                  <a:pt x="26162" y="0"/>
                </a:moveTo>
                <a:lnTo>
                  <a:pt x="0" y="80390"/>
                </a:lnTo>
                <a:lnTo>
                  <a:pt x="52450" y="80390"/>
                </a:lnTo>
                <a:lnTo>
                  <a:pt x="26162" y="0"/>
                </a:lnTo>
                <a:close/>
              </a:path>
            </a:pathLst>
          </a:custGeom>
          <a:ln w="3175">
            <a:solidFill>
              <a:srgbClr val="58134A"/>
            </a:solidFill>
          </a:ln>
        </p:spPr>
        <p:txBody>
          <a:bodyPr wrap="square" lIns="0" tIns="0" rIns="0" bIns="0" rtlCol="0"/>
          <a:lstStyle/>
          <a:p>
            <a:endParaRPr/>
          </a:p>
        </p:txBody>
      </p:sp>
      <p:sp>
        <p:nvSpPr>
          <p:cNvPr id="6" name="object 6"/>
          <p:cNvSpPr/>
          <p:nvPr/>
        </p:nvSpPr>
        <p:spPr>
          <a:xfrm>
            <a:off x="2247773" y="294259"/>
            <a:ext cx="163830" cy="217804"/>
          </a:xfrm>
          <a:custGeom>
            <a:avLst/>
            <a:gdLst/>
            <a:ahLst/>
            <a:cxnLst/>
            <a:rect l="l" t="t" r="r" b="b"/>
            <a:pathLst>
              <a:path w="163830" h="217804">
                <a:moveTo>
                  <a:pt x="0" y="0"/>
                </a:moveTo>
                <a:lnTo>
                  <a:pt x="38734" y="0"/>
                </a:lnTo>
                <a:lnTo>
                  <a:pt x="38734" y="85217"/>
                </a:lnTo>
                <a:lnTo>
                  <a:pt x="125475" y="85217"/>
                </a:lnTo>
                <a:lnTo>
                  <a:pt x="125475" y="0"/>
                </a:lnTo>
                <a:lnTo>
                  <a:pt x="163575" y="0"/>
                </a:lnTo>
                <a:lnTo>
                  <a:pt x="163575" y="217805"/>
                </a:lnTo>
                <a:lnTo>
                  <a:pt x="125475" y="217805"/>
                </a:lnTo>
                <a:lnTo>
                  <a:pt x="125475" y="119761"/>
                </a:lnTo>
                <a:lnTo>
                  <a:pt x="38734" y="119761"/>
                </a:lnTo>
                <a:lnTo>
                  <a:pt x="38734" y="217805"/>
                </a:lnTo>
                <a:lnTo>
                  <a:pt x="0" y="217805"/>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822576" y="293370"/>
            <a:ext cx="187070" cy="22174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638173" y="294259"/>
            <a:ext cx="158115" cy="217804"/>
          </a:xfrm>
          <a:custGeom>
            <a:avLst/>
            <a:gdLst/>
            <a:ahLst/>
            <a:cxnLst/>
            <a:rect l="l" t="t" r="r" b="b"/>
            <a:pathLst>
              <a:path w="158114" h="217804">
                <a:moveTo>
                  <a:pt x="0" y="0"/>
                </a:moveTo>
                <a:lnTo>
                  <a:pt x="157860" y="0"/>
                </a:lnTo>
                <a:lnTo>
                  <a:pt x="157860" y="217805"/>
                </a:lnTo>
                <a:lnTo>
                  <a:pt x="119125" y="217805"/>
                </a:lnTo>
                <a:lnTo>
                  <a:pt x="119125" y="34036"/>
                </a:lnTo>
                <a:lnTo>
                  <a:pt x="38734" y="34036"/>
                </a:lnTo>
                <a:lnTo>
                  <a:pt x="38734" y="217805"/>
                </a:lnTo>
                <a:lnTo>
                  <a:pt x="0" y="217805"/>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033142" y="291084"/>
            <a:ext cx="191770" cy="220979"/>
          </a:xfrm>
          <a:custGeom>
            <a:avLst/>
            <a:gdLst/>
            <a:ahLst/>
            <a:cxnLst/>
            <a:rect l="l" t="t" r="r" b="b"/>
            <a:pathLst>
              <a:path w="191769" h="220979">
                <a:moveTo>
                  <a:pt x="87249" y="0"/>
                </a:moveTo>
                <a:lnTo>
                  <a:pt x="104012" y="0"/>
                </a:lnTo>
                <a:lnTo>
                  <a:pt x="191643" y="220980"/>
                </a:lnTo>
                <a:lnTo>
                  <a:pt x="149098" y="220980"/>
                </a:lnTo>
                <a:lnTo>
                  <a:pt x="132969" y="176784"/>
                </a:lnTo>
                <a:lnTo>
                  <a:pt x="58165" y="176784"/>
                </a:lnTo>
                <a:lnTo>
                  <a:pt x="43306" y="220980"/>
                </a:lnTo>
                <a:lnTo>
                  <a:pt x="0" y="220980"/>
                </a:lnTo>
                <a:lnTo>
                  <a:pt x="87249"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1253185" y="289306"/>
            <a:ext cx="146989" cy="22364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536698" y="289306"/>
            <a:ext cx="2563621" cy="22745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215890" y="289306"/>
            <a:ext cx="2558161" cy="227457"/>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323532" y="692746"/>
            <a:ext cx="8353425" cy="772160"/>
          </a:xfrm>
          <a:prstGeom prst="rect">
            <a:avLst/>
          </a:prstGeom>
          <a:solidFill>
            <a:srgbClr val="F1CCB5"/>
          </a:solidFill>
        </p:spPr>
        <p:txBody>
          <a:bodyPr vert="horz" wrap="square" lIns="0" tIns="55244" rIns="0" bIns="0" rtlCol="0">
            <a:spAutoFit/>
          </a:bodyPr>
          <a:lstStyle/>
          <a:p>
            <a:pPr marL="512445" algn="ctr">
              <a:lnSpc>
                <a:spcPct val="100000"/>
              </a:lnSpc>
              <a:spcBef>
                <a:spcPts val="434"/>
              </a:spcBef>
            </a:pPr>
            <a:r>
              <a:rPr sz="2000" b="1" spc="-10" dirty="0">
                <a:latin typeface="Times New Roman"/>
                <a:cs typeface="Times New Roman"/>
              </a:rPr>
              <a:t>Проведення статистичного </a:t>
            </a:r>
            <a:r>
              <a:rPr sz="2000" b="1" spc="-5" dirty="0">
                <a:latin typeface="Times New Roman"/>
                <a:cs typeface="Times New Roman"/>
              </a:rPr>
              <a:t>спостереження</a:t>
            </a:r>
            <a:endParaRPr sz="2000">
              <a:latin typeface="Times New Roman"/>
              <a:cs typeface="Times New Roman"/>
            </a:endParaRPr>
          </a:p>
          <a:p>
            <a:pPr marL="450850" algn="ctr">
              <a:lnSpc>
                <a:spcPct val="100000"/>
              </a:lnSpc>
              <a:spcBef>
                <a:spcPts val="365"/>
              </a:spcBef>
            </a:pPr>
            <a:r>
              <a:rPr sz="2000" spc="-10" dirty="0">
                <a:latin typeface="Times New Roman"/>
                <a:cs typeface="Times New Roman"/>
              </a:rPr>
              <a:t>здійснюється </a:t>
            </a:r>
            <a:r>
              <a:rPr sz="2000" dirty="0">
                <a:latin typeface="Times New Roman"/>
                <a:cs typeface="Times New Roman"/>
              </a:rPr>
              <a:t>в </a:t>
            </a:r>
            <a:r>
              <a:rPr sz="2000" spc="5" dirty="0">
                <a:latin typeface="Times New Roman"/>
                <a:cs typeface="Times New Roman"/>
              </a:rPr>
              <a:t>три</a:t>
            </a:r>
            <a:r>
              <a:rPr sz="2000" spc="-5" dirty="0">
                <a:latin typeface="Times New Roman"/>
                <a:cs typeface="Times New Roman"/>
              </a:rPr>
              <a:t> етапи:</a:t>
            </a:r>
            <a:endParaRPr sz="2000">
              <a:latin typeface="Times New Roman"/>
              <a:cs typeface="Times New Roman"/>
            </a:endParaRPr>
          </a:p>
        </p:txBody>
      </p:sp>
      <p:sp>
        <p:nvSpPr>
          <p:cNvPr id="14" name="object 14"/>
          <p:cNvSpPr/>
          <p:nvPr/>
        </p:nvSpPr>
        <p:spPr>
          <a:xfrm>
            <a:off x="323532" y="5437682"/>
            <a:ext cx="8569325" cy="1016000"/>
          </a:xfrm>
          <a:custGeom>
            <a:avLst/>
            <a:gdLst/>
            <a:ahLst/>
            <a:cxnLst/>
            <a:rect l="l" t="t" r="r" b="b"/>
            <a:pathLst>
              <a:path w="8569325" h="1016000">
                <a:moveTo>
                  <a:pt x="0" y="1015657"/>
                </a:moveTo>
                <a:lnTo>
                  <a:pt x="8568944" y="1015657"/>
                </a:lnTo>
                <a:lnTo>
                  <a:pt x="8568944" y="0"/>
                </a:lnTo>
                <a:lnTo>
                  <a:pt x="0" y="0"/>
                </a:lnTo>
                <a:lnTo>
                  <a:pt x="0" y="1015657"/>
                </a:lnTo>
                <a:close/>
              </a:path>
            </a:pathLst>
          </a:custGeom>
          <a:solidFill>
            <a:srgbClr val="DCFFB8"/>
          </a:solidFill>
        </p:spPr>
        <p:txBody>
          <a:bodyPr wrap="square" lIns="0" tIns="0" rIns="0" bIns="0" rtlCol="0"/>
          <a:lstStyle/>
          <a:p>
            <a:endParaRPr/>
          </a:p>
        </p:txBody>
      </p:sp>
      <p:sp>
        <p:nvSpPr>
          <p:cNvPr id="15" name="object 15"/>
          <p:cNvSpPr txBox="1"/>
          <p:nvPr/>
        </p:nvSpPr>
        <p:spPr>
          <a:xfrm>
            <a:off x="415137" y="5492485"/>
            <a:ext cx="8388985" cy="295910"/>
          </a:xfrm>
          <a:prstGeom prst="rect">
            <a:avLst/>
          </a:prstGeom>
        </p:spPr>
        <p:txBody>
          <a:bodyPr vert="horz" wrap="square" lIns="0" tIns="0" rIns="0" bIns="0" rtlCol="0">
            <a:spAutoFit/>
          </a:bodyPr>
          <a:lstStyle/>
          <a:p>
            <a:pPr>
              <a:lnSpc>
                <a:spcPts val="2280"/>
              </a:lnSpc>
            </a:pPr>
            <a:r>
              <a:rPr sz="2000" b="1" i="1" spc="-5" dirty="0">
                <a:solidFill>
                  <a:srgbClr val="FF0000"/>
                </a:solidFill>
                <a:latin typeface="Trebuchet MS"/>
                <a:cs typeface="Trebuchet MS"/>
              </a:rPr>
              <a:t>Статистичне спостереження </a:t>
            </a:r>
            <a:r>
              <a:rPr sz="2000" i="1" dirty="0">
                <a:solidFill>
                  <a:srgbClr val="FF0000"/>
                </a:solidFill>
                <a:latin typeface="Trebuchet MS"/>
                <a:cs typeface="Trebuchet MS"/>
              </a:rPr>
              <a:t>– </a:t>
            </a:r>
            <a:r>
              <a:rPr sz="2000" i="1" spc="-5" dirty="0">
                <a:latin typeface="Trebuchet MS"/>
                <a:cs typeface="Trebuchet MS"/>
              </a:rPr>
              <a:t>це спланований, систематичний</a:t>
            </a:r>
            <a:r>
              <a:rPr sz="2000" i="1" spc="425" dirty="0">
                <a:latin typeface="Trebuchet MS"/>
                <a:cs typeface="Trebuchet MS"/>
              </a:rPr>
              <a:t> </a:t>
            </a:r>
            <a:r>
              <a:rPr sz="2000" i="1" dirty="0">
                <a:latin typeface="Trebuchet MS"/>
                <a:cs typeface="Trebuchet MS"/>
              </a:rPr>
              <a:t>і</a:t>
            </a:r>
            <a:endParaRPr sz="2000">
              <a:latin typeface="Trebuchet MS"/>
              <a:cs typeface="Trebuchet MS"/>
            </a:endParaRPr>
          </a:p>
        </p:txBody>
      </p:sp>
      <p:sp>
        <p:nvSpPr>
          <p:cNvPr id="16" name="object 16"/>
          <p:cNvSpPr/>
          <p:nvPr/>
        </p:nvSpPr>
        <p:spPr>
          <a:xfrm>
            <a:off x="251523" y="2294851"/>
            <a:ext cx="8569325" cy="3477895"/>
          </a:xfrm>
          <a:custGeom>
            <a:avLst/>
            <a:gdLst/>
            <a:ahLst/>
            <a:cxnLst/>
            <a:rect l="l" t="t" r="r" b="b"/>
            <a:pathLst>
              <a:path w="8569325" h="3477895">
                <a:moveTo>
                  <a:pt x="0" y="3477895"/>
                </a:moveTo>
                <a:lnTo>
                  <a:pt x="8568944" y="3477895"/>
                </a:lnTo>
                <a:lnTo>
                  <a:pt x="8568944" y="0"/>
                </a:lnTo>
                <a:lnTo>
                  <a:pt x="0" y="0"/>
                </a:lnTo>
                <a:lnTo>
                  <a:pt x="0" y="3477895"/>
                </a:lnTo>
                <a:close/>
              </a:path>
            </a:pathLst>
          </a:custGeom>
          <a:solidFill>
            <a:srgbClr val="FFE699"/>
          </a:solidFill>
        </p:spPr>
        <p:txBody>
          <a:bodyPr wrap="square" lIns="0" tIns="0" rIns="0" bIns="0" rtlCol="0"/>
          <a:lstStyle/>
          <a:p>
            <a:endParaRPr/>
          </a:p>
        </p:txBody>
      </p:sp>
      <p:sp>
        <p:nvSpPr>
          <p:cNvPr id="17" name="object 17"/>
          <p:cNvSpPr txBox="1"/>
          <p:nvPr/>
        </p:nvSpPr>
        <p:spPr>
          <a:xfrm>
            <a:off x="491054" y="5388018"/>
            <a:ext cx="8486140" cy="1059906"/>
          </a:xfrm>
          <a:prstGeom prst="rect">
            <a:avLst/>
          </a:prstGeom>
        </p:spPr>
        <p:txBody>
          <a:bodyPr vert="horz" wrap="square" lIns="0" tIns="13335" rIns="0" bIns="0" rtlCol="0">
            <a:spAutoFit/>
          </a:bodyPr>
          <a:lstStyle/>
          <a:p>
            <a:pPr>
              <a:lnSpc>
                <a:spcPct val="100000"/>
              </a:lnSpc>
            </a:pPr>
            <a:endParaRPr sz="2800" dirty="0">
              <a:latin typeface="Times New Roman"/>
              <a:cs typeface="Times New Roman"/>
            </a:endParaRPr>
          </a:p>
          <a:p>
            <a:pPr marL="84455" marR="5080">
              <a:lnSpc>
                <a:spcPct val="100000"/>
              </a:lnSpc>
              <a:tabLst>
                <a:tab pos="1297940" algn="l"/>
                <a:tab pos="3262629" algn="l"/>
                <a:tab pos="4000500" algn="l"/>
                <a:tab pos="5248275" algn="l"/>
                <a:tab pos="6210300" algn="l"/>
                <a:tab pos="6890384" algn="l"/>
              </a:tabLst>
            </a:pPr>
            <a:r>
              <a:rPr sz="2000" i="1" dirty="0">
                <a:latin typeface="Trebuchet MS"/>
                <a:cs typeface="Trebuchet MS"/>
              </a:rPr>
              <a:t>на</a:t>
            </a:r>
            <a:r>
              <a:rPr sz="2000" i="1" spc="-10" dirty="0">
                <a:latin typeface="Trebuchet MS"/>
                <a:cs typeface="Trebuchet MS"/>
              </a:rPr>
              <a:t>у</a:t>
            </a:r>
            <a:r>
              <a:rPr sz="2000" i="1" dirty="0">
                <a:latin typeface="Trebuchet MS"/>
                <a:cs typeface="Trebuchet MS"/>
              </a:rPr>
              <a:t>к</a:t>
            </a:r>
            <a:r>
              <a:rPr sz="2000" i="1" spc="-10" dirty="0">
                <a:latin typeface="Trebuchet MS"/>
                <a:cs typeface="Trebuchet MS"/>
              </a:rPr>
              <a:t>о</a:t>
            </a:r>
            <a:r>
              <a:rPr sz="2000" i="1" spc="-5" dirty="0">
                <a:latin typeface="Trebuchet MS"/>
                <a:cs typeface="Trebuchet MS"/>
              </a:rPr>
              <a:t>в</a:t>
            </a:r>
            <a:r>
              <a:rPr sz="2000" i="1" dirty="0">
                <a:latin typeface="Trebuchet MS"/>
                <a:cs typeface="Trebuchet MS"/>
              </a:rPr>
              <a:t>о	орган</a:t>
            </a:r>
            <a:r>
              <a:rPr sz="2000" i="1" spc="-15" dirty="0">
                <a:latin typeface="Trebuchet MS"/>
                <a:cs typeface="Trebuchet MS"/>
              </a:rPr>
              <a:t>і</a:t>
            </a:r>
            <a:r>
              <a:rPr sz="2000" i="1" dirty="0">
                <a:latin typeface="Trebuchet MS"/>
                <a:cs typeface="Trebuchet MS"/>
              </a:rPr>
              <a:t>зова</a:t>
            </a:r>
            <a:r>
              <a:rPr sz="2000" i="1" spc="-10" dirty="0">
                <a:latin typeface="Trebuchet MS"/>
                <a:cs typeface="Trebuchet MS"/>
              </a:rPr>
              <a:t>н</a:t>
            </a:r>
            <a:r>
              <a:rPr sz="2000" i="1" spc="-15" dirty="0">
                <a:latin typeface="Trebuchet MS"/>
                <a:cs typeface="Trebuchet MS"/>
              </a:rPr>
              <a:t>и</a:t>
            </a:r>
            <a:r>
              <a:rPr sz="2000" i="1" dirty="0">
                <a:latin typeface="Trebuchet MS"/>
                <a:cs typeface="Trebuchet MS"/>
              </a:rPr>
              <a:t>й	з</a:t>
            </a:r>
            <a:r>
              <a:rPr sz="2000" i="1" spc="-5" dirty="0">
                <a:latin typeface="Trebuchet MS"/>
                <a:cs typeface="Trebuchet MS"/>
              </a:rPr>
              <a:t>бі</a:t>
            </a:r>
            <a:r>
              <a:rPr sz="2000" i="1" dirty="0">
                <a:latin typeface="Trebuchet MS"/>
                <a:cs typeface="Trebuchet MS"/>
              </a:rPr>
              <a:t>р	ма</a:t>
            </a:r>
            <a:r>
              <a:rPr sz="2000" i="1" spc="-15" dirty="0">
                <a:latin typeface="Trebuchet MS"/>
                <a:cs typeface="Trebuchet MS"/>
              </a:rPr>
              <a:t>с</a:t>
            </a:r>
            <a:r>
              <a:rPr sz="2000" i="1" dirty="0">
                <a:latin typeface="Trebuchet MS"/>
                <a:cs typeface="Trebuchet MS"/>
              </a:rPr>
              <a:t>ових	дан</a:t>
            </a:r>
            <a:r>
              <a:rPr sz="2000" i="1" spc="-15" dirty="0">
                <a:latin typeface="Trebuchet MS"/>
                <a:cs typeface="Trebuchet MS"/>
              </a:rPr>
              <a:t>и</a:t>
            </a:r>
            <a:r>
              <a:rPr sz="2000" i="1" dirty="0">
                <a:latin typeface="Trebuchet MS"/>
                <a:cs typeface="Trebuchet MS"/>
              </a:rPr>
              <a:t>х	</a:t>
            </a:r>
            <a:r>
              <a:rPr sz="2000" i="1" spc="-5" dirty="0">
                <a:latin typeface="Trebuchet MS"/>
                <a:cs typeface="Trebuchet MS"/>
              </a:rPr>
              <a:t>пр</a:t>
            </a:r>
            <a:r>
              <a:rPr sz="2000" i="1" dirty="0">
                <a:latin typeface="Trebuchet MS"/>
                <a:cs typeface="Trebuchet MS"/>
              </a:rPr>
              <a:t>о	</a:t>
            </a:r>
            <a:r>
              <a:rPr sz="2000" i="1" spc="-5" dirty="0">
                <a:latin typeface="Trebuchet MS"/>
                <a:cs typeface="Trebuchet MS"/>
              </a:rPr>
              <a:t>р</a:t>
            </a:r>
            <a:r>
              <a:rPr sz="2000" i="1" spc="-15" dirty="0">
                <a:latin typeface="Trebuchet MS"/>
                <a:cs typeface="Trebuchet MS"/>
              </a:rPr>
              <a:t>і</a:t>
            </a:r>
            <a:r>
              <a:rPr sz="2000" i="1" dirty="0">
                <a:latin typeface="Trebuchet MS"/>
                <a:cs typeface="Trebuchet MS"/>
              </a:rPr>
              <a:t>зн</a:t>
            </a:r>
            <a:r>
              <a:rPr sz="2000" i="1" spc="-10" dirty="0">
                <a:latin typeface="Trebuchet MS"/>
                <a:cs typeface="Trebuchet MS"/>
              </a:rPr>
              <a:t>о</a:t>
            </a:r>
            <a:r>
              <a:rPr sz="2000" i="1" dirty="0">
                <a:latin typeface="Trebuchet MS"/>
                <a:cs typeface="Trebuchet MS"/>
              </a:rPr>
              <a:t>ман</a:t>
            </a:r>
            <a:r>
              <a:rPr sz="2000" i="1" spc="-10" dirty="0">
                <a:latin typeface="Trebuchet MS"/>
                <a:cs typeface="Trebuchet MS"/>
              </a:rPr>
              <a:t>і</a:t>
            </a:r>
            <a:r>
              <a:rPr sz="2000" i="1" dirty="0">
                <a:latin typeface="Trebuchet MS"/>
                <a:cs typeface="Trebuchet MS"/>
              </a:rPr>
              <a:t>т</a:t>
            </a:r>
            <a:r>
              <a:rPr sz="2000" i="1" spc="-10" dirty="0">
                <a:latin typeface="Trebuchet MS"/>
                <a:cs typeface="Trebuchet MS"/>
              </a:rPr>
              <a:t>н</a:t>
            </a:r>
            <a:r>
              <a:rPr sz="2000" i="1" dirty="0">
                <a:latin typeface="Trebuchet MS"/>
                <a:cs typeface="Trebuchet MS"/>
              </a:rPr>
              <a:t>і  </a:t>
            </a:r>
            <a:r>
              <a:rPr sz="2000" i="1" spc="-5" dirty="0">
                <a:latin typeface="Trebuchet MS"/>
                <a:cs typeface="Trebuchet MS"/>
              </a:rPr>
              <a:t>суспільно </a:t>
            </a:r>
            <a:r>
              <a:rPr sz="2000" i="1" dirty="0">
                <a:latin typeface="Trebuchet MS"/>
                <a:cs typeface="Trebuchet MS"/>
              </a:rPr>
              <a:t>– </a:t>
            </a:r>
            <a:r>
              <a:rPr sz="2000" i="1" spc="-5" dirty="0">
                <a:latin typeface="Trebuchet MS"/>
                <a:cs typeface="Trebuchet MS"/>
              </a:rPr>
              <a:t>економічні </a:t>
            </a:r>
            <a:r>
              <a:rPr sz="2000" i="1" dirty="0">
                <a:latin typeface="Trebuchet MS"/>
                <a:cs typeface="Trebuchet MS"/>
              </a:rPr>
              <a:t>явища і</a:t>
            </a:r>
            <a:r>
              <a:rPr sz="2000" i="1" spc="-60" dirty="0">
                <a:latin typeface="Trebuchet MS"/>
                <a:cs typeface="Trebuchet MS"/>
              </a:rPr>
              <a:t> </a:t>
            </a:r>
            <a:r>
              <a:rPr sz="2000" i="1" spc="-5" dirty="0">
                <a:latin typeface="Trebuchet MS"/>
                <a:cs typeface="Trebuchet MS"/>
              </a:rPr>
              <a:t>процеси.</a:t>
            </a:r>
            <a:endParaRPr sz="2000" dirty="0">
              <a:latin typeface="Trebuchet MS"/>
              <a:cs typeface="Trebuchet MS"/>
            </a:endParaRPr>
          </a:p>
        </p:txBody>
      </p:sp>
      <p:graphicFrame>
        <p:nvGraphicFramePr>
          <p:cNvPr id="18" name="Схема 17"/>
          <p:cNvGraphicFramePr/>
          <p:nvPr>
            <p:extLst>
              <p:ext uri="{D42A27DB-BD31-4B8C-83A1-F6EECF244321}">
                <p14:modId xmlns:p14="http://schemas.microsoft.com/office/powerpoint/2010/main" val="2031547915"/>
              </p:ext>
            </p:extLst>
          </p:nvPr>
        </p:nvGraphicFramePr>
        <p:xfrm>
          <a:off x="1066800" y="1576440"/>
          <a:ext cx="728286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532" y="188607"/>
            <a:ext cx="8353425" cy="792480"/>
          </a:xfrm>
          <a:custGeom>
            <a:avLst/>
            <a:gdLst/>
            <a:ahLst/>
            <a:cxnLst/>
            <a:rect l="l" t="t" r="r" b="b"/>
            <a:pathLst>
              <a:path w="8353425" h="792480">
                <a:moveTo>
                  <a:pt x="0" y="792163"/>
                </a:moveTo>
                <a:lnTo>
                  <a:pt x="8352917" y="792163"/>
                </a:lnTo>
                <a:lnTo>
                  <a:pt x="8352917" y="0"/>
                </a:lnTo>
                <a:lnTo>
                  <a:pt x="0" y="0"/>
                </a:lnTo>
                <a:lnTo>
                  <a:pt x="0" y="792163"/>
                </a:lnTo>
                <a:close/>
              </a:path>
            </a:pathLst>
          </a:custGeom>
          <a:solidFill>
            <a:srgbClr val="F1CCB5"/>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7785" rIns="0" bIns="0" rtlCol="0">
            <a:spAutoFit/>
          </a:bodyPr>
          <a:lstStyle/>
          <a:p>
            <a:pPr marL="330835" algn="ctr">
              <a:lnSpc>
                <a:spcPct val="100000"/>
              </a:lnSpc>
              <a:spcBef>
                <a:spcPts val="455"/>
              </a:spcBef>
            </a:pPr>
            <a:r>
              <a:rPr sz="2000" b="1" dirty="0">
                <a:solidFill>
                  <a:srgbClr val="FF0000"/>
                </a:solidFill>
                <a:latin typeface="Times New Roman"/>
                <a:cs typeface="Times New Roman"/>
              </a:rPr>
              <a:t>План </a:t>
            </a:r>
            <a:r>
              <a:rPr sz="2000" b="1" spc="-10" dirty="0">
                <a:solidFill>
                  <a:srgbClr val="FF0000"/>
                </a:solidFill>
                <a:latin typeface="Times New Roman"/>
                <a:cs typeface="Times New Roman"/>
              </a:rPr>
              <a:t>статистичного </a:t>
            </a:r>
            <a:r>
              <a:rPr sz="2000" b="1" spc="-5" dirty="0">
                <a:solidFill>
                  <a:srgbClr val="FF0000"/>
                </a:solidFill>
                <a:latin typeface="Times New Roman"/>
                <a:cs typeface="Times New Roman"/>
              </a:rPr>
              <a:t>спостереження </a:t>
            </a:r>
            <a:r>
              <a:rPr sz="2000" b="1" dirty="0">
                <a:solidFill>
                  <a:srgbClr val="FF0000"/>
                </a:solidFill>
                <a:latin typeface="Times New Roman"/>
                <a:cs typeface="Times New Roman"/>
              </a:rPr>
              <a:t>складається з </a:t>
            </a:r>
            <a:r>
              <a:rPr sz="2000" b="1" spc="-20" dirty="0">
                <a:solidFill>
                  <a:srgbClr val="FF0000"/>
                </a:solidFill>
                <a:latin typeface="Times New Roman"/>
                <a:cs typeface="Times New Roman"/>
              </a:rPr>
              <a:t>двох</a:t>
            </a:r>
            <a:r>
              <a:rPr sz="2000" b="1" spc="-40" dirty="0">
                <a:solidFill>
                  <a:srgbClr val="FF0000"/>
                </a:solidFill>
                <a:latin typeface="Times New Roman"/>
                <a:cs typeface="Times New Roman"/>
              </a:rPr>
              <a:t> </a:t>
            </a:r>
            <a:r>
              <a:rPr sz="2000" b="1" spc="-5" dirty="0">
                <a:solidFill>
                  <a:srgbClr val="FF0000"/>
                </a:solidFill>
                <a:latin typeface="Times New Roman"/>
                <a:cs typeface="Times New Roman"/>
              </a:rPr>
              <a:t>частин:</a:t>
            </a:r>
            <a:endParaRPr sz="2000">
              <a:latin typeface="Times New Roman"/>
              <a:cs typeface="Times New Roman"/>
            </a:endParaRPr>
          </a:p>
          <a:p>
            <a:pPr marL="330835" marR="440055" algn="ctr">
              <a:lnSpc>
                <a:spcPct val="100000"/>
              </a:lnSpc>
              <a:spcBef>
                <a:spcPts val="365"/>
              </a:spcBef>
            </a:pPr>
            <a:r>
              <a:rPr sz="2000" b="1" dirty="0">
                <a:solidFill>
                  <a:srgbClr val="FF0000"/>
                </a:solidFill>
                <a:latin typeface="Times New Roman"/>
                <a:cs typeface="Times New Roman"/>
              </a:rPr>
              <a:t>програмно – </a:t>
            </a:r>
            <a:r>
              <a:rPr sz="2000" b="1" spc="-10" dirty="0">
                <a:solidFill>
                  <a:srgbClr val="FF0000"/>
                </a:solidFill>
                <a:latin typeface="Times New Roman"/>
                <a:cs typeface="Times New Roman"/>
              </a:rPr>
              <a:t>методологічної </a:t>
            </a:r>
            <a:r>
              <a:rPr sz="2000" b="1" dirty="0">
                <a:solidFill>
                  <a:srgbClr val="FF0000"/>
                </a:solidFill>
                <a:latin typeface="Times New Roman"/>
                <a:cs typeface="Times New Roman"/>
              </a:rPr>
              <a:t>і</a:t>
            </a:r>
            <a:r>
              <a:rPr sz="2000" b="1" spc="-95" dirty="0">
                <a:solidFill>
                  <a:srgbClr val="FF0000"/>
                </a:solidFill>
                <a:latin typeface="Times New Roman"/>
                <a:cs typeface="Times New Roman"/>
              </a:rPr>
              <a:t> </a:t>
            </a:r>
            <a:r>
              <a:rPr sz="2000" b="1" spc="-5" dirty="0">
                <a:solidFill>
                  <a:srgbClr val="FF0000"/>
                </a:solidFill>
                <a:latin typeface="Times New Roman"/>
                <a:cs typeface="Times New Roman"/>
              </a:rPr>
              <a:t>організаційної.</a:t>
            </a:r>
            <a:endParaRPr sz="2000">
              <a:latin typeface="Times New Roman"/>
              <a:cs typeface="Times New Roman"/>
            </a:endParaRPr>
          </a:p>
        </p:txBody>
      </p:sp>
      <p:sp>
        <p:nvSpPr>
          <p:cNvPr id="4" name="object 4"/>
          <p:cNvSpPr txBox="1"/>
          <p:nvPr/>
        </p:nvSpPr>
        <p:spPr>
          <a:xfrm>
            <a:off x="415137" y="5492485"/>
            <a:ext cx="8388985" cy="905510"/>
          </a:xfrm>
          <a:prstGeom prst="rect">
            <a:avLst/>
          </a:prstGeom>
        </p:spPr>
        <p:txBody>
          <a:bodyPr vert="horz" wrap="square" lIns="0" tIns="0" rIns="0" bIns="0" rtlCol="0">
            <a:spAutoFit/>
          </a:bodyPr>
          <a:lstStyle/>
          <a:p>
            <a:pPr>
              <a:lnSpc>
                <a:spcPts val="2280"/>
              </a:lnSpc>
            </a:pPr>
            <a:r>
              <a:rPr sz="2000" b="1" i="1" spc="-5" dirty="0">
                <a:solidFill>
                  <a:srgbClr val="FF0000"/>
                </a:solidFill>
                <a:latin typeface="Trebuchet MS"/>
                <a:cs typeface="Trebuchet MS"/>
              </a:rPr>
              <a:t>Статистичне спостереження </a:t>
            </a:r>
            <a:r>
              <a:rPr sz="2000" i="1" dirty="0">
                <a:solidFill>
                  <a:srgbClr val="FF0000"/>
                </a:solidFill>
                <a:latin typeface="Trebuchet MS"/>
                <a:cs typeface="Trebuchet MS"/>
              </a:rPr>
              <a:t>– </a:t>
            </a:r>
            <a:r>
              <a:rPr sz="2000" i="1" spc="-5" dirty="0">
                <a:latin typeface="Trebuchet MS"/>
                <a:cs typeface="Trebuchet MS"/>
              </a:rPr>
              <a:t>це спланований, систематичний</a:t>
            </a:r>
            <a:r>
              <a:rPr sz="2000" i="1" spc="425" dirty="0">
                <a:latin typeface="Trebuchet MS"/>
                <a:cs typeface="Trebuchet MS"/>
              </a:rPr>
              <a:t> </a:t>
            </a:r>
            <a:r>
              <a:rPr sz="2000" i="1" dirty="0">
                <a:latin typeface="Trebuchet MS"/>
                <a:cs typeface="Trebuchet MS"/>
              </a:rPr>
              <a:t>і</a:t>
            </a:r>
            <a:endParaRPr sz="2000">
              <a:latin typeface="Trebuchet MS"/>
              <a:cs typeface="Trebuchet MS"/>
            </a:endParaRPr>
          </a:p>
          <a:p>
            <a:pPr>
              <a:lnSpc>
                <a:spcPct val="100000"/>
              </a:lnSpc>
              <a:tabLst>
                <a:tab pos="1212850" algn="l"/>
                <a:tab pos="3177540" algn="l"/>
                <a:tab pos="3915410" algn="l"/>
                <a:tab pos="5163820" algn="l"/>
                <a:tab pos="6125210" algn="l"/>
                <a:tab pos="6805295" algn="l"/>
              </a:tabLst>
            </a:pPr>
            <a:r>
              <a:rPr sz="2000" i="1" dirty="0">
                <a:latin typeface="Trebuchet MS"/>
                <a:cs typeface="Trebuchet MS"/>
              </a:rPr>
              <a:t>на</a:t>
            </a:r>
            <a:r>
              <a:rPr sz="2000" i="1" spc="-10" dirty="0">
                <a:latin typeface="Trebuchet MS"/>
                <a:cs typeface="Trebuchet MS"/>
              </a:rPr>
              <a:t>у</a:t>
            </a:r>
            <a:r>
              <a:rPr sz="2000" i="1" dirty="0">
                <a:latin typeface="Trebuchet MS"/>
                <a:cs typeface="Trebuchet MS"/>
              </a:rPr>
              <a:t>к</a:t>
            </a:r>
            <a:r>
              <a:rPr sz="2000" i="1" spc="-10" dirty="0">
                <a:latin typeface="Trebuchet MS"/>
                <a:cs typeface="Trebuchet MS"/>
              </a:rPr>
              <a:t>о</a:t>
            </a:r>
            <a:r>
              <a:rPr sz="2000" i="1" spc="-5" dirty="0">
                <a:latin typeface="Trebuchet MS"/>
                <a:cs typeface="Trebuchet MS"/>
              </a:rPr>
              <a:t>в</a:t>
            </a:r>
            <a:r>
              <a:rPr sz="2000" i="1" dirty="0">
                <a:latin typeface="Trebuchet MS"/>
                <a:cs typeface="Trebuchet MS"/>
              </a:rPr>
              <a:t>о	орган</a:t>
            </a:r>
            <a:r>
              <a:rPr sz="2000" i="1" spc="-15" dirty="0">
                <a:latin typeface="Trebuchet MS"/>
                <a:cs typeface="Trebuchet MS"/>
              </a:rPr>
              <a:t>і</a:t>
            </a:r>
            <a:r>
              <a:rPr sz="2000" i="1" dirty="0">
                <a:latin typeface="Trebuchet MS"/>
                <a:cs typeface="Trebuchet MS"/>
              </a:rPr>
              <a:t>зова</a:t>
            </a:r>
            <a:r>
              <a:rPr sz="2000" i="1" spc="-10" dirty="0">
                <a:latin typeface="Trebuchet MS"/>
                <a:cs typeface="Trebuchet MS"/>
              </a:rPr>
              <a:t>н</a:t>
            </a:r>
            <a:r>
              <a:rPr sz="2000" i="1" spc="-15" dirty="0">
                <a:latin typeface="Trebuchet MS"/>
                <a:cs typeface="Trebuchet MS"/>
              </a:rPr>
              <a:t>и</a:t>
            </a:r>
            <a:r>
              <a:rPr sz="2000" i="1" dirty="0">
                <a:latin typeface="Trebuchet MS"/>
                <a:cs typeface="Trebuchet MS"/>
              </a:rPr>
              <a:t>й	з</a:t>
            </a:r>
            <a:r>
              <a:rPr sz="2000" i="1" spc="-5" dirty="0">
                <a:latin typeface="Trebuchet MS"/>
                <a:cs typeface="Trebuchet MS"/>
              </a:rPr>
              <a:t>бі</a:t>
            </a:r>
            <a:r>
              <a:rPr sz="2000" i="1" dirty="0">
                <a:latin typeface="Trebuchet MS"/>
                <a:cs typeface="Trebuchet MS"/>
              </a:rPr>
              <a:t>р	ма</a:t>
            </a:r>
            <a:r>
              <a:rPr sz="2000" i="1" spc="-15" dirty="0">
                <a:latin typeface="Trebuchet MS"/>
                <a:cs typeface="Trebuchet MS"/>
              </a:rPr>
              <a:t>с</a:t>
            </a:r>
            <a:r>
              <a:rPr sz="2000" i="1" dirty="0">
                <a:latin typeface="Trebuchet MS"/>
                <a:cs typeface="Trebuchet MS"/>
              </a:rPr>
              <a:t>ових	дан</a:t>
            </a:r>
            <a:r>
              <a:rPr sz="2000" i="1" spc="-15" dirty="0">
                <a:latin typeface="Trebuchet MS"/>
                <a:cs typeface="Trebuchet MS"/>
              </a:rPr>
              <a:t>и</a:t>
            </a:r>
            <a:r>
              <a:rPr sz="2000" i="1" dirty="0">
                <a:latin typeface="Trebuchet MS"/>
                <a:cs typeface="Trebuchet MS"/>
              </a:rPr>
              <a:t>х	</a:t>
            </a:r>
            <a:r>
              <a:rPr sz="2000" i="1" spc="-5" dirty="0">
                <a:latin typeface="Trebuchet MS"/>
                <a:cs typeface="Trebuchet MS"/>
              </a:rPr>
              <a:t>пр</a:t>
            </a:r>
            <a:r>
              <a:rPr sz="2000" i="1" dirty="0">
                <a:latin typeface="Trebuchet MS"/>
                <a:cs typeface="Trebuchet MS"/>
              </a:rPr>
              <a:t>о	</a:t>
            </a:r>
            <a:r>
              <a:rPr sz="2000" i="1" spc="-5" dirty="0">
                <a:latin typeface="Trebuchet MS"/>
                <a:cs typeface="Trebuchet MS"/>
              </a:rPr>
              <a:t>р</a:t>
            </a:r>
            <a:r>
              <a:rPr sz="2000" i="1" spc="-15" dirty="0">
                <a:latin typeface="Trebuchet MS"/>
                <a:cs typeface="Trebuchet MS"/>
              </a:rPr>
              <a:t>і</a:t>
            </a:r>
            <a:r>
              <a:rPr sz="2000" i="1" dirty="0">
                <a:latin typeface="Trebuchet MS"/>
                <a:cs typeface="Trebuchet MS"/>
              </a:rPr>
              <a:t>зн</a:t>
            </a:r>
            <a:r>
              <a:rPr sz="2000" i="1" spc="-10" dirty="0">
                <a:latin typeface="Trebuchet MS"/>
                <a:cs typeface="Trebuchet MS"/>
              </a:rPr>
              <a:t>о</a:t>
            </a:r>
            <a:r>
              <a:rPr sz="2000" i="1" dirty="0">
                <a:latin typeface="Trebuchet MS"/>
                <a:cs typeface="Trebuchet MS"/>
              </a:rPr>
              <a:t>ман</a:t>
            </a:r>
            <a:r>
              <a:rPr sz="2000" i="1" spc="-10" dirty="0">
                <a:latin typeface="Trebuchet MS"/>
                <a:cs typeface="Trebuchet MS"/>
              </a:rPr>
              <a:t>і</a:t>
            </a:r>
            <a:r>
              <a:rPr sz="2000" i="1" dirty="0">
                <a:latin typeface="Trebuchet MS"/>
                <a:cs typeface="Trebuchet MS"/>
              </a:rPr>
              <a:t>т</a:t>
            </a:r>
            <a:r>
              <a:rPr sz="2000" i="1" spc="-10" dirty="0">
                <a:latin typeface="Trebuchet MS"/>
                <a:cs typeface="Trebuchet MS"/>
              </a:rPr>
              <a:t>н</a:t>
            </a:r>
            <a:r>
              <a:rPr sz="2000" i="1" dirty="0">
                <a:latin typeface="Trebuchet MS"/>
                <a:cs typeface="Trebuchet MS"/>
              </a:rPr>
              <a:t>і  </a:t>
            </a:r>
            <a:r>
              <a:rPr sz="2000" i="1" spc="-5" dirty="0">
                <a:latin typeface="Trebuchet MS"/>
                <a:cs typeface="Trebuchet MS"/>
              </a:rPr>
              <a:t>суспільно </a:t>
            </a:r>
            <a:r>
              <a:rPr sz="2000" i="1" dirty="0">
                <a:latin typeface="Trebuchet MS"/>
                <a:cs typeface="Trebuchet MS"/>
              </a:rPr>
              <a:t>– </a:t>
            </a:r>
            <a:r>
              <a:rPr sz="2000" i="1" spc="-5" dirty="0">
                <a:latin typeface="Trebuchet MS"/>
                <a:cs typeface="Trebuchet MS"/>
              </a:rPr>
              <a:t>економічні </a:t>
            </a:r>
            <a:r>
              <a:rPr sz="2000" i="1" dirty="0">
                <a:latin typeface="Trebuchet MS"/>
                <a:cs typeface="Trebuchet MS"/>
              </a:rPr>
              <a:t>явища і</a:t>
            </a:r>
            <a:r>
              <a:rPr sz="2000" i="1" spc="-60" dirty="0">
                <a:latin typeface="Trebuchet MS"/>
                <a:cs typeface="Trebuchet MS"/>
              </a:rPr>
              <a:t> </a:t>
            </a:r>
            <a:r>
              <a:rPr sz="2000" i="1" spc="-5" dirty="0">
                <a:latin typeface="Trebuchet MS"/>
                <a:cs typeface="Trebuchet MS"/>
              </a:rPr>
              <a:t>процеси.</a:t>
            </a:r>
            <a:endParaRPr sz="2000">
              <a:latin typeface="Trebuchet MS"/>
              <a:cs typeface="Trebuchet MS"/>
            </a:endParaRPr>
          </a:p>
        </p:txBody>
      </p:sp>
      <p:sp>
        <p:nvSpPr>
          <p:cNvPr id="5" name="object 5"/>
          <p:cNvSpPr/>
          <p:nvPr/>
        </p:nvSpPr>
        <p:spPr>
          <a:xfrm>
            <a:off x="107504" y="980771"/>
            <a:ext cx="8929370" cy="5877560"/>
          </a:xfrm>
          <a:custGeom>
            <a:avLst/>
            <a:gdLst/>
            <a:ahLst/>
            <a:cxnLst/>
            <a:rect l="l" t="t" r="r" b="b"/>
            <a:pathLst>
              <a:path w="8929370" h="5877559">
                <a:moveTo>
                  <a:pt x="8928989" y="5877226"/>
                </a:moveTo>
                <a:lnTo>
                  <a:pt x="8928989" y="0"/>
                </a:lnTo>
                <a:lnTo>
                  <a:pt x="0" y="0"/>
                </a:lnTo>
                <a:lnTo>
                  <a:pt x="0" y="5877226"/>
                </a:lnTo>
                <a:lnTo>
                  <a:pt x="8928989" y="5877226"/>
                </a:lnTo>
                <a:close/>
              </a:path>
            </a:pathLst>
          </a:custGeom>
          <a:solidFill>
            <a:srgbClr val="FFE699"/>
          </a:solidFill>
        </p:spPr>
        <p:txBody>
          <a:bodyPr wrap="square" lIns="0" tIns="0" rIns="0" bIns="0" rtlCol="0"/>
          <a:lstStyle/>
          <a:p>
            <a:endParaRPr/>
          </a:p>
        </p:txBody>
      </p:sp>
      <p:sp>
        <p:nvSpPr>
          <p:cNvPr id="6" name="object 6"/>
          <p:cNvSpPr txBox="1"/>
          <p:nvPr/>
        </p:nvSpPr>
        <p:spPr>
          <a:xfrm>
            <a:off x="186334" y="997152"/>
            <a:ext cx="8775700" cy="5700395"/>
          </a:xfrm>
          <a:prstGeom prst="rect">
            <a:avLst/>
          </a:prstGeom>
        </p:spPr>
        <p:txBody>
          <a:bodyPr vert="horz" wrap="square" lIns="0" tIns="13335" rIns="0" bIns="0" rtlCol="0">
            <a:spAutoFit/>
          </a:bodyPr>
          <a:lstStyle/>
          <a:p>
            <a:pPr marL="12700" marR="5080" algn="just">
              <a:lnSpc>
                <a:spcPct val="100000"/>
              </a:lnSpc>
              <a:spcBef>
                <a:spcPts val="105"/>
              </a:spcBef>
            </a:pPr>
            <a:r>
              <a:rPr sz="2000" b="1" dirty="0">
                <a:solidFill>
                  <a:srgbClr val="FF0000"/>
                </a:solidFill>
                <a:latin typeface="Calibri"/>
                <a:cs typeface="Calibri"/>
              </a:rPr>
              <a:t>Програмно – </a:t>
            </a:r>
            <a:r>
              <a:rPr sz="2000" b="1" spc="-15" dirty="0">
                <a:solidFill>
                  <a:srgbClr val="FF0000"/>
                </a:solidFill>
                <a:latin typeface="Calibri"/>
                <a:cs typeface="Calibri"/>
              </a:rPr>
              <a:t>методологічна </a:t>
            </a:r>
            <a:r>
              <a:rPr sz="2000" b="1" spc="-5" dirty="0">
                <a:solidFill>
                  <a:srgbClr val="FF0000"/>
                </a:solidFill>
                <a:latin typeface="Calibri"/>
                <a:cs typeface="Calibri"/>
              </a:rPr>
              <a:t>частина плану </a:t>
            </a:r>
            <a:r>
              <a:rPr sz="2000" b="1" dirty="0">
                <a:solidFill>
                  <a:srgbClr val="C00000"/>
                </a:solidFill>
                <a:latin typeface="Calibri"/>
                <a:cs typeface="Calibri"/>
              </a:rPr>
              <a:t>– </a:t>
            </a:r>
            <a:r>
              <a:rPr sz="2000" b="1" spc="-5" dirty="0">
                <a:solidFill>
                  <a:srgbClr val="C00000"/>
                </a:solidFill>
                <a:latin typeface="Calibri"/>
                <a:cs typeface="Calibri"/>
              </a:rPr>
              <a:t>це визначення мети,  встановлення </a:t>
            </a:r>
            <a:r>
              <a:rPr sz="2000" b="1" spc="-15" dirty="0">
                <a:solidFill>
                  <a:srgbClr val="C00000"/>
                </a:solidFill>
                <a:latin typeface="Calibri"/>
                <a:cs typeface="Calibri"/>
              </a:rPr>
              <a:t>об’єкту, одиниць </a:t>
            </a:r>
            <a:r>
              <a:rPr sz="2000" b="1" spc="-10" dirty="0">
                <a:solidFill>
                  <a:srgbClr val="C00000"/>
                </a:solidFill>
                <a:latin typeface="Calibri"/>
                <a:cs typeface="Calibri"/>
              </a:rPr>
              <a:t>спостереження, елементів </a:t>
            </a:r>
            <a:r>
              <a:rPr sz="2000" b="1" spc="-5" dirty="0">
                <a:solidFill>
                  <a:srgbClr val="C00000"/>
                </a:solidFill>
                <a:latin typeface="Calibri"/>
                <a:cs typeface="Calibri"/>
              </a:rPr>
              <a:t>сукупності,  складання програми</a:t>
            </a:r>
            <a:r>
              <a:rPr sz="2000" b="1" spc="-45" dirty="0">
                <a:solidFill>
                  <a:srgbClr val="C00000"/>
                </a:solidFill>
                <a:latin typeface="Calibri"/>
                <a:cs typeface="Calibri"/>
              </a:rPr>
              <a:t> </a:t>
            </a:r>
            <a:r>
              <a:rPr sz="2000" b="1" spc="-10" dirty="0">
                <a:solidFill>
                  <a:srgbClr val="C00000"/>
                </a:solidFill>
                <a:latin typeface="Calibri"/>
                <a:cs typeface="Calibri"/>
              </a:rPr>
              <a:t>спостереження.</a:t>
            </a:r>
            <a:endParaRPr sz="2000">
              <a:latin typeface="Calibri"/>
              <a:cs typeface="Calibri"/>
            </a:endParaRPr>
          </a:p>
          <a:p>
            <a:pPr marL="12700" marR="6985" algn="just">
              <a:lnSpc>
                <a:spcPct val="100000"/>
              </a:lnSpc>
            </a:pPr>
            <a:r>
              <a:rPr sz="2000" b="1" dirty="0">
                <a:solidFill>
                  <a:srgbClr val="FF0000"/>
                </a:solidFill>
                <a:latin typeface="Calibri"/>
                <a:cs typeface="Calibri"/>
              </a:rPr>
              <a:t>Мета </a:t>
            </a:r>
            <a:r>
              <a:rPr sz="2000" b="1" spc="-10" dirty="0">
                <a:solidFill>
                  <a:srgbClr val="FF0000"/>
                </a:solidFill>
                <a:latin typeface="Calibri"/>
                <a:cs typeface="Calibri"/>
              </a:rPr>
              <a:t>спостереження </a:t>
            </a:r>
            <a:r>
              <a:rPr sz="2000" spc="-5" dirty="0">
                <a:latin typeface="Calibri"/>
                <a:cs typeface="Calibri"/>
              </a:rPr>
              <a:t>визначається </a:t>
            </a:r>
            <a:r>
              <a:rPr sz="2000" spc="-10" dirty="0">
                <a:latin typeface="Calibri"/>
                <a:cs typeface="Calibri"/>
              </a:rPr>
              <a:t>конкретними потребами </a:t>
            </a:r>
            <a:r>
              <a:rPr sz="2000" dirty="0">
                <a:latin typeface="Calibri"/>
                <a:cs typeface="Calibri"/>
              </a:rPr>
              <a:t>в </a:t>
            </a:r>
            <a:r>
              <a:rPr sz="2000" spc="-5" dirty="0">
                <a:latin typeface="Calibri"/>
                <a:cs typeface="Calibri"/>
              </a:rPr>
              <a:t>статистичних  даних. </a:t>
            </a:r>
            <a:r>
              <a:rPr sz="2000" dirty="0">
                <a:latin typeface="Calibri"/>
                <a:cs typeface="Calibri"/>
              </a:rPr>
              <a:t>Вона </a:t>
            </a:r>
            <a:r>
              <a:rPr sz="2000" spc="-5" dirty="0">
                <a:latin typeface="Calibri"/>
                <a:cs typeface="Calibri"/>
              </a:rPr>
              <a:t>формується ясно, </a:t>
            </a:r>
            <a:r>
              <a:rPr sz="2000" spc="-10" dirty="0">
                <a:latin typeface="Calibri"/>
                <a:cs typeface="Calibri"/>
              </a:rPr>
              <a:t>чітко, конкретно </a:t>
            </a:r>
            <a:r>
              <a:rPr sz="2000" dirty="0">
                <a:latin typeface="Calibri"/>
                <a:cs typeface="Calibri"/>
              </a:rPr>
              <a:t>з </a:t>
            </a:r>
            <a:r>
              <a:rPr sz="2000" spc="-5" dirty="0">
                <a:latin typeface="Calibri"/>
                <a:cs typeface="Calibri"/>
              </a:rPr>
              <a:t>урахуванням завдань  спостереження.</a:t>
            </a:r>
            <a:endParaRPr sz="2000">
              <a:latin typeface="Calibri"/>
              <a:cs typeface="Calibri"/>
            </a:endParaRPr>
          </a:p>
          <a:p>
            <a:pPr marL="12700" marR="5080" algn="just">
              <a:lnSpc>
                <a:spcPct val="100000"/>
              </a:lnSpc>
            </a:pPr>
            <a:r>
              <a:rPr sz="2000" b="1" spc="-5" dirty="0">
                <a:solidFill>
                  <a:srgbClr val="FF0000"/>
                </a:solidFill>
                <a:latin typeface="Calibri"/>
                <a:cs typeface="Calibri"/>
              </a:rPr>
              <a:t>Об’єкт </a:t>
            </a:r>
            <a:r>
              <a:rPr sz="2000" b="1" spc="-10" dirty="0">
                <a:solidFill>
                  <a:srgbClr val="FF0000"/>
                </a:solidFill>
                <a:latin typeface="Calibri"/>
                <a:cs typeface="Calibri"/>
              </a:rPr>
              <a:t>спостереження </a:t>
            </a:r>
            <a:r>
              <a:rPr sz="2000" b="1" dirty="0">
                <a:solidFill>
                  <a:srgbClr val="C00000"/>
                </a:solidFill>
                <a:latin typeface="Calibri"/>
                <a:cs typeface="Calibri"/>
              </a:rPr>
              <a:t>– </a:t>
            </a:r>
            <a:r>
              <a:rPr sz="2000" spc="-5" dirty="0">
                <a:latin typeface="Calibri"/>
                <a:cs typeface="Calibri"/>
              </a:rPr>
              <a:t>сукупність </a:t>
            </a:r>
            <a:r>
              <a:rPr sz="2000" spc="10" dirty="0">
                <a:latin typeface="Calibri"/>
                <a:cs typeface="Calibri"/>
              </a:rPr>
              <a:t>явищ, </a:t>
            </a:r>
            <a:r>
              <a:rPr sz="2000" spc="-10" dirty="0">
                <a:latin typeface="Calibri"/>
                <a:cs typeface="Calibri"/>
              </a:rPr>
              <a:t>що </a:t>
            </a:r>
            <a:r>
              <a:rPr sz="2000" spc="-5" dirty="0">
                <a:latin typeface="Calibri"/>
                <a:cs typeface="Calibri"/>
              </a:rPr>
              <a:t>вивчаються. Слід </a:t>
            </a:r>
            <a:r>
              <a:rPr sz="2000" spc="-10" dirty="0">
                <a:latin typeface="Calibri"/>
                <a:cs typeface="Calibri"/>
              </a:rPr>
              <a:t>чітко </a:t>
            </a:r>
            <a:r>
              <a:rPr sz="2000" dirty="0">
                <a:latin typeface="Calibri"/>
                <a:cs typeface="Calibri"/>
              </a:rPr>
              <a:t>визначити  </a:t>
            </a:r>
            <a:r>
              <a:rPr sz="2000" spc="-10" dirty="0">
                <a:latin typeface="Calibri"/>
                <a:cs typeface="Calibri"/>
              </a:rPr>
              <a:t>його </a:t>
            </a:r>
            <a:r>
              <a:rPr sz="2000" spc="-5" dirty="0">
                <a:latin typeface="Calibri"/>
                <a:cs typeface="Calibri"/>
              </a:rPr>
              <a:t>межі, істотні ознаки </a:t>
            </a:r>
            <a:r>
              <a:rPr sz="2000" dirty="0">
                <a:latin typeface="Calibri"/>
                <a:cs typeface="Calibri"/>
              </a:rPr>
              <a:t>та </a:t>
            </a:r>
            <a:r>
              <a:rPr sz="2000" spc="-5" dirty="0">
                <a:latin typeface="Calibri"/>
                <a:cs typeface="Calibri"/>
              </a:rPr>
              <a:t>характерні</a:t>
            </a:r>
            <a:r>
              <a:rPr sz="2000" spc="-70" dirty="0">
                <a:latin typeface="Calibri"/>
                <a:cs typeface="Calibri"/>
              </a:rPr>
              <a:t> </a:t>
            </a:r>
            <a:r>
              <a:rPr sz="2000" spc="-5" dirty="0">
                <a:latin typeface="Calibri"/>
                <a:cs typeface="Calibri"/>
              </a:rPr>
              <a:t>риси.</a:t>
            </a:r>
            <a:endParaRPr sz="2000">
              <a:latin typeface="Calibri"/>
              <a:cs typeface="Calibri"/>
            </a:endParaRPr>
          </a:p>
          <a:p>
            <a:pPr marL="12700" algn="just">
              <a:lnSpc>
                <a:spcPct val="100000"/>
              </a:lnSpc>
            </a:pPr>
            <a:r>
              <a:rPr sz="2000" b="1" spc="-10" dirty="0">
                <a:solidFill>
                  <a:srgbClr val="FF0000"/>
                </a:solidFill>
                <a:latin typeface="Calibri"/>
                <a:cs typeface="Calibri"/>
              </a:rPr>
              <a:t>Одиниця спостереження </a:t>
            </a:r>
            <a:r>
              <a:rPr sz="2000" b="1" dirty="0">
                <a:solidFill>
                  <a:srgbClr val="C00000"/>
                </a:solidFill>
                <a:latin typeface="Calibri"/>
                <a:cs typeface="Calibri"/>
              </a:rPr>
              <a:t>– </a:t>
            </a:r>
            <a:r>
              <a:rPr sz="2000" dirty="0">
                <a:latin typeface="Calibri"/>
                <a:cs typeface="Calibri"/>
              </a:rPr>
              <a:t>первинний </a:t>
            </a:r>
            <a:r>
              <a:rPr sz="2000" spc="-10" dirty="0">
                <a:latin typeface="Calibri"/>
                <a:cs typeface="Calibri"/>
              </a:rPr>
              <a:t>елемент </a:t>
            </a:r>
            <a:r>
              <a:rPr sz="2000" spc="-5" dirty="0">
                <a:latin typeface="Calibri"/>
                <a:cs typeface="Calibri"/>
              </a:rPr>
              <a:t>об’єкта</a:t>
            </a:r>
            <a:r>
              <a:rPr sz="2000" spc="425" dirty="0">
                <a:latin typeface="Calibri"/>
                <a:cs typeface="Calibri"/>
              </a:rPr>
              <a:t> </a:t>
            </a:r>
            <a:r>
              <a:rPr sz="2000" spc="-10" dirty="0">
                <a:latin typeface="Calibri"/>
                <a:cs typeface="Calibri"/>
              </a:rPr>
              <a:t>статистичного</a:t>
            </a:r>
            <a:endParaRPr sz="2000">
              <a:latin typeface="Calibri"/>
              <a:cs typeface="Calibri"/>
            </a:endParaRPr>
          </a:p>
          <a:p>
            <a:pPr marL="12700" algn="just">
              <a:lnSpc>
                <a:spcPct val="100000"/>
              </a:lnSpc>
              <a:spcBef>
                <a:spcPts val="5"/>
              </a:spcBef>
            </a:pPr>
            <a:r>
              <a:rPr sz="2000" spc="-5" dirty="0">
                <a:latin typeface="Calibri"/>
                <a:cs typeface="Calibri"/>
              </a:rPr>
              <a:t>спостереження, який підлягає </a:t>
            </a:r>
            <a:r>
              <a:rPr sz="2000" spc="-10" dirty="0">
                <a:latin typeface="Calibri"/>
                <a:cs typeface="Calibri"/>
              </a:rPr>
              <a:t>обстеженню </a:t>
            </a:r>
            <a:r>
              <a:rPr sz="2000" dirty="0">
                <a:latin typeface="Calibri"/>
                <a:cs typeface="Calibri"/>
              </a:rPr>
              <a:t>і</a:t>
            </a:r>
            <a:r>
              <a:rPr sz="2000" spc="-65" dirty="0">
                <a:latin typeface="Calibri"/>
                <a:cs typeface="Calibri"/>
              </a:rPr>
              <a:t> </a:t>
            </a:r>
            <a:r>
              <a:rPr sz="2000" spc="-5" dirty="0">
                <a:latin typeface="Calibri"/>
                <a:cs typeface="Calibri"/>
              </a:rPr>
              <a:t>реєстрації.</a:t>
            </a:r>
            <a:endParaRPr sz="2000">
              <a:latin typeface="Calibri"/>
              <a:cs typeface="Calibri"/>
            </a:endParaRPr>
          </a:p>
          <a:p>
            <a:pPr marL="12700" marR="5080">
              <a:lnSpc>
                <a:spcPct val="100000"/>
              </a:lnSpc>
              <a:tabLst>
                <a:tab pos="1190625" algn="l"/>
                <a:tab pos="2442210" algn="l"/>
                <a:tab pos="2684145" algn="l"/>
                <a:tab pos="3679825" algn="l"/>
                <a:tab pos="4488815" algn="l"/>
                <a:tab pos="4941570" algn="l"/>
                <a:tab pos="6261735" algn="l"/>
                <a:tab pos="7545070" algn="l"/>
                <a:tab pos="8232775" algn="l"/>
              </a:tabLst>
            </a:pPr>
            <a:r>
              <a:rPr sz="2000" b="1" spc="-15" dirty="0">
                <a:solidFill>
                  <a:srgbClr val="C00000"/>
                </a:solidFill>
                <a:latin typeface="Calibri"/>
                <a:cs typeface="Calibri"/>
              </a:rPr>
              <a:t>Джерело </a:t>
            </a:r>
            <a:r>
              <a:rPr sz="2000" b="1" dirty="0">
                <a:solidFill>
                  <a:srgbClr val="C00000"/>
                </a:solidFill>
                <a:latin typeface="Calibri"/>
                <a:cs typeface="Calibri"/>
              </a:rPr>
              <a:t>інформації: </a:t>
            </a:r>
            <a:r>
              <a:rPr sz="2000" dirty="0">
                <a:latin typeface="Calibri"/>
                <a:cs typeface="Calibri"/>
              </a:rPr>
              <a:t>підприємство, установа, </a:t>
            </a:r>
            <a:r>
              <a:rPr sz="2000" spc="10" dirty="0">
                <a:latin typeface="Calibri"/>
                <a:cs typeface="Calibri"/>
              </a:rPr>
              <a:t>заклад, </a:t>
            </a:r>
            <a:r>
              <a:rPr sz="2000" dirty="0">
                <a:latin typeface="Calibri"/>
                <a:cs typeface="Calibri"/>
              </a:rPr>
              <a:t>сім’я, </a:t>
            </a:r>
            <a:r>
              <a:rPr sz="2000" spc="-15" dirty="0">
                <a:latin typeface="Calibri"/>
                <a:cs typeface="Calibri"/>
              </a:rPr>
              <a:t>людина </a:t>
            </a:r>
            <a:r>
              <a:rPr sz="2000" spc="-10" dirty="0">
                <a:latin typeface="Calibri"/>
                <a:cs typeface="Calibri"/>
              </a:rPr>
              <a:t>тощо.  </a:t>
            </a:r>
            <a:r>
              <a:rPr sz="2000" spc="-20" dirty="0">
                <a:latin typeface="Calibri"/>
                <a:cs typeface="Calibri"/>
              </a:rPr>
              <a:t>Е</a:t>
            </a:r>
            <a:r>
              <a:rPr sz="2000" spc="-5" dirty="0">
                <a:latin typeface="Calibri"/>
                <a:cs typeface="Calibri"/>
              </a:rPr>
              <a:t>л</a:t>
            </a:r>
            <a:r>
              <a:rPr sz="2000" spc="-20" dirty="0">
                <a:latin typeface="Calibri"/>
                <a:cs typeface="Calibri"/>
              </a:rPr>
              <a:t>е</a:t>
            </a:r>
            <a:r>
              <a:rPr sz="2000" spc="-5" dirty="0">
                <a:latin typeface="Calibri"/>
                <a:cs typeface="Calibri"/>
              </a:rPr>
              <a:t>мент</a:t>
            </a:r>
            <a:r>
              <a:rPr sz="2000" dirty="0">
                <a:latin typeface="Calibri"/>
                <a:cs typeface="Calibri"/>
              </a:rPr>
              <a:t>и	</a:t>
            </a:r>
            <a:r>
              <a:rPr sz="2000" spc="-10" dirty="0">
                <a:latin typeface="Calibri"/>
                <a:cs typeface="Calibri"/>
              </a:rPr>
              <a:t>с</a:t>
            </a:r>
            <a:r>
              <a:rPr sz="2000" dirty="0">
                <a:latin typeface="Calibri"/>
                <a:cs typeface="Calibri"/>
              </a:rPr>
              <a:t>у</a:t>
            </a:r>
            <a:r>
              <a:rPr sz="2000" spc="-15" dirty="0">
                <a:latin typeface="Calibri"/>
                <a:cs typeface="Calibri"/>
              </a:rPr>
              <a:t>к</a:t>
            </a:r>
            <a:r>
              <a:rPr sz="2000" spc="-10" dirty="0">
                <a:latin typeface="Calibri"/>
                <a:cs typeface="Calibri"/>
              </a:rPr>
              <a:t>у</a:t>
            </a:r>
            <a:r>
              <a:rPr sz="2000" dirty="0">
                <a:latin typeface="Calibri"/>
                <a:cs typeface="Calibri"/>
              </a:rPr>
              <a:t>пності	є	но</a:t>
            </a:r>
            <a:r>
              <a:rPr sz="2000" spc="-15" dirty="0">
                <a:latin typeface="Calibri"/>
                <a:cs typeface="Calibri"/>
              </a:rPr>
              <a:t>с</a:t>
            </a:r>
            <a:r>
              <a:rPr sz="2000" dirty="0">
                <a:latin typeface="Calibri"/>
                <a:cs typeface="Calibri"/>
              </a:rPr>
              <a:t>і</a:t>
            </a:r>
            <a:r>
              <a:rPr sz="2000" spc="-5" dirty="0">
                <a:latin typeface="Calibri"/>
                <a:cs typeface="Calibri"/>
              </a:rPr>
              <a:t>ям</a:t>
            </a:r>
            <a:r>
              <a:rPr sz="2000" dirty="0">
                <a:latin typeface="Calibri"/>
                <a:cs typeface="Calibri"/>
              </a:rPr>
              <a:t>и	</a:t>
            </a:r>
            <a:r>
              <a:rPr sz="2000" spc="-15" dirty="0">
                <a:latin typeface="Calibri"/>
                <a:cs typeface="Calibri"/>
              </a:rPr>
              <a:t>о</a:t>
            </a:r>
            <a:r>
              <a:rPr sz="2000" dirty="0">
                <a:latin typeface="Calibri"/>
                <a:cs typeface="Calibri"/>
              </a:rPr>
              <a:t>знак,	</a:t>
            </a:r>
            <a:r>
              <a:rPr sz="2000" spc="-25" dirty="0">
                <a:latin typeface="Calibri"/>
                <a:cs typeface="Calibri"/>
              </a:rPr>
              <a:t>щ</a:t>
            </a:r>
            <a:r>
              <a:rPr sz="2000" dirty="0">
                <a:latin typeface="Calibri"/>
                <a:cs typeface="Calibri"/>
              </a:rPr>
              <a:t>о	пі</a:t>
            </a:r>
            <a:r>
              <a:rPr sz="2000" spc="-10" dirty="0">
                <a:latin typeface="Calibri"/>
                <a:cs typeface="Calibri"/>
              </a:rPr>
              <a:t>д</a:t>
            </a:r>
            <a:r>
              <a:rPr sz="2000" spc="-5" dirty="0">
                <a:latin typeface="Calibri"/>
                <a:cs typeface="Calibri"/>
              </a:rPr>
              <a:t>ля</a:t>
            </a:r>
            <a:r>
              <a:rPr sz="2000" spc="-15" dirty="0">
                <a:latin typeface="Calibri"/>
                <a:cs typeface="Calibri"/>
              </a:rPr>
              <a:t>га</a:t>
            </a:r>
            <a:r>
              <a:rPr sz="2000" spc="-10" dirty="0">
                <a:latin typeface="Calibri"/>
                <a:cs typeface="Calibri"/>
              </a:rPr>
              <a:t>ют</a:t>
            </a:r>
            <a:r>
              <a:rPr sz="2000" dirty="0">
                <a:latin typeface="Calibri"/>
                <a:cs typeface="Calibri"/>
              </a:rPr>
              <a:t>ь	</a:t>
            </a:r>
            <a:r>
              <a:rPr sz="2000" spc="-5" dirty="0">
                <a:latin typeface="Calibri"/>
                <a:cs typeface="Calibri"/>
              </a:rPr>
              <a:t>реєстрац</a:t>
            </a:r>
            <a:r>
              <a:rPr sz="2000" spc="-15" dirty="0">
                <a:latin typeface="Calibri"/>
                <a:cs typeface="Calibri"/>
              </a:rPr>
              <a:t>і</a:t>
            </a:r>
            <a:r>
              <a:rPr sz="2000" spc="5" dirty="0">
                <a:latin typeface="Calibri"/>
                <a:cs typeface="Calibri"/>
              </a:rPr>
              <a:t>ї</a:t>
            </a:r>
            <a:r>
              <a:rPr sz="2000" dirty="0">
                <a:latin typeface="Calibri"/>
                <a:cs typeface="Calibri"/>
              </a:rPr>
              <a:t>.	</a:t>
            </a:r>
            <a:r>
              <a:rPr sz="2000" spc="-5" dirty="0">
                <a:latin typeface="Calibri"/>
                <a:cs typeface="Calibri"/>
              </a:rPr>
              <a:t>Сам</a:t>
            </a:r>
            <a:r>
              <a:rPr sz="2000" dirty="0">
                <a:latin typeface="Calibri"/>
                <a:cs typeface="Calibri"/>
              </a:rPr>
              <a:t>е	вони  </a:t>
            </a:r>
            <a:r>
              <a:rPr sz="2000" spc="-5" dirty="0">
                <a:latin typeface="Calibri"/>
                <a:cs typeface="Calibri"/>
              </a:rPr>
              <a:t>становлять основу </a:t>
            </a:r>
            <a:r>
              <a:rPr sz="2000" spc="-10" dirty="0">
                <a:latin typeface="Calibri"/>
                <a:cs typeface="Calibri"/>
              </a:rPr>
              <a:t>обліку </a:t>
            </a:r>
            <a:r>
              <a:rPr sz="2000" dirty="0">
                <a:latin typeface="Calibri"/>
                <a:cs typeface="Calibri"/>
              </a:rPr>
              <a:t>і </a:t>
            </a:r>
            <a:r>
              <a:rPr sz="2000" spc="-5" dirty="0">
                <a:latin typeface="Calibri"/>
                <a:cs typeface="Calibri"/>
              </a:rPr>
              <a:t>підлягають безпосередньому</a:t>
            </a:r>
            <a:r>
              <a:rPr sz="2000" spc="-65" dirty="0">
                <a:latin typeface="Calibri"/>
                <a:cs typeface="Calibri"/>
              </a:rPr>
              <a:t> </a:t>
            </a:r>
            <a:r>
              <a:rPr sz="2000" spc="-10" dirty="0">
                <a:latin typeface="Calibri"/>
                <a:cs typeface="Calibri"/>
              </a:rPr>
              <a:t>обстеженню.</a:t>
            </a:r>
            <a:endParaRPr sz="2000">
              <a:latin typeface="Calibri"/>
              <a:cs typeface="Calibri"/>
            </a:endParaRPr>
          </a:p>
          <a:p>
            <a:pPr marL="12700">
              <a:lnSpc>
                <a:spcPct val="100000"/>
              </a:lnSpc>
            </a:pPr>
            <a:r>
              <a:rPr sz="2000" b="1" dirty="0">
                <a:solidFill>
                  <a:srgbClr val="FF0000"/>
                </a:solidFill>
                <a:latin typeface="Calibri"/>
                <a:cs typeface="Calibri"/>
              </a:rPr>
              <a:t>Програма </a:t>
            </a:r>
            <a:r>
              <a:rPr sz="2000" b="1" dirty="0">
                <a:solidFill>
                  <a:srgbClr val="C00000"/>
                </a:solidFill>
                <a:latin typeface="Calibri"/>
                <a:cs typeface="Calibri"/>
              </a:rPr>
              <a:t>– </a:t>
            </a:r>
            <a:r>
              <a:rPr sz="2000" spc="-5" dirty="0">
                <a:latin typeface="Calibri"/>
                <a:cs typeface="Calibri"/>
              </a:rPr>
              <a:t>перелік ознак, </a:t>
            </a:r>
            <a:r>
              <a:rPr sz="2000" spc="-15" dirty="0">
                <a:latin typeface="Calibri"/>
                <a:cs typeface="Calibri"/>
              </a:rPr>
              <a:t>що </a:t>
            </a:r>
            <a:r>
              <a:rPr sz="2000" spc="-5" dirty="0">
                <a:latin typeface="Calibri"/>
                <a:cs typeface="Calibri"/>
              </a:rPr>
              <a:t>підлягають</a:t>
            </a:r>
            <a:r>
              <a:rPr sz="2000" spc="-35" dirty="0">
                <a:latin typeface="Calibri"/>
                <a:cs typeface="Calibri"/>
              </a:rPr>
              <a:t> </a:t>
            </a:r>
            <a:r>
              <a:rPr sz="2000" spc="-5" dirty="0">
                <a:latin typeface="Calibri"/>
                <a:cs typeface="Calibri"/>
              </a:rPr>
              <a:t>реєстрації.</a:t>
            </a:r>
            <a:endParaRPr sz="2000">
              <a:latin typeface="Calibri"/>
              <a:cs typeface="Calibri"/>
            </a:endParaRPr>
          </a:p>
          <a:p>
            <a:pPr marL="12700" marR="5715" algn="just">
              <a:lnSpc>
                <a:spcPct val="100000"/>
              </a:lnSpc>
            </a:pPr>
            <a:r>
              <a:rPr sz="2000" b="1" dirty="0">
                <a:solidFill>
                  <a:srgbClr val="C00000"/>
                </a:solidFill>
                <a:latin typeface="Calibri"/>
                <a:cs typeface="Calibri"/>
              </a:rPr>
              <a:t>Програма </a:t>
            </a:r>
            <a:r>
              <a:rPr sz="2000" b="1" spc="-10" dirty="0">
                <a:solidFill>
                  <a:srgbClr val="C00000"/>
                </a:solidFill>
                <a:latin typeface="Calibri"/>
                <a:cs typeface="Calibri"/>
              </a:rPr>
              <a:t>має </a:t>
            </a:r>
            <a:r>
              <a:rPr sz="2000" b="1" spc="-5" dirty="0">
                <a:solidFill>
                  <a:srgbClr val="C00000"/>
                </a:solidFill>
                <a:latin typeface="Calibri"/>
                <a:cs typeface="Calibri"/>
              </a:rPr>
              <a:t>бути підпорядкована меті та </a:t>
            </a:r>
            <a:r>
              <a:rPr sz="2000" b="1" spc="-10" dirty="0">
                <a:solidFill>
                  <a:srgbClr val="C00000"/>
                </a:solidFill>
                <a:latin typeface="Calibri"/>
                <a:cs typeface="Calibri"/>
              </a:rPr>
              <a:t>завданням спостереження </a:t>
            </a:r>
            <a:r>
              <a:rPr sz="2000" b="1" dirty="0">
                <a:solidFill>
                  <a:srgbClr val="C00000"/>
                </a:solidFill>
                <a:latin typeface="Calibri"/>
                <a:cs typeface="Calibri"/>
              </a:rPr>
              <a:t>і  </a:t>
            </a:r>
            <a:r>
              <a:rPr sz="2000" b="1" spc="-5" dirty="0">
                <a:solidFill>
                  <a:srgbClr val="C00000"/>
                </a:solidFill>
                <a:latin typeface="Calibri"/>
                <a:cs typeface="Calibri"/>
              </a:rPr>
              <a:t>включати лише ті </a:t>
            </a:r>
            <a:r>
              <a:rPr sz="2000" b="1" spc="-10" dirty="0">
                <a:solidFill>
                  <a:srgbClr val="C00000"/>
                </a:solidFill>
                <a:latin typeface="Calibri"/>
                <a:cs typeface="Calibri"/>
              </a:rPr>
              <a:t>питання </a:t>
            </a:r>
            <a:r>
              <a:rPr sz="2000" b="1" spc="-5" dirty="0">
                <a:solidFill>
                  <a:srgbClr val="C00000"/>
                </a:solidFill>
                <a:latin typeface="Calibri"/>
                <a:cs typeface="Calibri"/>
              </a:rPr>
              <a:t>чи ознаки, </a:t>
            </a:r>
            <a:r>
              <a:rPr sz="2000" b="1" spc="-10" dirty="0">
                <a:solidFill>
                  <a:srgbClr val="C00000"/>
                </a:solidFill>
                <a:latin typeface="Calibri"/>
                <a:cs typeface="Calibri"/>
              </a:rPr>
              <a:t>що відображують суть </a:t>
            </a:r>
            <a:r>
              <a:rPr sz="2000" b="1" spc="10" dirty="0">
                <a:solidFill>
                  <a:srgbClr val="C00000"/>
                </a:solidFill>
                <a:latin typeface="Calibri"/>
                <a:cs typeface="Calibri"/>
              </a:rPr>
              <a:t>явищ, </a:t>
            </a:r>
            <a:r>
              <a:rPr sz="2000" b="1" spc="-35" dirty="0">
                <a:solidFill>
                  <a:srgbClr val="C00000"/>
                </a:solidFill>
                <a:latin typeface="Calibri"/>
                <a:cs typeface="Calibri"/>
              </a:rPr>
              <a:t>що  </a:t>
            </a:r>
            <a:r>
              <a:rPr sz="2000" b="1" spc="-5" dirty="0">
                <a:solidFill>
                  <a:srgbClr val="C00000"/>
                </a:solidFill>
                <a:latin typeface="Calibri"/>
                <a:cs typeface="Calibri"/>
              </a:rPr>
              <a:t>вивчаються.</a:t>
            </a:r>
            <a:endParaRPr sz="2000">
              <a:latin typeface="Calibri"/>
              <a:cs typeface="Calibri"/>
            </a:endParaRPr>
          </a:p>
          <a:p>
            <a:pPr marL="12700">
              <a:lnSpc>
                <a:spcPct val="100000"/>
              </a:lnSpc>
              <a:spcBef>
                <a:spcPts val="30"/>
              </a:spcBef>
            </a:pPr>
            <a:r>
              <a:rPr sz="1600" b="1" spc="-5" dirty="0">
                <a:solidFill>
                  <a:srgbClr val="C00000"/>
                </a:solidFill>
                <a:latin typeface="Calibri"/>
                <a:cs typeface="Calibri"/>
              </a:rPr>
              <a:t>Запитання</a:t>
            </a:r>
            <a:r>
              <a:rPr sz="1600" b="1" spc="130" dirty="0">
                <a:solidFill>
                  <a:srgbClr val="C00000"/>
                </a:solidFill>
                <a:latin typeface="Calibri"/>
                <a:cs typeface="Calibri"/>
              </a:rPr>
              <a:t> </a:t>
            </a:r>
            <a:r>
              <a:rPr sz="1600" b="1" spc="-5" dirty="0">
                <a:solidFill>
                  <a:srgbClr val="C00000"/>
                </a:solidFill>
                <a:latin typeface="Calibri"/>
                <a:cs typeface="Calibri"/>
              </a:rPr>
              <a:t>програми</a:t>
            </a:r>
            <a:r>
              <a:rPr sz="1600" b="1" spc="140" dirty="0">
                <a:solidFill>
                  <a:srgbClr val="C00000"/>
                </a:solidFill>
                <a:latin typeface="Calibri"/>
                <a:cs typeface="Calibri"/>
              </a:rPr>
              <a:t> </a:t>
            </a:r>
            <a:r>
              <a:rPr sz="1600" b="1" spc="-5" dirty="0">
                <a:solidFill>
                  <a:srgbClr val="C00000"/>
                </a:solidFill>
                <a:latin typeface="Calibri"/>
                <a:cs typeface="Calibri"/>
              </a:rPr>
              <a:t>містяться</a:t>
            </a:r>
            <a:r>
              <a:rPr sz="1600" b="1" spc="130" dirty="0">
                <a:solidFill>
                  <a:srgbClr val="C00000"/>
                </a:solidFill>
                <a:latin typeface="Calibri"/>
                <a:cs typeface="Calibri"/>
              </a:rPr>
              <a:t> </a:t>
            </a:r>
            <a:r>
              <a:rPr sz="1600" b="1" spc="-5" dirty="0">
                <a:solidFill>
                  <a:srgbClr val="C00000"/>
                </a:solidFill>
                <a:latin typeface="Calibri"/>
                <a:cs typeface="Calibri"/>
              </a:rPr>
              <a:t>у</a:t>
            </a:r>
            <a:r>
              <a:rPr sz="1600" b="1" spc="145" dirty="0">
                <a:solidFill>
                  <a:srgbClr val="C00000"/>
                </a:solidFill>
                <a:latin typeface="Calibri"/>
                <a:cs typeface="Calibri"/>
              </a:rPr>
              <a:t> </a:t>
            </a:r>
            <a:r>
              <a:rPr sz="1600" b="1" spc="-5" dirty="0">
                <a:solidFill>
                  <a:srgbClr val="C00000"/>
                </a:solidFill>
                <a:latin typeface="Calibri"/>
                <a:cs typeface="Calibri"/>
              </a:rPr>
              <a:t>статистичних</a:t>
            </a:r>
            <a:r>
              <a:rPr sz="1600" b="1" spc="135" dirty="0">
                <a:solidFill>
                  <a:srgbClr val="C00000"/>
                </a:solidFill>
                <a:latin typeface="Calibri"/>
                <a:cs typeface="Calibri"/>
              </a:rPr>
              <a:t> </a:t>
            </a:r>
            <a:r>
              <a:rPr sz="1600" b="1" spc="-10" dirty="0">
                <a:solidFill>
                  <a:srgbClr val="C00000"/>
                </a:solidFill>
                <a:latin typeface="Calibri"/>
                <a:cs typeface="Calibri"/>
              </a:rPr>
              <a:t>формулярах,</a:t>
            </a:r>
            <a:r>
              <a:rPr sz="1600" b="1" spc="145" dirty="0">
                <a:solidFill>
                  <a:srgbClr val="C00000"/>
                </a:solidFill>
                <a:latin typeface="Calibri"/>
                <a:cs typeface="Calibri"/>
              </a:rPr>
              <a:t> </a:t>
            </a:r>
            <a:r>
              <a:rPr sz="1600" b="1" spc="-5" dirty="0">
                <a:solidFill>
                  <a:srgbClr val="C00000"/>
                </a:solidFill>
                <a:latin typeface="Calibri"/>
                <a:cs typeface="Calibri"/>
              </a:rPr>
              <a:t>які</a:t>
            </a:r>
            <a:r>
              <a:rPr sz="1600" b="1" spc="135" dirty="0">
                <a:solidFill>
                  <a:srgbClr val="C00000"/>
                </a:solidFill>
                <a:latin typeface="Calibri"/>
                <a:cs typeface="Calibri"/>
              </a:rPr>
              <a:t> </a:t>
            </a:r>
            <a:r>
              <a:rPr sz="1600" b="1" spc="-10" dirty="0">
                <a:solidFill>
                  <a:srgbClr val="C00000"/>
                </a:solidFill>
                <a:latin typeface="Calibri"/>
                <a:cs typeface="Calibri"/>
              </a:rPr>
              <a:t>мають</a:t>
            </a:r>
            <a:r>
              <a:rPr sz="1600" b="1" spc="140" dirty="0">
                <a:solidFill>
                  <a:srgbClr val="C00000"/>
                </a:solidFill>
                <a:latin typeface="Calibri"/>
                <a:cs typeface="Calibri"/>
              </a:rPr>
              <a:t> </a:t>
            </a:r>
            <a:r>
              <a:rPr sz="1600" b="1" spc="-10" dirty="0">
                <a:solidFill>
                  <a:srgbClr val="C00000"/>
                </a:solidFill>
                <a:latin typeface="Calibri"/>
                <a:cs typeface="Calibri"/>
              </a:rPr>
              <a:t>форму</a:t>
            </a:r>
            <a:r>
              <a:rPr sz="1600" b="1" spc="140" dirty="0">
                <a:solidFill>
                  <a:srgbClr val="C00000"/>
                </a:solidFill>
                <a:latin typeface="Calibri"/>
                <a:cs typeface="Calibri"/>
              </a:rPr>
              <a:t> </a:t>
            </a:r>
            <a:r>
              <a:rPr sz="1600" b="1" spc="-5" dirty="0">
                <a:solidFill>
                  <a:srgbClr val="C00000"/>
                </a:solidFill>
                <a:latin typeface="Calibri"/>
                <a:cs typeface="Calibri"/>
              </a:rPr>
              <a:t>статистичного</a:t>
            </a:r>
            <a:r>
              <a:rPr sz="1600" b="1" spc="145" dirty="0">
                <a:solidFill>
                  <a:srgbClr val="C00000"/>
                </a:solidFill>
                <a:latin typeface="Calibri"/>
                <a:cs typeface="Calibri"/>
              </a:rPr>
              <a:t> </a:t>
            </a:r>
            <a:r>
              <a:rPr sz="1600" b="1" spc="-10" dirty="0">
                <a:solidFill>
                  <a:srgbClr val="C00000"/>
                </a:solidFill>
                <a:latin typeface="Calibri"/>
                <a:cs typeface="Calibri"/>
              </a:rPr>
              <a:t>звіту,</a:t>
            </a:r>
            <a:endParaRPr sz="1600">
              <a:latin typeface="Calibri"/>
              <a:cs typeface="Calibri"/>
            </a:endParaRPr>
          </a:p>
          <a:p>
            <a:pPr marL="12700">
              <a:lnSpc>
                <a:spcPct val="100000"/>
              </a:lnSpc>
            </a:pPr>
            <a:r>
              <a:rPr sz="1600" b="1" spc="-5" dirty="0">
                <a:solidFill>
                  <a:srgbClr val="C00000"/>
                </a:solidFill>
                <a:latin typeface="Calibri"/>
                <a:cs typeface="Calibri"/>
              </a:rPr>
              <a:t>анкети. </a:t>
            </a:r>
            <a:r>
              <a:rPr sz="1600" b="1" spc="-10" dirty="0">
                <a:solidFill>
                  <a:srgbClr val="C00000"/>
                </a:solidFill>
                <a:latin typeface="Calibri"/>
                <a:cs typeface="Calibri"/>
              </a:rPr>
              <a:t>Бувають </a:t>
            </a:r>
            <a:r>
              <a:rPr sz="1600" b="1" spc="-5" dirty="0">
                <a:solidFill>
                  <a:srgbClr val="C00000"/>
                </a:solidFill>
                <a:latin typeface="Calibri"/>
                <a:cs typeface="Calibri"/>
              </a:rPr>
              <a:t>індивідуальні та </a:t>
            </a:r>
            <a:r>
              <a:rPr sz="1600" b="1" spc="-10" dirty="0">
                <a:solidFill>
                  <a:srgbClr val="C00000"/>
                </a:solidFill>
                <a:latin typeface="Calibri"/>
                <a:cs typeface="Calibri"/>
              </a:rPr>
              <a:t>спискові</a:t>
            </a:r>
            <a:r>
              <a:rPr sz="1600" b="1" spc="-30" dirty="0">
                <a:solidFill>
                  <a:srgbClr val="C00000"/>
                </a:solidFill>
                <a:latin typeface="Calibri"/>
                <a:cs typeface="Calibri"/>
              </a:rPr>
              <a:t> </a:t>
            </a:r>
            <a:r>
              <a:rPr sz="1600" b="1" spc="-15" dirty="0">
                <a:solidFill>
                  <a:srgbClr val="C00000"/>
                </a:solidFill>
                <a:latin typeface="Calibri"/>
                <a:cs typeface="Calibri"/>
              </a:rPr>
              <a:t>формуляри.</a:t>
            </a:r>
            <a:endParaRPr sz="16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137" y="5492485"/>
            <a:ext cx="8388985" cy="905510"/>
          </a:xfrm>
          <a:prstGeom prst="rect">
            <a:avLst/>
          </a:prstGeom>
        </p:spPr>
        <p:txBody>
          <a:bodyPr vert="horz" wrap="square" lIns="0" tIns="0" rIns="0" bIns="0" rtlCol="0">
            <a:spAutoFit/>
          </a:bodyPr>
          <a:lstStyle/>
          <a:p>
            <a:pPr>
              <a:lnSpc>
                <a:spcPts val="2280"/>
              </a:lnSpc>
            </a:pPr>
            <a:r>
              <a:rPr sz="2000" b="1" i="1" spc="-5" dirty="0">
                <a:solidFill>
                  <a:srgbClr val="FF0000"/>
                </a:solidFill>
                <a:latin typeface="Trebuchet MS"/>
                <a:cs typeface="Trebuchet MS"/>
              </a:rPr>
              <a:t>Статистичне спостереження </a:t>
            </a:r>
            <a:r>
              <a:rPr sz="2000" i="1" dirty="0">
                <a:solidFill>
                  <a:srgbClr val="FF0000"/>
                </a:solidFill>
                <a:latin typeface="Trebuchet MS"/>
                <a:cs typeface="Trebuchet MS"/>
              </a:rPr>
              <a:t>– </a:t>
            </a:r>
            <a:r>
              <a:rPr sz="2000" i="1" spc="-5" dirty="0">
                <a:latin typeface="Trebuchet MS"/>
                <a:cs typeface="Trebuchet MS"/>
              </a:rPr>
              <a:t>це спланований, систематичний</a:t>
            </a:r>
            <a:r>
              <a:rPr sz="2000" i="1" spc="425" dirty="0">
                <a:latin typeface="Trebuchet MS"/>
                <a:cs typeface="Trebuchet MS"/>
              </a:rPr>
              <a:t> </a:t>
            </a:r>
            <a:r>
              <a:rPr sz="2000" i="1" dirty="0">
                <a:latin typeface="Trebuchet MS"/>
                <a:cs typeface="Trebuchet MS"/>
              </a:rPr>
              <a:t>і</a:t>
            </a:r>
            <a:endParaRPr sz="2000">
              <a:latin typeface="Trebuchet MS"/>
              <a:cs typeface="Trebuchet MS"/>
            </a:endParaRPr>
          </a:p>
          <a:p>
            <a:pPr>
              <a:lnSpc>
                <a:spcPct val="100000"/>
              </a:lnSpc>
              <a:tabLst>
                <a:tab pos="1212850" algn="l"/>
                <a:tab pos="3177540" algn="l"/>
                <a:tab pos="3915410" algn="l"/>
                <a:tab pos="5163820" algn="l"/>
                <a:tab pos="6125210" algn="l"/>
                <a:tab pos="6805295" algn="l"/>
              </a:tabLst>
            </a:pPr>
            <a:r>
              <a:rPr sz="2000" i="1" dirty="0">
                <a:latin typeface="Trebuchet MS"/>
                <a:cs typeface="Trebuchet MS"/>
              </a:rPr>
              <a:t>на</a:t>
            </a:r>
            <a:r>
              <a:rPr sz="2000" i="1" spc="-10" dirty="0">
                <a:latin typeface="Trebuchet MS"/>
                <a:cs typeface="Trebuchet MS"/>
              </a:rPr>
              <a:t>у</a:t>
            </a:r>
            <a:r>
              <a:rPr sz="2000" i="1" dirty="0">
                <a:latin typeface="Trebuchet MS"/>
                <a:cs typeface="Trebuchet MS"/>
              </a:rPr>
              <a:t>к</a:t>
            </a:r>
            <a:r>
              <a:rPr sz="2000" i="1" spc="-10" dirty="0">
                <a:latin typeface="Trebuchet MS"/>
                <a:cs typeface="Trebuchet MS"/>
              </a:rPr>
              <a:t>о</a:t>
            </a:r>
            <a:r>
              <a:rPr sz="2000" i="1" spc="-5" dirty="0">
                <a:latin typeface="Trebuchet MS"/>
                <a:cs typeface="Trebuchet MS"/>
              </a:rPr>
              <a:t>в</a:t>
            </a:r>
            <a:r>
              <a:rPr sz="2000" i="1" dirty="0">
                <a:latin typeface="Trebuchet MS"/>
                <a:cs typeface="Trebuchet MS"/>
              </a:rPr>
              <a:t>о	орган</a:t>
            </a:r>
            <a:r>
              <a:rPr sz="2000" i="1" spc="-15" dirty="0">
                <a:latin typeface="Trebuchet MS"/>
                <a:cs typeface="Trebuchet MS"/>
              </a:rPr>
              <a:t>і</a:t>
            </a:r>
            <a:r>
              <a:rPr sz="2000" i="1" dirty="0">
                <a:latin typeface="Trebuchet MS"/>
                <a:cs typeface="Trebuchet MS"/>
              </a:rPr>
              <a:t>зова</a:t>
            </a:r>
            <a:r>
              <a:rPr sz="2000" i="1" spc="-10" dirty="0">
                <a:latin typeface="Trebuchet MS"/>
                <a:cs typeface="Trebuchet MS"/>
              </a:rPr>
              <a:t>н</a:t>
            </a:r>
            <a:r>
              <a:rPr sz="2000" i="1" spc="-15" dirty="0">
                <a:latin typeface="Trebuchet MS"/>
                <a:cs typeface="Trebuchet MS"/>
              </a:rPr>
              <a:t>и</a:t>
            </a:r>
            <a:r>
              <a:rPr sz="2000" i="1" dirty="0">
                <a:latin typeface="Trebuchet MS"/>
                <a:cs typeface="Trebuchet MS"/>
              </a:rPr>
              <a:t>й	з</a:t>
            </a:r>
            <a:r>
              <a:rPr sz="2000" i="1" spc="-5" dirty="0">
                <a:latin typeface="Trebuchet MS"/>
                <a:cs typeface="Trebuchet MS"/>
              </a:rPr>
              <a:t>бі</a:t>
            </a:r>
            <a:r>
              <a:rPr sz="2000" i="1" dirty="0">
                <a:latin typeface="Trebuchet MS"/>
                <a:cs typeface="Trebuchet MS"/>
              </a:rPr>
              <a:t>р	ма</a:t>
            </a:r>
            <a:r>
              <a:rPr sz="2000" i="1" spc="-15" dirty="0">
                <a:latin typeface="Trebuchet MS"/>
                <a:cs typeface="Trebuchet MS"/>
              </a:rPr>
              <a:t>с</a:t>
            </a:r>
            <a:r>
              <a:rPr sz="2000" i="1" dirty="0">
                <a:latin typeface="Trebuchet MS"/>
                <a:cs typeface="Trebuchet MS"/>
              </a:rPr>
              <a:t>ових	дан</a:t>
            </a:r>
            <a:r>
              <a:rPr sz="2000" i="1" spc="-15" dirty="0">
                <a:latin typeface="Trebuchet MS"/>
                <a:cs typeface="Trebuchet MS"/>
              </a:rPr>
              <a:t>и</a:t>
            </a:r>
            <a:r>
              <a:rPr sz="2000" i="1" dirty="0">
                <a:latin typeface="Trebuchet MS"/>
                <a:cs typeface="Trebuchet MS"/>
              </a:rPr>
              <a:t>х	</a:t>
            </a:r>
            <a:r>
              <a:rPr sz="2000" i="1" spc="-5" dirty="0">
                <a:latin typeface="Trebuchet MS"/>
                <a:cs typeface="Trebuchet MS"/>
              </a:rPr>
              <a:t>пр</a:t>
            </a:r>
            <a:r>
              <a:rPr sz="2000" i="1" dirty="0">
                <a:latin typeface="Trebuchet MS"/>
                <a:cs typeface="Trebuchet MS"/>
              </a:rPr>
              <a:t>о	</a:t>
            </a:r>
            <a:r>
              <a:rPr sz="2000" i="1" spc="-5" dirty="0">
                <a:latin typeface="Trebuchet MS"/>
                <a:cs typeface="Trebuchet MS"/>
              </a:rPr>
              <a:t>р</a:t>
            </a:r>
            <a:r>
              <a:rPr sz="2000" i="1" spc="-15" dirty="0">
                <a:latin typeface="Trebuchet MS"/>
                <a:cs typeface="Trebuchet MS"/>
              </a:rPr>
              <a:t>і</a:t>
            </a:r>
            <a:r>
              <a:rPr sz="2000" i="1" dirty="0">
                <a:latin typeface="Trebuchet MS"/>
                <a:cs typeface="Trebuchet MS"/>
              </a:rPr>
              <a:t>зн</a:t>
            </a:r>
            <a:r>
              <a:rPr sz="2000" i="1" spc="-10" dirty="0">
                <a:latin typeface="Trebuchet MS"/>
                <a:cs typeface="Trebuchet MS"/>
              </a:rPr>
              <a:t>о</a:t>
            </a:r>
            <a:r>
              <a:rPr sz="2000" i="1" dirty="0">
                <a:latin typeface="Trebuchet MS"/>
                <a:cs typeface="Trebuchet MS"/>
              </a:rPr>
              <a:t>ман</a:t>
            </a:r>
            <a:r>
              <a:rPr sz="2000" i="1" spc="-10" dirty="0">
                <a:latin typeface="Trebuchet MS"/>
                <a:cs typeface="Trebuchet MS"/>
              </a:rPr>
              <a:t>і</a:t>
            </a:r>
            <a:r>
              <a:rPr sz="2000" i="1" dirty="0">
                <a:latin typeface="Trebuchet MS"/>
                <a:cs typeface="Trebuchet MS"/>
              </a:rPr>
              <a:t>т</a:t>
            </a:r>
            <a:r>
              <a:rPr sz="2000" i="1" spc="-10" dirty="0">
                <a:latin typeface="Trebuchet MS"/>
                <a:cs typeface="Trebuchet MS"/>
              </a:rPr>
              <a:t>н</a:t>
            </a:r>
            <a:r>
              <a:rPr sz="2000" i="1" dirty="0">
                <a:latin typeface="Trebuchet MS"/>
                <a:cs typeface="Trebuchet MS"/>
              </a:rPr>
              <a:t>і  </a:t>
            </a:r>
            <a:r>
              <a:rPr sz="2000" i="1" spc="-5" dirty="0">
                <a:latin typeface="Trebuchet MS"/>
                <a:cs typeface="Trebuchet MS"/>
              </a:rPr>
              <a:t>суспільно </a:t>
            </a:r>
            <a:r>
              <a:rPr sz="2000" i="1" dirty="0">
                <a:latin typeface="Trebuchet MS"/>
                <a:cs typeface="Trebuchet MS"/>
              </a:rPr>
              <a:t>– </a:t>
            </a:r>
            <a:r>
              <a:rPr sz="2000" i="1" spc="-5" dirty="0">
                <a:latin typeface="Trebuchet MS"/>
                <a:cs typeface="Trebuchet MS"/>
              </a:rPr>
              <a:t>економічні </a:t>
            </a:r>
            <a:r>
              <a:rPr sz="2000" i="1" dirty="0">
                <a:latin typeface="Trebuchet MS"/>
                <a:cs typeface="Trebuchet MS"/>
              </a:rPr>
              <a:t>явища і</a:t>
            </a:r>
            <a:r>
              <a:rPr sz="2000" i="1" spc="-60" dirty="0">
                <a:latin typeface="Trebuchet MS"/>
                <a:cs typeface="Trebuchet MS"/>
              </a:rPr>
              <a:t> </a:t>
            </a:r>
            <a:r>
              <a:rPr sz="2000" i="1" spc="-5" dirty="0">
                <a:latin typeface="Trebuchet MS"/>
                <a:cs typeface="Trebuchet MS"/>
              </a:rPr>
              <a:t>процеси.</a:t>
            </a:r>
            <a:endParaRPr sz="2000">
              <a:latin typeface="Trebuchet MS"/>
              <a:cs typeface="Trebuchet MS"/>
            </a:endParaRPr>
          </a:p>
        </p:txBody>
      </p:sp>
      <p:sp>
        <p:nvSpPr>
          <p:cNvPr id="3" name="object 3"/>
          <p:cNvSpPr/>
          <p:nvPr/>
        </p:nvSpPr>
        <p:spPr>
          <a:xfrm>
            <a:off x="107504" y="332625"/>
            <a:ext cx="8929370" cy="6248400"/>
          </a:xfrm>
          <a:custGeom>
            <a:avLst/>
            <a:gdLst/>
            <a:ahLst/>
            <a:cxnLst/>
            <a:rect l="l" t="t" r="r" b="b"/>
            <a:pathLst>
              <a:path w="8929370" h="6248400">
                <a:moveTo>
                  <a:pt x="0" y="6247892"/>
                </a:moveTo>
                <a:lnTo>
                  <a:pt x="8928989" y="6247892"/>
                </a:lnTo>
                <a:lnTo>
                  <a:pt x="8928989" y="0"/>
                </a:lnTo>
                <a:lnTo>
                  <a:pt x="0" y="0"/>
                </a:lnTo>
                <a:lnTo>
                  <a:pt x="0" y="6247892"/>
                </a:lnTo>
                <a:close/>
              </a:path>
            </a:pathLst>
          </a:custGeom>
          <a:solidFill>
            <a:srgbClr val="FFE699"/>
          </a:solidFill>
        </p:spPr>
        <p:txBody>
          <a:bodyPr wrap="square" lIns="0" tIns="0" rIns="0" bIns="0" rtlCol="0"/>
          <a:lstStyle/>
          <a:p>
            <a:endParaRPr/>
          </a:p>
        </p:txBody>
      </p:sp>
      <p:sp>
        <p:nvSpPr>
          <p:cNvPr id="4" name="object 4"/>
          <p:cNvSpPr txBox="1"/>
          <p:nvPr/>
        </p:nvSpPr>
        <p:spPr>
          <a:xfrm>
            <a:off x="186334" y="349122"/>
            <a:ext cx="2625090" cy="330835"/>
          </a:xfrm>
          <a:prstGeom prst="rect">
            <a:avLst/>
          </a:prstGeom>
        </p:spPr>
        <p:txBody>
          <a:bodyPr vert="horz" wrap="square" lIns="0" tIns="12700" rIns="0" bIns="0" rtlCol="0">
            <a:spAutoFit/>
          </a:bodyPr>
          <a:lstStyle/>
          <a:p>
            <a:pPr marL="12700">
              <a:lnSpc>
                <a:spcPct val="100000"/>
              </a:lnSpc>
              <a:spcBef>
                <a:spcPts val="100"/>
              </a:spcBef>
              <a:tabLst>
                <a:tab pos="1751330" algn="l"/>
              </a:tabLst>
            </a:pPr>
            <a:r>
              <a:rPr sz="2000" b="1" spc="-5" dirty="0">
                <a:solidFill>
                  <a:srgbClr val="FF0000"/>
                </a:solidFill>
                <a:latin typeface="Calibri"/>
                <a:cs typeface="Calibri"/>
              </a:rPr>
              <a:t>Організаційна	частина</a:t>
            </a:r>
            <a:endParaRPr sz="2000">
              <a:latin typeface="Calibri"/>
              <a:cs typeface="Calibri"/>
            </a:endParaRPr>
          </a:p>
        </p:txBody>
      </p:sp>
      <p:sp>
        <p:nvSpPr>
          <p:cNvPr id="5" name="object 5"/>
          <p:cNvSpPr txBox="1"/>
          <p:nvPr/>
        </p:nvSpPr>
        <p:spPr>
          <a:xfrm>
            <a:off x="2957322" y="349122"/>
            <a:ext cx="6002020" cy="330835"/>
          </a:xfrm>
          <a:prstGeom prst="rect">
            <a:avLst/>
          </a:prstGeom>
        </p:spPr>
        <p:txBody>
          <a:bodyPr vert="horz" wrap="square" lIns="0" tIns="12700" rIns="0" bIns="0" rtlCol="0">
            <a:spAutoFit/>
          </a:bodyPr>
          <a:lstStyle/>
          <a:p>
            <a:pPr marL="12700">
              <a:lnSpc>
                <a:spcPct val="100000"/>
              </a:lnSpc>
              <a:spcBef>
                <a:spcPts val="100"/>
              </a:spcBef>
              <a:tabLst>
                <a:tab pos="838835" algn="l"/>
                <a:tab pos="2663190" algn="l"/>
                <a:tab pos="3816985" algn="l"/>
                <a:tab pos="4653915" algn="l"/>
                <a:tab pos="5240655" algn="l"/>
              </a:tabLst>
            </a:pPr>
            <a:r>
              <a:rPr sz="2000" b="1" spc="-5" dirty="0">
                <a:solidFill>
                  <a:srgbClr val="FF0000"/>
                </a:solidFill>
                <a:latin typeface="Calibri"/>
                <a:cs typeface="Calibri"/>
              </a:rPr>
              <a:t>плану	</a:t>
            </a:r>
            <a:r>
              <a:rPr sz="2000" spc="-10" dirty="0">
                <a:latin typeface="Calibri"/>
                <a:cs typeface="Calibri"/>
              </a:rPr>
              <a:t>спостереження	</a:t>
            </a:r>
            <a:r>
              <a:rPr sz="2000" dirty="0">
                <a:latin typeface="Calibri"/>
                <a:cs typeface="Calibri"/>
              </a:rPr>
              <a:t>визначає	</a:t>
            </a:r>
            <a:r>
              <a:rPr sz="2000" spc="-10" dirty="0">
                <a:latin typeface="Calibri"/>
                <a:cs typeface="Calibri"/>
              </a:rPr>
              <a:t>місце,	</a:t>
            </a:r>
            <a:r>
              <a:rPr sz="2000" dirty="0">
                <a:latin typeface="Calibri"/>
                <a:cs typeface="Calibri"/>
              </a:rPr>
              <a:t>час,	</a:t>
            </a:r>
            <a:r>
              <a:rPr sz="2000" spc="-10" dirty="0">
                <a:latin typeface="Calibri"/>
                <a:cs typeface="Calibri"/>
              </a:rPr>
              <a:t>органи</a:t>
            </a:r>
            <a:endParaRPr sz="2000">
              <a:latin typeface="Calibri"/>
              <a:cs typeface="Calibri"/>
            </a:endParaRPr>
          </a:p>
        </p:txBody>
      </p:sp>
      <p:sp>
        <p:nvSpPr>
          <p:cNvPr id="6" name="object 6"/>
          <p:cNvSpPr txBox="1"/>
          <p:nvPr/>
        </p:nvSpPr>
        <p:spPr>
          <a:xfrm>
            <a:off x="186334" y="653922"/>
            <a:ext cx="8774430" cy="5818505"/>
          </a:xfrm>
          <a:prstGeom prst="rect">
            <a:avLst/>
          </a:prstGeom>
        </p:spPr>
        <p:txBody>
          <a:bodyPr vert="horz" wrap="square" lIns="0" tIns="13335" rIns="0" bIns="0" rtlCol="0">
            <a:spAutoFit/>
          </a:bodyPr>
          <a:lstStyle/>
          <a:p>
            <a:pPr marL="12700" algn="just">
              <a:lnSpc>
                <a:spcPct val="100000"/>
              </a:lnSpc>
              <a:spcBef>
                <a:spcPts val="105"/>
              </a:spcBef>
            </a:pPr>
            <a:r>
              <a:rPr sz="2000" spc="-5" dirty="0">
                <a:latin typeface="Calibri"/>
                <a:cs typeface="Calibri"/>
              </a:rPr>
              <a:t>спостереження, </a:t>
            </a:r>
            <a:r>
              <a:rPr sz="2000" dirty="0">
                <a:latin typeface="Calibri"/>
                <a:cs typeface="Calibri"/>
              </a:rPr>
              <a:t>графік </a:t>
            </a:r>
            <a:r>
              <a:rPr sz="2000" spc="-10" dirty="0">
                <a:latin typeface="Calibri"/>
                <a:cs typeface="Calibri"/>
              </a:rPr>
              <a:t>підготовки </a:t>
            </a:r>
            <a:r>
              <a:rPr sz="2000" dirty="0">
                <a:latin typeface="Calibri"/>
                <a:cs typeface="Calibri"/>
              </a:rPr>
              <a:t>і інструктажу</a:t>
            </a:r>
            <a:r>
              <a:rPr sz="2000" spc="-110" dirty="0">
                <a:latin typeface="Calibri"/>
                <a:cs typeface="Calibri"/>
              </a:rPr>
              <a:t> </a:t>
            </a:r>
            <a:r>
              <a:rPr sz="2000" spc="-5" dirty="0">
                <a:latin typeface="Calibri"/>
                <a:cs typeface="Calibri"/>
              </a:rPr>
              <a:t>кадрів.</a:t>
            </a:r>
            <a:endParaRPr sz="2000">
              <a:latin typeface="Calibri"/>
              <a:cs typeface="Calibri"/>
            </a:endParaRPr>
          </a:p>
          <a:p>
            <a:pPr marL="12700" marR="5715" algn="just">
              <a:lnSpc>
                <a:spcPct val="100000"/>
              </a:lnSpc>
            </a:pPr>
            <a:r>
              <a:rPr sz="2000" b="1" spc="-5" dirty="0">
                <a:solidFill>
                  <a:srgbClr val="FF0000"/>
                </a:solidFill>
                <a:latin typeface="Calibri"/>
                <a:cs typeface="Calibri"/>
              </a:rPr>
              <a:t>Місцем </a:t>
            </a:r>
            <a:r>
              <a:rPr sz="2000" b="1" spc="-10" dirty="0">
                <a:solidFill>
                  <a:srgbClr val="FF0000"/>
                </a:solidFill>
                <a:latin typeface="Calibri"/>
                <a:cs typeface="Calibri"/>
              </a:rPr>
              <a:t>спостереження вважають </a:t>
            </a:r>
            <a:r>
              <a:rPr sz="2000" spc="-20" dirty="0">
                <a:latin typeface="Calibri"/>
                <a:cs typeface="Calibri"/>
              </a:rPr>
              <a:t>пункт, </a:t>
            </a:r>
            <a:r>
              <a:rPr sz="2000" spc="-15" dirty="0">
                <a:latin typeface="Calibri"/>
                <a:cs typeface="Calibri"/>
              </a:rPr>
              <a:t>де </a:t>
            </a:r>
            <a:r>
              <a:rPr sz="2000" spc="-5" dirty="0">
                <a:latin typeface="Calibri"/>
                <a:cs typeface="Calibri"/>
              </a:rPr>
              <a:t>безпосередньо </a:t>
            </a:r>
            <a:r>
              <a:rPr sz="2000" spc="-10" dirty="0">
                <a:latin typeface="Calibri"/>
                <a:cs typeface="Calibri"/>
              </a:rPr>
              <a:t>реєструються  </a:t>
            </a:r>
            <a:r>
              <a:rPr sz="2000" spc="-5" dirty="0">
                <a:latin typeface="Calibri"/>
                <a:cs typeface="Calibri"/>
              </a:rPr>
              <a:t>ознаки </a:t>
            </a:r>
            <a:r>
              <a:rPr sz="2000" spc="-10" dirty="0">
                <a:latin typeface="Calibri"/>
                <a:cs typeface="Calibri"/>
              </a:rPr>
              <a:t>окремих </a:t>
            </a:r>
            <a:r>
              <a:rPr sz="2000" spc="-15" dirty="0">
                <a:latin typeface="Calibri"/>
                <a:cs typeface="Calibri"/>
              </a:rPr>
              <a:t>одиниць </a:t>
            </a:r>
            <a:r>
              <a:rPr sz="2000" spc="-5" dirty="0">
                <a:latin typeface="Calibri"/>
                <a:cs typeface="Calibri"/>
              </a:rPr>
              <a:t>сукупності </a:t>
            </a:r>
            <a:r>
              <a:rPr sz="2000" dirty="0">
                <a:latin typeface="Calibri"/>
                <a:cs typeface="Calibri"/>
              </a:rPr>
              <a:t>в </a:t>
            </a:r>
            <a:r>
              <a:rPr sz="2000" spc="-5" dirty="0">
                <a:latin typeface="Calibri"/>
                <a:cs typeface="Calibri"/>
              </a:rPr>
              <a:t>статистичних </a:t>
            </a:r>
            <a:r>
              <a:rPr sz="2000" spc="-15" dirty="0">
                <a:latin typeface="Calibri"/>
                <a:cs typeface="Calibri"/>
              </a:rPr>
              <a:t>формулярах. </a:t>
            </a:r>
            <a:r>
              <a:rPr sz="2000" spc="-10" dirty="0">
                <a:latin typeface="Calibri"/>
                <a:cs typeface="Calibri"/>
              </a:rPr>
              <a:t>Здебільшого  </a:t>
            </a:r>
            <a:r>
              <a:rPr sz="2000" dirty="0">
                <a:latin typeface="Calibri"/>
                <a:cs typeface="Calibri"/>
              </a:rPr>
              <a:t>воно збігається з </a:t>
            </a:r>
            <a:r>
              <a:rPr sz="2000" spc="-10" dirty="0">
                <a:latin typeface="Calibri"/>
                <a:cs typeface="Calibri"/>
              </a:rPr>
              <a:t>місцем </a:t>
            </a:r>
            <a:r>
              <a:rPr sz="2000" spc="-15" dirty="0">
                <a:latin typeface="Calibri"/>
                <a:cs typeface="Calibri"/>
              </a:rPr>
              <a:t>знаходження одиниць</a:t>
            </a:r>
            <a:r>
              <a:rPr sz="2000" dirty="0">
                <a:latin typeface="Calibri"/>
                <a:cs typeface="Calibri"/>
              </a:rPr>
              <a:t> </a:t>
            </a:r>
            <a:r>
              <a:rPr sz="2000" spc="-5" dirty="0">
                <a:latin typeface="Calibri"/>
                <a:cs typeface="Calibri"/>
              </a:rPr>
              <a:t>спостереження.</a:t>
            </a:r>
            <a:endParaRPr sz="2000">
              <a:latin typeface="Calibri"/>
              <a:cs typeface="Calibri"/>
            </a:endParaRPr>
          </a:p>
          <a:p>
            <a:pPr marL="12700" algn="just">
              <a:lnSpc>
                <a:spcPct val="100000"/>
              </a:lnSpc>
            </a:pPr>
            <a:r>
              <a:rPr sz="2000" b="1" spc="-5" dirty="0">
                <a:solidFill>
                  <a:srgbClr val="FF0000"/>
                </a:solidFill>
                <a:latin typeface="Calibri"/>
                <a:cs typeface="Calibri"/>
              </a:rPr>
              <a:t>Час </a:t>
            </a:r>
            <a:r>
              <a:rPr sz="2000" b="1" spc="-10" dirty="0">
                <a:solidFill>
                  <a:srgbClr val="FF0000"/>
                </a:solidFill>
                <a:latin typeface="Calibri"/>
                <a:cs typeface="Calibri"/>
              </a:rPr>
              <a:t>спостереження </a:t>
            </a:r>
            <a:r>
              <a:rPr sz="2000" spc="-10" dirty="0">
                <a:latin typeface="Calibri"/>
                <a:cs typeface="Calibri"/>
              </a:rPr>
              <a:t>поділяють </a:t>
            </a:r>
            <a:r>
              <a:rPr sz="2000" spc="-5" dirty="0">
                <a:latin typeface="Calibri"/>
                <a:cs typeface="Calibri"/>
              </a:rPr>
              <a:t>на об’єктивний </a:t>
            </a:r>
            <a:r>
              <a:rPr sz="2000" dirty="0">
                <a:latin typeface="Calibri"/>
                <a:cs typeface="Calibri"/>
              </a:rPr>
              <a:t>і</a:t>
            </a:r>
            <a:r>
              <a:rPr sz="2000" spc="-50" dirty="0">
                <a:latin typeface="Calibri"/>
                <a:cs typeface="Calibri"/>
              </a:rPr>
              <a:t> </a:t>
            </a:r>
            <a:r>
              <a:rPr sz="2000" dirty="0">
                <a:latin typeface="Calibri"/>
                <a:cs typeface="Calibri"/>
              </a:rPr>
              <a:t>суб’єктивний</a:t>
            </a:r>
            <a:r>
              <a:rPr sz="2000" b="1" dirty="0">
                <a:latin typeface="Calibri"/>
                <a:cs typeface="Calibri"/>
              </a:rPr>
              <a:t>.</a:t>
            </a:r>
            <a:endParaRPr sz="2000">
              <a:latin typeface="Calibri"/>
              <a:cs typeface="Calibri"/>
            </a:endParaRPr>
          </a:p>
          <a:p>
            <a:pPr marL="12700" marR="8255" algn="just">
              <a:lnSpc>
                <a:spcPct val="100000"/>
              </a:lnSpc>
            </a:pPr>
            <a:r>
              <a:rPr sz="2000" b="1" spc="-5" dirty="0">
                <a:solidFill>
                  <a:srgbClr val="FF0000"/>
                </a:solidFill>
                <a:latin typeface="Calibri"/>
                <a:cs typeface="Calibri"/>
              </a:rPr>
              <a:t>Час </a:t>
            </a:r>
            <a:r>
              <a:rPr sz="2000" b="1" spc="-10" dirty="0">
                <a:solidFill>
                  <a:srgbClr val="FF0000"/>
                </a:solidFill>
                <a:latin typeface="Calibri"/>
                <a:cs typeface="Calibri"/>
              </a:rPr>
              <a:t>спостереження </a:t>
            </a:r>
            <a:r>
              <a:rPr sz="2000" b="1" spc="-5" dirty="0">
                <a:solidFill>
                  <a:srgbClr val="FF0000"/>
                </a:solidFill>
                <a:latin typeface="Calibri"/>
                <a:cs typeface="Calibri"/>
              </a:rPr>
              <a:t>(об′єктивний </a:t>
            </a:r>
            <a:r>
              <a:rPr sz="2000" b="1" dirty="0">
                <a:solidFill>
                  <a:srgbClr val="FF0000"/>
                </a:solidFill>
                <a:latin typeface="Calibri"/>
                <a:cs typeface="Calibri"/>
              </a:rPr>
              <a:t>час) – </a:t>
            </a:r>
            <a:r>
              <a:rPr sz="2000" spc="-15" dirty="0">
                <a:latin typeface="Calibri"/>
                <a:cs typeface="Calibri"/>
              </a:rPr>
              <a:t>це </a:t>
            </a:r>
            <a:r>
              <a:rPr sz="2000" dirty="0">
                <a:latin typeface="Calibri"/>
                <a:cs typeface="Calibri"/>
              </a:rPr>
              <a:t>час, </a:t>
            </a:r>
            <a:r>
              <a:rPr sz="2000" spc="-20" dirty="0">
                <a:latin typeface="Calibri"/>
                <a:cs typeface="Calibri"/>
              </a:rPr>
              <a:t>до якого </a:t>
            </a:r>
            <a:r>
              <a:rPr sz="2000" spc="-10" dirty="0">
                <a:latin typeface="Calibri"/>
                <a:cs typeface="Calibri"/>
              </a:rPr>
              <a:t>належать </a:t>
            </a:r>
            <a:r>
              <a:rPr sz="2000" spc="-5" dirty="0">
                <a:latin typeface="Calibri"/>
                <a:cs typeface="Calibri"/>
              </a:rPr>
              <a:t>дані  спостереження.</a:t>
            </a:r>
            <a:endParaRPr sz="2000">
              <a:latin typeface="Calibri"/>
              <a:cs typeface="Calibri"/>
            </a:endParaRPr>
          </a:p>
          <a:p>
            <a:pPr marL="12700" marR="5715" algn="just">
              <a:lnSpc>
                <a:spcPct val="100000"/>
              </a:lnSpc>
            </a:pPr>
            <a:r>
              <a:rPr sz="2000" b="1" dirty="0">
                <a:solidFill>
                  <a:srgbClr val="FF0000"/>
                </a:solidFill>
                <a:latin typeface="Calibri"/>
                <a:cs typeface="Calibri"/>
              </a:rPr>
              <a:t>Момент </a:t>
            </a:r>
            <a:r>
              <a:rPr sz="2000" b="1" spc="-15" dirty="0">
                <a:solidFill>
                  <a:srgbClr val="FF0000"/>
                </a:solidFill>
                <a:latin typeface="Calibri"/>
                <a:cs typeface="Calibri"/>
              </a:rPr>
              <a:t>часу, </a:t>
            </a:r>
            <a:r>
              <a:rPr sz="2000" b="1" spc="-5" dirty="0">
                <a:solidFill>
                  <a:srgbClr val="C00000"/>
                </a:solidFill>
                <a:latin typeface="Calibri"/>
                <a:cs typeface="Calibri"/>
              </a:rPr>
              <a:t>станом на який </a:t>
            </a:r>
            <a:r>
              <a:rPr sz="2000" b="1" spc="-10" dirty="0">
                <a:solidFill>
                  <a:srgbClr val="C00000"/>
                </a:solidFill>
                <a:latin typeface="Calibri"/>
                <a:cs typeface="Calibri"/>
              </a:rPr>
              <a:t>проводиться </a:t>
            </a:r>
            <a:r>
              <a:rPr sz="2000" b="1" dirty="0">
                <a:solidFill>
                  <a:srgbClr val="C00000"/>
                </a:solidFill>
                <a:latin typeface="Calibri"/>
                <a:cs typeface="Calibri"/>
              </a:rPr>
              <a:t>реєстрація </a:t>
            </a:r>
            <a:r>
              <a:rPr sz="2000" b="1" spc="-5" dirty="0">
                <a:solidFill>
                  <a:srgbClr val="C00000"/>
                </a:solidFill>
                <a:latin typeface="Calibri"/>
                <a:cs typeface="Calibri"/>
              </a:rPr>
              <a:t>ознак </a:t>
            </a:r>
            <a:r>
              <a:rPr sz="2000" b="1" spc="-10" dirty="0">
                <a:solidFill>
                  <a:srgbClr val="C00000"/>
                </a:solidFill>
                <a:latin typeface="Calibri"/>
                <a:cs typeface="Calibri"/>
              </a:rPr>
              <a:t>елементів  </a:t>
            </a:r>
            <a:r>
              <a:rPr sz="2000" b="1" spc="-5" dirty="0">
                <a:solidFill>
                  <a:srgbClr val="C00000"/>
                </a:solidFill>
                <a:latin typeface="Calibri"/>
                <a:cs typeface="Calibri"/>
              </a:rPr>
              <a:t>сукупності, називається</a:t>
            </a:r>
            <a:r>
              <a:rPr sz="2000" b="1" spc="-70" dirty="0">
                <a:solidFill>
                  <a:srgbClr val="C00000"/>
                </a:solidFill>
                <a:latin typeface="Calibri"/>
                <a:cs typeface="Calibri"/>
              </a:rPr>
              <a:t> </a:t>
            </a:r>
            <a:r>
              <a:rPr sz="2000" b="1" dirty="0">
                <a:solidFill>
                  <a:srgbClr val="C00000"/>
                </a:solidFill>
                <a:latin typeface="Calibri"/>
                <a:cs typeface="Calibri"/>
              </a:rPr>
              <a:t>критичним.</a:t>
            </a:r>
            <a:endParaRPr sz="2000">
              <a:latin typeface="Calibri"/>
              <a:cs typeface="Calibri"/>
            </a:endParaRPr>
          </a:p>
          <a:p>
            <a:pPr marL="12700" marR="5715" algn="just">
              <a:lnSpc>
                <a:spcPct val="100000"/>
              </a:lnSpc>
              <a:spcBef>
                <a:spcPts val="5"/>
              </a:spcBef>
            </a:pPr>
            <a:r>
              <a:rPr sz="2000" b="1" spc="-10" dirty="0">
                <a:solidFill>
                  <a:srgbClr val="FF0000"/>
                </a:solidFill>
                <a:latin typeface="Calibri"/>
                <a:cs typeface="Calibri"/>
              </a:rPr>
              <a:t>Період спостереження </a:t>
            </a:r>
            <a:r>
              <a:rPr sz="2000" b="1" spc="-5" dirty="0">
                <a:solidFill>
                  <a:srgbClr val="FF0000"/>
                </a:solidFill>
                <a:latin typeface="Calibri"/>
                <a:cs typeface="Calibri"/>
              </a:rPr>
              <a:t>(суб′єктивний </a:t>
            </a:r>
            <a:r>
              <a:rPr sz="2000" b="1" dirty="0">
                <a:solidFill>
                  <a:srgbClr val="FF0000"/>
                </a:solidFill>
                <a:latin typeface="Calibri"/>
                <a:cs typeface="Calibri"/>
              </a:rPr>
              <a:t>час) – </a:t>
            </a:r>
            <a:r>
              <a:rPr sz="2000" dirty="0">
                <a:latin typeface="Calibri"/>
                <a:cs typeface="Calibri"/>
              </a:rPr>
              <a:t>час, </a:t>
            </a:r>
            <a:r>
              <a:rPr sz="2000" spc="-10" dirty="0">
                <a:latin typeface="Calibri"/>
                <a:cs typeface="Calibri"/>
              </a:rPr>
              <a:t>протягом </a:t>
            </a:r>
            <a:r>
              <a:rPr sz="2000" spc="-20" dirty="0">
                <a:latin typeface="Calibri"/>
                <a:cs typeface="Calibri"/>
              </a:rPr>
              <a:t>якого </a:t>
            </a:r>
            <a:r>
              <a:rPr sz="2000" spc="-10" dirty="0">
                <a:latin typeface="Calibri"/>
                <a:cs typeface="Calibri"/>
              </a:rPr>
              <a:t>реєструються  </a:t>
            </a:r>
            <a:r>
              <a:rPr sz="2000" spc="-5" dirty="0">
                <a:latin typeface="Calibri"/>
                <a:cs typeface="Calibri"/>
              </a:rPr>
              <a:t>дані. </a:t>
            </a:r>
            <a:r>
              <a:rPr sz="2000" dirty="0">
                <a:latin typeface="Calibri"/>
                <a:cs typeface="Calibri"/>
              </a:rPr>
              <a:t>Він повинен </a:t>
            </a:r>
            <a:r>
              <a:rPr sz="2000" spc="-5" dirty="0">
                <a:latin typeface="Calibri"/>
                <a:cs typeface="Calibri"/>
              </a:rPr>
              <a:t>бути </a:t>
            </a:r>
            <a:r>
              <a:rPr sz="2000" spc="-10" dirty="0">
                <a:latin typeface="Calibri"/>
                <a:cs typeface="Calibri"/>
              </a:rPr>
              <a:t>по </a:t>
            </a:r>
            <a:r>
              <a:rPr sz="2000" spc="-5" dirty="0">
                <a:latin typeface="Calibri"/>
                <a:cs typeface="Calibri"/>
              </a:rPr>
              <a:t>можливості </a:t>
            </a:r>
            <a:r>
              <a:rPr sz="2000" spc="-10" dirty="0">
                <a:latin typeface="Calibri"/>
                <a:cs typeface="Calibri"/>
              </a:rPr>
              <a:t>коротшим </a:t>
            </a:r>
            <a:r>
              <a:rPr sz="2000" dirty="0">
                <a:latin typeface="Calibri"/>
                <a:cs typeface="Calibri"/>
              </a:rPr>
              <a:t>і </a:t>
            </a:r>
            <a:r>
              <a:rPr sz="2000" spc="-5" dirty="0">
                <a:latin typeface="Calibri"/>
                <a:cs typeface="Calibri"/>
              </a:rPr>
              <a:t>максимально </a:t>
            </a:r>
            <a:r>
              <a:rPr sz="2000" spc="-10" dirty="0">
                <a:latin typeface="Calibri"/>
                <a:cs typeface="Calibri"/>
              </a:rPr>
              <a:t>близьким </a:t>
            </a:r>
            <a:r>
              <a:rPr sz="2000" spc="-30" dirty="0">
                <a:latin typeface="Calibri"/>
                <a:cs typeface="Calibri"/>
              </a:rPr>
              <a:t>до  </a:t>
            </a:r>
            <a:r>
              <a:rPr sz="2000" spc="-5" dirty="0">
                <a:latin typeface="Calibri"/>
                <a:cs typeface="Calibri"/>
              </a:rPr>
              <a:t>критичного</a:t>
            </a:r>
            <a:r>
              <a:rPr sz="2000" spc="-50" dirty="0">
                <a:latin typeface="Calibri"/>
                <a:cs typeface="Calibri"/>
              </a:rPr>
              <a:t> </a:t>
            </a:r>
            <a:r>
              <a:rPr sz="2000" spc="-10" dirty="0">
                <a:latin typeface="Calibri"/>
                <a:cs typeface="Calibri"/>
              </a:rPr>
              <a:t>моменту.</a:t>
            </a:r>
            <a:endParaRPr sz="2000">
              <a:latin typeface="Calibri"/>
              <a:cs typeface="Calibri"/>
            </a:endParaRPr>
          </a:p>
          <a:p>
            <a:pPr marL="12700" marR="5080" algn="just">
              <a:lnSpc>
                <a:spcPct val="100000"/>
              </a:lnSpc>
            </a:pPr>
            <a:r>
              <a:rPr sz="2000" b="1" spc="-5" dirty="0">
                <a:solidFill>
                  <a:srgbClr val="FF0000"/>
                </a:solidFill>
                <a:latin typeface="Calibri"/>
                <a:cs typeface="Calibri"/>
              </a:rPr>
              <a:t>Зібрана інформація відображується </a:t>
            </a:r>
            <a:r>
              <a:rPr sz="2000" b="1" dirty="0">
                <a:solidFill>
                  <a:srgbClr val="FF0000"/>
                </a:solidFill>
                <a:latin typeface="Calibri"/>
                <a:cs typeface="Calibri"/>
              </a:rPr>
              <a:t>в </a:t>
            </a:r>
            <a:r>
              <a:rPr sz="2000" b="1" spc="-10" dirty="0">
                <a:solidFill>
                  <a:srgbClr val="FF0000"/>
                </a:solidFill>
                <a:latin typeface="Calibri"/>
                <a:cs typeface="Calibri"/>
              </a:rPr>
              <a:t>обліковому документі </a:t>
            </a:r>
            <a:r>
              <a:rPr sz="2000" b="1" dirty="0">
                <a:solidFill>
                  <a:srgbClr val="FF0000"/>
                </a:solidFill>
                <a:latin typeface="Calibri"/>
                <a:cs typeface="Calibri"/>
              </a:rPr>
              <a:t>– </a:t>
            </a:r>
            <a:r>
              <a:rPr sz="2000" b="1" spc="-5" dirty="0">
                <a:solidFill>
                  <a:srgbClr val="C00000"/>
                </a:solidFill>
                <a:latin typeface="Calibri"/>
                <a:cs typeface="Calibri"/>
              </a:rPr>
              <a:t>статистичному  </a:t>
            </a:r>
            <a:r>
              <a:rPr sz="2000" b="1" spc="-10" dirty="0">
                <a:solidFill>
                  <a:srgbClr val="C00000"/>
                </a:solidFill>
                <a:latin typeface="Calibri"/>
                <a:cs typeface="Calibri"/>
              </a:rPr>
              <a:t>формулярі </a:t>
            </a:r>
            <a:r>
              <a:rPr sz="2000" b="1" dirty="0">
                <a:solidFill>
                  <a:srgbClr val="C00000"/>
                </a:solidFill>
                <a:latin typeface="Calibri"/>
                <a:cs typeface="Calibri"/>
              </a:rPr>
              <a:t>у </a:t>
            </a:r>
            <a:r>
              <a:rPr sz="2000" b="1" spc="-15" dirty="0">
                <a:solidFill>
                  <a:srgbClr val="C00000"/>
                </a:solidFill>
                <a:latin typeface="Calibri"/>
                <a:cs typeface="Calibri"/>
              </a:rPr>
              <a:t>вигляді </a:t>
            </a:r>
            <a:r>
              <a:rPr sz="2000" b="1" spc="-10" dirty="0">
                <a:solidFill>
                  <a:srgbClr val="C00000"/>
                </a:solidFill>
                <a:latin typeface="Calibri"/>
                <a:cs typeface="Calibri"/>
              </a:rPr>
              <a:t>анкети, </a:t>
            </a:r>
            <a:r>
              <a:rPr sz="2000" b="1" spc="-5" dirty="0">
                <a:solidFill>
                  <a:srgbClr val="C00000"/>
                </a:solidFill>
                <a:latin typeface="Calibri"/>
                <a:cs typeface="Calibri"/>
              </a:rPr>
              <a:t>картки, </a:t>
            </a:r>
            <a:r>
              <a:rPr sz="2000" b="1" spc="-10" dirty="0">
                <a:solidFill>
                  <a:srgbClr val="C00000"/>
                </a:solidFill>
                <a:latin typeface="Calibri"/>
                <a:cs typeface="Calibri"/>
              </a:rPr>
              <a:t>звіту, </a:t>
            </a:r>
            <a:r>
              <a:rPr sz="2000" b="1" dirty="0">
                <a:solidFill>
                  <a:srgbClr val="C00000"/>
                </a:solidFill>
                <a:latin typeface="Calibri"/>
                <a:cs typeface="Calibri"/>
              </a:rPr>
              <a:t>опитувального</a:t>
            </a:r>
            <a:r>
              <a:rPr sz="2000" b="1" spc="-150" dirty="0">
                <a:solidFill>
                  <a:srgbClr val="C00000"/>
                </a:solidFill>
                <a:latin typeface="Calibri"/>
                <a:cs typeface="Calibri"/>
              </a:rPr>
              <a:t> </a:t>
            </a:r>
            <a:r>
              <a:rPr sz="2000" b="1" dirty="0">
                <a:solidFill>
                  <a:srgbClr val="C00000"/>
                </a:solidFill>
                <a:latin typeface="Calibri"/>
                <a:cs typeface="Calibri"/>
              </a:rPr>
              <a:t>листа.</a:t>
            </a:r>
            <a:endParaRPr sz="2000">
              <a:latin typeface="Calibri"/>
              <a:cs typeface="Calibri"/>
            </a:endParaRPr>
          </a:p>
          <a:p>
            <a:pPr marL="12700" marR="5080" algn="just">
              <a:lnSpc>
                <a:spcPct val="100000"/>
              </a:lnSpc>
            </a:pPr>
            <a:r>
              <a:rPr sz="2000" b="1" spc="-5" dirty="0">
                <a:solidFill>
                  <a:srgbClr val="FF0000"/>
                </a:solidFill>
                <a:latin typeface="Calibri"/>
                <a:cs typeface="Calibri"/>
              </a:rPr>
              <a:t>Планом </a:t>
            </a:r>
            <a:r>
              <a:rPr sz="2000" b="1" spc="-10" dirty="0">
                <a:solidFill>
                  <a:srgbClr val="C00000"/>
                </a:solidFill>
                <a:latin typeface="Calibri"/>
                <a:cs typeface="Calibri"/>
              </a:rPr>
              <a:t>спостереження передбачаються </a:t>
            </a:r>
            <a:r>
              <a:rPr sz="2000" b="1" spc="-5" dirty="0">
                <a:solidFill>
                  <a:srgbClr val="C00000"/>
                </a:solidFill>
                <a:latin typeface="Calibri"/>
                <a:cs typeface="Calibri"/>
              </a:rPr>
              <a:t>органи </a:t>
            </a:r>
            <a:r>
              <a:rPr sz="2000" b="1" spc="-10" dirty="0">
                <a:solidFill>
                  <a:srgbClr val="C00000"/>
                </a:solidFill>
                <a:latin typeface="Calibri"/>
                <a:cs typeface="Calibri"/>
              </a:rPr>
              <a:t>спостереження.  </a:t>
            </a:r>
            <a:r>
              <a:rPr sz="2000" b="1" spc="-10" dirty="0">
                <a:solidFill>
                  <a:srgbClr val="175528"/>
                </a:solidFill>
                <a:latin typeface="Calibri"/>
                <a:cs typeface="Calibri"/>
              </a:rPr>
              <a:t>Загальнодержавні спостереження організує Держкомстат </a:t>
            </a:r>
            <a:r>
              <a:rPr sz="2000" b="1" spc="-15" dirty="0">
                <a:solidFill>
                  <a:srgbClr val="175528"/>
                </a:solidFill>
                <a:latin typeface="Calibri"/>
                <a:cs typeface="Calibri"/>
              </a:rPr>
              <a:t>України </a:t>
            </a:r>
            <a:r>
              <a:rPr sz="2000" b="1" dirty="0">
                <a:solidFill>
                  <a:srgbClr val="175528"/>
                </a:solidFill>
                <a:latin typeface="Calibri"/>
                <a:cs typeface="Calibri"/>
              </a:rPr>
              <a:t>і </a:t>
            </a:r>
            <a:r>
              <a:rPr sz="2000" b="1" spc="-10" dirty="0">
                <a:solidFill>
                  <a:srgbClr val="175528"/>
                </a:solidFill>
                <a:latin typeface="Calibri"/>
                <a:cs typeface="Calibri"/>
              </a:rPr>
              <a:t>його  </a:t>
            </a:r>
            <a:r>
              <a:rPr sz="2000" b="1" spc="-5" dirty="0">
                <a:solidFill>
                  <a:srgbClr val="175528"/>
                </a:solidFill>
                <a:latin typeface="Calibri"/>
                <a:cs typeface="Calibri"/>
              </a:rPr>
              <a:t>місцеві органи. </a:t>
            </a:r>
            <a:r>
              <a:rPr sz="2000" b="1" spc="-10" dirty="0">
                <a:solidFill>
                  <a:srgbClr val="175528"/>
                </a:solidFill>
                <a:latin typeface="Calibri"/>
                <a:cs typeface="Calibri"/>
              </a:rPr>
              <a:t>Деякі спостереження проводять </a:t>
            </a:r>
            <a:r>
              <a:rPr sz="2000" b="1" spc="-5" dirty="0">
                <a:solidFill>
                  <a:srgbClr val="175528"/>
                </a:solidFill>
                <a:latin typeface="Calibri"/>
                <a:cs typeface="Calibri"/>
              </a:rPr>
              <a:t>статистичні </a:t>
            </a:r>
            <a:r>
              <a:rPr sz="2000" b="1" dirty="0">
                <a:solidFill>
                  <a:srgbClr val="175528"/>
                </a:solidFill>
                <a:latin typeface="Calibri"/>
                <a:cs typeface="Calibri"/>
              </a:rPr>
              <a:t>відділи  </a:t>
            </a:r>
            <a:r>
              <a:rPr sz="2000" b="1" spc="-5" dirty="0">
                <a:solidFill>
                  <a:srgbClr val="175528"/>
                </a:solidFill>
                <a:latin typeface="Calibri"/>
                <a:cs typeface="Calibri"/>
              </a:rPr>
              <a:t>міністерств </a:t>
            </a:r>
            <a:r>
              <a:rPr sz="2000" b="1" dirty="0">
                <a:solidFill>
                  <a:srgbClr val="175528"/>
                </a:solidFill>
                <a:latin typeface="Calibri"/>
                <a:cs typeface="Calibri"/>
              </a:rPr>
              <a:t>і </a:t>
            </a:r>
            <a:r>
              <a:rPr sz="2000" b="1" spc="-5" dirty="0">
                <a:solidFill>
                  <a:srgbClr val="175528"/>
                </a:solidFill>
                <a:latin typeface="Calibri"/>
                <a:cs typeface="Calibri"/>
              </a:rPr>
              <a:t>відомств. Планом </a:t>
            </a:r>
            <a:r>
              <a:rPr sz="2000" b="1" spc="-10" dirty="0">
                <a:solidFill>
                  <a:srgbClr val="175528"/>
                </a:solidFill>
                <a:latin typeface="Calibri"/>
                <a:cs typeface="Calibri"/>
              </a:rPr>
              <a:t>спостереження </a:t>
            </a:r>
            <a:r>
              <a:rPr sz="2000" b="1" spc="-15" dirty="0">
                <a:solidFill>
                  <a:srgbClr val="175528"/>
                </a:solidFill>
                <a:latin typeface="Calibri"/>
                <a:cs typeface="Calibri"/>
              </a:rPr>
              <a:t>чітко </a:t>
            </a:r>
            <a:r>
              <a:rPr sz="2000" b="1" spc="-5" dirty="0">
                <a:solidFill>
                  <a:srgbClr val="175528"/>
                </a:solidFill>
                <a:latin typeface="Calibri"/>
                <a:cs typeface="Calibri"/>
              </a:rPr>
              <a:t>визначаються права </a:t>
            </a:r>
            <a:r>
              <a:rPr sz="2000" b="1" dirty="0">
                <a:solidFill>
                  <a:srgbClr val="175528"/>
                </a:solidFill>
                <a:latin typeface="Calibri"/>
                <a:cs typeface="Calibri"/>
              </a:rPr>
              <a:t>і  обов’язки </a:t>
            </a:r>
            <a:r>
              <a:rPr sz="2000" b="1" spc="-10" dirty="0">
                <a:solidFill>
                  <a:srgbClr val="175528"/>
                </a:solidFill>
                <a:latin typeface="Calibri"/>
                <a:cs typeface="Calibri"/>
              </a:rPr>
              <a:t>кожного </a:t>
            </a:r>
            <a:r>
              <a:rPr sz="2000" b="1" spc="-15" dirty="0">
                <a:solidFill>
                  <a:srgbClr val="175528"/>
                </a:solidFill>
                <a:latin typeface="Calibri"/>
                <a:cs typeface="Calibri"/>
              </a:rPr>
              <a:t>органу, </a:t>
            </a:r>
            <a:r>
              <a:rPr sz="2000" b="1" spc="-5" dirty="0">
                <a:solidFill>
                  <a:srgbClr val="175528"/>
                </a:solidFill>
                <a:latin typeface="Calibri"/>
                <a:cs typeface="Calibri"/>
              </a:rPr>
              <a:t>взаємовідносини між</a:t>
            </a:r>
            <a:r>
              <a:rPr sz="2000" b="1" spc="-114" dirty="0">
                <a:solidFill>
                  <a:srgbClr val="175528"/>
                </a:solidFill>
                <a:latin typeface="Calibri"/>
                <a:cs typeface="Calibri"/>
              </a:rPr>
              <a:t> </a:t>
            </a:r>
            <a:r>
              <a:rPr sz="2000" b="1" spc="-5" dirty="0">
                <a:solidFill>
                  <a:srgbClr val="175528"/>
                </a:solidFill>
                <a:latin typeface="Calibri"/>
                <a:cs typeface="Calibri"/>
              </a:rPr>
              <a:t>ними.</a:t>
            </a:r>
            <a:endParaRPr sz="20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532" y="260692"/>
            <a:ext cx="8382000" cy="332740"/>
          </a:xfrm>
          <a:custGeom>
            <a:avLst/>
            <a:gdLst/>
            <a:ahLst/>
            <a:cxnLst/>
            <a:rect l="l" t="t" r="r" b="b"/>
            <a:pathLst>
              <a:path w="8382000" h="332740">
                <a:moveTo>
                  <a:pt x="0" y="332397"/>
                </a:moveTo>
                <a:lnTo>
                  <a:pt x="8382000" y="332397"/>
                </a:lnTo>
                <a:lnTo>
                  <a:pt x="8382000" y="0"/>
                </a:lnTo>
                <a:lnTo>
                  <a:pt x="0" y="0"/>
                </a:lnTo>
                <a:lnTo>
                  <a:pt x="0" y="332397"/>
                </a:lnTo>
                <a:close/>
              </a:path>
            </a:pathLst>
          </a:custGeom>
          <a:solidFill>
            <a:srgbClr val="FFD5A9"/>
          </a:solidFill>
        </p:spPr>
        <p:txBody>
          <a:bodyPr wrap="square" lIns="0" tIns="0" rIns="0" bIns="0" rtlCol="0"/>
          <a:lstStyle/>
          <a:p>
            <a:endParaRPr/>
          </a:p>
        </p:txBody>
      </p:sp>
      <p:sp>
        <p:nvSpPr>
          <p:cNvPr id="3" name="object 3"/>
          <p:cNvSpPr/>
          <p:nvPr/>
        </p:nvSpPr>
        <p:spPr>
          <a:xfrm>
            <a:off x="1643252" y="290195"/>
            <a:ext cx="1076960" cy="284480"/>
          </a:xfrm>
          <a:custGeom>
            <a:avLst/>
            <a:gdLst/>
            <a:ahLst/>
            <a:cxnLst/>
            <a:rect l="l" t="t" r="r" b="b"/>
            <a:pathLst>
              <a:path w="1076960" h="284480">
                <a:moveTo>
                  <a:pt x="217170" y="175640"/>
                </a:moveTo>
                <a:lnTo>
                  <a:pt x="202311" y="175640"/>
                </a:lnTo>
                <a:lnTo>
                  <a:pt x="195961" y="178180"/>
                </a:lnTo>
                <a:lnTo>
                  <a:pt x="185547" y="188594"/>
                </a:lnTo>
                <a:lnTo>
                  <a:pt x="182880" y="194944"/>
                </a:lnTo>
                <a:lnTo>
                  <a:pt x="182880" y="209803"/>
                </a:lnTo>
                <a:lnTo>
                  <a:pt x="185547" y="216153"/>
                </a:lnTo>
                <a:lnTo>
                  <a:pt x="190754" y="221487"/>
                </a:lnTo>
                <a:lnTo>
                  <a:pt x="195961" y="226694"/>
                </a:lnTo>
                <a:lnTo>
                  <a:pt x="202311" y="229362"/>
                </a:lnTo>
                <a:lnTo>
                  <a:pt x="217170" y="229362"/>
                </a:lnTo>
                <a:lnTo>
                  <a:pt x="223520" y="226694"/>
                </a:lnTo>
                <a:lnTo>
                  <a:pt x="228727" y="221487"/>
                </a:lnTo>
                <a:lnTo>
                  <a:pt x="233934" y="216153"/>
                </a:lnTo>
                <a:lnTo>
                  <a:pt x="236474" y="209803"/>
                </a:lnTo>
                <a:lnTo>
                  <a:pt x="236474" y="194944"/>
                </a:lnTo>
                <a:lnTo>
                  <a:pt x="233934" y="188594"/>
                </a:lnTo>
                <a:lnTo>
                  <a:pt x="223520" y="178180"/>
                </a:lnTo>
                <a:lnTo>
                  <a:pt x="217170" y="175640"/>
                </a:lnTo>
                <a:close/>
              </a:path>
              <a:path w="1076960" h="284480">
                <a:moveTo>
                  <a:pt x="352425" y="1777"/>
                </a:moveTo>
                <a:lnTo>
                  <a:pt x="344636" y="1920"/>
                </a:lnTo>
                <a:lnTo>
                  <a:pt x="290576" y="4063"/>
                </a:lnTo>
                <a:lnTo>
                  <a:pt x="290576" y="221868"/>
                </a:lnTo>
                <a:lnTo>
                  <a:pt x="357251" y="221868"/>
                </a:lnTo>
                <a:lnTo>
                  <a:pt x="374231" y="220793"/>
                </a:lnTo>
                <a:lnTo>
                  <a:pt x="415290" y="204469"/>
                </a:lnTo>
                <a:lnTo>
                  <a:pt x="428007" y="190500"/>
                </a:lnTo>
                <a:lnTo>
                  <a:pt x="343535" y="190500"/>
                </a:lnTo>
                <a:lnTo>
                  <a:pt x="337185" y="190245"/>
                </a:lnTo>
                <a:lnTo>
                  <a:pt x="329311" y="189610"/>
                </a:lnTo>
                <a:lnTo>
                  <a:pt x="329311" y="117475"/>
                </a:lnTo>
                <a:lnTo>
                  <a:pt x="335407" y="117093"/>
                </a:lnTo>
                <a:lnTo>
                  <a:pt x="341884" y="116966"/>
                </a:lnTo>
                <a:lnTo>
                  <a:pt x="424154" y="116966"/>
                </a:lnTo>
                <a:lnTo>
                  <a:pt x="414944" y="107739"/>
                </a:lnTo>
                <a:lnTo>
                  <a:pt x="397129" y="98805"/>
                </a:lnTo>
                <a:lnTo>
                  <a:pt x="409203" y="90737"/>
                </a:lnTo>
                <a:lnTo>
                  <a:pt x="411899" y="87756"/>
                </a:lnTo>
                <a:lnTo>
                  <a:pt x="343281" y="87756"/>
                </a:lnTo>
                <a:lnTo>
                  <a:pt x="337058" y="87629"/>
                </a:lnTo>
                <a:lnTo>
                  <a:pt x="329311" y="87249"/>
                </a:lnTo>
                <a:lnTo>
                  <a:pt x="329311" y="35178"/>
                </a:lnTo>
                <a:lnTo>
                  <a:pt x="338074" y="34416"/>
                </a:lnTo>
                <a:lnTo>
                  <a:pt x="345567" y="34035"/>
                </a:lnTo>
                <a:lnTo>
                  <a:pt x="419853" y="34035"/>
                </a:lnTo>
                <a:lnTo>
                  <a:pt x="413865" y="24479"/>
                </a:lnTo>
                <a:lnTo>
                  <a:pt x="405384" y="16382"/>
                </a:lnTo>
                <a:lnTo>
                  <a:pt x="394858" y="9975"/>
                </a:lnTo>
                <a:lnTo>
                  <a:pt x="382524" y="5413"/>
                </a:lnTo>
                <a:lnTo>
                  <a:pt x="368379" y="2684"/>
                </a:lnTo>
                <a:lnTo>
                  <a:pt x="352425" y="1777"/>
                </a:lnTo>
                <a:close/>
              </a:path>
              <a:path w="1076960" h="284480">
                <a:moveTo>
                  <a:pt x="424154" y="116966"/>
                </a:moveTo>
                <a:lnTo>
                  <a:pt x="348742" y="116966"/>
                </a:lnTo>
                <a:lnTo>
                  <a:pt x="361410" y="117512"/>
                </a:lnTo>
                <a:lnTo>
                  <a:pt x="371983" y="119141"/>
                </a:lnTo>
                <a:lnTo>
                  <a:pt x="397510" y="152400"/>
                </a:lnTo>
                <a:lnTo>
                  <a:pt x="396726" y="162349"/>
                </a:lnTo>
                <a:lnTo>
                  <a:pt x="359864" y="189978"/>
                </a:lnTo>
                <a:lnTo>
                  <a:pt x="348488" y="190500"/>
                </a:lnTo>
                <a:lnTo>
                  <a:pt x="428007" y="190500"/>
                </a:lnTo>
                <a:lnTo>
                  <a:pt x="432149" y="184007"/>
                </a:lnTo>
                <a:lnTo>
                  <a:pt x="436364" y="171448"/>
                </a:lnTo>
                <a:lnTo>
                  <a:pt x="437769" y="157352"/>
                </a:lnTo>
                <a:lnTo>
                  <a:pt x="435240" y="136989"/>
                </a:lnTo>
                <a:lnTo>
                  <a:pt x="427640" y="120459"/>
                </a:lnTo>
                <a:lnTo>
                  <a:pt x="424154" y="116966"/>
                </a:lnTo>
                <a:close/>
              </a:path>
              <a:path w="1076960" h="284480">
                <a:moveTo>
                  <a:pt x="419853" y="34035"/>
                </a:moveTo>
                <a:lnTo>
                  <a:pt x="351536" y="34035"/>
                </a:lnTo>
                <a:lnTo>
                  <a:pt x="366611" y="35629"/>
                </a:lnTo>
                <a:lnTo>
                  <a:pt x="377364" y="40401"/>
                </a:lnTo>
                <a:lnTo>
                  <a:pt x="383807" y="48341"/>
                </a:lnTo>
                <a:lnTo>
                  <a:pt x="385953" y="59435"/>
                </a:lnTo>
                <a:lnTo>
                  <a:pt x="383595" y="71844"/>
                </a:lnTo>
                <a:lnTo>
                  <a:pt x="376523" y="80692"/>
                </a:lnTo>
                <a:lnTo>
                  <a:pt x="364736" y="85992"/>
                </a:lnTo>
                <a:lnTo>
                  <a:pt x="348234" y="87756"/>
                </a:lnTo>
                <a:lnTo>
                  <a:pt x="411899" y="87756"/>
                </a:lnTo>
                <a:lnTo>
                  <a:pt x="417814" y="81216"/>
                </a:lnTo>
                <a:lnTo>
                  <a:pt x="422971" y="70266"/>
                </a:lnTo>
                <a:lnTo>
                  <a:pt x="424688" y="57911"/>
                </a:lnTo>
                <a:lnTo>
                  <a:pt x="423493" y="45243"/>
                </a:lnTo>
                <a:lnTo>
                  <a:pt x="419893" y="34099"/>
                </a:lnTo>
                <a:close/>
              </a:path>
              <a:path w="1076960" h="284480">
                <a:moveTo>
                  <a:pt x="878459" y="189864"/>
                </a:moveTo>
                <a:lnTo>
                  <a:pt x="667639" y="189864"/>
                </a:lnTo>
                <a:lnTo>
                  <a:pt x="667639" y="284479"/>
                </a:lnTo>
                <a:lnTo>
                  <a:pt x="701675" y="284479"/>
                </a:lnTo>
                <a:lnTo>
                  <a:pt x="701675" y="221868"/>
                </a:lnTo>
                <a:lnTo>
                  <a:pt x="878459" y="221868"/>
                </a:lnTo>
                <a:lnTo>
                  <a:pt x="878459" y="189864"/>
                </a:lnTo>
                <a:close/>
              </a:path>
              <a:path w="1076960" h="284480">
                <a:moveTo>
                  <a:pt x="878459" y="221868"/>
                </a:moveTo>
                <a:lnTo>
                  <a:pt x="844423" y="221868"/>
                </a:lnTo>
                <a:lnTo>
                  <a:pt x="844423" y="284479"/>
                </a:lnTo>
                <a:lnTo>
                  <a:pt x="878459" y="284479"/>
                </a:lnTo>
                <a:lnTo>
                  <a:pt x="878459" y="221868"/>
                </a:lnTo>
                <a:close/>
              </a:path>
              <a:path w="1076960" h="284480">
                <a:moveTo>
                  <a:pt x="854075" y="4063"/>
                </a:moveTo>
                <a:lnTo>
                  <a:pt x="752856" y="4063"/>
                </a:lnTo>
                <a:lnTo>
                  <a:pt x="744785" y="41735"/>
                </a:lnTo>
                <a:lnTo>
                  <a:pt x="736393" y="74548"/>
                </a:lnTo>
                <a:lnTo>
                  <a:pt x="718693" y="125602"/>
                </a:lnTo>
                <a:lnTo>
                  <a:pt x="700500" y="162258"/>
                </a:lnTo>
                <a:lnTo>
                  <a:pt x="682498" y="189864"/>
                </a:lnTo>
                <a:lnTo>
                  <a:pt x="723773" y="189864"/>
                </a:lnTo>
                <a:lnTo>
                  <a:pt x="749133" y="143662"/>
                </a:lnTo>
                <a:lnTo>
                  <a:pt x="764087" y="102504"/>
                </a:lnTo>
                <a:lnTo>
                  <a:pt x="775386" y="58566"/>
                </a:lnTo>
                <a:lnTo>
                  <a:pt x="779653" y="35686"/>
                </a:lnTo>
                <a:lnTo>
                  <a:pt x="854075" y="35686"/>
                </a:lnTo>
                <a:lnTo>
                  <a:pt x="854075" y="4063"/>
                </a:lnTo>
                <a:close/>
              </a:path>
              <a:path w="1076960" h="284480">
                <a:moveTo>
                  <a:pt x="854075" y="35686"/>
                </a:moveTo>
                <a:lnTo>
                  <a:pt x="816864" y="35686"/>
                </a:lnTo>
                <a:lnTo>
                  <a:pt x="816864" y="189864"/>
                </a:lnTo>
                <a:lnTo>
                  <a:pt x="854075" y="189864"/>
                </a:lnTo>
                <a:lnTo>
                  <a:pt x="854075" y="35686"/>
                </a:lnTo>
                <a:close/>
              </a:path>
              <a:path w="1076960" h="284480">
                <a:moveTo>
                  <a:pt x="946531" y="4063"/>
                </a:moveTo>
                <a:lnTo>
                  <a:pt x="907796" y="4063"/>
                </a:lnTo>
                <a:lnTo>
                  <a:pt x="907796" y="225297"/>
                </a:lnTo>
                <a:lnTo>
                  <a:pt x="924179" y="225297"/>
                </a:lnTo>
                <a:lnTo>
                  <a:pt x="980960" y="150621"/>
                </a:lnTo>
                <a:lnTo>
                  <a:pt x="946531" y="150621"/>
                </a:lnTo>
                <a:lnTo>
                  <a:pt x="946531" y="4063"/>
                </a:lnTo>
                <a:close/>
              </a:path>
              <a:path w="1076960" h="284480">
                <a:moveTo>
                  <a:pt x="1076833" y="75310"/>
                </a:moveTo>
                <a:lnTo>
                  <a:pt x="1038225" y="75310"/>
                </a:lnTo>
                <a:lnTo>
                  <a:pt x="1038225" y="221868"/>
                </a:lnTo>
                <a:lnTo>
                  <a:pt x="1076833" y="221868"/>
                </a:lnTo>
                <a:lnTo>
                  <a:pt x="1076833" y="75310"/>
                </a:lnTo>
                <a:close/>
              </a:path>
              <a:path w="1076960" h="284480">
                <a:moveTo>
                  <a:pt x="1076833" y="634"/>
                </a:moveTo>
                <a:lnTo>
                  <a:pt x="1060577" y="634"/>
                </a:lnTo>
                <a:lnTo>
                  <a:pt x="946531" y="150621"/>
                </a:lnTo>
                <a:lnTo>
                  <a:pt x="980960" y="150621"/>
                </a:lnTo>
                <a:lnTo>
                  <a:pt x="1038225" y="75310"/>
                </a:lnTo>
                <a:lnTo>
                  <a:pt x="1076833" y="75310"/>
                </a:lnTo>
                <a:lnTo>
                  <a:pt x="1076833" y="634"/>
                </a:lnTo>
                <a:close/>
              </a:path>
              <a:path w="1076960" h="284480">
                <a:moveTo>
                  <a:pt x="510667" y="4063"/>
                </a:moveTo>
                <a:lnTo>
                  <a:pt x="471932" y="4063"/>
                </a:lnTo>
                <a:lnTo>
                  <a:pt x="471932" y="225297"/>
                </a:lnTo>
                <a:lnTo>
                  <a:pt x="488315" y="225297"/>
                </a:lnTo>
                <a:lnTo>
                  <a:pt x="545096" y="150621"/>
                </a:lnTo>
                <a:lnTo>
                  <a:pt x="510667" y="150621"/>
                </a:lnTo>
                <a:lnTo>
                  <a:pt x="510667" y="4063"/>
                </a:lnTo>
                <a:close/>
              </a:path>
              <a:path w="1076960" h="284480">
                <a:moveTo>
                  <a:pt x="640969" y="75310"/>
                </a:moveTo>
                <a:lnTo>
                  <a:pt x="602361" y="75310"/>
                </a:lnTo>
                <a:lnTo>
                  <a:pt x="602361" y="221868"/>
                </a:lnTo>
                <a:lnTo>
                  <a:pt x="640969" y="221868"/>
                </a:lnTo>
                <a:lnTo>
                  <a:pt x="640969" y="75310"/>
                </a:lnTo>
                <a:close/>
              </a:path>
              <a:path w="1076960" h="284480">
                <a:moveTo>
                  <a:pt x="640969" y="634"/>
                </a:moveTo>
                <a:lnTo>
                  <a:pt x="624713" y="634"/>
                </a:lnTo>
                <a:lnTo>
                  <a:pt x="510667" y="150621"/>
                </a:lnTo>
                <a:lnTo>
                  <a:pt x="545096" y="150621"/>
                </a:lnTo>
                <a:lnTo>
                  <a:pt x="602361" y="75310"/>
                </a:lnTo>
                <a:lnTo>
                  <a:pt x="640969" y="75310"/>
                </a:lnTo>
                <a:lnTo>
                  <a:pt x="640969" y="634"/>
                </a:lnTo>
                <a:close/>
              </a:path>
              <a:path w="1076960" h="284480">
                <a:moveTo>
                  <a:pt x="19304" y="173735"/>
                </a:moveTo>
                <a:lnTo>
                  <a:pt x="0" y="203580"/>
                </a:lnTo>
                <a:lnTo>
                  <a:pt x="12311" y="212915"/>
                </a:lnTo>
                <a:lnTo>
                  <a:pt x="25812" y="219582"/>
                </a:lnTo>
                <a:lnTo>
                  <a:pt x="40505" y="223583"/>
                </a:lnTo>
                <a:lnTo>
                  <a:pt x="56388" y="224916"/>
                </a:lnTo>
                <a:lnTo>
                  <a:pt x="73582" y="223845"/>
                </a:lnTo>
                <a:lnTo>
                  <a:pt x="113284" y="207771"/>
                </a:lnTo>
                <a:lnTo>
                  <a:pt x="126013" y="192024"/>
                </a:lnTo>
                <a:lnTo>
                  <a:pt x="56896" y="192024"/>
                </a:lnTo>
                <a:lnTo>
                  <a:pt x="46914" y="190880"/>
                </a:lnTo>
                <a:lnTo>
                  <a:pt x="37338" y="187451"/>
                </a:lnTo>
                <a:lnTo>
                  <a:pt x="28142" y="181736"/>
                </a:lnTo>
                <a:lnTo>
                  <a:pt x="19304" y="173735"/>
                </a:lnTo>
                <a:close/>
              </a:path>
              <a:path w="1076960" h="284480">
                <a:moveTo>
                  <a:pt x="122111" y="32893"/>
                </a:moveTo>
                <a:lnTo>
                  <a:pt x="55372" y="32893"/>
                </a:lnTo>
                <a:lnTo>
                  <a:pt x="68966" y="34724"/>
                </a:lnTo>
                <a:lnTo>
                  <a:pt x="78692" y="40211"/>
                </a:lnTo>
                <a:lnTo>
                  <a:pt x="84536" y="49341"/>
                </a:lnTo>
                <a:lnTo>
                  <a:pt x="86487" y="62102"/>
                </a:lnTo>
                <a:lnTo>
                  <a:pt x="84393" y="74271"/>
                </a:lnTo>
                <a:lnTo>
                  <a:pt x="78120" y="82962"/>
                </a:lnTo>
                <a:lnTo>
                  <a:pt x="67681" y="88177"/>
                </a:lnTo>
                <a:lnTo>
                  <a:pt x="53086" y="89915"/>
                </a:lnTo>
                <a:lnTo>
                  <a:pt x="47371" y="89915"/>
                </a:lnTo>
                <a:lnTo>
                  <a:pt x="47371" y="121792"/>
                </a:lnTo>
                <a:lnTo>
                  <a:pt x="54229" y="121792"/>
                </a:lnTo>
                <a:lnTo>
                  <a:pt x="62823" y="122412"/>
                </a:lnTo>
                <a:lnTo>
                  <a:pt x="93059" y="149826"/>
                </a:lnTo>
                <a:lnTo>
                  <a:pt x="93726" y="157352"/>
                </a:lnTo>
                <a:lnTo>
                  <a:pt x="91418" y="172521"/>
                </a:lnTo>
                <a:lnTo>
                  <a:pt x="84502" y="183356"/>
                </a:lnTo>
                <a:lnTo>
                  <a:pt x="72991" y="189857"/>
                </a:lnTo>
                <a:lnTo>
                  <a:pt x="56896" y="192024"/>
                </a:lnTo>
                <a:lnTo>
                  <a:pt x="126013" y="192024"/>
                </a:lnTo>
                <a:lnTo>
                  <a:pt x="128825" y="187166"/>
                </a:lnTo>
                <a:lnTo>
                  <a:pt x="132697" y="174232"/>
                </a:lnTo>
                <a:lnTo>
                  <a:pt x="133985" y="159512"/>
                </a:lnTo>
                <a:lnTo>
                  <a:pt x="131818" y="141962"/>
                </a:lnTo>
                <a:lnTo>
                  <a:pt x="125317" y="127031"/>
                </a:lnTo>
                <a:lnTo>
                  <a:pt x="114482" y="114720"/>
                </a:lnTo>
                <a:lnTo>
                  <a:pt x="99314" y="105028"/>
                </a:lnTo>
                <a:lnTo>
                  <a:pt x="111242" y="95787"/>
                </a:lnTo>
                <a:lnTo>
                  <a:pt x="119776" y="84629"/>
                </a:lnTo>
                <a:lnTo>
                  <a:pt x="124906" y="71542"/>
                </a:lnTo>
                <a:lnTo>
                  <a:pt x="126619" y="56514"/>
                </a:lnTo>
                <a:lnTo>
                  <a:pt x="125477" y="43898"/>
                </a:lnTo>
                <a:lnTo>
                  <a:pt x="122111" y="32893"/>
                </a:lnTo>
                <a:close/>
              </a:path>
              <a:path w="1076960" h="284480">
                <a:moveTo>
                  <a:pt x="57658" y="0"/>
                </a:moveTo>
                <a:lnTo>
                  <a:pt x="14938" y="13382"/>
                </a:lnTo>
                <a:lnTo>
                  <a:pt x="5969" y="21462"/>
                </a:lnTo>
                <a:lnTo>
                  <a:pt x="24130" y="48132"/>
                </a:lnTo>
                <a:lnTo>
                  <a:pt x="31797" y="41465"/>
                </a:lnTo>
                <a:lnTo>
                  <a:pt x="39560" y="36703"/>
                </a:lnTo>
                <a:lnTo>
                  <a:pt x="47418" y="33845"/>
                </a:lnTo>
                <a:lnTo>
                  <a:pt x="55372" y="32893"/>
                </a:lnTo>
                <a:lnTo>
                  <a:pt x="122111" y="32893"/>
                </a:lnTo>
                <a:lnTo>
                  <a:pt x="122062" y="32734"/>
                </a:lnTo>
                <a:lnTo>
                  <a:pt x="86629" y="3714"/>
                </a:lnTo>
                <a:lnTo>
                  <a:pt x="73042" y="928"/>
                </a:lnTo>
                <a:lnTo>
                  <a:pt x="57658" y="0"/>
                </a:lnTo>
                <a:close/>
              </a:path>
            </a:pathLst>
          </a:custGeom>
          <a:solidFill>
            <a:srgbClr val="5E2D79"/>
          </a:solidFill>
        </p:spPr>
        <p:txBody>
          <a:bodyPr wrap="square" lIns="0" tIns="0" rIns="0" bIns="0" rtlCol="0"/>
          <a:lstStyle/>
          <a:p>
            <a:endParaRPr/>
          </a:p>
        </p:txBody>
      </p:sp>
      <p:sp>
        <p:nvSpPr>
          <p:cNvPr id="4" name="object 4"/>
          <p:cNvSpPr/>
          <p:nvPr/>
        </p:nvSpPr>
        <p:spPr>
          <a:xfrm>
            <a:off x="1826132" y="465836"/>
            <a:ext cx="53975" cy="53975"/>
          </a:xfrm>
          <a:custGeom>
            <a:avLst/>
            <a:gdLst/>
            <a:ahLst/>
            <a:cxnLst/>
            <a:rect l="l" t="t" r="r" b="b"/>
            <a:pathLst>
              <a:path w="53975" h="53975">
                <a:moveTo>
                  <a:pt x="26797" y="0"/>
                </a:moveTo>
                <a:lnTo>
                  <a:pt x="34290" y="0"/>
                </a:lnTo>
                <a:lnTo>
                  <a:pt x="40640" y="2539"/>
                </a:lnTo>
                <a:lnTo>
                  <a:pt x="45847" y="7747"/>
                </a:lnTo>
                <a:lnTo>
                  <a:pt x="51054" y="12953"/>
                </a:lnTo>
                <a:lnTo>
                  <a:pt x="53593" y="19303"/>
                </a:lnTo>
                <a:lnTo>
                  <a:pt x="53593" y="26797"/>
                </a:lnTo>
                <a:lnTo>
                  <a:pt x="53593" y="34162"/>
                </a:lnTo>
                <a:lnTo>
                  <a:pt x="51054" y="40512"/>
                </a:lnTo>
                <a:lnTo>
                  <a:pt x="45847" y="45847"/>
                </a:lnTo>
                <a:lnTo>
                  <a:pt x="40640" y="51053"/>
                </a:lnTo>
                <a:lnTo>
                  <a:pt x="34290" y="53721"/>
                </a:lnTo>
                <a:lnTo>
                  <a:pt x="26797" y="53721"/>
                </a:lnTo>
                <a:lnTo>
                  <a:pt x="19431" y="53721"/>
                </a:lnTo>
                <a:lnTo>
                  <a:pt x="13081" y="51053"/>
                </a:lnTo>
                <a:lnTo>
                  <a:pt x="7874" y="45847"/>
                </a:lnTo>
                <a:lnTo>
                  <a:pt x="2667" y="40512"/>
                </a:lnTo>
                <a:lnTo>
                  <a:pt x="0" y="34162"/>
                </a:lnTo>
                <a:lnTo>
                  <a:pt x="0" y="26797"/>
                </a:lnTo>
                <a:lnTo>
                  <a:pt x="0" y="19303"/>
                </a:lnTo>
                <a:lnTo>
                  <a:pt x="2667" y="12953"/>
                </a:lnTo>
                <a:lnTo>
                  <a:pt x="7874" y="7747"/>
                </a:lnTo>
                <a:lnTo>
                  <a:pt x="13081" y="2539"/>
                </a:lnTo>
                <a:lnTo>
                  <a:pt x="19431" y="0"/>
                </a:lnTo>
                <a:lnTo>
                  <a:pt x="26797"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971675" y="406272"/>
            <a:ext cx="69976" cy="7531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66136" y="324993"/>
            <a:ext cx="94868" cy="15595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72564" y="324231"/>
            <a:ext cx="57150" cy="53975"/>
          </a:xfrm>
          <a:custGeom>
            <a:avLst/>
            <a:gdLst/>
            <a:ahLst/>
            <a:cxnLst/>
            <a:rect l="l" t="t" r="r" b="b"/>
            <a:pathLst>
              <a:path w="57150" h="53975">
                <a:moveTo>
                  <a:pt x="22225" y="0"/>
                </a:moveTo>
                <a:lnTo>
                  <a:pt x="16256" y="0"/>
                </a:lnTo>
                <a:lnTo>
                  <a:pt x="8762" y="380"/>
                </a:lnTo>
                <a:lnTo>
                  <a:pt x="0" y="1143"/>
                </a:lnTo>
                <a:lnTo>
                  <a:pt x="0" y="53213"/>
                </a:lnTo>
                <a:lnTo>
                  <a:pt x="7747" y="53594"/>
                </a:lnTo>
                <a:lnTo>
                  <a:pt x="13969" y="53721"/>
                </a:lnTo>
                <a:lnTo>
                  <a:pt x="18923" y="53721"/>
                </a:lnTo>
                <a:lnTo>
                  <a:pt x="35425" y="51956"/>
                </a:lnTo>
                <a:lnTo>
                  <a:pt x="47212" y="46656"/>
                </a:lnTo>
                <a:lnTo>
                  <a:pt x="54284" y="37808"/>
                </a:lnTo>
                <a:lnTo>
                  <a:pt x="56642" y="25400"/>
                </a:lnTo>
                <a:lnTo>
                  <a:pt x="54496" y="14305"/>
                </a:lnTo>
                <a:lnTo>
                  <a:pt x="48053" y="6365"/>
                </a:lnTo>
                <a:lnTo>
                  <a:pt x="37300" y="1593"/>
                </a:lnTo>
                <a:lnTo>
                  <a:pt x="22225"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310892" y="294259"/>
            <a:ext cx="210820" cy="280670"/>
          </a:xfrm>
          <a:custGeom>
            <a:avLst/>
            <a:gdLst/>
            <a:ahLst/>
            <a:cxnLst/>
            <a:rect l="l" t="t" r="r" b="b"/>
            <a:pathLst>
              <a:path w="210819" h="280670">
                <a:moveTo>
                  <a:pt x="85216" y="0"/>
                </a:moveTo>
                <a:lnTo>
                  <a:pt x="186435" y="0"/>
                </a:lnTo>
                <a:lnTo>
                  <a:pt x="186435" y="185801"/>
                </a:lnTo>
                <a:lnTo>
                  <a:pt x="210819" y="185801"/>
                </a:lnTo>
                <a:lnTo>
                  <a:pt x="210819" y="280416"/>
                </a:lnTo>
                <a:lnTo>
                  <a:pt x="176783" y="280416"/>
                </a:lnTo>
                <a:lnTo>
                  <a:pt x="176783" y="217805"/>
                </a:lnTo>
                <a:lnTo>
                  <a:pt x="34035" y="217805"/>
                </a:lnTo>
                <a:lnTo>
                  <a:pt x="34035" y="280416"/>
                </a:lnTo>
                <a:lnTo>
                  <a:pt x="0" y="280416"/>
                </a:lnTo>
                <a:lnTo>
                  <a:pt x="0" y="185801"/>
                </a:lnTo>
                <a:lnTo>
                  <a:pt x="14858" y="185801"/>
                </a:lnTo>
                <a:lnTo>
                  <a:pt x="23836" y="173134"/>
                </a:lnTo>
                <a:lnTo>
                  <a:pt x="51053" y="121539"/>
                </a:lnTo>
                <a:lnTo>
                  <a:pt x="68754" y="70485"/>
                </a:lnTo>
                <a:lnTo>
                  <a:pt x="77146" y="37671"/>
                </a:lnTo>
                <a:lnTo>
                  <a:pt x="85216" y="0"/>
                </a:lnTo>
                <a:close/>
              </a:path>
            </a:pathLst>
          </a:custGeom>
          <a:ln w="3175">
            <a:solidFill>
              <a:srgbClr val="58134A"/>
            </a:solidFill>
          </a:ln>
        </p:spPr>
        <p:txBody>
          <a:bodyPr wrap="square" lIns="0" tIns="0" rIns="0" bIns="0" rtlCol="0"/>
          <a:lstStyle/>
          <a:p>
            <a:endParaRPr/>
          </a:p>
        </p:txBody>
      </p:sp>
      <p:sp>
        <p:nvSpPr>
          <p:cNvPr id="9" name="object 9"/>
          <p:cNvSpPr/>
          <p:nvPr/>
        </p:nvSpPr>
        <p:spPr>
          <a:xfrm>
            <a:off x="1932939" y="291084"/>
            <a:ext cx="148970" cy="22186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550160" y="289940"/>
            <a:ext cx="170814" cy="22644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114295" y="289940"/>
            <a:ext cx="170814" cy="22644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642364" y="289306"/>
            <a:ext cx="135762" cy="22669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846958" y="291084"/>
            <a:ext cx="382270" cy="220979"/>
          </a:xfrm>
          <a:custGeom>
            <a:avLst/>
            <a:gdLst/>
            <a:ahLst/>
            <a:cxnLst/>
            <a:rect l="l" t="t" r="r" b="b"/>
            <a:pathLst>
              <a:path w="382269" h="220979">
                <a:moveTo>
                  <a:pt x="294513" y="0"/>
                </a:moveTo>
                <a:lnTo>
                  <a:pt x="277749" y="0"/>
                </a:lnTo>
                <a:lnTo>
                  <a:pt x="190500" y="220980"/>
                </a:lnTo>
                <a:lnTo>
                  <a:pt x="233807" y="220980"/>
                </a:lnTo>
                <a:lnTo>
                  <a:pt x="248666" y="176784"/>
                </a:lnTo>
                <a:lnTo>
                  <a:pt x="364617" y="176784"/>
                </a:lnTo>
                <a:lnTo>
                  <a:pt x="352882" y="147193"/>
                </a:lnTo>
                <a:lnTo>
                  <a:pt x="259715" y="147193"/>
                </a:lnTo>
                <a:lnTo>
                  <a:pt x="285877" y="66802"/>
                </a:lnTo>
                <a:lnTo>
                  <a:pt x="321003" y="66802"/>
                </a:lnTo>
                <a:lnTo>
                  <a:pt x="294513" y="0"/>
                </a:lnTo>
                <a:close/>
              </a:path>
              <a:path w="382269" h="220979">
                <a:moveTo>
                  <a:pt x="364617" y="176784"/>
                </a:moveTo>
                <a:lnTo>
                  <a:pt x="323342" y="176784"/>
                </a:lnTo>
                <a:lnTo>
                  <a:pt x="339598" y="220980"/>
                </a:lnTo>
                <a:lnTo>
                  <a:pt x="382143" y="220980"/>
                </a:lnTo>
                <a:lnTo>
                  <a:pt x="364617" y="176784"/>
                </a:lnTo>
                <a:close/>
              </a:path>
              <a:path w="382269" h="220979">
                <a:moveTo>
                  <a:pt x="321003" y="66802"/>
                </a:moveTo>
                <a:lnTo>
                  <a:pt x="285877" y="66802"/>
                </a:lnTo>
                <a:lnTo>
                  <a:pt x="312039" y="147193"/>
                </a:lnTo>
                <a:lnTo>
                  <a:pt x="352882" y="147193"/>
                </a:lnTo>
                <a:lnTo>
                  <a:pt x="321003" y="66802"/>
                </a:lnTo>
                <a:close/>
              </a:path>
              <a:path w="382269" h="220979">
                <a:moveTo>
                  <a:pt x="107823" y="37211"/>
                </a:moveTo>
                <a:lnTo>
                  <a:pt x="69215" y="37211"/>
                </a:lnTo>
                <a:lnTo>
                  <a:pt x="69215" y="220980"/>
                </a:lnTo>
                <a:lnTo>
                  <a:pt x="107823" y="220980"/>
                </a:lnTo>
                <a:lnTo>
                  <a:pt x="107823" y="37211"/>
                </a:lnTo>
                <a:close/>
              </a:path>
              <a:path w="382269" h="220979">
                <a:moveTo>
                  <a:pt x="180467" y="3175"/>
                </a:moveTo>
                <a:lnTo>
                  <a:pt x="0" y="3175"/>
                </a:lnTo>
                <a:lnTo>
                  <a:pt x="0" y="37211"/>
                </a:lnTo>
                <a:lnTo>
                  <a:pt x="180467" y="37211"/>
                </a:lnTo>
                <a:lnTo>
                  <a:pt x="180467" y="3175"/>
                </a:lnTo>
                <a:close/>
              </a:path>
            </a:pathLst>
          </a:custGeom>
          <a:solidFill>
            <a:srgbClr val="5E2D79"/>
          </a:solidFill>
        </p:spPr>
        <p:txBody>
          <a:bodyPr wrap="square" lIns="0" tIns="0" rIns="0" bIns="0" rtlCol="0"/>
          <a:lstStyle/>
          <a:p>
            <a:endParaRPr/>
          </a:p>
        </p:txBody>
      </p:sp>
      <p:sp>
        <p:nvSpPr>
          <p:cNvPr id="14" name="object 14"/>
          <p:cNvSpPr/>
          <p:nvPr/>
        </p:nvSpPr>
        <p:spPr>
          <a:xfrm>
            <a:off x="2846070" y="290195"/>
            <a:ext cx="383920" cy="22275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333750" y="289306"/>
            <a:ext cx="1368425" cy="227457"/>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4825746" y="289306"/>
            <a:ext cx="2558161" cy="227457"/>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323532" y="1045222"/>
            <a:ext cx="8569325" cy="708025"/>
          </a:xfrm>
          <a:custGeom>
            <a:avLst/>
            <a:gdLst/>
            <a:ahLst/>
            <a:cxnLst/>
            <a:rect l="l" t="t" r="r" b="b"/>
            <a:pathLst>
              <a:path w="8569325" h="708025">
                <a:moveTo>
                  <a:pt x="0" y="707885"/>
                </a:moveTo>
                <a:lnTo>
                  <a:pt x="8568944" y="707885"/>
                </a:lnTo>
                <a:lnTo>
                  <a:pt x="8568944" y="0"/>
                </a:lnTo>
                <a:lnTo>
                  <a:pt x="0" y="0"/>
                </a:lnTo>
                <a:lnTo>
                  <a:pt x="0" y="707885"/>
                </a:lnTo>
                <a:close/>
              </a:path>
            </a:pathLst>
          </a:custGeom>
          <a:solidFill>
            <a:srgbClr val="DCFFB8"/>
          </a:solidFill>
        </p:spPr>
        <p:txBody>
          <a:bodyPr wrap="square" lIns="0" tIns="0" rIns="0" bIns="0" rtlCol="0"/>
          <a:lstStyle/>
          <a:p>
            <a:endParaRPr/>
          </a:p>
        </p:txBody>
      </p:sp>
      <p:sp>
        <p:nvSpPr>
          <p:cNvPr id="18" name="object 18"/>
          <p:cNvSpPr txBox="1"/>
          <p:nvPr/>
        </p:nvSpPr>
        <p:spPr>
          <a:xfrm>
            <a:off x="415137" y="1070863"/>
            <a:ext cx="8398510" cy="635635"/>
          </a:xfrm>
          <a:prstGeom prst="rect">
            <a:avLst/>
          </a:prstGeom>
        </p:spPr>
        <p:txBody>
          <a:bodyPr vert="horz" wrap="square" lIns="0" tIns="13335" rIns="0" bIns="0" rtlCol="0">
            <a:spAutoFit/>
          </a:bodyPr>
          <a:lstStyle/>
          <a:p>
            <a:pPr marR="5080">
              <a:lnSpc>
                <a:spcPct val="100000"/>
              </a:lnSpc>
              <a:spcBef>
                <a:spcPts val="105"/>
              </a:spcBef>
              <a:tabLst>
                <a:tab pos="555625" algn="l"/>
                <a:tab pos="2077085" algn="l"/>
                <a:tab pos="3611879" algn="l"/>
                <a:tab pos="4902835" algn="l"/>
                <a:tab pos="6520180" algn="l"/>
              </a:tabLst>
            </a:pPr>
            <a:r>
              <a:rPr sz="2000" i="1" spc="5" dirty="0">
                <a:latin typeface="Trebuchet MS"/>
                <a:cs typeface="Trebuchet MS"/>
              </a:rPr>
              <a:t>З</a:t>
            </a:r>
            <a:r>
              <a:rPr sz="2000" i="1" dirty="0">
                <a:latin typeface="Trebuchet MS"/>
                <a:cs typeface="Trebuchet MS"/>
              </a:rPr>
              <a:t>а	</a:t>
            </a:r>
            <a:r>
              <a:rPr sz="2000" i="1" spc="-5" dirty="0">
                <a:latin typeface="Trebuchet MS"/>
                <a:cs typeface="Trebuchet MS"/>
              </a:rPr>
              <a:t>повн</a:t>
            </a:r>
            <a:r>
              <a:rPr sz="2000" i="1" spc="-10" dirty="0">
                <a:latin typeface="Trebuchet MS"/>
                <a:cs typeface="Trebuchet MS"/>
              </a:rPr>
              <a:t>о</a:t>
            </a:r>
            <a:r>
              <a:rPr sz="2000" i="1" dirty="0">
                <a:latin typeface="Trebuchet MS"/>
                <a:cs typeface="Trebuchet MS"/>
              </a:rPr>
              <a:t>т</a:t>
            </a:r>
            <a:r>
              <a:rPr sz="2000" i="1" spc="-10" dirty="0">
                <a:latin typeface="Trebuchet MS"/>
                <a:cs typeface="Trebuchet MS"/>
              </a:rPr>
              <a:t>о</a:t>
            </a:r>
            <a:r>
              <a:rPr sz="2000" i="1" dirty="0">
                <a:latin typeface="Trebuchet MS"/>
                <a:cs typeface="Trebuchet MS"/>
              </a:rPr>
              <a:t>ю	ох</a:t>
            </a:r>
            <a:r>
              <a:rPr sz="2000" i="1" spc="-10" dirty="0">
                <a:latin typeface="Trebuchet MS"/>
                <a:cs typeface="Trebuchet MS"/>
              </a:rPr>
              <a:t>о</a:t>
            </a:r>
            <a:r>
              <a:rPr sz="2000" i="1" spc="-5" dirty="0">
                <a:latin typeface="Trebuchet MS"/>
                <a:cs typeface="Trebuchet MS"/>
              </a:rPr>
              <a:t>пл</a:t>
            </a:r>
            <a:r>
              <a:rPr sz="2000" i="1" spc="5" dirty="0">
                <a:latin typeface="Trebuchet MS"/>
                <a:cs typeface="Trebuchet MS"/>
              </a:rPr>
              <a:t>е</a:t>
            </a:r>
            <a:r>
              <a:rPr sz="2000" i="1" dirty="0">
                <a:latin typeface="Trebuchet MS"/>
                <a:cs typeface="Trebuchet MS"/>
              </a:rPr>
              <a:t>ння	оди</a:t>
            </a:r>
            <a:r>
              <a:rPr sz="2000" i="1" spc="-20" dirty="0">
                <a:latin typeface="Trebuchet MS"/>
                <a:cs typeface="Trebuchet MS"/>
              </a:rPr>
              <a:t>н</a:t>
            </a:r>
            <a:r>
              <a:rPr sz="2000" i="1" spc="-15" dirty="0">
                <a:latin typeface="Trebuchet MS"/>
                <a:cs typeface="Trebuchet MS"/>
              </a:rPr>
              <a:t>и</a:t>
            </a:r>
            <a:r>
              <a:rPr sz="2000" i="1" spc="-10" dirty="0">
                <a:latin typeface="Trebuchet MS"/>
                <a:cs typeface="Trebuchet MS"/>
              </a:rPr>
              <a:t>ц</a:t>
            </a:r>
            <a:r>
              <a:rPr sz="2000" i="1" dirty="0">
                <a:latin typeface="Trebuchet MS"/>
                <a:cs typeface="Trebuchet MS"/>
              </a:rPr>
              <a:t>ь	</a:t>
            </a:r>
            <a:r>
              <a:rPr sz="2000" i="1" spc="-5" dirty="0">
                <a:latin typeface="Trebuchet MS"/>
                <a:cs typeface="Trebuchet MS"/>
              </a:rPr>
              <a:t>су</a:t>
            </a:r>
            <a:r>
              <a:rPr sz="2000" i="1" spc="-15" dirty="0">
                <a:latin typeface="Trebuchet MS"/>
                <a:cs typeface="Trebuchet MS"/>
              </a:rPr>
              <a:t>к</a:t>
            </a:r>
            <a:r>
              <a:rPr sz="2000" i="1" dirty="0">
                <a:latin typeface="Trebuchet MS"/>
                <a:cs typeface="Trebuchet MS"/>
              </a:rPr>
              <a:t>упн</a:t>
            </a:r>
            <a:r>
              <a:rPr sz="2000" i="1" spc="-10" dirty="0">
                <a:latin typeface="Trebuchet MS"/>
                <a:cs typeface="Trebuchet MS"/>
              </a:rPr>
              <a:t>о</a:t>
            </a:r>
            <a:r>
              <a:rPr sz="2000" i="1" spc="-5" dirty="0">
                <a:latin typeface="Trebuchet MS"/>
                <a:cs typeface="Trebuchet MS"/>
              </a:rPr>
              <a:t>с</a:t>
            </a:r>
            <a:r>
              <a:rPr sz="2000" i="1" spc="-10" dirty="0">
                <a:latin typeface="Trebuchet MS"/>
                <a:cs typeface="Trebuchet MS"/>
              </a:rPr>
              <a:t>т</a:t>
            </a:r>
            <a:r>
              <a:rPr sz="2000" i="1" dirty="0">
                <a:latin typeface="Trebuchet MS"/>
                <a:cs typeface="Trebuchet MS"/>
              </a:rPr>
              <a:t>і	</a:t>
            </a:r>
            <a:r>
              <a:rPr sz="2000" i="1" spc="-5" dirty="0">
                <a:latin typeface="Trebuchet MS"/>
                <a:cs typeface="Trebuchet MS"/>
              </a:rPr>
              <a:t>спос</a:t>
            </a:r>
            <a:r>
              <a:rPr sz="2000" i="1" spc="-15" dirty="0">
                <a:latin typeface="Trebuchet MS"/>
                <a:cs typeface="Trebuchet MS"/>
              </a:rPr>
              <a:t>т</a:t>
            </a:r>
            <a:r>
              <a:rPr sz="2000" i="1" spc="10" dirty="0">
                <a:latin typeface="Trebuchet MS"/>
                <a:cs typeface="Trebuchet MS"/>
              </a:rPr>
              <a:t>е</a:t>
            </a:r>
            <a:r>
              <a:rPr sz="2000" i="1" spc="-5" dirty="0">
                <a:latin typeface="Trebuchet MS"/>
                <a:cs typeface="Trebuchet MS"/>
              </a:rPr>
              <a:t>ре</a:t>
            </a:r>
            <a:r>
              <a:rPr sz="2000" i="1" spc="-15" dirty="0">
                <a:latin typeface="Trebuchet MS"/>
                <a:cs typeface="Trebuchet MS"/>
              </a:rPr>
              <a:t>ж</a:t>
            </a:r>
            <a:r>
              <a:rPr sz="2000" i="1" spc="-5" dirty="0">
                <a:latin typeface="Trebuchet MS"/>
                <a:cs typeface="Trebuchet MS"/>
              </a:rPr>
              <a:t>ен</a:t>
            </a:r>
            <a:r>
              <a:rPr sz="2000" i="1" spc="-15" dirty="0">
                <a:latin typeface="Trebuchet MS"/>
                <a:cs typeface="Trebuchet MS"/>
              </a:rPr>
              <a:t>н</a:t>
            </a:r>
            <a:r>
              <a:rPr sz="2000" i="1" dirty="0">
                <a:latin typeface="Trebuchet MS"/>
                <a:cs typeface="Trebuchet MS"/>
              </a:rPr>
              <a:t>я  </a:t>
            </a:r>
            <a:r>
              <a:rPr sz="2000" i="1" spc="-5" dirty="0">
                <a:latin typeface="Trebuchet MS"/>
                <a:cs typeface="Trebuchet MS"/>
              </a:rPr>
              <a:t>поділяють на суцільне </a:t>
            </a:r>
            <a:r>
              <a:rPr sz="2000" i="1" dirty="0">
                <a:latin typeface="Trebuchet MS"/>
                <a:cs typeface="Trebuchet MS"/>
              </a:rPr>
              <a:t>і</a:t>
            </a:r>
            <a:r>
              <a:rPr sz="2000" i="1" spc="-55" dirty="0">
                <a:latin typeface="Trebuchet MS"/>
                <a:cs typeface="Trebuchet MS"/>
              </a:rPr>
              <a:t> </a:t>
            </a:r>
            <a:r>
              <a:rPr sz="2000" i="1" dirty="0">
                <a:latin typeface="Trebuchet MS"/>
                <a:cs typeface="Trebuchet MS"/>
              </a:rPr>
              <a:t>несуцільне.</a:t>
            </a:r>
            <a:endParaRPr sz="2000">
              <a:latin typeface="Trebuchet MS"/>
              <a:cs typeface="Trebuchet MS"/>
            </a:endParaRPr>
          </a:p>
        </p:txBody>
      </p:sp>
      <p:sp>
        <p:nvSpPr>
          <p:cNvPr id="19" name="object 19"/>
          <p:cNvSpPr/>
          <p:nvPr/>
        </p:nvSpPr>
        <p:spPr>
          <a:xfrm>
            <a:off x="3998340" y="1829689"/>
            <a:ext cx="3657600" cy="2304415"/>
          </a:xfrm>
          <a:custGeom>
            <a:avLst/>
            <a:gdLst/>
            <a:ahLst/>
            <a:cxnLst/>
            <a:rect l="l" t="t" r="r" b="b"/>
            <a:pathLst>
              <a:path w="3657600" h="2304415">
                <a:moveTo>
                  <a:pt x="2505456" y="0"/>
                </a:moveTo>
                <a:lnTo>
                  <a:pt x="2505456" y="288036"/>
                </a:lnTo>
                <a:lnTo>
                  <a:pt x="0" y="288036"/>
                </a:lnTo>
                <a:lnTo>
                  <a:pt x="0" y="2016252"/>
                </a:lnTo>
                <a:lnTo>
                  <a:pt x="2505456" y="2016252"/>
                </a:lnTo>
                <a:lnTo>
                  <a:pt x="2505456" y="2304288"/>
                </a:lnTo>
                <a:lnTo>
                  <a:pt x="3657600" y="1152144"/>
                </a:lnTo>
                <a:lnTo>
                  <a:pt x="2505456" y="0"/>
                </a:lnTo>
                <a:close/>
              </a:path>
            </a:pathLst>
          </a:custGeom>
          <a:solidFill>
            <a:srgbClr val="FFE8CA">
              <a:alpha val="90194"/>
            </a:srgbClr>
          </a:solidFill>
        </p:spPr>
        <p:txBody>
          <a:bodyPr wrap="square" lIns="0" tIns="0" rIns="0" bIns="0" rtlCol="0"/>
          <a:lstStyle/>
          <a:p>
            <a:endParaRPr/>
          </a:p>
        </p:txBody>
      </p:sp>
      <p:sp>
        <p:nvSpPr>
          <p:cNvPr id="20" name="object 20"/>
          <p:cNvSpPr/>
          <p:nvPr/>
        </p:nvSpPr>
        <p:spPr>
          <a:xfrm>
            <a:off x="3970909" y="1763267"/>
            <a:ext cx="3724275" cy="2437130"/>
          </a:xfrm>
          <a:custGeom>
            <a:avLst/>
            <a:gdLst/>
            <a:ahLst/>
            <a:cxnLst/>
            <a:rect l="l" t="t" r="r" b="b"/>
            <a:pathLst>
              <a:path w="3724275" h="2437129">
                <a:moveTo>
                  <a:pt x="2505455" y="0"/>
                </a:moveTo>
                <a:lnTo>
                  <a:pt x="2505455" y="326898"/>
                </a:lnTo>
                <a:lnTo>
                  <a:pt x="0" y="326898"/>
                </a:lnTo>
                <a:lnTo>
                  <a:pt x="0" y="2110232"/>
                </a:lnTo>
                <a:lnTo>
                  <a:pt x="2505455" y="2110232"/>
                </a:lnTo>
                <a:lnTo>
                  <a:pt x="2505455" y="2437130"/>
                </a:lnTo>
                <a:lnTo>
                  <a:pt x="2585212" y="2357374"/>
                </a:lnTo>
                <a:lnTo>
                  <a:pt x="2538475" y="2357374"/>
                </a:lnTo>
                <a:lnTo>
                  <a:pt x="2538475" y="2077212"/>
                </a:lnTo>
                <a:lnTo>
                  <a:pt x="33019" y="2077212"/>
                </a:lnTo>
                <a:lnTo>
                  <a:pt x="33019" y="359918"/>
                </a:lnTo>
                <a:lnTo>
                  <a:pt x="2538475" y="359918"/>
                </a:lnTo>
                <a:lnTo>
                  <a:pt x="2538475" y="79629"/>
                </a:lnTo>
                <a:lnTo>
                  <a:pt x="2585085" y="79629"/>
                </a:lnTo>
                <a:lnTo>
                  <a:pt x="2505455" y="0"/>
                </a:lnTo>
                <a:close/>
              </a:path>
              <a:path w="3724275" h="2437129">
                <a:moveTo>
                  <a:pt x="2585085" y="79629"/>
                </a:moveTo>
                <a:lnTo>
                  <a:pt x="2538475" y="79629"/>
                </a:lnTo>
                <a:lnTo>
                  <a:pt x="3677285" y="1218565"/>
                </a:lnTo>
                <a:lnTo>
                  <a:pt x="2538475" y="2357374"/>
                </a:lnTo>
                <a:lnTo>
                  <a:pt x="2585212" y="2357374"/>
                </a:lnTo>
                <a:lnTo>
                  <a:pt x="3724020" y="1218565"/>
                </a:lnTo>
                <a:lnTo>
                  <a:pt x="2585085" y="79629"/>
                </a:lnTo>
                <a:close/>
              </a:path>
              <a:path w="3724275" h="2437129">
                <a:moveTo>
                  <a:pt x="2549397" y="106172"/>
                </a:moveTo>
                <a:lnTo>
                  <a:pt x="2549397" y="370967"/>
                </a:lnTo>
                <a:lnTo>
                  <a:pt x="43941" y="370967"/>
                </a:lnTo>
                <a:lnTo>
                  <a:pt x="43941" y="2066163"/>
                </a:lnTo>
                <a:lnTo>
                  <a:pt x="2549397" y="2066163"/>
                </a:lnTo>
                <a:lnTo>
                  <a:pt x="2549397" y="2330831"/>
                </a:lnTo>
                <a:lnTo>
                  <a:pt x="2575944" y="2304288"/>
                </a:lnTo>
                <a:lnTo>
                  <a:pt x="2560446" y="2304288"/>
                </a:lnTo>
                <a:lnTo>
                  <a:pt x="2560446" y="2055114"/>
                </a:lnTo>
                <a:lnTo>
                  <a:pt x="54990" y="2055114"/>
                </a:lnTo>
                <a:lnTo>
                  <a:pt x="54990" y="381889"/>
                </a:lnTo>
                <a:lnTo>
                  <a:pt x="2560446" y="381889"/>
                </a:lnTo>
                <a:lnTo>
                  <a:pt x="2560446" y="132715"/>
                </a:lnTo>
                <a:lnTo>
                  <a:pt x="2575941" y="132715"/>
                </a:lnTo>
                <a:lnTo>
                  <a:pt x="2549397" y="106172"/>
                </a:lnTo>
                <a:close/>
              </a:path>
              <a:path w="3724275" h="2437129">
                <a:moveTo>
                  <a:pt x="2575941" y="132715"/>
                </a:moveTo>
                <a:lnTo>
                  <a:pt x="2560446" y="132715"/>
                </a:lnTo>
                <a:lnTo>
                  <a:pt x="3646169" y="1218565"/>
                </a:lnTo>
                <a:lnTo>
                  <a:pt x="2560446" y="2304288"/>
                </a:lnTo>
                <a:lnTo>
                  <a:pt x="2575944" y="2304288"/>
                </a:lnTo>
                <a:lnTo>
                  <a:pt x="3661791" y="1218565"/>
                </a:lnTo>
                <a:lnTo>
                  <a:pt x="2575941" y="132715"/>
                </a:lnTo>
                <a:close/>
              </a:path>
            </a:pathLst>
          </a:custGeom>
          <a:solidFill>
            <a:srgbClr val="FFE8CA">
              <a:alpha val="90194"/>
            </a:srgbClr>
          </a:solidFill>
        </p:spPr>
        <p:txBody>
          <a:bodyPr wrap="square" lIns="0" tIns="0" rIns="0" bIns="0" rtlCol="0"/>
          <a:lstStyle/>
          <a:p>
            <a:endParaRPr/>
          </a:p>
        </p:txBody>
      </p:sp>
      <p:sp>
        <p:nvSpPr>
          <p:cNvPr id="21" name="object 21"/>
          <p:cNvSpPr txBox="1"/>
          <p:nvPr/>
        </p:nvSpPr>
        <p:spPr>
          <a:xfrm>
            <a:off x="4000880" y="2069414"/>
            <a:ext cx="2564765" cy="1660525"/>
          </a:xfrm>
          <a:prstGeom prst="rect">
            <a:avLst/>
          </a:prstGeom>
        </p:spPr>
        <p:txBody>
          <a:bodyPr vert="horz" wrap="square" lIns="0" tIns="13335" rIns="0" bIns="0" rtlCol="0">
            <a:spAutoFit/>
          </a:bodyPr>
          <a:lstStyle/>
          <a:p>
            <a:pPr marL="241300" indent="-228600">
              <a:lnSpc>
                <a:spcPts val="2645"/>
              </a:lnSpc>
              <a:spcBef>
                <a:spcPts val="105"/>
              </a:spcBef>
              <a:buFont typeface="Calibri"/>
              <a:buChar char="•"/>
              <a:tabLst>
                <a:tab pos="241300" algn="l"/>
              </a:tabLst>
            </a:pPr>
            <a:r>
              <a:rPr sz="2300" b="1" spc="-10" dirty="0">
                <a:latin typeface="Calibri"/>
                <a:cs typeface="Calibri"/>
              </a:rPr>
              <a:t>обстеженню</a:t>
            </a:r>
            <a:r>
              <a:rPr sz="2300" b="1" spc="-45" dirty="0">
                <a:latin typeface="Calibri"/>
                <a:cs typeface="Calibri"/>
              </a:rPr>
              <a:t> </a:t>
            </a:r>
            <a:r>
              <a:rPr sz="2300" b="1" dirty="0">
                <a:latin typeface="Calibri"/>
                <a:cs typeface="Calibri"/>
              </a:rPr>
              <a:t>і</a:t>
            </a:r>
            <a:endParaRPr sz="2300">
              <a:latin typeface="Calibri"/>
              <a:cs typeface="Calibri"/>
            </a:endParaRPr>
          </a:p>
          <a:p>
            <a:pPr marL="241300">
              <a:lnSpc>
                <a:spcPts val="2525"/>
              </a:lnSpc>
            </a:pPr>
            <a:r>
              <a:rPr sz="2300" b="1" dirty="0">
                <a:latin typeface="Calibri"/>
                <a:cs typeface="Calibri"/>
              </a:rPr>
              <a:t>реєстрації</a:t>
            </a:r>
            <a:endParaRPr sz="2300">
              <a:latin typeface="Calibri"/>
              <a:cs typeface="Calibri"/>
            </a:endParaRPr>
          </a:p>
          <a:p>
            <a:pPr marL="241300" marR="5080" algn="just">
              <a:lnSpc>
                <a:spcPct val="91500"/>
              </a:lnSpc>
              <a:spcBef>
                <a:spcPts val="114"/>
              </a:spcBef>
            </a:pPr>
            <a:r>
              <a:rPr sz="2300" b="1" spc="-5" dirty="0">
                <a:latin typeface="Calibri"/>
                <a:cs typeface="Calibri"/>
              </a:rPr>
              <a:t>підлягають </a:t>
            </a:r>
            <a:r>
              <a:rPr sz="2300" b="1" spc="-10" dirty="0">
                <a:latin typeface="Calibri"/>
                <a:cs typeface="Calibri"/>
              </a:rPr>
              <a:t>усі</a:t>
            </a:r>
            <a:r>
              <a:rPr sz="2300" b="1" spc="-95" dirty="0">
                <a:latin typeface="Calibri"/>
                <a:cs typeface="Calibri"/>
              </a:rPr>
              <a:t> </a:t>
            </a:r>
            <a:r>
              <a:rPr sz="2300" b="1" spc="-5" dirty="0">
                <a:latin typeface="Calibri"/>
                <a:cs typeface="Calibri"/>
              </a:rPr>
              <a:t>без  </a:t>
            </a:r>
            <a:r>
              <a:rPr sz="2300" b="1" dirty="0">
                <a:latin typeface="Calibri"/>
                <a:cs typeface="Calibri"/>
              </a:rPr>
              <a:t>винятку</a:t>
            </a:r>
            <a:r>
              <a:rPr sz="2300" b="1" spc="-100" dirty="0">
                <a:latin typeface="Calibri"/>
                <a:cs typeface="Calibri"/>
              </a:rPr>
              <a:t> </a:t>
            </a:r>
            <a:r>
              <a:rPr sz="2300" b="1" spc="-5" dirty="0">
                <a:latin typeface="Calibri"/>
                <a:cs typeface="Calibri"/>
              </a:rPr>
              <a:t>елементи  сукупності.</a:t>
            </a:r>
            <a:endParaRPr sz="2300">
              <a:latin typeface="Calibri"/>
              <a:cs typeface="Calibri"/>
            </a:endParaRPr>
          </a:p>
        </p:txBody>
      </p:sp>
      <p:sp>
        <p:nvSpPr>
          <p:cNvPr id="22" name="object 22"/>
          <p:cNvSpPr/>
          <p:nvPr/>
        </p:nvSpPr>
        <p:spPr>
          <a:xfrm>
            <a:off x="1559941" y="1829689"/>
            <a:ext cx="2438400" cy="2304415"/>
          </a:xfrm>
          <a:custGeom>
            <a:avLst/>
            <a:gdLst/>
            <a:ahLst/>
            <a:cxnLst/>
            <a:rect l="l" t="t" r="r" b="b"/>
            <a:pathLst>
              <a:path w="2438400" h="2304415">
                <a:moveTo>
                  <a:pt x="2054352" y="0"/>
                </a:moveTo>
                <a:lnTo>
                  <a:pt x="384175" y="0"/>
                </a:lnTo>
                <a:lnTo>
                  <a:pt x="335976" y="2992"/>
                </a:lnTo>
                <a:lnTo>
                  <a:pt x="289566" y="11730"/>
                </a:lnTo>
                <a:lnTo>
                  <a:pt x="245305" y="25852"/>
                </a:lnTo>
                <a:lnTo>
                  <a:pt x="203553" y="44999"/>
                </a:lnTo>
                <a:lnTo>
                  <a:pt x="164668" y="68812"/>
                </a:lnTo>
                <a:lnTo>
                  <a:pt x="129011" y="96929"/>
                </a:lnTo>
                <a:lnTo>
                  <a:pt x="96942" y="128991"/>
                </a:lnTo>
                <a:lnTo>
                  <a:pt x="68819" y="164639"/>
                </a:lnTo>
                <a:lnTo>
                  <a:pt x="45003" y="203511"/>
                </a:lnTo>
                <a:lnTo>
                  <a:pt x="25854" y="245248"/>
                </a:lnTo>
                <a:lnTo>
                  <a:pt x="11730" y="289489"/>
                </a:lnTo>
                <a:lnTo>
                  <a:pt x="2992" y="335876"/>
                </a:lnTo>
                <a:lnTo>
                  <a:pt x="0" y="384048"/>
                </a:lnTo>
                <a:lnTo>
                  <a:pt x="0" y="1920240"/>
                </a:lnTo>
                <a:lnTo>
                  <a:pt x="2992" y="1968411"/>
                </a:lnTo>
                <a:lnTo>
                  <a:pt x="11730" y="2014798"/>
                </a:lnTo>
                <a:lnTo>
                  <a:pt x="25854" y="2059039"/>
                </a:lnTo>
                <a:lnTo>
                  <a:pt x="45003" y="2100776"/>
                </a:lnTo>
                <a:lnTo>
                  <a:pt x="68819" y="2139648"/>
                </a:lnTo>
                <a:lnTo>
                  <a:pt x="96942" y="2175296"/>
                </a:lnTo>
                <a:lnTo>
                  <a:pt x="129011" y="2207358"/>
                </a:lnTo>
                <a:lnTo>
                  <a:pt x="164668" y="2235475"/>
                </a:lnTo>
                <a:lnTo>
                  <a:pt x="203553" y="2259288"/>
                </a:lnTo>
                <a:lnTo>
                  <a:pt x="245305" y="2278435"/>
                </a:lnTo>
                <a:lnTo>
                  <a:pt x="289566" y="2292557"/>
                </a:lnTo>
                <a:lnTo>
                  <a:pt x="335976" y="2301295"/>
                </a:lnTo>
                <a:lnTo>
                  <a:pt x="384175" y="2304288"/>
                </a:lnTo>
                <a:lnTo>
                  <a:pt x="2054352" y="2304288"/>
                </a:lnTo>
                <a:lnTo>
                  <a:pt x="2102548" y="2301295"/>
                </a:lnTo>
                <a:lnTo>
                  <a:pt x="2148952" y="2292557"/>
                </a:lnTo>
                <a:lnTo>
                  <a:pt x="2193203" y="2278435"/>
                </a:lnTo>
                <a:lnTo>
                  <a:pt x="2234944" y="2259288"/>
                </a:lnTo>
                <a:lnTo>
                  <a:pt x="2273816" y="2235475"/>
                </a:lnTo>
                <a:lnTo>
                  <a:pt x="2309458" y="2207358"/>
                </a:lnTo>
                <a:lnTo>
                  <a:pt x="2341513" y="2175296"/>
                </a:lnTo>
                <a:lnTo>
                  <a:pt x="2369622" y="2139648"/>
                </a:lnTo>
                <a:lnTo>
                  <a:pt x="2393425" y="2100776"/>
                </a:lnTo>
                <a:lnTo>
                  <a:pt x="2412563" y="2059039"/>
                </a:lnTo>
                <a:lnTo>
                  <a:pt x="2426677" y="2014798"/>
                </a:lnTo>
                <a:lnTo>
                  <a:pt x="2435409" y="1968411"/>
                </a:lnTo>
                <a:lnTo>
                  <a:pt x="2438400" y="1920240"/>
                </a:lnTo>
                <a:lnTo>
                  <a:pt x="2438400" y="384048"/>
                </a:lnTo>
                <a:lnTo>
                  <a:pt x="2435409" y="335876"/>
                </a:lnTo>
                <a:lnTo>
                  <a:pt x="2426677" y="289489"/>
                </a:lnTo>
                <a:lnTo>
                  <a:pt x="2412563" y="245248"/>
                </a:lnTo>
                <a:lnTo>
                  <a:pt x="2393425" y="203511"/>
                </a:lnTo>
                <a:lnTo>
                  <a:pt x="2369622" y="164639"/>
                </a:lnTo>
                <a:lnTo>
                  <a:pt x="2341513" y="128991"/>
                </a:lnTo>
                <a:lnTo>
                  <a:pt x="2309458" y="96929"/>
                </a:lnTo>
                <a:lnTo>
                  <a:pt x="2273816" y="68812"/>
                </a:lnTo>
                <a:lnTo>
                  <a:pt x="2234944" y="44999"/>
                </a:lnTo>
                <a:lnTo>
                  <a:pt x="2193203" y="25852"/>
                </a:lnTo>
                <a:lnTo>
                  <a:pt x="2148952" y="11730"/>
                </a:lnTo>
                <a:lnTo>
                  <a:pt x="2102548" y="2992"/>
                </a:lnTo>
                <a:lnTo>
                  <a:pt x="2054352" y="0"/>
                </a:lnTo>
                <a:close/>
              </a:path>
            </a:pathLst>
          </a:custGeom>
          <a:solidFill>
            <a:srgbClr val="FFC000"/>
          </a:solidFill>
        </p:spPr>
        <p:txBody>
          <a:bodyPr wrap="square" lIns="0" tIns="0" rIns="0" bIns="0" rtlCol="0"/>
          <a:lstStyle/>
          <a:p>
            <a:endParaRPr/>
          </a:p>
        </p:txBody>
      </p:sp>
      <p:sp>
        <p:nvSpPr>
          <p:cNvPr id="23" name="object 23"/>
          <p:cNvSpPr/>
          <p:nvPr/>
        </p:nvSpPr>
        <p:spPr>
          <a:xfrm>
            <a:off x="1532508" y="1812035"/>
            <a:ext cx="2493645" cy="2349500"/>
          </a:xfrm>
          <a:custGeom>
            <a:avLst/>
            <a:gdLst/>
            <a:ahLst/>
            <a:cxnLst/>
            <a:rect l="l" t="t" r="r" b="b"/>
            <a:pathLst>
              <a:path w="2493645" h="2349500">
                <a:moveTo>
                  <a:pt x="2185289" y="2336800"/>
                </a:moveTo>
                <a:lnTo>
                  <a:pt x="309498" y="2336800"/>
                </a:lnTo>
                <a:lnTo>
                  <a:pt x="329310" y="2349500"/>
                </a:lnTo>
                <a:lnTo>
                  <a:pt x="2165350" y="2349500"/>
                </a:lnTo>
                <a:lnTo>
                  <a:pt x="2185289" y="2336800"/>
                </a:lnTo>
                <a:close/>
              </a:path>
              <a:path w="2493645" h="2349500">
                <a:moveTo>
                  <a:pt x="335153" y="2311400"/>
                </a:moveTo>
                <a:lnTo>
                  <a:pt x="233807" y="2311400"/>
                </a:lnTo>
                <a:lnTo>
                  <a:pt x="251967" y="2324100"/>
                </a:lnTo>
                <a:lnTo>
                  <a:pt x="270636" y="2336800"/>
                </a:lnTo>
                <a:lnTo>
                  <a:pt x="2223896" y="2336800"/>
                </a:lnTo>
                <a:lnTo>
                  <a:pt x="2242692" y="2324100"/>
                </a:lnTo>
                <a:lnTo>
                  <a:pt x="353822" y="2324100"/>
                </a:lnTo>
                <a:lnTo>
                  <a:pt x="335153" y="2311400"/>
                </a:lnTo>
                <a:close/>
              </a:path>
              <a:path w="2493645" h="2349500">
                <a:moveTo>
                  <a:pt x="2260854" y="2311400"/>
                </a:moveTo>
                <a:lnTo>
                  <a:pt x="2157983" y="2311400"/>
                </a:lnTo>
                <a:lnTo>
                  <a:pt x="2139315" y="2324100"/>
                </a:lnTo>
                <a:lnTo>
                  <a:pt x="2242692" y="2324100"/>
                </a:lnTo>
                <a:lnTo>
                  <a:pt x="2260854" y="2311400"/>
                </a:lnTo>
                <a:close/>
              </a:path>
              <a:path w="2493645" h="2349500">
                <a:moveTo>
                  <a:pt x="281559" y="50800"/>
                </a:moveTo>
                <a:lnTo>
                  <a:pt x="197611" y="50800"/>
                </a:lnTo>
                <a:lnTo>
                  <a:pt x="180974" y="63500"/>
                </a:lnTo>
                <a:lnTo>
                  <a:pt x="149352" y="88900"/>
                </a:lnTo>
                <a:lnTo>
                  <a:pt x="120015" y="114300"/>
                </a:lnTo>
                <a:lnTo>
                  <a:pt x="93598" y="152400"/>
                </a:lnTo>
                <a:lnTo>
                  <a:pt x="81406" y="165100"/>
                </a:lnTo>
                <a:lnTo>
                  <a:pt x="69977" y="177800"/>
                </a:lnTo>
                <a:lnTo>
                  <a:pt x="59309" y="190500"/>
                </a:lnTo>
                <a:lnTo>
                  <a:pt x="49403" y="215900"/>
                </a:lnTo>
                <a:lnTo>
                  <a:pt x="40385" y="228600"/>
                </a:lnTo>
                <a:lnTo>
                  <a:pt x="32131" y="254000"/>
                </a:lnTo>
                <a:lnTo>
                  <a:pt x="24765" y="266700"/>
                </a:lnTo>
                <a:lnTo>
                  <a:pt x="18287" y="292100"/>
                </a:lnTo>
                <a:lnTo>
                  <a:pt x="12827" y="304800"/>
                </a:lnTo>
                <a:lnTo>
                  <a:pt x="8254" y="330200"/>
                </a:lnTo>
                <a:lnTo>
                  <a:pt x="4571" y="342900"/>
                </a:lnTo>
                <a:lnTo>
                  <a:pt x="2031" y="368300"/>
                </a:lnTo>
                <a:lnTo>
                  <a:pt x="507" y="393700"/>
                </a:lnTo>
                <a:lnTo>
                  <a:pt x="0" y="406400"/>
                </a:lnTo>
                <a:lnTo>
                  <a:pt x="0" y="1943100"/>
                </a:lnTo>
                <a:lnTo>
                  <a:pt x="507" y="1968500"/>
                </a:lnTo>
                <a:lnTo>
                  <a:pt x="2159" y="1981200"/>
                </a:lnTo>
                <a:lnTo>
                  <a:pt x="4825" y="2006600"/>
                </a:lnTo>
                <a:lnTo>
                  <a:pt x="8509" y="2032000"/>
                </a:lnTo>
                <a:lnTo>
                  <a:pt x="13081" y="2044700"/>
                </a:lnTo>
                <a:lnTo>
                  <a:pt x="18668" y="2070100"/>
                </a:lnTo>
                <a:lnTo>
                  <a:pt x="25272" y="2082800"/>
                </a:lnTo>
                <a:lnTo>
                  <a:pt x="32638" y="2108200"/>
                </a:lnTo>
                <a:lnTo>
                  <a:pt x="40893" y="2120900"/>
                </a:lnTo>
                <a:lnTo>
                  <a:pt x="50037" y="2146300"/>
                </a:lnTo>
                <a:lnTo>
                  <a:pt x="59943" y="2159000"/>
                </a:lnTo>
                <a:lnTo>
                  <a:pt x="70738" y="2171700"/>
                </a:lnTo>
                <a:lnTo>
                  <a:pt x="82168" y="2197100"/>
                </a:lnTo>
                <a:lnTo>
                  <a:pt x="121030" y="2235200"/>
                </a:lnTo>
                <a:lnTo>
                  <a:pt x="150240" y="2260600"/>
                </a:lnTo>
                <a:lnTo>
                  <a:pt x="181990" y="2286000"/>
                </a:lnTo>
                <a:lnTo>
                  <a:pt x="216027" y="2311400"/>
                </a:lnTo>
                <a:lnTo>
                  <a:pt x="298958" y="2311400"/>
                </a:lnTo>
                <a:lnTo>
                  <a:pt x="281304" y="2298700"/>
                </a:lnTo>
                <a:lnTo>
                  <a:pt x="264159" y="2298700"/>
                </a:lnTo>
                <a:lnTo>
                  <a:pt x="247396" y="2286000"/>
                </a:lnTo>
                <a:lnTo>
                  <a:pt x="231013" y="2273300"/>
                </a:lnTo>
                <a:lnTo>
                  <a:pt x="215265" y="2273300"/>
                </a:lnTo>
                <a:lnTo>
                  <a:pt x="199771" y="2260600"/>
                </a:lnTo>
                <a:lnTo>
                  <a:pt x="170688" y="2235200"/>
                </a:lnTo>
                <a:lnTo>
                  <a:pt x="131317" y="2197100"/>
                </a:lnTo>
                <a:lnTo>
                  <a:pt x="97663" y="2159000"/>
                </a:lnTo>
                <a:lnTo>
                  <a:pt x="78612" y="2120900"/>
                </a:lnTo>
                <a:lnTo>
                  <a:pt x="70357" y="2108200"/>
                </a:lnTo>
                <a:lnTo>
                  <a:pt x="62737" y="2095500"/>
                </a:lnTo>
                <a:lnTo>
                  <a:pt x="56006" y="2070100"/>
                </a:lnTo>
                <a:lnTo>
                  <a:pt x="49910" y="2057400"/>
                </a:lnTo>
                <a:lnTo>
                  <a:pt x="44831" y="2044700"/>
                </a:lnTo>
                <a:lnTo>
                  <a:pt x="40640" y="2019300"/>
                </a:lnTo>
                <a:lnTo>
                  <a:pt x="37337" y="2006600"/>
                </a:lnTo>
                <a:lnTo>
                  <a:pt x="34925" y="1981200"/>
                </a:lnTo>
                <a:lnTo>
                  <a:pt x="33400" y="1968500"/>
                </a:lnTo>
                <a:lnTo>
                  <a:pt x="33019" y="1943100"/>
                </a:lnTo>
                <a:lnTo>
                  <a:pt x="33019" y="406400"/>
                </a:lnTo>
                <a:lnTo>
                  <a:pt x="33528" y="393700"/>
                </a:lnTo>
                <a:lnTo>
                  <a:pt x="34925" y="368300"/>
                </a:lnTo>
                <a:lnTo>
                  <a:pt x="37337" y="355600"/>
                </a:lnTo>
                <a:lnTo>
                  <a:pt x="40766" y="330200"/>
                </a:lnTo>
                <a:lnTo>
                  <a:pt x="44957" y="317500"/>
                </a:lnTo>
                <a:lnTo>
                  <a:pt x="50037" y="292100"/>
                </a:lnTo>
                <a:lnTo>
                  <a:pt x="56006" y="279400"/>
                </a:lnTo>
                <a:lnTo>
                  <a:pt x="62865" y="266700"/>
                </a:lnTo>
                <a:lnTo>
                  <a:pt x="70357" y="241300"/>
                </a:lnTo>
                <a:lnTo>
                  <a:pt x="78740" y="228600"/>
                </a:lnTo>
                <a:lnTo>
                  <a:pt x="87884" y="215900"/>
                </a:lnTo>
                <a:lnTo>
                  <a:pt x="97790" y="190500"/>
                </a:lnTo>
                <a:lnTo>
                  <a:pt x="108330" y="177800"/>
                </a:lnTo>
                <a:lnTo>
                  <a:pt x="144017" y="139700"/>
                </a:lnTo>
                <a:lnTo>
                  <a:pt x="185165" y="101600"/>
                </a:lnTo>
                <a:lnTo>
                  <a:pt x="200024" y="88900"/>
                </a:lnTo>
                <a:lnTo>
                  <a:pt x="215391" y="88900"/>
                </a:lnTo>
                <a:lnTo>
                  <a:pt x="231266" y="76200"/>
                </a:lnTo>
                <a:lnTo>
                  <a:pt x="247649" y="63500"/>
                </a:lnTo>
                <a:lnTo>
                  <a:pt x="264414" y="63500"/>
                </a:lnTo>
                <a:lnTo>
                  <a:pt x="281559" y="50800"/>
                </a:lnTo>
                <a:close/>
              </a:path>
              <a:path w="2493645" h="2349500">
                <a:moveTo>
                  <a:pt x="2155443" y="2298700"/>
                </a:moveTo>
                <a:lnTo>
                  <a:pt x="337184" y="2298700"/>
                </a:lnTo>
                <a:lnTo>
                  <a:pt x="355218" y="2311400"/>
                </a:lnTo>
                <a:lnTo>
                  <a:pt x="2137410" y="2311400"/>
                </a:lnTo>
                <a:lnTo>
                  <a:pt x="2155443" y="2298700"/>
                </a:lnTo>
                <a:close/>
              </a:path>
              <a:path w="2493645" h="2349500">
                <a:moveTo>
                  <a:pt x="2294763" y="50800"/>
                </a:moveTo>
                <a:lnTo>
                  <a:pt x="2212086" y="50800"/>
                </a:lnTo>
                <a:lnTo>
                  <a:pt x="2229357" y="63500"/>
                </a:lnTo>
                <a:lnTo>
                  <a:pt x="2246121" y="63500"/>
                </a:lnTo>
                <a:lnTo>
                  <a:pt x="2262378" y="76200"/>
                </a:lnTo>
                <a:lnTo>
                  <a:pt x="2278253" y="88900"/>
                </a:lnTo>
                <a:lnTo>
                  <a:pt x="2293619" y="88900"/>
                </a:lnTo>
                <a:lnTo>
                  <a:pt x="2308352" y="101600"/>
                </a:lnTo>
                <a:lnTo>
                  <a:pt x="2349627" y="139700"/>
                </a:lnTo>
                <a:lnTo>
                  <a:pt x="2385314" y="177800"/>
                </a:lnTo>
                <a:lnTo>
                  <a:pt x="2405633" y="215900"/>
                </a:lnTo>
                <a:lnTo>
                  <a:pt x="2414778" y="228600"/>
                </a:lnTo>
                <a:lnTo>
                  <a:pt x="2423032" y="241300"/>
                </a:lnTo>
                <a:lnTo>
                  <a:pt x="2430653" y="266700"/>
                </a:lnTo>
                <a:lnTo>
                  <a:pt x="2437383" y="279400"/>
                </a:lnTo>
                <a:lnTo>
                  <a:pt x="2443479" y="292100"/>
                </a:lnTo>
                <a:lnTo>
                  <a:pt x="2448560" y="317500"/>
                </a:lnTo>
                <a:lnTo>
                  <a:pt x="2452751" y="330200"/>
                </a:lnTo>
                <a:lnTo>
                  <a:pt x="2456053" y="355600"/>
                </a:lnTo>
                <a:lnTo>
                  <a:pt x="2458466" y="368300"/>
                </a:lnTo>
                <a:lnTo>
                  <a:pt x="2459863" y="393700"/>
                </a:lnTo>
                <a:lnTo>
                  <a:pt x="2460370" y="406400"/>
                </a:lnTo>
                <a:lnTo>
                  <a:pt x="2460370" y="1943100"/>
                </a:lnTo>
                <a:lnTo>
                  <a:pt x="2459863" y="1968500"/>
                </a:lnTo>
                <a:lnTo>
                  <a:pt x="2458466" y="1981200"/>
                </a:lnTo>
                <a:lnTo>
                  <a:pt x="2456053" y="2006600"/>
                </a:lnTo>
                <a:lnTo>
                  <a:pt x="2452624" y="2019300"/>
                </a:lnTo>
                <a:lnTo>
                  <a:pt x="2448432" y="2044700"/>
                </a:lnTo>
                <a:lnTo>
                  <a:pt x="2443353" y="2057400"/>
                </a:lnTo>
                <a:lnTo>
                  <a:pt x="2437383" y="2070100"/>
                </a:lnTo>
                <a:lnTo>
                  <a:pt x="2430526" y="2095500"/>
                </a:lnTo>
                <a:lnTo>
                  <a:pt x="2423032" y="2108200"/>
                </a:lnTo>
                <a:lnTo>
                  <a:pt x="2414651" y="2120900"/>
                </a:lnTo>
                <a:lnTo>
                  <a:pt x="2405506" y="2146300"/>
                </a:lnTo>
                <a:lnTo>
                  <a:pt x="2395601" y="2159000"/>
                </a:lnTo>
                <a:lnTo>
                  <a:pt x="2361945" y="2197100"/>
                </a:lnTo>
                <a:lnTo>
                  <a:pt x="2322576" y="2235200"/>
                </a:lnTo>
                <a:lnTo>
                  <a:pt x="2293366" y="2260600"/>
                </a:lnTo>
                <a:lnTo>
                  <a:pt x="2277999" y="2273300"/>
                </a:lnTo>
                <a:lnTo>
                  <a:pt x="2262124" y="2273300"/>
                </a:lnTo>
                <a:lnTo>
                  <a:pt x="2245867" y="2286000"/>
                </a:lnTo>
                <a:lnTo>
                  <a:pt x="2228977" y="2298700"/>
                </a:lnTo>
                <a:lnTo>
                  <a:pt x="2211831" y="2298700"/>
                </a:lnTo>
                <a:lnTo>
                  <a:pt x="2194305" y="2311400"/>
                </a:lnTo>
                <a:lnTo>
                  <a:pt x="2278633" y="2311400"/>
                </a:lnTo>
                <a:lnTo>
                  <a:pt x="2295905" y="2298700"/>
                </a:lnTo>
                <a:lnTo>
                  <a:pt x="2328544" y="2273300"/>
                </a:lnTo>
                <a:lnTo>
                  <a:pt x="2359025" y="2247900"/>
                </a:lnTo>
                <a:lnTo>
                  <a:pt x="2399791" y="2209800"/>
                </a:lnTo>
                <a:lnTo>
                  <a:pt x="2411983" y="2184400"/>
                </a:lnTo>
                <a:lnTo>
                  <a:pt x="2423414" y="2171700"/>
                </a:lnTo>
                <a:lnTo>
                  <a:pt x="2434081" y="2159000"/>
                </a:lnTo>
                <a:lnTo>
                  <a:pt x="2443988" y="2133600"/>
                </a:lnTo>
                <a:lnTo>
                  <a:pt x="2453004" y="2120900"/>
                </a:lnTo>
                <a:lnTo>
                  <a:pt x="2461260" y="2108200"/>
                </a:lnTo>
                <a:lnTo>
                  <a:pt x="2468626" y="2082800"/>
                </a:lnTo>
                <a:lnTo>
                  <a:pt x="2475103" y="2070100"/>
                </a:lnTo>
                <a:lnTo>
                  <a:pt x="2480564" y="2044700"/>
                </a:lnTo>
                <a:lnTo>
                  <a:pt x="2485136" y="2032000"/>
                </a:lnTo>
                <a:lnTo>
                  <a:pt x="2488818" y="2006600"/>
                </a:lnTo>
                <a:lnTo>
                  <a:pt x="2491358" y="1981200"/>
                </a:lnTo>
                <a:lnTo>
                  <a:pt x="2492882" y="1968500"/>
                </a:lnTo>
                <a:lnTo>
                  <a:pt x="2493391" y="1943100"/>
                </a:lnTo>
                <a:lnTo>
                  <a:pt x="2493391" y="406400"/>
                </a:lnTo>
                <a:lnTo>
                  <a:pt x="2492755" y="381000"/>
                </a:lnTo>
                <a:lnTo>
                  <a:pt x="2491231" y="368300"/>
                </a:lnTo>
                <a:lnTo>
                  <a:pt x="2488438" y="342900"/>
                </a:lnTo>
                <a:lnTo>
                  <a:pt x="2484881" y="330200"/>
                </a:lnTo>
                <a:lnTo>
                  <a:pt x="2480310" y="304800"/>
                </a:lnTo>
                <a:lnTo>
                  <a:pt x="2474721" y="279400"/>
                </a:lnTo>
                <a:lnTo>
                  <a:pt x="2468117" y="266700"/>
                </a:lnTo>
                <a:lnTo>
                  <a:pt x="2460752" y="241300"/>
                </a:lnTo>
                <a:lnTo>
                  <a:pt x="2452496" y="228600"/>
                </a:lnTo>
                <a:lnTo>
                  <a:pt x="2443353" y="215900"/>
                </a:lnTo>
                <a:lnTo>
                  <a:pt x="2433446" y="190500"/>
                </a:lnTo>
                <a:lnTo>
                  <a:pt x="2422652" y="177800"/>
                </a:lnTo>
                <a:lnTo>
                  <a:pt x="2411221" y="165100"/>
                </a:lnTo>
                <a:lnTo>
                  <a:pt x="2399029" y="139700"/>
                </a:lnTo>
                <a:lnTo>
                  <a:pt x="2386076" y="127000"/>
                </a:lnTo>
                <a:lnTo>
                  <a:pt x="2343150" y="88900"/>
                </a:lnTo>
                <a:lnTo>
                  <a:pt x="2311400" y="63500"/>
                </a:lnTo>
                <a:lnTo>
                  <a:pt x="2294763" y="50800"/>
                </a:lnTo>
                <a:close/>
              </a:path>
              <a:path w="2493645" h="2349500">
                <a:moveTo>
                  <a:pt x="321817" y="2286000"/>
                </a:moveTo>
                <a:lnTo>
                  <a:pt x="284860" y="2286000"/>
                </a:lnTo>
                <a:lnTo>
                  <a:pt x="301878" y="2298700"/>
                </a:lnTo>
                <a:lnTo>
                  <a:pt x="339090" y="2298700"/>
                </a:lnTo>
                <a:lnTo>
                  <a:pt x="321817" y="2286000"/>
                </a:lnTo>
                <a:close/>
              </a:path>
              <a:path w="2493645" h="2349500">
                <a:moveTo>
                  <a:pt x="2207767" y="2286000"/>
                </a:moveTo>
                <a:lnTo>
                  <a:pt x="2170429" y="2286000"/>
                </a:lnTo>
                <a:lnTo>
                  <a:pt x="2153030" y="2298700"/>
                </a:lnTo>
                <a:lnTo>
                  <a:pt x="2190750" y="2298700"/>
                </a:lnTo>
                <a:lnTo>
                  <a:pt x="2207767" y="2286000"/>
                </a:lnTo>
                <a:close/>
              </a:path>
              <a:path w="2493645" h="2349500">
                <a:moveTo>
                  <a:pt x="288416" y="2273300"/>
                </a:moveTo>
                <a:lnTo>
                  <a:pt x="251967" y="2273300"/>
                </a:lnTo>
                <a:lnTo>
                  <a:pt x="268097" y="2286000"/>
                </a:lnTo>
                <a:lnTo>
                  <a:pt x="304927" y="2286000"/>
                </a:lnTo>
                <a:lnTo>
                  <a:pt x="288416" y="2273300"/>
                </a:lnTo>
                <a:close/>
              </a:path>
              <a:path w="2493645" h="2349500">
                <a:moveTo>
                  <a:pt x="2240788" y="2273300"/>
                </a:moveTo>
                <a:lnTo>
                  <a:pt x="2203830" y="2273300"/>
                </a:lnTo>
                <a:lnTo>
                  <a:pt x="2187193" y="2286000"/>
                </a:lnTo>
                <a:lnTo>
                  <a:pt x="2224531" y="2286000"/>
                </a:lnTo>
                <a:lnTo>
                  <a:pt x="2240788" y="2273300"/>
                </a:lnTo>
                <a:close/>
              </a:path>
              <a:path w="2493645" h="2349500">
                <a:moveTo>
                  <a:pt x="242315" y="88900"/>
                </a:moveTo>
                <a:lnTo>
                  <a:pt x="221360" y="88900"/>
                </a:lnTo>
                <a:lnTo>
                  <a:pt x="206374" y="101600"/>
                </a:lnTo>
                <a:lnTo>
                  <a:pt x="164718" y="139700"/>
                </a:lnTo>
                <a:lnTo>
                  <a:pt x="128142" y="177800"/>
                </a:lnTo>
                <a:lnTo>
                  <a:pt x="97409" y="215900"/>
                </a:lnTo>
                <a:lnTo>
                  <a:pt x="80390" y="254000"/>
                </a:lnTo>
                <a:lnTo>
                  <a:pt x="73025" y="266700"/>
                </a:lnTo>
                <a:lnTo>
                  <a:pt x="66421" y="279400"/>
                </a:lnTo>
                <a:lnTo>
                  <a:pt x="60578" y="292100"/>
                </a:lnTo>
                <a:lnTo>
                  <a:pt x="55625" y="317500"/>
                </a:lnTo>
                <a:lnTo>
                  <a:pt x="51562" y="330200"/>
                </a:lnTo>
                <a:lnTo>
                  <a:pt x="48259" y="355600"/>
                </a:lnTo>
                <a:lnTo>
                  <a:pt x="45974" y="368300"/>
                </a:lnTo>
                <a:lnTo>
                  <a:pt x="44450" y="393700"/>
                </a:lnTo>
                <a:lnTo>
                  <a:pt x="43941" y="406400"/>
                </a:lnTo>
                <a:lnTo>
                  <a:pt x="43941" y="1943100"/>
                </a:lnTo>
                <a:lnTo>
                  <a:pt x="44450" y="1968500"/>
                </a:lnTo>
                <a:lnTo>
                  <a:pt x="45846" y="1981200"/>
                </a:lnTo>
                <a:lnTo>
                  <a:pt x="48132" y="1993900"/>
                </a:lnTo>
                <a:lnTo>
                  <a:pt x="51434" y="2019300"/>
                </a:lnTo>
                <a:lnTo>
                  <a:pt x="55499" y="2032000"/>
                </a:lnTo>
                <a:lnTo>
                  <a:pt x="60325" y="2057400"/>
                </a:lnTo>
                <a:lnTo>
                  <a:pt x="66166" y="2070100"/>
                </a:lnTo>
                <a:lnTo>
                  <a:pt x="72771" y="2082800"/>
                </a:lnTo>
                <a:lnTo>
                  <a:pt x="80137" y="2108200"/>
                </a:lnTo>
                <a:lnTo>
                  <a:pt x="88137" y="2120900"/>
                </a:lnTo>
                <a:lnTo>
                  <a:pt x="97028" y="2133600"/>
                </a:lnTo>
                <a:lnTo>
                  <a:pt x="106553" y="2146300"/>
                </a:lnTo>
                <a:lnTo>
                  <a:pt x="116713" y="2159000"/>
                </a:lnTo>
                <a:lnTo>
                  <a:pt x="127634" y="2171700"/>
                </a:lnTo>
                <a:lnTo>
                  <a:pt x="139318" y="2197100"/>
                </a:lnTo>
                <a:lnTo>
                  <a:pt x="151384" y="2209800"/>
                </a:lnTo>
                <a:lnTo>
                  <a:pt x="164084" y="2209800"/>
                </a:lnTo>
                <a:lnTo>
                  <a:pt x="177546" y="2222500"/>
                </a:lnTo>
                <a:lnTo>
                  <a:pt x="191389" y="2235200"/>
                </a:lnTo>
                <a:lnTo>
                  <a:pt x="205740" y="2247900"/>
                </a:lnTo>
                <a:lnTo>
                  <a:pt x="220726" y="2260600"/>
                </a:lnTo>
                <a:lnTo>
                  <a:pt x="236092" y="2273300"/>
                </a:lnTo>
                <a:lnTo>
                  <a:pt x="272160" y="2273300"/>
                </a:lnTo>
                <a:lnTo>
                  <a:pt x="256540" y="2260600"/>
                </a:lnTo>
                <a:lnTo>
                  <a:pt x="241046" y="2260600"/>
                </a:lnTo>
                <a:lnTo>
                  <a:pt x="226186" y="2247900"/>
                </a:lnTo>
                <a:lnTo>
                  <a:pt x="211709" y="2235200"/>
                </a:lnTo>
                <a:lnTo>
                  <a:pt x="197739" y="2235200"/>
                </a:lnTo>
                <a:lnTo>
                  <a:pt x="171196" y="2209800"/>
                </a:lnTo>
                <a:lnTo>
                  <a:pt x="136016" y="2171700"/>
                </a:lnTo>
                <a:lnTo>
                  <a:pt x="106298" y="2133600"/>
                </a:lnTo>
                <a:lnTo>
                  <a:pt x="97790" y="2108200"/>
                </a:lnTo>
                <a:lnTo>
                  <a:pt x="89915" y="2095500"/>
                </a:lnTo>
                <a:lnTo>
                  <a:pt x="82803" y="2082800"/>
                </a:lnTo>
                <a:lnTo>
                  <a:pt x="76453" y="2070100"/>
                </a:lnTo>
                <a:lnTo>
                  <a:pt x="70738" y="2044700"/>
                </a:lnTo>
                <a:lnTo>
                  <a:pt x="66040" y="2032000"/>
                </a:lnTo>
                <a:lnTo>
                  <a:pt x="62103" y="2019300"/>
                </a:lnTo>
                <a:lnTo>
                  <a:pt x="58928" y="1993900"/>
                </a:lnTo>
                <a:lnTo>
                  <a:pt x="56768" y="1981200"/>
                </a:lnTo>
                <a:lnTo>
                  <a:pt x="55371" y="1955800"/>
                </a:lnTo>
                <a:lnTo>
                  <a:pt x="54990" y="1943100"/>
                </a:lnTo>
                <a:lnTo>
                  <a:pt x="54990" y="406400"/>
                </a:lnTo>
                <a:lnTo>
                  <a:pt x="55499" y="393700"/>
                </a:lnTo>
                <a:lnTo>
                  <a:pt x="56896" y="368300"/>
                </a:lnTo>
                <a:lnTo>
                  <a:pt x="59181" y="355600"/>
                </a:lnTo>
                <a:lnTo>
                  <a:pt x="62356" y="330200"/>
                </a:lnTo>
                <a:lnTo>
                  <a:pt x="66421" y="317500"/>
                </a:lnTo>
                <a:lnTo>
                  <a:pt x="71247" y="304800"/>
                </a:lnTo>
                <a:lnTo>
                  <a:pt x="76834" y="279400"/>
                </a:lnTo>
                <a:lnTo>
                  <a:pt x="83312" y="266700"/>
                </a:lnTo>
                <a:lnTo>
                  <a:pt x="90424" y="254000"/>
                </a:lnTo>
                <a:lnTo>
                  <a:pt x="98424" y="241300"/>
                </a:lnTo>
                <a:lnTo>
                  <a:pt x="106934" y="228600"/>
                </a:lnTo>
                <a:lnTo>
                  <a:pt x="116332" y="203200"/>
                </a:lnTo>
                <a:lnTo>
                  <a:pt x="148082" y="165100"/>
                </a:lnTo>
                <a:lnTo>
                  <a:pt x="185292" y="127000"/>
                </a:lnTo>
                <a:lnTo>
                  <a:pt x="198882" y="127000"/>
                </a:lnTo>
                <a:lnTo>
                  <a:pt x="212724" y="114300"/>
                </a:lnTo>
                <a:lnTo>
                  <a:pt x="227329" y="101600"/>
                </a:lnTo>
                <a:lnTo>
                  <a:pt x="242315" y="88900"/>
                </a:lnTo>
                <a:close/>
              </a:path>
              <a:path w="2493645" h="2349500">
                <a:moveTo>
                  <a:pt x="2272791" y="88900"/>
                </a:moveTo>
                <a:lnTo>
                  <a:pt x="2252344" y="88900"/>
                </a:lnTo>
                <a:lnTo>
                  <a:pt x="2267330" y="101600"/>
                </a:lnTo>
                <a:lnTo>
                  <a:pt x="2281681" y="114300"/>
                </a:lnTo>
                <a:lnTo>
                  <a:pt x="2295652" y="127000"/>
                </a:lnTo>
                <a:lnTo>
                  <a:pt x="2309241" y="127000"/>
                </a:lnTo>
                <a:lnTo>
                  <a:pt x="2322067" y="139700"/>
                </a:lnTo>
                <a:lnTo>
                  <a:pt x="2357246" y="177800"/>
                </a:lnTo>
                <a:lnTo>
                  <a:pt x="2387091" y="228600"/>
                </a:lnTo>
                <a:lnTo>
                  <a:pt x="2395728" y="241300"/>
                </a:lnTo>
                <a:lnTo>
                  <a:pt x="2403475" y="254000"/>
                </a:lnTo>
                <a:lnTo>
                  <a:pt x="2410587" y="266700"/>
                </a:lnTo>
                <a:lnTo>
                  <a:pt x="2416937" y="292100"/>
                </a:lnTo>
                <a:lnTo>
                  <a:pt x="2422652" y="304800"/>
                </a:lnTo>
                <a:lnTo>
                  <a:pt x="2427351" y="317500"/>
                </a:lnTo>
                <a:lnTo>
                  <a:pt x="2431288" y="342900"/>
                </a:lnTo>
                <a:lnTo>
                  <a:pt x="2434336" y="355600"/>
                </a:lnTo>
                <a:lnTo>
                  <a:pt x="2436621" y="368300"/>
                </a:lnTo>
                <a:lnTo>
                  <a:pt x="2437891" y="393700"/>
                </a:lnTo>
                <a:lnTo>
                  <a:pt x="2438400" y="406400"/>
                </a:lnTo>
                <a:lnTo>
                  <a:pt x="2438400" y="1943100"/>
                </a:lnTo>
                <a:lnTo>
                  <a:pt x="2437891" y="1968500"/>
                </a:lnTo>
                <a:lnTo>
                  <a:pt x="2436494" y="1981200"/>
                </a:lnTo>
                <a:lnTo>
                  <a:pt x="2434208" y="1993900"/>
                </a:lnTo>
                <a:lnTo>
                  <a:pt x="2431033" y="2019300"/>
                </a:lnTo>
                <a:lnTo>
                  <a:pt x="2426969" y="2032000"/>
                </a:lnTo>
                <a:lnTo>
                  <a:pt x="2422143" y="2044700"/>
                </a:lnTo>
                <a:lnTo>
                  <a:pt x="2416555" y="2070100"/>
                </a:lnTo>
                <a:lnTo>
                  <a:pt x="2410079" y="2082800"/>
                </a:lnTo>
                <a:lnTo>
                  <a:pt x="2402966" y="2095500"/>
                </a:lnTo>
                <a:lnTo>
                  <a:pt x="2394966" y="2120900"/>
                </a:lnTo>
                <a:lnTo>
                  <a:pt x="2367153" y="2159000"/>
                </a:lnTo>
                <a:lnTo>
                  <a:pt x="2333498" y="2197100"/>
                </a:lnTo>
                <a:lnTo>
                  <a:pt x="2294636" y="2235200"/>
                </a:lnTo>
                <a:lnTo>
                  <a:pt x="2280666" y="2235200"/>
                </a:lnTo>
                <a:lnTo>
                  <a:pt x="2266061" y="2247900"/>
                </a:lnTo>
                <a:lnTo>
                  <a:pt x="2251202" y="2260600"/>
                </a:lnTo>
                <a:lnTo>
                  <a:pt x="2235835" y="2260600"/>
                </a:lnTo>
                <a:lnTo>
                  <a:pt x="2219960" y="2273300"/>
                </a:lnTo>
                <a:lnTo>
                  <a:pt x="2256663" y="2273300"/>
                </a:lnTo>
                <a:lnTo>
                  <a:pt x="2272029" y="2260600"/>
                </a:lnTo>
                <a:lnTo>
                  <a:pt x="2287016" y="2247900"/>
                </a:lnTo>
                <a:lnTo>
                  <a:pt x="2301366" y="2235200"/>
                </a:lnTo>
                <a:lnTo>
                  <a:pt x="2315337" y="2222500"/>
                </a:lnTo>
                <a:lnTo>
                  <a:pt x="2328671" y="2222500"/>
                </a:lnTo>
                <a:lnTo>
                  <a:pt x="2341499" y="2209800"/>
                </a:lnTo>
                <a:lnTo>
                  <a:pt x="2353691" y="2197100"/>
                </a:lnTo>
                <a:lnTo>
                  <a:pt x="2365248" y="2184400"/>
                </a:lnTo>
                <a:lnTo>
                  <a:pt x="2376169" y="2159000"/>
                </a:lnTo>
                <a:lnTo>
                  <a:pt x="2386456" y="2146300"/>
                </a:lnTo>
                <a:lnTo>
                  <a:pt x="2395981" y="2133600"/>
                </a:lnTo>
                <a:lnTo>
                  <a:pt x="2404871" y="2120900"/>
                </a:lnTo>
                <a:lnTo>
                  <a:pt x="2413000" y="2108200"/>
                </a:lnTo>
                <a:lnTo>
                  <a:pt x="2420366" y="2082800"/>
                </a:lnTo>
                <a:lnTo>
                  <a:pt x="2426969" y="2070100"/>
                </a:lnTo>
                <a:lnTo>
                  <a:pt x="2432812" y="2057400"/>
                </a:lnTo>
                <a:lnTo>
                  <a:pt x="2437765" y="2032000"/>
                </a:lnTo>
                <a:lnTo>
                  <a:pt x="2441829" y="2019300"/>
                </a:lnTo>
                <a:lnTo>
                  <a:pt x="2445130" y="2006600"/>
                </a:lnTo>
                <a:lnTo>
                  <a:pt x="2447416" y="1981200"/>
                </a:lnTo>
                <a:lnTo>
                  <a:pt x="2448941" y="1968500"/>
                </a:lnTo>
                <a:lnTo>
                  <a:pt x="2449449" y="1943100"/>
                </a:lnTo>
                <a:lnTo>
                  <a:pt x="2449449" y="406400"/>
                </a:lnTo>
                <a:lnTo>
                  <a:pt x="2447543" y="368300"/>
                </a:lnTo>
                <a:lnTo>
                  <a:pt x="2445130" y="355600"/>
                </a:lnTo>
                <a:lnTo>
                  <a:pt x="2441955" y="330200"/>
                </a:lnTo>
                <a:lnTo>
                  <a:pt x="2437891" y="317500"/>
                </a:lnTo>
                <a:lnTo>
                  <a:pt x="2433066" y="304800"/>
                </a:lnTo>
                <a:lnTo>
                  <a:pt x="2427224" y="279400"/>
                </a:lnTo>
                <a:lnTo>
                  <a:pt x="2420619" y="266700"/>
                </a:lnTo>
                <a:lnTo>
                  <a:pt x="2413254" y="254000"/>
                </a:lnTo>
                <a:lnTo>
                  <a:pt x="2405253" y="228600"/>
                </a:lnTo>
                <a:lnTo>
                  <a:pt x="2376678" y="190500"/>
                </a:lnTo>
                <a:lnTo>
                  <a:pt x="2342006" y="152400"/>
                </a:lnTo>
                <a:lnTo>
                  <a:pt x="2302002" y="114300"/>
                </a:lnTo>
                <a:lnTo>
                  <a:pt x="2287651" y="101600"/>
                </a:lnTo>
                <a:lnTo>
                  <a:pt x="2272791" y="88900"/>
                </a:lnTo>
                <a:close/>
              </a:path>
              <a:path w="2493645" h="2349500">
                <a:moveTo>
                  <a:pt x="306323" y="63500"/>
                </a:moveTo>
                <a:lnTo>
                  <a:pt x="268985" y="63500"/>
                </a:lnTo>
                <a:lnTo>
                  <a:pt x="252603" y="76200"/>
                </a:lnTo>
                <a:lnTo>
                  <a:pt x="236728" y="88900"/>
                </a:lnTo>
                <a:lnTo>
                  <a:pt x="257683" y="88900"/>
                </a:lnTo>
                <a:lnTo>
                  <a:pt x="273430" y="76200"/>
                </a:lnTo>
                <a:lnTo>
                  <a:pt x="289559" y="76200"/>
                </a:lnTo>
                <a:lnTo>
                  <a:pt x="306323" y="63500"/>
                </a:lnTo>
                <a:close/>
              </a:path>
              <a:path w="2493645" h="2349500">
                <a:moveTo>
                  <a:pt x="2225420" y="63500"/>
                </a:moveTo>
                <a:lnTo>
                  <a:pt x="2188591" y="63500"/>
                </a:lnTo>
                <a:lnTo>
                  <a:pt x="2204974" y="76200"/>
                </a:lnTo>
                <a:lnTo>
                  <a:pt x="2221356" y="76200"/>
                </a:lnTo>
                <a:lnTo>
                  <a:pt x="2236978" y="88900"/>
                </a:lnTo>
                <a:lnTo>
                  <a:pt x="2257425" y="88900"/>
                </a:lnTo>
                <a:lnTo>
                  <a:pt x="2241550" y="76200"/>
                </a:lnTo>
                <a:lnTo>
                  <a:pt x="2225420" y="63500"/>
                </a:lnTo>
                <a:close/>
              </a:path>
              <a:path w="2493645" h="2349500">
                <a:moveTo>
                  <a:pt x="358013" y="50800"/>
                </a:moveTo>
                <a:lnTo>
                  <a:pt x="302767" y="50800"/>
                </a:lnTo>
                <a:lnTo>
                  <a:pt x="285622" y="63500"/>
                </a:lnTo>
                <a:lnTo>
                  <a:pt x="340359" y="63500"/>
                </a:lnTo>
                <a:lnTo>
                  <a:pt x="358013" y="50800"/>
                </a:lnTo>
                <a:close/>
              </a:path>
              <a:path w="2493645" h="2349500">
                <a:moveTo>
                  <a:pt x="2191512" y="50800"/>
                </a:moveTo>
                <a:lnTo>
                  <a:pt x="2136902" y="50800"/>
                </a:lnTo>
                <a:lnTo>
                  <a:pt x="2154428" y="63500"/>
                </a:lnTo>
                <a:lnTo>
                  <a:pt x="2208529" y="63500"/>
                </a:lnTo>
                <a:lnTo>
                  <a:pt x="2191512" y="50800"/>
                </a:lnTo>
                <a:close/>
              </a:path>
              <a:path w="2493645" h="2349500">
                <a:moveTo>
                  <a:pt x="372998" y="25400"/>
                </a:moveTo>
                <a:lnTo>
                  <a:pt x="250697" y="25400"/>
                </a:lnTo>
                <a:lnTo>
                  <a:pt x="232664" y="38100"/>
                </a:lnTo>
                <a:lnTo>
                  <a:pt x="214884" y="50800"/>
                </a:lnTo>
                <a:lnTo>
                  <a:pt x="299211" y="50800"/>
                </a:lnTo>
                <a:lnTo>
                  <a:pt x="317118" y="38100"/>
                </a:lnTo>
                <a:lnTo>
                  <a:pt x="354076" y="38100"/>
                </a:lnTo>
                <a:lnTo>
                  <a:pt x="372998" y="25400"/>
                </a:lnTo>
                <a:close/>
              </a:path>
              <a:path w="2493645" h="2349500">
                <a:moveTo>
                  <a:pt x="2119756" y="38100"/>
                </a:moveTo>
                <a:lnTo>
                  <a:pt x="374396" y="38100"/>
                </a:lnTo>
                <a:lnTo>
                  <a:pt x="356108" y="50800"/>
                </a:lnTo>
                <a:lnTo>
                  <a:pt x="2138299" y="50800"/>
                </a:lnTo>
                <a:lnTo>
                  <a:pt x="2119756" y="38100"/>
                </a:lnTo>
                <a:close/>
              </a:path>
              <a:path w="2493645" h="2349500">
                <a:moveTo>
                  <a:pt x="2241423" y="25400"/>
                </a:moveTo>
                <a:lnTo>
                  <a:pt x="2120645" y="25400"/>
                </a:lnTo>
                <a:lnTo>
                  <a:pt x="2139695" y="38100"/>
                </a:lnTo>
                <a:lnTo>
                  <a:pt x="2176653" y="38100"/>
                </a:lnTo>
                <a:lnTo>
                  <a:pt x="2194560" y="50800"/>
                </a:lnTo>
                <a:lnTo>
                  <a:pt x="2277491" y="50800"/>
                </a:lnTo>
                <a:lnTo>
                  <a:pt x="2259711" y="38100"/>
                </a:lnTo>
                <a:lnTo>
                  <a:pt x="2241423" y="25400"/>
                </a:lnTo>
                <a:close/>
              </a:path>
              <a:path w="2493645" h="2349500">
                <a:moveTo>
                  <a:pt x="2203577" y="12700"/>
                </a:moveTo>
                <a:lnTo>
                  <a:pt x="288543" y="12700"/>
                </a:lnTo>
                <a:lnTo>
                  <a:pt x="269493" y="25400"/>
                </a:lnTo>
                <a:lnTo>
                  <a:pt x="2222754" y="25400"/>
                </a:lnTo>
                <a:lnTo>
                  <a:pt x="2203577" y="12700"/>
                </a:lnTo>
                <a:close/>
              </a:path>
              <a:path w="2493645" h="2349500">
                <a:moveTo>
                  <a:pt x="2164206" y="0"/>
                </a:moveTo>
                <a:lnTo>
                  <a:pt x="328041" y="0"/>
                </a:lnTo>
                <a:lnTo>
                  <a:pt x="308102" y="12700"/>
                </a:lnTo>
                <a:lnTo>
                  <a:pt x="2184018" y="12700"/>
                </a:lnTo>
                <a:lnTo>
                  <a:pt x="2164206" y="0"/>
                </a:lnTo>
                <a:close/>
              </a:path>
            </a:pathLst>
          </a:custGeom>
          <a:solidFill>
            <a:srgbClr val="FFFFFF"/>
          </a:solidFill>
        </p:spPr>
        <p:txBody>
          <a:bodyPr wrap="square" lIns="0" tIns="0" rIns="0" bIns="0" rtlCol="0"/>
          <a:lstStyle/>
          <a:p>
            <a:endParaRPr/>
          </a:p>
        </p:txBody>
      </p:sp>
      <p:sp>
        <p:nvSpPr>
          <p:cNvPr id="24" name="object 24"/>
          <p:cNvSpPr txBox="1"/>
          <p:nvPr/>
        </p:nvSpPr>
        <p:spPr>
          <a:xfrm>
            <a:off x="1794764" y="2598547"/>
            <a:ext cx="1966595" cy="698500"/>
          </a:xfrm>
          <a:prstGeom prst="rect">
            <a:avLst/>
          </a:prstGeom>
        </p:spPr>
        <p:txBody>
          <a:bodyPr vert="horz" wrap="square" lIns="0" tIns="48260" rIns="0" bIns="0" rtlCol="0">
            <a:spAutoFit/>
          </a:bodyPr>
          <a:lstStyle/>
          <a:p>
            <a:pPr marL="12700" marR="5080" indent="403860">
              <a:lnSpc>
                <a:spcPts val="2530"/>
              </a:lnSpc>
              <a:spcBef>
                <a:spcPts val="380"/>
              </a:spcBef>
            </a:pPr>
            <a:r>
              <a:rPr sz="2300" b="1" spc="-5" dirty="0">
                <a:latin typeface="Calibri"/>
                <a:cs typeface="Calibri"/>
              </a:rPr>
              <a:t>Суцільне  спос</a:t>
            </a:r>
            <a:r>
              <a:rPr sz="2300" b="1" spc="-15" dirty="0">
                <a:latin typeface="Calibri"/>
                <a:cs typeface="Calibri"/>
              </a:rPr>
              <a:t>т</a:t>
            </a:r>
            <a:r>
              <a:rPr sz="2300" b="1" spc="-5" dirty="0">
                <a:latin typeface="Calibri"/>
                <a:cs typeface="Calibri"/>
              </a:rPr>
              <a:t>ер</a:t>
            </a:r>
            <a:r>
              <a:rPr sz="2300" b="1" spc="-30" dirty="0">
                <a:latin typeface="Calibri"/>
                <a:cs typeface="Calibri"/>
              </a:rPr>
              <a:t>е</a:t>
            </a:r>
            <a:r>
              <a:rPr sz="2300" b="1" spc="-45" dirty="0">
                <a:latin typeface="Calibri"/>
                <a:cs typeface="Calibri"/>
              </a:rPr>
              <a:t>ж</a:t>
            </a:r>
            <a:r>
              <a:rPr sz="2300" b="1" spc="-5" dirty="0">
                <a:latin typeface="Calibri"/>
                <a:cs typeface="Calibri"/>
              </a:rPr>
              <a:t>е</a:t>
            </a:r>
            <a:r>
              <a:rPr sz="2300" b="1" spc="5" dirty="0">
                <a:latin typeface="Calibri"/>
                <a:cs typeface="Calibri"/>
              </a:rPr>
              <a:t>н</a:t>
            </a:r>
            <a:r>
              <a:rPr sz="2300" b="1" spc="-5" dirty="0">
                <a:latin typeface="Calibri"/>
                <a:cs typeface="Calibri"/>
              </a:rPr>
              <a:t>ня</a:t>
            </a:r>
            <a:endParaRPr sz="2300">
              <a:latin typeface="Calibri"/>
              <a:cs typeface="Calibri"/>
            </a:endParaRPr>
          </a:p>
        </p:txBody>
      </p:sp>
      <p:sp>
        <p:nvSpPr>
          <p:cNvPr id="25" name="object 25"/>
          <p:cNvSpPr/>
          <p:nvPr/>
        </p:nvSpPr>
        <p:spPr>
          <a:xfrm>
            <a:off x="3998340" y="4364482"/>
            <a:ext cx="3657600" cy="2304415"/>
          </a:xfrm>
          <a:custGeom>
            <a:avLst/>
            <a:gdLst/>
            <a:ahLst/>
            <a:cxnLst/>
            <a:rect l="l" t="t" r="r" b="b"/>
            <a:pathLst>
              <a:path w="3657600" h="2304415">
                <a:moveTo>
                  <a:pt x="2505456" y="0"/>
                </a:moveTo>
                <a:lnTo>
                  <a:pt x="2505456" y="288036"/>
                </a:lnTo>
                <a:lnTo>
                  <a:pt x="0" y="288036"/>
                </a:lnTo>
                <a:lnTo>
                  <a:pt x="0" y="2016239"/>
                </a:lnTo>
                <a:lnTo>
                  <a:pt x="2505456" y="2016239"/>
                </a:lnTo>
                <a:lnTo>
                  <a:pt x="2505456" y="2304288"/>
                </a:lnTo>
                <a:lnTo>
                  <a:pt x="3657600" y="1152144"/>
                </a:lnTo>
                <a:lnTo>
                  <a:pt x="2505456" y="0"/>
                </a:lnTo>
                <a:close/>
              </a:path>
            </a:pathLst>
          </a:custGeom>
          <a:solidFill>
            <a:srgbClr val="FFE8CA">
              <a:alpha val="90194"/>
            </a:srgbClr>
          </a:solidFill>
        </p:spPr>
        <p:txBody>
          <a:bodyPr wrap="square" lIns="0" tIns="0" rIns="0" bIns="0" rtlCol="0"/>
          <a:lstStyle/>
          <a:p>
            <a:endParaRPr/>
          </a:p>
        </p:txBody>
      </p:sp>
      <p:sp>
        <p:nvSpPr>
          <p:cNvPr id="26" name="object 26"/>
          <p:cNvSpPr/>
          <p:nvPr/>
        </p:nvSpPr>
        <p:spPr>
          <a:xfrm>
            <a:off x="3970909" y="4298060"/>
            <a:ext cx="3724275" cy="2437130"/>
          </a:xfrm>
          <a:custGeom>
            <a:avLst/>
            <a:gdLst/>
            <a:ahLst/>
            <a:cxnLst/>
            <a:rect l="l" t="t" r="r" b="b"/>
            <a:pathLst>
              <a:path w="3724275" h="2437129">
                <a:moveTo>
                  <a:pt x="2505455" y="0"/>
                </a:moveTo>
                <a:lnTo>
                  <a:pt x="2505455" y="326897"/>
                </a:lnTo>
                <a:lnTo>
                  <a:pt x="0" y="326897"/>
                </a:lnTo>
                <a:lnTo>
                  <a:pt x="0" y="2110155"/>
                </a:lnTo>
                <a:lnTo>
                  <a:pt x="2505455" y="2110155"/>
                </a:lnTo>
                <a:lnTo>
                  <a:pt x="2505455" y="2437095"/>
                </a:lnTo>
                <a:lnTo>
                  <a:pt x="2585129" y="2357424"/>
                </a:lnTo>
                <a:lnTo>
                  <a:pt x="2538475" y="2357424"/>
                </a:lnTo>
                <a:lnTo>
                  <a:pt x="2538475" y="2077161"/>
                </a:lnTo>
                <a:lnTo>
                  <a:pt x="33019" y="2077161"/>
                </a:lnTo>
                <a:lnTo>
                  <a:pt x="33019" y="359918"/>
                </a:lnTo>
                <a:lnTo>
                  <a:pt x="2538475" y="359918"/>
                </a:lnTo>
                <a:lnTo>
                  <a:pt x="2538475" y="79628"/>
                </a:lnTo>
                <a:lnTo>
                  <a:pt x="2585084" y="79628"/>
                </a:lnTo>
                <a:lnTo>
                  <a:pt x="2505455" y="0"/>
                </a:lnTo>
                <a:close/>
              </a:path>
              <a:path w="3724275" h="2437129">
                <a:moveTo>
                  <a:pt x="2585084" y="79628"/>
                </a:moveTo>
                <a:lnTo>
                  <a:pt x="2538475" y="79628"/>
                </a:lnTo>
                <a:lnTo>
                  <a:pt x="3677285" y="1218564"/>
                </a:lnTo>
                <a:lnTo>
                  <a:pt x="2538475" y="2357424"/>
                </a:lnTo>
                <a:lnTo>
                  <a:pt x="2585129" y="2357424"/>
                </a:lnTo>
                <a:lnTo>
                  <a:pt x="3724020" y="1218564"/>
                </a:lnTo>
                <a:lnTo>
                  <a:pt x="2585084" y="79628"/>
                </a:lnTo>
                <a:close/>
              </a:path>
              <a:path w="3724275" h="2437129">
                <a:moveTo>
                  <a:pt x="2549397" y="106171"/>
                </a:moveTo>
                <a:lnTo>
                  <a:pt x="2549397" y="370839"/>
                </a:lnTo>
                <a:lnTo>
                  <a:pt x="43941" y="370839"/>
                </a:lnTo>
                <a:lnTo>
                  <a:pt x="43941" y="2066163"/>
                </a:lnTo>
                <a:lnTo>
                  <a:pt x="2549397" y="2066163"/>
                </a:lnTo>
                <a:lnTo>
                  <a:pt x="2549397" y="2330869"/>
                </a:lnTo>
                <a:lnTo>
                  <a:pt x="2575955" y="2304313"/>
                </a:lnTo>
                <a:lnTo>
                  <a:pt x="2560446" y="2304313"/>
                </a:lnTo>
                <a:lnTo>
                  <a:pt x="2560446" y="2055164"/>
                </a:lnTo>
                <a:lnTo>
                  <a:pt x="54990" y="2055164"/>
                </a:lnTo>
                <a:lnTo>
                  <a:pt x="54990" y="381888"/>
                </a:lnTo>
                <a:lnTo>
                  <a:pt x="2560446" y="381888"/>
                </a:lnTo>
                <a:lnTo>
                  <a:pt x="2560446" y="132714"/>
                </a:lnTo>
                <a:lnTo>
                  <a:pt x="2575941" y="132714"/>
                </a:lnTo>
                <a:lnTo>
                  <a:pt x="2549397" y="106171"/>
                </a:lnTo>
                <a:close/>
              </a:path>
              <a:path w="3724275" h="2437129">
                <a:moveTo>
                  <a:pt x="2575941" y="132714"/>
                </a:moveTo>
                <a:lnTo>
                  <a:pt x="2560446" y="132714"/>
                </a:lnTo>
                <a:lnTo>
                  <a:pt x="3646169" y="1218564"/>
                </a:lnTo>
                <a:lnTo>
                  <a:pt x="2560446" y="2304313"/>
                </a:lnTo>
                <a:lnTo>
                  <a:pt x="2575955" y="2304313"/>
                </a:lnTo>
                <a:lnTo>
                  <a:pt x="3661791" y="1218564"/>
                </a:lnTo>
                <a:lnTo>
                  <a:pt x="2575941" y="132714"/>
                </a:lnTo>
                <a:close/>
              </a:path>
            </a:pathLst>
          </a:custGeom>
          <a:solidFill>
            <a:srgbClr val="FFE8CA">
              <a:alpha val="90194"/>
            </a:srgbClr>
          </a:solidFill>
        </p:spPr>
        <p:txBody>
          <a:bodyPr wrap="square" lIns="0" tIns="0" rIns="0" bIns="0" rtlCol="0"/>
          <a:lstStyle/>
          <a:p>
            <a:endParaRPr/>
          </a:p>
        </p:txBody>
      </p:sp>
      <p:sp>
        <p:nvSpPr>
          <p:cNvPr id="27" name="object 27"/>
          <p:cNvSpPr txBox="1"/>
          <p:nvPr/>
        </p:nvSpPr>
        <p:spPr>
          <a:xfrm>
            <a:off x="4000880" y="4604969"/>
            <a:ext cx="2451735" cy="1660525"/>
          </a:xfrm>
          <a:prstGeom prst="rect">
            <a:avLst/>
          </a:prstGeom>
        </p:spPr>
        <p:txBody>
          <a:bodyPr vert="horz" wrap="square" lIns="0" tIns="42545" rIns="0" bIns="0" rtlCol="0">
            <a:spAutoFit/>
          </a:bodyPr>
          <a:lstStyle/>
          <a:p>
            <a:pPr marL="241300" marR="5080" indent="-228600">
              <a:lnSpc>
                <a:spcPct val="91600"/>
              </a:lnSpc>
              <a:spcBef>
                <a:spcPts val="335"/>
              </a:spcBef>
              <a:buFont typeface="Calibri"/>
              <a:buChar char="•"/>
              <a:tabLst>
                <a:tab pos="241300" algn="l"/>
              </a:tabLst>
            </a:pPr>
            <a:r>
              <a:rPr sz="2300" b="1" spc="-10" dirty="0">
                <a:latin typeface="Calibri"/>
                <a:cs typeface="Calibri"/>
              </a:rPr>
              <a:t>спостереження,  </a:t>
            </a:r>
            <a:r>
              <a:rPr sz="2300" b="1" spc="-5" dirty="0">
                <a:latin typeface="Calibri"/>
                <a:cs typeface="Calibri"/>
              </a:rPr>
              <a:t>при яких </a:t>
            </a:r>
            <a:r>
              <a:rPr sz="2300" b="1" spc="-10" dirty="0">
                <a:latin typeface="Calibri"/>
                <a:cs typeface="Calibri"/>
              </a:rPr>
              <a:t>обліку  </a:t>
            </a:r>
            <a:r>
              <a:rPr sz="2300" b="1" spc="-5" dirty="0">
                <a:latin typeface="Calibri"/>
                <a:cs typeface="Calibri"/>
              </a:rPr>
              <a:t>підлягають </a:t>
            </a:r>
            <a:r>
              <a:rPr sz="2300" b="1" dirty="0">
                <a:latin typeface="Calibri"/>
                <a:cs typeface="Calibri"/>
              </a:rPr>
              <a:t>не</a:t>
            </a:r>
            <a:r>
              <a:rPr sz="2300" b="1" spc="-95" dirty="0">
                <a:latin typeface="Calibri"/>
                <a:cs typeface="Calibri"/>
              </a:rPr>
              <a:t> </a:t>
            </a:r>
            <a:r>
              <a:rPr sz="2300" b="1" dirty="0">
                <a:latin typeface="Calibri"/>
                <a:cs typeface="Calibri"/>
              </a:rPr>
              <a:t>всі  </a:t>
            </a:r>
            <a:r>
              <a:rPr sz="2300" b="1" spc="-5" dirty="0">
                <a:latin typeface="Calibri"/>
                <a:cs typeface="Calibri"/>
              </a:rPr>
              <a:t>елементи</a:t>
            </a:r>
            <a:endParaRPr sz="2300">
              <a:latin typeface="Calibri"/>
              <a:cs typeface="Calibri"/>
            </a:endParaRPr>
          </a:p>
          <a:p>
            <a:pPr marL="241300">
              <a:lnSpc>
                <a:spcPts val="2520"/>
              </a:lnSpc>
            </a:pPr>
            <a:r>
              <a:rPr sz="2300" b="1" dirty="0">
                <a:latin typeface="Calibri"/>
                <a:cs typeface="Calibri"/>
              </a:rPr>
              <a:t>сукупності.</a:t>
            </a:r>
            <a:endParaRPr sz="2300">
              <a:latin typeface="Calibri"/>
              <a:cs typeface="Calibri"/>
            </a:endParaRPr>
          </a:p>
        </p:txBody>
      </p:sp>
      <p:sp>
        <p:nvSpPr>
          <p:cNvPr id="28" name="object 28"/>
          <p:cNvSpPr/>
          <p:nvPr/>
        </p:nvSpPr>
        <p:spPr>
          <a:xfrm>
            <a:off x="1559941" y="4364482"/>
            <a:ext cx="2438400" cy="2304415"/>
          </a:xfrm>
          <a:custGeom>
            <a:avLst/>
            <a:gdLst/>
            <a:ahLst/>
            <a:cxnLst/>
            <a:rect l="l" t="t" r="r" b="b"/>
            <a:pathLst>
              <a:path w="2438400" h="2304415">
                <a:moveTo>
                  <a:pt x="2054352" y="0"/>
                </a:moveTo>
                <a:lnTo>
                  <a:pt x="384175" y="0"/>
                </a:lnTo>
                <a:lnTo>
                  <a:pt x="335976" y="2990"/>
                </a:lnTo>
                <a:lnTo>
                  <a:pt x="289566" y="11722"/>
                </a:lnTo>
                <a:lnTo>
                  <a:pt x="245305" y="25836"/>
                </a:lnTo>
                <a:lnTo>
                  <a:pt x="203553" y="44974"/>
                </a:lnTo>
                <a:lnTo>
                  <a:pt x="164668" y="68777"/>
                </a:lnTo>
                <a:lnTo>
                  <a:pt x="129011" y="96886"/>
                </a:lnTo>
                <a:lnTo>
                  <a:pt x="96942" y="128941"/>
                </a:lnTo>
                <a:lnTo>
                  <a:pt x="68819" y="164583"/>
                </a:lnTo>
                <a:lnTo>
                  <a:pt x="45003" y="203455"/>
                </a:lnTo>
                <a:lnTo>
                  <a:pt x="25854" y="245196"/>
                </a:lnTo>
                <a:lnTo>
                  <a:pt x="11730" y="289447"/>
                </a:lnTo>
                <a:lnTo>
                  <a:pt x="2992" y="335851"/>
                </a:lnTo>
                <a:lnTo>
                  <a:pt x="0" y="384048"/>
                </a:lnTo>
                <a:lnTo>
                  <a:pt x="0" y="1920214"/>
                </a:lnTo>
                <a:lnTo>
                  <a:pt x="2992" y="1968391"/>
                </a:lnTo>
                <a:lnTo>
                  <a:pt x="11730" y="2014782"/>
                </a:lnTo>
                <a:lnTo>
                  <a:pt x="25854" y="2059028"/>
                </a:lnTo>
                <a:lnTo>
                  <a:pt x="45003" y="2100768"/>
                </a:lnTo>
                <a:lnTo>
                  <a:pt x="68819" y="2139642"/>
                </a:lnTo>
                <a:lnTo>
                  <a:pt x="96942" y="2175292"/>
                </a:lnTo>
                <a:lnTo>
                  <a:pt x="129011" y="2207355"/>
                </a:lnTo>
                <a:lnTo>
                  <a:pt x="164668" y="2235474"/>
                </a:lnTo>
                <a:lnTo>
                  <a:pt x="203553" y="2259287"/>
                </a:lnTo>
                <a:lnTo>
                  <a:pt x="245305" y="2278435"/>
                </a:lnTo>
                <a:lnTo>
                  <a:pt x="289566" y="2292557"/>
                </a:lnTo>
                <a:lnTo>
                  <a:pt x="335976" y="2301295"/>
                </a:lnTo>
                <a:lnTo>
                  <a:pt x="384175" y="2304288"/>
                </a:lnTo>
                <a:lnTo>
                  <a:pt x="2054352" y="2304288"/>
                </a:lnTo>
                <a:lnTo>
                  <a:pt x="2102548" y="2301295"/>
                </a:lnTo>
                <a:lnTo>
                  <a:pt x="2148952" y="2292557"/>
                </a:lnTo>
                <a:lnTo>
                  <a:pt x="2193203" y="2278435"/>
                </a:lnTo>
                <a:lnTo>
                  <a:pt x="2234944" y="2259287"/>
                </a:lnTo>
                <a:lnTo>
                  <a:pt x="2273816" y="2235474"/>
                </a:lnTo>
                <a:lnTo>
                  <a:pt x="2309458" y="2207355"/>
                </a:lnTo>
                <a:lnTo>
                  <a:pt x="2341513" y="2175292"/>
                </a:lnTo>
                <a:lnTo>
                  <a:pt x="2369622" y="2139642"/>
                </a:lnTo>
                <a:lnTo>
                  <a:pt x="2393425" y="2100768"/>
                </a:lnTo>
                <a:lnTo>
                  <a:pt x="2412563" y="2059028"/>
                </a:lnTo>
                <a:lnTo>
                  <a:pt x="2426677" y="2014782"/>
                </a:lnTo>
                <a:lnTo>
                  <a:pt x="2435409" y="1968391"/>
                </a:lnTo>
                <a:lnTo>
                  <a:pt x="2438400" y="1920214"/>
                </a:lnTo>
                <a:lnTo>
                  <a:pt x="2438400" y="384048"/>
                </a:lnTo>
                <a:lnTo>
                  <a:pt x="2435409" y="335851"/>
                </a:lnTo>
                <a:lnTo>
                  <a:pt x="2426677" y="289447"/>
                </a:lnTo>
                <a:lnTo>
                  <a:pt x="2412563" y="245196"/>
                </a:lnTo>
                <a:lnTo>
                  <a:pt x="2393425" y="203455"/>
                </a:lnTo>
                <a:lnTo>
                  <a:pt x="2369622" y="164583"/>
                </a:lnTo>
                <a:lnTo>
                  <a:pt x="2341513" y="128941"/>
                </a:lnTo>
                <a:lnTo>
                  <a:pt x="2309458" y="96886"/>
                </a:lnTo>
                <a:lnTo>
                  <a:pt x="2273816" y="68777"/>
                </a:lnTo>
                <a:lnTo>
                  <a:pt x="2234944" y="44974"/>
                </a:lnTo>
                <a:lnTo>
                  <a:pt x="2193203" y="25836"/>
                </a:lnTo>
                <a:lnTo>
                  <a:pt x="2148952" y="11722"/>
                </a:lnTo>
                <a:lnTo>
                  <a:pt x="2102548" y="2990"/>
                </a:lnTo>
                <a:lnTo>
                  <a:pt x="2054352" y="0"/>
                </a:lnTo>
                <a:close/>
              </a:path>
            </a:pathLst>
          </a:custGeom>
          <a:solidFill>
            <a:srgbClr val="FFC000"/>
          </a:solidFill>
        </p:spPr>
        <p:txBody>
          <a:bodyPr wrap="square" lIns="0" tIns="0" rIns="0" bIns="0" rtlCol="0"/>
          <a:lstStyle/>
          <a:p>
            <a:endParaRPr/>
          </a:p>
        </p:txBody>
      </p:sp>
      <p:sp>
        <p:nvSpPr>
          <p:cNvPr id="29" name="object 29"/>
          <p:cNvSpPr/>
          <p:nvPr/>
        </p:nvSpPr>
        <p:spPr>
          <a:xfrm>
            <a:off x="1532508" y="4346828"/>
            <a:ext cx="2493645" cy="2349500"/>
          </a:xfrm>
          <a:custGeom>
            <a:avLst/>
            <a:gdLst/>
            <a:ahLst/>
            <a:cxnLst/>
            <a:rect l="l" t="t" r="r" b="b"/>
            <a:pathLst>
              <a:path w="2493645" h="2349500">
                <a:moveTo>
                  <a:pt x="2185289" y="2336800"/>
                </a:moveTo>
                <a:lnTo>
                  <a:pt x="309498" y="2336800"/>
                </a:lnTo>
                <a:lnTo>
                  <a:pt x="329310" y="2349500"/>
                </a:lnTo>
                <a:lnTo>
                  <a:pt x="2165350" y="2349500"/>
                </a:lnTo>
                <a:lnTo>
                  <a:pt x="2185289" y="2336800"/>
                </a:lnTo>
                <a:close/>
              </a:path>
              <a:path w="2493645" h="2349500">
                <a:moveTo>
                  <a:pt x="335153" y="2311400"/>
                </a:moveTo>
                <a:lnTo>
                  <a:pt x="233807" y="2311400"/>
                </a:lnTo>
                <a:lnTo>
                  <a:pt x="251967" y="2324100"/>
                </a:lnTo>
                <a:lnTo>
                  <a:pt x="270636" y="2336800"/>
                </a:lnTo>
                <a:lnTo>
                  <a:pt x="2223896" y="2336800"/>
                </a:lnTo>
                <a:lnTo>
                  <a:pt x="2242692" y="2324100"/>
                </a:lnTo>
                <a:lnTo>
                  <a:pt x="353822" y="2324100"/>
                </a:lnTo>
                <a:lnTo>
                  <a:pt x="335153" y="2311400"/>
                </a:lnTo>
                <a:close/>
              </a:path>
              <a:path w="2493645" h="2349500">
                <a:moveTo>
                  <a:pt x="2260854" y="2311400"/>
                </a:moveTo>
                <a:lnTo>
                  <a:pt x="2157983" y="2311400"/>
                </a:lnTo>
                <a:lnTo>
                  <a:pt x="2139315" y="2324100"/>
                </a:lnTo>
                <a:lnTo>
                  <a:pt x="2242692" y="2324100"/>
                </a:lnTo>
                <a:lnTo>
                  <a:pt x="2260854" y="2311400"/>
                </a:lnTo>
                <a:close/>
              </a:path>
              <a:path w="2493645" h="2349500">
                <a:moveTo>
                  <a:pt x="281559" y="50800"/>
                </a:moveTo>
                <a:lnTo>
                  <a:pt x="197739" y="50800"/>
                </a:lnTo>
                <a:lnTo>
                  <a:pt x="180847" y="63500"/>
                </a:lnTo>
                <a:lnTo>
                  <a:pt x="134365" y="101600"/>
                </a:lnTo>
                <a:lnTo>
                  <a:pt x="93598" y="152400"/>
                </a:lnTo>
                <a:lnTo>
                  <a:pt x="81279" y="165100"/>
                </a:lnTo>
                <a:lnTo>
                  <a:pt x="69977" y="177800"/>
                </a:lnTo>
                <a:lnTo>
                  <a:pt x="59309" y="190500"/>
                </a:lnTo>
                <a:lnTo>
                  <a:pt x="49403" y="215900"/>
                </a:lnTo>
                <a:lnTo>
                  <a:pt x="40385" y="228600"/>
                </a:lnTo>
                <a:lnTo>
                  <a:pt x="32131" y="254000"/>
                </a:lnTo>
                <a:lnTo>
                  <a:pt x="24765" y="266700"/>
                </a:lnTo>
                <a:lnTo>
                  <a:pt x="18287" y="292100"/>
                </a:lnTo>
                <a:lnTo>
                  <a:pt x="12827" y="304800"/>
                </a:lnTo>
                <a:lnTo>
                  <a:pt x="8254" y="330200"/>
                </a:lnTo>
                <a:lnTo>
                  <a:pt x="4571" y="342900"/>
                </a:lnTo>
                <a:lnTo>
                  <a:pt x="2031" y="368300"/>
                </a:lnTo>
                <a:lnTo>
                  <a:pt x="507" y="393700"/>
                </a:lnTo>
                <a:lnTo>
                  <a:pt x="0" y="406400"/>
                </a:lnTo>
                <a:lnTo>
                  <a:pt x="0" y="1943100"/>
                </a:lnTo>
                <a:lnTo>
                  <a:pt x="507" y="1968500"/>
                </a:lnTo>
                <a:lnTo>
                  <a:pt x="2159" y="1981200"/>
                </a:lnTo>
                <a:lnTo>
                  <a:pt x="4825" y="2006600"/>
                </a:lnTo>
                <a:lnTo>
                  <a:pt x="8509" y="2032000"/>
                </a:lnTo>
                <a:lnTo>
                  <a:pt x="13081" y="2044700"/>
                </a:lnTo>
                <a:lnTo>
                  <a:pt x="18668" y="2070100"/>
                </a:lnTo>
                <a:lnTo>
                  <a:pt x="25272" y="2082800"/>
                </a:lnTo>
                <a:lnTo>
                  <a:pt x="32638" y="2108200"/>
                </a:lnTo>
                <a:lnTo>
                  <a:pt x="40893" y="2120900"/>
                </a:lnTo>
                <a:lnTo>
                  <a:pt x="50037" y="2146300"/>
                </a:lnTo>
                <a:lnTo>
                  <a:pt x="59943" y="2159000"/>
                </a:lnTo>
                <a:lnTo>
                  <a:pt x="70738" y="2171700"/>
                </a:lnTo>
                <a:lnTo>
                  <a:pt x="82168" y="2197100"/>
                </a:lnTo>
                <a:lnTo>
                  <a:pt x="121030" y="2235200"/>
                </a:lnTo>
                <a:lnTo>
                  <a:pt x="150240" y="2260600"/>
                </a:lnTo>
                <a:lnTo>
                  <a:pt x="181990" y="2286000"/>
                </a:lnTo>
                <a:lnTo>
                  <a:pt x="216027" y="2311400"/>
                </a:lnTo>
                <a:lnTo>
                  <a:pt x="298958" y="2311400"/>
                </a:lnTo>
                <a:lnTo>
                  <a:pt x="281304" y="2298700"/>
                </a:lnTo>
                <a:lnTo>
                  <a:pt x="264159" y="2298700"/>
                </a:lnTo>
                <a:lnTo>
                  <a:pt x="247396" y="2286000"/>
                </a:lnTo>
                <a:lnTo>
                  <a:pt x="231013" y="2273300"/>
                </a:lnTo>
                <a:lnTo>
                  <a:pt x="215265" y="2273300"/>
                </a:lnTo>
                <a:lnTo>
                  <a:pt x="199771" y="2260600"/>
                </a:lnTo>
                <a:lnTo>
                  <a:pt x="170688" y="2235200"/>
                </a:lnTo>
                <a:lnTo>
                  <a:pt x="131317" y="2197100"/>
                </a:lnTo>
                <a:lnTo>
                  <a:pt x="97663" y="2159000"/>
                </a:lnTo>
                <a:lnTo>
                  <a:pt x="78612" y="2120900"/>
                </a:lnTo>
                <a:lnTo>
                  <a:pt x="70357" y="2108200"/>
                </a:lnTo>
                <a:lnTo>
                  <a:pt x="62737" y="2095500"/>
                </a:lnTo>
                <a:lnTo>
                  <a:pt x="56006" y="2070100"/>
                </a:lnTo>
                <a:lnTo>
                  <a:pt x="49910" y="2057400"/>
                </a:lnTo>
                <a:lnTo>
                  <a:pt x="44831" y="2044700"/>
                </a:lnTo>
                <a:lnTo>
                  <a:pt x="40640" y="2019300"/>
                </a:lnTo>
                <a:lnTo>
                  <a:pt x="37337" y="2006600"/>
                </a:lnTo>
                <a:lnTo>
                  <a:pt x="34925" y="1981200"/>
                </a:lnTo>
                <a:lnTo>
                  <a:pt x="33400" y="1968500"/>
                </a:lnTo>
                <a:lnTo>
                  <a:pt x="33019" y="1943100"/>
                </a:lnTo>
                <a:lnTo>
                  <a:pt x="33019" y="406400"/>
                </a:lnTo>
                <a:lnTo>
                  <a:pt x="33528" y="393700"/>
                </a:lnTo>
                <a:lnTo>
                  <a:pt x="34925" y="368300"/>
                </a:lnTo>
                <a:lnTo>
                  <a:pt x="37337" y="355600"/>
                </a:lnTo>
                <a:lnTo>
                  <a:pt x="40766" y="330200"/>
                </a:lnTo>
                <a:lnTo>
                  <a:pt x="44957" y="317500"/>
                </a:lnTo>
                <a:lnTo>
                  <a:pt x="50037" y="292100"/>
                </a:lnTo>
                <a:lnTo>
                  <a:pt x="56006" y="279400"/>
                </a:lnTo>
                <a:lnTo>
                  <a:pt x="62865" y="266700"/>
                </a:lnTo>
                <a:lnTo>
                  <a:pt x="70357" y="241300"/>
                </a:lnTo>
                <a:lnTo>
                  <a:pt x="78740" y="228600"/>
                </a:lnTo>
                <a:lnTo>
                  <a:pt x="87884" y="215900"/>
                </a:lnTo>
                <a:lnTo>
                  <a:pt x="97790" y="190500"/>
                </a:lnTo>
                <a:lnTo>
                  <a:pt x="108330" y="177800"/>
                </a:lnTo>
                <a:lnTo>
                  <a:pt x="144017" y="139700"/>
                </a:lnTo>
                <a:lnTo>
                  <a:pt x="185165" y="101600"/>
                </a:lnTo>
                <a:lnTo>
                  <a:pt x="200024" y="88900"/>
                </a:lnTo>
                <a:lnTo>
                  <a:pt x="215391" y="88900"/>
                </a:lnTo>
                <a:lnTo>
                  <a:pt x="231266" y="76200"/>
                </a:lnTo>
                <a:lnTo>
                  <a:pt x="247649" y="63500"/>
                </a:lnTo>
                <a:lnTo>
                  <a:pt x="264286" y="63500"/>
                </a:lnTo>
                <a:lnTo>
                  <a:pt x="281559" y="50800"/>
                </a:lnTo>
                <a:close/>
              </a:path>
              <a:path w="2493645" h="2349500">
                <a:moveTo>
                  <a:pt x="2155443" y="2298700"/>
                </a:moveTo>
                <a:lnTo>
                  <a:pt x="337184" y="2298700"/>
                </a:lnTo>
                <a:lnTo>
                  <a:pt x="355218" y="2311400"/>
                </a:lnTo>
                <a:lnTo>
                  <a:pt x="2137410" y="2311400"/>
                </a:lnTo>
                <a:lnTo>
                  <a:pt x="2155443" y="2298700"/>
                </a:lnTo>
                <a:close/>
              </a:path>
              <a:path w="2493645" h="2349500">
                <a:moveTo>
                  <a:pt x="2294763" y="50800"/>
                </a:moveTo>
                <a:lnTo>
                  <a:pt x="2212086" y="50800"/>
                </a:lnTo>
                <a:lnTo>
                  <a:pt x="2229357" y="63500"/>
                </a:lnTo>
                <a:lnTo>
                  <a:pt x="2246121" y="63500"/>
                </a:lnTo>
                <a:lnTo>
                  <a:pt x="2262378" y="76200"/>
                </a:lnTo>
                <a:lnTo>
                  <a:pt x="2278253" y="88900"/>
                </a:lnTo>
                <a:lnTo>
                  <a:pt x="2293619" y="88900"/>
                </a:lnTo>
                <a:lnTo>
                  <a:pt x="2308352" y="101600"/>
                </a:lnTo>
                <a:lnTo>
                  <a:pt x="2349627" y="139700"/>
                </a:lnTo>
                <a:lnTo>
                  <a:pt x="2385314" y="177800"/>
                </a:lnTo>
                <a:lnTo>
                  <a:pt x="2405633" y="215900"/>
                </a:lnTo>
                <a:lnTo>
                  <a:pt x="2414778" y="228600"/>
                </a:lnTo>
                <a:lnTo>
                  <a:pt x="2423032" y="241300"/>
                </a:lnTo>
                <a:lnTo>
                  <a:pt x="2430653" y="266700"/>
                </a:lnTo>
                <a:lnTo>
                  <a:pt x="2437383" y="279400"/>
                </a:lnTo>
                <a:lnTo>
                  <a:pt x="2443479" y="292100"/>
                </a:lnTo>
                <a:lnTo>
                  <a:pt x="2448560" y="317500"/>
                </a:lnTo>
                <a:lnTo>
                  <a:pt x="2452751" y="330200"/>
                </a:lnTo>
                <a:lnTo>
                  <a:pt x="2456053" y="355600"/>
                </a:lnTo>
                <a:lnTo>
                  <a:pt x="2458466" y="368300"/>
                </a:lnTo>
                <a:lnTo>
                  <a:pt x="2459863" y="393700"/>
                </a:lnTo>
                <a:lnTo>
                  <a:pt x="2460370" y="406400"/>
                </a:lnTo>
                <a:lnTo>
                  <a:pt x="2460370" y="1943100"/>
                </a:lnTo>
                <a:lnTo>
                  <a:pt x="2459863" y="1968500"/>
                </a:lnTo>
                <a:lnTo>
                  <a:pt x="2458466" y="1981200"/>
                </a:lnTo>
                <a:lnTo>
                  <a:pt x="2456053" y="2006600"/>
                </a:lnTo>
                <a:lnTo>
                  <a:pt x="2452624" y="2019300"/>
                </a:lnTo>
                <a:lnTo>
                  <a:pt x="2448432" y="2044700"/>
                </a:lnTo>
                <a:lnTo>
                  <a:pt x="2443353" y="2057400"/>
                </a:lnTo>
                <a:lnTo>
                  <a:pt x="2437383" y="2070100"/>
                </a:lnTo>
                <a:lnTo>
                  <a:pt x="2430526" y="2095500"/>
                </a:lnTo>
                <a:lnTo>
                  <a:pt x="2423032" y="2108200"/>
                </a:lnTo>
                <a:lnTo>
                  <a:pt x="2414651" y="2120900"/>
                </a:lnTo>
                <a:lnTo>
                  <a:pt x="2405506" y="2146300"/>
                </a:lnTo>
                <a:lnTo>
                  <a:pt x="2395601" y="2159000"/>
                </a:lnTo>
                <a:lnTo>
                  <a:pt x="2361945" y="2197100"/>
                </a:lnTo>
                <a:lnTo>
                  <a:pt x="2322576" y="2235200"/>
                </a:lnTo>
                <a:lnTo>
                  <a:pt x="2293366" y="2260600"/>
                </a:lnTo>
                <a:lnTo>
                  <a:pt x="2277999" y="2273300"/>
                </a:lnTo>
                <a:lnTo>
                  <a:pt x="2262124" y="2273300"/>
                </a:lnTo>
                <a:lnTo>
                  <a:pt x="2245867" y="2286000"/>
                </a:lnTo>
                <a:lnTo>
                  <a:pt x="2228977" y="2298700"/>
                </a:lnTo>
                <a:lnTo>
                  <a:pt x="2211831" y="2298700"/>
                </a:lnTo>
                <a:lnTo>
                  <a:pt x="2194305" y="2311400"/>
                </a:lnTo>
                <a:lnTo>
                  <a:pt x="2278633" y="2311400"/>
                </a:lnTo>
                <a:lnTo>
                  <a:pt x="2295905" y="2298700"/>
                </a:lnTo>
                <a:lnTo>
                  <a:pt x="2328544" y="2273300"/>
                </a:lnTo>
                <a:lnTo>
                  <a:pt x="2359025" y="2247900"/>
                </a:lnTo>
                <a:lnTo>
                  <a:pt x="2399791" y="2209800"/>
                </a:lnTo>
                <a:lnTo>
                  <a:pt x="2411983" y="2184400"/>
                </a:lnTo>
                <a:lnTo>
                  <a:pt x="2423414" y="2171700"/>
                </a:lnTo>
                <a:lnTo>
                  <a:pt x="2434081" y="2159000"/>
                </a:lnTo>
                <a:lnTo>
                  <a:pt x="2443988" y="2133600"/>
                </a:lnTo>
                <a:lnTo>
                  <a:pt x="2453004" y="2120900"/>
                </a:lnTo>
                <a:lnTo>
                  <a:pt x="2461260" y="2108200"/>
                </a:lnTo>
                <a:lnTo>
                  <a:pt x="2468626" y="2082800"/>
                </a:lnTo>
                <a:lnTo>
                  <a:pt x="2475103" y="2070100"/>
                </a:lnTo>
                <a:lnTo>
                  <a:pt x="2480564" y="2044700"/>
                </a:lnTo>
                <a:lnTo>
                  <a:pt x="2485136" y="2032000"/>
                </a:lnTo>
                <a:lnTo>
                  <a:pt x="2488818" y="2006600"/>
                </a:lnTo>
                <a:lnTo>
                  <a:pt x="2491358" y="1981200"/>
                </a:lnTo>
                <a:lnTo>
                  <a:pt x="2492882" y="1968500"/>
                </a:lnTo>
                <a:lnTo>
                  <a:pt x="2493391" y="1943100"/>
                </a:lnTo>
                <a:lnTo>
                  <a:pt x="2493391" y="406400"/>
                </a:lnTo>
                <a:lnTo>
                  <a:pt x="2492755" y="381000"/>
                </a:lnTo>
                <a:lnTo>
                  <a:pt x="2491104" y="368300"/>
                </a:lnTo>
                <a:lnTo>
                  <a:pt x="2488565" y="342900"/>
                </a:lnTo>
                <a:lnTo>
                  <a:pt x="2484881" y="330200"/>
                </a:lnTo>
                <a:lnTo>
                  <a:pt x="2480310" y="304800"/>
                </a:lnTo>
                <a:lnTo>
                  <a:pt x="2474721" y="279400"/>
                </a:lnTo>
                <a:lnTo>
                  <a:pt x="2468117" y="266700"/>
                </a:lnTo>
                <a:lnTo>
                  <a:pt x="2460752" y="241300"/>
                </a:lnTo>
                <a:lnTo>
                  <a:pt x="2452496" y="228600"/>
                </a:lnTo>
                <a:lnTo>
                  <a:pt x="2443353" y="215900"/>
                </a:lnTo>
                <a:lnTo>
                  <a:pt x="2433446" y="190500"/>
                </a:lnTo>
                <a:lnTo>
                  <a:pt x="2422779" y="177800"/>
                </a:lnTo>
                <a:lnTo>
                  <a:pt x="2411221" y="165100"/>
                </a:lnTo>
                <a:lnTo>
                  <a:pt x="2399029" y="139700"/>
                </a:lnTo>
                <a:lnTo>
                  <a:pt x="2386076" y="127000"/>
                </a:lnTo>
                <a:lnTo>
                  <a:pt x="2343150" y="88900"/>
                </a:lnTo>
                <a:lnTo>
                  <a:pt x="2311400" y="63500"/>
                </a:lnTo>
                <a:lnTo>
                  <a:pt x="2294763" y="50800"/>
                </a:lnTo>
                <a:close/>
              </a:path>
              <a:path w="2493645" h="2349500">
                <a:moveTo>
                  <a:pt x="321817" y="2286000"/>
                </a:moveTo>
                <a:lnTo>
                  <a:pt x="284860" y="2286000"/>
                </a:lnTo>
                <a:lnTo>
                  <a:pt x="301878" y="2298700"/>
                </a:lnTo>
                <a:lnTo>
                  <a:pt x="339090" y="2298700"/>
                </a:lnTo>
                <a:lnTo>
                  <a:pt x="321817" y="2286000"/>
                </a:lnTo>
                <a:close/>
              </a:path>
              <a:path w="2493645" h="2349500">
                <a:moveTo>
                  <a:pt x="2207767" y="2286000"/>
                </a:moveTo>
                <a:lnTo>
                  <a:pt x="2170429" y="2286000"/>
                </a:lnTo>
                <a:lnTo>
                  <a:pt x="2153030" y="2298700"/>
                </a:lnTo>
                <a:lnTo>
                  <a:pt x="2190750" y="2298700"/>
                </a:lnTo>
                <a:lnTo>
                  <a:pt x="2207767" y="2286000"/>
                </a:lnTo>
                <a:close/>
              </a:path>
              <a:path w="2493645" h="2349500">
                <a:moveTo>
                  <a:pt x="288416" y="2273300"/>
                </a:moveTo>
                <a:lnTo>
                  <a:pt x="251967" y="2273300"/>
                </a:lnTo>
                <a:lnTo>
                  <a:pt x="268097" y="2286000"/>
                </a:lnTo>
                <a:lnTo>
                  <a:pt x="304927" y="2286000"/>
                </a:lnTo>
                <a:lnTo>
                  <a:pt x="288416" y="2273300"/>
                </a:lnTo>
                <a:close/>
              </a:path>
              <a:path w="2493645" h="2349500">
                <a:moveTo>
                  <a:pt x="2240788" y="2273300"/>
                </a:moveTo>
                <a:lnTo>
                  <a:pt x="2203830" y="2273300"/>
                </a:lnTo>
                <a:lnTo>
                  <a:pt x="2187193" y="2286000"/>
                </a:lnTo>
                <a:lnTo>
                  <a:pt x="2224531" y="2286000"/>
                </a:lnTo>
                <a:lnTo>
                  <a:pt x="2240788" y="2273300"/>
                </a:lnTo>
                <a:close/>
              </a:path>
              <a:path w="2493645" h="2349500">
                <a:moveTo>
                  <a:pt x="242315" y="88900"/>
                </a:moveTo>
                <a:lnTo>
                  <a:pt x="221360" y="88900"/>
                </a:lnTo>
                <a:lnTo>
                  <a:pt x="206502" y="101600"/>
                </a:lnTo>
                <a:lnTo>
                  <a:pt x="178053" y="127000"/>
                </a:lnTo>
                <a:lnTo>
                  <a:pt x="139827" y="165100"/>
                </a:lnTo>
                <a:lnTo>
                  <a:pt x="106934" y="203200"/>
                </a:lnTo>
                <a:lnTo>
                  <a:pt x="80390" y="254000"/>
                </a:lnTo>
                <a:lnTo>
                  <a:pt x="73025" y="266700"/>
                </a:lnTo>
                <a:lnTo>
                  <a:pt x="66421" y="279400"/>
                </a:lnTo>
                <a:lnTo>
                  <a:pt x="60578" y="292100"/>
                </a:lnTo>
                <a:lnTo>
                  <a:pt x="55625" y="317500"/>
                </a:lnTo>
                <a:lnTo>
                  <a:pt x="51562" y="330200"/>
                </a:lnTo>
                <a:lnTo>
                  <a:pt x="48259" y="355600"/>
                </a:lnTo>
                <a:lnTo>
                  <a:pt x="45974" y="368300"/>
                </a:lnTo>
                <a:lnTo>
                  <a:pt x="44450" y="393700"/>
                </a:lnTo>
                <a:lnTo>
                  <a:pt x="43941" y="406400"/>
                </a:lnTo>
                <a:lnTo>
                  <a:pt x="43941" y="1943100"/>
                </a:lnTo>
                <a:lnTo>
                  <a:pt x="44450" y="1968500"/>
                </a:lnTo>
                <a:lnTo>
                  <a:pt x="45846" y="1981200"/>
                </a:lnTo>
                <a:lnTo>
                  <a:pt x="48132" y="1993900"/>
                </a:lnTo>
                <a:lnTo>
                  <a:pt x="51434" y="2019300"/>
                </a:lnTo>
                <a:lnTo>
                  <a:pt x="55499" y="2032000"/>
                </a:lnTo>
                <a:lnTo>
                  <a:pt x="60325" y="2057400"/>
                </a:lnTo>
                <a:lnTo>
                  <a:pt x="66166" y="2070100"/>
                </a:lnTo>
                <a:lnTo>
                  <a:pt x="72771" y="2082800"/>
                </a:lnTo>
                <a:lnTo>
                  <a:pt x="80137" y="2108200"/>
                </a:lnTo>
                <a:lnTo>
                  <a:pt x="88137" y="2120900"/>
                </a:lnTo>
                <a:lnTo>
                  <a:pt x="97028" y="2133600"/>
                </a:lnTo>
                <a:lnTo>
                  <a:pt x="106553" y="2146300"/>
                </a:lnTo>
                <a:lnTo>
                  <a:pt x="116713" y="2159000"/>
                </a:lnTo>
                <a:lnTo>
                  <a:pt x="127634" y="2171700"/>
                </a:lnTo>
                <a:lnTo>
                  <a:pt x="139318" y="2197100"/>
                </a:lnTo>
                <a:lnTo>
                  <a:pt x="151384" y="2209800"/>
                </a:lnTo>
                <a:lnTo>
                  <a:pt x="164084" y="2209800"/>
                </a:lnTo>
                <a:lnTo>
                  <a:pt x="177546" y="2222500"/>
                </a:lnTo>
                <a:lnTo>
                  <a:pt x="191389" y="2235200"/>
                </a:lnTo>
                <a:lnTo>
                  <a:pt x="205740" y="2247900"/>
                </a:lnTo>
                <a:lnTo>
                  <a:pt x="220726" y="2260600"/>
                </a:lnTo>
                <a:lnTo>
                  <a:pt x="236092" y="2273300"/>
                </a:lnTo>
                <a:lnTo>
                  <a:pt x="272160" y="2273300"/>
                </a:lnTo>
                <a:lnTo>
                  <a:pt x="256540" y="2260600"/>
                </a:lnTo>
                <a:lnTo>
                  <a:pt x="241046" y="2260600"/>
                </a:lnTo>
                <a:lnTo>
                  <a:pt x="226186" y="2247900"/>
                </a:lnTo>
                <a:lnTo>
                  <a:pt x="211709" y="2235200"/>
                </a:lnTo>
                <a:lnTo>
                  <a:pt x="197739" y="2235200"/>
                </a:lnTo>
                <a:lnTo>
                  <a:pt x="171196" y="2209800"/>
                </a:lnTo>
                <a:lnTo>
                  <a:pt x="136016" y="2171700"/>
                </a:lnTo>
                <a:lnTo>
                  <a:pt x="106298" y="2133600"/>
                </a:lnTo>
                <a:lnTo>
                  <a:pt x="97790" y="2108200"/>
                </a:lnTo>
                <a:lnTo>
                  <a:pt x="89915" y="2095500"/>
                </a:lnTo>
                <a:lnTo>
                  <a:pt x="82803" y="2082800"/>
                </a:lnTo>
                <a:lnTo>
                  <a:pt x="76453" y="2070100"/>
                </a:lnTo>
                <a:lnTo>
                  <a:pt x="70738" y="2044700"/>
                </a:lnTo>
                <a:lnTo>
                  <a:pt x="66040" y="2032000"/>
                </a:lnTo>
                <a:lnTo>
                  <a:pt x="62103" y="2019300"/>
                </a:lnTo>
                <a:lnTo>
                  <a:pt x="58928" y="1993900"/>
                </a:lnTo>
                <a:lnTo>
                  <a:pt x="56768" y="1981200"/>
                </a:lnTo>
                <a:lnTo>
                  <a:pt x="55371" y="1955800"/>
                </a:lnTo>
                <a:lnTo>
                  <a:pt x="54990" y="1943100"/>
                </a:lnTo>
                <a:lnTo>
                  <a:pt x="54990" y="406400"/>
                </a:lnTo>
                <a:lnTo>
                  <a:pt x="55499" y="393700"/>
                </a:lnTo>
                <a:lnTo>
                  <a:pt x="56896" y="368300"/>
                </a:lnTo>
                <a:lnTo>
                  <a:pt x="59181" y="355600"/>
                </a:lnTo>
                <a:lnTo>
                  <a:pt x="62356" y="330200"/>
                </a:lnTo>
                <a:lnTo>
                  <a:pt x="66421" y="317500"/>
                </a:lnTo>
                <a:lnTo>
                  <a:pt x="71247" y="304800"/>
                </a:lnTo>
                <a:lnTo>
                  <a:pt x="76834" y="279400"/>
                </a:lnTo>
                <a:lnTo>
                  <a:pt x="83312" y="266700"/>
                </a:lnTo>
                <a:lnTo>
                  <a:pt x="90424" y="254000"/>
                </a:lnTo>
                <a:lnTo>
                  <a:pt x="98424" y="241300"/>
                </a:lnTo>
                <a:lnTo>
                  <a:pt x="106934" y="228600"/>
                </a:lnTo>
                <a:lnTo>
                  <a:pt x="116204" y="203200"/>
                </a:lnTo>
                <a:lnTo>
                  <a:pt x="148082" y="165100"/>
                </a:lnTo>
                <a:lnTo>
                  <a:pt x="185165" y="127000"/>
                </a:lnTo>
                <a:lnTo>
                  <a:pt x="198882" y="127000"/>
                </a:lnTo>
                <a:lnTo>
                  <a:pt x="212852" y="114300"/>
                </a:lnTo>
                <a:lnTo>
                  <a:pt x="227203" y="101600"/>
                </a:lnTo>
                <a:lnTo>
                  <a:pt x="242315" y="88900"/>
                </a:lnTo>
                <a:close/>
              </a:path>
              <a:path w="2493645" h="2349500">
                <a:moveTo>
                  <a:pt x="2272791" y="88900"/>
                </a:moveTo>
                <a:lnTo>
                  <a:pt x="2252344" y="88900"/>
                </a:lnTo>
                <a:lnTo>
                  <a:pt x="2267330" y="101600"/>
                </a:lnTo>
                <a:lnTo>
                  <a:pt x="2281681" y="114300"/>
                </a:lnTo>
                <a:lnTo>
                  <a:pt x="2295652" y="127000"/>
                </a:lnTo>
                <a:lnTo>
                  <a:pt x="2309241" y="127000"/>
                </a:lnTo>
                <a:lnTo>
                  <a:pt x="2322067" y="139700"/>
                </a:lnTo>
                <a:lnTo>
                  <a:pt x="2357374" y="177800"/>
                </a:lnTo>
                <a:lnTo>
                  <a:pt x="2387091" y="228600"/>
                </a:lnTo>
                <a:lnTo>
                  <a:pt x="2395601" y="241300"/>
                </a:lnTo>
                <a:lnTo>
                  <a:pt x="2403475" y="254000"/>
                </a:lnTo>
                <a:lnTo>
                  <a:pt x="2410714" y="266700"/>
                </a:lnTo>
                <a:lnTo>
                  <a:pt x="2416937" y="292100"/>
                </a:lnTo>
                <a:lnTo>
                  <a:pt x="2422652" y="304800"/>
                </a:lnTo>
                <a:lnTo>
                  <a:pt x="2427351" y="317500"/>
                </a:lnTo>
                <a:lnTo>
                  <a:pt x="2431288" y="342900"/>
                </a:lnTo>
                <a:lnTo>
                  <a:pt x="2434336" y="355600"/>
                </a:lnTo>
                <a:lnTo>
                  <a:pt x="2436621" y="368300"/>
                </a:lnTo>
                <a:lnTo>
                  <a:pt x="2437891" y="393700"/>
                </a:lnTo>
                <a:lnTo>
                  <a:pt x="2438400" y="406400"/>
                </a:lnTo>
                <a:lnTo>
                  <a:pt x="2438400" y="1943100"/>
                </a:lnTo>
                <a:lnTo>
                  <a:pt x="2437891" y="1968500"/>
                </a:lnTo>
                <a:lnTo>
                  <a:pt x="2436494" y="1981200"/>
                </a:lnTo>
                <a:lnTo>
                  <a:pt x="2434208" y="1993900"/>
                </a:lnTo>
                <a:lnTo>
                  <a:pt x="2431033" y="2019300"/>
                </a:lnTo>
                <a:lnTo>
                  <a:pt x="2426969" y="2032000"/>
                </a:lnTo>
                <a:lnTo>
                  <a:pt x="2422143" y="2044700"/>
                </a:lnTo>
                <a:lnTo>
                  <a:pt x="2416555" y="2070100"/>
                </a:lnTo>
                <a:lnTo>
                  <a:pt x="2410079" y="2082800"/>
                </a:lnTo>
                <a:lnTo>
                  <a:pt x="2402966" y="2095500"/>
                </a:lnTo>
                <a:lnTo>
                  <a:pt x="2394966" y="2120900"/>
                </a:lnTo>
                <a:lnTo>
                  <a:pt x="2367153" y="2159000"/>
                </a:lnTo>
                <a:lnTo>
                  <a:pt x="2333498" y="2197100"/>
                </a:lnTo>
                <a:lnTo>
                  <a:pt x="2294636" y="2235200"/>
                </a:lnTo>
                <a:lnTo>
                  <a:pt x="2280666" y="2235200"/>
                </a:lnTo>
                <a:lnTo>
                  <a:pt x="2266061" y="2247900"/>
                </a:lnTo>
                <a:lnTo>
                  <a:pt x="2251202" y="2260600"/>
                </a:lnTo>
                <a:lnTo>
                  <a:pt x="2235835" y="2260600"/>
                </a:lnTo>
                <a:lnTo>
                  <a:pt x="2219960" y="2273300"/>
                </a:lnTo>
                <a:lnTo>
                  <a:pt x="2256663" y="2273300"/>
                </a:lnTo>
                <a:lnTo>
                  <a:pt x="2272029" y="2260600"/>
                </a:lnTo>
                <a:lnTo>
                  <a:pt x="2287016" y="2247900"/>
                </a:lnTo>
                <a:lnTo>
                  <a:pt x="2301366" y="2235200"/>
                </a:lnTo>
                <a:lnTo>
                  <a:pt x="2315337" y="2222500"/>
                </a:lnTo>
                <a:lnTo>
                  <a:pt x="2328671" y="2222500"/>
                </a:lnTo>
                <a:lnTo>
                  <a:pt x="2341499" y="2209800"/>
                </a:lnTo>
                <a:lnTo>
                  <a:pt x="2353691" y="2197100"/>
                </a:lnTo>
                <a:lnTo>
                  <a:pt x="2365248" y="2184400"/>
                </a:lnTo>
                <a:lnTo>
                  <a:pt x="2376169" y="2159000"/>
                </a:lnTo>
                <a:lnTo>
                  <a:pt x="2386456" y="2146300"/>
                </a:lnTo>
                <a:lnTo>
                  <a:pt x="2395981" y="2133600"/>
                </a:lnTo>
                <a:lnTo>
                  <a:pt x="2404871" y="2120900"/>
                </a:lnTo>
                <a:lnTo>
                  <a:pt x="2413000" y="2108200"/>
                </a:lnTo>
                <a:lnTo>
                  <a:pt x="2420366" y="2082800"/>
                </a:lnTo>
                <a:lnTo>
                  <a:pt x="2426969" y="2070100"/>
                </a:lnTo>
                <a:lnTo>
                  <a:pt x="2432812" y="2057400"/>
                </a:lnTo>
                <a:lnTo>
                  <a:pt x="2437765" y="2032000"/>
                </a:lnTo>
                <a:lnTo>
                  <a:pt x="2441829" y="2019300"/>
                </a:lnTo>
                <a:lnTo>
                  <a:pt x="2445130" y="2006600"/>
                </a:lnTo>
                <a:lnTo>
                  <a:pt x="2447416" y="1981200"/>
                </a:lnTo>
                <a:lnTo>
                  <a:pt x="2448941" y="1968500"/>
                </a:lnTo>
                <a:lnTo>
                  <a:pt x="2449449" y="1943100"/>
                </a:lnTo>
                <a:lnTo>
                  <a:pt x="2449449" y="406400"/>
                </a:lnTo>
                <a:lnTo>
                  <a:pt x="2447543" y="368300"/>
                </a:lnTo>
                <a:lnTo>
                  <a:pt x="2445130" y="355600"/>
                </a:lnTo>
                <a:lnTo>
                  <a:pt x="2441955" y="330200"/>
                </a:lnTo>
                <a:lnTo>
                  <a:pt x="2437891" y="317500"/>
                </a:lnTo>
                <a:lnTo>
                  <a:pt x="2433066" y="304800"/>
                </a:lnTo>
                <a:lnTo>
                  <a:pt x="2427224" y="279400"/>
                </a:lnTo>
                <a:lnTo>
                  <a:pt x="2420619" y="266700"/>
                </a:lnTo>
                <a:lnTo>
                  <a:pt x="2413254" y="254000"/>
                </a:lnTo>
                <a:lnTo>
                  <a:pt x="2405253" y="228600"/>
                </a:lnTo>
                <a:lnTo>
                  <a:pt x="2376678" y="190500"/>
                </a:lnTo>
                <a:lnTo>
                  <a:pt x="2342006" y="152400"/>
                </a:lnTo>
                <a:lnTo>
                  <a:pt x="2302002" y="114300"/>
                </a:lnTo>
                <a:lnTo>
                  <a:pt x="2287651" y="101600"/>
                </a:lnTo>
                <a:lnTo>
                  <a:pt x="2272791" y="88900"/>
                </a:lnTo>
                <a:close/>
              </a:path>
              <a:path w="2493645" h="2349500">
                <a:moveTo>
                  <a:pt x="306197" y="63500"/>
                </a:moveTo>
                <a:lnTo>
                  <a:pt x="268859" y="63500"/>
                </a:lnTo>
                <a:lnTo>
                  <a:pt x="252603" y="76200"/>
                </a:lnTo>
                <a:lnTo>
                  <a:pt x="236854" y="88900"/>
                </a:lnTo>
                <a:lnTo>
                  <a:pt x="257683" y="88900"/>
                </a:lnTo>
                <a:lnTo>
                  <a:pt x="273430" y="76200"/>
                </a:lnTo>
                <a:lnTo>
                  <a:pt x="289686" y="76200"/>
                </a:lnTo>
                <a:lnTo>
                  <a:pt x="306197" y="63500"/>
                </a:lnTo>
                <a:close/>
              </a:path>
              <a:path w="2493645" h="2349500">
                <a:moveTo>
                  <a:pt x="2225420" y="63500"/>
                </a:moveTo>
                <a:lnTo>
                  <a:pt x="2188591" y="63500"/>
                </a:lnTo>
                <a:lnTo>
                  <a:pt x="2204974" y="76200"/>
                </a:lnTo>
                <a:lnTo>
                  <a:pt x="2221356" y="76200"/>
                </a:lnTo>
                <a:lnTo>
                  <a:pt x="2236978" y="88900"/>
                </a:lnTo>
                <a:lnTo>
                  <a:pt x="2257425" y="88900"/>
                </a:lnTo>
                <a:lnTo>
                  <a:pt x="2241550" y="76200"/>
                </a:lnTo>
                <a:lnTo>
                  <a:pt x="2225420" y="63500"/>
                </a:lnTo>
                <a:close/>
              </a:path>
              <a:path w="2493645" h="2349500">
                <a:moveTo>
                  <a:pt x="358013" y="50800"/>
                </a:moveTo>
                <a:lnTo>
                  <a:pt x="302641" y="50800"/>
                </a:lnTo>
                <a:lnTo>
                  <a:pt x="285622" y="63500"/>
                </a:lnTo>
                <a:lnTo>
                  <a:pt x="340359" y="63500"/>
                </a:lnTo>
                <a:lnTo>
                  <a:pt x="358013" y="50800"/>
                </a:lnTo>
                <a:close/>
              </a:path>
              <a:path w="2493645" h="2349500">
                <a:moveTo>
                  <a:pt x="2191512" y="50800"/>
                </a:moveTo>
                <a:lnTo>
                  <a:pt x="2136902" y="50800"/>
                </a:lnTo>
                <a:lnTo>
                  <a:pt x="2154428" y="63500"/>
                </a:lnTo>
                <a:lnTo>
                  <a:pt x="2208529" y="63500"/>
                </a:lnTo>
                <a:lnTo>
                  <a:pt x="2191512" y="50800"/>
                </a:lnTo>
                <a:close/>
              </a:path>
              <a:path w="2493645" h="2349500">
                <a:moveTo>
                  <a:pt x="372998" y="25400"/>
                </a:moveTo>
                <a:lnTo>
                  <a:pt x="250824" y="25400"/>
                </a:lnTo>
                <a:lnTo>
                  <a:pt x="214757" y="50800"/>
                </a:lnTo>
                <a:lnTo>
                  <a:pt x="299211" y="50800"/>
                </a:lnTo>
                <a:lnTo>
                  <a:pt x="317118" y="38100"/>
                </a:lnTo>
                <a:lnTo>
                  <a:pt x="354076" y="38100"/>
                </a:lnTo>
                <a:lnTo>
                  <a:pt x="372998" y="25400"/>
                </a:lnTo>
                <a:close/>
              </a:path>
              <a:path w="2493645" h="2349500">
                <a:moveTo>
                  <a:pt x="2119756" y="38100"/>
                </a:moveTo>
                <a:lnTo>
                  <a:pt x="374396" y="38100"/>
                </a:lnTo>
                <a:lnTo>
                  <a:pt x="356108" y="50800"/>
                </a:lnTo>
                <a:lnTo>
                  <a:pt x="2138299" y="50800"/>
                </a:lnTo>
                <a:lnTo>
                  <a:pt x="2119756" y="38100"/>
                </a:lnTo>
                <a:close/>
              </a:path>
              <a:path w="2493645" h="2349500">
                <a:moveTo>
                  <a:pt x="2241423" y="25400"/>
                </a:moveTo>
                <a:lnTo>
                  <a:pt x="2120645" y="25400"/>
                </a:lnTo>
                <a:lnTo>
                  <a:pt x="2139695" y="38100"/>
                </a:lnTo>
                <a:lnTo>
                  <a:pt x="2176653" y="38100"/>
                </a:lnTo>
                <a:lnTo>
                  <a:pt x="2194560" y="50800"/>
                </a:lnTo>
                <a:lnTo>
                  <a:pt x="2277491" y="50800"/>
                </a:lnTo>
                <a:lnTo>
                  <a:pt x="2259711" y="38100"/>
                </a:lnTo>
                <a:lnTo>
                  <a:pt x="2241423" y="25400"/>
                </a:lnTo>
                <a:close/>
              </a:path>
              <a:path w="2493645" h="2349500">
                <a:moveTo>
                  <a:pt x="2203577" y="12700"/>
                </a:moveTo>
                <a:lnTo>
                  <a:pt x="288671" y="12700"/>
                </a:lnTo>
                <a:lnTo>
                  <a:pt x="269366" y="25400"/>
                </a:lnTo>
                <a:lnTo>
                  <a:pt x="2222754" y="25400"/>
                </a:lnTo>
                <a:lnTo>
                  <a:pt x="2203577" y="12700"/>
                </a:lnTo>
                <a:close/>
              </a:path>
              <a:path w="2493645" h="2349500">
                <a:moveTo>
                  <a:pt x="2164206" y="0"/>
                </a:moveTo>
                <a:lnTo>
                  <a:pt x="328041" y="0"/>
                </a:lnTo>
                <a:lnTo>
                  <a:pt x="308102" y="12700"/>
                </a:lnTo>
                <a:lnTo>
                  <a:pt x="2184018" y="12700"/>
                </a:lnTo>
                <a:lnTo>
                  <a:pt x="2164206" y="0"/>
                </a:lnTo>
                <a:close/>
              </a:path>
            </a:pathLst>
          </a:custGeom>
          <a:solidFill>
            <a:srgbClr val="FFFFFF"/>
          </a:solidFill>
        </p:spPr>
        <p:txBody>
          <a:bodyPr wrap="square" lIns="0" tIns="0" rIns="0" bIns="0" rtlCol="0"/>
          <a:lstStyle/>
          <a:p>
            <a:endParaRPr/>
          </a:p>
        </p:txBody>
      </p:sp>
      <p:sp>
        <p:nvSpPr>
          <p:cNvPr id="30" name="object 30"/>
          <p:cNvSpPr txBox="1"/>
          <p:nvPr/>
        </p:nvSpPr>
        <p:spPr>
          <a:xfrm>
            <a:off x="1794764" y="5133847"/>
            <a:ext cx="1967230" cy="698500"/>
          </a:xfrm>
          <a:prstGeom prst="rect">
            <a:avLst/>
          </a:prstGeom>
        </p:spPr>
        <p:txBody>
          <a:bodyPr vert="horz" wrap="square" lIns="0" tIns="12700" rIns="0" bIns="0" rtlCol="0">
            <a:spAutoFit/>
          </a:bodyPr>
          <a:lstStyle/>
          <a:p>
            <a:pPr marL="3175" algn="ctr">
              <a:lnSpc>
                <a:spcPts val="2645"/>
              </a:lnSpc>
              <a:spcBef>
                <a:spcPts val="100"/>
              </a:spcBef>
            </a:pPr>
            <a:r>
              <a:rPr sz="2300" b="1" dirty="0">
                <a:latin typeface="Calibri"/>
                <a:cs typeface="Calibri"/>
              </a:rPr>
              <a:t>Несуцільні</a:t>
            </a:r>
            <a:endParaRPr sz="2300">
              <a:latin typeface="Calibri"/>
              <a:cs typeface="Calibri"/>
            </a:endParaRPr>
          </a:p>
          <a:p>
            <a:pPr algn="ctr">
              <a:lnSpc>
                <a:spcPts val="2645"/>
              </a:lnSpc>
            </a:pPr>
            <a:r>
              <a:rPr sz="2300" b="1" spc="-10" dirty="0">
                <a:latin typeface="Calibri"/>
                <a:cs typeface="Calibri"/>
              </a:rPr>
              <a:t>спостереження</a:t>
            </a:r>
            <a:endParaRPr sz="23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27475" y="2265172"/>
            <a:ext cx="444500" cy="1748155"/>
          </a:xfrm>
          <a:custGeom>
            <a:avLst/>
            <a:gdLst/>
            <a:ahLst/>
            <a:cxnLst/>
            <a:rect l="l" t="t" r="r" b="b"/>
            <a:pathLst>
              <a:path w="444500" h="1748154">
                <a:moveTo>
                  <a:pt x="205612" y="43941"/>
                </a:moveTo>
                <a:lnTo>
                  <a:pt x="0" y="43941"/>
                </a:lnTo>
                <a:lnTo>
                  <a:pt x="0" y="54990"/>
                </a:lnTo>
                <a:lnTo>
                  <a:pt x="194563" y="54990"/>
                </a:lnTo>
                <a:lnTo>
                  <a:pt x="194563" y="1720341"/>
                </a:lnTo>
                <a:lnTo>
                  <a:pt x="196726" y="1731077"/>
                </a:lnTo>
                <a:lnTo>
                  <a:pt x="202628" y="1739836"/>
                </a:lnTo>
                <a:lnTo>
                  <a:pt x="211387" y="1745738"/>
                </a:lnTo>
                <a:lnTo>
                  <a:pt x="222123" y="1747901"/>
                </a:lnTo>
                <a:lnTo>
                  <a:pt x="444246" y="1747901"/>
                </a:lnTo>
                <a:lnTo>
                  <a:pt x="444246" y="1736852"/>
                </a:lnTo>
                <a:lnTo>
                  <a:pt x="212978" y="1736852"/>
                </a:lnTo>
                <a:lnTo>
                  <a:pt x="205612" y="1729485"/>
                </a:lnTo>
                <a:lnTo>
                  <a:pt x="205612" y="43941"/>
                </a:lnTo>
                <a:close/>
              </a:path>
              <a:path w="444500" h="1748154">
                <a:moveTo>
                  <a:pt x="222123" y="0"/>
                </a:moveTo>
                <a:lnTo>
                  <a:pt x="0" y="0"/>
                </a:lnTo>
                <a:lnTo>
                  <a:pt x="0" y="33019"/>
                </a:lnTo>
                <a:lnTo>
                  <a:pt x="216535" y="33019"/>
                </a:lnTo>
                <a:lnTo>
                  <a:pt x="216535" y="1723389"/>
                </a:lnTo>
                <a:lnTo>
                  <a:pt x="219075" y="1725802"/>
                </a:lnTo>
                <a:lnTo>
                  <a:pt x="444246" y="1725802"/>
                </a:lnTo>
                <a:lnTo>
                  <a:pt x="444246" y="1692783"/>
                </a:lnTo>
                <a:lnTo>
                  <a:pt x="249554" y="1692783"/>
                </a:lnTo>
                <a:lnTo>
                  <a:pt x="249554" y="27431"/>
                </a:lnTo>
                <a:lnTo>
                  <a:pt x="247394" y="16769"/>
                </a:lnTo>
                <a:lnTo>
                  <a:pt x="241506" y="8048"/>
                </a:lnTo>
                <a:lnTo>
                  <a:pt x="232785" y="2160"/>
                </a:lnTo>
                <a:lnTo>
                  <a:pt x="222123" y="0"/>
                </a:lnTo>
                <a:close/>
              </a:path>
            </a:pathLst>
          </a:custGeom>
          <a:solidFill>
            <a:srgbClr val="7CCC2D"/>
          </a:solidFill>
        </p:spPr>
        <p:txBody>
          <a:bodyPr wrap="square" lIns="0" tIns="0" rIns="0" bIns="0" rtlCol="0"/>
          <a:lstStyle/>
          <a:p>
            <a:endParaRPr/>
          </a:p>
        </p:txBody>
      </p:sp>
      <p:sp>
        <p:nvSpPr>
          <p:cNvPr id="3" name="object 3"/>
          <p:cNvSpPr/>
          <p:nvPr/>
        </p:nvSpPr>
        <p:spPr>
          <a:xfrm>
            <a:off x="3927475" y="2265172"/>
            <a:ext cx="444500" cy="901700"/>
          </a:xfrm>
          <a:custGeom>
            <a:avLst/>
            <a:gdLst/>
            <a:ahLst/>
            <a:cxnLst/>
            <a:rect l="l" t="t" r="r" b="b"/>
            <a:pathLst>
              <a:path w="444500" h="901700">
                <a:moveTo>
                  <a:pt x="205612" y="43941"/>
                </a:moveTo>
                <a:lnTo>
                  <a:pt x="0" y="43941"/>
                </a:lnTo>
                <a:lnTo>
                  <a:pt x="0" y="54990"/>
                </a:lnTo>
                <a:lnTo>
                  <a:pt x="194563" y="54990"/>
                </a:lnTo>
                <a:lnTo>
                  <a:pt x="194563" y="873887"/>
                </a:lnTo>
                <a:lnTo>
                  <a:pt x="196726" y="884622"/>
                </a:lnTo>
                <a:lnTo>
                  <a:pt x="202628" y="893381"/>
                </a:lnTo>
                <a:lnTo>
                  <a:pt x="211387" y="899283"/>
                </a:lnTo>
                <a:lnTo>
                  <a:pt x="222123" y="901445"/>
                </a:lnTo>
                <a:lnTo>
                  <a:pt x="444246" y="901445"/>
                </a:lnTo>
                <a:lnTo>
                  <a:pt x="444246" y="890397"/>
                </a:lnTo>
                <a:lnTo>
                  <a:pt x="212978" y="890397"/>
                </a:lnTo>
                <a:lnTo>
                  <a:pt x="205612" y="883030"/>
                </a:lnTo>
                <a:lnTo>
                  <a:pt x="205612" y="43941"/>
                </a:lnTo>
                <a:close/>
              </a:path>
              <a:path w="444500" h="901700">
                <a:moveTo>
                  <a:pt x="222123" y="0"/>
                </a:moveTo>
                <a:lnTo>
                  <a:pt x="0" y="0"/>
                </a:lnTo>
                <a:lnTo>
                  <a:pt x="0" y="33019"/>
                </a:lnTo>
                <a:lnTo>
                  <a:pt x="216535" y="33019"/>
                </a:lnTo>
                <a:lnTo>
                  <a:pt x="216535" y="876935"/>
                </a:lnTo>
                <a:lnTo>
                  <a:pt x="219075" y="879348"/>
                </a:lnTo>
                <a:lnTo>
                  <a:pt x="444246" y="879348"/>
                </a:lnTo>
                <a:lnTo>
                  <a:pt x="444246" y="846454"/>
                </a:lnTo>
                <a:lnTo>
                  <a:pt x="249554" y="846454"/>
                </a:lnTo>
                <a:lnTo>
                  <a:pt x="249554" y="27431"/>
                </a:lnTo>
                <a:lnTo>
                  <a:pt x="247394" y="16769"/>
                </a:lnTo>
                <a:lnTo>
                  <a:pt x="241506" y="8048"/>
                </a:lnTo>
                <a:lnTo>
                  <a:pt x="232785" y="2160"/>
                </a:lnTo>
                <a:lnTo>
                  <a:pt x="222123" y="0"/>
                </a:lnTo>
                <a:close/>
              </a:path>
            </a:pathLst>
          </a:custGeom>
          <a:solidFill>
            <a:srgbClr val="7CCC2D"/>
          </a:solidFill>
        </p:spPr>
        <p:txBody>
          <a:bodyPr wrap="square" lIns="0" tIns="0" rIns="0" bIns="0" rtlCol="0"/>
          <a:lstStyle/>
          <a:p>
            <a:endParaRPr/>
          </a:p>
        </p:txBody>
      </p:sp>
      <p:sp>
        <p:nvSpPr>
          <p:cNvPr id="4" name="object 4"/>
          <p:cNvSpPr/>
          <p:nvPr/>
        </p:nvSpPr>
        <p:spPr>
          <a:xfrm>
            <a:off x="3927475" y="2281682"/>
            <a:ext cx="444500" cy="0"/>
          </a:xfrm>
          <a:custGeom>
            <a:avLst/>
            <a:gdLst/>
            <a:ahLst/>
            <a:cxnLst/>
            <a:rect l="l" t="t" r="r" b="b"/>
            <a:pathLst>
              <a:path w="444500">
                <a:moveTo>
                  <a:pt x="0" y="0"/>
                </a:moveTo>
                <a:lnTo>
                  <a:pt x="444246" y="0"/>
                </a:lnTo>
              </a:path>
            </a:pathLst>
          </a:custGeom>
          <a:ln w="33019">
            <a:solidFill>
              <a:srgbClr val="7CCC2D"/>
            </a:solidFill>
          </a:ln>
        </p:spPr>
        <p:txBody>
          <a:bodyPr wrap="square" lIns="0" tIns="0" rIns="0" bIns="0" rtlCol="0"/>
          <a:lstStyle/>
          <a:p>
            <a:endParaRPr/>
          </a:p>
        </p:txBody>
      </p:sp>
      <p:sp>
        <p:nvSpPr>
          <p:cNvPr id="5" name="object 5"/>
          <p:cNvSpPr/>
          <p:nvPr/>
        </p:nvSpPr>
        <p:spPr>
          <a:xfrm>
            <a:off x="3927475" y="2314638"/>
            <a:ext cx="444500" cy="0"/>
          </a:xfrm>
          <a:custGeom>
            <a:avLst/>
            <a:gdLst/>
            <a:ahLst/>
            <a:cxnLst/>
            <a:rect l="l" t="t" r="r" b="b"/>
            <a:pathLst>
              <a:path w="444500">
                <a:moveTo>
                  <a:pt x="0" y="0"/>
                </a:moveTo>
                <a:lnTo>
                  <a:pt x="444246" y="0"/>
                </a:lnTo>
              </a:path>
            </a:pathLst>
          </a:custGeom>
          <a:ln w="11049">
            <a:solidFill>
              <a:srgbClr val="7CCC2D"/>
            </a:solidFill>
          </a:ln>
        </p:spPr>
        <p:txBody>
          <a:bodyPr wrap="square" lIns="0" tIns="0" rIns="0" bIns="0" rtlCol="0"/>
          <a:lstStyle/>
          <a:p>
            <a:endParaRPr/>
          </a:p>
        </p:txBody>
      </p:sp>
      <p:sp>
        <p:nvSpPr>
          <p:cNvPr id="6" name="object 6"/>
          <p:cNvSpPr/>
          <p:nvPr/>
        </p:nvSpPr>
        <p:spPr>
          <a:xfrm>
            <a:off x="3927475" y="1418716"/>
            <a:ext cx="444500" cy="901700"/>
          </a:xfrm>
          <a:custGeom>
            <a:avLst/>
            <a:gdLst/>
            <a:ahLst/>
            <a:cxnLst/>
            <a:rect l="l" t="t" r="r" b="b"/>
            <a:pathLst>
              <a:path w="444500" h="901700">
                <a:moveTo>
                  <a:pt x="444246" y="43942"/>
                </a:moveTo>
                <a:lnTo>
                  <a:pt x="238633" y="43942"/>
                </a:lnTo>
                <a:lnTo>
                  <a:pt x="238633" y="883031"/>
                </a:lnTo>
                <a:lnTo>
                  <a:pt x="231266" y="890397"/>
                </a:lnTo>
                <a:lnTo>
                  <a:pt x="0" y="890397"/>
                </a:lnTo>
                <a:lnTo>
                  <a:pt x="0" y="901446"/>
                </a:lnTo>
                <a:lnTo>
                  <a:pt x="222123" y="901446"/>
                </a:lnTo>
                <a:lnTo>
                  <a:pt x="232785" y="899283"/>
                </a:lnTo>
                <a:lnTo>
                  <a:pt x="241506" y="893381"/>
                </a:lnTo>
                <a:lnTo>
                  <a:pt x="247394" y="884622"/>
                </a:lnTo>
                <a:lnTo>
                  <a:pt x="249554" y="873887"/>
                </a:lnTo>
                <a:lnTo>
                  <a:pt x="249554" y="54991"/>
                </a:lnTo>
                <a:lnTo>
                  <a:pt x="444246" y="54991"/>
                </a:lnTo>
                <a:lnTo>
                  <a:pt x="444246" y="43942"/>
                </a:lnTo>
                <a:close/>
              </a:path>
              <a:path w="444500" h="901700">
                <a:moveTo>
                  <a:pt x="444246" y="0"/>
                </a:moveTo>
                <a:lnTo>
                  <a:pt x="222123" y="0"/>
                </a:lnTo>
                <a:lnTo>
                  <a:pt x="211387" y="2160"/>
                </a:lnTo>
                <a:lnTo>
                  <a:pt x="202628" y="8048"/>
                </a:lnTo>
                <a:lnTo>
                  <a:pt x="196726" y="16769"/>
                </a:lnTo>
                <a:lnTo>
                  <a:pt x="194563" y="27432"/>
                </a:lnTo>
                <a:lnTo>
                  <a:pt x="194563" y="846455"/>
                </a:lnTo>
                <a:lnTo>
                  <a:pt x="0" y="846455"/>
                </a:lnTo>
                <a:lnTo>
                  <a:pt x="0" y="879475"/>
                </a:lnTo>
                <a:lnTo>
                  <a:pt x="225171" y="879475"/>
                </a:lnTo>
                <a:lnTo>
                  <a:pt x="227584" y="876935"/>
                </a:lnTo>
                <a:lnTo>
                  <a:pt x="227584" y="33020"/>
                </a:lnTo>
                <a:lnTo>
                  <a:pt x="444246" y="33020"/>
                </a:lnTo>
                <a:lnTo>
                  <a:pt x="444246" y="0"/>
                </a:lnTo>
                <a:close/>
              </a:path>
            </a:pathLst>
          </a:custGeom>
          <a:solidFill>
            <a:srgbClr val="7CCC2D"/>
          </a:solidFill>
        </p:spPr>
        <p:txBody>
          <a:bodyPr wrap="square" lIns="0" tIns="0" rIns="0" bIns="0" rtlCol="0"/>
          <a:lstStyle/>
          <a:p>
            <a:endParaRPr/>
          </a:p>
        </p:txBody>
      </p:sp>
      <p:sp>
        <p:nvSpPr>
          <p:cNvPr id="7" name="object 7"/>
          <p:cNvSpPr/>
          <p:nvPr/>
        </p:nvSpPr>
        <p:spPr>
          <a:xfrm>
            <a:off x="3927475" y="571754"/>
            <a:ext cx="444500" cy="1748789"/>
          </a:xfrm>
          <a:custGeom>
            <a:avLst/>
            <a:gdLst/>
            <a:ahLst/>
            <a:cxnLst/>
            <a:rect l="l" t="t" r="r" b="b"/>
            <a:pathLst>
              <a:path w="444500" h="1748789">
                <a:moveTo>
                  <a:pt x="444246" y="43942"/>
                </a:moveTo>
                <a:lnTo>
                  <a:pt x="238633" y="43942"/>
                </a:lnTo>
                <a:lnTo>
                  <a:pt x="238633" y="1729994"/>
                </a:lnTo>
                <a:lnTo>
                  <a:pt x="231266" y="1737360"/>
                </a:lnTo>
                <a:lnTo>
                  <a:pt x="0" y="1737360"/>
                </a:lnTo>
                <a:lnTo>
                  <a:pt x="0" y="1748409"/>
                </a:lnTo>
                <a:lnTo>
                  <a:pt x="222123" y="1748409"/>
                </a:lnTo>
                <a:lnTo>
                  <a:pt x="232785" y="1746246"/>
                </a:lnTo>
                <a:lnTo>
                  <a:pt x="241506" y="1740344"/>
                </a:lnTo>
                <a:lnTo>
                  <a:pt x="247394" y="1731585"/>
                </a:lnTo>
                <a:lnTo>
                  <a:pt x="249554" y="1720850"/>
                </a:lnTo>
                <a:lnTo>
                  <a:pt x="249554" y="54991"/>
                </a:lnTo>
                <a:lnTo>
                  <a:pt x="444246" y="54991"/>
                </a:lnTo>
                <a:lnTo>
                  <a:pt x="444246" y="43942"/>
                </a:lnTo>
                <a:close/>
              </a:path>
              <a:path w="444500" h="1748789">
                <a:moveTo>
                  <a:pt x="444246" y="0"/>
                </a:moveTo>
                <a:lnTo>
                  <a:pt x="222123" y="0"/>
                </a:lnTo>
                <a:lnTo>
                  <a:pt x="211387" y="2160"/>
                </a:lnTo>
                <a:lnTo>
                  <a:pt x="202628" y="8048"/>
                </a:lnTo>
                <a:lnTo>
                  <a:pt x="196726" y="16769"/>
                </a:lnTo>
                <a:lnTo>
                  <a:pt x="194563" y="27432"/>
                </a:lnTo>
                <a:lnTo>
                  <a:pt x="194563" y="1693418"/>
                </a:lnTo>
                <a:lnTo>
                  <a:pt x="0" y="1693418"/>
                </a:lnTo>
                <a:lnTo>
                  <a:pt x="0" y="1726438"/>
                </a:lnTo>
                <a:lnTo>
                  <a:pt x="225171" y="1726438"/>
                </a:lnTo>
                <a:lnTo>
                  <a:pt x="227584" y="1723898"/>
                </a:lnTo>
                <a:lnTo>
                  <a:pt x="227584" y="33020"/>
                </a:lnTo>
                <a:lnTo>
                  <a:pt x="444246" y="33020"/>
                </a:lnTo>
                <a:lnTo>
                  <a:pt x="444246" y="0"/>
                </a:lnTo>
                <a:close/>
              </a:path>
            </a:pathLst>
          </a:custGeom>
          <a:solidFill>
            <a:srgbClr val="7CCC2D"/>
          </a:solidFill>
        </p:spPr>
        <p:txBody>
          <a:bodyPr wrap="square" lIns="0" tIns="0" rIns="0" bIns="0" rtlCol="0"/>
          <a:lstStyle/>
          <a:p>
            <a:endParaRPr/>
          </a:p>
        </p:txBody>
      </p:sp>
      <p:sp>
        <p:nvSpPr>
          <p:cNvPr id="8" name="object 8"/>
          <p:cNvSpPr/>
          <p:nvPr/>
        </p:nvSpPr>
        <p:spPr>
          <a:xfrm>
            <a:off x="2551302" y="510794"/>
            <a:ext cx="1376680" cy="3564254"/>
          </a:xfrm>
          <a:custGeom>
            <a:avLst/>
            <a:gdLst/>
            <a:ahLst/>
            <a:cxnLst/>
            <a:rect l="l" t="t" r="r" b="b"/>
            <a:pathLst>
              <a:path w="1376679" h="3564254">
                <a:moveTo>
                  <a:pt x="0" y="3563874"/>
                </a:moveTo>
                <a:lnTo>
                  <a:pt x="1376172" y="3563874"/>
                </a:lnTo>
                <a:lnTo>
                  <a:pt x="1376172" y="0"/>
                </a:lnTo>
                <a:lnTo>
                  <a:pt x="0" y="0"/>
                </a:lnTo>
                <a:lnTo>
                  <a:pt x="0" y="3563874"/>
                </a:lnTo>
                <a:close/>
              </a:path>
            </a:pathLst>
          </a:custGeom>
          <a:solidFill>
            <a:srgbClr val="3496AD"/>
          </a:solidFill>
        </p:spPr>
        <p:txBody>
          <a:bodyPr wrap="square" lIns="0" tIns="0" rIns="0" bIns="0" rtlCol="0"/>
          <a:lstStyle/>
          <a:p>
            <a:endParaRPr/>
          </a:p>
        </p:txBody>
      </p:sp>
      <p:sp>
        <p:nvSpPr>
          <p:cNvPr id="9" name="object 9"/>
          <p:cNvSpPr/>
          <p:nvPr/>
        </p:nvSpPr>
        <p:spPr>
          <a:xfrm>
            <a:off x="2523744" y="483234"/>
            <a:ext cx="1431290" cy="3618865"/>
          </a:xfrm>
          <a:custGeom>
            <a:avLst/>
            <a:gdLst/>
            <a:ahLst/>
            <a:cxnLst/>
            <a:rect l="l" t="t" r="r" b="b"/>
            <a:pathLst>
              <a:path w="1431289" h="3618865">
                <a:moveTo>
                  <a:pt x="1403731" y="0"/>
                </a:moveTo>
                <a:lnTo>
                  <a:pt x="27558" y="0"/>
                </a:lnTo>
                <a:lnTo>
                  <a:pt x="16823" y="2160"/>
                </a:lnTo>
                <a:lnTo>
                  <a:pt x="8064" y="8048"/>
                </a:lnTo>
                <a:lnTo>
                  <a:pt x="2162" y="16769"/>
                </a:lnTo>
                <a:lnTo>
                  <a:pt x="0" y="27432"/>
                </a:lnTo>
                <a:lnTo>
                  <a:pt x="0" y="3591432"/>
                </a:lnTo>
                <a:lnTo>
                  <a:pt x="2162" y="3602095"/>
                </a:lnTo>
                <a:lnTo>
                  <a:pt x="8064" y="3610816"/>
                </a:lnTo>
                <a:lnTo>
                  <a:pt x="16823" y="3616704"/>
                </a:lnTo>
                <a:lnTo>
                  <a:pt x="27558" y="3618865"/>
                </a:lnTo>
                <a:lnTo>
                  <a:pt x="1403731" y="3618865"/>
                </a:lnTo>
                <a:lnTo>
                  <a:pt x="1414446" y="3616704"/>
                </a:lnTo>
                <a:lnTo>
                  <a:pt x="1423162" y="3610816"/>
                </a:lnTo>
                <a:lnTo>
                  <a:pt x="1429019" y="3602095"/>
                </a:lnTo>
                <a:lnTo>
                  <a:pt x="1431163" y="3591432"/>
                </a:lnTo>
                <a:lnTo>
                  <a:pt x="1431163" y="3585844"/>
                </a:lnTo>
                <a:lnTo>
                  <a:pt x="33019" y="3585844"/>
                </a:lnTo>
                <a:lnTo>
                  <a:pt x="33019" y="32892"/>
                </a:lnTo>
                <a:lnTo>
                  <a:pt x="1431163" y="32892"/>
                </a:lnTo>
                <a:lnTo>
                  <a:pt x="1431163" y="27431"/>
                </a:lnTo>
                <a:lnTo>
                  <a:pt x="1429019" y="16769"/>
                </a:lnTo>
                <a:lnTo>
                  <a:pt x="1423162" y="8048"/>
                </a:lnTo>
                <a:lnTo>
                  <a:pt x="1414446" y="2160"/>
                </a:lnTo>
                <a:lnTo>
                  <a:pt x="1403731" y="0"/>
                </a:lnTo>
                <a:close/>
              </a:path>
              <a:path w="1431289" h="3618865">
                <a:moveTo>
                  <a:pt x="1431163" y="32892"/>
                </a:moveTo>
                <a:lnTo>
                  <a:pt x="1398270" y="32892"/>
                </a:lnTo>
                <a:lnTo>
                  <a:pt x="1398270" y="3585845"/>
                </a:lnTo>
                <a:lnTo>
                  <a:pt x="1431163" y="3585844"/>
                </a:lnTo>
                <a:lnTo>
                  <a:pt x="1431163" y="32892"/>
                </a:lnTo>
                <a:close/>
              </a:path>
              <a:path w="1431289" h="3618865">
                <a:moveTo>
                  <a:pt x="1387220" y="43941"/>
                </a:moveTo>
                <a:lnTo>
                  <a:pt x="44068" y="43941"/>
                </a:lnTo>
                <a:lnTo>
                  <a:pt x="44068" y="3574923"/>
                </a:lnTo>
                <a:lnTo>
                  <a:pt x="1387220" y="3574922"/>
                </a:lnTo>
                <a:lnTo>
                  <a:pt x="1387220" y="3563873"/>
                </a:lnTo>
                <a:lnTo>
                  <a:pt x="54991" y="3563873"/>
                </a:lnTo>
                <a:lnTo>
                  <a:pt x="54991" y="54990"/>
                </a:lnTo>
                <a:lnTo>
                  <a:pt x="1387220" y="54990"/>
                </a:lnTo>
                <a:lnTo>
                  <a:pt x="1387220" y="43941"/>
                </a:lnTo>
                <a:close/>
              </a:path>
              <a:path w="1431289" h="3618865">
                <a:moveTo>
                  <a:pt x="1387220" y="54990"/>
                </a:moveTo>
                <a:lnTo>
                  <a:pt x="1376171" y="54990"/>
                </a:lnTo>
                <a:lnTo>
                  <a:pt x="1376171" y="3563874"/>
                </a:lnTo>
                <a:lnTo>
                  <a:pt x="1387220" y="3563873"/>
                </a:lnTo>
                <a:lnTo>
                  <a:pt x="1387220" y="54990"/>
                </a:lnTo>
                <a:close/>
              </a:path>
            </a:pathLst>
          </a:custGeom>
          <a:solidFill>
            <a:srgbClr val="FFFFFF"/>
          </a:solidFill>
        </p:spPr>
        <p:txBody>
          <a:bodyPr wrap="square" lIns="0" tIns="0" rIns="0" bIns="0" rtlCol="0"/>
          <a:lstStyle/>
          <a:p>
            <a:endParaRPr/>
          </a:p>
        </p:txBody>
      </p:sp>
      <p:sp>
        <p:nvSpPr>
          <p:cNvPr id="10" name="object 10"/>
          <p:cNvSpPr txBox="1"/>
          <p:nvPr/>
        </p:nvSpPr>
        <p:spPr>
          <a:xfrm>
            <a:off x="2710433" y="599184"/>
            <a:ext cx="1091565" cy="3392170"/>
          </a:xfrm>
          <a:prstGeom prst="rect">
            <a:avLst/>
          </a:prstGeom>
        </p:spPr>
        <p:txBody>
          <a:bodyPr vert="vert270" wrap="square" lIns="0" tIns="0" rIns="0" bIns="0" rtlCol="0">
            <a:spAutoFit/>
          </a:bodyPr>
          <a:lstStyle/>
          <a:p>
            <a:pPr algn="ctr">
              <a:lnSpc>
                <a:spcPts val="3695"/>
              </a:lnSpc>
            </a:pPr>
            <a:r>
              <a:rPr sz="4000" b="1" spc="-5" dirty="0">
                <a:latin typeface="Calibri"/>
                <a:cs typeface="Calibri"/>
              </a:rPr>
              <a:t>Несуцільні</a:t>
            </a:r>
            <a:endParaRPr sz="4000">
              <a:latin typeface="Calibri"/>
              <a:cs typeface="Calibri"/>
            </a:endParaRPr>
          </a:p>
          <a:p>
            <a:pPr algn="ctr">
              <a:lnSpc>
                <a:spcPts val="4595"/>
              </a:lnSpc>
            </a:pPr>
            <a:r>
              <a:rPr sz="4000" b="1" spc="-20" dirty="0">
                <a:latin typeface="Calibri"/>
                <a:cs typeface="Calibri"/>
              </a:rPr>
              <a:t>спостереження</a:t>
            </a:r>
            <a:endParaRPr sz="4000">
              <a:latin typeface="Calibri"/>
              <a:cs typeface="Calibri"/>
            </a:endParaRPr>
          </a:p>
        </p:txBody>
      </p:sp>
      <p:sp>
        <p:nvSpPr>
          <p:cNvPr id="11" name="object 11"/>
          <p:cNvSpPr/>
          <p:nvPr/>
        </p:nvSpPr>
        <p:spPr>
          <a:xfrm>
            <a:off x="4371721" y="260616"/>
            <a:ext cx="2221230" cy="677545"/>
          </a:xfrm>
          <a:custGeom>
            <a:avLst/>
            <a:gdLst/>
            <a:ahLst/>
            <a:cxnLst/>
            <a:rect l="l" t="t" r="r" b="b"/>
            <a:pathLst>
              <a:path w="2221229" h="677544">
                <a:moveTo>
                  <a:pt x="0" y="677151"/>
                </a:moveTo>
                <a:lnTo>
                  <a:pt x="2221103" y="677151"/>
                </a:lnTo>
                <a:lnTo>
                  <a:pt x="2221103" y="0"/>
                </a:lnTo>
                <a:lnTo>
                  <a:pt x="0" y="0"/>
                </a:lnTo>
                <a:lnTo>
                  <a:pt x="0" y="677151"/>
                </a:lnTo>
                <a:close/>
              </a:path>
            </a:pathLst>
          </a:custGeom>
          <a:solidFill>
            <a:srgbClr val="7CCC2D"/>
          </a:solidFill>
        </p:spPr>
        <p:txBody>
          <a:bodyPr wrap="square" lIns="0" tIns="0" rIns="0" bIns="0" rtlCol="0"/>
          <a:lstStyle/>
          <a:p>
            <a:endParaRPr/>
          </a:p>
        </p:txBody>
      </p:sp>
      <p:sp>
        <p:nvSpPr>
          <p:cNvPr id="12" name="object 12"/>
          <p:cNvSpPr/>
          <p:nvPr/>
        </p:nvSpPr>
        <p:spPr>
          <a:xfrm>
            <a:off x="4344161" y="233172"/>
            <a:ext cx="2276475" cy="732155"/>
          </a:xfrm>
          <a:custGeom>
            <a:avLst/>
            <a:gdLst/>
            <a:ahLst/>
            <a:cxnLst/>
            <a:rect l="l" t="t" r="r" b="b"/>
            <a:pathLst>
              <a:path w="2276475" h="732155">
                <a:moveTo>
                  <a:pt x="2248535" y="0"/>
                </a:moveTo>
                <a:lnTo>
                  <a:pt x="27559" y="0"/>
                </a:lnTo>
                <a:lnTo>
                  <a:pt x="16823" y="2160"/>
                </a:lnTo>
                <a:lnTo>
                  <a:pt x="8064" y="8048"/>
                </a:lnTo>
                <a:lnTo>
                  <a:pt x="2162" y="16769"/>
                </a:lnTo>
                <a:lnTo>
                  <a:pt x="0" y="27431"/>
                </a:lnTo>
                <a:lnTo>
                  <a:pt x="0" y="704595"/>
                </a:lnTo>
                <a:lnTo>
                  <a:pt x="2162" y="715331"/>
                </a:lnTo>
                <a:lnTo>
                  <a:pt x="8064" y="724090"/>
                </a:lnTo>
                <a:lnTo>
                  <a:pt x="16823" y="729992"/>
                </a:lnTo>
                <a:lnTo>
                  <a:pt x="27559" y="732154"/>
                </a:lnTo>
                <a:lnTo>
                  <a:pt x="2248535" y="732154"/>
                </a:lnTo>
                <a:lnTo>
                  <a:pt x="2259270" y="729992"/>
                </a:lnTo>
                <a:lnTo>
                  <a:pt x="2268029" y="724090"/>
                </a:lnTo>
                <a:lnTo>
                  <a:pt x="2273931" y="715331"/>
                </a:lnTo>
                <a:lnTo>
                  <a:pt x="2276093" y="704595"/>
                </a:lnTo>
                <a:lnTo>
                  <a:pt x="2276093" y="699135"/>
                </a:lnTo>
                <a:lnTo>
                  <a:pt x="33020" y="699135"/>
                </a:lnTo>
                <a:lnTo>
                  <a:pt x="33020" y="33020"/>
                </a:lnTo>
                <a:lnTo>
                  <a:pt x="2276093" y="33020"/>
                </a:lnTo>
                <a:lnTo>
                  <a:pt x="2276093" y="27431"/>
                </a:lnTo>
                <a:lnTo>
                  <a:pt x="2273931" y="16769"/>
                </a:lnTo>
                <a:lnTo>
                  <a:pt x="2268029" y="8048"/>
                </a:lnTo>
                <a:lnTo>
                  <a:pt x="2259270" y="2160"/>
                </a:lnTo>
                <a:lnTo>
                  <a:pt x="2248535" y="0"/>
                </a:lnTo>
                <a:close/>
              </a:path>
              <a:path w="2276475" h="732155">
                <a:moveTo>
                  <a:pt x="2276093" y="33020"/>
                </a:moveTo>
                <a:lnTo>
                  <a:pt x="2243073" y="33020"/>
                </a:lnTo>
                <a:lnTo>
                  <a:pt x="2243073" y="699135"/>
                </a:lnTo>
                <a:lnTo>
                  <a:pt x="2276093" y="699135"/>
                </a:lnTo>
                <a:lnTo>
                  <a:pt x="2276093" y="33020"/>
                </a:lnTo>
                <a:close/>
              </a:path>
              <a:path w="2276475" h="732155">
                <a:moveTo>
                  <a:pt x="2232024" y="43942"/>
                </a:moveTo>
                <a:lnTo>
                  <a:pt x="44068" y="43942"/>
                </a:lnTo>
                <a:lnTo>
                  <a:pt x="44068" y="688086"/>
                </a:lnTo>
                <a:lnTo>
                  <a:pt x="2232024" y="688086"/>
                </a:lnTo>
                <a:lnTo>
                  <a:pt x="2232024" y="677163"/>
                </a:lnTo>
                <a:lnTo>
                  <a:pt x="54990" y="677163"/>
                </a:lnTo>
                <a:lnTo>
                  <a:pt x="54990" y="54991"/>
                </a:lnTo>
                <a:lnTo>
                  <a:pt x="2232024" y="54991"/>
                </a:lnTo>
                <a:lnTo>
                  <a:pt x="2232024" y="43942"/>
                </a:lnTo>
                <a:close/>
              </a:path>
              <a:path w="2276475" h="732155">
                <a:moveTo>
                  <a:pt x="2232024" y="54991"/>
                </a:moveTo>
                <a:lnTo>
                  <a:pt x="2221103" y="54991"/>
                </a:lnTo>
                <a:lnTo>
                  <a:pt x="2221103" y="677163"/>
                </a:lnTo>
                <a:lnTo>
                  <a:pt x="2232024" y="677163"/>
                </a:lnTo>
                <a:lnTo>
                  <a:pt x="2232024" y="54991"/>
                </a:lnTo>
                <a:close/>
              </a:path>
            </a:pathLst>
          </a:custGeom>
          <a:solidFill>
            <a:srgbClr val="FFFFFF"/>
          </a:solidFill>
        </p:spPr>
        <p:txBody>
          <a:bodyPr wrap="square" lIns="0" tIns="0" rIns="0" bIns="0" rtlCol="0"/>
          <a:lstStyle/>
          <a:p>
            <a:endParaRPr/>
          </a:p>
        </p:txBody>
      </p:sp>
      <p:sp>
        <p:nvSpPr>
          <p:cNvPr id="13" name="object 13"/>
          <p:cNvSpPr txBox="1">
            <a:spLocks noGrp="1"/>
          </p:cNvSpPr>
          <p:nvPr>
            <p:ph type="title"/>
          </p:nvPr>
        </p:nvSpPr>
        <p:spPr>
          <a:xfrm>
            <a:off x="4371721" y="215264"/>
            <a:ext cx="2221230" cy="698500"/>
          </a:xfrm>
          <a:prstGeom prst="rect">
            <a:avLst/>
          </a:prstGeom>
        </p:spPr>
        <p:txBody>
          <a:bodyPr vert="horz" wrap="square" lIns="0" tIns="46990" rIns="0" bIns="0" rtlCol="0">
            <a:spAutoFit/>
          </a:bodyPr>
          <a:lstStyle/>
          <a:p>
            <a:pPr marL="650240" marR="444500" indent="-198120">
              <a:lnSpc>
                <a:spcPts val="2540"/>
              </a:lnSpc>
              <a:spcBef>
                <a:spcPts val="370"/>
              </a:spcBef>
            </a:pPr>
            <a:r>
              <a:rPr sz="2300" b="1" dirty="0">
                <a:latin typeface="Calibri"/>
                <a:cs typeface="Calibri"/>
              </a:rPr>
              <a:t>основно</a:t>
            </a:r>
            <a:r>
              <a:rPr sz="2300" b="1" spc="-35" dirty="0">
                <a:latin typeface="Calibri"/>
                <a:cs typeface="Calibri"/>
              </a:rPr>
              <a:t>г</a:t>
            </a:r>
            <a:r>
              <a:rPr sz="2300" b="1" dirty="0">
                <a:latin typeface="Calibri"/>
                <a:cs typeface="Calibri"/>
              </a:rPr>
              <a:t>о  </a:t>
            </a:r>
            <a:r>
              <a:rPr sz="2300" b="1" spc="-5" dirty="0">
                <a:latin typeface="Calibri"/>
                <a:cs typeface="Calibri"/>
              </a:rPr>
              <a:t>масиву</a:t>
            </a:r>
            <a:endParaRPr sz="2300">
              <a:latin typeface="Calibri"/>
              <a:cs typeface="Calibri"/>
            </a:endParaRPr>
          </a:p>
        </p:txBody>
      </p:sp>
      <p:sp>
        <p:nvSpPr>
          <p:cNvPr id="14" name="object 14"/>
          <p:cNvSpPr/>
          <p:nvPr/>
        </p:nvSpPr>
        <p:spPr>
          <a:xfrm>
            <a:off x="4371721" y="1107579"/>
            <a:ext cx="2221230" cy="677545"/>
          </a:xfrm>
          <a:custGeom>
            <a:avLst/>
            <a:gdLst/>
            <a:ahLst/>
            <a:cxnLst/>
            <a:rect l="l" t="t" r="r" b="b"/>
            <a:pathLst>
              <a:path w="2221229" h="677544">
                <a:moveTo>
                  <a:pt x="0" y="677151"/>
                </a:moveTo>
                <a:lnTo>
                  <a:pt x="2221103" y="677151"/>
                </a:lnTo>
                <a:lnTo>
                  <a:pt x="2221103" y="0"/>
                </a:lnTo>
                <a:lnTo>
                  <a:pt x="0" y="0"/>
                </a:lnTo>
                <a:lnTo>
                  <a:pt x="0" y="677151"/>
                </a:lnTo>
                <a:close/>
              </a:path>
            </a:pathLst>
          </a:custGeom>
          <a:solidFill>
            <a:srgbClr val="7CCC2D"/>
          </a:solidFill>
        </p:spPr>
        <p:txBody>
          <a:bodyPr wrap="square" lIns="0" tIns="0" rIns="0" bIns="0" rtlCol="0"/>
          <a:lstStyle/>
          <a:p>
            <a:endParaRPr/>
          </a:p>
        </p:txBody>
      </p:sp>
      <p:sp>
        <p:nvSpPr>
          <p:cNvPr id="15" name="object 15"/>
          <p:cNvSpPr/>
          <p:nvPr/>
        </p:nvSpPr>
        <p:spPr>
          <a:xfrm>
            <a:off x="4344161" y="1080135"/>
            <a:ext cx="2276475" cy="732155"/>
          </a:xfrm>
          <a:custGeom>
            <a:avLst/>
            <a:gdLst/>
            <a:ahLst/>
            <a:cxnLst/>
            <a:rect l="l" t="t" r="r" b="b"/>
            <a:pathLst>
              <a:path w="2276475" h="732155">
                <a:moveTo>
                  <a:pt x="2248535" y="0"/>
                </a:moveTo>
                <a:lnTo>
                  <a:pt x="27559" y="0"/>
                </a:lnTo>
                <a:lnTo>
                  <a:pt x="16823" y="2162"/>
                </a:lnTo>
                <a:lnTo>
                  <a:pt x="8064" y="8064"/>
                </a:lnTo>
                <a:lnTo>
                  <a:pt x="2162" y="16823"/>
                </a:lnTo>
                <a:lnTo>
                  <a:pt x="0" y="27559"/>
                </a:lnTo>
                <a:lnTo>
                  <a:pt x="0" y="704595"/>
                </a:lnTo>
                <a:lnTo>
                  <a:pt x="2162" y="715331"/>
                </a:lnTo>
                <a:lnTo>
                  <a:pt x="8064" y="724090"/>
                </a:lnTo>
                <a:lnTo>
                  <a:pt x="16823" y="729992"/>
                </a:lnTo>
                <a:lnTo>
                  <a:pt x="27559" y="732154"/>
                </a:lnTo>
                <a:lnTo>
                  <a:pt x="2248535" y="732154"/>
                </a:lnTo>
                <a:lnTo>
                  <a:pt x="2259270" y="729992"/>
                </a:lnTo>
                <a:lnTo>
                  <a:pt x="2268029" y="724090"/>
                </a:lnTo>
                <a:lnTo>
                  <a:pt x="2273931" y="715331"/>
                </a:lnTo>
                <a:lnTo>
                  <a:pt x="2276093" y="704595"/>
                </a:lnTo>
                <a:lnTo>
                  <a:pt x="2276093" y="699135"/>
                </a:lnTo>
                <a:lnTo>
                  <a:pt x="33020" y="699135"/>
                </a:lnTo>
                <a:lnTo>
                  <a:pt x="33020" y="33019"/>
                </a:lnTo>
                <a:lnTo>
                  <a:pt x="2276093" y="33019"/>
                </a:lnTo>
                <a:lnTo>
                  <a:pt x="2276093" y="27559"/>
                </a:lnTo>
                <a:lnTo>
                  <a:pt x="2273931" y="16823"/>
                </a:lnTo>
                <a:lnTo>
                  <a:pt x="2268029" y="8064"/>
                </a:lnTo>
                <a:lnTo>
                  <a:pt x="2259270" y="2162"/>
                </a:lnTo>
                <a:lnTo>
                  <a:pt x="2248535" y="0"/>
                </a:lnTo>
                <a:close/>
              </a:path>
              <a:path w="2276475" h="732155">
                <a:moveTo>
                  <a:pt x="2276093" y="33019"/>
                </a:moveTo>
                <a:lnTo>
                  <a:pt x="2243073" y="33019"/>
                </a:lnTo>
                <a:lnTo>
                  <a:pt x="2243073" y="699135"/>
                </a:lnTo>
                <a:lnTo>
                  <a:pt x="2276093" y="699135"/>
                </a:lnTo>
                <a:lnTo>
                  <a:pt x="2276093" y="33019"/>
                </a:lnTo>
                <a:close/>
              </a:path>
              <a:path w="2276475" h="732155">
                <a:moveTo>
                  <a:pt x="2232024" y="43941"/>
                </a:moveTo>
                <a:lnTo>
                  <a:pt x="44068" y="43941"/>
                </a:lnTo>
                <a:lnTo>
                  <a:pt x="44068" y="688213"/>
                </a:lnTo>
                <a:lnTo>
                  <a:pt x="2232024" y="688213"/>
                </a:lnTo>
                <a:lnTo>
                  <a:pt x="2232024" y="677163"/>
                </a:lnTo>
                <a:lnTo>
                  <a:pt x="54990" y="677163"/>
                </a:lnTo>
                <a:lnTo>
                  <a:pt x="54990" y="54990"/>
                </a:lnTo>
                <a:lnTo>
                  <a:pt x="2232024" y="54990"/>
                </a:lnTo>
                <a:lnTo>
                  <a:pt x="2232024" y="43941"/>
                </a:lnTo>
                <a:close/>
              </a:path>
              <a:path w="2276475" h="732155">
                <a:moveTo>
                  <a:pt x="2232024" y="54990"/>
                </a:moveTo>
                <a:lnTo>
                  <a:pt x="2221103" y="54990"/>
                </a:lnTo>
                <a:lnTo>
                  <a:pt x="2221103" y="677163"/>
                </a:lnTo>
                <a:lnTo>
                  <a:pt x="2232024" y="677163"/>
                </a:lnTo>
                <a:lnTo>
                  <a:pt x="2232024" y="54990"/>
                </a:lnTo>
                <a:close/>
              </a:path>
            </a:pathLst>
          </a:custGeom>
          <a:solidFill>
            <a:srgbClr val="FFFFFF"/>
          </a:solidFill>
        </p:spPr>
        <p:txBody>
          <a:bodyPr wrap="square" lIns="0" tIns="0" rIns="0" bIns="0" rtlCol="0"/>
          <a:lstStyle/>
          <a:p>
            <a:endParaRPr/>
          </a:p>
        </p:txBody>
      </p:sp>
      <p:sp>
        <p:nvSpPr>
          <p:cNvPr id="16" name="object 16"/>
          <p:cNvSpPr/>
          <p:nvPr/>
        </p:nvSpPr>
        <p:spPr>
          <a:xfrm>
            <a:off x="4371721" y="1954034"/>
            <a:ext cx="2221230" cy="677545"/>
          </a:xfrm>
          <a:custGeom>
            <a:avLst/>
            <a:gdLst/>
            <a:ahLst/>
            <a:cxnLst/>
            <a:rect l="l" t="t" r="r" b="b"/>
            <a:pathLst>
              <a:path w="2221229" h="677544">
                <a:moveTo>
                  <a:pt x="0" y="677151"/>
                </a:moveTo>
                <a:lnTo>
                  <a:pt x="2221103" y="677151"/>
                </a:lnTo>
                <a:lnTo>
                  <a:pt x="2221103" y="0"/>
                </a:lnTo>
                <a:lnTo>
                  <a:pt x="0" y="0"/>
                </a:lnTo>
                <a:lnTo>
                  <a:pt x="0" y="677151"/>
                </a:lnTo>
                <a:close/>
              </a:path>
            </a:pathLst>
          </a:custGeom>
          <a:solidFill>
            <a:srgbClr val="7CCC2D"/>
          </a:solidFill>
        </p:spPr>
        <p:txBody>
          <a:bodyPr wrap="square" lIns="0" tIns="0" rIns="0" bIns="0" rtlCol="0"/>
          <a:lstStyle/>
          <a:p>
            <a:endParaRPr/>
          </a:p>
        </p:txBody>
      </p:sp>
      <p:sp>
        <p:nvSpPr>
          <p:cNvPr id="17" name="object 17"/>
          <p:cNvSpPr/>
          <p:nvPr/>
        </p:nvSpPr>
        <p:spPr>
          <a:xfrm>
            <a:off x="4344161" y="1926589"/>
            <a:ext cx="2276475" cy="732155"/>
          </a:xfrm>
          <a:custGeom>
            <a:avLst/>
            <a:gdLst/>
            <a:ahLst/>
            <a:cxnLst/>
            <a:rect l="l" t="t" r="r" b="b"/>
            <a:pathLst>
              <a:path w="2276475" h="732155">
                <a:moveTo>
                  <a:pt x="2248535" y="0"/>
                </a:moveTo>
                <a:lnTo>
                  <a:pt x="27559" y="0"/>
                </a:lnTo>
                <a:lnTo>
                  <a:pt x="16823" y="2160"/>
                </a:lnTo>
                <a:lnTo>
                  <a:pt x="8064" y="8048"/>
                </a:lnTo>
                <a:lnTo>
                  <a:pt x="2162" y="16769"/>
                </a:lnTo>
                <a:lnTo>
                  <a:pt x="0" y="27432"/>
                </a:lnTo>
                <a:lnTo>
                  <a:pt x="0" y="704596"/>
                </a:lnTo>
                <a:lnTo>
                  <a:pt x="2162" y="715331"/>
                </a:lnTo>
                <a:lnTo>
                  <a:pt x="8064" y="724090"/>
                </a:lnTo>
                <a:lnTo>
                  <a:pt x="16823" y="729992"/>
                </a:lnTo>
                <a:lnTo>
                  <a:pt x="27559" y="732155"/>
                </a:lnTo>
                <a:lnTo>
                  <a:pt x="2248535" y="732155"/>
                </a:lnTo>
                <a:lnTo>
                  <a:pt x="2259270" y="729992"/>
                </a:lnTo>
                <a:lnTo>
                  <a:pt x="2268029" y="724090"/>
                </a:lnTo>
                <a:lnTo>
                  <a:pt x="2273931" y="715331"/>
                </a:lnTo>
                <a:lnTo>
                  <a:pt x="2276093" y="704596"/>
                </a:lnTo>
                <a:lnTo>
                  <a:pt x="2276093" y="699135"/>
                </a:lnTo>
                <a:lnTo>
                  <a:pt x="33020" y="699135"/>
                </a:lnTo>
                <a:lnTo>
                  <a:pt x="33020" y="33020"/>
                </a:lnTo>
                <a:lnTo>
                  <a:pt x="2276093" y="33020"/>
                </a:lnTo>
                <a:lnTo>
                  <a:pt x="2276093" y="27432"/>
                </a:lnTo>
                <a:lnTo>
                  <a:pt x="2273931" y="16769"/>
                </a:lnTo>
                <a:lnTo>
                  <a:pt x="2268029" y="8048"/>
                </a:lnTo>
                <a:lnTo>
                  <a:pt x="2259270" y="2160"/>
                </a:lnTo>
                <a:lnTo>
                  <a:pt x="2248535" y="0"/>
                </a:lnTo>
                <a:close/>
              </a:path>
              <a:path w="2276475" h="732155">
                <a:moveTo>
                  <a:pt x="2276093" y="33020"/>
                </a:moveTo>
                <a:lnTo>
                  <a:pt x="2243073" y="33020"/>
                </a:lnTo>
                <a:lnTo>
                  <a:pt x="2243073" y="699135"/>
                </a:lnTo>
                <a:lnTo>
                  <a:pt x="2276093" y="699135"/>
                </a:lnTo>
                <a:lnTo>
                  <a:pt x="2276093" y="33020"/>
                </a:lnTo>
                <a:close/>
              </a:path>
              <a:path w="2276475" h="732155">
                <a:moveTo>
                  <a:pt x="2232024" y="43942"/>
                </a:moveTo>
                <a:lnTo>
                  <a:pt x="44068" y="43942"/>
                </a:lnTo>
                <a:lnTo>
                  <a:pt x="44068" y="688086"/>
                </a:lnTo>
                <a:lnTo>
                  <a:pt x="2232024" y="688086"/>
                </a:lnTo>
                <a:lnTo>
                  <a:pt x="2232024" y="677163"/>
                </a:lnTo>
                <a:lnTo>
                  <a:pt x="54990" y="677163"/>
                </a:lnTo>
                <a:lnTo>
                  <a:pt x="54990" y="54990"/>
                </a:lnTo>
                <a:lnTo>
                  <a:pt x="2232024" y="54990"/>
                </a:lnTo>
                <a:lnTo>
                  <a:pt x="2232024" y="43942"/>
                </a:lnTo>
                <a:close/>
              </a:path>
              <a:path w="2276475" h="732155">
                <a:moveTo>
                  <a:pt x="2232024" y="54990"/>
                </a:moveTo>
                <a:lnTo>
                  <a:pt x="2221103" y="54990"/>
                </a:lnTo>
                <a:lnTo>
                  <a:pt x="2221103" y="677163"/>
                </a:lnTo>
                <a:lnTo>
                  <a:pt x="2232024" y="677163"/>
                </a:lnTo>
                <a:lnTo>
                  <a:pt x="2232024" y="54990"/>
                </a:lnTo>
                <a:close/>
              </a:path>
            </a:pathLst>
          </a:custGeom>
          <a:solidFill>
            <a:srgbClr val="FFFFFF"/>
          </a:solidFill>
        </p:spPr>
        <p:txBody>
          <a:bodyPr wrap="square" lIns="0" tIns="0" rIns="0" bIns="0" rtlCol="0"/>
          <a:lstStyle/>
          <a:p>
            <a:endParaRPr/>
          </a:p>
        </p:txBody>
      </p:sp>
      <p:sp>
        <p:nvSpPr>
          <p:cNvPr id="18" name="object 18"/>
          <p:cNvSpPr/>
          <p:nvPr/>
        </p:nvSpPr>
        <p:spPr>
          <a:xfrm>
            <a:off x="4371721" y="2800489"/>
            <a:ext cx="2221230" cy="677545"/>
          </a:xfrm>
          <a:custGeom>
            <a:avLst/>
            <a:gdLst/>
            <a:ahLst/>
            <a:cxnLst/>
            <a:rect l="l" t="t" r="r" b="b"/>
            <a:pathLst>
              <a:path w="2221229" h="677545">
                <a:moveTo>
                  <a:pt x="0" y="677151"/>
                </a:moveTo>
                <a:lnTo>
                  <a:pt x="2221103" y="677151"/>
                </a:lnTo>
                <a:lnTo>
                  <a:pt x="2221103" y="0"/>
                </a:lnTo>
                <a:lnTo>
                  <a:pt x="0" y="0"/>
                </a:lnTo>
                <a:lnTo>
                  <a:pt x="0" y="677151"/>
                </a:lnTo>
                <a:close/>
              </a:path>
            </a:pathLst>
          </a:custGeom>
          <a:solidFill>
            <a:srgbClr val="7CCC2D"/>
          </a:solidFill>
        </p:spPr>
        <p:txBody>
          <a:bodyPr wrap="square" lIns="0" tIns="0" rIns="0" bIns="0" rtlCol="0"/>
          <a:lstStyle/>
          <a:p>
            <a:endParaRPr/>
          </a:p>
        </p:txBody>
      </p:sp>
      <p:sp>
        <p:nvSpPr>
          <p:cNvPr id="19" name="object 19"/>
          <p:cNvSpPr/>
          <p:nvPr/>
        </p:nvSpPr>
        <p:spPr>
          <a:xfrm>
            <a:off x="4344161" y="2773045"/>
            <a:ext cx="2276475" cy="732155"/>
          </a:xfrm>
          <a:custGeom>
            <a:avLst/>
            <a:gdLst/>
            <a:ahLst/>
            <a:cxnLst/>
            <a:rect l="l" t="t" r="r" b="b"/>
            <a:pathLst>
              <a:path w="2276475" h="732154">
                <a:moveTo>
                  <a:pt x="2248535" y="0"/>
                </a:moveTo>
                <a:lnTo>
                  <a:pt x="27559" y="0"/>
                </a:lnTo>
                <a:lnTo>
                  <a:pt x="16823" y="2160"/>
                </a:lnTo>
                <a:lnTo>
                  <a:pt x="8064" y="8048"/>
                </a:lnTo>
                <a:lnTo>
                  <a:pt x="2162" y="16769"/>
                </a:lnTo>
                <a:lnTo>
                  <a:pt x="0" y="27431"/>
                </a:lnTo>
                <a:lnTo>
                  <a:pt x="0" y="704595"/>
                </a:lnTo>
                <a:lnTo>
                  <a:pt x="2162" y="715331"/>
                </a:lnTo>
                <a:lnTo>
                  <a:pt x="8064" y="724090"/>
                </a:lnTo>
                <a:lnTo>
                  <a:pt x="16823" y="729992"/>
                </a:lnTo>
                <a:lnTo>
                  <a:pt x="27559" y="732154"/>
                </a:lnTo>
                <a:lnTo>
                  <a:pt x="2248535" y="732154"/>
                </a:lnTo>
                <a:lnTo>
                  <a:pt x="2259270" y="729992"/>
                </a:lnTo>
                <a:lnTo>
                  <a:pt x="2268029" y="724090"/>
                </a:lnTo>
                <a:lnTo>
                  <a:pt x="2273931" y="715331"/>
                </a:lnTo>
                <a:lnTo>
                  <a:pt x="2276093" y="704595"/>
                </a:lnTo>
                <a:lnTo>
                  <a:pt x="2276093" y="699134"/>
                </a:lnTo>
                <a:lnTo>
                  <a:pt x="33020" y="699134"/>
                </a:lnTo>
                <a:lnTo>
                  <a:pt x="33020" y="33019"/>
                </a:lnTo>
                <a:lnTo>
                  <a:pt x="2276093" y="33019"/>
                </a:lnTo>
                <a:lnTo>
                  <a:pt x="2276093" y="27431"/>
                </a:lnTo>
                <a:lnTo>
                  <a:pt x="2273931" y="16769"/>
                </a:lnTo>
                <a:lnTo>
                  <a:pt x="2268029" y="8048"/>
                </a:lnTo>
                <a:lnTo>
                  <a:pt x="2259270" y="2160"/>
                </a:lnTo>
                <a:lnTo>
                  <a:pt x="2248535" y="0"/>
                </a:lnTo>
                <a:close/>
              </a:path>
              <a:path w="2276475" h="732154">
                <a:moveTo>
                  <a:pt x="2276093" y="33019"/>
                </a:moveTo>
                <a:lnTo>
                  <a:pt x="2243073" y="33019"/>
                </a:lnTo>
                <a:lnTo>
                  <a:pt x="2243073" y="699134"/>
                </a:lnTo>
                <a:lnTo>
                  <a:pt x="2276093" y="699134"/>
                </a:lnTo>
                <a:lnTo>
                  <a:pt x="2276093" y="33019"/>
                </a:lnTo>
                <a:close/>
              </a:path>
              <a:path w="2276475" h="732154">
                <a:moveTo>
                  <a:pt x="2232024" y="43941"/>
                </a:moveTo>
                <a:lnTo>
                  <a:pt x="44068" y="43941"/>
                </a:lnTo>
                <a:lnTo>
                  <a:pt x="44068" y="688085"/>
                </a:lnTo>
                <a:lnTo>
                  <a:pt x="2232024" y="688085"/>
                </a:lnTo>
                <a:lnTo>
                  <a:pt x="2232024" y="677163"/>
                </a:lnTo>
                <a:lnTo>
                  <a:pt x="54990" y="677163"/>
                </a:lnTo>
                <a:lnTo>
                  <a:pt x="54990" y="54990"/>
                </a:lnTo>
                <a:lnTo>
                  <a:pt x="2232024" y="54990"/>
                </a:lnTo>
                <a:lnTo>
                  <a:pt x="2232024" y="43941"/>
                </a:lnTo>
                <a:close/>
              </a:path>
              <a:path w="2276475" h="732154">
                <a:moveTo>
                  <a:pt x="2232024" y="54990"/>
                </a:moveTo>
                <a:lnTo>
                  <a:pt x="2221103" y="54990"/>
                </a:lnTo>
                <a:lnTo>
                  <a:pt x="2221103" y="677163"/>
                </a:lnTo>
                <a:lnTo>
                  <a:pt x="2232024" y="677163"/>
                </a:lnTo>
                <a:lnTo>
                  <a:pt x="2232024" y="54990"/>
                </a:lnTo>
                <a:close/>
              </a:path>
            </a:pathLst>
          </a:custGeom>
          <a:solidFill>
            <a:srgbClr val="FFFFFF"/>
          </a:solidFill>
        </p:spPr>
        <p:txBody>
          <a:bodyPr wrap="square" lIns="0" tIns="0" rIns="0" bIns="0" rtlCol="0"/>
          <a:lstStyle/>
          <a:p>
            <a:endParaRPr/>
          </a:p>
        </p:txBody>
      </p:sp>
      <p:sp>
        <p:nvSpPr>
          <p:cNvPr id="20" name="object 20"/>
          <p:cNvSpPr/>
          <p:nvPr/>
        </p:nvSpPr>
        <p:spPr>
          <a:xfrm>
            <a:off x="4371721" y="3646944"/>
            <a:ext cx="2221230" cy="677545"/>
          </a:xfrm>
          <a:custGeom>
            <a:avLst/>
            <a:gdLst/>
            <a:ahLst/>
            <a:cxnLst/>
            <a:rect l="l" t="t" r="r" b="b"/>
            <a:pathLst>
              <a:path w="2221229" h="677545">
                <a:moveTo>
                  <a:pt x="0" y="677151"/>
                </a:moveTo>
                <a:lnTo>
                  <a:pt x="2221103" y="677151"/>
                </a:lnTo>
                <a:lnTo>
                  <a:pt x="2221103" y="0"/>
                </a:lnTo>
                <a:lnTo>
                  <a:pt x="0" y="0"/>
                </a:lnTo>
                <a:lnTo>
                  <a:pt x="0" y="677151"/>
                </a:lnTo>
                <a:close/>
              </a:path>
            </a:pathLst>
          </a:custGeom>
          <a:solidFill>
            <a:srgbClr val="7CCC2D"/>
          </a:solidFill>
        </p:spPr>
        <p:txBody>
          <a:bodyPr wrap="square" lIns="0" tIns="0" rIns="0" bIns="0" rtlCol="0"/>
          <a:lstStyle/>
          <a:p>
            <a:endParaRPr/>
          </a:p>
        </p:txBody>
      </p:sp>
      <p:sp>
        <p:nvSpPr>
          <p:cNvPr id="21" name="object 21"/>
          <p:cNvSpPr/>
          <p:nvPr/>
        </p:nvSpPr>
        <p:spPr>
          <a:xfrm>
            <a:off x="4344161" y="3619500"/>
            <a:ext cx="2276475" cy="732155"/>
          </a:xfrm>
          <a:custGeom>
            <a:avLst/>
            <a:gdLst/>
            <a:ahLst/>
            <a:cxnLst/>
            <a:rect l="l" t="t" r="r" b="b"/>
            <a:pathLst>
              <a:path w="2276475" h="732154">
                <a:moveTo>
                  <a:pt x="2248535" y="0"/>
                </a:moveTo>
                <a:lnTo>
                  <a:pt x="27559" y="0"/>
                </a:lnTo>
                <a:lnTo>
                  <a:pt x="16823" y="2143"/>
                </a:lnTo>
                <a:lnTo>
                  <a:pt x="8064" y="8000"/>
                </a:lnTo>
                <a:lnTo>
                  <a:pt x="2162" y="16716"/>
                </a:lnTo>
                <a:lnTo>
                  <a:pt x="0" y="27431"/>
                </a:lnTo>
                <a:lnTo>
                  <a:pt x="0" y="704595"/>
                </a:lnTo>
                <a:lnTo>
                  <a:pt x="2162" y="715311"/>
                </a:lnTo>
                <a:lnTo>
                  <a:pt x="8064" y="724026"/>
                </a:lnTo>
                <a:lnTo>
                  <a:pt x="16823" y="729884"/>
                </a:lnTo>
                <a:lnTo>
                  <a:pt x="27559" y="732027"/>
                </a:lnTo>
                <a:lnTo>
                  <a:pt x="2248535" y="732027"/>
                </a:lnTo>
                <a:lnTo>
                  <a:pt x="2259270" y="729884"/>
                </a:lnTo>
                <a:lnTo>
                  <a:pt x="2268029" y="724026"/>
                </a:lnTo>
                <a:lnTo>
                  <a:pt x="2273931" y="715311"/>
                </a:lnTo>
                <a:lnTo>
                  <a:pt x="2276093" y="704595"/>
                </a:lnTo>
                <a:lnTo>
                  <a:pt x="2276093" y="699135"/>
                </a:lnTo>
                <a:lnTo>
                  <a:pt x="33020" y="699135"/>
                </a:lnTo>
                <a:lnTo>
                  <a:pt x="33020" y="32893"/>
                </a:lnTo>
                <a:lnTo>
                  <a:pt x="2276093" y="32893"/>
                </a:lnTo>
                <a:lnTo>
                  <a:pt x="2276093" y="27431"/>
                </a:lnTo>
                <a:lnTo>
                  <a:pt x="2273931" y="16716"/>
                </a:lnTo>
                <a:lnTo>
                  <a:pt x="2268029" y="8000"/>
                </a:lnTo>
                <a:lnTo>
                  <a:pt x="2259270" y="2143"/>
                </a:lnTo>
                <a:lnTo>
                  <a:pt x="2248535" y="0"/>
                </a:lnTo>
                <a:close/>
              </a:path>
              <a:path w="2276475" h="732154">
                <a:moveTo>
                  <a:pt x="2276093" y="32893"/>
                </a:moveTo>
                <a:lnTo>
                  <a:pt x="2243073" y="32893"/>
                </a:lnTo>
                <a:lnTo>
                  <a:pt x="2243073" y="699135"/>
                </a:lnTo>
                <a:lnTo>
                  <a:pt x="2276093" y="699135"/>
                </a:lnTo>
                <a:lnTo>
                  <a:pt x="2276093" y="32893"/>
                </a:lnTo>
                <a:close/>
              </a:path>
              <a:path w="2276475" h="732154">
                <a:moveTo>
                  <a:pt x="2232024" y="43942"/>
                </a:moveTo>
                <a:lnTo>
                  <a:pt x="44068" y="43942"/>
                </a:lnTo>
                <a:lnTo>
                  <a:pt x="44068" y="688086"/>
                </a:lnTo>
                <a:lnTo>
                  <a:pt x="2232024" y="688086"/>
                </a:lnTo>
                <a:lnTo>
                  <a:pt x="2232024" y="677037"/>
                </a:lnTo>
                <a:lnTo>
                  <a:pt x="54990" y="677037"/>
                </a:lnTo>
                <a:lnTo>
                  <a:pt x="54990" y="54991"/>
                </a:lnTo>
                <a:lnTo>
                  <a:pt x="2232024" y="54991"/>
                </a:lnTo>
                <a:lnTo>
                  <a:pt x="2232024" y="43942"/>
                </a:lnTo>
                <a:close/>
              </a:path>
              <a:path w="2276475" h="732154">
                <a:moveTo>
                  <a:pt x="2232024" y="54991"/>
                </a:moveTo>
                <a:lnTo>
                  <a:pt x="2221103" y="54991"/>
                </a:lnTo>
                <a:lnTo>
                  <a:pt x="2221103" y="677037"/>
                </a:lnTo>
                <a:lnTo>
                  <a:pt x="2232024" y="677037"/>
                </a:lnTo>
                <a:lnTo>
                  <a:pt x="2232024" y="54991"/>
                </a:lnTo>
                <a:close/>
              </a:path>
            </a:pathLst>
          </a:custGeom>
          <a:solidFill>
            <a:srgbClr val="FFFFFF"/>
          </a:solidFill>
        </p:spPr>
        <p:txBody>
          <a:bodyPr wrap="square" lIns="0" tIns="0" rIns="0" bIns="0" rtlCol="0"/>
          <a:lstStyle/>
          <a:p>
            <a:endParaRPr/>
          </a:p>
        </p:txBody>
      </p:sp>
      <p:sp>
        <p:nvSpPr>
          <p:cNvPr id="22" name="object 22"/>
          <p:cNvSpPr txBox="1"/>
          <p:nvPr/>
        </p:nvSpPr>
        <p:spPr>
          <a:xfrm>
            <a:off x="186334" y="1222705"/>
            <a:ext cx="8625840" cy="5416550"/>
          </a:xfrm>
          <a:prstGeom prst="rect">
            <a:avLst/>
          </a:prstGeom>
        </p:spPr>
        <p:txBody>
          <a:bodyPr vert="horz" wrap="square" lIns="0" tIns="13335" rIns="0" bIns="0" rtlCol="0">
            <a:spAutoFit/>
          </a:bodyPr>
          <a:lstStyle/>
          <a:p>
            <a:pPr marL="1965960" algn="ctr">
              <a:lnSpc>
                <a:spcPct val="100000"/>
              </a:lnSpc>
              <a:spcBef>
                <a:spcPts val="105"/>
              </a:spcBef>
            </a:pPr>
            <a:r>
              <a:rPr sz="2300" b="1" spc="-5" dirty="0">
                <a:latin typeface="Calibri"/>
                <a:cs typeface="Calibri"/>
              </a:rPr>
              <a:t>вибіркове</a:t>
            </a:r>
            <a:endParaRPr sz="2300">
              <a:latin typeface="Calibri"/>
              <a:cs typeface="Calibri"/>
            </a:endParaRPr>
          </a:p>
          <a:p>
            <a:pPr>
              <a:lnSpc>
                <a:spcPct val="100000"/>
              </a:lnSpc>
              <a:spcBef>
                <a:spcPts val="55"/>
              </a:spcBef>
            </a:pPr>
            <a:endParaRPr sz="3350">
              <a:latin typeface="Times New Roman"/>
              <a:cs typeface="Times New Roman"/>
            </a:endParaRPr>
          </a:p>
          <a:p>
            <a:pPr marL="1962785" algn="ctr">
              <a:lnSpc>
                <a:spcPct val="100000"/>
              </a:lnSpc>
            </a:pPr>
            <a:r>
              <a:rPr sz="2300" b="1" spc="-5" dirty="0">
                <a:latin typeface="Calibri"/>
                <a:cs typeface="Calibri"/>
              </a:rPr>
              <a:t>монографічне</a:t>
            </a:r>
            <a:endParaRPr sz="2300">
              <a:latin typeface="Calibri"/>
              <a:cs typeface="Calibri"/>
            </a:endParaRPr>
          </a:p>
          <a:p>
            <a:pPr>
              <a:lnSpc>
                <a:spcPct val="100000"/>
              </a:lnSpc>
              <a:spcBef>
                <a:spcPts val="55"/>
              </a:spcBef>
            </a:pPr>
            <a:endParaRPr sz="3350">
              <a:latin typeface="Times New Roman"/>
              <a:cs typeface="Times New Roman"/>
            </a:endParaRPr>
          </a:p>
          <a:p>
            <a:pPr marL="2030095" algn="ctr">
              <a:lnSpc>
                <a:spcPct val="100000"/>
              </a:lnSpc>
            </a:pPr>
            <a:r>
              <a:rPr sz="2300" b="1" spc="-5" dirty="0">
                <a:latin typeface="Calibri"/>
                <a:cs typeface="Calibri"/>
              </a:rPr>
              <a:t>анкетне</a:t>
            </a:r>
            <a:endParaRPr sz="2300">
              <a:latin typeface="Calibri"/>
              <a:cs typeface="Calibri"/>
            </a:endParaRPr>
          </a:p>
          <a:p>
            <a:pPr>
              <a:lnSpc>
                <a:spcPct val="100000"/>
              </a:lnSpc>
              <a:spcBef>
                <a:spcPts val="40"/>
              </a:spcBef>
            </a:pPr>
            <a:endParaRPr sz="2500">
              <a:latin typeface="Times New Roman"/>
              <a:cs typeface="Times New Roman"/>
            </a:endParaRPr>
          </a:p>
          <a:p>
            <a:pPr marL="4533900" marR="2559685" indent="-1270" algn="ctr">
              <a:lnSpc>
                <a:spcPts val="2530"/>
              </a:lnSpc>
              <a:spcBef>
                <a:spcPts val="5"/>
              </a:spcBef>
            </a:pPr>
            <a:r>
              <a:rPr sz="2300" b="1" dirty="0">
                <a:latin typeface="Calibri"/>
                <a:cs typeface="Calibri"/>
              </a:rPr>
              <a:t>через  </a:t>
            </a:r>
            <a:r>
              <a:rPr sz="2300" b="1" spc="-5" dirty="0">
                <a:latin typeface="Calibri"/>
                <a:cs typeface="Calibri"/>
              </a:rPr>
              <a:t>моні</a:t>
            </a:r>
            <a:r>
              <a:rPr sz="2300" b="1" spc="-25" dirty="0">
                <a:latin typeface="Calibri"/>
                <a:cs typeface="Calibri"/>
              </a:rPr>
              <a:t>т</a:t>
            </a:r>
            <a:r>
              <a:rPr sz="2300" b="1" dirty="0">
                <a:latin typeface="Calibri"/>
                <a:cs typeface="Calibri"/>
              </a:rPr>
              <a:t>орин</a:t>
            </a:r>
            <a:r>
              <a:rPr sz="2300" b="1" spc="5" dirty="0">
                <a:latin typeface="Calibri"/>
                <a:cs typeface="Calibri"/>
              </a:rPr>
              <a:t>г</a:t>
            </a:r>
            <a:r>
              <a:rPr sz="2300" dirty="0">
                <a:solidFill>
                  <a:srgbClr val="FFFFFF"/>
                </a:solidFill>
                <a:latin typeface="Calibri"/>
                <a:cs typeface="Calibri"/>
              </a:rPr>
              <a:t>.</a:t>
            </a:r>
            <a:endParaRPr sz="2300">
              <a:latin typeface="Calibri"/>
              <a:cs typeface="Calibri"/>
            </a:endParaRPr>
          </a:p>
          <a:p>
            <a:pPr marL="12700" marR="5080" indent="449580" algn="just">
              <a:lnSpc>
                <a:spcPct val="114999"/>
              </a:lnSpc>
              <a:spcBef>
                <a:spcPts val="700"/>
              </a:spcBef>
            </a:pPr>
            <a:r>
              <a:rPr sz="1600" b="1" i="1" spc="-10" dirty="0">
                <a:solidFill>
                  <a:srgbClr val="0F391A"/>
                </a:solidFill>
                <a:latin typeface="Times New Roman"/>
                <a:cs typeface="Times New Roman"/>
              </a:rPr>
              <a:t>Спостереження </a:t>
            </a:r>
            <a:r>
              <a:rPr sz="1600" b="1" i="1" spc="-5" dirty="0">
                <a:solidFill>
                  <a:srgbClr val="0F391A"/>
                </a:solidFill>
                <a:latin typeface="Times New Roman"/>
                <a:cs typeface="Times New Roman"/>
              </a:rPr>
              <a:t>основного масиву </a:t>
            </a:r>
            <a:r>
              <a:rPr sz="1600" spc="-20" dirty="0">
                <a:latin typeface="Times New Roman"/>
                <a:cs typeface="Times New Roman"/>
              </a:rPr>
              <a:t>охоплює </a:t>
            </a:r>
            <a:r>
              <a:rPr sz="1600" spc="-5" dirty="0">
                <a:latin typeface="Times New Roman"/>
                <a:cs typeface="Times New Roman"/>
              </a:rPr>
              <a:t>переважну </a:t>
            </a:r>
            <a:r>
              <a:rPr sz="1600" dirty="0">
                <a:latin typeface="Times New Roman"/>
                <a:cs typeface="Times New Roman"/>
              </a:rPr>
              <a:t>частину </a:t>
            </a:r>
            <a:r>
              <a:rPr sz="1600" spc="-5" dirty="0">
                <a:latin typeface="Times New Roman"/>
                <a:cs typeface="Times New Roman"/>
              </a:rPr>
              <a:t>елементів сукупності, </a:t>
            </a:r>
            <a:r>
              <a:rPr sz="1600" dirty="0">
                <a:latin typeface="Times New Roman"/>
                <a:cs typeface="Times New Roman"/>
              </a:rPr>
              <a:t>обсяг  </a:t>
            </a:r>
            <a:r>
              <a:rPr sz="1600" spc="-15" dirty="0">
                <a:latin typeface="Times New Roman"/>
                <a:cs typeface="Times New Roman"/>
              </a:rPr>
              <a:t>значень </a:t>
            </a:r>
            <a:r>
              <a:rPr sz="1600" spc="-10" dirty="0">
                <a:latin typeface="Times New Roman"/>
                <a:cs typeface="Times New Roman"/>
              </a:rPr>
              <a:t>істотної </a:t>
            </a:r>
            <a:r>
              <a:rPr sz="1600" spc="-5" dirty="0">
                <a:latin typeface="Times New Roman"/>
                <a:cs typeface="Times New Roman"/>
              </a:rPr>
              <a:t>ознаки у яких </a:t>
            </a:r>
            <a:r>
              <a:rPr sz="1600" spc="-10" dirty="0">
                <a:latin typeface="Times New Roman"/>
                <a:cs typeface="Times New Roman"/>
              </a:rPr>
              <a:t>визначає розмір </a:t>
            </a:r>
            <a:r>
              <a:rPr sz="1600" dirty="0">
                <a:latin typeface="Times New Roman"/>
                <a:cs typeface="Times New Roman"/>
              </a:rPr>
              <a:t>явища. </a:t>
            </a:r>
            <a:r>
              <a:rPr sz="1600" spc="-5" dirty="0">
                <a:latin typeface="Times New Roman"/>
                <a:cs typeface="Times New Roman"/>
              </a:rPr>
              <a:t>Цей </a:t>
            </a:r>
            <a:r>
              <a:rPr sz="1600" spc="-20" dirty="0">
                <a:latin typeface="Times New Roman"/>
                <a:cs typeface="Times New Roman"/>
              </a:rPr>
              <a:t>метод використовують </a:t>
            </a:r>
            <a:r>
              <a:rPr sz="1600" spc="-10" dirty="0">
                <a:latin typeface="Times New Roman"/>
                <a:cs typeface="Times New Roman"/>
              </a:rPr>
              <a:t>при вивченні  </a:t>
            </a:r>
            <a:r>
              <a:rPr sz="1600" spc="-5" dirty="0">
                <a:latin typeface="Times New Roman"/>
                <a:cs typeface="Times New Roman"/>
              </a:rPr>
              <a:t>рівня </a:t>
            </a:r>
            <a:r>
              <a:rPr sz="1600" spc="-10" dirty="0">
                <a:latin typeface="Times New Roman"/>
                <a:cs typeface="Times New Roman"/>
              </a:rPr>
              <a:t>цін </a:t>
            </a:r>
            <a:r>
              <a:rPr sz="1600" spc="-5" dirty="0">
                <a:latin typeface="Times New Roman"/>
                <a:cs typeface="Times New Roman"/>
              </a:rPr>
              <a:t>на міських</a:t>
            </a:r>
            <a:r>
              <a:rPr sz="1600" spc="65" dirty="0">
                <a:latin typeface="Times New Roman"/>
                <a:cs typeface="Times New Roman"/>
              </a:rPr>
              <a:t> </a:t>
            </a:r>
            <a:r>
              <a:rPr sz="1600" spc="-10" dirty="0">
                <a:latin typeface="Times New Roman"/>
                <a:cs typeface="Times New Roman"/>
              </a:rPr>
              <a:t>ринках.</a:t>
            </a:r>
            <a:endParaRPr sz="1600">
              <a:latin typeface="Times New Roman"/>
              <a:cs typeface="Times New Roman"/>
            </a:endParaRPr>
          </a:p>
          <a:p>
            <a:pPr marL="462280" algn="just">
              <a:lnSpc>
                <a:spcPct val="100000"/>
              </a:lnSpc>
              <a:spcBef>
                <a:spcPts val="290"/>
              </a:spcBef>
            </a:pPr>
            <a:r>
              <a:rPr sz="1600" spc="-5" dirty="0">
                <a:latin typeface="Times New Roman"/>
                <a:cs typeface="Times New Roman"/>
              </a:rPr>
              <a:t>При </a:t>
            </a:r>
            <a:r>
              <a:rPr sz="1600" b="1" i="1" spc="-15" dirty="0">
                <a:solidFill>
                  <a:srgbClr val="0F391A"/>
                </a:solidFill>
                <a:latin typeface="Times New Roman"/>
                <a:cs typeface="Times New Roman"/>
              </a:rPr>
              <a:t>вибірковому </a:t>
            </a:r>
            <a:r>
              <a:rPr sz="1600" b="1" i="1" spc="-10" dirty="0">
                <a:solidFill>
                  <a:srgbClr val="0F391A"/>
                </a:solidFill>
                <a:latin typeface="Times New Roman"/>
                <a:cs typeface="Times New Roman"/>
              </a:rPr>
              <a:t>спостереженні </a:t>
            </a:r>
            <a:r>
              <a:rPr sz="1600" spc="-25" dirty="0">
                <a:latin typeface="Times New Roman"/>
                <a:cs typeface="Times New Roman"/>
              </a:rPr>
              <a:t>також </a:t>
            </a:r>
            <a:r>
              <a:rPr sz="1600" spc="-5" dirty="0">
                <a:latin typeface="Times New Roman"/>
                <a:cs typeface="Times New Roman"/>
              </a:rPr>
              <a:t>обстежуються </a:t>
            </a:r>
            <a:r>
              <a:rPr sz="1600" dirty="0">
                <a:latin typeface="Times New Roman"/>
                <a:cs typeface="Times New Roman"/>
              </a:rPr>
              <a:t>не </a:t>
            </a:r>
            <a:r>
              <a:rPr sz="1600" spc="-5" dirty="0">
                <a:latin typeface="Times New Roman"/>
                <a:cs typeface="Times New Roman"/>
              </a:rPr>
              <a:t>всі елементи сукупності, а</a:t>
            </a:r>
            <a:r>
              <a:rPr sz="1600" spc="175" dirty="0">
                <a:latin typeface="Times New Roman"/>
                <a:cs typeface="Times New Roman"/>
              </a:rPr>
              <a:t> </a:t>
            </a:r>
            <a:r>
              <a:rPr sz="1600" spc="-5" dirty="0">
                <a:latin typeface="Times New Roman"/>
                <a:cs typeface="Times New Roman"/>
              </a:rPr>
              <a:t>певна,</a:t>
            </a:r>
            <a:endParaRPr sz="1600">
              <a:latin typeface="Times New Roman"/>
              <a:cs typeface="Times New Roman"/>
            </a:endParaRPr>
          </a:p>
          <a:p>
            <a:pPr marL="12700" algn="just">
              <a:lnSpc>
                <a:spcPct val="100000"/>
              </a:lnSpc>
              <a:spcBef>
                <a:spcPts val="290"/>
              </a:spcBef>
            </a:pPr>
            <a:r>
              <a:rPr sz="1600" spc="-15" dirty="0">
                <a:latin typeface="Times New Roman"/>
                <a:cs typeface="Times New Roman"/>
              </a:rPr>
              <a:t>випадково </a:t>
            </a:r>
            <a:r>
              <a:rPr sz="1600" spc="-5" dirty="0">
                <a:latin typeface="Times New Roman"/>
                <a:cs typeface="Times New Roman"/>
              </a:rPr>
              <a:t>відібрана їх</a:t>
            </a:r>
            <a:r>
              <a:rPr sz="1600" spc="30" dirty="0">
                <a:latin typeface="Times New Roman"/>
                <a:cs typeface="Times New Roman"/>
              </a:rPr>
              <a:t> </a:t>
            </a:r>
            <a:r>
              <a:rPr sz="1600" spc="-10" dirty="0">
                <a:latin typeface="Times New Roman"/>
                <a:cs typeface="Times New Roman"/>
              </a:rPr>
              <a:t>частина..</a:t>
            </a:r>
            <a:endParaRPr sz="1600">
              <a:latin typeface="Times New Roman"/>
              <a:cs typeface="Times New Roman"/>
            </a:endParaRPr>
          </a:p>
          <a:p>
            <a:pPr marL="12700" marR="5080" indent="449580" algn="just">
              <a:lnSpc>
                <a:spcPct val="114999"/>
              </a:lnSpc>
            </a:pPr>
            <a:r>
              <a:rPr sz="1600" b="1" i="1" spc="-5" dirty="0">
                <a:solidFill>
                  <a:srgbClr val="0F391A"/>
                </a:solidFill>
                <a:latin typeface="Times New Roman"/>
                <a:cs typeface="Times New Roman"/>
              </a:rPr>
              <a:t>Монографічне </a:t>
            </a:r>
            <a:r>
              <a:rPr sz="1600" spc="-5" dirty="0">
                <a:latin typeface="Times New Roman"/>
                <a:cs typeface="Times New Roman"/>
              </a:rPr>
              <a:t>спостереження </a:t>
            </a:r>
            <a:r>
              <a:rPr sz="1600" spc="-10" dirty="0">
                <a:latin typeface="Times New Roman"/>
                <a:cs typeface="Times New Roman"/>
              </a:rPr>
              <a:t>передбачає </a:t>
            </a:r>
            <a:r>
              <a:rPr sz="1600" dirty="0">
                <a:latin typeface="Times New Roman"/>
                <a:cs typeface="Times New Roman"/>
              </a:rPr>
              <a:t>детальне </a:t>
            </a:r>
            <a:r>
              <a:rPr sz="1600" spc="-5" dirty="0">
                <a:latin typeface="Times New Roman"/>
                <a:cs typeface="Times New Roman"/>
              </a:rPr>
              <a:t>обстеження лише окремих типових  елементів сукупності з метою їх </a:t>
            </a:r>
            <a:r>
              <a:rPr sz="1600" spc="-10" dirty="0">
                <a:latin typeface="Times New Roman"/>
                <a:cs typeface="Times New Roman"/>
              </a:rPr>
              <a:t>досконалого вивчення. </a:t>
            </a:r>
            <a:r>
              <a:rPr sz="1600" spc="-5" dirty="0">
                <a:latin typeface="Times New Roman"/>
                <a:cs typeface="Times New Roman"/>
              </a:rPr>
              <a:t>До </a:t>
            </a:r>
            <a:r>
              <a:rPr sz="1600" spc="-10" dirty="0">
                <a:latin typeface="Times New Roman"/>
                <a:cs typeface="Times New Roman"/>
              </a:rPr>
              <a:t>цього </a:t>
            </a:r>
            <a:r>
              <a:rPr sz="1600" spc="-15" dirty="0">
                <a:latin typeface="Times New Roman"/>
                <a:cs typeface="Times New Roman"/>
              </a:rPr>
              <a:t>вдаються </a:t>
            </a:r>
            <a:r>
              <a:rPr sz="1600" spc="-5" dirty="0">
                <a:latin typeface="Times New Roman"/>
                <a:cs typeface="Times New Roman"/>
              </a:rPr>
              <a:t>з метою </a:t>
            </a:r>
            <a:r>
              <a:rPr sz="1600" spc="-15" dirty="0">
                <a:latin typeface="Times New Roman"/>
                <a:cs typeface="Times New Roman"/>
              </a:rPr>
              <a:t>поглибленого  вивчення </a:t>
            </a:r>
            <a:r>
              <a:rPr sz="1600" spc="-10" dirty="0">
                <a:latin typeface="Times New Roman"/>
                <a:cs typeface="Times New Roman"/>
              </a:rPr>
              <a:t>тих сторін суспільного </a:t>
            </a:r>
            <a:r>
              <a:rPr sz="1600" spc="-5" dirty="0">
                <a:latin typeface="Times New Roman"/>
                <a:cs typeface="Times New Roman"/>
              </a:rPr>
              <a:t>явища, які не </a:t>
            </a:r>
            <a:r>
              <a:rPr sz="1600" spc="-40" dirty="0">
                <a:latin typeface="Times New Roman"/>
                <a:cs typeface="Times New Roman"/>
              </a:rPr>
              <a:t>були </a:t>
            </a:r>
            <a:r>
              <a:rPr sz="1600" spc="-10" dirty="0">
                <a:latin typeface="Times New Roman"/>
                <a:cs typeface="Times New Roman"/>
              </a:rPr>
              <a:t>висвітлені </a:t>
            </a:r>
            <a:r>
              <a:rPr sz="1600" spc="-5" dirty="0">
                <a:latin typeface="Times New Roman"/>
                <a:cs typeface="Times New Roman"/>
              </a:rPr>
              <a:t>масовим</a:t>
            </a:r>
            <a:r>
              <a:rPr sz="1600" spc="300" dirty="0">
                <a:latin typeface="Times New Roman"/>
                <a:cs typeface="Times New Roman"/>
              </a:rPr>
              <a:t> </a:t>
            </a:r>
            <a:r>
              <a:rPr sz="1600" spc="-5" dirty="0">
                <a:latin typeface="Times New Roman"/>
                <a:cs typeface="Times New Roman"/>
              </a:rPr>
              <a:t>обстеженням.</a:t>
            </a:r>
            <a:endParaRPr sz="16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682230" cy="2244090"/>
          </a:xfrm>
          <a:custGeom>
            <a:avLst/>
            <a:gdLst/>
            <a:ahLst/>
            <a:cxnLst/>
            <a:rect l="l" t="t" r="r" b="b"/>
            <a:pathLst>
              <a:path w="7682230" h="2244090">
                <a:moveTo>
                  <a:pt x="0" y="2244090"/>
                </a:moveTo>
                <a:lnTo>
                  <a:pt x="7681976" y="2244090"/>
                </a:lnTo>
                <a:lnTo>
                  <a:pt x="7681976" y="0"/>
                </a:lnTo>
                <a:lnTo>
                  <a:pt x="0" y="0"/>
                </a:lnTo>
                <a:lnTo>
                  <a:pt x="0" y="2244090"/>
                </a:lnTo>
                <a:close/>
              </a:path>
            </a:pathLst>
          </a:custGeom>
          <a:solidFill>
            <a:srgbClr val="FFD966"/>
          </a:solidFill>
        </p:spPr>
        <p:txBody>
          <a:bodyPr wrap="square" lIns="0" tIns="0" rIns="0" bIns="0" rtlCol="0"/>
          <a:lstStyle/>
          <a:p>
            <a:endParaRPr/>
          </a:p>
        </p:txBody>
      </p:sp>
      <p:sp>
        <p:nvSpPr>
          <p:cNvPr id="3" name="object 3"/>
          <p:cNvSpPr/>
          <p:nvPr/>
        </p:nvSpPr>
        <p:spPr>
          <a:xfrm>
            <a:off x="3000755" y="1878329"/>
            <a:ext cx="1529460" cy="2687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76191" y="1938782"/>
            <a:ext cx="3286633" cy="5100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64538" y="2240533"/>
            <a:ext cx="3385312" cy="5100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43829" y="2543810"/>
            <a:ext cx="930910" cy="259715"/>
          </a:xfrm>
          <a:custGeom>
            <a:avLst/>
            <a:gdLst/>
            <a:ahLst/>
            <a:cxnLst/>
            <a:rect l="l" t="t" r="r" b="b"/>
            <a:pathLst>
              <a:path w="930910" h="259714">
                <a:moveTo>
                  <a:pt x="294767" y="253"/>
                </a:moveTo>
                <a:lnTo>
                  <a:pt x="279400" y="253"/>
                </a:lnTo>
                <a:lnTo>
                  <a:pt x="199517" y="202437"/>
                </a:lnTo>
                <a:lnTo>
                  <a:pt x="239141" y="202437"/>
                </a:lnTo>
                <a:lnTo>
                  <a:pt x="252857" y="162051"/>
                </a:lnTo>
                <a:lnTo>
                  <a:pt x="358896" y="162051"/>
                </a:lnTo>
                <a:lnTo>
                  <a:pt x="348124" y="134874"/>
                </a:lnTo>
                <a:lnTo>
                  <a:pt x="262890" y="134874"/>
                </a:lnTo>
                <a:lnTo>
                  <a:pt x="286893" y="61340"/>
                </a:lnTo>
                <a:lnTo>
                  <a:pt x="318979" y="61340"/>
                </a:lnTo>
                <a:lnTo>
                  <a:pt x="294767" y="253"/>
                </a:lnTo>
                <a:close/>
              </a:path>
              <a:path w="930910" h="259714">
                <a:moveTo>
                  <a:pt x="358896" y="162051"/>
                </a:moveTo>
                <a:lnTo>
                  <a:pt x="321183" y="162051"/>
                </a:lnTo>
                <a:lnTo>
                  <a:pt x="336042" y="202437"/>
                </a:lnTo>
                <a:lnTo>
                  <a:pt x="374904" y="202437"/>
                </a:lnTo>
                <a:lnTo>
                  <a:pt x="358896" y="162051"/>
                </a:lnTo>
                <a:close/>
              </a:path>
              <a:path w="930910" h="259714">
                <a:moveTo>
                  <a:pt x="318979" y="61340"/>
                </a:moveTo>
                <a:lnTo>
                  <a:pt x="286893" y="61340"/>
                </a:lnTo>
                <a:lnTo>
                  <a:pt x="310769" y="134874"/>
                </a:lnTo>
                <a:lnTo>
                  <a:pt x="348124" y="134874"/>
                </a:lnTo>
                <a:lnTo>
                  <a:pt x="318979" y="61340"/>
                </a:lnTo>
                <a:close/>
              </a:path>
              <a:path w="930910" h="259714">
                <a:moveTo>
                  <a:pt x="192912" y="173100"/>
                </a:moveTo>
                <a:lnTo>
                  <a:pt x="0" y="173100"/>
                </a:lnTo>
                <a:lnTo>
                  <a:pt x="0" y="259587"/>
                </a:lnTo>
                <a:lnTo>
                  <a:pt x="31242" y="259587"/>
                </a:lnTo>
                <a:lnTo>
                  <a:pt x="31242" y="202437"/>
                </a:lnTo>
                <a:lnTo>
                  <a:pt x="192912" y="202437"/>
                </a:lnTo>
                <a:lnTo>
                  <a:pt x="192912" y="173100"/>
                </a:lnTo>
                <a:close/>
              </a:path>
              <a:path w="930910" h="259714">
                <a:moveTo>
                  <a:pt x="192912" y="202437"/>
                </a:moveTo>
                <a:lnTo>
                  <a:pt x="161798" y="202437"/>
                </a:lnTo>
                <a:lnTo>
                  <a:pt x="161798" y="259587"/>
                </a:lnTo>
                <a:lnTo>
                  <a:pt x="192912" y="259587"/>
                </a:lnTo>
                <a:lnTo>
                  <a:pt x="192912" y="202437"/>
                </a:lnTo>
                <a:close/>
              </a:path>
              <a:path w="930910" h="259714">
                <a:moveTo>
                  <a:pt x="170687" y="3048"/>
                </a:moveTo>
                <a:lnTo>
                  <a:pt x="77978" y="3048"/>
                </a:lnTo>
                <a:lnTo>
                  <a:pt x="70596" y="37558"/>
                </a:lnTo>
                <a:lnTo>
                  <a:pt x="62928" y="67579"/>
                </a:lnTo>
                <a:lnTo>
                  <a:pt x="46736" y="114300"/>
                </a:lnTo>
                <a:lnTo>
                  <a:pt x="21804" y="161555"/>
                </a:lnTo>
                <a:lnTo>
                  <a:pt x="13589" y="173100"/>
                </a:lnTo>
                <a:lnTo>
                  <a:pt x="51308" y="173100"/>
                </a:lnTo>
                <a:lnTo>
                  <a:pt x="74560" y="130792"/>
                </a:lnTo>
                <a:lnTo>
                  <a:pt x="88231" y="93148"/>
                </a:lnTo>
                <a:lnTo>
                  <a:pt x="98609" y="53034"/>
                </a:lnTo>
                <a:lnTo>
                  <a:pt x="102489" y="32130"/>
                </a:lnTo>
                <a:lnTo>
                  <a:pt x="170687" y="32130"/>
                </a:lnTo>
                <a:lnTo>
                  <a:pt x="170687" y="3048"/>
                </a:lnTo>
                <a:close/>
              </a:path>
              <a:path w="930910" h="259714">
                <a:moveTo>
                  <a:pt x="170687" y="32130"/>
                </a:moveTo>
                <a:lnTo>
                  <a:pt x="136525" y="32130"/>
                </a:lnTo>
                <a:lnTo>
                  <a:pt x="136525" y="173100"/>
                </a:lnTo>
                <a:lnTo>
                  <a:pt x="170687" y="173100"/>
                </a:lnTo>
                <a:lnTo>
                  <a:pt x="170687" y="32130"/>
                </a:lnTo>
                <a:close/>
              </a:path>
              <a:path w="930910" h="259714">
                <a:moveTo>
                  <a:pt x="432562" y="3048"/>
                </a:moveTo>
                <a:lnTo>
                  <a:pt x="397256" y="3048"/>
                </a:lnTo>
                <a:lnTo>
                  <a:pt x="397256" y="202437"/>
                </a:lnTo>
                <a:lnTo>
                  <a:pt x="432562" y="202437"/>
                </a:lnTo>
                <a:lnTo>
                  <a:pt x="432562" y="112649"/>
                </a:lnTo>
                <a:lnTo>
                  <a:pt x="546862" y="112649"/>
                </a:lnTo>
                <a:lnTo>
                  <a:pt x="546862" y="81152"/>
                </a:lnTo>
                <a:lnTo>
                  <a:pt x="432562" y="81152"/>
                </a:lnTo>
                <a:lnTo>
                  <a:pt x="432562" y="3048"/>
                </a:lnTo>
                <a:close/>
              </a:path>
              <a:path w="930910" h="259714">
                <a:moveTo>
                  <a:pt x="546862" y="112649"/>
                </a:moveTo>
                <a:lnTo>
                  <a:pt x="512064" y="112649"/>
                </a:lnTo>
                <a:lnTo>
                  <a:pt x="512064" y="202437"/>
                </a:lnTo>
                <a:lnTo>
                  <a:pt x="546862" y="202437"/>
                </a:lnTo>
                <a:lnTo>
                  <a:pt x="546862" y="112649"/>
                </a:lnTo>
                <a:close/>
              </a:path>
              <a:path w="930910" h="259714">
                <a:moveTo>
                  <a:pt x="546862" y="3048"/>
                </a:moveTo>
                <a:lnTo>
                  <a:pt x="512064" y="3048"/>
                </a:lnTo>
                <a:lnTo>
                  <a:pt x="512064" y="81152"/>
                </a:lnTo>
                <a:lnTo>
                  <a:pt x="546862" y="81152"/>
                </a:lnTo>
                <a:lnTo>
                  <a:pt x="546862" y="3048"/>
                </a:lnTo>
                <a:close/>
              </a:path>
              <a:path w="930910" h="259714">
                <a:moveTo>
                  <a:pt x="769620" y="2793"/>
                </a:moveTo>
                <a:lnTo>
                  <a:pt x="824611" y="98932"/>
                </a:lnTo>
                <a:lnTo>
                  <a:pt x="764540" y="202437"/>
                </a:lnTo>
                <a:lnTo>
                  <a:pt x="801751" y="202437"/>
                </a:lnTo>
                <a:lnTo>
                  <a:pt x="845185" y="130810"/>
                </a:lnTo>
                <a:lnTo>
                  <a:pt x="884679" y="130810"/>
                </a:lnTo>
                <a:lnTo>
                  <a:pt x="864489" y="99440"/>
                </a:lnTo>
                <a:lnTo>
                  <a:pt x="883615" y="70230"/>
                </a:lnTo>
                <a:lnTo>
                  <a:pt x="845947" y="70230"/>
                </a:lnTo>
                <a:lnTo>
                  <a:pt x="805561" y="3048"/>
                </a:lnTo>
                <a:lnTo>
                  <a:pt x="769620" y="2793"/>
                </a:lnTo>
                <a:close/>
              </a:path>
              <a:path w="930910" h="259714">
                <a:moveTo>
                  <a:pt x="884679" y="130810"/>
                </a:moveTo>
                <a:lnTo>
                  <a:pt x="845185" y="130810"/>
                </a:lnTo>
                <a:lnTo>
                  <a:pt x="892302" y="202437"/>
                </a:lnTo>
                <a:lnTo>
                  <a:pt x="930783" y="202437"/>
                </a:lnTo>
                <a:lnTo>
                  <a:pt x="884679" y="130810"/>
                </a:lnTo>
                <a:close/>
              </a:path>
              <a:path w="930910" h="259714">
                <a:moveTo>
                  <a:pt x="927608" y="3048"/>
                </a:moveTo>
                <a:lnTo>
                  <a:pt x="890651" y="3048"/>
                </a:lnTo>
                <a:lnTo>
                  <a:pt x="845947" y="70230"/>
                </a:lnTo>
                <a:lnTo>
                  <a:pt x="883615" y="70230"/>
                </a:lnTo>
                <a:lnTo>
                  <a:pt x="927608" y="3048"/>
                </a:lnTo>
                <a:close/>
              </a:path>
              <a:path w="930910" h="259714">
                <a:moveTo>
                  <a:pt x="623062" y="3048"/>
                </a:moveTo>
                <a:lnTo>
                  <a:pt x="587756" y="3048"/>
                </a:lnTo>
                <a:lnTo>
                  <a:pt x="587756" y="205612"/>
                </a:lnTo>
                <a:lnTo>
                  <a:pt x="602742" y="205612"/>
                </a:lnTo>
                <a:lnTo>
                  <a:pt x="654730" y="137160"/>
                </a:lnTo>
                <a:lnTo>
                  <a:pt x="623062" y="137160"/>
                </a:lnTo>
                <a:lnTo>
                  <a:pt x="623062" y="3048"/>
                </a:lnTo>
                <a:close/>
              </a:path>
              <a:path w="930910" h="259714">
                <a:moveTo>
                  <a:pt x="742442" y="68325"/>
                </a:moveTo>
                <a:lnTo>
                  <a:pt x="707009" y="68325"/>
                </a:lnTo>
                <a:lnTo>
                  <a:pt x="707009" y="202437"/>
                </a:lnTo>
                <a:lnTo>
                  <a:pt x="742442" y="202437"/>
                </a:lnTo>
                <a:lnTo>
                  <a:pt x="742442" y="68325"/>
                </a:lnTo>
                <a:close/>
              </a:path>
              <a:path w="930910" h="259714">
                <a:moveTo>
                  <a:pt x="742442" y="0"/>
                </a:moveTo>
                <a:lnTo>
                  <a:pt x="727456" y="0"/>
                </a:lnTo>
                <a:lnTo>
                  <a:pt x="623062" y="137160"/>
                </a:lnTo>
                <a:lnTo>
                  <a:pt x="654730" y="137160"/>
                </a:lnTo>
                <a:lnTo>
                  <a:pt x="707009" y="68325"/>
                </a:lnTo>
                <a:lnTo>
                  <a:pt x="742442" y="68325"/>
                </a:lnTo>
                <a:lnTo>
                  <a:pt x="742442" y="0"/>
                </a:lnTo>
                <a:close/>
              </a:path>
            </a:pathLst>
          </a:custGeom>
          <a:solidFill>
            <a:srgbClr val="5E2D79"/>
          </a:solidFill>
        </p:spPr>
        <p:txBody>
          <a:bodyPr wrap="square" lIns="0" tIns="0" rIns="0" bIns="0" rtlCol="0"/>
          <a:lstStyle/>
          <a:p>
            <a:endParaRPr/>
          </a:p>
        </p:txBody>
      </p:sp>
      <p:sp>
        <p:nvSpPr>
          <p:cNvPr id="7" name="object 7"/>
          <p:cNvSpPr/>
          <p:nvPr/>
        </p:nvSpPr>
        <p:spPr>
          <a:xfrm>
            <a:off x="5506720" y="2605151"/>
            <a:ext cx="48260" cy="73660"/>
          </a:xfrm>
          <a:custGeom>
            <a:avLst/>
            <a:gdLst/>
            <a:ahLst/>
            <a:cxnLst/>
            <a:rect l="l" t="t" r="r" b="b"/>
            <a:pathLst>
              <a:path w="48260" h="73660">
                <a:moveTo>
                  <a:pt x="24002" y="0"/>
                </a:moveTo>
                <a:lnTo>
                  <a:pt x="0" y="73533"/>
                </a:lnTo>
                <a:lnTo>
                  <a:pt x="47878" y="73533"/>
                </a:lnTo>
                <a:lnTo>
                  <a:pt x="24002" y="0"/>
                </a:lnTo>
                <a:close/>
              </a:path>
            </a:pathLst>
          </a:custGeom>
          <a:ln w="3175">
            <a:solidFill>
              <a:srgbClr val="58134A"/>
            </a:solidFill>
          </a:ln>
        </p:spPr>
        <p:txBody>
          <a:bodyPr wrap="square" lIns="0" tIns="0" rIns="0" bIns="0" rtlCol="0"/>
          <a:lstStyle/>
          <a:p>
            <a:endParaRPr/>
          </a:p>
        </p:txBody>
      </p:sp>
      <p:sp>
        <p:nvSpPr>
          <p:cNvPr id="8" name="object 8"/>
          <p:cNvSpPr/>
          <p:nvPr/>
        </p:nvSpPr>
        <p:spPr>
          <a:xfrm>
            <a:off x="5294248" y="2575051"/>
            <a:ext cx="86994" cy="14274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41085" y="2546857"/>
            <a:ext cx="149860" cy="199390"/>
          </a:xfrm>
          <a:custGeom>
            <a:avLst/>
            <a:gdLst/>
            <a:ahLst/>
            <a:cxnLst/>
            <a:rect l="l" t="t" r="r" b="b"/>
            <a:pathLst>
              <a:path w="149860" h="199389">
                <a:moveTo>
                  <a:pt x="0" y="0"/>
                </a:moveTo>
                <a:lnTo>
                  <a:pt x="35305" y="0"/>
                </a:lnTo>
                <a:lnTo>
                  <a:pt x="35305" y="78104"/>
                </a:lnTo>
                <a:lnTo>
                  <a:pt x="114808" y="78104"/>
                </a:lnTo>
                <a:lnTo>
                  <a:pt x="114808" y="0"/>
                </a:lnTo>
                <a:lnTo>
                  <a:pt x="149605" y="0"/>
                </a:lnTo>
                <a:lnTo>
                  <a:pt x="149605" y="199389"/>
                </a:lnTo>
                <a:lnTo>
                  <a:pt x="114808" y="199389"/>
                </a:lnTo>
                <a:lnTo>
                  <a:pt x="114808" y="109600"/>
                </a:lnTo>
                <a:lnTo>
                  <a:pt x="35305" y="109600"/>
                </a:lnTo>
                <a:lnTo>
                  <a:pt x="35305" y="199389"/>
                </a:lnTo>
                <a:lnTo>
                  <a:pt x="0" y="199389"/>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243829" y="2546857"/>
            <a:ext cx="193040" cy="256540"/>
          </a:xfrm>
          <a:custGeom>
            <a:avLst/>
            <a:gdLst/>
            <a:ahLst/>
            <a:cxnLst/>
            <a:rect l="l" t="t" r="r" b="b"/>
            <a:pathLst>
              <a:path w="193039" h="256539">
                <a:moveTo>
                  <a:pt x="77978" y="0"/>
                </a:moveTo>
                <a:lnTo>
                  <a:pt x="170687" y="0"/>
                </a:lnTo>
                <a:lnTo>
                  <a:pt x="170687" y="170052"/>
                </a:lnTo>
                <a:lnTo>
                  <a:pt x="192912" y="170052"/>
                </a:lnTo>
                <a:lnTo>
                  <a:pt x="192912" y="256539"/>
                </a:lnTo>
                <a:lnTo>
                  <a:pt x="161798" y="256539"/>
                </a:lnTo>
                <a:lnTo>
                  <a:pt x="161798" y="199389"/>
                </a:lnTo>
                <a:lnTo>
                  <a:pt x="31242" y="199389"/>
                </a:lnTo>
                <a:lnTo>
                  <a:pt x="31242" y="256539"/>
                </a:lnTo>
                <a:lnTo>
                  <a:pt x="0" y="256539"/>
                </a:lnTo>
                <a:lnTo>
                  <a:pt x="0" y="170052"/>
                </a:lnTo>
                <a:lnTo>
                  <a:pt x="13589" y="170052"/>
                </a:lnTo>
                <a:lnTo>
                  <a:pt x="21804" y="158507"/>
                </a:lnTo>
                <a:lnTo>
                  <a:pt x="46736" y="111251"/>
                </a:lnTo>
                <a:lnTo>
                  <a:pt x="62928" y="64531"/>
                </a:lnTo>
                <a:lnTo>
                  <a:pt x="70596" y="34510"/>
                </a:lnTo>
                <a:lnTo>
                  <a:pt x="77978"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007480" y="2545714"/>
            <a:ext cx="168020" cy="20142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442458" y="2543175"/>
            <a:ext cx="177164" cy="20396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830696" y="2542920"/>
            <a:ext cx="156463" cy="20739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084065" y="3116452"/>
            <a:ext cx="664845" cy="187325"/>
          </a:xfrm>
          <a:custGeom>
            <a:avLst/>
            <a:gdLst/>
            <a:ahLst/>
            <a:cxnLst/>
            <a:rect l="l" t="t" r="r" b="b"/>
            <a:pathLst>
              <a:path w="664845" h="187325">
                <a:moveTo>
                  <a:pt x="591185" y="0"/>
                </a:moveTo>
                <a:lnTo>
                  <a:pt x="577088" y="0"/>
                </a:lnTo>
                <a:lnTo>
                  <a:pt x="504317" y="184531"/>
                </a:lnTo>
                <a:lnTo>
                  <a:pt x="540385" y="184531"/>
                </a:lnTo>
                <a:lnTo>
                  <a:pt x="552831" y="147574"/>
                </a:lnTo>
                <a:lnTo>
                  <a:pt x="649686" y="147574"/>
                </a:lnTo>
                <a:lnTo>
                  <a:pt x="639919" y="122936"/>
                </a:lnTo>
                <a:lnTo>
                  <a:pt x="562101" y="122936"/>
                </a:lnTo>
                <a:lnTo>
                  <a:pt x="583946" y="55752"/>
                </a:lnTo>
                <a:lnTo>
                  <a:pt x="613286" y="55752"/>
                </a:lnTo>
                <a:lnTo>
                  <a:pt x="591185" y="0"/>
                </a:lnTo>
                <a:close/>
              </a:path>
              <a:path w="664845" h="187325">
                <a:moveTo>
                  <a:pt x="649686" y="147574"/>
                </a:moveTo>
                <a:lnTo>
                  <a:pt x="615188" y="147574"/>
                </a:lnTo>
                <a:lnTo>
                  <a:pt x="628776" y="184531"/>
                </a:lnTo>
                <a:lnTo>
                  <a:pt x="664337" y="184531"/>
                </a:lnTo>
                <a:lnTo>
                  <a:pt x="649686" y="147574"/>
                </a:lnTo>
                <a:close/>
              </a:path>
              <a:path w="664845" h="187325">
                <a:moveTo>
                  <a:pt x="613286" y="55752"/>
                </a:moveTo>
                <a:lnTo>
                  <a:pt x="583946" y="55752"/>
                </a:lnTo>
                <a:lnTo>
                  <a:pt x="605789" y="122936"/>
                </a:lnTo>
                <a:lnTo>
                  <a:pt x="639919" y="122936"/>
                </a:lnTo>
                <a:lnTo>
                  <a:pt x="613286" y="55752"/>
                </a:lnTo>
                <a:close/>
              </a:path>
              <a:path w="664845" h="187325">
                <a:moveTo>
                  <a:pt x="392025" y="86613"/>
                </a:moveTo>
                <a:lnTo>
                  <a:pt x="361950" y="86613"/>
                </a:lnTo>
                <a:lnTo>
                  <a:pt x="398907" y="187071"/>
                </a:lnTo>
                <a:lnTo>
                  <a:pt x="410337" y="187071"/>
                </a:lnTo>
                <a:lnTo>
                  <a:pt x="432855" y="125222"/>
                </a:lnTo>
                <a:lnTo>
                  <a:pt x="404495" y="125222"/>
                </a:lnTo>
                <a:lnTo>
                  <a:pt x="392025" y="86613"/>
                </a:lnTo>
                <a:close/>
              </a:path>
              <a:path w="664845" h="187325">
                <a:moveTo>
                  <a:pt x="364871" y="2539"/>
                </a:moveTo>
                <a:lnTo>
                  <a:pt x="347853" y="2539"/>
                </a:lnTo>
                <a:lnTo>
                  <a:pt x="311276" y="184531"/>
                </a:lnTo>
                <a:lnTo>
                  <a:pt x="342264" y="184531"/>
                </a:lnTo>
                <a:lnTo>
                  <a:pt x="361950" y="86613"/>
                </a:lnTo>
                <a:lnTo>
                  <a:pt x="392025" y="86613"/>
                </a:lnTo>
                <a:lnTo>
                  <a:pt x="364871" y="2539"/>
                </a:lnTo>
                <a:close/>
              </a:path>
              <a:path w="664845" h="187325">
                <a:moveTo>
                  <a:pt x="477057" y="86613"/>
                </a:moveTo>
                <a:lnTo>
                  <a:pt x="446913" y="86613"/>
                </a:lnTo>
                <a:lnTo>
                  <a:pt x="465709" y="184531"/>
                </a:lnTo>
                <a:lnTo>
                  <a:pt x="497078" y="184531"/>
                </a:lnTo>
                <a:lnTo>
                  <a:pt x="477057" y="86613"/>
                </a:lnTo>
                <a:close/>
              </a:path>
              <a:path w="664845" h="187325">
                <a:moveTo>
                  <a:pt x="459867" y="2539"/>
                </a:moveTo>
                <a:lnTo>
                  <a:pt x="442849" y="2539"/>
                </a:lnTo>
                <a:lnTo>
                  <a:pt x="404495" y="125222"/>
                </a:lnTo>
                <a:lnTo>
                  <a:pt x="432855" y="125222"/>
                </a:lnTo>
                <a:lnTo>
                  <a:pt x="446913" y="86613"/>
                </a:lnTo>
                <a:lnTo>
                  <a:pt x="477057" y="86613"/>
                </a:lnTo>
                <a:lnTo>
                  <a:pt x="459867" y="2539"/>
                </a:lnTo>
                <a:close/>
              </a:path>
              <a:path w="664845" h="187325">
                <a:moveTo>
                  <a:pt x="293624" y="2539"/>
                </a:moveTo>
                <a:lnTo>
                  <a:pt x="177546" y="2539"/>
                </a:lnTo>
                <a:lnTo>
                  <a:pt x="177546" y="184531"/>
                </a:lnTo>
                <a:lnTo>
                  <a:pt x="292226" y="184531"/>
                </a:lnTo>
                <a:lnTo>
                  <a:pt x="292226" y="155829"/>
                </a:lnTo>
                <a:lnTo>
                  <a:pt x="209804" y="155829"/>
                </a:lnTo>
                <a:lnTo>
                  <a:pt x="209804" y="101219"/>
                </a:lnTo>
                <a:lnTo>
                  <a:pt x="270129" y="101219"/>
                </a:lnTo>
                <a:lnTo>
                  <a:pt x="270129" y="73787"/>
                </a:lnTo>
                <a:lnTo>
                  <a:pt x="209804" y="73787"/>
                </a:lnTo>
                <a:lnTo>
                  <a:pt x="209804" y="31114"/>
                </a:lnTo>
                <a:lnTo>
                  <a:pt x="293624" y="31114"/>
                </a:lnTo>
                <a:lnTo>
                  <a:pt x="293624" y="2539"/>
                </a:lnTo>
                <a:close/>
              </a:path>
              <a:path w="664845" h="187325">
                <a:moveTo>
                  <a:pt x="90170" y="31114"/>
                </a:moveTo>
                <a:lnTo>
                  <a:pt x="57785" y="31114"/>
                </a:lnTo>
                <a:lnTo>
                  <a:pt x="57785" y="184531"/>
                </a:lnTo>
                <a:lnTo>
                  <a:pt x="90170" y="184531"/>
                </a:lnTo>
                <a:lnTo>
                  <a:pt x="90170" y="31114"/>
                </a:lnTo>
                <a:close/>
              </a:path>
              <a:path w="664845" h="187325">
                <a:moveTo>
                  <a:pt x="150749" y="2539"/>
                </a:moveTo>
                <a:lnTo>
                  <a:pt x="0" y="2539"/>
                </a:lnTo>
                <a:lnTo>
                  <a:pt x="0" y="31114"/>
                </a:lnTo>
                <a:lnTo>
                  <a:pt x="150749" y="31114"/>
                </a:lnTo>
                <a:lnTo>
                  <a:pt x="150749" y="2539"/>
                </a:lnTo>
                <a:close/>
              </a:path>
            </a:pathLst>
          </a:custGeom>
          <a:solidFill>
            <a:srgbClr val="5E2D79"/>
          </a:solidFill>
        </p:spPr>
        <p:txBody>
          <a:bodyPr wrap="square" lIns="0" tIns="0" rIns="0" bIns="0" rtlCol="0"/>
          <a:lstStyle/>
          <a:p>
            <a:endParaRPr/>
          </a:p>
        </p:txBody>
      </p:sp>
      <p:sp>
        <p:nvSpPr>
          <p:cNvPr id="15" name="object 15"/>
          <p:cNvSpPr/>
          <p:nvPr/>
        </p:nvSpPr>
        <p:spPr>
          <a:xfrm>
            <a:off x="4646167" y="3172205"/>
            <a:ext cx="43815" cy="67310"/>
          </a:xfrm>
          <a:custGeom>
            <a:avLst/>
            <a:gdLst/>
            <a:ahLst/>
            <a:cxnLst/>
            <a:rect l="l" t="t" r="r" b="b"/>
            <a:pathLst>
              <a:path w="43814" h="67310">
                <a:moveTo>
                  <a:pt x="21844" y="0"/>
                </a:moveTo>
                <a:lnTo>
                  <a:pt x="0" y="67183"/>
                </a:lnTo>
                <a:lnTo>
                  <a:pt x="43687" y="67183"/>
                </a:lnTo>
                <a:lnTo>
                  <a:pt x="21844"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4395342" y="3118992"/>
            <a:ext cx="186055" cy="184785"/>
          </a:xfrm>
          <a:custGeom>
            <a:avLst/>
            <a:gdLst/>
            <a:ahLst/>
            <a:cxnLst/>
            <a:rect l="l" t="t" r="r" b="b"/>
            <a:pathLst>
              <a:path w="186054" h="184785">
                <a:moveTo>
                  <a:pt x="36576" y="0"/>
                </a:moveTo>
                <a:lnTo>
                  <a:pt x="53594" y="0"/>
                </a:lnTo>
                <a:lnTo>
                  <a:pt x="93218" y="122682"/>
                </a:lnTo>
                <a:lnTo>
                  <a:pt x="131572" y="0"/>
                </a:lnTo>
                <a:lnTo>
                  <a:pt x="148590" y="0"/>
                </a:lnTo>
                <a:lnTo>
                  <a:pt x="185801" y="181991"/>
                </a:lnTo>
                <a:lnTo>
                  <a:pt x="154432" y="181991"/>
                </a:lnTo>
                <a:lnTo>
                  <a:pt x="135636" y="84074"/>
                </a:lnTo>
                <a:lnTo>
                  <a:pt x="99060" y="184531"/>
                </a:lnTo>
                <a:lnTo>
                  <a:pt x="87630" y="184531"/>
                </a:lnTo>
                <a:lnTo>
                  <a:pt x="50673" y="84074"/>
                </a:lnTo>
                <a:lnTo>
                  <a:pt x="30987" y="181991"/>
                </a:lnTo>
                <a:lnTo>
                  <a:pt x="0" y="181991"/>
                </a:lnTo>
                <a:lnTo>
                  <a:pt x="36576" y="0"/>
                </a:lnTo>
                <a:close/>
              </a:path>
            </a:pathLst>
          </a:custGeom>
          <a:ln w="3175">
            <a:solidFill>
              <a:srgbClr val="58134A"/>
            </a:solidFill>
          </a:ln>
        </p:spPr>
        <p:txBody>
          <a:bodyPr wrap="square" lIns="0" tIns="0" rIns="0" bIns="0" rtlCol="0"/>
          <a:lstStyle/>
          <a:p>
            <a:endParaRPr/>
          </a:p>
        </p:txBody>
      </p:sp>
      <p:sp>
        <p:nvSpPr>
          <p:cNvPr id="17" name="object 17"/>
          <p:cNvSpPr/>
          <p:nvPr/>
        </p:nvSpPr>
        <p:spPr>
          <a:xfrm>
            <a:off x="4261611" y="3118992"/>
            <a:ext cx="116205" cy="182245"/>
          </a:xfrm>
          <a:custGeom>
            <a:avLst/>
            <a:gdLst/>
            <a:ahLst/>
            <a:cxnLst/>
            <a:rect l="l" t="t" r="r" b="b"/>
            <a:pathLst>
              <a:path w="116204" h="182245">
                <a:moveTo>
                  <a:pt x="0" y="0"/>
                </a:moveTo>
                <a:lnTo>
                  <a:pt x="116077" y="0"/>
                </a:lnTo>
                <a:lnTo>
                  <a:pt x="116077" y="28575"/>
                </a:lnTo>
                <a:lnTo>
                  <a:pt x="32258" y="28575"/>
                </a:lnTo>
                <a:lnTo>
                  <a:pt x="32258" y="71247"/>
                </a:lnTo>
                <a:lnTo>
                  <a:pt x="92583" y="71247"/>
                </a:lnTo>
                <a:lnTo>
                  <a:pt x="92583" y="98679"/>
                </a:lnTo>
                <a:lnTo>
                  <a:pt x="32258" y="98679"/>
                </a:lnTo>
                <a:lnTo>
                  <a:pt x="32258" y="153289"/>
                </a:lnTo>
                <a:lnTo>
                  <a:pt x="114680" y="153289"/>
                </a:lnTo>
                <a:lnTo>
                  <a:pt x="114680" y="181991"/>
                </a:lnTo>
                <a:lnTo>
                  <a:pt x="0" y="181991"/>
                </a:lnTo>
                <a:lnTo>
                  <a:pt x="0"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4084065" y="3118992"/>
            <a:ext cx="151130" cy="182245"/>
          </a:xfrm>
          <a:custGeom>
            <a:avLst/>
            <a:gdLst/>
            <a:ahLst/>
            <a:cxnLst/>
            <a:rect l="l" t="t" r="r" b="b"/>
            <a:pathLst>
              <a:path w="151129" h="182245">
                <a:moveTo>
                  <a:pt x="0" y="0"/>
                </a:moveTo>
                <a:lnTo>
                  <a:pt x="150749" y="0"/>
                </a:lnTo>
                <a:lnTo>
                  <a:pt x="150749" y="28575"/>
                </a:lnTo>
                <a:lnTo>
                  <a:pt x="90170" y="28575"/>
                </a:lnTo>
                <a:lnTo>
                  <a:pt x="90170" y="181991"/>
                </a:lnTo>
                <a:lnTo>
                  <a:pt x="57785" y="181991"/>
                </a:lnTo>
                <a:lnTo>
                  <a:pt x="57785" y="28575"/>
                </a:lnTo>
                <a:lnTo>
                  <a:pt x="0" y="28575"/>
                </a:lnTo>
                <a:lnTo>
                  <a:pt x="0"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4588383" y="3116452"/>
            <a:ext cx="160020" cy="184785"/>
          </a:xfrm>
          <a:custGeom>
            <a:avLst/>
            <a:gdLst/>
            <a:ahLst/>
            <a:cxnLst/>
            <a:rect l="l" t="t" r="r" b="b"/>
            <a:pathLst>
              <a:path w="160020" h="184785">
                <a:moveTo>
                  <a:pt x="72770" y="0"/>
                </a:moveTo>
                <a:lnTo>
                  <a:pt x="86867" y="0"/>
                </a:lnTo>
                <a:lnTo>
                  <a:pt x="160019" y="184531"/>
                </a:lnTo>
                <a:lnTo>
                  <a:pt x="124459" y="184531"/>
                </a:lnTo>
                <a:lnTo>
                  <a:pt x="110870" y="147574"/>
                </a:lnTo>
                <a:lnTo>
                  <a:pt x="48513" y="147574"/>
                </a:lnTo>
                <a:lnTo>
                  <a:pt x="36067" y="184531"/>
                </a:lnTo>
                <a:lnTo>
                  <a:pt x="0" y="184531"/>
                </a:lnTo>
                <a:lnTo>
                  <a:pt x="7277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4854828" y="3117342"/>
            <a:ext cx="71120" cy="184531"/>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993004" y="3262376"/>
            <a:ext cx="45085" cy="45085"/>
          </a:xfrm>
          <a:custGeom>
            <a:avLst/>
            <a:gdLst/>
            <a:ahLst/>
            <a:cxnLst/>
            <a:rect l="l" t="t" r="r" b="b"/>
            <a:pathLst>
              <a:path w="45085" h="45085">
                <a:moveTo>
                  <a:pt x="28575" y="0"/>
                </a:moveTo>
                <a:lnTo>
                  <a:pt x="16129" y="0"/>
                </a:lnTo>
                <a:lnTo>
                  <a:pt x="10922" y="2159"/>
                </a:lnTo>
                <a:lnTo>
                  <a:pt x="6477" y="6476"/>
                </a:lnTo>
                <a:lnTo>
                  <a:pt x="2159" y="10795"/>
                </a:lnTo>
                <a:lnTo>
                  <a:pt x="0" y="16128"/>
                </a:lnTo>
                <a:lnTo>
                  <a:pt x="0" y="28575"/>
                </a:lnTo>
                <a:lnTo>
                  <a:pt x="2159" y="33782"/>
                </a:lnTo>
                <a:lnTo>
                  <a:pt x="6477" y="38226"/>
                </a:lnTo>
                <a:lnTo>
                  <a:pt x="10922" y="42672"/>
                </a:lnTo>
                <a:lnTo>
                  <a:pt x="16129" y="44831"/>
                </a:lnTo>
                <a:lnTo>
                  <a:pt x="28575" y="44831"/>
                </a:lnTo>
                <a:lnTo>
                  <a:pt x="33909" y="42672"/>
                </a:lnTo>
                <a:lnTo>
                  <a:pt x="42545" y="33782"/>
                </a:lnTo>
                <a:lnTo>
                  <a:pt x="44704" y="28575"/>
                </a:lnTo>
                <a:lnTo>
                  <a:pt x="44704" y="16128"/>
                </a:lnTo>
                <a:lnTo>
                  <a:pt x="42545" y="10795"/>
                </a:lnTo>
                <a:lnTo>
                  <a:pt x="33909" y="2159"/>
                </a:lnTo>
                <a:lnTo>
                  <a:pt x="28575" y="0"/>
                </a:lnTo>
                <a:close/>
              </a:path>
            </a:pathLst>
          </a:custGeom>
          <a:solidFill>
            <a:srgbClr val="5E2D79"/>
          </a:solidFill>
        </p:spPr>
        <p:txBody>
          <a:bodyPr wrap="square" lIns="0" tIns="0" rIns="0" bIns="0" rtlCol="0"/>
          <a:lstStyle/>
          <a:p>
            <a:endParaRPr/>
          </a:p>
        </p:txBody>
      </p:sp>
      <p:sp>
        <p:nvSpPr>
          <p:cNvPr id="22" name="object 22"/>
          <p:cNvSpPr/>
          <p:nvPr/>
        </p:nvSpPr>
        <p:spPr>
          <a:xfrm>
            <a:off x="4993004" y="3262376"/>
            <a:ext cx="45085" cy="45085"/>
          </a:xfrm>
          <a:custGeom>
            <a:avLst/>
            <a:gdLst/>
            <a:ahLst/>
            <a:cxnLst/>
            <a:rect l="l" t="t" r="r" b="b"/>
            <a:pathLst>
              <a:path w="45085" h="45085">
                <a:moveTo>
                  <a:pt x="22352" y="0"/>
                </a:moveTo>
                <a:lnTo>
                  <a:pt x="28575" y="0"/>
                </a:lnTo>
                <a:lnTo>
                  <a:pt x="33909" y="2159"/>
                </a:lnTo>
                <a:lnTo>
                  <a:pt x="38227" y="6476"/>
                </a:lnTo>
                <a:lnTo>
                  <a:pt x="42545" y="10795"/>
                </a:lnTo>
                <a:lnTo>
                  <a:pt x="44704" y="16128"/>
                </a:lnTo>
                <a:lnTo>
                  <a:pt x="44704" y="22351"/>
                </a:lnTo>
                <a:lnTo>
                  <a:pt x="44704" y="28575"/>
                </a:lnTo>
                <a:lnTo>
                  <a:pt x="42545" y="33782"/>
                </a:lnTo>
                <a:lnTo>
                  <a:pt x="38227" y="38226"/>
                </a:lnTo>
                <a:lnTo>
                  <a:pt x="33909" y="42672"/>
                </a:lnTo>
                <a:lnTo>
                  <a:pt x="28575" y="44831"/>
                </a:lnTo>
                <a:lnTo>
                  <a:pt x="22352" y="44831"/>
                </a:lnTo>
                <a:lnTo>
                  <a:pt x="16129" y="44831"/>
                </a:lnTo>
                <a:lnTo>
                  <a:pt x="10922" y="42672"/>
                </a:lnTo>
                <a:lnTo>
                  <a:pt x="6477" y="38226"/>
                </a:lnTo>
                <a:lnTo>
                  <a:pt x="2159" y="33782"/>
                </a:lnTo>
                <a:lnTo>
                  <a:pt x="0" y="28575"/>
                </a:lnTo>
                <a:lnTo>
                  <a:pt x="0" y="22351"/>
                </a:lnTo>
                <a:lnTo>
                  <a:pt x="0" y="16128"/>
                </a:lnTo>
                <a:lnTo>
                  <a:pt x="2159" y="10795"/>
                </a:lnTo>
                <a:lnTo>
                  <a:pt x="6477" y="6476"/>
                </a:lnTo>
                <a:lnTo>
                  <a:pt x="10922" y="2159"/>
                </a:lnTo>
                <a:lnTo>
                  <a:pt x="16129" y="0"/>
                </a:lnTo>
                <a:lnTo>
                  <a:pt x="22352"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1130007" y="3389121"/>
            <a:ext cx="6786537" cy="738758"/>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7938389" y="3486918"/>
            <a:ext cx="66040" cy="29209"/>
          </a:xfrm>
          <a:custGeom>
            <a:avLst/>
            <a:gdLst/>
            <a:ahLst/>
            <a:cxnLst/>
            <a:rect l="l" t="t" r="r" b="b"/>
            <a:pathLst>
              <a:path w="66040" h="29210">
                <a:moveTo>
                  <a:pt x="0" y="29203"/>
                </a:moveTo>
                <a:lnTo>
                  <a:pt x="65739" y="29203"/>
                </a:lnTo>
                <a:lnTo>
                  <a:pt x="65739" y="0"/>
                </a:lnTo>
                <a:lnTo>
                  <a:pt x="0" y="0"/>
                </a:lnTo>
                <a:lnTo>
                  <a:pt x="0" y="29203"/>
                </a:lnTo>
                <a:close/>
              </a:path>
            </a:pathLst>
          </a:custGeom>
          <a:solidFill>
            <a:srgbClr val="5E2D79"/>
          </a:solidFill>
        </p:spPr>
        <p:txBody>
          <a:bodyPr wrap="square" lIns="0" tIns="0" rIns="0" bIns="0" rtlCol="0"/>
          <a:lstStyle/>
          <a:p>
            <a:endParaRPr/>
          </a:p>
        </p:txBody>
      </p:sp>
      <p:sp>
        <p:nvSpPr>
          <p:cNvPr id="25" name="object 25"/>
          <p:cNvSpPr/>
          <p:nvPr/>
        </p:nvSpPr>
        <p:spPr>
          <a:xfrm>
            <a:off x="7938389" y="3486918"/>
            <a:ext cx="66040" cy="29209"/>
          </a:xfrm>
          <a:custGeom>
            <a:avLst/>
            <a:gdLst/>
            <a:ahLst/>
            <a:cxnLst/>
            <a:rect l="l" t="t" r="r" b="b"/>
            <a:pathLst>
              <a:path w="66040" h="29210">
                <a:moveTo>
                  <a:pt x="0" y="29203"/>
                </a:moveTo>
                <a:lnTo>
                  <a:pt x="65739" y="29203"/>
                </a:lnTo>
                <a:lnTo>
                  <a:pt x="65739" y="0"/>
                </a:lnTo>
                <a:lnTo>
                  <a:pt x="0" y="0"/>
                </a:lnTo>
                <a:lnTo>
                  <a:pt x="0" y="29203"/>
                </a:lnTo>
                <a:close/>
              </a:path>
            </a:pathLst>
          </a:custGeom>
          <a:ln w="3175">
            <a:solidFill>
              <a:srgbClr val="58134A"/>
            </a:solidFill>
          </a:ln>
        </p:spPr>
        <p:txBody>
          <a:bodyPr wrap="square" lIns="0" tIns="0" rIns="0" bIns="0" rtlCol="0"/>
          <a:lstStyle/>
          <a:p>
            <a:endParaRPr/>
          </a:p>
        </p:txBody>
      </p:sp>
      <p:sp>
        <p:nvSpPr>
          <p:cNvPr id="26" name="object 26"/>
          <p:cNvSpPr/>
          <p:nvPr/>
        </p:nvSpPr>
        <p:spPr>
          <a:xfrm>
            <a:off x="192023" y="236220"/>
            <a:ext cx="8686800" cy="1484376"/>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250825" y="255650"/>
            <a:ext cx="8569325" cy="1368425"/>
          </a:xfrm>
          <a:prstGeom prst="rect">
            <a:avLst/>
          </a:prstGeom>
          <a:blipFill>
            <a:blip r:embed="rId12" cstate="print"/>
            <a:stretch>
              <a:fillRect/>
            </a:stretch>
          </a:blipFill>
        </p:spPr>
        <p:txBody>
          <a:bodyPr wrap="square" lIns="0" tIns="0" rIns="0" bIns="0" rtlCol="0"/>
          <a:lstStyle/>
          <a:p>
            <a:endParaRPr/>
          </a:p>
        </p:txBody>
      </p:sp>
      <p:sp>
        <p:nvSpPr>
          <p:cNvPr id="28" name="object 28"/>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29" name="object 29"/>
          <p:cNvGraphicFramePr>
            <a:graphicFrameLocks noGrp="1"/>
          </p:cNvGraphicFramePr>
          <p:nvPr/>
        </p:nvGraphicFramePr>
        <p:xfrm>
          <a:off x="749223" y="4286758"/>
          <a:ext cx="7632700" cy="1635797"/>
        </p:xfrm>
        <a:graphic>
          <a:graphicData uri="http://schemas.openxmlformats.org/drawingml/2006/table">
            <a:tbl>
              <a:tblPr firstRow="1" bandRow="1">
                <a:tableStyleId>{2D5ABB26-0587-4C30-8999-92F81FD0307C}</a:tableStyleId>
              </a:tblPr>
              <a:tblGrid>
                <a:gridCol w="7632700"/>
              </a:tblGrid>
              <a:tr h="288036">
                <a:tc>
                  <a:txBody>
                    <a:bodyPr/>
                    <a:lstStyle/>
                    <a:p>
                      <a:pPr marL="1905" algn="ctr">
                        <a:lnSpc>
                          <a:spcPct val="100000"/>
                        </a:lnSpc>
                        <a:spcBef>
                          <a:spcPts val="60"/>
                        </a:spcBef>
                      </a:pPr>
                      <a:r>
                        <a:rPr sz="1600" b="1" spc="-10" dirty="0">
                          <a:latin typeface="Times New Roman"/>
                          <a:cs typeface="Times New Roman"/>
                        </a:rPr>
                        <a:t>ПЛАН</a:t>
                      </a:r>
                      <a:endParaRPr sz="16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r>
              <a:tr h="504063">
                <a:tc>
                  <a:txBody>
                    <a:bodyPr/>
                    <a:lstStyle/>
                    <a:p>
                      <a:pPr marL="62865">
                        <a:lnSpc>
                          <a:spcPts val="1880"/>
                        </a:lnSpc>
                        <a:tabLst>
                          <a:tab pos="405765" algn="l"/>
                        </a:tabLst>
                      </a:pPr>
                      <a:r>
                        <a:rPr sz="1600" b="1" spc="-5" dirty="0">
                          <a:latin typeface="Times New Roman"/>
                          <a:cs typeface="Times New Roman"/>
                        </a:rPr>
                        <a:t>1.	</a:t>
                      </a:r>
                      <a:r>
                        <a:rPr sz="1600" b="1" spc="-15" dirty="0">
                          <a:latin typeface="Times New Roman"/>
                          <a:cs typeface="Times New Roman"/>
                        </a:rPr>
                        <a:t>Сутність, </a:t>
                      </a:r>
                      <a:r>
                        <a:rPr sz="1600" b="1" spc="-5" dirty="0">
                          <a:latin typeface="Times New Roman"/>
                          <a:cs typeface="Times New Roman"/>
                        </a:rPr>
                        <a:t>цілі та </a:t>
                      </a:r>
                      <a:r>
                        <a:rPr sz="1600" b="1" spc="-10" dirty="0">
                          <a:latin typeface="Times New Roman"/>
                          <a:cs typeface="Times New Roman"/>
                        </a:rPr>
                        <a:t>завдання прогнозування </a:t>
                      </a:r>
                      <a:r>
                        <a:rPr sz="1600" b="1" spc="-5" dirty="0">
                          <a:latin typeface="Times New Roman"/>
                          <a:cs typeface="Times New Roman"/>
                        </a:rPr>
                        <a:t>соціально-економічних</a:t>
                      </a:r>
                      <a:r>
                        <a:rPr sz="1600" b="1" spc="155" dirty="0">
                          <a:latin typeface="Times New Roman"/>
                          <a:cs typeface="Times New Roman"/>
                        </a:rPr>
                        <a:t> </a:t>
                      </a:r>
                      <a:r>
                        <a:rPr sz="1600" b="1" dirty="0">
                          <a:latin typeface="Times New Roman"/>
                          <a:cs typeface="Times New Roman"/>
                        </a:rPr>
                        <a:t>процесів.</a:t>
                      </a:r>
                      <a:endParaRPr sz="1600">
                        <a:latin typeface="Times New Roman"/>
                        <a:cs typeface="Times New Roman"/>
                      </a:endParaRPr>
                    </a:p>
                    <a:p>
                      <a:pPr marL="62865">
                        <a:lnSpc>
                          <a:spcPct val="100000"/>
                        </a:lnSpc>
                      </a:pPr>
                      <a:r>
                        <a:rPr sz="1600" b="1" spc="-10" dirty="0">
                          <a:latin typeface="Times New Roman"/>
                          <a:cs typeface="Times New Roman"/>
                        </a:rPr>
                        <a:t>Етапи </a:t>
                      </a:r>
                      <a:r>
                        <a:rPr sz="1600" b="1" dirty="0">
                          <a:latin typeface="Times New Roman"/>
                          <a:cs typeface="Times New Roman"/>
                        </a:rPr>
                        <a:t>та </a:t>
                      </a:r>
                      <a:r>
                        <a:rPr sz="1600" b="1" spc="-5" dirty="0">
                          <a:latin typeface="Times New Roman"/>
                          <a:cs typeface="Times New Roman"/>
                        </a:rPr>
                        <a:t>принципи</a:t>
                      </a:r>
                      <a:r>
                        <a:rPr sz="1600" b="1" spc="45" dirty="0">
                          <a:latin typeface="Times New Roman"/>
                          <a:cs typeface="Times New Roman"/>
                        </a:rPr>
                        <a:t> </a:t>
                      </a:r>
                      <a:r>
                        <a:rPr sz="1600" b="1" spc="-10" dirty="0">
                          <a:latin typeface="Times New Roman"/>
                          <a:cs typeface="Times New Roman"/>
                        </a:rPr>
                        <a:t>прогнозування.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82448">
                <a:tc>
                  <a:txBody>
                    <a:bodyPr/>
                    <a:lstStyle/>
                    <a:p>
                      <a:pPr marL="62865">
                        <a:lnSpc>
                          <a:spcPts val="1880"/>
                        </a:lnSpc>
                      </a:pPr>
                      <a:r>
                        <a:rPr sz="1600" b="1" spc="-5" dirty="0">
                          <a:latin typeface="Times New Roman"/>
                          <a:cs typeface="Times New Roman"/>
                        </a:rPr>
                        <a:t>2. </a:t>
                      </a:r>
                      <a:r>
                        <a:rPr sz="1600" b="1" spc="-10" dirty="0">
                          <a:latin typeface="Times New Roman"/>
                          <a:cs typeface="Times New Roman"/>
                        </a:rPr>
                        <a:t>Предмет статистики. Основні</a:t>
                      </a:r>
                      <a:r>
                        <a:rPr sz="1600" b="1" spc="114" dirty="0">
                          <a:latin typeface="Times New Roman"/>
                          <a:cs typeface="Times New Roman"/>
                        </a:rPr>
                        <a:t> </a:t>
                      </a:r>
                      <a:r>
                        <a:rPr sz="1600" b="1" spc="-15" dirty="0">
                          <a:latin typeface="Times New Roman"/>
                          <a:cs typeface="Times New Roman"/>
                        </a:rPr>
                        <a:t>поняття.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80606">
                <a:tc>
                  <a:txBody>
                    <a:bodyPr/>
                    <a:lstStyle/>
                    <a:p>
                      <a:pPr marL="62865">
                        <a:lnSpc>
                          <a:spcPts val="1875"/>
                        </a:lnSpc>
                      </a:pPr>
                      <a:r>
                        <a:rPr sz="1600" b="1" spc="-5" dirty="0">
                          <a:latin typeface="Times New Roman"/>
                          <a:cs typeface="Times New Roman"/>
                        </a:rPr>
                        <a:t>3. </a:t>
                      </a:r>
                      <a:r>
                        <a:rPr sz="1600" b="1" spc="-20" dirty="0">
                          <a:latin typeface="Times New Roman"/>
                          <a:cs typeface="Times New Roman"/>
                        </a:rPr>
                        <a:t>Методи</a:t>
                      </a:r>
                      <a:r>
                        <a:rPr sz="1600" b="1" spc="20" dirty="0">
                          <a:latin typeface="Times New Roman"/>
                          <a:cs typeface="Times New Roman"/>
                        </a:rPr>
                        <a:t> </a:t>
                      </a:r>
                      <a:r>
                        <a:rPr sz="1600" b="1" spc="-10" dirty="0">
                          <a:latin typeface="Times New Roman"/>
                          <a:cs typeface="Times New Roman"/>
                        </a:rPr>
                        <a:t>статистики.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80644">
                <a:tc>
                  <a:txBody>
                    <a:bodyPr/>
                    <a:lstStyle/>
                    <a:p>
                      <a:pPr marL="62865">
                        <a:lnSpc>
                          <a:spcPts val="1875"/>
                        </a:lnSpc>
                      </a:pPr>
                      <a:r>
                        <a:rPr sz="1600" b="1" spc="-5" dirty="0">
                          <a:latin typeface="Times New Roman"/>
                          <a:cs typeface="Times New Roman"/>
                        </a:rPr>
                        <a:t>4. </a:t>
                      </a:r>
                      <a:r>
                        <a:rPr sz="1600" b="1" spc="-10" dirty="0">
                          <a:latin typeface="Times New Roman"/>
                          <a:cs typeface="Times New Roman"/>
                        </a:rPr>
                        <a:t>Основні завдання статистики </a:t>
                      </a:r>
                      <a:r>
                        <a:rPr sz="1600" b="1" dirty="0">
                          <a:latin typeface="Times New Roman"/>
                          <a:cs typeface="Times New Roman"/>
                        </a:rPr>
                        <a:t>та </a:t>
                      </a:r>
                      <a:r>
                        <a:rPr sz="1600" b="1" spc="-5" dirty="0">
                          <a:latin typeface="Times New Roman"/>
                          <a:cs typeface="Times New Roman"/>
                        </a:rPr>
                        <a:t>її</a:t>
                      </a:r>
                      <a:r>
                        <a:rPr sz="1600" b="1" spc="114" dirty="0">
                          <a:latin typeface="Times New Roman"/>
                          <a:cs typeface="Times New Roman"/>
                        </a:rPr>
                        <a:t> </a:t>
                      </a:r>
                      <a:r>
                        <a:rPr sz="1600" b="1" spc="-5" dirty="0">
                          <a:latin typeface="Times New Roman"/>
                          <a:cs typeface="Times New Roman"/>
                        </a:rPr>
                        <a:t>організація.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514" y="230212"/>
            <a:ext cx="8856980" cy="6370955"/>
          </a:xfrm>
          <a:custGeom>
            <a:avLst/>
            <a:gdLst/>
            <a:ahLst/>
            <a:cxnLst/>
            <a:rect l="l" t="t" r="r" b="b"/>
            <a:pathLst>
              <a:path w="8856980" h="6370955">
                <a:moveTo>
                  <a:pt x="0" y="6370954"/>
                </a:moveTo>
                <a:lnTo>
                  <a:pt x="8856980" y="6370954"/>
                </a:lnTo>
                <a:lnTo>
                  <a:pt x="8856980" y="0"/>
                </a:lnTo>
                <a:lnTo>
                  <a:pt x="0" y="0"/>
                </a:lnTo>
                <a:lnTo>
                  <a:pt x="0" y="6370954"/>
                </a:lnTo>
                <a:close/>
              </a:path>
            </a:pathLst>
          </a:custGeom>
          <a:solidFill>
            <a:srgbClr val="F1CCB5"/>
          </a:solidFill>
        </p:spPr>
        <p:txBody>
          <a:bodyPr wrap="square" lIns="0" tIns="0" rIns="0" bIns="0" rtlCol="0"/>
          <a:lstStyle/>
          <a:p>
            <a:endParaRPr/>
          </a:p>
        </p:txBody>
      </p:sp>
      <p:sp>
        <p:nvSpPr>
          <p:cNvPr id="3" name="object 3"/>
          <p:cNvSpPr txBox="1"/>
          <p:nvPr/>
        </p:nvSpPr>
        <p:spPr>
          <a:xfrm>
            <a:off x="203403" y="173183"/>
            <a:ext cx="8762365" cy="6336665"/>
          </a:xfrm>
          <a:prstGeom prst="rect">
            <a:avLst/>
          </a:prstGeom>
        </p:spPr>
        <p:txBody>
          <a:bodyPr vert="horz" wrap="square" lIns="0" tIns="67945" rIns="0" bIns="0" rtlCol="0">
            <a:spAutoFit/>
          </a:bodyPr>
          <a:lstStyle/>
          <a:p>
            <a:pPr marL="462280">
              <a:lnSpc>
                <a:spcPct val="100000"/>
              </a:lnSpc>
              <a:spcBef>
                <a:spcPts val="535"/>
              </a:spcBef>
            </a:pPr>
            <a:r>
              <a:rPr sz="2400" b="1" spc="-80" dirty="0">
                <a:solidFill>
                  <a:srgbClr val="C00000"/>
                </a:solidFill>
                <a:latin typeface="Times New Roman"/>
                <a:cs typeface="Times New Roman"/>
              </a:rPr>
              <a:t>За</a:t>
            </a:r>
            <a:r>
              <a:rPr sz="2400" b="1" spc="-320" dirty="0">
                <a:solidFill>
                  <a:srgbClr val="C00000"/>
                </a:solidFill>
                <a:latin typeface="Times New Roman"/>
                <a:cs typeface="Times New Roman"/>
              </a:rPr>
              <a:t> </a:t>
            </a:r>
            <a:r>
              <a:rPr sz="2400" b="1" spc="-135" dirty="0">
                <a:solidFill>
                  <a:srgbClr val="C00000"/>
                </a:solidFill>
                <a:latin typeface="Times New Roman"/>
                <a:cs typeface="Times New Roman"/>
              </a:rPr>
              <a:t>часом</a:t>
            </a:r>
            <a:r>
              <a:rPr sz="2400" b="1" spc="-300" dirty="0">
                <a:solidFill>
                  <a:srgbClr val="C00000"/>
                </a:solidFill>
                <a:latin typeface="Times New Roman"/>
                <a:cs typeface="Times New Roman"/>
              </a:rPr>
              <a:t> </a:t>
            </a:r>
            <a:r>
              <a:rPr sz="2400" b="1" spc="-140" dirty="0">
                <a:solidFill>
                  <a:srgbClr val="C00000"/>
                </a:solidFill>
                <a:latin typeface="Times New Roman"/>
                <a:cs typeface="Times New Roman"/>
              </a:rPr>
              <a:t>реєстрації</a:t>
            </a:r>
            <a:r>
              <a:rPr sz="2400" b="1" spc="-265" dirty="0">
                <a:solidFill>
                  <a:srgbClr val="C00000"/>
                </a:solidFill>
                <a:latin typeface="Times New Roman"/>
                <a:cs typeface="Times New Roman"/>
              </a:rPr>
              <a:t> </a:t>
            </a:r>
            <a:r>
              <a:rPr sz="2400" b="1" spc="-135" dirty="0">
                <a:solidFill>
                  <a:srgbClr val="C00000"/>
                </a:solidFill>
                <a:latin typeface="Times New Roman"/>
                <a:cs typeface="Times New Roman"/>
              </a:rPr>
              <a:t>даних:</a:t>
            </a:r>
            <a:endParaRPr sz="2400">
              <a:latin typeface="Times New Roman"/>
              <a:cs typeface="Times New Roman"/>
            </a:endParaRPr>
          </a:p>
          <a:p>
            <a:pPr marL="12700" marR="236220">
              <a:lnSpc>
                <a:spcPct val="114999"/>
              </a:lnSpc>
            </a:pPr>
            <a:r>
              <a:rPr sz="2400" spc="-160" dirty="0">
                <a:solidFill>
                  <a:srgbClr val="404040"/>
                </a:solidFill>
                <a:latin typeface="Times New Roman"/>
                <a:cs typeface="Times New Roman"/>
              </a:rPr>
              <a:t>•</a:t>
            </a:r>
            <a:r>
              <a:rPr sz="2400" spc="-160" dirty="0">
                <a:solidFill>
                  <a:srgbClr val="C00000"/>
                </a:solidFill>
                <a:latin typeface="Times New Roman"/>
                <a:cs typeface="Times New Roman"/>
              </a:rPr>
              <a:t>поточне</a:t>
            </a:r>
            <a:r>
              <a:rPr sz="2400" spc="-250" dirty="0">
                <a:solidFill>
                  <a:srgbClr val="C00000"/>
                </a:solidFill>
                <a:latin typeface="Times New Roman"/>
                <a:cs typeface="Times New Roman"/>
              </a:rPr>
              <a:t> </a:t>
            </a:r>
            <a:r>
              <a:rPr sz="2400" spc="-150" dirty="0">
                <a:solidFill>
                  <a:srgbClr val="404040"/>
                </a:solidFill>
                <a:latin typeface="Times New Roman"/>
                <a:cs typeface="Times New Roman"/>
              </a:rPr>
              <a:t>(систематична</a:t>
            </a:r>
            <a:r>
              <a:rPr sz="2400" spc="-260" dirty="0">
                <a:solidFill>
                  <a:srgbClr val="404040"/>
                </a:solidFill>
                <a:latin typeface="Times New Roman"/>
                <a:cs typeface="Times New Roman"/>
              </a:rPr>
              <a:t> </a:t>
            </a:r>
            <a:r>
              <a:rPr sz="2400" spc="-140" dirty="0">
                <a:solidFill>
                  <a:srgbClr val="404040"/>
                </a:solidFill>
                <a:latin typeface="Times New Roman"/>
                <a:cs typeface="Times New Roman"/>
              </a:rPr>
              <a:t>реєстрація</a:t>
            </a:r>
            <a:r>
              <a:rPr sz="2400" spc="-260" dirty="0">
                <a:solidFill>
                  <a:srgbClr val="404040"/>
                </a:solidFill>
                <a:latin typeface="Times New Roman"/>
                <a:cs typeface="Times New Roman"/>
              </a:rPr>
              <a:t> </a:t>
            </a:r>
            <a:r>
              <a:rPr sz="2400" spc="-140" dirty="0">
                <a:solidFill>
                  <a:srgbClr val="404040"/>
                </a:solidFill>
                <a:latin typeface="Times New Roman"/>
                <a:cs typeface="Times New Roman"/>
              </a:rPr>
              <a:t>фактів</a:t>
            </a:r>
            <a:r>
              <a:rPr sz="2400" spc="-275" dirty="0">
                <a:solidFill>
                  <a:srgbClr val="404040"/>
                </a:solidFill>
                <a:latin typeface="Times New Roman"/>
                <a:cs typeface="Times New Roman"/>
              </a:rPr>
              <a:t> </a:t>
            </a:r>
            <a:r>
              <a:rPr sz="2400" spc="-140" dirty="0">
                <a:solidFill>
                  <a:srgbClr val="404040"/>
                </a:solidFill>
                <a:latin typeface="Times New Roman"/>
                <a:cs typeface="Times New Roman"/>
              </a:rPr>
              <a:t>щодо</a:t>
            </a:r>
            <a:r>
              <a:rPr sz="2400" spc="-280" dirty="0">
                <a:solidFill>
                  <a:srgbClr val="404040"/>
                </a:solidFill>
                <a:latin typeface="Times New Roman"/>
                <a:cs typeface="Times New Roman"/>
              </a:rPr>
              <a:t> </a:t>
            </a:r>
            <a:r>
              <a:rPr sz="2400" spc="-125" dirty="0">
                <a:solidFill>
                  <a:srgbClr val="404040"/>
                </a:solidFill>
                <a:latin typeface="Times New Roman"/>
                <a:cs typeface="Times New Roman"/>
              </a:rPr>
              <a:t>явищ</a:t>
            </a:r>
            <a:r>
              <a:rPr sz="2400" spc="-275" dirty="0">
                <a:solidFill>
                  <a:srgbClr val="404040"/>
                </a:solidFill>
                <a:latin typeface="Times New Roman"/>
                <a:cs typeface="Times New Roman"/>
              </a:rPr>
              <a:t> </a:t>
            </a:r>
            <a:r>
              <a:rPr sz="2400" dirty="0">
                <a:solidFill>
                  <a:srgbClr val="404040"/>
                </a:solidFill>
                <a:latin typeface="Times New Roman"/>
                <a:cs typeface="Times New Roman"/>
              </a:rPr>
              <a:t>у</a:t>
            </a:r>
            <a:r>
              <a:rPr sz="2400" spc="-295" dirty="0">
                <a:solidFill>
                  <a:srgbClr val="404040"/>
                </a:solidFill>
                <a:latin typeface="Times New Roman"/>
                <a:cs typeface="Times New Roman"/>
              </a:rPr>
              <a:t> </a:t>
            </a:r>
            <a:r>
              <a:rPr sz="2400" spc="-130" dirty="0">
                <a:solidFill>
                  <a:srgbClr val="404040"/>
                </a:solidFill>
                <a:latin typeface="Times New Roman"/>
                <a:cs typeface="Times New Roman"/>
              </a:rPr>
              <a:t>міру</a:t>
            </a:r>
            <a:r>
              <a:rPr sz="2400" spc="-275" dirty="0">
                <a:solidFill>
                  <a:srgbClr val="404040"/>
                </a:solidFill>
                <a:latin typeface="Times New Roman"/>
                <a:cs typeface="Times New Roman"/>
              </a:rPr>
              <a:t> </a:t>
            </a:r>
            <a:r>
              <a:rPr sz="2400" spc="-80" dirty="0">
                <a:solidFill>
                  <a:srgbClr val="404040"/>
                </a:solidFill>
                <a:latin typeface="Times New Roman"/>
                <a:cs typeface="Times New Roman"/>
              </a:rPr>
              <a:t>їх</a:t>
            </a:r>
            <a:r>
              <a:rPr sz="2400" spc="-310" dirty="0">
                <a:solidFill>
                  <a:srgbClr val="404040"/>
                </a:solidFill>
                <a:latin typeface="Times New Roman"/>
                <a:cs typeface="Times New Roman"/>
              </a:rPr>
              <a:t> </a:t>
            </a:r>
            <a:r>
              <a:rPr sz="2400" spc="-145" dirty="0">
                <a:solidFill>
                  <a:srgbClr val="404040"/>
                </a:solidFill>
                <a:latin typeface="Times New Roman"/>
                <a:cs typeface="Times New Roman"/>
              </a:rPr>
              <a:t>виникнення,  </a:t>
            </a:r>
            <a:r>
              <a:rPr sz="2400" spc="-150" dirty="0">
                <a:solidFill>
                  <a:srgbClr val="404040"/>
                </a:solidFill>
                <a:latin typeface="Times New Roman"/>
                <a:cs typeface="Times New Roman"/>
              </a:rPr>
              <a:t>наприклад,</a:t>
            </a:r>
            <a:r>
              <a:rPr sz="2400" spc="-254" dirty="0">
                <a:solidFill>
                  <a:srgbClr val="404040"/>
                </a:solidFill>
                <a:latin typeface="Times New Roman"/>
                <a:cs typeface="Times New Roman"/>
              </a:rPr>
              <a:t> </a:t>
            </a:r>
            <a:r>
              <a:rPr sz="2400" spc="-135" dirty="0">
                <a:solidFill>
                  <a:srgbClr val="404040"/>
                </a:solidFill>
                <a:latin typeface="Times New Roman"/>
                <a:cs typeface="Times New Roman"/>
              </a:rPr>
              <a:t>робота</a:t>
            </a:r>
            <a:r>
              <a:rPr sz="2400" spc="-265" dirty="0">
                <a:solidFill>
                  <a:srgbClr val="404040"/>
                </a:solidFill>
                <a:latin typeface="Times New Roman"/>
                <a:cs typeface="Times New Roman"/>
              </a:rPr>
              <a:t> </a:t>
            </a:r>
            <a:r>
              <a:rPr sz="2400" spc="-165" dirty="0">
                <a:solidFill>
                  <a:srgbClr val="404040"/>
                </a:solidFill>
                <a:latin typeface="Times New Roman"/>
                <a:cs typeface="Times New Roman"/>
              </a:rPr>
              <a:t>транспорту,</a:t>
            </a:r>
            <a:r>
              <a:rPr sz="2400" spc="-275" dirty="0">
                <a:solidFill>
                  <a:srgbClr val="404040"/>
                </a:solidFill>
                <a:latin typeface="Times New Roman"/>
                <a:cs typeface="Times New Roman"/>
              </a:rPr>
              <a:t> </a:t>
            </a:r>
            <a:r>
              <a:rPr sz="2400" spc="-135" dirty="0">
                <a:solidFill>
                  <a:srgbClr val="404040"/>
                </a:solidFill>
                <a:latin typeface="Times New Roman"/>
                <a:cs typeface="Times New Roman"/>
              </a:rPr>
              <a:t>запис</a:t>
            </a:r>
            <a:r>
              <a:rPr sz="2400" spc="-275" dirty="0">
                <a:solidFill>
                  <a:srgbClr val="404040"/>
                </a:solidFill>
                <a:latin typeface="Times New Roman"/>
                <a:cs typeface="Times New Roman"/>
              </a:rPr>
              <a:t> </a:t>
            </a:r>
            <a:r>
              <a:rPr sz="2400" spc="-135" dirty="0">
                <a:solidFill>
                  <a:srgbClr val="404040"/>
                </a:solidFill>
                <a:latin typeface="Times New Roman"/>
                <a:cs typeface="Times New Roman"/>
              </a:rPr>
              <a:t>актів</a:t>
            </a:r>
            <a:r>
              <a:rPr sz="2400" spc="-270" dirty="0">
                <a:solidFill>
                  <a:srgbClr val="404040"/>
                </a:solidFill>
                <a:latin typeface="Times New Roman"/>
                <a:cs typeface="Times New Roman"/>
              </a:rPr>
              <a:t> </a:t>
            </a:r>
            <a:r>
              <a:rPr sz="2400" spc="-165" dirty="0">
                <a:solidFill>
                  <a:srgbClr val="404040"/>
                </a:solidFill>
                <a:latin typeface="Times New Roman"/>
                <a:cs typeface="Times New Roman"/>
              </a:rPr>
              <a:t>громадського</a:t>
            </a:r>
            <a:r>
              <a:rPr sz="2400" spc="-265" dirty="0">
                <a:solidFill>
                  <a:srgbClr val="404040"/>
                </a:solidFill>
                <a:latin typeface="Times New Roman"/>
                <a:cs typeface="Times New Roman"/>
              </a:rPr>
              <a:t> </a:t>
            </a:r>
            <a:r>
              <a:rPr sz="2400" spc="-130" dirty="0">
                <a:solidFill>
                  <a:srgbClr val="404040"/>
                </a:solidFill>
                <a:latin typeface="Times New Roman"/>
                <a:cs typeface="Times New Roman"/>
              </a:rPr>
              <a:t>стану);</a:t>
            </a:r>
            <a:endParaRPr sz="2400">
              <a:latin typeface="Times New Roman"/>
              <a:cs typeface="Times New Roman"/>
            </a:endParaRPr>
          </a:p>
          <a:p>
            <a:pPr marL="12700">
              <a:lnSpc>
                <a:spcPct val="100000"/>
              </a:lnSpc>
              <a:spcBef>
                <a:spcPts val="434"/>
              </a:spcBef>
            </a:pPr>
            <a:r>
              <a:rPr sz="2400" spc="-150" dirty="0">
                <a:solidFill>
                  <a:srgbClr val="404040"/>
                </a:solidFill>
                <a:latin typeface="Times New Roman"/>
                <a:cs typeface="Times New Roman"/>
              </a:rPr>
              <a:t>•</a:t>
            </a:r>
            <a:r>
              <a:rPr sz="2400" spc="-150" dirty="0">
                <a:solidFill>
                  <a:srgbClr val="C00000"/>
                </a:solidFill>
                <a:latin typeface="Times New Roman"/>
                <a:cs typeface="Times New Roman"/>
              </a:rPr>
              <a:t>періодичне</a:t>
            </a:r>
            <a:r>
              <a:rPr sz="2400" spc="-270" dirty="0">
                <a:solidFill>
                  <a:srgbClr val="C00000"/>
                </a:solidFill>
                <a:latin typeface="Times New Roman"/>
                <a:cs typeface="Times New Roman"/>
              </a:rPr>
              <a:t> </a:t>
            </a:r>
            <a:r>
              <a:rPr sz="2400" spc="-150" dirty="0">
                <a:solidFill>
                  <a:srgbClr val="404040"/>
                </a:solidFill>
                <a:latin typeface="Times New Roman"/>
                <a:cs typeface="Times New Roman"/>
              </a:rPr>
              <a:t>(проводиться</a:t>
            </a:r>
            <a:r>
              <a:rPr sz="2400" spc="-265" dirty="0">
                <a:solidFill>
                  <a:srgbClr val="404040"/>
                </a:solidFill>
                <a:latin typeface="Times New Roman"/>
                <a:cs typeface="Times New Roman"/>
              </a:rPr>
              <a:t> </a:t>
            </a:r>
            <a:r>
              <a:rPr sz="2400" spc="-120" dirty="0">
                <a:solidFill>
                  <a:srgbClr val="404040"/>
                </a:solidFill>
                <a:latin typeface="Times New Roman"/>
                <a:cs typeface="Times New Roman"/>
              </a:rPr>
              <a:t>через</a:t>
            </a:r>
            <a:r>
              <a:rPr sz="2400" spc="-295" dirty="0">
                <a:solidFill>
                  <a:srgbClr val="404040"/>
                </a:solidFill>
                <a:latin typeface="Times New Roman"/>
                <a:cs typeface="Times New Roman"/>
              </a:rPr>
              <a:t> </a:t>
            </a:r>
            <a:r>
              <a:rPr sz="2400" spc="-135" dirty="0">
                <a:solidFill>
                  <a:srgbClr val="404040"/>
                </a:solidFill>
                <a:latin typeface="Times New Roman"/>
                <a:cs typeface="Times New Roman"/>
              </a:rPr>
              <a:t>певні,</a:t>
            </a:r>
            <a:r>
              <a:rPr sz="2400" spc="-265" dirty="0">
                <a:solidFill>
                  <a:srgbClr val="404040"/>
                </a:solidFill>
                <a:latin typeface="Times New Roman"/>
                <a:cs typeface="Times New Roman"/>
              </a:rPr>
              <a:t> </a:t>
            </a:r>
            <a:r>
              <a:rPr sz="2400" spc="-80" dirty="0">
                <a:solidFill>
                  <a:srgbClr val="404040"/>
                </a:solidFill>
                <a:latin typeface="Times New Roman"/>
                <a:cs typeface="Times New Roman"/>
              </a:rPr>
              <a:t>як</a:t>
            </a:r>
            <a:r>
              <a:rPr sz="2400" spc="-300" dirty="0">
                <a:solidFill>
                  <a:srgbClr val="404040"/>
                </a:solidFill>
                <a:latin typeface="Times New Roman"/>
                <a:cs typeface="Times New Roman"/>
              </a:rPr>
              <a:t> </a:t>
            </a:r>
            <a:r>
              <a:rPr sz="2400" spc="-140" dirty="0">
                <a:solidFill>
                  <a:srgbClr val="404040"/>
                </a:solidFill>
                <a:latin typeface="Times New Roman"/>
                <a:cs typeface="Times New Roman"/>
              </a:rPr>
              <a:t>правило,</a:t>
            </a:r>
            <a:r>
              <a:rPr sz="2400" spc="-275" dirty="0">
                <a:solidFill>
                  <a:srgbClr val="404040"/>
                </a:solidFill>
                <a:latin typeface="Times New Roman"/>
                <a:cs typeface="Times New Roman"/>
              </a:rPr>
              <a:t> </a:t>
            </a:r>
            <a:r>
              <a:rPr sz="2400" spc="-130" dirty="0">
                <a:solidFill>
                  <a:srgbClr val="404040"/>
                </a:solidFill>
                <a:latin typeface="Times New Roman"/>
                <a:cs typeface="Times New Roman"/>
              </a:rPr>
              <a:t>рівні</a:t>
            </a:r>
            <a:r>
              <a:rPr sz="2400" spc="-280" dirty="0">
                <a:solidFill>
                  <a:srgbClr val="404040"/>
                </a:solidFill>
                <a:latin typeface="Times New Roman"/>
                <a:cs typeface="Times New Roman"/>
              </a:rPr>
              <a:t> </a:t>
            </a:r>
            <a:r>
              <a:rPr sz="2400" spc="-145" dirty="0">
                <a:solidFill>
                  <a:srgbClr val="404040"/>
                </a:solidFill>
                <a:latin typeface="Times New Roman"/>
                <a:cs typeface="Times New Roman"/>
              </a:rPr>
              <a:t>проміжки</a:t>
            </a:r>
            <a:r>
              <a:rPr sz="2400" spc="-254" dirty="0">
                <a:solidFill>
                  <a:srgbClr val="404040"/>
                </a:solidFill>
                <a:latin typeface="Times New Roman"/>
                <a:cs typeface="Times New Roman"/>
              </a:rPr>
              <a:t> </a:t>
            </a:r>
            <a:r>
              <a:rPr sz="2400" spc="-175" dirty="0">
                <a:solidFill>
                  <a:srgbClr val="404040"/>
                </a:solidFill>
                <a:latin typeface="Times New Roman"/>
                <a:cs typeface="Times New Roman"/>
              </a:rPr>
              <a:t>часу,</a:t>
            </a:r>
            <a:endParaRPr sz="2400">
              <a:latin typeface="Times New Roman"/>
              <a:cs typeface="Times New Roman"/>
            </a:endParaRPr>
          </a:p>
          <a:p>
            <a:pPr marL="12700">
              <a:lnSpc>
                <a:spcPct val="100000"/>
              </a:lnSpc>
              <a:spcBef>
                <a:spcPts val="430"/>
              </a:spcBef>
            </a:pPr>
            <a:r>
              <a:rPr sz="2400" spc="-150" dirty="0">
                <a:solidFill>
                  <a:srgbClr val="404040"/>
                </a:solidFill>
                <a:latin typeface="Times New Roman"/>
                <a:cs typeface="Times New Roman"/>
              </a:rPr>
              <a:t>наприклад,</a:t>
            </a:r>
            <a:r>
              <a:rPr sz="2400" spc="-260" dirty="0">
                <a:solidFill>
                  <a:srgbClr val="404040"/>
                </a:solidFill>
                <a:latin typeface="Times New Roman"/>
                <a:cs typeface="Times New Roman"/>
              </a:rPr>
              <a:t> </a:t>
            </a:r>
            <a:r>
              <a:rPr sz="2400" spc="-145" dirty="0">
                <a:solidFill>
                  <a:srgbClr val="404040"/>
                </a:solidFill>
                <a:latin typeface="Times New Roman"/>
                <a:cs typeface="Times New Roman"/>
              </a:rPr>
              <a:t>переписи);</a:t>
            </a:r>
            <a:endParaRPr sz="2400">
              <a:latin typeface="Times New Roman"/>
              <a:cs typeface="Times New Roman"/>
            </a:endParaRPr>
          </a:p>
          <a:p>
            <a:pPr marL="12700" marR="423545">
              <a:lnSpc>
                <a:spcPct val="114999"/>
              </a:lnSpc>
            </a:pPr>
            <a:r>
              <a:rPr sz="2400" spc="-145" dirty="0">
                <a:solidFill>
                  <a:srgbClr val="404040"/>
                </a:solidFill>
                <a:latin typeface="Times New Roman"/>
                <a:cs typeface="Times New Roman"/>
              </a:rPr>
              <a:t>•</a:t>
            </a:r>
            <a:r>
              <a:rPr sz="2400" spc="-145" dirty="0">
                <a:solidFill>
                  <a:srgbClr val="C00000"/>
                </a:solidFill>
                <a:latin typeface="Times New Roman"/>
                <a:cs typeface="Times New Roman"/>
              </a:rPr>
              <a:t>разове </a:t>
            </a:r>
            <a:r>
              <a:rPr sz="2400" spc="-150" dirty="0">
                <a:solidFill>
                  <a:srgbClr val="404040"/>
                </a:solidFill>
                <a:latin typeface="Times New Roman"/>
                <a:cs typeface="Times New Roman"/>
              </a:rPr>
              <a:t>проводять епізодично, </a:t>
            </a:r>
            <a:r>
              <a:rPr sz="2400" spc="-105" dirty="0">
                <a:solidFill>
                  <a:srgbClr val="404040"/>
                </a:solidFill>
                <a:latin typeface="Times New Roman"/>
                <a:cs typeface="Times New Roman"/>
              </a:rPr>
              <a:t>час </a:t>
            </a:r>
            <a:r>
              <a:rPr sz="2400" spc="-110" dirty="0">
                <a:solidFill>
                  <a:srgbClr val="404040"/>
                </a:solidFill>
                <a:latin typeface="Times New Roman"/>
                <a:cs typeface="Times New Roman"/>
              </a:rPr>
              <a:t>від </a:t>
            </a:r>
            <a:r>
              <a:rPr sz="2400" spc="-175" dirty="0">
                <a:solidFill>
                  <a:srgbClr val="404040"/>
                </a:solidFill>
                <a:latin typeface="Times New Roman"/>
                <a:cs typeface="Times New Roman"/>
              </a:rPr>
              <a:t>часу, </a:t>
            </a:r>
            <a:r>
              <a:rPr sz="2400" dirty="0">
                <a:solidFill>
                  <a:srgbClr val="404040"/>
                </a:solidFill>
                <a:latin typeface="Times New Roman"/>
                <a:cs typeface="Times New Roman"/>
              </a:rPr>
              <a:t>з </a:t>
            </a:r>
            <a:r>
              <a:rPr sz="2400" spc="-135" dirty="0">
                <a:solidFill>
                  <a:srgbClr val="404040"/>
                </a:solidFill>
                <a:latin typeface="Times New Roman"/>
                <a:cs typeface="Times New Roman"/>
              </a:rPr>
              <a:t>метою </a:t>
            </a:r>
            <a:r>
              <a:rPr sz="2400" spc="-145" dirty="0">
                <a:solidFill>
                  <a:srgbClr val="404040"/>
                </a:solidFill>
                <a:latin typeface="Times New Roman"/>
                <a:cs typeface="Times New Roman"/>
              </a:rPr>
              <a:t>вирішення </a:t>
            </a:r>
            <a:r>
              <a:rPr sz="2400" spc="-135" dirty="0">
                <a:solidFill>
                  <a:srgbClr val="404040"/>
                </a:solidFill>
                <a:latin typeface="Times New Roman"/>
                <a:cs typeface="Times New Roman"/>
              </a:rPr>
              <a:t>певних  </a:t>
            </a:r>
            <a:r>
              <a:rPr sz="2400" spc="-155" dirty="0">
                <a:solidFill>
                  <a:srgbClr val="404040"/>
                </a:solidFill>
                <a:latin typeface="Times New Roman"/>
                <a:cs typeface="Times New Roman"/>
              </a:rPr>
              <a:t>соціально-економічних</a:t>
            </a:r>
            <a:r>
              <a:rPr sz="2400" spc="-260" dirty="0">
                <a:solidFill>
                  <a:srgbClr val="404040"/>
                </a:solidFill>
                <a:latin typeface="Times New Roman"/>
                <a:cs typeface="Times New Roman"/>
              </a:rPr>
              <a:t> </a:t>
            </a:r>
            <a:r>
              <a:rPr sz="2400" spc="-145" dirty="0">
                <a:solidFill>
                  <a:srgbClr val="404040"/>
                </a:solidFill>
                <a:latin typeface="Times New Roman"/>
                <a:cs typeface="Times New Roman"/>
              </a:rPr>
              <a:t>завдань.</a:t>
            </a:r>
            <a:r>
              <a:rPr sz="2400" spc="-260" dirty="0">
                <a:solidFill>
                  <a:srgbClr val="404040"/>
                </a:solidFill>
                <a:latin typeface="Times New Roman"/>
                <a:cs typeface="Times New Roman"/>
              </a:rPr>
              <a:t> </a:t>
            </a:r>
            <a:r>
              <a:rPr sz="2400" spc="-155" dirty="0">
                <a:solidFill>
                  <a:srgbClr val="404040"/>
                </a:solidFill>
                <a:latin typeface="Times New Roman"/>
                <a:cs typeface="Times New Roman"/>
              </a:rPr>
              <a:t>(виконується</a:t>
            </a:r>
            <a:r>
              <a:rPr sz="2400" spc="-270" dirty="0">
                <a:solidFill>
                  <a:srgbClr val="404040"/>
                </a:solidFill>
                <a:latin typeface="Times New Roman"/>
                <a:cs typeface="Times New Roman"/>
              </a:rPr>
              <a:t> </a:t>
            </a:r>
            <a:r>
              <a:rPr sz="2400" spc="-80" dirty="0">
                <a:solidFill>
                  <a:srgbClr val="404040"/>
                </a:solidFill>
                <a:latin typeface="Times New Roman"/>
                <a:cs typeface="Times New Roman"/>
              </a:rPr>
              <a:t>за</a:t>
            </a:r>
            <a:r>
              <a:rPr sz="2400" spc="-295" dirty="0">
                <a:solidFill>
                  <a:srgbClr val="404040"/>
                </a:solidFill>
                <a:latin typeface="Times New Roman"/>
                <a:cs typeface="Times New Roman"/>
              </a:rPr>
              <a:t> </a:t>
            </a:r>
            <a:r>
              <a:rPr sz="2400" spc="-155" dirty="0">
                <a:solidFill>
                  <a:srgbClr val="404040"/>
                </a:solidFill>
                <a:latin typeface="Times New Roman"/>
                <a:cs typeface="Times New Roman"/>
              </a:rPr>
              <a:t>необхідністю,</a:t>
            </a:r>
            <a:r>
              <a:rPr sz="2400" spc="-250" dirty="0">
                <a:solidFill>
                  <a:srgbClr val="404040"/>
                </a:solidFill>
                <a:latin typeface="Times New Roman"/>
                <a:cs typeface="Times New Roman"/>
              </a:rPr>
              <a:t> </a:t>
            </a:r>
            <a:r>
              <a:rPr sz="2400" spc="-145" dirty="0">
                <a:solidFill>
                  <a:srgbClr val="404040"/>
                </a:solidFill>
                <a:latin typeface="Times New Roman"/>
                <a:cs typeface="Times New Roman"/>
              </a:rPr>
              <a:t>наприклад,  </a:t>
            </a:r>
            <a:r>
              <a:rPr sz="2400" spc="-150" dirty="0">
                <a:solidFill>
                  <a:srgbClr val="404040"/>
                </a:solidFill>
                <a:latin typeface="Times New Roman"/>
                <a:cs typeface="Times New Roman"/>
              </a:rPr>
              <a:t>вивчення</a:t>
            </a:r>
            <a:r>
              <a:rPr sz="2400" spc="-254" dirty="0">
                <a:solidFill>
                  <a:srgbClr val="404040"/>
                </a:solidFill>
                <a:latin typeface="Times New Roman"/>
                <a:cs typeface="Times New Roman"/>
              </a:rPr>
              <a:t> </a:t>
            </a:r>
            <a:r>
              <a:rPr sz="2400" spc="-130" dirty="0">
                <a:solidFill>
                  <a:srgbClr val="404040"/>
                </a:solidFill>
                <a:latin typeface="Times New Roman"/>
                <a:cs typeface="Times New Roman"/>
              </a:rPr>
              <a:t>думки</a:t>
            </a:r>
            <a:r>
              <a:rPr sz="2400" spc="-305" dirty="0">
                <a:solidFill>
                  <a:srgbClr val="404040"/>
                </a:solidFill>
                <a:latin typeface="Times New Roman"/>
                <a:cs typeface="Times New Roman"/>
              </a:rPr>
              <a:t> </a:t>
            </a:r>
            <a:r>
              <a:rPr sz="2400" spc="-145" dirty="0">
                <a:solidFill>
                  <a:srgbClr val="404040"/>
                </a:solidFill>
                <a:latin typeface="Times New Roman"/>
                <a:cs typeface="Times New Roman"/>
              </a:rPr>
              <a:t>читачів</a:t>
            </a:r>
            <a:r>
              <a:rPr sz="2400" spc="-270" dirty="0">
                <a:solidFill>
                  <a:srgbClr val="404040"/>
                </a:solidFill>
                <a:latin typeface="Times New Roman"/>
                <a:cs typeface="Times New Roman"/>
              </a:rPr>
              <a:t> </a:t>
            </a:r>
            <a:r>
              <a:rPr sz="2400" spc="-160" dirty="0">
                <a:solidFill>
                  <a:srgbClr val="404040"/>
                </a:solidFill>
                <a:latin typeface="Times New Roman"/>
                <a:cs typeface="Times New Roman"/>
              </a:rPr>
              <a:t>часопису);</a:t>
            </a:r>
            <a:endParaRPr sz="2400">
              <a:latin typeface="Times New Roman"/>
              <a:cs typeface="Times New Roman"/>
            </a:endParaRPr>
          </a:p>
          <a:p>
            <a:pPr marL="67310">
              <a:lnSpc>
                <a:spcPct val="100000"/>
              </a:lnSpc>
              <a:spcBef>
                <a:spcPts val="430"/>
              </a:spcBef>
            </a:pPr>
            <a:r>
              <a:rPr sz="2400" b="1" spc="-80" dirty="0">
                <a:solidFill>
                  <a:srgbClr val="C00000"/>
                </a:solidFill>
                <a:latin typeface="Times New Roman"/>
                <a:cs typeface="Times New Roman"/>
              </a:rPr>
              <a:t>За</a:t>
            </a:r>
            <a:r>
              <a:rPr sz="2400" b="1" spc="-300" dirty="0">
                <a:solidFill>
                  <a:srgbClr val="C00000"/>
                </a:solidFill>
                <a:latin typeface="Times New Roman"/>
                <a:cs typeface="Times New Roman"/>
              </a:rPr>
              <a:t> </a:t>
            </a:r>
            <a:r>
              <a:rPr sz="2400" b="1" spc="-150" dirty="0">
                <a:solidFill>
                  <a:srgbClr val="C00000"/>
                </a:solidFill>
                <a:latin typeface="Times New Roman"/>
                <a:cs typeface="Times New Roman"/>
              </a:rPr>
              <a:t>способом</a:t>
            </a:r>
            <a:r>
              <a:rPr sz="2400" b="1" spc="-260" dirty="0">
                <a:solidFill>
                  <a:srgbClr val="C00000"/>
                </a:solidFill>
                <a:latin typeface="Times New Roman"/>
                <a:cs typeface="Times New Roman"/>
              </a:rPr>
              <a:t> </a:t>
            </a:r>
            <a:r>
              <a:rPr sz="2400" b="1" spc="-150" dirty="0">
                <a:solidFill>
                  <a:srgbClr val="C00000"/>
                </a:solidFill>
                <a:latin typeface="Times New Roman"/>
                <a:cs typeface="Times New Roman"/>
              </a:rPr>
              <a:t>одержання</a:t>
            </a:r>
            <a:r>
              <a:rPr sz="2400" b="1" spc="-260" dirty="0">
                <a:solidFill>
                  <a:srgbClr val="C00000"/>
                </a:solidFill>
                <a:latin typeface="Times New Roman"/>
                <a:cs typeface="Times New Roman"/>
              </a:rPr>
              <a:t> </a:t>
            </a:r>
            <a:r>
              <a:rPr sz="2400" b="1" spc="-150" dirty="0">
                <a:solidFill>
                  <a:srgbClr val="C00000"/>
                </a:solidFill>
                <a:latin typeface="Times New Roman"/>
                <a:cs typeface="Times New Roman"/>
              </a:rPr>
              <a:t>відомостей</a:t>
            </a:r>
            <a:r>
              <a:rPr sz="2400" b="1" spc="-254" dirty="0">
                <a:solidFill>
                  <a:srgbClr val="C00000"/>
                </a:solidFill>
                <a:latin typeface="Times New Roman"/>
                <a:cs typeface="Times New Roman"/>
              </a:rPr>
              <a:t> </a:t>
            </a:r>
            <a:r>
              <a:rPr sz="2400" b="1" spc="-140" dirty="0">
                <a:solidFill>
                  <a:srgbClr val="C00000"/>
                </a:solidFill>
                <a:latin typeface="Times New Roman"/>
                <a:cs typeface="Times New Roman"/>
              </a:rPr>
              <a:t>(первинних</a:t>
            </a:r>
            <a:r>
              <a:rPr sz="2400" b="1" spc="-245" dirty="0">
                <a:solidFill>
                  <a:srgbClr val="C00000"/>
                </a:solidFill>
                <a:latin typeface="Times New Roman"/>
                <a:cs typeface="Times New Roman"/>
              </a:rPr>
              <a:t> </a:t>
            </a:r>
            <a:r>
              <a:rPr sz="2400" b="1" spc="-150" dirty="0">
                <a:solidFill>
                  <a:srgbClr val="C00000"/>
                </a:solidFill>
                <a:latin typeface="Times New Roman"/>
                <a:cs typeface="Times New Roman"/>
              </a:rPr>
              <a:t>статистичних</a:t>
            </a:r>
            <a:r>
              <a:rPr sz="2400" b="1" spc="-260" dirty="0">
                <a:solidFill>
                  <a:srgbClr val="C00000"/>
                </a:solidFill>
                <a:latin typeface="Times New Roman"/>
                <a:cs typeface="Times New Roman"/>
              </a:rPr>
              <a:t> </a:t>
            </a:r>
            <a:r>
              <a:rPr sz="2400" b="1" spc="-140" dirty="0">
                <a:solidFill>
                  <a:srgbClr val="C00000"/>
                </a:solidFill>
                <a:latin typeface="Times New Roman"/>
                <a:cs typeface="Times New Roman"/>
              </a:rPr>
              <a:t>даних)</a:t>
            </a:r>
            <a:r>
              <a:rPr sz="2400" spc="-140" dirty="0">
                <a:solidFill>
                  <a:srgbClr val="404040"/>
                </a:solidFill>
                <a:latin typeface="Times New Roman"/>
                <a:cs typeface="Times New Roman"/>
              </a:rPr>
              <a:t>:</a:t>
            </a:r>
            <a:endParaRPr sz="2400">
              <a:latin typeface="Times New Roman"/>
              <a:cs typeface="Times New Roman"/>
            </a:endParaRPr>
          </a:p>
          <a:p>
            <a:pPr marL="12700" marR="887094">
              <a:lnSpc>
                <a:spcPts val="3310"/>
              </a:lnSpc>
              <a:spcBef>
                <a:spcPts val="185"/>
              </a:spcBef>
            </a:pPr>
            <a:r>
              <a:rPr sz="2400" spc="-145" dirty="0">
                <a:solidFill>
                  <a:srgbClr val="404040"/>
                </a:solidFill>
                <a:latin typeface="Times New Roman"/>
                <a:cs typeface="Times New Roman"/>
              </a:rPr>
              <a:t>•</a:t>
            </a:r>
            <a:r>
              <a:rPr sz="2400" spc="-145" dirty="0">
                <a:solidFill>
                  <a:srgbClr val="C00000"/>
                </a:solidFill>
                <a:latin typeface="Times New Roman"/>
                <a:cs typeface="Times New Roman"/>
              </a:rPr>
              <a:t>безпосередній</a:t>
            </a:r>
            <a:r>
              <a:rPr sz="2400" spc="-250" dirty="0">
                <a:solidFill>
                  <a:srgbClr val="C00000"/>
                </a:solidFill>
                <a:latin typeface="Times New Roman"/>
                <a:cs typeface="Times New Roman"/>
              </a:rPr>
              <a:t> </a:t>
            </a:r>
            <a:r>
              <a:rPr sz="2400" spc="-140" dirty="0">
                <a:solidFill>
                  <a:srgbClr val="C00000"/>
                </a:solidFill>
                <a:latin typeface="Times New Roman"/>
                <a:cs typeface="Times New Roman"/>
              </a:rPr>
              <a:t>облік</a:t>
            </a:r>
            <a:r>
              <a:rPr sz="2400" spc="-290" dirty="0">
                <a:solidFill>
                  <a:srgbClr val="C00000"/>
                </a:solidFill>
                <a:latin typeface="Times New Roman"/>
                <a:cs typeface="Times New Roman"/>
              </a:rPr>
              <a:t> </a:t>
            </a:r>
            <a:r>
              <a:rPr sz="2400" spc="-135" dirty="0">
                <a:solidFill>
                  <a:srgbClr val="C00000"/>
                </a:solidFill>
                <a:latin typeface="Times New Roman"/>
                <a:cs typeface="Times New Roman"/>
              </a:rPr>
              <a:t>(</a:t>
            </a:r>
            <a:r>
              <a:rPr sz="2400" spc="-135" dirty="0">
                <a:solidFill>
                  <a:srgbClr val="404040"/>
                </a:solidFill>
                <a:latin typeface="Times New Roman"/>
                <a:cs typeface="Times New Roman"/>
              </a:rPr>
              <a:t>дослідник</a:t>
            </a:r>
            <a:r>
              <a:rPr sz="2400" spc="-265" dirty="0">
                <a:solidFill>
                  <a:srgbClr val="404040"/>
                </a:solidFill>
                <a:latin typeface="Times New Roman"/>
                <a:cs typeface="Times New Roman"/>
              </a:rPr>
              <a:t> </a:t>
            </a:r>
            <a:r>
              <a:rPr sz="2400" spc="-135" dirty="0">
                <a:solidFill>
                  <a:srgbClr val="404040"/>
                </a:solidFill>
                <a:latin typeface="Times New Roman"/>
                <a:cs typeface="Times New Roman"/>
              </a:rPr>
              <a:t>особисто</a:t>
            </a:r>
            <a:r>
              <a:rPr sz="2400" spc="-260" dirty="0">
                <a:solidFill>
                  <a:srgbClr val="404040"/>
                </a:solidFill>
                <a:latin typeface="Times New Roman"/>
                <a:cs typeface="Times New Roman"/>
              </a:rPr>
              <a:t> </a:t>
            </a:r>
            <a:r>
              <a:rPr sz="2400" spc="-140" dirty="0">
                <a:solidFill>
                  <a:srgbClr val="404040"/>
                </a:solidFill>
                <a:latin typeface="Times New Roman"/>
                <a:cs typeface="Times New Roman"/>
              </a:rPr>
              <a:t>реєструє</a:t>
            </a:r>
            <a:r>
              <a:rPr sz="2400" spc="-290" dirty="0">
                <a:solidFill>
                  <a:srgbClr val="404040"/>
                </a:solidFill>
                <a:latin typeface="Times New Roman"/>
                <a:cs typeface="Times New Roman"/>
              </a:rPr>
              <a:t> </a:t>
            </a:r>
            <a:r>
              <a:rPr sz="2400" spc="-140" dirty="0">
                <a:solidFill>
                  <a:srgbClr val="404040"/>
                </a:solidFill>
                <a:latin typeface="Times New Roman"/>
                <a:cs typeface="Times New Roman"/>
              </a:rPr>
              <a:t>факти,</a:t>
            </a:r>
            <a:r>
              <a:rPr sz="2400" spc="-275" dirty="0">
                <a:solidFill>
                  <a:srgbClr val="404040"/>
                </a:solidFill>
                <a:latin typeface="Times New Roman"/>
                <a:cs typeface="Times New Roman"/>
              </a:rPr>
              <a:t> </a:t>
            </a:r>
            <a:r>
              <a:rPr sz="2400" spc="-145" dirty="0">
                <a:solidFill>
                  <a:srgbClr val="404040"/>
                </a:solidFill>
                <a:latin typeface="Times New Roman"/>
                <a:cs typeface="Times New Roman"/>
              </a:rPr>
              <a:t>наприклад,  </a:t>
            </a:r>
            <a:r>
              <a:rPr sz="2400" spc="-150" dirty="0">
                <a:solidFill>
                  <a:srgbClr val="404040"/>
                </a:solidFill>
                <a:latin typeface="Times New Roman"/>
                <a:cs typeface="Times New Roman"/>
              </a:rPr>
              <a:t>метеорологічні</a:t>
            </a:r>
            <a:r>
              <a:rPr sz="2400" spc="-250" dirty="0">
                <a:solidFill>
                  <a:srgbClr val="404040"/>
                </a:solidFill>
                <a:latin typeface="Times New Roman"/>
                <a:cs typeface="Times New Roman"/>
              </a:rPr>
              <a:t> </a:t>
            </a:r>
            <a:r>
              <a:rPr sz="2400" spc="-155" dirty="0">
                <a:solidFill>
                  <a:srgbClr val="404040"/>
                </a:solidFill>
                <a:latin typeface="Times New Roman"/>
                <a:cs typeface="Times New Roman"/>
              </a:rPr>
              <a:t>спостереження);</a:t>
            </a:r>
            <a:endParaRPr sz="2400">
              <a:latin typeface="Times New Roman"/>
              <a:cs typeface="Times New Roman"/>
            </a:endParaRPr>
          </a:p>
          <a:p>
            <a:pPr marL="12700">
              <a:lnSpc>
                <a:spcPct val="100000"/>
              </a:lnSpc>
              <a:spcBef>
                <a:spcPts val="254"/>
              </a:spcBef>
            </a:pPr>
            <a:r>
              <a:rPr sz="2400" spc="-145" dirty="0">
                <a:solidFill>
                  <a:srgbClr val="404040"/>
                </a:solidFill>
                <a:latin typeface="Times New Roman"/>
                <a:cs typeface="Times New Roman"/>
              </a:rPr>
              <a:t>•</a:t>
            </a:r>
            <a:r>
              <a:rPr sz="2400" spc="-145" dirty="0">
                <a:solidFill>
                  <a:srgbClr val="C00000"/>
                </a:solidFill>
                <a:latin typeface="Times New Roman"/>
                <a:cs typeface="Times New Roman"/>
              </a:rPr>
              <a:t>документальний</a:t>
            </a:r>
            <a:r>
              <a:rPr sz="2400" spc="-265" dirty="0">
                <a:solidFill>
                  <a:srgbClr val="C00000"/>
                </a:solidFill>
                <a:latin typeface="Times New Roman"/>
                <a:cs typeface="Times New Roman"/>
              </a:rPr>
              <a:t> </a:t>
            </a:r>
            <a:r>
              <a:rPr sz="2400" spc="-140" dirty="0">
                <a:solidFill>
                  <a:srgbClr val="C00000"/>
                </a:solidFill>
                <a:latin typeface="Times New Roman"/>
                <a:cs typeface="Times New Roman"/>
              </a:rPr>
              <a:t>облік</a:t>
            </a:r>
            <a:r>
              <a:rPr sz="2400" spc="-290" dirty="0">
                <a:solidFill>
                  <a:srgbClr val="C00000"/>
                </a:solidFill>
                <a:latin typeface="Times New Roman"/>
                <a:cs typeface="Times New Roman"/>
              </a:rPr>
              <a:t> </a:t>
            </a:r>
            <a:r>
              <a:rPr sz="2400" spc="-150" dirty="0">
                <a:solidFill>
                  <a:srgbClr val="404040"/>
                </a:solidFill>
                <a:latin typeface="Times New Roman"/>
                <a:cs typeface="Times New Roman"/>
              </a:rPr>
              <a:t>(джерелом</a:t>
            </a:r>
            <a:r>
              <a:rPr sz="2400" spc="-260" dirty="0">
                <a:solidFill>
                  <a:srgbClr val="404040"/>
                </a:solidFill>
                <a:latin typeface="Times New Roman"/>
                <a:cs typeface="Times New Roman"/>
              </a:rPr>
              <a:t> </a:t>
            </a:r>
            <a:r>
              <a:rPr sz="2400" spc="-140" dirty="0">
                <a:solidFill>
                  <a:srgbClr val="404040"/>
                </a:solidFill>
                <a:latin typeface="Times New Roman"/>
                <a:cs typeface="Times New Roman"/>
              </a:rPr>
              <a:t>відомостей</a:t>
            </a:r>
            <a:r>
              <a:rPr sz="2400" spc="-250" dirty="0">
                <a:solidFill>
                  <a:srgbClr val="404040"/>
                </a:solidFill>
                <a:latin typeface="Times New Roman"/>
                <a:cs typeface="Times New Roman"/>
              </a:rPr>
              <a:t> </a:t>
            </a:r>
            <a:r>
              <a:rPr sz="2400" dirty="0">
                <a:solidFill>
                  <a:srgbClr val="404040"/>
                </a:solidFill>
                <a:latin typeface="Times New Roman"/>
                <a:cs typeface="Times New Roman"/>
              </a:rPr>
              <a:t>є</a:t>
            </a:r>
            <a:r>
              <a:rPr sz="2400" spc="-315" dirty="0">
                <a:solidFill>
                  <a:srgbClr val="404040"/>
                </a:solidFill>
                <a:latin typeface="Times New Roman"/>
                <a:cs typeface="Times New Roman"/>
              </a:rPr>
              <a:t> </a:t>
            </a:r>
            <a:r>
              <a:rPr sz="2400" spc="-145" dirty="0">
                <a:solidFill>
                  <a:srgbClr val="404040"/>
                </a:solidFill>
                <a:latin typeface="Times New Roman"/>
                <a:cs typeface="Times New Roman"/>
              </a:rPr>
              <a:t>відповідні</a:t>
            </a:r>
            <a:r>
              <a:rPr sz="2400" spc="-260" dirty="0">
                <a:solidFill>
                  <a:srgbClr val="404040"/>
                </a:solidFill>
                <a:latin typeface="Times New Roman"/>
                <a:cs typeface="Times New Roman"/>
              </a:rPr>
              <a:t> </a:t>
            </a:r>
            <a:r>
              <a:rPr sz="2400" spc="-165" dirty="0">
                <a:solidFill>
                  <a:srgbClr val="404040"/>
                </a:solidFill>
                <a:latin typeface="Times New Roman"/>
                <a:cs typeface="Times New Roman"/>
              </a:rPr>
              <a:t>документи);</a:t>
            </a:r>
            <a:endParaRPr sz="2400">
              <a:latin typeface="Times New Roman"/>
              <a:cs typeface="Times New Roman"/>
            </a:endParaRPr>
          </a:p>
          <a:p>
            <a:pPr marL="12700" marR="5080">
              <a:lnSpc>
                <a:spcPct val="114999"/>
              </a:lnSpc>
            </a:pPr>
            <a:r>
              <a:rPr sz="2400" spc="-150" dirty="0">
                <a:solidFill>
                  <a:srgbClr val="404040"/>
                </a:solidFill>
                <a:latin typeface="Times New Roman"/>
                <a:cs typeface="Times New Roman"/>
              </a:rPr>
              <a:t>•</a:t>
            </a:r>
            <a:r>
              <a:rPr sz="2400" spc="-150" dirty="0">
                <a:solidFill>
                  <a:srgbClr val="C00000"/>
                </a:solidFill>
                <a:latin typeface="Times New Roman"/>
                <a:cs typeface="Times New Roman"/>
              </a:rPr>
              <a:t>опитування</a:t>
            </a:r>
            <a:r>
              <a:rPr sz="2400" spc="-270" dirty="0">
                <a:solidFill>
                  <a:srgbClr val="C00000"/>
                </a:solidFill>
                <a:latin typeface="Times New Roman"/>
                <a:cs typeface="Times New Roman"/>
              </a:rPr>
              <a:t> </a:t>
            </a:r>
            <a:r>
              <a:rPr sz="2400" spc="-140" dirty="0">
                <a:solidFill>
                  <a:srgbClr val="404040"/>
                </a:solidFill>
                <a:latin typeface="Times New Roman"/>
                <a:cs typeface="Times New Roman"/>
              </a:rPr>
              <a:t>(відомості</a:t>
            </a:r>
            <a:r>
              <a:rPr sz="2400" spc="-265" dirty="0">
                <a:solidFill>
                  <a:srgbClr val="404040"/>
                </a:solidFill>
                <a:latin typeface="Times New Roman"/>
                <a:cs typeface="Times New Roman"/>
              </a:rPr>
              <a:t> </a:t>
            </a:r>
            <a:r>
              <a:rPr sz="2400" spc="-155" dirty="0">
                <a:solidFill>
                  <a:srgbClr val="404040"/>
                </a:solidFill>
                <a:latin typeface="Times New Roman"/>
                <a:cs typeface="Times New Roman"/>
              </a:rPr>
              <a:t>фіксуються</a:t>
            </a:r>
            <a:r>
              <a:rPr sz="2400" spc="-295" dirty="0">
                <a:solidFill>
                  <a:srgbClr val="404040"/>
                </a:solidFill>
                <a:latin typeface="Times New Roman"/>
                <a:cs typeface="Times New Roman"/>
              </a:rPr>
              <a:t> </a:t>
            </a:r>
            <a:r>
              <a:rPr sz="2400" spc="-80" dirty="0">
                <a:solidFill>
                  <a:srgbClr val="404040"/>
                </a:solidFill>
                <a:latin typeface="Times New Roman"/>
                <a:cs typeface="Times New Roman"/>
              </a:rPr>
              <a:t>зі</a:t>
            </a:r>
            <a:r>
              <a:rPr sz="2400" spc="-300" dirty="0">
                <a:solidFill>
                  <a:srgbClr val="404040"/>
                </a:solidFill>
                <a:latin typeface="Times New Roman"/>
                <a:cs typeface="Times New Roman"/>
              </a:rPr>
              <a:t> </a:t>
            </a:r>
            <a:r>
              <a:rPr sz="2400" spc="-120" dirty="0">
                <a:solidFill>
                  <a:srgbClr val="404040"/>
                </a:solidFill>
                <a:latin typeface="Times New Roman"/>
                <a:cs typeface="Times New Roman"/>
              </a:rPr>
              <a:t>слів</a:t>
            </a:r>
            <a:r>
              <a:rPr sz="2400" spc="-300" dirty="0">
                <a:solidFill>
                  <a:srgbClr val="404040"/>
                </a:solidFill>
                <a:latin typeface="Times New Roman"/>
                <a:cs typeface="Times New Roman"/>
              </a:rPr>
              <a:t> </a:t>
            </a:r>
            <a:r>
              <a:rPr sz="2400" spc="-140" dirty="0">
                <a:solidFill>
                  <a:srgbClr val="404040"/>
                </a:solidFill>
                <a:latin typeface="Times New Roman"/>
                <a:cs typeface="Times New Roman"/>
              </a:rPr>
              <a:t>респондентів);</a:t>
            </a:r>
            <a:r>
              <a:rPr sz="2400" spc="-265" dirty="0">
                <a:solidFill>
                  <a:srgbClr val="404040"/>
                </a:solidFill>
                <a:latin typeface="Times New Roman"/>
                <a:cs typeface="Times New Roman"/>
              </a:rPr>
              <a:t> </a:t>
            </a:r>
            <a:r>
              <a:rPr sz="2400" spc="-145" dirty="0">
                <a:solidFill>
                  <a:srgbClr val="404040"/>
                </a:solidFill>
                <a:latin typeface="Times New Roman"/>
                <a:cs typeface="Times New Roman"/>
              </a:rPr>
              <a:t>може</a:t>
            </a:r>
            <a:r>
              <a:rPr sz="2400" spc="-280" dirty="0">
                <a:solidFill>
                  <a:srgbClr val="404040"/>
                </a:solidFill>
                <a:latin typeface="Times New Roman"/>
                <a:cs typeface="Times New Roman"/>
              </a:rPr>
              <a:t> </a:t>
            </a:r>
            <a:r>
              <a:rPr sz="2400" spc="-155" dirty="0">
                <a:solidFill>
                  <a:srgbClr val="404040"/>
                </a:solidFill>
                <a:latin typeface="Times New Roman"/>
                <a:cs typeface="Times New Roman"/>
              </a:rPr>
              <a:t>здійснюватися  експедиційним </a:t>
            </a:r>
            <a:r>
              <a:rPr sz="2400" spc="-140" dirty="0">
                <a:solidFill>
                  <a:srgbClr val="404040"/>
                </a:solidFill>
                <a:latin typeface="Times New Roman"/>
                <a:cs typeface="Times New Roman"/>
              </a:rPr>
              <a:t>способом, </a:t>
            </a:r>
            <a:r>
              <a:rPr sz="2400" spc="-120" dirty="0">
                <a:solidFill>
                  <a:srgbClr val="404040"/>
                </a:solidFill>
                <a:latin typeface="Times New Roman"/>
                <a:cs typeface="Times New Roman"/>
              </a:rPr>
              <a:t>через </a:t>
            </a:r>
            <a:r>
              <a:rPr sz="2400" spc="-145" dirty="0">
                <a:solidFill>
                  <a:srgbClr val="404040"/>
                </a:solidFill>
                <a:latin typeface="Times New Roman"/>
                <a:cs typeface="Times New Roman"/>
              </a:rPr>
              <a:t>самореєстрацію </a:t>
            </a:r>
            <a:r>
              <a:rPr sz="2400" spc="-70" dirty="0">
                <a:solidFill>
                  <a:srgbClr val="404040"/>
                </a:solidFill>
                <a:latin typeface="Times New Roman"/>
                <a:cs typeface="Times New Roman"/>
              </a:rPr>
              <a:t>та </a:t>
            </a:r>
            <a:r>
              <a:rPr sz="2400" spc="-150" dirty="0">
                <a:solidFill>
                  <a:srgbClr val="404040"/>
                </a:solidFill>
                <a:latin typeface="Times New Roman"/>
                <a:cs typeface="Times New Roman"/>
              </a:rPr>
              <a:t>кореспондентським  </a:t>
            </a:r>
            <a:r>
              <a:rPr sz="2400" spc="-140" dirty="0">
                <a:solidFill>
                  <a:srgbClr val="404040"/>
                </a:solidFill>
                <a:latin typeface="Times New Roman"/>
                <a:cs typeface="Times New Roman"/>
              </a:rPr>
              <a:t>способом).</a:t>
            </a:r>
            <a:endParaRPr sz="24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5843" y="124968"/>
            <a:ext cx="8592312" cy="6553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000" y="230250"/>
            <a:ext cx="8382000" cy="6343015"/>
          </a:xfrm>
          <a:custGeom>
            <a:avLst/>
            <a:gdLst/>
            <a:ahLst/>
            <a:cxnLst/>
            <a:rect l="l" t="t" r="r" b="b"/>
            <a:pathLst>
              <a:path w="8382000" h="6343015">
                <a:moveTo>
                  <a:pt x="0" y="6342507"/>
                </a:moveTo>
                <a:lnTo>
                  <a:pt x="8382000" y="6342507"/>
                </a:lnTo>
                <a:lnTo>
                  <a:pt x="8382000" y="0"/>
                </a:lnTo>
                <a:lnTo>
                  <a:pt x="0" y="0"/>
                </a:lnTo>
                <a:lnTo>
                  <a:pt x="0" y="6342507"/>
                </a:lnTo>
                <a:close/>
              </a:path>
            </a:pathLst>
          </a:custGeom>
          <a:solidFill>
            <a:srgbClr val="E7FFD0"/>
          </a:solidFill>
        </p:spPr>
        <p:txBody>
          <a:bodyPr wrap="square" lIns="0" tIns="0" rIns="0" bIns="0" rtlCol="0"/>
          <a:lstStyle/>
          <a:p>
            <a:endParaRPr/>
          </a:p>
        </p:txBody>
      </p:sp>
      <p:sp>
        <p:nvSpPr>
          <p:cNvPr id="4" name="object 4"/>
          <p:cNvSpPr txBox="1"/>
          <p:nvPr/>
        </p:nvSpPr>
        <p:spPr>
          <a:xfrm>
            <a:off x="404875" y="181413"/>
            <a:ext cx="8355965" cy="6076021"/>
          </a:xfrm>
          <a:prstGeom prst="rect">
            <a:avLst/>
          </a:prstGeom>
        </p:spPr>
        <p:txBody>
          <a:bodyPr vert="horz" wrap="square" lIns="0" tIns="58419" rIns="0" bIns="0" rtlCol="0">
            <a:spAutoFit/>
          </a:bodyPr>
          <a:lstStyle/>
          <a:p>
            <a:pPr marL="462280">
              <a:lnSpc>
                <a:spcPct val="100000"/>
              </a:lnSpc>
              <a:spcBef>
                <a:spcPts val="459"/>
              </a:spcBef>
              <a:tabLst>
                <a:tab pos="2885440" algn="l"/>
                <a:tab pos="5396230" algn="l"/>
                <a:tab pos="7430770" algn="l"/>
              </a:tabLst>
            </a:pPr>
            <a:r>
              <a:rPr sz="2000" spc="-140" dirty="0">
                <a:latin typeface="Times New Roman"/>
                <a:cs typeface="Times New Roman"/>
              </a:rPr>
              <a:t>Опитування	</a:t>
            </a:r>
            <a:r>
              <a:rPr sz="2000" spc="-145" dirty="0">
                <a:latin typeface="Times New Roman"/>
                <a:cs typeface="Times New Roman"/>
              </a:rPr>
              <a:t>здійснюється	</a:t>
            </a:r>
            <a:r>
              <a:rPr sz="2000" spc="-135" dirty="0">
                <a:latin typeface="Times New Roman"/>
                <a:cs typeface="Times New Roman"/>
              </a:rPr>
              <a:t>різними	</a:t>
            </a:r>
            <a:r>
              <a:rPr sz="2000" spc="-140" dirty="0">
                <a:latin typeface="Times New Roman"/>
                <a:cs typeface="Times New Roman"/>
              </a:rPr>
              <a:t>шляхами:</a:t>
            </a:r>
            <a:endParaRPr sz="2000" dirty="0">
              <a:latin typeface="Times New Roman"/>
              <a:cs typeface="Times New Roman"/>
            </a:endParaRPr>
          </a:p>
          <a:p>
            <a:pPr marL="12700" marR="6350">
              <a:lnSpc>
                <a:spcPct val="114999"/>
              </a:lnSpc>
              <a:buClr>
                <a:srgbClr val="000000"/>
              </a:buClr>
              <a:buChar char="-"/>
              <a:tabLst>
                <a:tab pos="186690" algn="l"/>
              </a:tabLst>
            </a:pPr>
            <a:r>
              <a:rPr sz="2000" spc="-150" dirty="0">
                <a:solidFill>
                  <a:srgbClr val="C00000"/>
                </a:solidFill>
                <a:latin typeface="Times New Roman"/>
                <a:cs typeface="Times New Roman"/>
              </a:rPr>
              <a:t>експедиційний </a:t>
            </a:r>
            <a:r>
              <a:rPr sz="2000" spc="-135" dirty="0">
                <a:latin typeface="Times New Roman"/>
                <a:cs typeface="Times New Roman"/>
              </a:rPr>
              <a:t>полягає </a:t>
            </a:r>
            <a:r>
              <a:rPr sz="2000" dirty="0">
                <a:latin typeface="Times New Roman"/>
                <a:cs typeface="Times New Roman"/>
              </a:rPr>
              <a:t>в </a:t>
            </a:r>
            <a:r>
              <a:rPr sz="2000" spc="-175" dirty="0">
                <a:latin typeface="Times New Roman"/>
                <a:cs typeface="Times New Roman"/>
              </a:rPr>
              <a:t>тому, </a:t>
            </a:r>
            <a:r>
              <a:rPr sz="2000" spc="-75" dirty="0">
                <a:latin typeface="Times New Roman"/>
                <a:cs typeface="Times New Roman"/>
              </a:rPr>
              <a:t>що </a:t>
            </a:r>
            <a:r>
              <a:rPr sz="2000" spc="-140" dirty="0">
                <a:latin typeface="Times New Roman"/>
                <a:cs typeface="Times New Roman"/>
              </a:rPr>
              <a:t>спеціально </a:t>
            </a:r>
            <a:r>
              <a:rPr sz="2000" spc="-155" dirty="0">
                <a:latin typeface="Times New Roman"/>
                <a:cs typeface="Times New Roman"/>
              </a:rPr>
              <a:t>підготовлені </a:t>
            </a:r>
            <a:r>
              <a:rPr sz="2000" spc="-145" dirty="0">
                <a:latin typeface="Times New Roman"/>
                <a:cs typeface="Times New Roman"/>
              </a:rPr>
              <a:t>реєстратори </a:t>
            </a:r>
            <a:r>
              <a:rPr sz="2000" spc="-140" dirty="0">
                <a:latin typeface="Times New Roman"/>
                <a:cs typeface="Times New Roman"/>
              </a:rPr>
              <a:t>заповнюють  </a:t>
            </a:r>
            <a:r>
              <a:rPr sz="2000" spc="-150" dirty="0">
                <a:latin typeface="Times New Roman"/>
                <a:cs typeface="Times New Roman"/>
              </a:rPr>
              <a:t>формуляри  </a:t>
            </a:r>
            <a:r>
              <a:rPr sz="2000" spc="-140" dirty="0">
                <a:latin typeface="Times New Roman"/>
                <a:cs typeface="Times New Roman"/>
              </a:rPr>
              <a:t>спостереження </a:t>
            </a:r>
            <a:r>
              <a:rPr sz="2000" dirty="0">
                <a:latin typeface="Times New Roman"/>
                <a:cs typeface="Times New Roman"/>
              </a:rPr>
              <a:t>і </a:t>
            </a:r>
            <a:r>
              <a:rPr sz="2000" spc="-150" dirty="0">
                <a:latin typeface="Times New Roman"/>
                <a:cs typeface="Times New Roman"/>
              </a:rPr>
              <a:t>одночасно  </a:t>
            </a:r>
            <a:r>
              <a:rPr sz="2000" spc="-145" dirty="0">
                <a:latin typeface="Times New Roman"/>
                <a:cs typeface="Times New Roman"/>
              </a:rPr>
              <a:t>перевіряють  правдивість  </a:t>
            </a:r>
            <a:r>
              <a:rPr sz="2000" spc="-140" dirty="0">
                <a:latin typeface="Times New Roman"/>
                <a:cs typeface="Times New Roman"/>
              </a:rPr>
              <a:t>відповідей </a:t>
            </a:r>
            <a:r>
              <a:rPr sz="2000" spc="-85" dirty="0">
                <a:latin typeface="Times New Roman"/>
                <a:cs typeface="Times New Roman"/>
              </a:rPr>
              <a:t>на</a:t>
            </a:r>
            <a:r>
              <a:rPr sz="2000" spc="-10" dirty="0">
                <a:latin typeface="Times New Roman"/>
                <a:cs typeface="Times New Roman"/>
              </a:rPr>
              <a:t> </a:t>
            </a:r>
            <a:r>
              <a:rPr sz="2000" spc="-130" dirty="0">
                <a:latin typeface="Times New Roman"/>
                <a:cs typeface="Times New Roman"/>
              </a:rPr>
              <a:t>питання.</a:t>
            </a:r>
            <a:endParaRPr sz="2000" dirty="0">
              <a:latin typeface="Times New Roman"/>
              <a:cs typeface="Times New Roman"/>
            </a:endParaRPr>
          </a:p>
          <a:p>
            <a:pPr marL="158750" indent="-146685">
              <a:lnSpc>
                <a:spcPct val="100000"/>
              </a:lnSpc>
              <a:spcBef>
                <a:spcPts val="360"/>
              </a:spcBef>
              <a:buClr>
                <a:srgbClr val="000000"/>
              </a:buClr>
              <a:buChar char="-"/>
              <a:tabLst>
                <a:tab pos="159385" algn="l"/>
              </a:tabLst>
            </a:pPr>
            <a:r>
              <a:rPr sz="2000" spc="-140" dirty="0">
                <a:solidFill>
                  <a:srgbClr val="C00000"/>
                </a:solidFill>
                <a:latin typeface="Times New Roman"/>
                <a:cs typeface="Times New Roman"/>
              </a:rPr>
              <a:t>самореєстрація </a:t>
            </a:r>
            <a:r>
              <a:rPr sz="2000" dirty="0">
                <a:latin typeface="Times New Roman"/>
                <a:cs typeface="Times New Roman"/>
              </a:rPr>
              <a:t>- </a:t>
            </a:r>
            <a:r>
              <a:rPr sz="2000" spc="450" dirty="0">
                <a:latin typeface="Times New Roman"/>
                <a:cs typeface="Times New Roman"/>
              </a:rPr>
              <a:t> </a:t>
            </a:r>
            <a:r>
              <a:rPr sz="2000" spc="-75" dirty="0">
                <a:latin typeface="Times New Roman"/>
                <a:cs typeface="Times New Roman"/>
              </a:rPr>
              <a:t>це </a:t>
            </a:r>
            <a:r>
              <a:rPr sz="2000" spc="-140" dirty="0">
                <a:latin typeface="Times New Roman"/>
                <a:cs typeface="Times New Roman"/>
              </a:rPr>
              <a:t>опитування, </a:t>
            </a:r>
            <a:r>
              <a:rPr sz="2000" spc="-100" dirty="0">
                <a:latin typeface="Times New Roman"/>
                <a:cs typeface="Times New Roman"/>
              </a:rPr>
              <a:t>при </a:t>
            </a:r>
            <a:r>
              <a:rPr sz="2000" spc="-150" dirty="0">
                <a:latin typeface="Times New Roman"/>
                <a:cs typeface="Times New Roman"/>
              </a:rPr>
              <a:t>якому </a:t>
            </a:r>
            <a:r>
              <a:rPr sz="2000" spc="-135" dirty="0">
                <a:latin typeface="Times New Roman"/>
                <a:cs typeface="Times New Roman"/>
              </a:rPr>
              <a:t>респонденти </a:t>
            </a:r>
            <a:r>
              <a:rPr sz="2000" spc="-114" dirty="0">
                <a:latin typeface="Times New Roman"/>
                <a:cs typeface="Times New Roman"/>
              </a:rPr>
              <a:t>самі </a:t>
            </a:r>
            <a:r>
              <a:rPr sz="2000" spc="-145" dirty="0">
                <a:latin typeface="Times New Roman"/>
                <a:cs typeface="Times New Roman"/>
              </a:rPr>
              <a:t>заповнюють </a:t>
            </a:r>
            <a:r>
              <a:rPr sz="2000" spc="-140" dirty="0">
                <a:latin typeface="Times New Roman"/>
                <a:cs typeface="Times New Roman"/>
              </a:rPr>
              <a:t>статистичні</a:t>
            </a:r>
            <a:endParaRPr sz="2000" dirty="0">
              <a:latin typeface="Times New Roman"/>
              <a:cs typeface="Times New Roman"/>
            </a:endParaRPr>
          </a:p>
          <a:p>
            <a:pPr marL="12700">
              <a:lnSpc>
                <a:spcPct val="100000"/>
              </a:lnSpc>
              <a:spcBef>
                <a:spcPts val="365"/>
              </a:spcBef>
              <a:tabLst>
                <a:tab pos="1722755" algn="l"/>
                <a:tab pos="3469640" algn="l"/>
                <a:tab pos="4601845" algn="l"/>
                <a:tab pos="6461760" algn="l"/>
                <a:tab pos="7150734" algn="l"/>
              </a:tabLst>
            </a:pPr>
            <a:r>
              <a:rPr sz="2000" spc="-150" dirty="0">
                <a:latin typeface="Times New Roman"/>
                <a:cs typeface="Times New Roman"/>
              </a:rPr>
              <a:t>формуляри.	</a:t>
            </a:r>
            <a:r>
              <a:rPr sz="2000" spc="-145" dirty="0">
                <a:latin typeface="Times New Roman"/>
                <a:cs typeface="Times New Roman"/>
              </a:rPr>
              <a:t>Реєстратори	</a:t>
            </a:r>
            <a:r>
              <a:rPr sz="2000" spc="-114" dirty="0">
                <a:latin typeface="Times New Roman"/>
                <a:cs typeface="Times New Roman"/>
              </a:rPr>
              <a:t>лише	</a:t>
            </a:r>
            <a:r>
              <a:rPr sz="2000" spc="-150" dirty="0">
                <a:latin typeface="Times New Roman"/>
                <a:cs typeface="Times New Roman"/>
              </a:rPr>
              <a:t>інструктують	</a:t>
            </a:r>
            <a:r>
              <a:rPr sz="2000" dirty="0">
                <a:latin typeface="Times New Roman"/>
                <a:cs typeface="Times New Roman"/>
              </a:rPr>
              <a:t>і	</a:t>
            </a:r>
            <a:r>
              <a:rPr sz="2000" spc="-145" dirty="0">
                <a:latin typeface="Times New Roman"/>
                <a:cs typeface="Times New Roman"/>
              </a:rPr>
              <a:t>перевіряють.</a:t>
            </a:r>
            <a:endParaRPr sz="2000" dirty="0">
              <a:latin typeface="Times New Roman"/>
              <a:cs typeface="Times New Roman"/>
            </a:endParaRPr>
          </a:p>
          <a:p>
            <a:pPr marL="12700" marR="5080">
              <a:lnSpc>
                <a:spcPct val="114999"/>
              </a:lnSpc>
              <a:buClr>
                <a:srgbClr val="000000"/>
              </a:buClr>
              <a:buChar char="-"/>
              <a:tabLst>
                <a:tab pos="233045" algn="l"/>
                <a:tab pos="233679" algn="l"/>
                <a:tab pos="1769745" algn="l"/>
                <a:tab pos="2223770" algn="l"/>
                <a:tab pos="2473960" algn="l"/>
                <a:tab pos="2801620" algn="l"/>
                <a:tab pos="3898900" algn="l"/>
                <a:tab pos="4095750" algn="l"/>
                <a:tab pos="5046980" algn="l"/>
                <a:tab pos="5606415" algn="l"/>
                <a:tab pos="6348730" algn="l"/>
                <a:tab pos="7531734" algn="l"/>
                <a:tab pos="8240395" algn="l"/>
              </a:tabLst>
            </a:pPr>
            <a:r>
              <a:rPr sz="2000" spc="-254" dirty="0">
                <a:solidFill>
                  <a:srgbClr val="C00000"/>
                </a:solidFill>
                <a:latin typeface="Times New Roman"/>
                <a:cs typeface="Times New Roman"/>
              </a:rPr>
              <a:t>к</a:t>
            </a:r>
            <a:r>
              <a:rPr sz="2000" spc="-155" dirty="0">
                <a:solidFill>
                  <a:srgbClr val="C00000"/>
                </a:solidFill>
                <a:latin typeface="Times New Roman"/>
                <a:cs typeface="Times New Roman"/>
              </a:rPr>
              <a:t>ор</a:t>
            </a:r>
            <a:r>
              <a:rPr sz="2000" spc="-110" dirty="0">
                <a:solidFill>
                  <a:srgbClr val="C00000"/>
                </a:solidFill>
                <a:latin typeface="Times New Roman"/>
                <a:cs typeface="Times New Roman"/>
              </a:rPr>
              <a:t>е</a:t>
            </a:r>
            <a:r>
              <a:rPr sz="2000" spc="-150" dirty="0">
                <a:solidFill>
                  <a:srgbClr val="C00000"/>
                </a:solidFill>
                <a:latin typeface="Times New Roman"/>
                <a:cs typeface="Times New Roman"/>
              </a:rPr>
              <a:t>с</a:t>
            </a:r>
            <a:r>
              <a:rPr sz="2000" spc="-165" dirty="0">
                <a:solidFill>
                  <a:srgbClr val="C00000"/>
                </a:solidFill>
                <a:latin typeface="Times New Roman"/>
                <a:cs typeface="Times New Roman"/>
              </a:rPr>
              <a:t>п</a:t>
            </a:r>
            <a:r>
              <a:rPr sz="2000" spc="-140" dirty="0">
                <a:solidFill>
                  <a:srgbClr val="C00000"/>
                </a:solidFill>
                <a:latin typeface="Times New Roman"/>
                <a:cs typeface="Times New Roman"/>
              </a:rPr>
              <a:t>о</a:t>
            </a:r>
            <a:r>
              <a:rPr sz="2000" spc="-165" dirty="0">
                <a:solidFill>
                  <a:srgbClr val="C00000"/>
                </a:solidFill>
                <a:latin typeface="Times New Roman"/>
                <a:cs typeface="Times New Roman"/>
              </a:rPr>
              <a:t>н</a:t>
            </a:r>
            <a:r>
              <a:rPr sz="2000" spc="-145" dirty="0">
                <a:solidFill>
                  <a:srgbClr val="C00000"/>
                </a:solidFill>
                <a:latin typeface="Times New Roman"/>
                <a:cs typeface="Times New Roman"/>
              </a:rPr>
              <a:t>д</a:t>
            </a:r>
            <a:r>
              <a:rPr sz="2000" spc="-150" dirty="0">
                <a:solidFill>
                  <a:srgbClr val="C00000"/>
                </a:solidFill>
                <a:latin typeface="Times New Roman"/>
                <a:cs typeface="Times New Roman"/>
              </a:rPr>
              <a:t>е</a:t>
            </a:r>
            <a:r>
              <a:rPr sz="2000" spc="-165" dirty="0">
                <a:solidFill>
                  <a:srgbClr val="C00000"/>
                </a:solidFill>
                <a:latin typeface="Times New Roman"/>
                <a:cs typeface="Times New Roman"/>
              </a:rPr>
              <a:t>н</a:t>
            </a:r>
            <a:r>
              <a:rPr sz="2000" spc="-125" dirty="0">
                <a:solidFill>
                  <a:srgbClr val="C00000"/>
                </a:solidFill>
                <a:latin typeface="Times New Roman"/>
                <a:cs typeface="Times New Roman"/>
              </a:rPr>
              <a:t>т</a:t>
            </a:r>
            <a:r>
              <a:rPr sz="2000" spc="-160" dirty="0">
                <a:solidFill>
                  <a:srgbClr val="C00000"/>
                </a:solidFill>
                <a:latin typeface="Times New Roman"/>
                <a:cs typeface="Times New Roman"/>
              </a:rPr>
              <a:t>с</a:t>
            </a:r>
            <a:r>
              <a:rPr sz="2000" spc="-150" dirty="0">
                <a:solidFill>
                  <a:srgbClr val="C00000"/>
                </a:solidFill>
                <a:latin typeface="Times New Roman"/>
                <a:cs typeface="Times New Roman"/>
              </a:rPr>
              <a:t>ьки</a:t>
            </a:r>
            <a:r>
              <a:rPr sz="2000" spc="-155" dirty="0">
                <a:solidFill>
                  <a:srgbClr val="C00000"/>
                </a:solidFill>
                <a:latin typeface="Times New Roman"/>
                <a:cs typeface="Times New Roman"/>
              </a:rPr>
              <a:t>й</a:t>
            </a:r>
            <a:r>
              <a:rPr sz="2000" dirty="0">
                <a:solidFill>
                  <a:srgbClr val="C00000"/>
                </a:solidFill>
                <a:latin typeface="Times New Roman"/>
                <a:cs typeface="Times New Roman"/>
              </a:rPr>
              <a:t>,	</a:t>
            </a:r>
            <a:r>
              <a:rPr sz="2000" spc="-254" dirty="0">
                <a:latin typeface="Times New Roman"/>
                <a:cs typeface="Times New Roman"/>
              </a:rPr>
              <a:t>к</a:t>
            </a:r>
            <a:r>
              <a:rPr sz="2000" spc="-175" dirty="0">
                <a:latin typeface="Times New Roman"/>
                <a:cs typeface="Times New Roman"/>
              </a:rPr>
              <a:t>о</a:t>
            </a:r>
            <a:r>
              <a:rPr sz="2000" spc="-150" dirty="0">
                <a:latin typeface="Times New Roman"/>
                <a:cs typeface="Times New Roman"/>
              </a:rPr>
              <a:t>л</a:t>
            </a:r>
            <a:r>
              <a:rPr sz="2000" dirty="0">
                <a:latin typeface="Times New Roman"/>
                <a:cs typeface="Times New Roman"/>
              </a:rPr>
              <a:t>и	</a:t>
            </a:r>
            <a:r>
              <a:rPr sz="2000" spc="-150" dirty="0">
                <a:latin typeface="Times New Roman"/>
                <a:cs typeface="Times New Roman"/>
              </a:rPr>
              <a:t>спе</a:t>
            </a:r>
            <a:r>
              <a:rPr sz="2000" spc="-165" dirty="0">
                <a:latin typeface="Times New Roman"/>
                <a:cs typeface="Times New Roman"/>
              </a:rPr>
              <a:t>ц</a:t>
            </a:r>
            <a:r>
              <a:rPr sz="2000" spc="-150" dirty="0">
                <a:latin typeface="Times New Roman"/>
                <a:cs typeface="Times New Roman"/>
              </a:rPr>
              <a:t>і</a:t>
            </a:r>
            <a:r>
              <a:rPr sz="2000" spc="-135" dirty="0">
                <a:latin typeface="Times New Roman"/>
                <a:cs typeface="Times New Roman"/>
              </a:rPr>
              <a:t>а</a:t>
            </a:r>
            <a:r>
              <a:rPr sz="2000" spc="-165" dirty="0">
                <a:latin typeface="Times New Roman"/>
                <a:cs typeface="Times New Roman"/>
              </a:rPr>
              <a:t>л</a:t>
            </a:r>
            <a:r>
              <a:rPr sz="2000" spc="-150" dirty="0">
                <a:latin typeface="Times New Roman"/>
                <a:cs typeface="Times New Roman"/>
              </a:rPr>
              <a:t>ьн</a:t>
            </a:r>
            <a:r>
              <a:rPr sz="2000" dirty="0">
                <a:latin typeface="Times New Roman"/>
                <a:cs typeface="Times New Roman"/>
              </a:rPr>
              <a:t>і	</a:t>
            </a:r>
            <a:r>
              <a:rPr sz="2000" spc="-160" dirty="0">
                <a:latin typeface="Times New Roman"/>
                <a:cs typeface="Times New Roman"/>
              </a:rPr>
              <a:t>д</a:t>
            </a:r>
            <a:r>
              <a:rPr sz="2000" spc="-140" dirty="0">
                <a:latin typeface="Times New Roman"/>
                <a:cs typeface="Times New Roman"/>
              </a:rPr>
              <a:t>о</a:t>
            </a:r>
            <a:r>
              <a:rPr sz="2000" spc="-150" dirty="0">
                <a:latin typeface="Times New Roman"/>
                <a:cs typeface="Times New Roman"/>
              </a:rPr>
              <a:t>п</a:t>
            </a:r>
            <a:r>
              <a:rPr sz="2000" spc="-165" dirty="0">
                <a:latin typeface="Times New Roman"/>
                <a:cs typeface="Times New Roman"/>
              </a:rPr>
              <a:t>и</a:t>
            </a:r>
            <a:r>
              <a:rPr sz="2000" spc="-170" dirty="0">
                <a:latin typeface="Times New Roman"/>
                <a:cs typeface="Times New Roman"/>
              </a:rPr>
              <a:t>с</a:t>
            </a:r>
            <a:r>
              <a:rPr sz="2000" spc="-155" dirty="0">
                <a:latin typeface="Times New Roman"/>
                <a:cs typeface="Times New Roman"/>
              </a:rPr>
              <a:t>у</a:t>
            </a:r>
            <a:r>
              <a:rPr sz="2000" spc="-180" dirty="0">
                <a:latin typeface="Times New Roman"/>
                <a:cs typeface="Times New Roman"/>
              </a:rPr>
              <a:t>в</a:t>
            </a:r>
            <a:r>
              <a:rPr sz="2000" spc="-245" dirty="0">
                <a:latin typeface="Times New Roman"/>
                <a:cs typeface="Times New Roman"/>
              </a:rPr>
              <a:t>а</a:t>
            </a:r>
            <a:r>
              <a:rPr sz="2000" spc="-160" dirty="0">
                <a:latin typeface="Times New Roman"/>
                <a:cs typeface="Times New Roman"/>
              </a:rPr>
              <a:t>ч</a:t>
            </a:r>
            <a:r>
              <a:rPr sz="2000" dirty="0">
                <a:latin typeface="Times New Roman"/>
                <a:cs typeface="Times New Roman"/>
              </a:rPr>
              <a:t>і	</a:t>
            </a:r>
            <a:r>
              <a:rPr sz="2000" spc="-160" dirty="0">
                <a:latin typeface="Times New Roman"/>
                <a:cs typeface="Times New Roman"/>
              </a:rPr>
              <a:t>з</a:t>
            </a:r>
            <a:r>
              <a:rPr sz="2000" spc="-170" dirty="0">
                <a:latin typeface="Times New Roman"/>
                <a:cs typeface="Times New Roman"/>
              </a:rPr>
              <a:t>а</a:t>
            </a:r>
            <a:r>
              <a:rPr sz="2000" spc="-165" dirty="0">
                <a:latin typeface="Times New Roman"/>
                <a:cs typeface="Times New Roman"/>
              </a:rPr>
              <a:t>п</a:t>
            </a:r>
            <a:r>
              <a:rPr sz="2000" spc="-140" dirty="0">
                <a:latin typeface="Times New Roman"/>
                <a:cs typeface="Times New Roman"/>
              </a:rPr>
              <a:t>о</a:t>
            </a:r>
            <a:r>
              <a:rPr sz="2000" spc="-145" dirty="0">
                <a:latin typeface="Times New Roman"/>
                <a:cs typeface="Times New Roman"/>
              </a:rPr>
              <a:t>в</a:t>
            </a:r>
            <a:r>
              <a:rPr sz="2000" spc="-165" dirty="0">
                <a:latin typeface="Times New Roman"/>
                <a:cs typeface="Times New Roman"/>
              </a:rPr>
              <a:t>н</a:t>
            </a:r>
            <a:r>
              <a:rPr sz="2000" spc="-145" dirty="0">
                <a:latin typeface="Times New Roman"/>
                <a:cs typeface="Times New Roman"/>
              </a:rPr>
              <a:t>ю</a:t>
            </a:r>
            <a:r>
              <a:rPr sz="2000" spc="-180" dirty="0">
                <a:latin typeface="Times New Roman"/>
                <a:cs typeface="Times New Roman"/>
              </a:rPr>
              <a:t>ю</a:t>
            </a:r>
            <a:r>
              <a:rPr sz="2000" spc="-145" dirty="0">
                <a:latin typeface="Times New Roman"/>
                <a:cs typeface="Times New Roman"/>
              </a:rPr>
              <a:t>т</a:t>
            </a:r>
            <a:r>
              <a:rPr sz="2000" dirty="0">
                <a:latin typeface="Times New Roman"/>
                <a:cs typeface="Times New Roman"/>
              </a:rPr>
              <a:t>ь	</a:t>
            </a:r>
            <a:r>
              <a:rPr sz="2000" spc="-160" dirty="0">
                <a:latin typeface="Times New Roman"/>
                <a:cs typeface="Times New Roman"/>
              </a:rPr>
              <a:t>ф</a:t>
            </a:r>
            <a:r>
              <a:rPr sz="2000" spc="-155" dirty="0">
                <a:latin typeface="Times New Roman"/>
                <a:cs typeface="Times New Roman"/>
              </a:rPr>
              <a:t>о</a:t>
            </a:r>
            <a:r>
              <a:rPr sz="2000" spc="-190" dirty="0">
                <a:latin typeface="Times New Roman"/>
                <a:cs typeface="Times New Roman"/>
              </a:rPr>
              <a:t>р</a:t>
            </a:r>
            <a:r>
              <a:rPr sz="2000" spc="-155" dirty="0">
                <a:latin typeface="Times New Roman"/>
                <a:cs typeface="Times New Roman"/>
              </a:rPr>
              <a:t>м</a:t>
            </a:r>
            <a:r>
              <a:rPr sz="2000" spc="-235" dirty="0">
                <a:latin typeface="Times New Roman"/>
                <a:cs typeface="Times New Roman"/>
              </a:rPr>
              <a:t>у</a:t>
            </a:r>
            <a:r>
              <a:rPr sz="2000" spc="-150" dirty="0">
                <a:latin typeface="Times New Roman"/>
                <a:cs typeface="Times New Roman"/>
              </a:rPr>
              <a:t>л</a:t>
            </a:r>
            <a:r>
              <a:rPr sz="2000" spc="-155" dirty="0">
                <a:latin typeface="Times New Roman"/>
                <a:cs typeface="Times New Roman"/>
              </a:rPr>
              <a:t>яр</a:t>
            </a:r>
            <a:r>
              <a:rPr sz="2000" dirty="0">
                <a:latin typeface="Times New Roman"/>
                <a:cs typeface="Times New Roman"/>
              </a:rPr>
              <a:t>и	</a:t>
            </a:r>
            <a:r>
              <a:rPr sz="2000" spc="-145" dirty="0">
                <a:latin typeface="Times New Roman"/>
                <a:cs typeface="Times New Roman"/>
              </a:rPr>
              <a:t>з</a:t>
            </a:r>
            <a:r>
              <a:rPr sz="2000" spc="-155" dirty="0">
                <a:latin typeface="Times New Roman"/>
                <a:cs typeface="Times New Roman"/>
              </a:rPr>
              <a:t>г</a:t>
            </a:r>
            <a:r>
              <a:rPr sz="2000" spc="-160" dirty="0">
                <a:latin typeface="Times New Roman"/>
                <a:cs typeface="Times New Roman"/>
              </a:rPr>
              <a:t>і</a:t>
            </a:r>
            <a:r>
              <a:rPr sz="2000" spc="-145" dirty="0">
                <a:latin typeface="Times New Roman"/>
                <a:cs typeface="Times New Roman"/>
              </a:rPr>
              <a:t>д</a:t>
            </a:r>
            <a:r>
              <a:rPr sz="2000" spc="-165" dirty="0">
                <a:latin typeface="Times New Roman"/>
                <a:cs typeface="Times New Roman"/>
              </a:rPr>
              <a:t>н</a:t>
            </a:r>
            <a:r>
              <a:rPr sz="2000" dirty="0">
                <a:latin typeface="Times New Roman"/>
                <a:cs typeface="Times New Roman"/>
              </a:rPr>
              <a:t>о	з  </a:t>
            </a:r>
            <a:r>
              <a:rPr sz="2000" spc="-160" dirty="0">
                <a:latin typeface="Times New Roman"/>
                <a:cs typeface="Times New Roman"/>
              </a:rPr>
              <a:t>і</a:t>
            </a:r>
            <a:r>
              <a:rPr sz="2000" spc="-150" dirty="0">
                <a:latin typeface="Times New Roman"/>
                <a:cs typeface="Times New Roman"/>
              </a:rPr>
              <a:t>н</a:t>
            </a:r>
            <a:r>
              <a:rPr sz="2000" spc="-160" dirty="0">
                <a:latin typeface="Times New Roman"/>
                <a:cs typeface="Times New Roman"/>
              </a:rPr>
              <a:t>с</a:t>
            </a:r>
            <a:r>
              <a:rPr sz="2000" spc="-135" dirty="0">
                <a:latin typeface="Times New Roman"/>
                <a:cs typeface="Times New Roman"/>
              </a:rPr>
              <a:t>т</a:t>
            </a:r>
            <a:r>
              <a:rPr sz="2000" spc="-165" dirty="0">
                <a:latin typeface="Times New Roman"/>
                <a:cs typeface="Times New Roman"/>
              </a:rPr>
              <a:t>р</a:t>
            </a:r>
            <a:r>
              <a:rPr sz="2000" spc="-155" dirty="0">
                <a:latin typeface="Times New Roman"/>
                <a:cs typeface="Times New Roman"/>
              </a:rPr>
              <a:t>у</a:t>
            </a:r>
            <a:r>
              <a:rPr sz="2000" spc="-150" dirty="0">
                <a:latin typeface="Times New Roman"/>
                <a:cs typeface="Times New Roman"/>
              </a:rPr>
              <a:t>к</a:t>
            </a:r>
            <a:r>
              <a:rPr sz="2000" spc="-165" dirty="0">
                <a:latin typeface="Times New Roman"/>
                <a:cs typeface="Times New Roman"/>
              </a:rPr>
              <a:t>ц</a:t>
            </a:r>
            <a:r>
              <a:rPr sz="2000" spc="-160" dirty="0">
                <a:latin typeface="Times New Roman"/>
                <a:cs typeface="Times New Roman"/>
              </a:rPr>
              <a:t>і</a:t>
            </a:r>
            <a:r>
              <a:rPr sz="2000" spc="-145" dirty="0">
                <a:latin typeface="Times New Roman"/>
                <a:cs typeface="Times New Roman"/>
              </a:rPr>
              <a:t>є</a:t>
            </a:r>
            <a:r>
              <a:rPr sz="2000" dirty="0">
                <a:latin typeface="Times New Roman"/>
                <a:cs typeface="Times New Roman"/>
              </a:rPr>
              <a:t>ю	і		</a:t>
            </a:r>
            <a:r>
              <a:rPr sz="2000" spc="-150" dirty="0">
                <a:latin typeface="Times New Roman"/>
                <a:cs typeface="Times New Roman"/>
              </a:rPr>
              <a:t>п</a:t>
            </a:r>
            <a:r>
              <a:rPr sz="2000" spc="-160" dirty="0">
                <a:latin typeface="Times New Roman"/>
                <a:cs typeface="Times New Roman"/>
              </a:rPr>
              <a:t>е</a:t>
            </a:r>
            <a:r>
              <a:rPr sz="2000" spc="-155" dirty="0">
                <a:latin typeface="Times New Roman"/>
                <a:cs typeface="Times New Roman"/>
              </a:rPr>
              <a:t>р</a:t>
            </a:r>
            <a:r>
              <a:rPr sz="2000" spc="-185" dirty="0">
                <a:latin typeface="Times New Roman"/>
                <a:cs typeface="Times New Roman"/>
              </a:rPr>
              <a:t>е</a:t>
            </a:r>
            <a:r>
              <a:rPr sz="2000" spc="-160" dirty="0">
                <a:latin typeface="Times New Roman"/>
                <a:cs typeface="Times New Roman"/>
              </a:rPr>
              <a:t>да</a:t>
            </a:r>
            <a:r>
              <a:rPr sz="2000" spc="-165" dirty="0">
                <a:latin typeface="Times New Roman"/>
                <a:cs typeface="Times New Roman"/>
              </a:rPr>
              <a:t>ю</a:t>
            </a:r>
            <a:r>
              <a:rPr sz="2000" spc="-160" dirty="0">
                <a:latin typeface="Times New Roman"/>
                <a:cs typeface="Times New Roman"/>
              </a:rPr>
              <a:t>т</a:t>
            </a:r>
            <a:r>
              <a:rPr sz="2000" dirty="0">
                <a:latin typeface="Times New Roman"/>
                <a:cs typeface="Times New Roman"/>
              </a:rPr>
              <a:t>ь		</a:t>
            </a:r>
            <a:r>
              <a:rPr sz="2000" spc="-155" dirty="0">
                <a:latin typeface="Times New Roman"/>
                <a:cs typeface="Times New Roman"/>
              </a:rPr>
              <a:t>в</a:t>
            </a:r>
            <a:r>
              <a:rPr sz="2000" spc="-160" dirty="0">
                <a:latin typeface="Times New Roman"/>
                <a:cs typeface="Times New Roman"/>
              </a:rPr>
              <a:t>ід</a:t>
            </a:r>
            <a:r>
              <a:rPr sz="2000" spc="-190" dirty="0">
                <a:latin typeface="Times New Roman"/>
                <a:cs typeface="Times New Roman"/>
              </a:rPr>
              <a:t>о</a:t>
            </a:r>
            <a:r>
              <a:rPr sz="2000" spc="-155" dirty="0">
                <a:latin typeface="Times New Roman"/>
                <a:cs typeface="Times New Roman"/>
              </a:rPr>
              <a:t>м</a:t>
            </a:r>
            <a:r>
              <a:rPr sz="2000" spc="-105" dirty="0">
                <a:latin typeface="Times New Roman"/>
                <a:cs typeface="Times New Roman"/>
              </a:rPr>
              <a:t>о</a:t>
            </a:r>
            <a:r>
              <a:rPr sz="2000" spc="-160" dirty="0">
                <a:latin typeface="Times New Roman"/>
                <a:cs typeface="Times New Roman"/>
              </a:rPr>
              <a:t>ст</a:t>
            </a:r>
            <a:r>
              <a:rPr sz="2000" dirty="0">
                <a:latin typeface="Times New Roman"/>
                <a:cs typeface="Times New Roman"/>
              </a:rPr>
              <a:t>і		</a:t>
            </a:r>
            <a:r>
              <a:rPr sz="2000" spc="-160" dirty="0">
                <a:latin typeface="Times New Roman"/>
                <a:cs typeface="Times New Roman"/>
              </a:rPr>
              <a:t>с</a:t>
            </a:r>
            <a:r>
              <a:rPr sz="2000" spc="-135" dirty="0">
                <a:latin typeface="Times New Roman"/>
                <a:cs typeface="Times New Roman"/>
              </a:rPr>
              <a:t>т</a:t>
            </a:r>
            <a:r>
              <a:rPr sz="2000" spc="-210" dirty="0">
                <a:latin typeface="Times New Roman"/>
                <a:cs typeface="Times New Roman"/>
              </a:rPr>
              <a:t>а</a:t>
            </a:r>
            <a:r>
              <a:rPr sz="2000" spc="-145" dirty="0">
                <a:latin typeface="Times New Roman"/>
                <a:cs typeface="Times New Roman"/>
              </a:rPr>
              <a:t>т</a:t>
            </a:r>
            <a:r>
              <a:rPr sz="2000" spc="-150" dirty="0">
                <a:latin typeface="Times New Roman"/>
                <a:cs typeface="Times New Roman"/>
              </a:rPr>
              <a:t>и</a:t>
            </a:r>
            <a:r>
              <a:rPr sz="2000" spc="-160" dirty="0">
                <a:latin typeface="Times New Roman"/>
                <a:cs typeface="Times New Roman"/>
              </a:rPr>
              <a:t>с</a:t>
            </a:r>
            <a:r>
              <a:rPr sz="2000" spc="-145" dirty="0">
                <a:latin typeface="Times New Roman"/>
                <a:cs typeface="Times New Roman"/>
              </a:rPr>
              <a:t>т</a:t>
            </a:r>
            <a:r>
              <a:rPr sz="2000" spc="-165" dirty="0">
                <a:latin typeface="Times New Roman"/>
                <a:cs typeface="Times New Roman"/>
              </a:rPr>
              <a:t>и</a:t>
            </a:r>
            <a:r>
              <a:rPr sz="2000" spc="-145" dirty="0">
                <a:latin typeface="Times New Roman"/>
                <a:cs typeface="Times New Roman"/>
              </a:rPr>
              <a:t>ч</a:t>
            </a:r>
            <a:r>
              <a:rPr sz="2000" spc="-150" dirty="0">
                <a:latin typeface="Times New Roman"/>
                <a:cs typeface="Times New Roman"/>
              </a:rPr>
              <a:t>н</a:t>
            </a:r>
            <a:r>
              <a:rPr sz="2000" spc="-165" dirty="0">
                <a:latin typeface="Times New Roman"/>
                <a:cs typeface="Times New Roman"/>
              </a:rPr>
              <a:t>и</a:t>
            </a:r>
            <a:r>
              <a:rPr sz="2000" dirty="0">
                <a:latin typeface="Times New Roman"/>
                <a:cs typeface="Times New Roman"/>
              </a:rPr>
              <a:t>м	</a:t>
            </a:r>
            <a:r>
              <a:rPr sz="2000" spc="-155" dirty="0">
                <a:latin typeface="Times New Roman"/>
                <a:cs typeface="Times New Roman"/>
              </a:rPr>
              <a:t>ор</a:t>
            </a:r>
            <a:r>
              <a:rPr sz="2000" spc="-165" dirty="0">
                <a:latin typeface="Times New Roman"/>
                <a:cs typeface="Times New Roman"/>
              </a:rPr>
              <a:t>г</a:t>
            </a:r>
            <a:r>
              <a:rPr sz="2000" spc="-150" dirty="0">
                <a:latin typeface="Times New Roman"/>
                <a:cs typeface="Times New Roman"/>
              </a:rPr>
              <a:t>ан</a:t>
            </a:r>
            <a:r>
              <a:rPr sz="2000" spc="-160" dirty="0">
                <a:latin typeface="Times New Roman"/>
                <a:cs typeface="Times New Roman"/>
              </a:rPr>
              <a:t>а</a:t>
            </a:r>
            <a:r>
              <a:rPr sz="2000" spc="-150" dirty="0">
                <a:latin typeface="Times New Roman"/>
                <a:cs typeface="Times New Roman"/>
              </a:rPr>
              <a:t>м</a:t>
            </a:r>
            <a:r>
              <a:rPr sz="2000" dirty="0">
                <a:latin typeface="Times New Roman"/>
                <a:cs typeface="Times New Roman"/>
              </a:rPr>
              <a:t>.</a:t>
            </a:r>
          </a:p>
          <a:p>
            <a:pPr marL="12700" marR="5715" algn="just">
              <a:lnSpc>
                <a:spcPct val="114999"/>
              </a:lnSpc>
              <a:buClr>
                <a:srgbClr val="000000"/>
              </a:buClr>
              <a:buChar char="-"/>
              <a:tabLst>
                <a:tab pos="226060" algn="l"/>
              </a:tabLst>
            </a:pPr>
            <a:r>
              <a:rPr sz="2000" spc="-140" dirty="0">
                <a:solidFill>
                  <a:srgbClr val="C00000"/>
                </a:solidFill>
                <a:latin typeface="Times New Roman"/>
                <a:cs typeface="Times New Roman"/>
              </a:rPr>
              <a:t>анкетний </a:t>
            </a:r>
            <a:r>
              <a:rPr sz="2000" spc="-135" dirty="0">
                <a:latin typeface="Times New Roman"/>
                <a:cs typeface="Times New Roman"/>
              </a:rPr>
              <a:t>полягає </a:t>
            </a:r>
            <a:r>
              <a:rPr sz="2000" dirty="0">
                <a:latin typeface="Times New Roman"/>
                <a:cs typeface="Times New Roman"/>
              </a:rPr>
              <a:t>в </a:t>
            </a:r>
            <a:r>
              <a:rPr sz="2000" spc="-140" dirty="0">
                <a:latin typeface="Times New Roman"/>
                <a:cs typeface="Times New Roman"/>
              </a:rPr>
              <a:t>заповненні </a:t>
            </a:r>
            <a:r>
              <a:rPr sz="2000" spc="-160" dirty="0">
                <a:latin typeface="Times New Roman"/>
                <a:cs typeface="Times New Roman"/>
              </a:rPr>
              <a:t>анкет, </a:t>
            </a:r>
            <a:r>
              <a:rPr sz="2000" spc="-75" dirty="0">
                <a:latin typeface="Times New Roman"/>
                <a:cs typeface="Times New Roman"/>
              </a:rPr>
              <a:t>що </a:t>
            </a:r>
            <a:r>
              <a:rPr sz="2000" spc="-135" dirty="0">
                <a:latin typeface="Times New Roman"/>
                <a:cs typeface="Times New Roman"/>
              </a:rPr>
              <a:t>респондентам </a:t>
            </a:r>
            <a:r>
              <a:rPr sz="2000" spc="-140" dirty="0">
                <a:latin typeface="Times New Roman"/>
                <a:cs typeface="Times New Roman"/>
              </a:rPr>
              <a:t>вручають </a:t>
            </a:r>
            <a:r>
              <a:rPr sz="2000" spc="-130" dirty="0">
                <a:latin typeface="Times New Roman"/>
                <a:cs typeface="Times New Roman"/>
              </a:rPr>
              <a:t>особисто </a:t>
            </a:r>
            <a:r>
              <a:rPr sz="2000" spc="-105" dirty="0">
                <a:latin typeface="Times New Roman"/>
                <a:cs typeface="Times New Roman"/>
              </a:rPr>
              <a:t>або  </a:t>
            </a:r>
            <a:r>
              <a:rPr sz="2000" spc="-145" dirty="0">
                <a:latin typeface="Times New Roman"/>
                <a:cs typeface="Times New Roman"/>
              </a:rPr>
              <a:t>надсилають </a:t>
            </a:r>
            <a:r>
              <a:rPr sz="2000" spc="-140" dirty="0">
                <a:latin typeface="Times New Roman"/>
                <a:cs typeface="Times New Roman"/>
              </a:rPr>
              <a:t>поштою. </a:t>
            </a:r>
            <a:r>
              <a:rPr sz="2000" spc="-130" dirty="0">
                <a:latin typeface="Times New Roman"/>
                <a:cs typeface="Times New Roman"/>
              </a:rPr>
              <a:t>Адресати </a:t>
            </a:r>
            <a:r>
              <a:rPr sz="2000" spc="-140" dirty="0">
                <a:latin typeface="Times New Roman"/>
                <a:cs typeface="Times New Roman"/>
              </a:rPr>
              <a:t>заповнюють </a:t>
            </a:r>
            <a:r>
              <a:rPr sz="2000" spc="-135" dirty="0">
                <a:latin typeface="Times New Roman"/>
                <a:cs typeface="Times New Roman"/>
              </a:rPr>
              <a:t>анкети </a:t>
            </a:r>
            <a:r>
              <a:rPr sz="2000" spc="-145" dirty="0">
                <a:latin typeface="Times New Roman"/>
                <a:cs typeface="Times New Roman"/>
              </a:rPr>
              <a:t>добровільно, </a:t>
            </a:r>
            <a:r>
              <a:rPr sz="2000" spc="-135" dirty="0">
                <a:latin typeface="Times New Roman"/>
                <a:cs typeface="Times New Roman"/>
              </a:rPr>
              <a:t>тому </a:t>
            </a:r>
            <a:r>
              <a:rPr sz="2000" spc="-140" dirty="0">
                <a:latin typeface="Times New Roman"/>
                <a:cs typeface="Times New Roman"/>
              </a:rPr>
              <a:t>фактична кількість  </a:t>
            </a:r>
            <a:r>
              <a:rPr sz="2000" spc="-85" dirty="0">
                <a:latin typeface="Times New Roman"/>
                <a:cs typeface="Times New Roman"/>
              </a:rPr>
              <a:t>їх </a:t>
            </a:r>
            <a:r>
              <a:rPr sz="2000" spc="-145" dirty="0">
                <a:latin typeface="Times New Roman"/>
                <a:cs typeface="Times New Roman"/>
              </a:rPr>
              <a:t>значно  </a:t>
            </a:r>
            <a:r>
              <a:rPr sz="2000" spc="-120" dirty="0">
                <a:latin typeface="Times New Roman"/>
                <a:cs typeface="Times New Roman"/>
              </a:rPr>
              <a:t>менша </a:t>
            </a:r>
            <a:r>
              <a:rPr sz="2000" spc="-100" dirty="0">
                <a:latin typeface="Times New Roman"/>
                <a:cs typeface="Times New Roman"/>
              </a:rPr>
              <a:t>від </a:t>
            </a:r>
            <a:r>
              <a:rPr sz="2000" spc="-140" dirty="0">
                <a:latin typeface="Times New Roman"/>
                <a:cs typeface="Times New Roman"/>
              </a:rPr>
              <a:t>розісланих.  </a:t>
            </a:r>
            <a:r>
              <a:rPr sz="2000" spc="-80" dirty="0">
                <a:latin typeface="Times New Roman"/>
                <a:cs typeface="Times New Roman"/>
              </a:rPr>
              <a:t>Це </a:t>
            </a:r>
            <a:r>
              <a:rPr sz="2000" spc="-130" dirty="0">
                <a:latin typeface="Times New Roman"/>
                <a:cs typeface="Times New Roman"/>
              </a:rPr>
              <a:t>відносно  </a:t>
            </a:r>
            <a:r>
              <a:rPr sz="2000" spc="-135" dirty="0">
                <a:latin typeface="Times New Roman"/>
                <a:cs typeface="Times New Roman"/>
              </a:rPr>
              <a:t>дешевший  </a:t>
            </a:r>
            <a:r>
              <a:rPr sz="2000" spc="-105" dirty="0">
                <a:latin typeface="Times New Roman"/>
                <a:cs typeface="Times New Roman"/>
              </a:rPr>
              <a:t>вид </a:t>
            </a:r>
            <a:r>
              <a:rPr sz="2000" spc="-140" dirty="0">
                <a:latin typeface="Times New Roman"/>
                <a:cs typeface="Times New Roman"/>
              </a:rPr>
              <a:t>спостереження,  </a:t>
            </a:r>
            <a:r>
              <a:rPr sz="2000" spc="-100" dirty="0">
                <a:latin typeface="Times New Roman"/>
                <a:cs typeface="Times New Roman"/>
              </a:rPr>
              <a:t>але</a:t>
            </a:r>
            <a:r>
              <a:rPr sz="2000" spc="-55" dirty="0">
                <a:latin typeface="Times New Roman"/>
                <a:cs typeface="Times New Roman"/>
              </a:rPr>
              <a:t> </a:t>
            </a:r>
            <a:r>
              <a:rPr sz="2000" spc="-120" dirty="0">
                <a:latin typeface="Times New Roman"/>
                <a:cs typeface="Times New Roman"/>
              </a:rPr>
              <a:t>менш</a:t>
            </a:r>
            <a:endParaRPr sz="2000" dirty="0">
              <a:latin typeface="Times New Roman"/>
              <a:cs typeface="Times New Roman"/>
            </a:endParaRPr>
          </a:p>
          <a:p>
            <a:pPr algn="just">
              <a:lnSpc>
                <a:spcPct val="100000"/>
              </a:lnSpc>
              <a:spcBef>
                <a:spcPts val="359"/>
              </a:spcBef>
            </a:pPr>
            <a:r>
              <a:rPr sz="2000" spc="-145" dirty="0">
                <a:latin typeface="Times New Roman"/>
                <a:cs typeface="Times New Roman"/>
              </a:rPr>
              <a:t>точний.</a:t>
            </a:r>
            <a:endParaRPr sz="2000" dirty="0">
              <a:latin typeface="Times New Roman"/>
              <a:cs typeface="Times New Roman"/>
            </a:endParaRPr>
          </a:p>
          <a:p>
            <a:pPr marL="12065" marR="5080" indent="-1905">
              <a:lnSpc>
                <a:spcPts val="2760"/>
              </a:lnSpc>
              <a:spcBef>
                <a:spcPts val="150"/>
              </a:spcBef>
              <a:buClr>
                <a:srgbClr val="000000"/>
              </a:buClr>
              <a:buChar char="-"/>
              <a:tabLst>
                <a:tab pos="227329" algn="l"/>
                <a:tab pos="229235" algn="l"/>
                <a:tab pos="1178560" algn="l"/>
                <a:tab pos="1395095" algn="l"/>
                <a:tab pos="2368550" algn="l"/>
                <a:tab pos="3547110" algn="l"/>
                <a:tab pos="4266565" algn="l"/>
                <a:tab pos="4659630" algn="l"/>
                <a:tab pos="6022340" algn="l"/>
                <a:tab pos="6385560" algn="l"/>
                <a:tab pos="7519034" algn="l"/>
                <a:tab pos="7711440" algn="l"/>
              </a:tabLst>
            </a:pPr>
            <a:r>
              <a:rPr sz="2000" spc="-150" dirty="0">
                <a:solidFill>
                  <a:srgbClr val="C00000"/>
                </a:solidFill>
                <a:latin typeface="Times New Roman"/>
                <a:cs typeface="Times New Roman"/>
              </a:rPr>
              <a:t>і</a:t>
            </a:r>
            <a:r>
              <a:rPr sz="2000" spc="-165" dirty="0">
                <a:solidFill>
                  <a:srgbClr val="C00000"/>
                </a:solidFill>
                <a:latin typeface="Times New Roman"/>
                <a:cs typeface="Times New Roman"/>
              </a:rPr>
              <a:t>н</a:t>
            </a:r>
            <a:r>
              <a:rPr sz="2000" spc="-145" dirty="0">
                <a:solidFill>
                  <a:srgbClr val="C00000"/>
                </a:solidFill>
                <a:latin typeface="Times New Roman"/>
                <a:cs typeface="Times New Roman"/>
              </a:rPr>
              <a:t>т</a:t>
            </a:r>
            <a:r>
              <a:rPr sz="2000" spc="-160" dirty="0">
                <a:solidFill>
                  <a:srgbClr val="C00000"/>
                </a:solidFill>
                <a:latin typeface="Times New Roman"/>
                <a:cs typeface="Times New Roman"/>
              </a:rPr>
              <a:t>е</a:t>
            </a:r>
            <a:r>
              <a:rPr sz="2000" spc="-155" dirty="0">
                <a:solidFill>
                  <a:srgbClr val="C00000"/>
                </a:solidFill>
                <a:latin typeface="Times New Roman"/>
                <a:cs typeface="Times New Roman"/>
              </a:rPr>
              <a:t>рв’</a:t>
            </a:r>
            <a:r>
              <a:rPr sz="2000" dirty="0">
                <a:solidFill>
                  <a:srgbClr val="C00000"/>
                </a:solidFill>
                <a:latin typeface="Times New Roman"/>
                <a:cs typeface="Times New Roman"/>
              </a:rPr>
              <a:t>ю	</a:t>
            </a:r>
            <a:r>
              <a:rPr sz="2000" dirty="0">
                <a:latin typeface="Times New Roman"/>
                <a:cs typeface="Times New Roman"/>
              </a:rPr>
              <a:t>-	</a:t>
            </a:r>
            <a:r>
              <a:rPr sz="2000" spc="-145" dirty="0">
                <a:latin typeface="Times New Roman"/>
                <a:cs typeface="Times New Roman"/>
              </a:rPr>
              <a:t>д</a:t>
            </a:r>
            <a:r>
              <a:rPr sz="2000" spc="-155" dirty="0">
                <a:latin typeface="Times New Roman"/>
                <a:cs typeface="Times New Roman"/>
              </a:rPr>
              <a:t>о</a:t>
            </a:r>
            <a:r>
              <a:rPr sz="2000" spc="-150" dirty="0">
                <a:latin typeface="Times New Roman"/>
                <a:cs typeface="Times New Roman"/>
              </a:rPr>
              <a:t>п</a:t>
            </a:r>
            <a:r>
              <a:rPr sz="2000" spc="-165" dirty="0">
                <a:latin typeface="Times New Roman"/>
                <a:cs typeface="Times New Roman"/>
              </a:rPr>
              <a:t>у</a:t>
            </a:r>
            <a:r>
              <a:rPr sz="2000" spc="-150" dirty="0">
                <a:latin typeface="Times New Roman"/>
                <a:cs typeface="Times New Roman"/>
              </a:rPr>
              <a:t>с</a:t>
            </a:r>
            <a:r>
              <a:rPr sz="2000" spc="-185" dirty="0">
                <a:latin typeface="Times New Roman"/>
                <a:cs typeface="Times New Roman"/>
              </a:rPr>
              <a:t>к</a:t>
            </a:r>
            <a:r>
              <a:rPr sz="2000" spc="-160" dirty="0">
                <a:latin typeface="Times New Roman"/>
                <a:cs typeface="Times New Roman"/>
              </a:rPr>
              <a:t>а</a:t>
            </a:r>
            <a:r>
              <a:rPr sz="2000" dirty="0">
                <a:latin typeface="Times New Roman"/>
                <a:cs typeface="Times New Roman"/>
              </a:rPr>
              <a:t>є	</a:t>
            </a:r>
            <a:r>
              <a:rPr sz="2000" spc="-160" dirty="0">
                <a:latin typeface="Times New Roman"/>
                <a:cs typeface="Times New Roman"/>
              </a:rPr>
              <a:t>д</a:t>
            </a:r>
            <a:r>
              <a:rPr sz="2000" spc="-155" dirty="0">
                <a:latin typeface="Times New Roman"/>
                <a:cs typeface="Times New Roman"/>
              </a:rPr>
              <a:t>о</a:t>
            </a:r>
            <a:r>
              <a:rPr sz="2000" spc="-145" dirty="0">
                <a:latin typeface="Times New Roman"/>
                <a:cs typeface="Times New Roman"/>
              </a:rPr>
              <a:t>в</a:t>
            </a:r>
            <a:r>
              <a:rPr sz="2000" spc="-160" dirty="0">
                <a:latin typeface="Times New Roman"/>
                <a:cs typeface="Times New Roman"/>
              </a:rPr>
              <a:t>і</a:t>
            </a:r>
            <a:r>
              <a:rPr sz="2000" spc="-150" dirty="0">
                <a:latin typeface="Times New Roman"/>
                <a:cs typeface="Times New Roman"/>
              </a:rPr>
              <a:t>льн</a:t>
            </a:r>
            <a:r>
              <a:rPr sz="2000" spc="-160" dirty="0">
                <a:latin typeface="Times New Roman"/>
                <a:cs typeface="Times New Roman"/>
              </a:rPr>
              <a:t>іс</a:t>
            </a:r>
            <a:r>
              <a:rPr sz="2000" spc="-145" dirty="0">
                <a:latin typeface="Times New Roman"/>
                <a:cs typeface="Times New Roman"/>
              </a:rPr>
              <a:t>т</a:t>
            </a:r>
            <a:r>
              <a:rPr sz="2000" dirty="0">
                <a:latin typeface="Times New Roman"/>
                <a:cs typeface="Times New Roman"/>
              </a:rPr>
              <a:t>ь	</a:t>
            </a:r>
            <a:r>
              <a:rPr sz="2000" spc="-155" dirty="0">
                <a:latin typeface="Times New Roman"/>
                <a:cs typeface="Times New Roman"/>
              </a:rPr>
              <a:t>в</a:t>
            </a:r>
            <a:r>
              <a:rPr sz="2000" spc="-160" dirty="0">
                <a:latin typeface="Times New Roman"/>
                <a:cs typeface="Times New Roman"/>
              </a:rPr>
              <a:t>і</a:t>
            </a:r>
            <a:r>
              <a:rPr sz="2000" spc="-145" dirty="0">
                <a:latin typeface="Times New Roman"/>
                <a:cs typeface="Times New Roman"/>
              </a:rPr>
              <a:t>д</a:t>
            </a:r>
            <a:r>
              <a:rPr sz="2000" spc="-165" dirty="0">
                <a:latin typeface="Times New Roman"/>
                <a:cs typeface="Times New Roman"/>
              </a:rPr>
              <a:t>п</a:t>
            </a:r>
            <a:r>
              <a:rPr sz="2000" spc="-140" dirty="0">
                <a:latin typeface="Times New Roman"/>
                <a:cs typeface="Times New Roman"/>
              </a:rPr>
              <a:t>о</a:t>
            </a:r>
            <a:r>
              <a:rPr sz="2000" spc="-155" dirty="0">
                <a:latin typeface="Times New Roman"/>
                <a:cs typeface="Times New Roman"/>
              </a:rPr>
              <a:t>в</a:t>
            </a:r>
            <a:r>
              <a:rPr sz="2000" spc="-160" dirty="0">
                <a:latin typeface="Times New Roman"/>
                <a:cs typeface="Times New Roman"/>
              </a:rPr>
              <a:t>і</a:t>
            </a:r>
            <a:r>
              <a:rPr sz="2000" spc="-145" dirty="0">
                <a:latin typeface="Times New Roman"/>
                <a:cs typeface="Times New Roman"/>
              </a:rPr>
              <a:t>д</a:t>
            </a:r>
            <a:r>
              <a:rPr sz="2000" spc="-150" dirty="0">
                <a:latin typeface="Times New Roman"/>
                <a:cs typeface="Times New Roman"/>
              </a:rPr>
              <a:t>е</a:t>
            </a:r>
            <a:r>
              <a:rPr sz="2000" dirty="0">
                <a:latin typeface="Times New Roman"/>
                <a:cs typeface="Times New Roman"/>
              </a:rPr>
              <a:t>й	</a:t>
            </a:r>
            <a:r>
              <a:rPr sz="2000" spc="-155" dirty="0">
                <a:latin typeface="Times New Roman"/>
                <a:cs typeface="Times New Roman"/>
              </a:rPr>
              <a:t>р</a:t>
            </a:r>
            <a:r>
              <a:rPr sz="2000" spc="-100" dirty="0">
                <a:latin typeface="Times New Roman"/>
                <a:cs typeface="Times New Roman"/>
              </a:rPr>
              <a:t>е</a:t>
            </a:r>
            <a:r>
              <a:rPr sz="2000" spc="-150" dirty="0">
                <a:latin typeface="Times New Roman"/>
                <a:cs typeface="Times New Roman"/>
              </a:rPr>
              <a:t>с</a:t>
            </a:r>
            <a:r>
              <a:rPr sz="2000" spc="-165" dirty="0">
                <a:latin typeface="Times New Roman"/>
                <a:cs typeface="Times New Roman"/>
              </a:rPr>
              <a:t>п</a:t>
            </a:r>
            <a:r>
              <a:rPr sz="2000" spc="-140" dirty="0">
                <a:latin typeface="Times New Roman"/>
                <a:cs typeface="Times New Roman"/>
              </a:rPr>
              <a:t>о</a:t>
            </a:r>
            <a:r>
              <a:rPr sz="2000" spc="-165" dirty="0">
                <a:latin typeface="Times New Roman"/>
                <a:cs typeface="Times New Roman"/>
              </a:rPr>
              <a:t>н</a:t>
            </a:r>
            <a:r>
              <a:rPr sz="2000" spc="-160" dirty="0">
                <a:latin typeface="Times New Roman"/>
                <a:cs typeface="Times New Roman"/>
              </a:rPr>
              <a:t>д</a:t>
            </a:r>
            <a:r>
              <a:rPr sz="2000" spc="-150" dirty="0">
                <a:latin typeface="Times New Roman"/>
                <a:cs typeface="Times New Roman"/>
              </a:rPr>
              <a:t>е</a:t>
            </a:r>
            <a:r>
              <a:rPr sz="2000" spc="-165" dirty="0">
                <a:latin typeface="Times New Roman"/>
                <a:cs typeface="Times New Roman"/>
              </a:rPr>
              <a:t>н</a:t>
            </a:r>
            <a:r>
              <a:rPr sz="2000" spc="-145" dirty="0">
                <a:latin typeface="Times New Roman"/>
                <a:cs typeface="Times New Roman"/>
              </a:rPr>
              <a:t>т</a:t>
            </a:r>
            <a:r>
              <a:rPr sz="2000" spc="-160" dirty="0">
                <a:latin typeface="Times New Roman"/>
                <a:cs typeface="Times New Roman"/>
              </a:rPr>
              <a:t>і</a:t>
            </a:r>
            <a:r>
              <a:rPr sz="2000" dirty="0">
                <a:latin typeface="Times New Roman"/>
                <a:cs typeface="Times New Roman"/>
              </a:rPr>
              <a:t>в	</a:t>
            </a:r>
            <a:r>
              <a:rPr sz="2000" spc="-150" dirty="0">
                <a:latin typeface="Times New Roman"/>
                <a:cs typeface="Times New Roman"/>
              </a:rPr>
              <a:t>н</a:t>
            </a:r>
            <a:r>
              <a:rPr sz="2000" dirty="0">
                <a:latin typeface="Times New Roman"/>
                <a:cs typeface="Times New Roman"/>
              </a:rPr>
              <a:t>а	</a:t>
            </a:r>
            <a:r>
              <a:rPr sz="2000" spc="-165" dirty="0">
                <a:latin typeface="Times New Roman"/>
                <a:cs typeface="Times New Roman"/>
              </a:rPr>
              <a:t>п</a:t>
            </a:r>
            <a:r>
              <a:rPr sz="2000" spc="-95" dirty="0">
                <a:latin typeface="Times New Roman"/>
                <a:cs typeface="Times New Roman"/>
              </a:rPr>
              <a:t>о</a:t>
            </a:r>
            <a:r>
              <a:rPr sz="2000" spc="-160" dirty="0">
                <a:latin typeface="Times New Roman"/>
                <a:cs typeface="Times New Roman"/>
              </a:rPr>
              <a:t>с</a:t>
            </a:r>
            <a:r>
              <a:rPr sz="2000" spc="-125" dirty="0">
                <a:latin typeface="Times New Roman"/>
                <a:cs typeface="Times New Roman"/>
              </a:rPr>
              <a:t>т</a:t>
            </a:r>
            <a:r>
              <a:rPr sz="2000" spc="-160" dirty="0">
                <a:latin typeface="Times New Roman"/>
                <a:cs typeface="Times New Roman"/>
              </a:rPr>
              <a:t>а</a:t>
            </a:r>
            <a:r>
              <a:rPr sz="2000" spc="-170" dirty="0">
                <a:latin typeface="Times New Roman"/>
                <a:cs typeface="Times New Roman"/>
              </a:rPr>
              <a:t>в</a:t>
            </a:r>
            <a:r>
              <a:rPr sz="2000" spc="-165" dirty="0">
                <a:latin typeface="Times New Roman"/>
                <a:cs typeface="Times New Roman"/>
              </a:rPr>
              <a:t>л</a:t>
            </a:r>
            <a:r>
              <a:rPr sz="2000" spc="-150" dirty="0">
                <a:latin typeface="Times New Roman"/>
                <a:cs typeface="Times New Roman"/>
              </a:rPr>
              <a:t>ен</a:t>
            </a:r>
            <a:r>
              <a:rPr sz="2000" dirty="0">
                <a:latin typeface="Times New Roman"/>
                <a:cs typeface="Times New Roman"/>
              </a:rPr>
              <a:t>і	</a:t>
            </a:r>
            <a:r>
              <a:rPr sz="2000" spc="-150" dirty="0">
                <a:latin typeface="Times New Roman"/>
                <a:cs typeface="Times New Roman"/>
              </a:rPr>
              <a:t>пи</a:t>
            </a:r>
            <a:r>
              <a:rPr sz="2000" spc="-135" dirty="0">
                <a:latin typeface="Times New Roman"/>
                <a:cs typeface="Times New Roman"/>
              </a:rPr>
              <a:t>т</a:t>
            </a:r>
            <a:r>
              <a:rPr sz="2000" spc="-150" dirty="0">
                <a:latin typeface="Times New Roman"/>
                <a:cs typeface="Times New Roman"/>
              </a:rPr>
              <a:t>анн</a:t>
            </a:r>
            <a:r>
              <a:rPr sz="2000" spc="-155" dirty="0">
                <a:latin typeface="Times New Roman"/>
                <a:cs typeface="Times New Roman"/>
              </a:rPr>
              <a:t>я</a:t>
            </a:r>
            <a:r>
              <a:rPr sz="2000" dirty="0">
                <a:latin typeface="Times New Roman"/>
                <a:cs typeface="Times New Roman"/>
              </a:rPr>
              <a:t>,  </a:t>
            </a:r>
            <a:r>
              <a:rPr sz="2000" spc="-160" dirty="0" err="1" smtClean="0">
                <a:latin typeface="Times New Roman"/>
                <a:cs typeface="Times New Roman"/>
              </a:rPr>
              <a:t>з</a:t>
            </a:r>
            <a:r>
              <a:rPr sz="2000" spc="-155" dirty="0" err="1" smtClean="0">
                <a:latin typeface="Times New Roman"/>
                <a:cs typeface="Times New Roman"/>
              </a:rPr>
              <a:t>’я</a:t>
            </a:r>
            <a:r>
              <a:rPr sz="2000" spc="-185" dirty="0" err="1" smtClean="0">
                <a:latin typeface="Times New Roman"/>
                <a:cs typeface="Times New Roman"/>
              </a:rPr>
              <a:t>с</a:t>
            </a:r>
            <a:r>
              <a:rPr sz="2000" spc="-155" dirty="0" err="1" smtClean="0">
                <a:latin typeface="Times New Roman"/>
                <a:cs typeface="Times New Roman"/>
              </a:rPr>
              <a:t>у</a:t>
            </a:r>
            <a:r>
              <a:rPr sz="2000" spc="-180" dirty="0" err="1" smtClean="0">
                <a:latin typeface="Times New Roman"/>
                <a:cs typeface="Times New Roman"/>
              </a:rPr>
              <a:t>в</a:t>
            </a:r>
            <a:r>
              <a:rPr sz="2000" spc="-150" dirty="0" err="1" smtClean="0">
                <a:latin typeface="Times New Roman"/>
                <a:cs typeface="Times New Roman"/>
              </a:rPr>
              <a:t>анн</a:t>
            </a:r>
            <a:r>
              <a:rPr sz="2000" dirty="0" err="1" smtClean="0">
                <a:latin typeface="Times New Roman"/>
                <a:cs typeface="Times New Roman"/>
              </a:rPr>
              <a:t>я</a:t>
            </a:r>
            <a:r>
              <a:rPr lang="uk-UA" sz="2000" dirty="0">
                <a:latin typeface="Times New Roman"/>
                <a:cs typeface="Times New Roman"/>
              </a:rPr>
              <a:t> </a:t>
            </a:r>
            <a:r>
              <a:rPr sz="2000" spc="-165" dirty="0" err="1" smtClean="0">
                <a:latin typeface="Times New Roman"/>
                <a:cs typeface="Times New Roman"/>
              </a:rPr>
              <a:t>ї</a:t>
            </a:r>
            <a:r>
              <a:rPr sz="2000" dirty="0" err="1" smtClean="0">
                <a:latin typeface="Times New Roman"/>
                <a:cs typeface="Times New Roman"/>
              </a:rPr>
              <a:t>х</a:t>
            </a:r>
            <a:r>
              <a:rPr sz="2000" dirty="0">
                <a:latin typeface="Times New Roman"/>
                <a:cs typeface="Times New Roman"/>
              </a:rPr>
              <a:t>	</a:t>
            </a:r>
            <a:r>
              <a:rPr lang="uk-UA" sz="2000" dirty="0" smtClean="0">
                <a:latin typeface="Times New Roman"/>
                <a:cs typeface="Times New Roman"/>
              </a:rPr>
              <a:t>д</a:t>
            </a:r>
            <a:r>
              <a:rPr sz="2000" spc="-190" dirty="0" err="1" smtClean="0">
                <a:latin typeface="Times New Roman"/>
                <a:cs typeface="Times New Roman"/>
              </a:rPr>
              <a:t>у</a:t>
            </a:r>
            <a:r>
              <a:rPr sz="2000" spc="-155" dirty="0" err="1" smtClean="0">
                <a:latin typeface="Times New Roman"/>
                <a:cs typeface="Times New Roman"/>
              </a:rPr>
              <a:t>мок</a:t>
            </a:r>
            <a:r>
              <a:rPr sz="2000" dirty="0">
                <a:latin typeface="Times New Roman"/>
                <a:cs typeface="Times New Roman"/>
              </a:rPr>
              <a:t>.</a:t>
            </a:r>
          </a:p>
          <a:p>
            <a:pPr marL="12065" marR="6350" algn="ctr">
              <a:lnSpc>
                <a:spcPts val="2760"/>
              </a:lnSpc>
              <a:spcBef>
                <a:spcPts val="5"/>
              </a:spcBef>
              <a:tabLst>
                <a:tab pos="1618615" algn="l"/>
                <a:tab pos="2727325" algn="l"/>
                <a:tab pos="4121785" algn="l"/>
                <a:tab pos="5199380" algn="l"/>
                <a:tab pos="7244715" algn="l"/>
              </a:tabLst>
            </a:pPr>
            <a:r>
              <a:rPr sz="2000" b="1" spc="-140" dirty="0">
                <a:solidFill>
                  <a:srgbClr val="C00000"/>
                </a:solidFill>
                <a:latin typeface="Times New Roman"/>
                <a:cs typeface="Times New Roman"/>
              </a:rPr>
              <a:t>Високу </a:t>
            </a:r>
            <a:r>
              <a:rPr sz="2000" b="1" spc="-145" dirty="0">
                <a:solidFill>
                  <a:srgbClr val="C00000"/>
                </a:solidFill>
                <a:latin typeface="Times New Roman"/>
                <a:cs typeface="Times New Roman"/>
              </a:rPr>
              <a:t>точність </a:t>
            </a:r>
            <a:r>
              <a:rPr sz="2000" b="1" spc="-160" dirty="0">
                <a:solidFill>
                  <a:srgbClr val="C00000"/>
                </a:solidFill>
                <a:latin typeface="Times New Roman"/>
                <a:cs typeface="Times New Roman"/>
              </a:rPr>
              <a:t>результатів </a:t>
            </a:r>
            <a:r>
              <a:rPr sz="2000" b="1" spc="-145" dirty="0">
                <a:solidFill>
                  <a:srgbClr val="C00000"/>
                </a:solidFill>
                <a:latin typeface="Times New Roman"/>
                <a:cs typeface="Times New Roman"/>
              </a:rPr>
              <a:t>дослідження гарантують </a:t>
            </a:r>
            <a:r>
              <a:rPr sz="2000" b="1" spc="-150" dirty="0">
                <a:solidFill>
                  <a:srgbClr val="C00000"/>
                </a:solidFill>
                <a:latin typeface="Times New Roman"/>
                <a:cs typeface="Times New Roman"/>
              </a:rPr>
              <a:t>вибірковий, експедиційний  </a:t>
            </a:r>
            <a:r>
              <a:rPr sz="2000" b="1" spc="-155" dirty="0">
                <a:solidFill>
                  <a:srgbClr val="C00000"/>
                </a:solidFill>
                <a:latin typeface="Times New Roman"/>
                <a:cs typeface="Times New Roman"/>
              </a:rPr>
              <a:t>м</a:t>
            </a:r>
            <a:r>
              <a:rPr sz="2000" b="1" spc="-150" dirty="0">
                <a:solidFill>
                  <a:srgbClr val="C00000"/>
                </a:solidFill>
                <a:latin typeface="Times New Roman"/>
                <a:cs typeface="Times New Roman"/>
              </a:rPr>
              <a:t>е</a:t>
            </a:r>
            <a:r>
              <a:rPr sz="2000" b="1" spc="-195" dirty="0">
                <a:solidFill>
                  <a:srgbClr val="C00000"/>
                </a:solidFill>
                <a:latin typeface="Times New Roman"/>
                <a:cs typeface="Times New Roman"/>
              </a:rPr>
              <a:t>т</a:t>
            </a:r>
            <a:r>
              <a:rPr sz="2000" b="1" spc="-200" dirty="0">
                <a:solidFill>
                  <a:srgbClr val="C00000"/>
                </a:solidFill>
                <a:latin typeface="Times New Roman"/>
                <a:cs typeface="Times New Roman"/>
              </a:rPr>
              <a:t>о</a:t>
            </a:r>
            <a:r>
              <a:rPr sz="2000" b="1" spc="-165" dirty="0">
                <a:solidFill>
                  <a:srgbClr val="C00000"/>
                </a:solidFill>
                <a:latin typeface="Times New Roman"/>
                <a:cs typeface="Times New Roman"/>
              </a:rPr>
              <a:t>д</a:t>
            </a:r>
            <a:r>
              <a:rPr sz="2000" b="1" dirty="0">
                <a:solidFill>
                  <a:srgbClr val="C00000"/>
                </a:solidFill>
                <a:latin typeface="Times New Roman"/>
                <a:cs typeface="Times New Roman"/>
              </a:rPr>
              <a:t>и	</a:t>
            </a:r>
            <a:r>
              <a:rPr sz="2000" b="1" spc="-160" dirty="0">
                <a:solidFill>
                  <a:srgbClr val="C00000"/>
                </a:solidFill>
                <a:latin typeface="Times New Roman"/>
                <a:cs typeface="Times New Roman"/>
              </a:rPr>
              <a:t>з</a:t>
            </a:r>
            <a:r>
              <a:rPr sz="2000" b="1" dirty="0">
                <a:solidFill>
                  <a:srgbClr val="C00000"/>
                </a:solidFill>
                <a:latin typeface="Times New Roman"/>
                <a:cs typeface="Times New Roman"/>
              </a:rPr>
              <a:t>а	</a:t>
            </a:r>
            <a:r>
              <a:rPr sz="2000" b="1" spc="-165" dirty="0">
                <a:solidFill>
                  <a:srgbClr val="C00000"/>
                </a:solidFill>
                <a:latin typeface="Times New Roman"/>
                <a:cs typeface="Times New Roman"/>
              </a:rPr>
              <a:t>у</a:t>
            </a:r>
            <a:r>
              <a:rPr sz="2000" b="1" spc="-180" dirty="0">
                <a:solidFill>
                  <a:srgbClr val="C00000"/>
                </a:solidFill>
                <a:latin typeface="Times New Roman"/>
                <a:cs typeface="Times New Roman"/>
              </a:rPr>
              <a:t>м</a:t>
            </a:r>
            <a:r>
              <a:rPr sz="2000" b="1" spc="-200" dirty="0">
                <a:solidFill>
                  <a:srgbClr val="C00000"/>
                </a:solidFill>
                <a:latin typeface="Times New Roman"/>
                <a:cs typeface="Times New Roman"/>
              </a:rPr>
              <a:t>о</a:t>
            </a:r>
            <a:r>
              <a:rPr sz="2000" b="1" dirty="0">
                <a:solidFill>
                  <a:srgbClr val="C00000"/>
                </a:solidFill>
                <a:latin typeface="Times New Roman"/>
                <a:cs typeface="Times New Roman"/>
              </a:rPr>
              <a:t>в	</a:t>
            </a:r>
            <a:r>
              <a:rPr sz="2000" b="1" spc="-165" dirty="0">
                <a:solidFill>
                  <a:srgbClr val="C00000"/>
                </a:solidFill>
                <a:latin typeface="Times New Roman"/>
                <a:cs typeface="Times New Roman"/>
              </a:rPr>
              <a:t>ї</a:t>
            </a:r>
            <a:r>
              <a:rPr sz="2000" b="1" dirty="0">
                <a:solidFill>
                  <a:srgbClr val="C00000"/>
                </a:solidFill>
                <a:latin typeface="Times New Roman"/>
                <a:cs typeface="Times New Roman"/>
              </a:rPr>
              <a:t>х	</a:t>
            </a:r>
            <a:r>
              <a:rPr sz="2000" b="1" spc="-160" dirty="0">
                <a:solidFill>
                  <a:srgbClr val="C00000"/>
                </a:solidFill>
                <a:latin typeface="Times New Roman"/>
                <a:cs typeface="Times New Roman"/>
              </a:rPr>
              <a:t>п</a:t>
            </a:r>
            <a:r>
              <a:rPr sz="2000" b="1" spc="-155" dirty="0">
                <a:solidFill>
                  <a:srgbClr val="C00000"/>
                </a:solidFill>
                <a:latin typeface="Times New Roman"/>
                <a:cs typeface="Times New Roman"/>
              </a:rPr>
              <a:t>ра</a:t>
            </a:r>
            <a:r>
              <a:rPr sz="2000" b="1" spc="-160" dirty="0">
                <a:solidFill>
                  <a:srgbClr val="C00000"/>
                </a:solidFill>
                <a:latin typeface="Times New Roman"/>
                <a:cs typeface="Times New Roman"/>
              </a:rPr>
              <a:t>в</a:t>
            </a:r>
            <a:r>
              <a:rPr sz="2000" b="1" spc="-150" dirty="0">
                <a:solidFill>
                  <a:srgbClr val="C00000"/>
                </a:solidFill>
                <a:latin typeface="Times New Roman"/>
                <a:cs typeface="Times New Roman"/>
              </a:rPr>
              <a:t>и</a:t>
            </a:r>
            <a:r>
              <a:rPr sz="2000" b="1" spc="-155" dirty="0">
                <a:solidFill>
                  <a:srgbClr val="C00000"/>
                </a:solidFill>
                <a:latin typeface="Times New Roman"/>
                <a:cs typeface="Times New Roman"/>
              </a:rPr>
              <a:t>л</a:t>
            </a:r>
            <a:r>
              <a:rPr sz="2000" b="1" spc="-150" dirty="0">
                <a:solidFill>
                  <a:srgbClr val="C00000"/>
                </a:solidFill>
                <a:latin typeface="Times New Roman"/>
                <a:cs typeface="Times New Roman"/>
              </a:rPr>
              <a:t>ь</a:t>
            </a:r>
            <a:r>
              <a:rPr sz="2000" b="1" spc="-160" dirty="0">
                <a:solidFill>
                  <a:srgbClr val="C00000"/>
                </a:solidFill>
                <a:latin typeface="Times New Roman"/>
                <a:cs typeface="Times New Roman"/>
              </a:rPr>
              <a:t>н</a:t>
            </a:r>
            <a:r>
              <a:rPr sz="2000" b="1" spc="-155" dirty="0">
                <a:solidFill>
                  <a:srgbClr val="C00000"/>
                </a:solidFill>
                <a:latin typeface="Times New Roman"/>
                <a:cs typeface="Times New Roman"/>
              </a:rPr>
              <a:t>о</a:t>
            </a:r>
            <a:r>
              <a:rPr sz="2000" b="1" dirty="0">
                <a:solidFill>
                  <a:srgbClr val="C00000"/>
                </a:solidFill>
                <a:latin typeface="Times New Roman"/>
                <a:cs typeface="Times New Roman"/>
              </a:rPr>
              <a:t>ї	</a:t>
            </a:r>
            <a:r>
              <a:rPr sz="2000" b="1" spc="-140" dirty="0">
                <a:solidFill>
                  <a:srgbClr val="C00000"/>
                </a:solidFill>
                <a:latin typeface="Times New Roman"/>
                <a:cs typeface="Times New Roman"/>
              </a:rPr>
              <a:t>о</a:t>
            </a:r>
            <a:r>
              <a:rPr sz="2000" b="1" spc="-155" dirty="0">
                <a:solidFill>
                  <a:srgbClr val="C00000"/>
                </a:solidFill>
                <a:latin typeface="Times New Roman"/>
                <a:cs typeface="Times New Roman"/>
              </a:rPr>
              <a:t>рга</a:t>
            </a:r>
            <a:r>
              <a:rPr sz="2000" b="1" spc="-160" dirty="0">
                <a:solidFill>
                  <a:srgbClr val="C00000"/>
                </a:solidFill>
                <a:latin typeface="Times New Roman"/>
                <a:cs typeface="Times New Roman"/>
              </a:rPr>
              <a:t>ніз</a:t>
            </a:r>
            <a:r>
              <a:rPr sz="2000" b="1" spc="-140" dirty="0">
                <a:solidFill>
                  <a:srgbClr val="C00000"/>
                </a:solidFill>
                <a:latin typeface="Times New Roman"/>
                <a:cs typeface="Times New Roman"/>
              </a:rPr>
              <a:t>а</a:t>
            </a:r>
            <a:r>
              <a:rPr sz="2000" b="1" spc="-160" dirty="0">
                <a:solidFill>
                  <a:srgbClr val="C00000"/>
                </a:solidFill>
                <a:latin typeface="Times New Roman"/>
                <a:cs typeface="Times New Roman"/>
              </a:rPr>
              <a:t>ції</a:t>
            </a:r>
            <a:r>
              <a:rPr sz="2000" b="1" dirty="0">
                <a:solidFill>
                  <a:srgbClr val="C00000"/>
                </a:solidFill>
                <a:latin typeface="Times New Roman"/>
                <a:cs typeface="Times New Roman"/>
              </a:rPr>
              <a:t>.</a:t>
            </a:r>
            <a:endParaRPr sz="2000" dirty="0">
              <a:latin typeface="Times New Roman"/>
              <a:cs typeface="Times New Roman"/>
            </a:endParaRPr>
          </a:p>
          <a:p>
            <a:pPr algn="ctr">
              <a:lnSpc>
                <a:spcPct val="100000"/>
              </a:lnSpc>
              <a:spcBef>
                <a:spcPts val="209"/>
              </a:spcBef>
            </a:pPr>
            <a:r>
              <a:rPr sz="2000" b="1" spc="-145" dirty="0">
                <a:solidFill>
                  <a:srgbClr val="C00000"/>
                </a:solidFill>
                <a:latin typeface="Times New Roman"/>
                <a:cs typeface="Times New Roman"/>
              </a:rPr>
              <a:t>Моніторинг  </a:t>
            </a:r>
            <a:r>
              <a:rPr sz="2000" b="1" dirty="0">
                <a:solidFill>
                  <a:srgbClr val="C00000"/>
                </a:solidFill>
                <a:latin typeface="Times New Roman"/>
                <a:cs typeface="Times New Roman"/>
              </a:rPr>
              <a:t>– </a:t>
            </a:r>
            <a:r>
              <a:rPr sz="2000" b="1" spc="-80" dirty="0">
                <a:latin typeface="Times New Roman"/>
                <a:cs typeface="Times New Roman"/>
              </a:rPr>
              <a:t>це  не  </a:t>
            </a:r>
            <a:r>
              <a:rPr sz="2000" b="1" spc="-140" dirty="0">
                <a:latin typeface="Times New Roman"/>
                <a:cs typeface="Times New Roman"/>
              </a:rPr>
              <a:t>зовсім  традиційне  </a:t>
            </a:r>
            <a:r>
              <a:rPr sz="2000" b="1" spc="-145" dirty="0">
                <a:latin typeface="Times New Roman"/>
                <a:cs typeface="Times New Roman"/>
              </a:rPr>
              <a:t>статистичне  спостереження,  </a:t>
            </a:r>
            <a:r>
              <a:rPr sz="2000" b="1" spc="-130" dirty="0">
                <a:latin typeface="Times New Roman"/>
                <a:cs typeface="Times New Roman"/>
              </a:rPr>
              <a:t>проте  </a:t>
            </a:r>
            <a:r>
              <a:rPr sz="2000" b="1" spc="-125" dirty="0">
                <a:latin typeface="Times New Roman"/>
                <a:cs typeface="Times New Roman"/>
              </a:rPr>
              <a:t>воно</a:t>
            </a:r>
            <a:r>
              <a:rPr sz="2000" b="1" spc="-210" dirty="0">
                <a:latin typeface="Times New Roman"/>
                <a:cs typeface="Times New Roman"/>
              </a:rPr>
              <a:t> </a:t>
            </a:r>
            <a:r>
              <a:rPr sz="2000" b="1" dirty="0">
                <a:latin typeface="Times New Roman"/>
                <a:cs typeface="Times New Roman"/>
              </a:rPr>
              <a:t>є</a:t>
            </a:r>
            <a:endParaRPr sz="2000" dirty="0">
              <a:latin typeface="Times New Roman"/>
              <a:cs typeface="Times New Roman"/>
            </a:endParaRPr>
          </a:p>
          <a:p>
            <a:pPr algn="ctr">
              <a:lnSpc>
                <a:spcPct val="100000"/>
              </a:lnSpc>
              <a:spcBef>
                <a:spcPts val="359"/>
              </a:spcBef>
            </a:pPr>
            <a:r>
              <a:rPr sz="2000" b="1" spc="-140" dirty="0">
                <a:latin typeface="Times New Roman"/>
                <a:cs typeface="Times New Roman"/>
              </a:rPr>
              <a:t>важливим  </a:t>
            </a:r>
            <a:r>
              <a:rPr sz="2000" b="1" spc="-145" dirty="0">
                <a:latin typeface="Times New Roman"/>
                <a:cs typeface="Times New Roman"/>
              </a:rPr>
              <a:t>джерелом  статистичних  оперативних  </a:t>
            </a:r>
            <a:r>
              <a:rPr sz="2000" b="1" spc="-130" dirty="0">
                <a:latin typeface="Times New Roman"/>
                <a:cs typeface="Times New Roman"/>
              </a:rPr>
              <a:t>даних  </a:t>
            </a:r>
            <a:r>
              <a:rPr sz="2000" b="1" spc="-105" dirty="0">
                <a:latin typeface="Times New Roman"/>
                <a:cs typeface="Times New Roman"/>
              </a:rPr>
              <a:t>для  </a:t>
            </a:r>
            <a:r>
              <a:rPr sz="2000" b="1" spc="-140" dirty="0">
                <a:latin typeface="Times New Roman"/>
                <a:cs typeface="Times New Roman"/>
              </a:rPr>
              <a:t>прийняття </a:t>
            </a:r>
            <a:r>
              <a:rPr sz="2000" b="1" spc="135" dirty="0">
                <a:latin typeface="Times New Roman"/>
                <a:cs typeface="Times New Roman"/>
              </a:rPr>
              <a:t> </a:t>
            </a:r>
            <a:r>
              <a:rPr sz="2000" b="1" spc="-135" dirty="0">
                <a:latin typeface="Times New Roman"/>
                <a:cs typeface="Times New Roman"/>
              </a:rPr>
              <a:t>рішення.</a:t>
            </a:r>
            <a:endParaRPr sz="2000" dirty="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60692"/>
            <a:ext cx="8382000" cy="332740"/>
          </a:xfrm>
          <a:custGeom>
            <a:avLst/>
            <a:gdLst/>
            <a:ahLst/>
            <a:cxnLst/>
            <a:rect l="l" t="t" r="r" b="b"/>
            <a:pathLst>
              <a:path w="8382000" h="332740">
                <a:moveTo>
                  <a:pt x="0" y="332397"/>
                </a:moveTo>
                <a:lnTo>
                  <a:pt x="8382000" y="332397"/>
                </a:lnTo>
                <a:lnTo>
                  <a:pt x="8382000" y="0"/>
                </a:lnTo>
                <a:lnTo>
                  <a:pt x="0" y="0"/>
                </a:lnTo>
                <a:lnTo>
                  <a:pt x="0" y="332397"/>
                </a:lnTo>
                <a:close/>
              </a:path>
            </a:pathLst>
          </a:custGeom>
          <a:solidFill>
            <a:srgbClr val="FFD5A9"/>
          </a:solidFill>
        </p:spPr>
        <p:txBody>
          <a:bodyPr wrap="square" lIns="0" tIns="0" rIns="0" bIns="0" rtlCol="0"/>
          <a:lstStyle/>
          <a:p>
            <a:endParaRPr/>
          </a:p>
        </p:txBody>
      </p:sp>
      <p:sp>
        <p:nvSpPr>
          <p:cNvPr id="3" name="object 3"/>
          <p:cNvSpPr/>
          <p:nvPr/>
        </p:nvSpPr>
        <p:spPr>
          <a:xfrm>
            <a:off x="2348483" y="296925"/>
            <a:ext cx="1749805" cy="2311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23384" y="296925"/>
            <a:ext cx="2558034" cy="22745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23532" y="980744"/>
            <a:ext cx="8569325" cy="704215"/>
          </a:xfrm>
          <a:prstGeom prst="rect">
            <a:avLst/>
          </a:prstGeom>
          <a:solidFill>
            <a:srgbClr val="E7FFD0"/>
          </a:solidFill>
        </p:spPr>
        <p:txBody>
          <a:bodyPr vert="horz" wrap="square" lIns="0" tIns="53340" rIns="0" bIns="0" rtlCol="0">
            <a:spAutoFit/>
          </a:bodyPr>
          <a:lstStyle/>
          <a:p>
            <a:pPr marL="450850" algn="ctr">
              <a:lnSpc>
                <a:spcPct val="100000"/>
              </a:lnSpc>
              <a:spcBef>
                <a:spcPts val="420"/>
              </a:spcBef>
            </a:pPr>
            <a:r>
              <a:rPr sz="1800" b="1" spc="-10" dirty="0">
                <a:latin typeface="Times New Roman"/>
                <a:cs typeface="Times New Roman"/>
              </a:rPr>
              <a:t>Помилки </a:t>
            </a:r>
            <a:r>
              <a:rPr sz="1800" b="1" spc="-5" dirty="0">
                <a:latin typeface="Times New Roman"/>
                <a:cs typeface="Times New Roman"/>
              </a:rPr>
              <a:t>спостереження </a:t>
            </a:r>
            <a:r>
              <a:rPr sz="1800" b="1" dirty="0">
                <a:latin typeface="Times New Roman"/>
                <a:cs typeface="Times New Roman"/>
              </a:rPr>
              <a:t>– </a:t>
            </a:r>
            <a:r>
              <a:rPr sz="1800" b="1" spc="-5" dirty="0">
                <a:latin typeface="Times New Roman"/>
                <a:cs typeface="Times New Roman"/>
              </a:rPr>
              <a:t>це розбіжності між даними спостережень</a:t>
            </a:r>
            <a:r>
              <a:rPr sz="1800" b="1" spc="90" dirty="0">
                <a:latin typeface="Times New Roman"/>
                <a:cs typeface="Times New Roman"/>
              </a:rPr>
              <a:t> </a:t>
            </a:r>
            <a:r>
              <a:rPr sz="1800" b="1" spc="5" dirty="0">
                <a:latin typeface="Times New Roman"/>
                <a:cs typeface="Times New Roman"/>
              </a:rPr>
              <a:t>та</a:t>
            </a:r>
            <a:endParaRPr sz="1800">
              <a:latin typeface="Times New Roman"/>
              <a:cs typeface="Times New Roman"/>
            </a:endParaRPr>
          </a:p>
          <a:p>
            <a:pPr algn="ctr">
              <a:lnSpc>
                <a:spcPct val="100000"/>
              </a:lnSpc>
              <a:spcBef>
                <a:spcPts val="325"/>
              </a:spcBef>
            </a:pPr>
            <a:r>
              <a:rPr sz="1800" b="1" spc="-5" dirty="0">
                <a:latin typeface="Times New Roman"/>
                <a:cs typeface="Times New Roman"/>
              </a:rPr>
              <a:t>реальними даними</a:t>
            </a:r>
            <a:endParaRPr sz="1800">
              <a:latin typeface="Times New Roman"/>
              <a:cs typeface="Times New Roman"/>
            </a:endParaRPr>
          </a:p>
        </p:txBody>
      </p:sp>
      <p:graphicFrame>
        <p:nvGraphicFramePr>
          <p:cNvPr id="6" name="object 6"/>
          <p:cNvGraphicFramePr>
            <a:graphicFrameLocks noGrp="1"/>
          </p:cNvGraphicFramePr>
          <p:nvPr/>
        </p:nvGraphicFramePr>
        <p:xfrm>
          <a:off x="317182" y="2198497"/>
          <a:ext cx="8569960" cy="4626878"/>
        </p:xfrm>
        <a:graphic>
          <a:graphicData uri="http://schemas.openxmlformats.org/drawingml/2006/table">
            <a:tbl>
              <a:tblPr firstRow="1" bandRow="1">
                <a:tableStyleId>{2D5ABB26-0587-4C30-8999-92F81FD0307C}</a:tableStyleId>
              </a:tblPr>
              <a:tblGrid>
                <a:gridCol w="3091180"/>
                <a:gridCol w="5478780"/>
              </a:tblGrid>
              <a:tr h="841248">
                <a:tc>
                  <a:txBody>
                    <a:bodyPr/>
                    <a:lstStyle/>
                    <a:p>
                      <a:pPr marL="518159">
                        <a:lnSpc>
                          <a:spcPct val="100000"/>
                        </a:lnSpc>
                        <a:spcBef>
                          <a:spcPts val="85"/>
                        </a:spcBef>
                      </a:pPr>
                      <a:r>
                        <a:rPr sz="2400" b="1" spc="-10" dirty="0">
                          <a:solidFill>
                            <a:srgbClr val="FFFFFF"/>
                          </a:solidFill>
                          <a:latin typeface="Calibri"/>
                          <a:cs typeface="Calibri"/>
                        </a:rPr>
                        <a:t>Ознаки</a:t>
                      </a:r>
                      <a:endParaRPr sz="2400">
                        <a:latin typeface="Calibri"/>
                        <a:cs typeface="Calibri"/>
                      </a:endParaRPr>
                    </a:p>
                    <a:p>
                      <a:pPr marL="68580">
                        <a:lnSpc>
                          <a:spcPct val="100000"/>
                        </a:lnSpc>
                        <a:spcBef>
                          <a:spcPts val="434"/>
                        </a:spcBef>
                      </a:pPr>
                      <a:r>
                        <a:rPr sz="2400" b="1" spc="-5" dirty="0">
                          <a:solidFill>
                            <a:srgbClr val="FFFFFF"/>
                          </a:solidFill>
                          <a:latin typeface="Calibri"/>
                          <a:cs typeface="Calibri"/>
                        </a:rPr>
                        <a:t>класифікації</a:t>
                      </a:r>
                      <a:endParaRPr sz="2400">
                        <a:latin typeface="Calibri"/>
                        <a:cs typeface="Calibri"/>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518159">
                        <a:lnSpc>
                          <a:spcPct val="100000"/>
                        </a:lnSpc>
                        <a:spcBef>
                          <a:spcPts val="85"/>
                        </a:spcBef>
                      </a:pPr>
                      <a:r>
                        <a:rPr sz="2400" b="1" spc="-5" dirty="0">
                          <a:solidFill>
                            <a:srgbClr val="FFFFFF"/>
                          </a:solidFill>
                          <a:latin typeface="Calibri"/>
                          <a:cs typeface="Calibri"/>
                        </a:rPr>
                        <a:t>Види</a:t>
                      </a:r>
                      <a:r>
                        <a:rPr sz="2400" b="1" spc="-10" dirty="0">
                          <a:solidFill>
                            <a:srgbClr val="FFFFFF"/>
                          </a:solidFill>
                          <a:latin typeface="Calibri"/>
                          <a:cs typeface="Calibri"/>
                        </a:rPr>
                        <a:t> </a:t>
                      </a:r>
                      <a:r>
                        <a:rPr sz="2400" b="1" spc="-5" dirty="0">
                          <a:solidFill>
                            <a:srgbClr val="FFFFFF"/>
                          </a:solidFill>
                          <a:latin typeface="Calibri"/>
                          <a:cs typeface="Calibri"/>
                        </a:rPr>
                        <a:t>помилок</a:t>
                      </a:r>
                      <a:endParaRPr sz="2400">
                        <a:latin typeface="Calibri"/>
                        <a:cs typeface="Calibri"/>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r>
              <a:tr h="841247">
                <a:tc>
                  <a:txBody>
                    <a:bodyPr/>
                    <a:lstStyle/>
                    <a:p>
                      <a:pPr marL="68580">
                        <a:lnSpc>
                          <a:spcPct val="100000"/>
                        </a:lnSpc>
                        <a:spcBef>
                          <a:spcPts val="85"/>
                        </a:spcBef>
                      </a:pPr>
                      <a:r>
                        <a:rPr sz="2400" b="1" spc="-5" dirty="0">
                          <a:solidFill>
                            <a:srgbClr val="FFFFFF"/>
                          </a:solidFill>
                          <a:latin typeface="Calibri"/>
                          <a:cs typeface="Calibri"/>
                        </a:rPr>
                        <a:t>Характер</a:t>
                      </a:r>
                      <a:r>
                        <a:rPr sz="2400" b="1" spc="-25" dirty="0">
                          <a:solidFill>
                            <a:srgbClr val="FFFFFF"/>
                          </a:solidFill>
                          <a:latin typeface="Calibri"/>
                          <a:cs typeface="Calibri"/>
                        </a:rPr>
                        <a:t> </a:t>
                      </a:r>
                      <a:r>
                        <a:rPr sz="2400" b="1" spc="-5" dirty="0">
                          <a:solidFill>
                            <a:srgbClr val="FFFFFF"/>
                          </a:solidFill>
                          <a:latin typeface="Calibri"/>
                          <a:cs typeface="Calibri"/>
                        </a:rPr>
                        <a:t>помилок</a:t>
                      </a:r>
                      <a:endParaRPr sz="2400">
                        <a:latin typeface="Calibri"/>
                        <a:cs typeface="Calibri"/>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marL="68580">
                        <a:lnSpc>
                          <a:spcPct val="100000"/>
                        </a:lnSpc>
                        <a:spcBef>
                          <a:spcPts val="85"/>
                        </a:spcBef>
                      </a:pPr>
                      <a:r>
                        <a:rPr sz="2400" spc="-5" dirty="0">
                          <a:latin typeface="Calibri"/>
                          <a:cs typeface="Calibri"/>
                        </a:rPr>
                        <a:t>Випадкові</a:t>
                      </a:r>
                      <a:endParaRPr sz="2400">
                        <a:latin typeface="Calibri"/>
                        <a:cs typeface="Calibri"/>
                      </a:endParaRPr>
                    </a:p>
                    <a:p>
                      <a:pPr marL="68580">
                        <a:lnSpc>
                          <a:spcPct val="100000"/>
                        </a:lnSpc>
                        <a:spcBef>
                          <a:spcPts val="434"/>
                        </a:spcBef>
                      </a:pPr>
                      <a:r>
                        <a:rPr sz="2400" spc="-10" dirty="0">
                          <a:latin typeface="Calibri"/>
                          <a:cs typeface="Calibri"/>
                        </a:rPr>
                        <a:t>Систематичні</a:t>
                      </a:r>
                      <a:endParaRPr sz="2400">
                        <a:latin typeface="Calibri"/>
                        <a:cs typeface="Calibri"/>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r>
              <a:tr h="1682495">
                <a:tc>
                  <a:txBody>
                    <a:bodyPr/>
                    <a:lstStyle/>
                    <a:p>
                      <a:pPr marL="68580">
                        <a:lnSpc>
                          <a:spcPct val="100000"/>
                        </a:lnSpc>
                        <a:spcBef>
                          <a:spcPts val="90"/>
                        </a:spcBef>
                      </a:pPr>
                      <a:r>
                        <a:rPr sz="2400" b="1" spc="-5" dirty="0">
                          <a:solidFill>
                            <a:srgbClr val="FFFFFF"/>
                          </a:solidFill>
                          <a:latin typeface="Calibri"/>
                          <a:cs typeface="Calibri"/>
                        </a:rPr>
                        <a:t>Стадія виникнення</a:t>
                      </a:r>
                      <a:endParaRPr sz="2400">
                        <a:latin typeface="Calibri"/>
                        <a:cs typeface="Calibr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L="68580">
                        <a:lnSpc>
                          <a:spcPct val="100000"/>
                        </a:lnSpc>
                        <a:spcBef>
                          <a:spcPts val="90"/>
                        </a:spcBef>
                      </a:pPr>
                      <a:r>
                        <a:rPr sz="2400" spc="-5" dirty="0">
                          <a:latin typeface="Calibri"/>
                          <a:cs typeface="Calibri"/>
                        </a:rPr>
                        <a:t>Помилки</a:t>
                      </a:r>
                      <a:r>
                        <a:rPr sz="2400" spc="-15" dirty="0">
                          <a:latin typeface="Calibri"/>
                          <a:cs typeface="Calibri"/>
                        </a:rPr>
                        <a:t> </a:t>
                      </a:r>
                      <a:r>
                        <a:rPr sz="2400" spc="-5" dirty="0">
                          <a:latin typeface="Calibri"/>
                          <a:cs typeface="Calibri"/>
                        </a:rPr>
                        <a:t>реєстрації</a:t>
                      </a:r>
                      <a:endParaRPr sz="2400">
                        <a:latin typeface="Calibri"/>
                        <a:cs typeface="Calibri"/>
                      </a:endParaRPr>
                    </a:p>
                    <a:p>
                      <a:pPr marL="68580" marR="60325">
                        <a:lnSpc>
                          <a:spcPts val="3310"/>
                        </a:lnSpc>
                        <a:spcBef>
                          <a:spcPts val="185"/>
                        </a:spcBef>
                        <a:tabLst>
                          <a:tab pos="1565910" algn="l"/>
                          <a:tab pos="2362835" algn="l"/>
                          <a:tab pos="3992245" algn="l"/>
                          <a:tab pos="5083175" algn="l"/>
                        </a:tabLst>
                      </a:pPr>
                      <a:r>
                        <a:rPr sz="2400" dirty="0">
                          <a:latin typeface="Calibri"/>
                          <a:cs typeface="Calibri"/>
                        </a:rPr>
                        <a:t>П</a:t>
                      </a:r>
                      <a:r>
                        <a:rPr sz="2400" spc="-10" dirty="0">
                          <a:latin typeface="Calibri"/>
                          <a:cs typeface="Calibri"/>
                        </a:rPr>
                        <a:t>о</a:t>
                      </a:r>
                      <a:r>
                        <a:rPr sz="2400" spc="-5" dirty="0">
                          <a:latin typeface="Calibri"/>
                          <a:cs typeface="Calibri"/>
                        </a:rPr>
                        <a:t>милк</a:t>
                      </a:r>
                      <a:r>
                        <a:rPr sz="2400" dirty="0">
                          <a:latin typeface="Calibri"/>
                          <a:cs typeface="Calibri"/>
                        </a:rPr>
                        <a:t>и	при	під</a:t>
                      </a:r>
                      <a:r>
                        <a:rPr sz="2400" spc="-25" dirty="0">
                          <a:latin typeface="Calibri"/>
                          <a:cs typeface="Calibri"/>
                        </a:rPr>
                        <a:t>г</a:t>
                      </a:r>
                      <a:r>
                        <a:rPr sz="2400" spc="-20" dirty="0">
                          <a:latin typeface="Calibri"/>
                          <a:cs typeface="Calibri"/>
                        </a:rPr>
                        <a:t>о</a:t>
                      </a:r>
                      <a:r>
                        <a:rPr sz="2400" spc="-30" dirty="0">
                          <a:latin typeface="Calibri"/>
                          <a:cs typeface="Calibri"/>
                        </a:rPr>
                        <a:t>т</a:t>
                      </a:r>
                      <a:r>
                        <a:rPr sz="2400" spc="-5" dirty="0">
                          <a:latin typeface="Calibri"/>
                          <a:cs typeface="Calibri"/>
                        </a:rPr>
                        <a:t>ов</a:t>
                      </a:r>
                      <a:r>
                        <a:rPr sz="2400" spc="-10" dirty="0">
                          <a:latin typeface="Calibri"/>
                          <a:cs typeface="Calibri"/>
                        </a:rPr>
                        <a:t>ц</a:t>
                      </a:r>
                      <a:r>
                        <a:rPr sz="2400" dirty="0">
                          <a:latin typeface="Calibri"/>
                          <a:cs typeface="Calibri"/>
                        </a:rPr>
                        <a:t>і	</a:t>
                      </a:r>
                      <a:r>
                        <a:rPr sz="2400" spc="-5" dirty="0">
                          <a:latin typeface="Calibri"/>
                          <a:cs typeface="Calibri"/>
                        </a:rPr>
                        <a:t>дани</a:t>
                      </a:r>
                      <a:r>
                        <a:rPr sz="2400" dirty="0">
                          <a:latin typeface="Calibri"/>
                          <a:cs typeface="Calibri"/>
                        </a:rPr>
                        <a:t>х	</a:t>
                      </a:r>
                      <a:r>
                        <a:rPr sz="2400" spc="-20" dirty="0">
                          <a:latin typeface="Calibri"/>
                          <a:cs typeface="Calibri"/>
                        </a:rPr>
                        <a:t>до  </a:t>
                      </a:r>
                      <a:r>
                        <a:rPr sz="2400" spc="-5" dirty="0">
                          <a:latin typeface="Calibri"/>
                          <a:cs typeface="Calibri"/>
                        </a:rPr>
                        <a:t>обробки</a:t>
                      </a:r>
                      <a:endParaRPr sz="2400">
                        <a:latin typeface="Calibri"/>
                        <a:cs typeface="Calibri"/>
                      </a:endParaRPr>
                    </a:p>
                    <a:p>
                      <a:pPr marL="68580">
                        <a:lnSpc>
                          <a:spcPct val="100000"/>
                        </a:lnSpc>
                        <a:spcBef>
                          <a:spcPts val="254"/>
                        </a:spcBef>
                      </a:pPr>
                      <a:r>
                        <a:rPr sz="2400" spc="-5" dirty="0">
                          <a:latin typeface="Calibri"/>
                          <a:cs typeface="Calibri"/>
                        </a:rPr>
                        <a:t>Помилки </a:t>
                      </a:r>
                      <a:r>
                        <a:rPr sz="2400" dirty="0">
                          <a:latin typeface="Calibri"/>
                          <a:cs typeface="Calibri"/>
                        </a:rPr>
                        <a:t>в </a:t>
                      </a:r>
                      <a:r>
                        <a:rPr sz="2400" spc="-5" dirty="0">
                          <a:latin typeface="Calibri"/>
                          <a:cs typeface="Calibri"/>
                        </a:rPr>
                        <a:t>процесі</a:t>
                      </a:r>
                      <a:r>
                        <a:rPr sz="2400" spc="-25" dirty="0">
                          <a:latin typeface="Calibri"/>
                          <a:cs typeface="Calibri"/>
                        </a:rPr>
                        <a:t> </a:t>
                      </a:r>
                      <a:r>
                        <a:rPr sz="2400" spc="-5" dirty="0">
                          <a:latin typeface="Calibri"/>
                          <a:cs typeface="Calibri"/>
                        </a:rPr>
                        <a:t>обробки</a:t>
                      </a:r>
                      <a:endParaRPr sz="2400">
                        <a:latin typeface="Calibri"/>
                        <a:cs typeface="Calibr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r>
              <a:tr h="1261888">
                <a:tc>
                  <a:txBody>
                    <a:bodyPr/>
                    <a:lstStyle/>
                    <a:p>
                      <a:pPr marL="68580">
                        <a:lnSpc>
                          <a:spcPct val="100000"/>
                        </a:lnSpc>
                        <a:spcBef>
                          <a:spcPts val="95"/>
                        </a:spcBef>
                      </a:pPr>
                      <a:r>
                        <a:rPr sz="2400" b="1" spc="-5" dirty="0">
                          <a:solidFill>
                            <a:srgbClr val="FFFFFF"/>
                          </a:solidFill>
                          <a:latin typeface="Calibri"/>
                          <a:cs typeface="Calibri"/>
                        </a:rPr>
                        <a:t>Причини</a:t>
                      </a:r>
                      <a:r>
                        <a:rPr sz="2400" b="1" spc="-10" dirty="0">
                          <a:solidFill>
                            <a:srgbClr val="FFFFFF"/>
                          </a:solidFill>
                          <a:latin typeface="Calibri"/>
                          <a:cs typeface="Calibri"/>
                        </a:rPr>
                        <a:t> </a:t>
                      </a:r>
                      <a:r>
                        <a:rPr sz="2400" b="1" spc="-5" dirty="0">
                          <a:solidFill>
                            <a:srgbClr val="FFFFFF"/>
                          </a:solidFill>
                          <a:latin typeface="Calibri"/>
                          <a:cs typeface="Calibri"/>
                        </a:rPr>
                        <a:t>виникнення</a:t>
                      </a:r>
                      <a:endParaRPr sz="2400">
                        <a:latin typeface="Calibri"/>
                        <a:cs typeface="Calibri"/>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L="68580">
                        <a:lnSpc>
                          <a:spcPct val="100000"/>
                        </a:lnSpc>
                        <a:spcBef>
                          <a:spcPts val="95"/>
                        </a:spcBef>
                      </a:pPr>
                      <a:r>
                        <a:rPr sz="2400" spc="-5" dirty="0">
                          <a:latin typeface="Calibri"/>
                          <a:cs typeface="Calibri"/>
                        </a:rPr>
                        <a:t>Помилки</a:t>
                      </a:r>
                      <a:r>
                        <a:rPr sz="2400" spc="-15" dirty="0">
                          <a:latin typeface="Calibri"/>
                          <a:cs typeface="Calibri"/>
                        </a:rPr>
                        <a:t> </a:t>
                      </a:r>
                      <a:r>
                        <a:rPr sz="2400" spc="-5" dirty="0">
                          <a:latin typeface="Calibri"/>
                          <a:cs typeface="Calibri"/>
                        </a:rPr>
                        <a:t>репрезентативності</a:t>
                      </a:r>
                      <a:endParaRPr sz="2400">
                        <a:latin typeface="Calibri"/>
                        <a:cs typeface="Calibri"/>
                      </a:endParaRPr>
                    </a:p>
                    <a:p>
                      <a:pPr marL="68580">
                        <a:lnSpc>
                          <a:spcPct val="100000"/>
                        </a:lnSpc>
                        <a:spcBef>
                          <a:spcPts val="430"/>
                        </a:spcBef>
                      </a:pPr>
                      <a:r>
                        <a:rPr sz="2400" spc="-5" dirty="0">
                          <a:latin typeface="Calibri"/>
                          <a:cs typeface="Calibri"/>
                        </a:rPr>
                        <a:t>Навмисні</a:t>
                      </a:r>
                      <a:endParaRPr sz="2400">
                        <a:latin typeface="Calibri"/>
                        <a:cs typeface="Calibri"/>
                      </a:endParaRPr>
                    </a:p>
                    <a:p>
                      <a:pPr marL="68580">
                        <a:lnSpc>
                          <a:spcPct val="100000"/>
                        </a:lnSpc>
                        <a:spcBef>
                          <a:spcPts val="434"/>
                        </a:spcBef>
                      </a:pPr>
                      <a:r>
                        <a:rPr sz="2400" dirty="0">
                          <a:latin typeface="Calibri"/>
                          <a:cs typeface="Calibri"/>
                        </a:rPr>
                        <a:t>Ненавмисні</a:t>
                      </a:r>
                      <a:endParaRPr sz="2400">
                        <a:latin typeface="Calibri"/>
                        <a:cs typeface="Calibri"/>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r>
            </a:tbl>
          </a:graphicData>
        </a:graphic>
      </p:graphicFrame>
      <p:sp>
        <p:nvSpPr>
          <p:cNvPr id="7" name="object 7"/>
          <p:cNvSpPr txBox="1"/>
          <p:nvPr/>
        </p:nvSpPr>
        <p:spPr>
          <a:xfrm>
            <a:off x="7766050" y="1733803"/>
            <a:ext cx="8324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Таблиця</a:t>
            </a:r>
            <a:r>
              <a:rPr sz="1200" b="1" spc="-90" dirty="0">
                <a:latin typeface="Arial"/>
                <a:cs typeface="Arial"/>
              </a:rPr>
              <a:t> </a:t>
            </a:r>
            <a:r>
              <a:rPr sz="1200" b="1" spc="-5" dirty="0">
                <a:latin typeface="Arial"/>
                <a:cs typeface="Arial"/>
              </a:rPr>
              <a:t>1.</a:t>
            </a:r>
            <a:endParaRPr sz="1200">
              <a:latin typeface="Arial"/>
              <a:cs typeface="Arial"/>
            </a:endParaRPr>
          </a:p>
        </p:txBody>
      </p:sp>
      <p:sp>
        <p:nvSpPr>
          <p:cNvPr id="8" name="object 8"/>
          <p:cNvSpPr txBox="1"/>
          <p:nvPr/>
        </p:nvSpPr>
        <p:spPr>
          <a:xfrm>
            <a:off x="2294001" y="1913636"/>
            <a:ext cx="486283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Arial"/>
                <a:cs typeface="Arial"/>
              </a:rPr>
              <a:t>Класифікація помилок</a:t>
            </a:r>
            <a:r>
              <a:rPr sz="2000" b="1" spc="-114" dirty="0">
                <a:latin typeface="Arial"/>
                <a:cs typeface="Arial"/>
              </a:rPr>
              <a:t> </a:t>
            </a:r>
            <a:r>
              <a:rPr sz="2000" b="1" spc="-10" dirty="0">
                <a:latin typeface="Arial"/>
                <a:cs typeface="Arial"/>
              </a:rPr>
              <a:t>спостереження</a:t>
            </a:r>
            <a:endParaRPr sz="20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60578"/>
            <a:ext cx="8382000" cy="6205220"/>
          </a:xfrm>
          <a:custGeom>
            <a:avLst/>
            <a:gdLst/>
            <a:ahLst/>
            <a:cxnLst/>
            <a:rect l="l" t="t" r="r" b="b"/>
            <a:pathLst>
              <a:path w="8382000" h="6205220">
                <a:moveTo>
                  <a:pt x="0" y="6204839"/>
                </a:moveTo>
                <a:lnTo>
                  <a:pt x="8382000" y="6204839"/>
                </a:lnTo>
                <a:lnTo>
                  <a:pt x="8382000" y="0"/>
                </a:lnTo>
                <a:lnTo>
                  <a:pt x="0" y="0"/>
                </a:lnTo>
                <a:lnTo>
                  <a:pt x="0" y="6204839"/>
                </a:lnTo>
                <a:close/>
              </a:path>
            </a:pathLst>
          </a:custGeom>
          <a:solidFill>
            <a:srgbClr val="FFD5A9"/>
          </a:solidFill>
        </p:spPr>
        <p:txBody>
          <a:bodyPr wrap="square" lIns="0" tIns="0" rIns="0" bIns="0" rtlCol="0"/>
          <a:lstStyle/>
          <a:p>
            <a:endParaRPr/>
          </a:p>
        </p:txBody>
      </p:sp>
      <p:sp>
        <p:nvSpPr>
          <p:cNvPr id="3" name="object 3"/>
          <p:cNvSpPr txBox="1"/>
          <p:nvPr/>
        </p:nvSpPr>
        <p:spPr>
          <a:xfrm>
            <a:off x="368300" y="192989"/>
            <a:ext cx="8429625" cy="6214110"/>
          </a:xfrm>
          <a:prstGeom prst="rect">
            <a:avLst/>
          </a:prstGeom>
        </p:spPr>
        <p:txBody>
          <a:bodyPr vert="horz" wrap="square" lIns="0" tIns="12065" rIns="0" bIns="0" rtlCol="0">
            <a:spAutoFit/>
          </a:bodyPr>
          <a:lstStyle/>
          <a:p>
            <a:pPr marL="12700">
              <a:lnSpc>
                <a:spcPts val="3190"/>
              </a:lnSpc>
              <a:spcBef>
                <a:spcPts val="95"/>
              </a:spcBef>
            </a:pPr>
            <a:r>
              <a:rPr sz="2800" b="1" spc="-125" dirty="0">
                <a:latin typeface="Times New Roman"/>
                <a:cs typeface="Times New Roman"/>
              </a:rPr>
              <a:t>Залежно</a:t>
            </a:r>
            <a:r>
              <a:rPr sz="2800" b="1" spc="-345" dirty="0">
                <a:latin typeface="Times New Roman"/>
                <a:cs typeface="Times New Roman"/>
              </a:rPr>
              <a:t> </a:t>
            </a:r>
            <a:r>
              <a:rPr sz="2800" b="1" spc="-100" dirty="0">
                <a:latin typeface="Times New Roman"/>
                <a:cs typeface="Times New Roman"/>
              </a:rPr>
              <a:t>від</a:t>
            </a:r>
            <a:r>
              <a:rPr sz="2800" b="1" spc="-315" dirty="0">
                <a:latin typeface="Times New Roman"/>
                <a:cs typeface="Times New Roman"/>
              </a:rPr>
              <a:t> </a:t>
            </a:r>
            <a:r>
              <a:rPr sz="2800" b="1" spc="-130" dirty="0">
                <a:latin typeface="Times New Roman"/>
                <a:cs typeface="Times New Roman"/>
              </a:rPr>
              <a:t>причини</a:t>
            </a:r>
            <a:r>
              <a:rPr sz="2800" b="1" spc="-315" dirty="0">
                <a:latin typeface="Times New Roman"/>
                <a:cs typeface="Times New Roman"/>
              </a:rPr>
              <a:t> </a:t>
            </a:r>
            <a:r>
              <a:rPr sz="2800" b="1" spc="-140" dirty="0">
                <a:latin typeface="Times New Roman"/>
                <a:cs typeface="Times New Roman"/>
              </a:rPr>
              <a:t>виникнення</a:t>
            </a:r>
            <a:r>
              <a:rPr sz="2800" b="1" spc="-310" dirty="0">
                <a:latin typeface="Times New Roman"/>
                <a:cs typeface="Times New Roman"/>
              </a:rPr>
              <a:t> </a:t>
            </a:r>
            <a:r>
              <a:rPr sz="2800" b="1" spc="-140" dirty="0">
                <a:latin typeface="Times New Roman"/>
                <a:cs typeface="Times New Roman"/>
              </a:rPr>
              <a:t>розрізняють</a:t>
            </a:r>
            <a:r>
              <a:rPr sz="2800" b="1" spc="-340" dirty="0">
                <a:latin typeface="Times New Roman"/>
                <a:cs typeface="Times New Roman"/>
              </a:rPr>
              <a:t> </a:t>
            </a:r>
            <a:r>
              <a:rPr sz="2800" b="1" spc="-140" dirty="0">
                <a:latin typeface="Times New Roman"/>
                <a:cs typeface="Times New Roman"/>
              </a:rPr>
              <a:t>помилки:</a:t>
            </a:r>
            <a:endParaRPr sz="2800">
              <a:latin typeface="Times New Roman"/>
              <a:cs typeface="Times New Roman"/>
            </a:endParaRPr>
          </a:p>
          <a:p>
            <a:pPr marL="12700" marR="6350" algn="just">
              <a:lnSpc>
                <a:spcPct val="90000"/>
              </a:lnSpc>
              <a:spcBef>
                <a:spcPts val="170"/>
              </a:spcBef>
            </a:pPr>
            <a:r>
              <a:rPr sz="2800" b="1" spc="-150" dirty="0">
                <a:latin typeface="Times New Roman"/>
                <a:cs typeface="Times New Roman"/>
              </a:rPr>
              <a:t>•</a:t>
            </a:r>
            <a:r>
              <a:rPr sz="2800" b="1" spc="-150" dirty="0">
                <a:solidFill>
                  <a:srgbClr val="C00000"/>
                </a:solidFill>
                <a:latin typeface="Times New Roman"/>
                <a:cs typeface="Times New Roman"/>
              </a:rPr>
              <a:t>репрезентативності </a:t>
            </a:r>
            <a:r>
              <a:rPr sz="2800" b="1" spc="-5" dirty="0">
                <a:latin typeface="Times New Roman"/>
                <a:cs typeface="Times New Roman"/>
              </a:rPr>
              <a:t>– </a:t>
            </a:r>
            <a:r>
              <a:rPr sz="2800" spc="-140" dirty="0">
                <a:latin typeface="Times New Roman"/>
                <a:cs typeface="Times New Roman"/>
              </a:rPr>
              <a:t>властиві </a:t>
            </a:r>
            <a:r>
              <a:rPr sz="2800" spc="-130" dirty="0">
                <a:latin typeface="Times New Roman"/>
                <a:cs typeface="Times New Roman"/>
              </a:rPr>
              <a:t>тільки </a:t>
            </a:r>
            <a:r>
              <a:rPr sz="2800" spc="-145" dirty="0">
                <a:latin typeface="Times New Roman"/>
                <a:cs typeface="Times New Roman"/>
              </a:rPr>
              <a:t>несуцільному  спостереженню </a:t>
            </a:r>
            <a:r>
              <a:rPr sz="2800" spc="-5" dirty="0">
                <a:latin typeface="Times New Roman"/>
                <a:cs typeface="Times New Roman"/>
              </a:rPr>
              <a:t>і </a:t>
            </a:r>
            <a:r>
              <a:rPr sz="2800" spc="-145" dirty="0">
                <a:latin typeface="Times New Roman"/>
                <a:cs typeface="Times New Roman"/>
              </a:rPr>
              <a:t>виникають </a:t>
            </a:r>
            <a:r>
              <a:rPr sz="2800" spc="-5" dirty="0">
                <a:latin typeface="Times New Roman"/>
                <a:cs typeface="Times New Roman"/>
              </a:rPr>
              <a:t>в </a:t>
            </a:r>
            <a:r>
              <a:rPr sz="2800" spc="-170" dirty="0">
                <a:latin typeface="Times New Roman"/>
                <a:cs typeface="Times New Roman"/>
              </a:rPr>
              <a:t>результаті </a:t>
            </a:r>
            <a:r>
              <a:rPr sz="2800" spc="-165" dirty="0">
                <a:latin typeface="Times New Roman"/>
                <a:cs typeface="Times New Roman"/>
              </a:rPr>
              <a:t>некоректного  </a:t>
            </a:r>
            <a:r>
              <a:rPr sz="2800" spc="-150" dirty="0">
                <a:latin typeface="Times New Roman"/>
                <a:cs typeface="Times New Roman"/>
              </a:rPr>
              <a:t>формування </a:t>
            </a:r>
            <a:r>
              <a:rPr sz="2800" spc="-140" dirty="0">
                <a:latin typeface="Times New Roman"/>
                <a:cs typeface="Times New Roman"/>
              </a:rPr>
              <a:t>відібраної сукупності, </a:t>
            </a:r>
            <a:r>
              <a:rPr sz="2800" spc="-120" dirty="0">
                <a:latin typeface="Times New Roman"/>
                <a:cs typeface="Times New Roman"/>
              </a:rPr>
              <a:t>яка </a:t>
            </a:r>
            <a:r>
              <a:rPr sz="2800" spc="-145" dirty="0">
                <a:latin typeface="Times New Roman"/>
                <a:cs typeface="Times New Roman"/>
              </a:rPr>
              <a:t>недостатньо </a:t>
            </a:r>
            <a:r>
              <a:rPr sz="2800" spc="-125" dirty="0">
                <a:latin typeface="Times New Roman"/>
                <a:cs typeface="Times New Roman"/>
              </a:rPr>
              <a:t>повно  </a:t>
            </a:r>
            <a:r>
              <a:rPr sz="2800" spc="-135" dirty="0">
                <a:latin typeface="Times New Roman"/>
                <a:cs typeface="Times New Roman"/>
              </a:rPr>
              <a:t>відтворює</a:t>
            </a:r>
            <a:r>
              <a:rPr sz="2800" spc="-355" dirty="0">
                <a:latin typeface="Times New Roman"/>
                <a:cs typeface="Times New Roman"/>
              </a:rPr>
              <a:t> </a:t>
            </a:r>
            <a:r>
              <a:rPr sz="2800" spc="-125" dirty="0">
                <a:latin typeface="Times New Roman"/>
                <a:cs typeface="Times New Roman"/>
              </a:rPr>
              <a:t>склад</a:t>
            </a:r>
            <a:r>
              <a:rPr sz="2800" spc="-300" dirty="0">
                <a:latin typeface="Times New Roman"/>
                <a:cs typeface="Times New Roman"/>
              </a:rPr>
              <a:t> </a:t>
            </a:r>
            <a:r>
              <a:rPr sz="2800" spc="-120" dirty="0">
                <a:latin typeface="Times New Roman"/>
                <a:cs typeface="Times New Roman"/>
              </a:rPr>
              <a:t>усієї</a:t>
            </a:r>
            <a:r>
              <a:rPr sz="2800" spc="-340" dirty="0">
                <a:latin typeface="Times New Roman"/>
                <a:cs typeface="Times New Roman"/>
              </a:rPr>
              <a:t> </a:t>
            </a:r>
            <a:r>
              <a:rPr sz="2800" spc="-135" dirty="0">
                <a:latin typeface="Times New Roman"/>
                <a:cs typeface="Times New Roman"/>
              </a:rPr>
              <a:t>досліджуваної</a:t>
            </a:r>
            <a:r>
              <a:rPr sz="2800" spc="-345" dirty="0">
                <a:latin typeface="Times New Roman"/>
                <a:cs typeface="Times New Roman"/>
              </a:rPr>
              <a:t> </a:t>
            </a:r>
            <a:r>
              <a:rPr sz="2800" spc="-140" dirty="0">
                <a:latin typeface="Times New Roman"/>
                <a:cs typeface="Times New Roman"/>
              </a:rPr>
              <a:t>сукупності</a:t>
            </a:r>
            <a:r>
              <a:rPr sz="2800" b="1" spc="-140" dirty="0">
                <a:latin typeface="Times New Roman"/>
                <a:cs typeface="Times New Roman"/>
              </a:rPr>
              <a:t>;</a:t>
            </a:r>
            <a:endParaRPr sz="2800">
              <a:latin typeface="Times New Roman"/>
              <a:cs typeface="Times New Roman"/>
            </a:endParaRPr>
          </a:p>
          <a:p>
            <a:pPr marL="12700" marR="5080">
              <a:lnSpc>
                <a:spcPct val="90000"/>
              </a:lnSpc>
              <a:tabLst>
                <a:tab pos="558165" algn="l"/>
                <a:tab pos="1754505" algn="l"/>
                <a:tab pos="1801495" algn="l"/>
                <a:tab pos="1958975" algn="l"/>
                <a:tab pos="2141855" algn="l"/>
                <a:tab pos="2212975" algn="l"/>
                <a:tab pos="2625090" algn="l"/>
                <a:tab pos="3561079" algn="l"/>
                <a:tab pos="3935729" algn="l"/>
                <a:tab pos="4687570" algn="l"/>
                <a:tab pos="5077460" algn="l"/>
                <a:tab pos="5653405" algn="l"/>
                <a:tab pos="6426835" algn="l"/>
                <a:tab pos="6665595" algn="l"/>
                <a:tab pos="7095490" algn="l"/>
              </a:tabLst>
            </a:pPr>
            <a:r>
              <a:rPr sz="2800" b="1" spc="-170" dirty="0">
                <a:latin typeface="Times New Roman"/>
                <a:cs typeface="Times New Roman"/>
              </a:rPr>
              <a:t>•</a:t>
            </a:r>
            <a:r>
              <a:rPr sz="2800" b="1" spc="-150" dirty="0">
                <a:solidFill>
                  <a:srgbClr val="C00000"/>
                </a:solidFill>
                <a:latin typeface="Times New Roman"/>
                <a:cs typeface="Times New Roman"/>
              </a:rPr>
              <a:t>р</a:t>
            </a:r>
            <a:r>
              <a:rPr sz="2800" b="1" spc="-155" dirty="0">
                <a:solidFill>
                  <a:srgbClr val="C00000"/>
                </a:solidFill>
                <a:latin typeface="Times New Roman"/>
                <a:cs typeface="Times New Roman"/>
              </a:rPr>
              <a:t>е</a:t>
            </a:r>
            <a:r>
              <a:rPr sz="2800" b="1" spc="-150" dirty="0">
                <a:solidFill>
                  <a:srgbClr val="C00000"/>
                </a:solidFill>
                <a:latin typeface="Times New Roman"/>
                <a:cs typeface="Times New Roman"/>
              </a:rPr>
              <a:t>є</a:t>
            </a:r>
            <a:r>
              <a:rPr sz="2800" b="1" spc="-155" dirty="0">
                <a:solidFill>
                  <a:srgbClr val="C00000"/>
                </a:solidFill>
                <a:latin typeface="Times New Roman"/>
                <a:cs typeface="Times New Roman"/>
              </a:rPr>
              <a:t>с</a:t>
            </a:r>
            <a:r>
              <a:rPr sz="2800" b="1" spc="-120" dirty="0">
                <a:solidFill>
                  <a:srgbClr val="C00000"/>
                </a:solidFill>
                <a:latin typeface="Times New Roman"/>
                <a:cs typeface="Times New Roman"/>
              </a:rPr>
              <a:t>т</a:t>
            </a:r>
            <a:r>
              <a:rPr sz="2800" b="1" spc="-160" dirty="0">
                <a:solidFill>
                  <a:srgbClr val="C00000"/>
                </a:solidFill>
                <a:latin typeface="Times New Roman"/>
                <a:cs typeface="Times New Roman"/>
              </a:rPr>
              <a:t>р</a:t>
            </a:r>
            <a:r>
              <a:rPr sz="2800" b="1" spc="-145" dirty="0">
                <a:solidFill>
                  <a:srgbClr val="C00000"/>
                </a:solidFill>
                <a:latin typeface="Times New Roman"/>
                <a:cs typeface="Times New Roman"/>
              </a:rPr>
              <a:t>а</a:t>
            </a:r>
            <a:r>
              <a:rPr sz="2800" b="1" spc="-165" dirty="0">
                <a:solidFill>
                  <a:srgbClr val="C00000"/>
                </a:solidFill>
                <a:latin typeface="Times New Roman"/>
                <a:cs typeface="Times New Roman"/>
              </a:rPr>
              <a:t>ц</a:t>
            </a:r>
            <a:r>
              <a:rPr sz="2800" b="1" spc="-160" dirty="0">
                <a:solidFill>
                  <a:srgbClr val="C00000"/>
                </a:solidFill>
                <a:latin typeface="Times New Roman"/>
                <a:cs typeface="Times New Roman"/>
              </a:rPr>
              <a:t>і</a:t>
            </a:r>
            <a:r>
              <a:rPr sz="2800" b="1" spc="-5" dirty="0">
                <a:solidFill>
                  <a:srgbClr val="C00000"/>
                </a:solidFill>
                <a:latin typeface="Times New Roman"/>
                <a:cs typeface="Times New Roman"/>
              </a:rPr>
              <a:t>ї</a:t>
            </a:r>
            <a:r>
              <a:rPr sz="2800" b="1" dirty="0">
                <a:solidFill>
                  <a:srgbClr val="C00000"/>
                </a:solidFill>
                <a:latin typeface="Times New Roman"/>
                <a:cs typeface="Times New Roman"/>
              </a:rPr>
              <a:t>		</a:t>
            </a:r>
            <a:r>
              <a:rPr sz="2800" b="1" spc="-5" dirty="0">
                <a:latin typeface="Times New Roman"/>
                <a:cs typeface="Times New Roman"/>
              </a:rPr>
              <a:t>–</a:t>
            </a:r>
            <a:r>
              <a:rPr sz="2800" b="1" dirty="0">
                <a:latin typeface="Times New Roman"/>
                <a:cs typeface="Times New Roman"/>
              </a:rPr>
              <a:t>		</a:t>
            </a:r>
            <a:r>
              <a:rPr sz="2800" spc="-165" dirty="0">
                <a:latin typeface="Times New Roman"/>
                <a:cs typeface="Times New Roman"/>
              </a:rPr>
              <a:t>в</a:t>
            </a:r>
            <a:r>
              <a:rPr sz="2800" spc="-150" dirty="0">
                <a:latin typeface="Times New Roman"/>
                <a:cs typeface="Times New Roman"/>
              </a:rPr>
              <a:t>и</a:t>
            </a:r>
            <a:r>
              <a:rPr sz="2800" spc="-160" dirty="0">
                <a:latin typeface="Times New Roman"/>
                <a:cs typeface="Times New Roman"/>
              </a:rPr>
              <a:t>н</a:t>
            </a:r>
            <a:r>
              <a:rPr sz="2800" spc="-150" dirty="0">
                <a:latin typeface="Times New Roman"/>
                <a:cs typeface="Times New Roman"/>
              </a:rPr>
              <a:t>и</a:t>
            </a:r>
            <a:r>
              <a:rPr sz="2800" spc="-204" dirty="0">
                <a:latin typeface="Times New Roman"/>
                <a:cs typeface="Times New Roman"/>
              </a:rPr>
              <a:t>к</a:t>
            </a:r>
            <a:r>
              <a:rPr sz="2800" spc="-155" dirty="0">
                <a:latin typeface="Times New Roman"/>
                <a:cs typeface="Times New Roman"/>
              </a:rPr>
              <a:t>а</a:t>
            </a:r>
            <a:r>
              <a:rPr sz="2800" spc="-190" dirty="0">
                <a:latin typeface="Times New Roman"/>
                <a:cs typeface="Times New Roman"/>
              </a:rPr>
              <a:t>ю</a:t>
            </a:r>
            <a:r>
              <a:rPr sz="2800" spc="-160" dirty="0">
                <a:latin typeface="Times New Roman"/>
                <a:cs typeface="Times New Roman"/>
              </a:rPr>
              <a:t>т</a:t>
            </a:r>
            <a:r>
              <a:rPr sz="2800" spc="-5" dirty="0">
                <a:latin typeface="Times New Roman"/>
                <a:cs typeface="Times New Roman"/>
              </a:rPr>
              <a:t>ь</a:t>
            </a:r>
            <a:r>
              <a:rPr sz="2800" dirty="0">
                <a:latin typeface="Times New Roman"/>
                <a:cs typeface="Times New Roman"/>
              </a:rPr>
              <a:t>	</a:t>
            </a:r>
            <a:r>
              <a:rPr sz="2800" spc="-160" dirty="0">
                <a:latin typeface="Times New Roman"/>
                <a:cs typeface="Times New Roman"/>
              </a:rPr>
              <a:t>пр</a:t>
            </a:r>
            <a:r>
              <a:rPr sz="2800" spc="-5" dirty="0">
                <a:latin typeface="Times New Roman"/>
                <a:cs typeface="Times New Roman"/>
              </a:rPr>
              <a:t>и</a:t>
            </a:r>
            <a:r>
              <a:rPr sz="2800" dirty="0">
                <a:latin typeface="Times New Roman"/>
                <a:cs typeface="Times New Roman"/>
              </a:rPr>
              <a:t>	</a:t>
            </a:r>
            <a:r>
              <a:rPr sz="2800" spc="-254" dirty="0">
                <a:latin typeface="Times New Roman"/>
                <a:cs typeface="Times New Roman"/>
              </a:rPr>
              <a:t>б</a:t>
            </a:r>
            <a:r>
              <a:rPr sz="2800" spc="-335" dirty="0">
                <a:latin typeface="Times New Roman"/>
                <a:cs typeface="Times New Roman"/>
              </a:rPr>
              <a:t>у</a:t>
            </a:r>
            <a:r>
              <a:rPr sz="2800" spc="-145" dirty="0">
                <a:latin typeface="Times New Roman"/>
                <a:cs typeface="Times New Roman"/>
              </a:rPr>
              <a:t>д</a:t>
            </a:r>
            <a:r>
              <a:rPr sz="2800" spc="-165" dirty="0">
                <a:latin typeface="Times New Roman"/>
                <a:cs typeface="Times New Roman"/>
              </a:rPr>
              <a:t>ь</a:t>
            </a:r>
            <a:r>
              <a:rPr sz="2800" spc="-145" dirty="0">
                <a:latin typeface="Times New Roman"/>
                <a:cs typeface="Times New Roman"/>
              </a:rPr>
              <a:t>-</a:t>
            </a:r>
            <a:r>
              <a:rPr sz="2800" spc="-155" dirty="0">
                <a:latin typeface="Times New Roman"/>
                <a:cs typeface="Times New Roman"/>
              </a:rPr>
              <a:t>я</a:t>
            </a:r>
            <a:r>
              <a:rPr sz="2800" spc="-310" dirty="0">
                <a:latin typeface="Times New Roman"/>
                <a:cs typeface="Times New Roman"/>
              </a:rPr>
              <a:t>к</a:t>
            </a:r>
            <a:r>
              <a:rPr sz="2800" spc="-204" dirty="0">
                <a:latin typeface="Times New Roman"/>
                <a:cs typeface="Times New Roman"/>
              </a:rPr>
              <a:t>о</a:t>
            </a:r>
            <a:r>
              <a:rPr sz="2800" spc="-160" dirty="0">
                <a:latin typeface="Times New Roman"/>
                <a:cs typeface="Times New Roman"/>
              </a:rPr>
              <a:t>м</a:t>
            </a:r>
            <a:r>
              <a:rPr sz="2800" spc="-5" dirty="0">
                <a:latin typeface="Times New Roman"/>
                <a:cs typeface="Times New Roman"/>
              </a:rPr>
              <a:t>у</a:t>
            </a:r>
            <a:r>
              <a:rPr sz="2800" dirty="0">
                <a:latin typeface="Times New Roman"/>
                <a:cs typeface="Times New Roman"/>
              </a:rPr>
              <a:t>	</a:t>
            </a:r>
            <a:r>
              <a:rPr sz="2800" spc="-155" dirty="0">
                <a:latin typeface="Times New Roman"/>
                <a:cs typeface="Times New Roman"/>
              </a:rPr>
              <a:t>с</a:t>
            </a:r>
            <a:r>
              <a:rPr sz="2800" spc="-160" dirty="0">
                <a:latin typeface="Times New Roman"/>
                <a:cs typeface="Times New Roman"/>
              </a:rPr>
              <a:t>п</a:t>
            </a:r>
            <a:r>
              <a:rPr sz="2800" spc="-85" dirty="0">
                <a:latin typeface="Times New Roman"/>
                <a:cs typeface="Times New Roman"/>
              </a:rPr>
              <a:t>о</a:t>
            </a:r>
            <a:r>
              <a:rPr sz="2800" spc="-155" dirty="0">
                <a:latin typeface="Times New Roman"/>
                <a:cs typeface="Times New Roman"/>
              </a:rPr>
              <a:t>с</a:t>
            </a:r>
            <a:r>
              <a:rPr sz="2800" spc="-160" dirty="0">
                <a:latin typeface="Times New Roman"/>
                <a:cs typeface="Times New Roman"/>
              </a:rPr>
              <a:t>т</a:t>
            </a:r>
            <a:r>
              <a:rPr sz="2800" spc="-170" dirty="0">
                <a:latin typeface="Times New Roman"/>
                <a:cs typeface="Times New Roman"/>
              </a:rPr>
              <a:t>е</a:t>
            </a:r>
            <a:r>
              <a:rPr sz="2800" spc="-145" dirty="0">
                <a:latin typeface="Times New Roman"/>
                <a:cs typeface="Times New Roman"/>
              </a:rPr>
              <a:t>р</a:t>
            </a:r>
            <a:r>
              <a:rPr sz="2800" spc="-155" dirty="0">
                <a:latin typeface="Times New Roman"/>
                <a:cs typeface="Times New Roman"/>
              </a:rPr>
              <a:t>е</a:t>
            </a:r>
            <a:r>
              <a:rPr sz="2800" spc="-200" dirty="0">
                <a:latin typeface="Times New Roman"/>
                <a:cs typeface="Times New Roman"/>
              </a:rPr>
              <a:t>ж</a:t>
            </a:r>
            <a:r>
              <a:rPr sz="2800" spc="-155" dirty="0">
                <a:latin typeface="Times New Roman"/>
                <a:cs typeface="Times New Roman"/>
              </a:rPr>
              <a:t>е</a:t>
            </a:r>
            <a:r>
              <a:rPr sz="2800" spc="-160" dirty="0">
                <a:latin typeface="Times New Roman"/>
                <a:cs typeface="Times New Roman"/>
              </a:rPr>
              <a:t>нн</a:t>
            </a:r>
            <a:r>
              <a:rPr sz="2800" spc="-5" dirty="0">
                <a:latin typeface="Times New Roman"/>
                <a:cs typeface="Times New Roman"/>
              </a:rPr>
              <a:t>і  </a:t>
            </a:r>
            <a:r>
              <a:rPr sz="2800" spc="-140" dirty="0">
                <a:latin typeface="Times New Roman"/>
                <a:cs typeface="Times New Roman"/>
              </a:rPr>
              <a:t>внаслідок </a:t>
            </a:r>
            <a:r>
              <a:rPr sz="2800" spc="-150" dirty="0">
                <a:latin typeface="Times New Roman"/>
                <a:cs typeface="Times New Roman"/>
              </a:rPr>
              <a:t>неправильного </a:t>
            </a:r>
            <a:r>
              <a:rPr sz="2800" spc="-145" dirty="0">
                <a:latin typeface="Times New Roman"/>
                <a:cs typeface="Times New Roman"/>
              </a:rPr>
              <a:t>встановлення </a:t>
            </a:r>
            <a:r>
              <a:rPr sz="2800" spc="-140" dirty="0">
                <a:latin typeface="Times New Roman"/>
                <a:cs typeface="Times New Roman"/>
              </a:rPr>
              <a:t>фактів </a:t>
            </a:r>
            <a:r>
              <a:rPr sz="2800" spc="-110" dirty="0">
                <a:latin typeface="Times New Roman"/>
                <a:cs typeface="Times New Roman"/>
              </a:rPr>
              <a:t>або </a:t>
            </a:r>
            <a:r>
              <a:rPr sz="2800" spc="-145" dirty="0">
                <a:latin typeface="Times New Roman"/>
                <a:cs typeface="Times New Roman"/>
              </a:rPr>
              <a:t>невірного  </a:t>
            </a:r>
            <a:r>
              <a:rPr sz="2800" spc="-160" dirty="0">
                <a:latin typeface="Times New Roman"/>
                <a:cs typeface="Times New Roman"/>
              </a:rPr>
              <a:t>ї</a:t>
            </a:r>
            <a:r>
              <a:rPr sz="2800" spc="-5" dirty="0">
                <a:latin typeface="Times New Roman"/>
                <a:cs typeface="Times New Roman"/>
              </a:rPr>
              <a:t>х</a:t>
            </a:r>
            <a:r>
              <a:rPr sz="2800" dirty="0">
                <a:latin typeface="Times New Roman"/>
                <a:cs typeface="Times New Roman"/>
              </a:rPr>
              <a:t>	</a:t>
            </a:r>
            <a:r>
              <a:rPr sz="2800" spc="-155" dirty="0">
                <a:latin typeface="Times New Roman"/>
                <a:cs typeface="Times New Roman"/>
              </a:rPr>
              <a:t>з</a:t>
            </a:r>
            <a:r>
              <a:rPr sz="2800" spc="-204" dirty="0">
                <a:latin typeface="Times New Roman"/>
                <a:cs typeface="Times New Roman"/>
              </a:rPr>
              <a:t>а</a:t>
            </a:r>
            <a:r>
              <a:rPr sz="2800" spc="-150" dirty="0">
                <a:latin typeface="Times New Roman"/>
                <a:cs typeface="Times New Roman"/>
              </a:rPr>
              <a:t>п</a:t>
            </a:r>
            <a:r>
              <a:rPr sz="2800" spc="-160" dirty="0">
                <a:latin typeface="Times New Roman"/>
                <a:cs typeface="Times New Roman"/>
              </a:rPr>
              <a:t>и</a:t>
            </a:r>
            <a:r>
              <a:rPr sz="2800" spc="-204" dirty="0">
                <a:latin typeface="Times New Roman"/>
                <a:cs typeface="Times New Roman"/>
              </a:rPr>
              <a:t>с</a:t>
            </a:r>
            <a:r>
              <a:rPr sz="2800" spc="-5" dirty="0">
                <a:latin typeface="Times New Roman"/>
                <a:cs typeface="Times New Roman"/>
              </a:rPr>
              <a:t>у</a:t>
            </a:r>
            <a:r>
              <a:rPr sz="2800" dirty="0">
                <a:latin typeface="Times New Roman"/>
                <a:cs typeface="Times New Roman"/>
              </a:rPr>
              <a:t>	</a:t>
            </a:r>
            <a:r>
              <a:rPr sz="2800" spc="-5" dirty="0">
                <a:latin typeface="Times New Roman"/>
                <a:cs typeface="Times New Roman"/>
              </a:rPr>
              <a:t>і</a:t>
            </a:r>
            <a:r>
              <a:rPr sz="2800" dirty="0">
                <a:latin typeface="Times New Roman"/>
                <a:cs typeface="Times New Roman"/>
              </a:rPr>
              <a:t>		</a:t>
            </a:r>
            <a:r>
              <a:rPr sz="2800" spc="-265" dirty="0">
                <a:latin typeface="Times New Roman"/>
                <a:cs typeface="Times New Roman"/>
              </a:rPr>
              <a:t>б</a:t>
            </a:r>
            <a:r>
              <a:rPr sz="2800" spc="-145" dirty="0">
                <a:latin typeface="Times New Roman"/>
                <a:cs typeface="Times New Roman"/>
              </a:rPr>
              <a:t>у</a:t>
            </a:r>
            <a:r>
              <a:rPr sz="2800" spc="-200" dirty="0">
                <a:latin typeface="Times New Roman"/>
                <a:cs typeface="Times New Roman"/>
              </a:rPr>
              <a:t>в</a:t>
            </a:r>
            <a:r>
              <a:rPr sz="2800" spc="-160" dirty="0">
                <a:latin typeface="Times New Roman"/>
                <a:cs typeface="Times New Roman"/>
              </a:rPr>
              <a:t>а</a:t>
            </a:r>
            <a:r>
              <a:rPr sz="2800" spc="-200" dirty="0">
                <a:latin typeface="Times New Roman"/>
                <a:cs typeface="Times New Roman"/>
              </a:rPr>
              <a:t>ю</a:t>
            </a:r>
            <a:r>
              <a:rPr sz="2800" spc="-150" dirty="0">
                <a:latin typeface="Times New Roman"/>
                <a:cs typeface="Times New Roman"/>
              </a:rPr>
              <a:t>т</a:t>
            </a:r>
            <a:r>
              <a:rPr sz="2800" spc="-5" dirty="0">
                <a:latin typeface="Times New Roman"/>
                <a:cs typeface="Times New Roman"/>
              </a:rPr>
              <a:t>ь</a:t>
            </a:r>
            <a:r>
              <a:rPr sz="2800" dirty="0">
                <a:latin typeface="Times New Roman"/>
                <a:cs typeface="Times New Roman"/>
              </a:rPr>
              <a:t>	</a:t>
            </a:r>
            <a:r>
              <a:rPr sz="2800" spc="-165" dirty="0">
                <a:latin typeface="Times New Roman"/>
                <a:cs typeface="Times New Roman"/>
              </a:rPr>
              <a:t>в</a:t>
            </a:r>
            <a:r>
              <a:rPr sz="2800" spc="-150" dirty="0">
                <a:latin typeface="Times New Roman"/>
                <a:cs typeface="Times New Roman"/>
              </a:rPr>
              <a:t>и</a:t>
            </a:r>
            <a:r>
              <a:rPr sz="2800" spc="-160" dirty="0">
                <a:latin typeface="Times New Roman"/>
                <a:cs typeface="Times New Roman"/>
              </a:rPr>
              <a:t>па</a:t>
            </a:r>
            <a:r>
              <a:rPr sz="2800" spc="-145" dirty="0">
                <a:latin typeface="Times New Roman"/>
                <a:cs typeface="Times New Roman"/>
              </a:rPr>
              <a:t>д</a:t>
            </a:r>
            <a:r>
              <a:rPr sz="2800" spc="-310" dirty="0">
                <a:latin typeface="Times New Roman"/>
                <a:cs typeface="Times New Roman"/>
              </a:rPr>
              <a:t>к</a:t>
            </a:r>
            <a:r>
              <a:rPr sz="2800" spc="-145" dirty="0">
                <a:latin typeface="Times New Roman"/>
                <a:cs typeface="Times New Roman"/>
              </a:rPr>
              <a:t>о</a:t>
            </a:r>
            <a:r>
              <a:rPr sz="2800" spc="-155" dirty="0">
                <a:latin typeface="Times New Roman"/>
                <a:cs typeface="Times New Roman"/>
              </a:rPr>
              <a:t>в</a:t>
            </a:r>
            <a:r>
              <a:rPr sz="2800" spc="-150" dirty="0">
                <a:latin typeface="Times New Roman"/>
                <a:cs typeface="Times New Roman"/>
              </a:rPr>
              <a:t>и</a:t>
            </a:r>
            <a:r>
              <a:rPr sz="2800" spc="-170" dirty="0">
                <a:latin typeface="Times New Roman"/>
                <a:cs typeface="Times New Roman"/>
              </a:rPr>
              <a:t>м</a:t>
            </a:r>
            <a:r>
              <a:rPr sz="2800" spc="-5" dirty="0">
                <a:latin typeface="Times New Roman"/>
                <a:cs typeface="Times New Roman"/>
              </a:rPr>
              <a:t>и</a:t>
            </a:r>
            <a:r>
              <a:rPr sz="2800" dirty="0">
                <a:latin typeface="Times New Roman"/>
                <a:cs typeface="Times New Roman"/>
              </a:rPr>
              <a:t>	</a:t>
            </a:r>
            <a:r>
              <a:rPr sz="2800" spc="-160" dirty="0">
                <a:latin typeface="Times New Roman"/>
                <a:cs typeface="Times New Roman"/>
              </a:rPr>
              <a:t>(о</a:t>
            </a:r>
            <a:r>
              <a:rPr sz="2800" spc="-150" dirty="0">
                <a:latin typeface="Times New Roman"/>
                <a:cs typeface="Times New Roman"/>
              </a:rPr>
              <a:t>пи</a:t>
            </a:r>
            <a:r>
              <a:rPr sz="2800" spc="-160" dirty="0">
                <a:latin typeface="Times New Roman"/>
                <a:cs typeface="Times New Roman"/>
              </a:rPr>
              <a:t>с</a:t>
            </a:r>
            <a:r>
              <a:rPr sz="2800" spc="-165" dirty="0">
                <a:latin typeface="Times New Roman"/>
                <a:cs typeface="Times New Roman"/>
              </a:rPr>
              <a:t>к</a:t>
            </a:r>
            <a:r>
              <a:rPr sz="2800" spc="-150" dirty="0">
                <a:latin typeface="Times New Roman"/>
                <a:cs typeface="Times New Roman"/>
              </a:rPr>
              <a:t>и</a:t>
            </a:r>
            <a:r>
              <a:rPr sz="2800" spc="-5" dirty="0">
                <a:latin typeface="Times New Roman"/>
                <a:cs typeface="Times New Roman"/>
              </a:rPr>
              <a:t>,</a:t>
            </a:r>
            <a:r>
              <a:rPr sz="2800" dirty="0">
                <a:latin typeface="Times New Roman"/>
                <a:cs typeface="Times New Roman"/>
              </a:rPr>
              <a:t>	</a:t>
            </a:r>
            <a:r>
              <a:rPr sz="2800" spc="-160" dirty="0">
                <a:latin typeface="Times New Roman"/>
                <a:cs typeface="Times New Roman"/>
              </a:rPr>
              <a:t>н</a:t>
            </a:r>
            <a:r>
              <a:rPr sz="2800" spc="-135" dirty="0">
                <a:latin typeface="Times New Roman"/>
                <a:cs typeface="Times New Roman"/>
              </a:rPr>
              <a:t>е</a:t>
            </a:r>
            <a:r>
              <a:rPr sz="2800" spc="-155" dirty="0">
                <a:latin typeface="Times New Roman"/>
                <a:cs typeface="Times New Roman"/>
              </a:rPr>
              <a:t>з</a:t>
            </a:r>
            <a:r>
              <a:rPr sz="2800" spc="-160" dirty="0">
                <a:latin typeface="Times New Roman"/>
                <a:cs typeface="Times New Roman"/>
              </a:rPr>
              <a:t>нан</a:t>
            </a:r>
            <a:r>
              <a:rPr sz="2800" spc="-150" dirty="0">
                <a:latin typeface="Times New Roman"/>
                <a:cs typeface="Times New Roman"/>
              </a:rPr>
              <a:t>ня</a:t>
            </a:r>
            <a:r>
              <a:rPr sz="2800" spc="-5" dirty="0">
                <a:latin typeface="Times New Roman"/>
                <a:cs typeface="Times New Roman"/>
              </a:rPr>
              <a:t>,  </a:t>
            </a:r>
            <a:r>
              <a:rPr sz="2800" spc="-150" dirty="0">
                <a:latin typeface="Times New Roman"/>
                <a:cs typeface="Times New Roman"/>
              </a:rPr>
              <a:t>н</a:t>
            </a:r>
            <a:r>
              <a:rPr sz="2800" spc="-240" dirty="0">
                <a:latin typeface="Times New Roman"/>
                <a:cs typeface="Times New Roman"/>
              </a:rPr>
              <a:t>е</a:t>
            </a:r>
            <a:r>
              <a:rPr sz="2800" spc="-145" dirty="0">
                <a:latin typeface="Times New Roman"/>
                <a:cs typeface="Times New Roman"/>
              </a:rPr>
              <a:t>у</a:t>
            </a:r>
            <a:r>
              <a:rPr sz="2800" spc="-185" dirty="0">
                <a:latin typeface="Times New Roman"/>
                <a:cs typeface="Times New Roman"/>
              </a:rPr>
              <a:t>в</a:t>
            </a:r>
            <a:r>
              <a:rPr sz="2800" spc="-155" dirty="0">
                <a:latin typeface="Times New Roman"/>
                <a:cs typeface="Times New Roman"/>
              </a:rPr>
              <a:t>а</a:t>
            </a:r>
            <a:r>
              <a:rPr sz="2800" spc="-165" dirty="0">
                <a:latin typeface="Times New Roman"/>
                <a:cs typeface="Times New Roman"/>
              </a:rPr>
              <a:t>ж</a:t>
            </a:r>
            <a:r>
              <a:rPr sz="2800" spc="-160" dirty="0">
                <a:latin typeface="Times New Roman"/>
                <a:cs typeface="Times New Roman"/>
              </a:rPr>
              <a:t>н</a:t>
            </a:r>
            <a:r>
              <a:rPr sz="2800" spc="-150" dirty="0">
                <a:latin typeface="Times New Roman"/>
                <a:cs typeface="Times New Roman"/>
              </a:rPr>
              <a:t>і</a:t>
            </a:r>
            <a:r>
              <a:rPr sz="2800" spc="-155" dirty="0">
                <a:latin typeface="Times New Roman"/>
                <a:cs typeface="Times New Roman"/>
              </a:rPr>
              <a:t>с</a:t>
            </a:r>
            <a:r>
              <a:rPr sz="2800" spc="-160" dirty="0">
                <a:latin typeface="Times New Roman"/>
                <a:cs typeface="Times New Roman"/>
              </a:rPr>
              <a:t>т</a:t>
            </a:r>
            <a:r>
              <a:rPr sz="2800" spc="-155" dirty="0">
                <a:latin typeface="Times New Roman"/>
                <a:cs typeface="Times New Roman"/>
              </a:rPr>
              <a:t>ь</a:t>
            </a:r>
            <a:r>
              <a:rPr sz="2800" spc="-5" dirty="0">
                <a:latin typeface="Times New Roman"/>
                <a:cs typeface="Times New Roman"/>
              </a:rPr>
              <a:t>)</a:t>
            </a:r>
            <a:r>
              <a:rPr sz="2800" dirty="0">
                <a:latin typeface="Times New Roman"/>
                <a:cs typeface="Times New Roman"/>
              </a:rPr>
              <a:t>		</a:t>
            </a:r>
            <a:r>
              <a:rPr sz="2800" spc="-170" dirty="0">
                <a:latin typeface="Times New Roman"/>
                <a:cs typeface="Times New Roman"/>
              </a:rPr>
              <a:t>а</a:t>
            </a:r>
            <a:r>
              <a:rPr sz="2800" spc="-145" dirty="0">
                <a:latin typeface="Times New Roman"/>
                <a:cs typeface="Times New Roman"/>
              </a:rPr>
              <a:t>б</a:t>
            </a:r>
            <a:r>
              <a:rPr sz="2800" spc="-5" dirty="0">
                <a:latin typeface="Times New Roman"/>
                <a:cs typeface="Times New Roman"/>
              </a:rPr>
              <a:t>о</a:t>
            </a:r>
            <a:r>
              <a:rPr sz="2800" dirty="0">
                <a:latin typeface="Times New Roman"/>
                <a:cs typeface="Times New Roman"/>
              </a:rPr>
              <a:t>	</a:t>
            </a:r>
            <a:r>
              <a:rPr sz="2800" spc="-155" dirty="0">
                <a:latin typeface="Times New Roman"/>
                <a:cs typeface="Times New Roman"/>
              </a:rPr>
              <a:t>с</a:t>
            </a:r>
            <a:r>
              <a:rPr sz="2800" spc="-160" dirty="0">
                <a:latin typeface="Times New Roman"/>
                <a:cs typeface="Times New Roman"/>
              </a:rPr>
              <a:t>и</a:t>
            </a:r>
            <a:r>
              <a:rPr sz="2800" spc="-155" dirty="0">
                <a:latin typeface="Times New Roman"/>
                <a:cs typeface="Times New Roman"/>
              </a:rPr>
              <a:t>с</a:t>
            </a:r>
            <a:r>
              <a:rPr sz="2800" spc="-150" dirty="0">
                <a:latin typeface="Times New Roman"/>
                <a:cs typeface="Times New Roman"/>
              </a:rPr>
              <a:t>т</a:t>
            </a:r>
            <a:r>
              <a:rPr sz="2800" spc="-155" dirty="0">
                <a:latin typeface="Times New Roman"/>
                <a:cs typeface="Times New Roman"/>
              </a:rPr>
              <a:t>е</a:t>
            </a:r>
            <a:r>
              <a:rPr sz="2800" spc="-180" dirty="0">
                <a:latin typeface="Times New Roman"/>
                <a:cs typeface="Times New Roman"/>
              </a:rPr>
              <a:t>м</a:t>
            </a:r>
            <a:r>
              <a:rPr sz="2800" spc="-229" dirty="0">
                <a:latin typeface="Times New Roman"/>
                <a:cs typeface="Times New Roman"/>
              </a:rPr>
              <a:t>а</a:t>
            </a:r>
            <a:r>
              <a:rPr sz="2800" spc="-160" dirty="0">
                <a:latin typeface="Times New Roman"/>
                <a:cs typeface="Times New Roman"/>
              </a:rPr>
              <a:t>т</a:t>
            </a:r>
            <a:r>
              <a:rPr sz="2800" spc="-150" dirty="0">
                <a:latin typeface="Times New Roman"/>
                <a:cs typeface="Times New Roman"/>
              </a:rPr>
              <a:t>и</a:t>
            </a:r>
            <a:r>
              <a:rPr sz="2800" spc="-155" dirty="0">
                <a:latin typeface="Times New Roman"/>
                <a:cs typeface="Times New Roman"/>
              </a:rPr>
              <a:t>ч</a:t>
            </a:r>
            <a:r>
              <a:rPr sz="2800" spc="-150" dirty="0">
                <a:latin typeface="Times New Roman"/>
                <a:cs typeface="Times New Roman"/>
              </a:rPr>
              <a:t>н</a:t>
            </a:r>
            <a:r>
              <a:rPr sz="2800" spc="-160" dirty="0">
                <a:latin typeface="Times New Roman"/>
                <a:cs typeface="Times New Roman"/>
              </a:rPr>
              <a:t>им</a:t>
            </a:r>
            <a:r>
              <a:rPr sz="2800" spc="-5" dirty="0">
                <a:latin typeface="Times New Roman"/>
                <a:cs typeface="Times New Roman"/>
              </a:rPr>
              <a:t>и</a:t>
            </a:r>
            <a:r>
              <a:rPr sz="2800" dirty="0">
                <a:latin typeface="Times New Roman"/>
                <a:cs typeface="Times New Roman"/>
              </a:rPr>
              <a:t>	</a:t>
            </a:r>
            <a:r>
              <a:rPr sz="2800" spc="-145" dirty="0">
                <a:latin typeface="Times New Roman"/>
                <a:cs typeface="Times New Roman"/>
              </a:rPr>
              <a:t>(</a:t>
            </a:r>
            <a:r>
              <a:rPr sz="2800" spc="-150" dirty="0">
                <a:latin typeface="Times New Roman"/>
                <a:cs typeface="Times New Roman"/>
              </a:rPr>
              <a:t>н</a:t>
            </a:r>
            <a:r>
              <a:rPr sz="2800" spc="-155" dirty="0">
                <a:latin typeface="Times New Roman"/>
                <a:cs typeface="Times New Roman"/>
              </a:rPr>
              <a:t>а</a:t>
            </a:r>
            <a:r>
              <a:rPr sz="2800" spc="-200" dirty="0">
                <a:latin typeface="Times New Roman"/>
                <a:cs typeface="Times New Roman"/>
              </a:rPr>
              <a:t>в</a:t>
            </a:r>
            <a:r>
              <a:rPr sz="2800" spc="-160" dirty="0">
                <a:latin typeface="Times New Roman"/>
                <a:cs typeface="Times New Roman"/>
              </a:rPr>
              <a:t>ми</a:t>
            </a:r>
            <a:r>
              <a:rPr sz="2800" spc="-155" dirty="0">
                <a:latin typeface="Times New Roman"/>
                <a:cs typeface="Times New Roman"/>
              </a:rPr>
              <a:t>с</a:t>
            </a:r>
            <a:r>
              <a:rPr sz="2800" spc="-150" dirty="0">
                <a:latin typeface="Times New Roman"/>
                <a:cs typeface="Times New Roman"/>
              </a:rPr>
              <a:t>н</a:t>
            </a:r>
            <a:r>
              <a:rPr sz="2800" spc="-5" dirty="0">
                <a:latin typeface="Times New Roman"/>
                <a:cs typeface="Times New Roman"/>
              </a:rPr>
              <a:t>е</a:t>
            </a:r>
            <a:r>
              <a:rPr sz="2800" dirty="0">
                <a:latin typeface="Times New Roman"/>
                <a:cs typeface="Times New Roman"/>
              </a:rPr>
              <a:t>	</a:t>
            </a:r>
            <a:r>
              <a:rPr sz="2800" spc="-165" dirty="0">
                <a:latin typeface="Times New Roman"/>
                <a:cs typeface="Times New Roman"/>
              </a:rPr>
              <a:t>в</a:t>
            </a:r>
            <a:r>
              <a:rPr sz="2800" spc="-150" dirty="0">
                <a:latin typeface="Times New Roman"/>
                <a:cs typeface="Times New Roman"/>
              </a:rPr>
              <a:t>и</a:t>
            </a:r>
            <a:r>
              <a:rPr sz="2800" spc="-165" dirty="0">
                <a:latin typeface="Times New Roman"/>
                <a:cs typeface="Times New Roman"/>
              </a:rPr>
              <a:t>к</a:t>
            </a:r>
            <a:r>
              <a:rPr sz="2800" spc="-145" dirty="0">
                <a:latin typeface="Times New Roman"/>
                <a:cs typeface="Times New Roman"/>
              </a:rPr>
              <a:t>р</a:t>
            </a:r>
            <a:r>
              <a:rPr sz="2800" spc="-160" dirty="0">
                <a:latin typeface="Times New Roman"/>
                <a:cs typeface="Times New Roman"/>
              </a:rPr>
              <a:t>и</a:t>
            </a:r>
            <a:r>
              <a:rPr sz="2800" spc="-185" dirty="0">
                <a:latin typeface="Times New Roman"/>
                <a:cs typeface="Times New Roman"/>
              </a:rPr>
              <a:t>в</a:t>
            </a:r>
            <a:r>
              <a:rPr sz="2800" spc="-155" dirty="0">
                <a:latin typeface="Times New Roman"/>
                <a:cs typeface="Times New Roman"/>
              </a:rPr>
              <a:t>ле</a:t>
            </a:r>
            <a:r>
              <a:rPr sz="2800" spc="-160" dirty="0">
                <a:latin typeface="Times New Roman"/>
                <a:cs typeface="Times New Roman"/>
              </a:rPr>
              <a:t>нн</a:t>
            </a:r>
            <a:r>
              <a:rPr sz="2800" spc="-5" dirty="0">
                <a:latin typeface="Times New Roman"/>
                <a:cs typeface="Times New Roman"/>
              </a:rPr>
              <a:t>я  </a:t>
            </a:r>
            <a:r>
              <a:rPr sz="2800" spc="-135" dirty="0">
                <a:latin typeface="Times New Roman"/>
                <a:cs typeface="Times New Roman"/>
              </a:rPr>
              <a:t>фактів, </a:t>
            </a:r>
            <a:r>
              <a:rPr sz="2800" spc="-160" dirty="0">
                <a:latin typeface="Times New Roman"/>
                <a:cs typeface="Times New Roman"/>
              </a:rPr>
              <a:t>приховування, </a:t>
            </a:r>
            <a:r>
              <a:rPr sz="2800" spc="-155" dirty="0">
                <a:latin typeface="Times New Roman"/>
                <a:cs typeface="Times New Roman"/>
              </a:rPr>
              <a:t>некомпетентність, </a:t>
            </a:r>
            <a:r>
              <a:rPr sz="2800" spc="-135" dirty="0">
                <a:latin typeface="Times New Roman"/>
                <a:cs typeface="Times New Roman"/>
              </a:rPr>
              <a:t>неосвіченість).  </a:t>
            </a:r>
            <a:r>
              <a:rPr sz="2800" spc="-170" dirty="0">
                <a:latin typeface="Times New Roman"/>
                <a:cs typeface="Times New Roman"/>
              </a:rPr>
              <a:t>Точність </a:t>
            </a:r>
            <a:r>
              <a:rPr sz="2800" spc="-5" dirty="0">
                <a:latin typeface="Times New Roman"/>
                <a:cs typeface="Times New Roman"/>
              </a:rPr>
              <a:t>і </a:t>
            </a:r>
            <a:r>
              <a:rPr sz="2800" spc="-145" dirty="0">
                <a:latin typeface="Times New Roman"/>
                <a:cs typeface="Times New Roman"/>
              </a:rPr>
              <a:t>вірогідність статистичних </a:t>
            </a:r>
            <a:r>
              <a:rPr sz="2800" spc="-125" dirty="0">
                <a:latin typeface="Times New Roman"/>
                <a:cs typeface="Times New Roman"/>
              </a:rPr>
              <a:t>даних </a:t>
            </a:r>
            <a:r>
              <a:rPr sz="2800" spc="-5" dirty="0">
                <a:latin typeface="Times New Roman"/>
                <a:cs typeface="Times New Roman"/>
              </a:rPr>
              <a:t>є </a:t>
            </a:r>
            <a:r>
              <a:rPr sz="2800" spc="-150" dirty="0">
                <a:latin typeface="Times New Roman"/>
                <a:cs typeface="Times New Roman"/>
              </a:rPr>
              <a:t>найважливішою  </a:t>
            </a:r>
            <a:r>
              <a:rPr sz="2800" spc="-140" dirty="0">
                <a:latin typeface="Times New Roman"/>
                <a:cs typeface="Times New Roman"/>
              </a:rPr>
              <a:t>вимогою</a:t>
            </a:r>
            <a:r>
              <a:rPr sz="2800" spc="-350" dirty="0">
                <a:latin typeface="Times New Roman"/>
                <a:cs typeface="Times New Roman"/>
              </a:rPr>
              <a:t> </a:t>
            </a:r>
            <a:r>
              <a:rPr sz="2800" spc="-140" dirty="0">
                <a:latin typeface="Times New Roman"/>
                <a:cs typeface="Times New Roman"/>
              </a:rPr>
              <a:t>статистики.</a:t>
            </a:r>
            <a:endParaRPr sz="2800">
              <a:latin typeface="Times New Roman"/>
              <a:cs typeface="Times New Roman"/>
            </a:endParaRPr>
          </a:p>
          <a:p>
            <a:pPr marL="12700" marR="7620">
              <a:lnSpc>
                <a:spcPts val="3020"/>
              </a:lnSpc>
              <a:spcBef>
                <a:spcPts val="50"/>
              </a:spcBef>
              <a:tabLst>
                <a:tab pos="1854835" algn="l"/>
                <a:tab pos="4027170" algn="l"/>
                <a:tab pos="5167630" algn="l"/>
                <a:tab pos="7545070" algn="l"/>
              </a:tabLst>
            </a:pPr>
            <a:r>
              <a:rPr sz="2800" b="1" spc="-285" dirty="0">
                <a:solidFill>
                  <a:srgbClr val="C00000"/>
                </a:solidFill>
                <a:latin typeface="Times New Roman"/>
                <a:cs typeface="Times New Roman"/>
              </a:rPr>
              <a:t>Т</a:t>
            </a:r>
            <a:r>
              <a:rPr sz="2800" b="1" spc="-215" dirty="0">
                <a:solidFill>
                  <a:srgbClr val="C00000"/>
                </a:solidFill>
                <a:latin typeface="Times New Roman"/>
                <a:cs typeface="Times New Roman"/>
              </a:rPr>
              <a:t>о</a:t>
            </a:r>
            <a:r>
              <a:rPr sz="2800" b="1" spc="-155" dirty="0">
                <a:solidFill>
                  <a:srgbClr val="C00000"/>
                </a:solidFill>
                <a:latin typeface="Times New Roman"/>
                <a:cs typeface="Times New Roman"/>
              </a:rPr>
              <a:t>ч</a:t>
            </a:r>
            <a:r>
              <a:rPr sz="2800" b="1" spc="-165" dirty="0">
                <a:solidFill>
                  <a:srgbClr val="C00000"/>
                </a:solidFill>
                <a:latin typeface="Times New Roman"/>
                <a:cs typeface="Times New Roman"/>
              </a:rPr>
              <a:t>н</a:t>
            </a:r>
            <a:r>
              <a:rPr sz="2800" b="1" spc="-150" dirty="0">
                <a:solidFill>
                  <a:srgbClr val="C00000"/>
                </a:solidFill>
                <a:latin typeface="Times New Roman"/>
                <a:cs typeface="Times New Roman"/>
              </a:rPr>
              <a:t>і</a:t>
            </a:r>
            <a:r>
              <a:rPr sz="2800" b="1" spc="-155" dirty="0">
                <a:solidFill>
                  <a:srgbClr val="C00000"/>
                </a:solidFill>
                <a:latin typeface="Times New Roman"/>
                <a:cs typeface="Times New Roman"/>
              </a:rPr>
              <a:t>с</a:t>
            </a:r>
            <a:r>
              <a:rPr sz="2800" b="1" spc="-170" dirty="0">
                <a:solidFill>
                  <a:srgbClr val="C00000"/>
                </a:solidFill>
                <a:latin typeface="Times New Roman"/>
                <a:cs typeface="Times New Roman"/>
              </a:rPr>
              <a:t>т</a:t>
            </a:r>
            <a:r>
              <a:rPr sz="2800" b="1" spc="-5" dirty="0">
                <a:solidFill>
                  <a:srgbClr val="C00000"/>
                </a:solidFill>
                <a:latin typeface="Times New Roman"/>
                <a:cs typeface="Times New Roman"/>
              </a:rPr>
              <a:t>ю</a:t>
            </a:r>
            <a:r>
              <a:rPr sz="2800" b="1" dirty="0">
                <a:solidFill>
                  <a:srgbClr val="C00000"/>
                </a:solidFill>
                <a:latin typeface="Times New Roman"/>
                <a:cs typeface="Times New Roman"/>
              </a:rPr>
              <a:t>	</a:t>
            </a:r>
            <a:r>
              <a:rPr sz="2800" b="1" spc="-150" dirty="0">
                <a:latin typeface="Times New Roman"/>
                <a:cs typeface="Times New Roman"/>
              </a:rPr>
              <a:t>в</a:t>
            </a:r>
            <a:r>
              <a:rPr sz="2800" b="1" spc="-160" dirty="0">
                <a:latin typeface="Times New Roman"/>
                <a:cs typeface="Times New Roman"/>
              </a:rPr>
              <a:t>важ</a:t>
            </a:r>
            <a:r>
              <a:rPr sz="2800" b="1" spc="-145" dirty="0">
                <a:latin typeface="Times New Roman"/>
                <a:cs typeface="Times New Roman"/>
              </a:rPr>
              <a:t>а</a:t>
            </a:r>
            <a:r>
              <a:rPr sz="2800" b="1" spc="-160" dirty="0">
                <a:latin typeface="Times New Roman"/>
                <a:cs typeface="Times New Roman"/>
              </a:rPr>
              <a:t>є</a:t>
            </a:r>
            <a:r>
              <a:rPr sz="2800" b="1" spc="-155" dirty="0">
                <a:latin typeface="Times New Roman"/>
                <a:cs typeface="Times New Roman"/>
              </a:rPr>
              <a:t>тьс</a:t>
            </a:r>
            <a:r>
              <a:rPr sz="2800" b="1" spc="-5" dirty="0">
                <a:latin typeface="Times New Roman"/>
                <a:cs typeface="Times New Roman"/>
              </a:rPr>
              <a:t>я</a:t>
            </a:r>
            <a:r>
              <a:rPr sz="2800" b="1" dirty="0">
                <a:latin typeface="Times New Roman"/>
                <a:cs typeface="Times New Roman"/>
              </a:rPr>
              <a:t>	</a:t>
            </a:r>
            <a:r>
              <a:rPr sz="2800" b="1" spc="-160" dirty="0">
                <a:latin typeface="Times New Roman"/>
                <a:cs typeface="Times New Roman"/>
              </a:rPr>
              <a:t>мі</a:t>
            </a:r>
            <a:r>
              <a:rPr sz="2800" b="1" spc="-150" dirty="0">
                <a:latin typeface="Times New Roman"/>
                <a:cs typeface="Times New Roman"/>
              </a:rPr>
              <a:t>р</a:t>
            </a:r>
            <a:r>
              <a:rPr sz="2800" b="1" spc="-5" dirty="0">
                <a:latin typeface="Times New Roman"/>
                <a:cs typeface="Times New Roman"/>
              </a:rPr>
              <a:t>а</a:t>
            </a:r>
            <a:r>
              <a:rPr sz="2800" b="1" dirty="0">
                <a:latin typeface="Times New Roman"/>
                <a:cs typeface="Times New Roman"/>
              </a:rPr>
              <a:t>	</a:t>
            </a:r>
            <a:r>
              <a:rPr sz="2800" b="1" spc="-160" dirty="0">
                <a:latin typeface="Times New Roman"/>
                <a:cs typeface="Times New Roman"/>
              </a:rPr>
              <a:t>ві</a:t>
            </a:r>
            <a:r>
              <a:rPr sz="2800" b="1" spc="-150" dirty="0">
                <a:latin typeface="Times New Roman"/>
                <a:cs typeface="Times New Roman"/>
              </a:rPr>
              <a:t>д</a:t>
            </a:r>
            <a:r>
              <a:rPr sz="2800" b="1" spc="-165" dirty="0">
                <a:latin typeface="Times New Roman"/>
                <a:cs typeface="Times New Roman"/>
              </a:rPr>
              <a:t>п</a:t>
            </a:r>
            <a:r>
              <a:rPr sz="2800" b="1" spc="-215" dirty="0">
                <a:latin typeface="Times New Roman"/>
                <a:cs typeface="Times New Roman"/>
              </a:rPr>
              <a:t>о</a:t>
            </a:r>
            <a:r>
              <a:rPr sz="2800" b="1" spc="-160" dirty="0">
                <a:latin typeface="Times New Roman"/>
                <a:cs typeface="Times New Roman"/>
              </a:rPr>
              <a:t>ві</a:t>
            </a:r>
            <a:r>
              <a:rPr sz="2800" b="1" spc="-150" dirty="0">
                <a:latin typeface="Times New Roman"/>
                <a:cs typeface="Times New Roman"/>
              </a:rPr>
              <a:t>д</a:t>
            </a:r>
            <a:r>
              <a:rPr sz="2800" b="1" spc="-165" dirty="0">
                <a:latin typeface="Times New Roman"/>
                <a:cs typeface="Times New Roman"/>
              </a:rPr>
              <a:t>н</a:t>
            </a:r>
            <a:r>
              <a:rPr sz="2800" b="1" spc="-145" dirty="0">
                <a:latin typeface="Times New Roman"/>
                <a:cs typeface="Times New Roman"/>
              </a:rPr>
              <a:t>о</a:t>
            </a:r>
            <a:r>
              <a:rPr sz="2800" b="1" spc="-155" dirty="0">
                <a:latin typeface="Times New Roman"/>
                <a:cs typeface="Times New Roman"/>
              </a:rPr>
              <a:t>с</a:t>
            </a:r>
            <a:r>
              <a:rPr sz="2800" b="1" spc="-170" dirty="0">
                <a:latin typeface="Times New Roman"/>
                <a:cs typeface="Times New Roman"/>
              </a:rPr>
              <a:t>т</a:t>
            </a:r>
            <a:r>
              <a:rPr sz="2800" b="1" spc="-5" dirty="0">
                <a:latin typeface="Times New Roman"/>
                <a:cs typeface="Times New Roman"/>
              </a:rPr>
              <a:t>і</a:t>
            </a:r>
            <a:r>
              <a:rPr sz="2800" b="1" dirty="0">
                <a:latin typeface="Times New Roman"/>
                <a:cs typeface="Times New Roman"/>
              </a:rPr>
              <a:t>	</a:t>
            </a:r>
            <a:r>
              <a:rPr sz="2800" b="1" spc="-160" dirty="0">
                <a:latin typeface="Times New Roman"/>
                <a:cs typeface="Times New Roman"/>
              </a:rPr>
              <a:t>д</a:t>
            </a:r>
            <a:r>
              <a:rPr sz="2800" b="1" spc="-145" dirty="0">
                <a:latin typeface="Times New Roman"/>
                <a:cs typeface="Times New Roman"/>
              </a:rPr>
              <a:t>а</a:t>
            </a:r>
            <a:r>
              <a:rPr sz="2800" b="1" spc="-155" dirty="0">
                <a:latin typeface="Times New Roman"/>
                <a:cs typeface="Times New Roman"/>
              </a:rPr>
              <a:t>н</a:t>
            </a:r>
            <a:r>
              <a:rPr sz="2800" b="1" spc="-165" dirty="0">
                <a:latin typeface="Times New Roman"/>
                <a:cs typeface="Times New Roman"/>
              </a:rPr>
              <a:t>и</a:t>
            </a:r>
            <a:r>
              <a:rPr sz="2800" b="1" spc="-5" dirty="0">
                <a:latin typeface="Times New Roman"/>
                <a:cs typeface="Times New Roman"/>
              </a:rPr>
              <a:t>х  </a:t>
            </a:r>
            <a:r>
              <a:rPr sz="2800" b="1" spc="-145" dirty="0">
                <a:latin typeface="Times New Roman"/>
                <a:cs typeface="Times New Roman"/>
              </a:rPr>
              <a:t>спостереження</a:t>
            </a:r>
            <a:r>
              <a:rPr sz="2800" b="1" spc="-370" dirty="0">
                <a:latin typeface="Times New Roman"/>
                <a:cs typeface="Times New Roman"/>
              </a:rPr>
              <a:t> </a:t>
            </a:r>
            <a:r>
              <a:rPr sz="2800" b="1" spc="-130" dirty="0">
                <a:latin typeface="Times New Roman"/>
                <a:cs typeface="Times New Roman"/>
              </a:rPr>
              <a:t>дійсній</a:t>
            </a:r>
            <a:r>
              <a:rPr sz="2800" b="1" spc="-330" dirty="0">
                <a:latin typeface="Times New Roman"/>
                <a:cs typeface="Times New Roman"/>
              </a:rPr>
              <a:t> </a:t>
            </a:r>
            <a:r>
              <a:rPr sz="2800" b="1" spc="-75" dirty="0">
                <a:latin typeface="Times New Roman"/>
                <a:cs typeface="Times New Roman"/>
              </a:rPr>
              <a:t>їх</a:t>
            </a:r>
            <a:r>
              <a:rPr sz="2800" b="1" spc="-315" dirty="0">
                <a:latin typeface="Times New Roman"/>
                <a:cs typeface="Times New Roman"/>
              </a:rPr>
              <a:t> </a:t>
            </a:r>
            <a:r>
              <a:rPr sz="2800" b="1" spc="-135" dirty="0">
                <a:latin typeface="Times New Roman"/>
                <a:cs typeface="Times New Roman"/>
              </a:rPr>
              <a:t>величині.</a:t>
            </a:r>
            <a:endParaRPr sz="2800">
              <a:latin typeface="Times New Roman"/>
              <a:cs typeface="Times New Roman"/>
            </a:endParaRPr>
          </a:p>
          <a:p>
            <a:pPr marL="12700" marR="6350">
              <a:lnSpc>
                <a:spcPts val="3020"/>
              </a:lnSpc>
              <a:spcBef>
                <a:spcPts val="10"/>
              </a:spcBef>
            </a:pPr>
            <a:r>
              <a:rPr sz="2800" b="1" spc="-145" dirty="0">
                <a:solidFill>
                  <a:srgbClr val="C00000"/>
                </a:solidFill>
                <a:latin typeface="Times New Roman"/>
                <a:cs typeface="Times New Roman"/>
              </a:rPr>
              <a:t>Вірогідність </a:t>
            </a:r>
            <a:r>
              <a:rPr sz="2800" b="1" spc="-5" dirty="0">
                <a:latin typeface="Times New Roman"/>
                <a:cs typeface="Times New Roman"/>
              </a:rPr>
              <a:t>– </a:t>
            </a:r>
            <a:r>
              <a:rPr sz="2800" b="1" spc="-114" dirty="0">
                <a:latin typeface="Times New Roman"/>
                <a:cs typeface="Times New Roman"/>
              </a:rPr>
              <a:t>міра </a:t>
            </a:r>
            <a:r>
              <a:rPr sz="2800" b="1" spc="-145" dirty="0">
                <a:latin typeface="Times New Roman"/>
                <a:cs typeface="Times New Roman"/>
              </a:rPr>
              <a:t>об’єктивного відображення </a:t>
            </a:r>
            <a:r>
              <a:rPr sz="2800" b="1" spc="-105" dirty="0">
                <a:latin typeface="Times New Roman"/>
                <a:cs typeface="Times New Roman"/>
              </a:rPr>
              <a:t>ним </a:t>
            </a:r>
            <a:r>
              <a:rPr sz="2800" b="1" spc="-125" dirty="0">
                <a:latin typeface="Times New Roman"/>
                <a:cs typeface="Times New Roman"/>
              </a:rPr>
              <a:t>суті  </a:t>
            </a:r>
            <a:r>
              <a:rPr sz="2800" b="1" spc="-114" dirty="0">
                <a:latin typeface="Times New Roman"/>
                <a:cs typeface="Times New Roman"/>
              </a:rPr>
              <a:t>явищ </a:t>
            </a:r>
            <a:r>
              <a:rPr sz="2800" b="1" spc="-5" dirty="0">
                <a:latin typeface="Times New Roman"/>
                <a:cs typeface="Times New Roman"/>
              </a:rPr>
              <a:t>і</a:t>
            </a:r>
            <a:r>
              <a:rPr sz="2800" b="1" spc="-520" dirty="0">
                <a:latin typeface="Times New Roman"/>
                <a:cs typeface="Times New Roman"/>
              </a:rPr>
              <a:t> </a:t>
            </a:r>
            <a:r>
              <a:rPr sz="2800" b="1" spc="-130" dirty="0">
                <a:latin typeface="Times New Roman"/>
                <a:cs typeface="Times New Roman"/>
              </a:rPr>
              <a:t>процесів.</a:t>
            </a:r>
            <a:endParaRPr sz="2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013" y="257613"/>
            <a:ext cx="8340090" cy="727075"/>
          </a:xfrm>
          <a:prstGeom prst="rect">
            <a:avLst/>
          </a:prstGeom>
        </p:spPr>
        <p:txBody>
          <a:bodyPr vert="horz" wrap="square" lIns="0" tIns="58419" rIns="0" bIns="0" rtlCol="0">
            <a:spAutoFit/>
          </a:bodyPr>
          <a:lstStyle/>
          <a:p>
            <a:pPr marL="462280">
              <a:lnSpc>
                <a:spcPct val="100000"/>
              </a:lnSpc>
              <a:spcBef>
                <a:spcPts val="459"/>
              </a:spcBef>
            </a:pPr>
            <a:r>
              <a:rPr sz="2000" b="1" spc="-10" dirty="0">
                <a:latin typeface="Times New Roman"/>
                <a:cs typeface="Times New Roman"/>
              </a:rPr>
              <a:t>Помилки при </a:t>
            </a:r>
            <a:r>
              <a:rPr sz="2000" b="1" spc="-20" dirty="0">
                <a:latin typeface="Times New Roman"/>
                <a:cs typeface="Times New Roman"/>
              </a:rPr>
              <a:t>підготовці </a:t>
            </a:r>
            <a:r>
              <a:rPr sz="2000" b="1" dirty="0">
                <a:latin typeface="Times New Roman"/>
                <a:cs typeface="Times New Roman"/>
              </a:rPr>
              <a:t>даних </a:t>
            </a:r>
            <a:r>
              <a:rPr sz="2000" b="1" spc="-5" dirty="0">
                <a:latin typeface="Times New Roman"/>
                <a:cs typeface="Times New Roman"/>
              </a:rPr>
              <a:t>до обробки </a:t>
            </a:r>
            <a:r>
              <a:rPr sz="2000" b="1" spc="5" dirty="0">
                <a:latin typeface="Times New Roman"/>
                <a:cs typeface="Times New Roman"/>
              </a:rPr>
              <a:t>та </a:t>
            </a:r>
            <a:r>
              <a:rPr sz="2000" b="1" dirty="0">
                <a:latin typeface="Times New Roman"/>
                <a:cs typeface="Times New Roman"/>
              </a:rPr>
              <a:t>в </a:t>
            </a:r>
            <a:r>
              <a:rPr sz="2000" b="1" spc="-5" dirty="0">
                <a:latin typeface="Times New Roman"/>
                <a:cs typeface="Times New Roman"/>
              </a:rPr>
              <a:t>процесі обробки </a:t>
            </a:r>
            <a:r>
              <a:rPr sz="2000" b="1" dirty="0">
                <a:latin typeface="Times New Roman"/>
                <a:cs typeface="Times New Roman"/>
              </a:rPr>
              <a:t>–</a:t>
            </a:r>
            <a:r>
              <a:rPr sz="2000" b="1" spc="345" dirty="0">
                <a:latin typeface="Times New Roman"/>
                <a:cs typeface="Times New Roman"/>
              </a:rPr>
              <a:t> </a:t>
            </a:r>
            <a:r>
              <a:rPr sz="2000" b="1" spc="-5" dirty="0">
                <a:latin typeface="Times New Roman"/>
                <a:cs typeface="Times New Roman"/>
              </a:rPr>
              <a:t>це</a:t>
            </a:r>
            <a:endParaRPr sz="2000">
              <a:latin typeface="Times New Roman"/>
              <a:cs typeface="Times New Roman"/>
            </a:endParaRPr>
          </a:p>
          <a:p>
            <a:pPr marL="12700">
              <a:lnSpc>
                <a:spcPct val="100000"/>
              </a:lnSpc>
              <a:spcBef>
                <a:spcPts val="360"/>
              </a:spcBef>
            </a:pPr>
            <a:r>
              <a:rPr sz="2000" b="1" spc="-5" dirty="0">
                <a:latin typeface="Times New Roman"/>
                <a:cs typeface="Times New Roman"/>
              </a:rPr>
              <a:t>технічні </a:t>
            </a:r>
            <a:r>
              <a:rPr sz="2000" b="1" spc="-10" dirty="0">
                <a:latin typeface="Times New Roman"/>
                <a:cs typeface="Times New Roman"/>
              </a:rPr>
              <a:t>помилки, </a:t>
            </a:r>
            <a:r>
              <a:rPr sz="2000" b="1" dirty="0">
                <a:latin typeface="Times New Roman"/>
                <a:cs typeface="Times New Roman"/>
              </a:rPr>
              <a:t>що </a:t>
            </a:r>
            <a:r>
              <a:rPr sz="2000" b="1" spc="-10" dirty="0">
                <a:latin typeface="Times New Roman"/>
                <a:cs typeface="Times New Roman"/>
              </a:rPr>
              <a:t>виникають </a:t>
            </a:r>
            <a:r>
              <a:rPr sz="2000" b="1" spc="-5" dirty="0">
                <a:latin typeface="Times New Roman"/>
                <a:cs typeface="Times New Roman"/>
              </a:rPr>
              <a:t>на цих </a:t>
            </a:r>
            <a:r>
              <a:rPr sz="2000" b="1" dirty="0">
                <a:latin typeface="Times New Roman"/>
                <a:cs typeface="Times New Roman"/>
              </a:rPr>
              <a:t>стадіях обробки</a:t>
            </a:r>
            <a:r>
              <a:rPr sz="2000" b="1" spc="-50" dirty="0">
                <a:latin typeface="Times New Roman"/>
                <a:cs typeface="Times New Roman"/>
              </a:rPr>
              <a:t> </a:t>
            </a:r>
            <a:r>
              <a:rPr sz="2000" b="1" spc="-10" dirty="0">
                <a:latin typeface="Times New Roman"/>
                <a:cs typeface="Times New Roman"/>
              </a:rPr>
              <a:t>інформації.</a:t>
            </a:r>
            <a:endParaRPr sz="2000">
              <a:latin typeface="Times New Roman"/>
              <a:cs typeface="Times New Roman"/>
            </a:endParaRPr>
          </a:p>
        </p:txBody>
      </p:sp>
      <p:sp>
        <p:nvSpPr>
          <p:cNvPr id="3" name="object 3"/>
          <p:cNvSpPr txBox="1"/>
          <p:nvPr/>
        </p:nvSpPr>
        <p:spPr>
          <a:xfrm>
            <a:off x="439013" y="1309449"/>
            <a:ext cx="4540250" cy="727075"/>
          </a:xfrm>
          <a:prstGeom prst="rect">
            <a:avLst/>
          </a:prstGeom>
        </p:spPr>
        <p:txBody>
          <a:bodyPr vert="horz" wrap="square" lIns="0" tIns="58419" rIns="0" bIns="0" rtlCol="0">
            <a:spAutoFit/>
          </a:bodyPr>
          <a:lstStyle/>
          <a:p>
            <a:pPr marR="66675" algn="r">
              <a:lnSpc>
                <a:spcPct val="100000"/>
              </a:lnSpc>
              <a:spcBef>
                <a:spcPts val="459"/>
              </a:spcBef>
              <a:tabLst>
                <a:tab pos="1306195" algn="l"/>
                <a:tab pos="2770505" algn="l"/>
              </a:tabLst>
            </a:pPr>
            <a:r>
              <a:rPr sz="2000" b="1" i="1" spc="-15" dirty="0">
                <a:latin typeface="Times New Roman"/>
                <a:cs typeface="Times New Roman"/>
              </a:rPr>
              <a:t>П</a:t>
            </a:r>
            <a:r>
              <a:rPr sz="2000" b="1" i="1" spc="-70" dirty="0">
                <a:latin typeface="Times New Roman"/>
                <a:cs typeface="Times New Roman"/>
              </a:rPr>
              <a:t>о</a:t>
            </a:r>
            <a:r>
              <a:rPr sz="2000" b="1" i="1" spc="-5" dirty="0">
                <a:latin typeface="Times New Roman"/>
                <a:cs typeface="Times New Roman"/>
              </a:rPr>
              <a:t>ми</a:t>
            </a:r>
            <a:r>
              <a:rPr sz="2000" b="1" i="1" spc="-15" dirty="0">
                <a:latin typeface="Times New Roman"/>
                <a:cs typeface="Times New Roman"/>
              </a:rPr>
              <a:t>л</a:t>
            </a:r>
            <a:r>
              <a:rPr sz="2000" b="1" i="1" dirty="0">
                <a:latin typeface="Times New Roman"/>
                <a:cs typeface="Times New Roman"/>
              </a:rPr>
              <a:t>ки	р</a:t>
            </a:r>
            <a:r>
              <a:rPr sz="2000" b="1" i="1" spc="-10" dirty="0">
                <a:latin typeface="Times New Roman"/>
                <a:cs typeface="Times New Roman"/>
              </a:rPr>
              <a:t>е</a:t>
            </a:r>
            <a:r>
              <a:rPr sz="2000" b="1" i="1" spc="-5" dirty="0">
                <a:latin typeface="Times New Roman"/>
                <a:cs typeface="Times New Roman"/>
              </a:rPr>
              <a:t>єс</a:t>
            </a:r>
            <a:r>
              <a:rPr sz="2000" b="1" i="1" spc="-20" dirty="0">
                <a:latin typeface="Times New Roman"/>
                <a:cs typeface="Times New Roman"/>
              </a:rPr>
              <a:t>т</a:t>
            </a:r>
            <a:r>
              <a:rPr sz="2000" b="1" i="1" dirty="0">
                <a:latin typeface="Times New Roman"/>
                <a:cs typeface="Times New Roman"/>
              </a:rPr>
              <a:t>рації	</a:t>
            </a:r>
            <a:r>
              <a:rPr sz="2000" b="1" spc="-15" dirty="0">
                <a:latin typeface="Times New Roman"/>
                <a:cs typeface="Times New Roman"/>
              </a:rPr>
              <a:t>н</a:t>
            </a:r>
            <a:r>
              <a:rPr sz="2000" b="1" dirty="0">
                <a:latin typeface="Times New Roman"/>
                <a:cs typeface="Times New Roman"/>
              </a:rPr>
              <a:t>а</a:t>
            </a:r>
            <a:r>
              <a:rPr sz="2000" b="1" spc="-10" dirty="0">
                <a:latin typeface="Times New Roman"/>
                <a:cs typeface="Times New Roman"/>
              </a:rPr>
              <a:t>з</a:t>
            </a:r>
            <a:r>
              <a:rPr sz="2000" b="1" spc="-5" dirty="0">
                <a:latin typeface="Times New Roman"/>
                <a:cs typeface="Times New Roman"/>
              </a:rPr>
              <a:t>и</a:t>
            </a:r>
            <a:r>
              <a:rPr sz="2000" b="1" spc="-20" dirty="0">
                <a:latin typeface="Times New Roman"/>
                <a:cs typeface="Times New Roman"/>
              </a:rPr>
              <a:t>в</a:t>
            </a:r>
            <a:r>
              <a:rPr sz="2000" b="1" dirty="0">
                <a:latin typeface="Times New Roman"/>
                <a:cs typeface="Times New Roman"/>
              </a:rPr>
              <a:t>а</a:t>
            </a:r>
            <a:r>
              <a:rPr sz="2000" b="1" spc="-30" dirty="0">
                <a:latin typeface="Times New Roman"/>
                <a:cs typeface="Times New Roman"/>
              </a:rPr>
              <a:t>ю</a:t>
            </a:r>
            <a:r>
              <a:rPr sz="2000" b="1" spc="-15" dirty="0">
                <a:latin typeface="Times New Roman"/>
                <a:cs typeface="Times New Roman"/>
              </a:rPr>
              <a:t>т</a:t>
            </a:r>
            <a:r>
              <a:rPr sz="2000" b="1" dirty="0">
                <a:latin typeface="Times New Roman"/>
                <a:cs typeface="Times New Roman"/>
              </a:rPr>
              <a:t>ь</a:t>
            </a:r>
            <a:endParaRPr sz="2000">
              <a:latin typeface="Times New Roman"/>
              <a:cs typeface="Times New Roman"/>
            </a:endParaRPr>
          </a:p>
          <a:p>
            <a:pPr marR="5080" algn="r">
              <a:lnSpc>
                <a:spcPct val="100000"/>
              </a:lnSpc>
              <a:spcBef>
                <a:spcPts val="360"/>
              </a:spcBef>
              <a:tabLst>
                <a:tab pos="1941195" algn="l"/>
                <a:tab pos="3732529" algn="l"/>
              </a:tabLst>
            </a:pPr>
            <a:r>
              <a:rPr sz="2000" b="1" spc="-5" dirty="0">
                <a:latin typeface="Times New Roman"/>
                <a:cs typeface="Times New Roman"/>
              </a:rPr>
              <a:t>н</a:t>
            </a:r>
            <a:r>
              <a:rPr sz="2000" b="1" spc="-10" dirty="0">
                <a:latin typeface="Times New Roman"/>
                <a:cs typeface="Times New Roman"/>
              </a:rPr>
              <a:t>е</a:t>
            </a:r>
            <a:r>
              <a:rPr sz="2000" b="1" spc="-5" dirty="0">
                <a:latin typeface="Times New Roman"/>
                <a:cs typeface="Times New Roman"/>
              </a:rPr>
              <a:t>пр</a:t>
            </a:r>
            <a:r>
              <a:rPr sz="2000" b="1" spc="-15" dirty="0">
                <a:latin typeface="Times New Roman"/>
                <a:cs typeface="Times New Roman"/>
              </a:rPr>
              <a:t>а</a:t>
            </a:r>
            <a:r>
              <a:rPr sz="2000" b="1" spc="-5" dirty="0">
                <a:latin typeface="Times New Roman"/>
                <a:cs typeface="Times New Roman"/>
              </a:rPr>
              <a:t>в</a:t>
            </a:r>
            <a:r>
              <a:rPr sz="2000" b="1" spc="-10" dirty="0">
                <a:latin typeface="Times New Roman"/>
                <a:cs typeface="Times New Roman"/>
              </a:rPr>
              <a:t>и</a:t>
            </a:r>
            <a:r>
              <a:rPr sz="2000" b="1" spc="-15" dirty="0">
                <a:latin typeface="Times New Roman"/>
                <a:cs typeface="Times New Roman"/>
              </a:rPr>
              <a:t>л</a:t>
            </a:r>
            <a:r>
              <a:rPr sz="2000" b="1" dirty="0">
                <a:latin typeface="Times New Roman"/>
                <a:cs typeface="Times New Roman"/>
              </a:rPr>
              <a:t>ь</a:t>
            </a:r>
            <a:r>
              <a:rPr sz="2000" b="1" spc="-5" dirty="0">
                <a:latin typeface="Times New Roman"/>
                <a:cs typeface="Times New Roman"/>
              </a:rPr>
              <a:t>н</a:t>
            </a:r>
            <a:r>
              <a:rPr sz="2000" b="1" spc="-15" dirty="0">
                <a:latin typeface="Times New Roman"/>
                <a:cs typeface="Times New Roman"/>
              </a:rPr>
              <a:t>о</a:t>
            </a:r>
            <a:r>
              <a:rPr sz="2000" b="1" spc="-50" dirty="0">
                <a:latin typeface="Times New Roman"/>
                <a:cs typeface="Times New Roman"/>
              </a:rPr>
              <a:t>г</a:t>
            </a:r>
            <a:r>
              <a:rPr sz="2000" b="1" dirty="0">
                <a:latin typeface="Times New Roman"/>
                <a:cs typeface="Times New Roman"/>
              </a:rPr>
              <a:t>о	</a:t>
            </a:r>
            <a:r>
              <a:rPr sz="2000" b="1" spc="15" dirty="0">
                <a:latin typeface="Times New Roman"/>
                <a:cs typeface="Times New Roman"/>
              </a:rPr>
              <a:t>в</a:t>
            </a:r>
            <a:r>
              <a:rPr sz="2000" b="1" dirty="0">
                <a:latin typeface="Times New Roman"/>
                <a:cs typeface="Times New Roman"/>
              </a:rPr>
              <a:t>с</a:t>
            </a:r>
            <a:r>
              <a:rPr sz="2000" b="1" spc="5" dirty="0">
                <a:latin typeface="Times New Roman"/>
                <a:cs typeface="Times New Roman"/>
              </a:rPr>
              <a:t>т</a:t>
            </a:r>
            <a:r>
              <a:rPr sz="2000" b="1" dirty="0">
                <a:latin typeface="Times New Roman"/>
                <a:cs typeface="Times New Roman"/>
              </a:rPr>
              <a:t>ан</a:t>
            </a:r>
            <a:r>
              <a:rPr sz="2000" b="1" spc="-55" dirty="0">
                <a:latin typeface="Times New Roman"/>
                <a:cs typeface="Times New Roman"/>
              </a:rPr>
              <a:t>о</a:t>
            </a:r>
            <a:r>
              <a:rPr sz="2000" b="1" spc="-30" dirty="0">
                <a:latin typeface="Times New Roman"/>
                <a:cs typeface="Times New Roman"/>
              </a:rPr>
              <a:t>в</a:t>
            </a:r>
            <a:r>
              <a:rPr sz="2000" b="1" spc="-15" dirty="0">
                <a:latin typeface="Times New Roman"/>
                <a:cs typeface="Times New Roman"/>
              </a:rPr>
              <a:t>л</a:t>
            </a:r>
            <a:r>
              <a:rPr sz="2000" b="1" dirty="0">
                <a:latin typeface="Times New Roman"/>
                <a:cs typeface="Times New Roman"/>
              </a:rPr>
              <a:t>е</a:t>
            </a:r>
            <a:r>
              <a:rPr sz="2000" b="1" spc="-10" dirty="0">
                <a:latin typeface="Times New Roman"/>
                <a:cs typeface="Times New Roman"/>
              </a:rPr>
              <a:t>н</a:t>
            </a:r>
            <a:r>
              <a:rPr sz="2000" b="1" spc="-5" dirty="0">
                <a:latin typeface="Times New Roman"/>
                <a:cs typeface="Times New Roman"/>
              </a:rPr>
              <a:t>н</a:t>
            </a:r>
            <a:r>
              <a:rPr sz="2000" b="1" dirty="0">
                <a:latin typeface="Times New Roman"/>
                <a:cs typeface="Times New Roman"/>
              </a:rPr>
              <a:t>я	</a:t>
            </a:r>
            <a:r>
              <a:rPr sz="2000" b="1" spc="-20" dirty="0">
                <a:latin typeface="Times New Roman"/>
                <a:cs typeface="Times New Roman"/>
              </a:rPr>
              <a:t>ф</a:t>
            </a:r>
            <a:r>
              <a:rPr sz="2000" b="1" dirty="0">
                <a:latin typeface="Times New Roman"/>
                <a:cs typeface="Times New Roman"/>
              </a:rPr>
              <a:t>а</a:t>
            </a:r>
            <a:r>
              <a:rPr sz="2000" b="1" spc="10" dirty="0">
                <a:latin typeface="Times New Roman"/>
                <a:cs typeface="Times New Roman"/>
              </a:rPr>
              <a:t>к</a:t>
            </a:r>
            <a:r>
              <a:rPr sz="2000" b="1" spc="-15" dirty="0">
                <a:latin typeface="Times New Roman"/>
                <a:cs typeface="Times New Roman"/>
              </a:rPr>
              <a:t>т</a:t>
            </a:r>
            <a:r>
              <a:rPr sz="2000" b="1" dirty="0">
                <a:latin typeface="Times New Roman"/>
                <a:cs typeface="Times New Roman"/>
              </a:rPr>
              <a:t>ів</a:t>
            </a:r>
            <a:endParaRPr sz="2000">
              <a:latin typeface="Times New Roman"/>
              <a:cs typeface="Times New Roman"/>
            </a:endParaRPr>
          </a:p>
        </p:txBody>
      </p:sp>
      <p:sp>
        <p:nvSpPr>
          <p:cNvPr id="4" name="object 4"/>
          <p:cNvSpPr txBox="1"/>
          <p:nvPr/>
        </p:nvSpPr>
        <p:spPr>
          <a:xfrm>
            <a:off x="5150358" y="1309449"/>
            <a:ext cx="3629660" cy="727075"/>
          </a:xfrm>
          <a:prstGeom prst="rect">
            <a:avLst/>
          </a:prstGeom>
        </p:spPr>
        <p:txBody>
          <a:bodyPr vert="horz" wrap="square" lIns="0" tIns="58419" rIns="0" bIns="0" rtlCol="0">
            <a:spAutoFit/>
          </a:bodyPr>
          <a:lstStyle/>
          <a:p>
            <a:pPr marL="30480">
              <a:lnSpc>
                <a:spcPct val="100000"/>
              </a:lnSpc>
              <a:spcBef>
                <a:spcPts val="459"/>
              </a:spcBef>
              <a:tabLst>
                <a:tab pos="563880" algn="l"/>
                <a:tab pos="1193800" algn="l"/>
                <a:tab pos="2477135" algn="l"/>
              </a:tabLst>
            </a:pPr>
            <a:r>
              <a:rPr sz="2000" b="1" spc="-10" dirty="0">
                <a:latin typeface="Times New Roman"/>
                <a:cs typeface="Times New Roman"/>
              </a:rPr>
              <a:t>ті,	</a:t>
            </a:r>
            <a:r>
              <a:rPr sz="2000" b="1" spc="-5" dirty="0">
                <a:latin typeface="Times New Roman"/>
                <a:cs typeface="Times New Roman"/>
              </a:rPr>
              <a:t>які	</a:t>
            </a:r>
            <a:r>
              <a:rPr sz="2000" b="1" spc="-10" dirty="0">
                <a:latin typeface="Times New Roman"/>
                <a:cs typeface="Times New Roman"/>
              </a:rPr>
              <a:t>виникли	</a:t>
            </a:r>
            <a:r>
              <a:rPr sz="2000" b="1" spc="-5" dirty="0">
                <a:latin typeface="Times New Roman"/>
                <a:cs typeface="Times New Roman"/>
              </a:rPr>
              <a:t>внаслідок</a:t>
            </a:r>
            <a:endParaRPr sz="2000">
              <a:latin typeface="Times New Roman"/>
              <a:cs typeface="Times New Roman"/>
            </a:endParaRPr>
          </a:p>
          <a:p>
            <a:pPr marL="12700">
              <a:lnSpc>
                <a:spcPct val="100000"/>
              </a:lnSpc>
              <a:spcBef>
                <a:spcPts val="360"/>
              </a:spcBef>
              <a:tabLst>
                <a:tab pos="588645" algn="l"/>
                <a:tab pos="2527300" algn="l"/>
                <a:tab pos="3478529" algn="l"/>
              </a:tabLst>
            </a:pPr>
            <a:r>
              <a:rPr sz="2000" b="1" spc="-10" dirty="0">
                <a:latin typeface="Times New Roman"/>
                <a:cs typeface="Times New Roman"/>
              </a:rPr>
              <a:t>а</a:t>
            </a:r>
            <a:r>
              <a:rPr sz="2000" b="1" spc="-35" dirty="0">
                <a:latin typeface="Times New Roman"/>
                <a:cs typeface="Times New Roman"/>
              </a:rPr>
              <a:t>б</a:t>
            </a:r>
            <a:r>
              <a:rPr sz="2000" b="1" dirty="0">
                <a:latin typeface="Times New Roman"/>
                <a:cs typeface="Times New Roman"/>
              </a:rPr>
              <a:t>о	</a:t>
            </a:r>
            <a:r>
              <a:rPr sz="2000" b="1" spc="-5" dirty="0">
                <a:latin typeface="Times New Roman"/>
                <a:cs typeface="Times New Roman"/>
              </a:rPr>
              <a:t>н</a:t>
            </a:r>
            <a:r>
              <a:rPr sz="2000" b="1" spc="-20" dirty="0">
                <a:latin typeface="Times New Roman"/>
                <a:cs typeface="Times New Roman"/>
              </a:rPr>
              <a:t>е</a:t>
            </a:r>
            <a:r>
              <a:rPr sz="2000" b="1" spc="-5" dirty="0">
                <a:latin typeface="Times New Roman"/>
                <a:cs typeface="Times New Roman"/>
              </a:rPr>
              <a:t>п</a:t>
            </a:r>
            <a:r>
              <a:rPr sz="2000" b="1" spc="-20" dirty="0">
                <a:latin typeface="Times New Roman"/>
                <a:cs typeface="Times New Roman"/>
              </a:rPr>
              <a:t>р</a:t>
            </a:r>
            <a:r>
              <a:rPr sz="2000" b="1" spc="-10" dirty="0">
                <a:latin typeface="Times New Roman"/>
                <a:cs typeface="Times New Roman"/>
              </a:rPr>
              <a:t>а</a:t>
            </a:r>
            <a:r>
              <a:rPr sz="2000" b="1" spc="-5" dirty="0">
                <a:latin typeface="Times New Roman"/>
                <a:cs typeface="Times New Roman"/>
              </a:rPr>
              <a:t>в</a:t>
            </a:r>
            <a:r>
              <a:rPr sz="2000" b="1" spc="-10" dirty="0">
                <a:latin typeface="Times New Roman"/>
                <a:cs typeface="Times New Roman"/>
              </a:rPr>
              <a:t>и</a:t>
            </a:r>
            <a:r>
              <a:rPr sz="2000" b="1" spc="-5" dirty="0">
                <a:latin typeface="Times New Roman"/>
                <a:cs typeface="Times New Roman"/>
              </a:rPr>
              <a:t>л</a:t>
            </a:r>
            <a:r>
              <a:rPr sz="2000" b="1" spc="5" dirty="0">
                <a:latin typeface="Times New Roman"/>
                <a:cs typeface="Times New Roman"/>
              </a:rPr>
              <a:t>ь</a:t>
            </a:r>
            <a:r>
              <a:rPr sz="2000" b="1" spc="-20" dirty="0">
                <a:latin typeface="Times New Roman"/>
                <a:cs typeface="Times New Roman"/>
              </a:rPr>
              <a:t>н</a:t>
            </a:r>
            <a:r>
              <a:rPr sz="2000" b="1" dirty="0">
                <a:latin typeface="Times New Roman"/>
                <a:cs typeface="Times New Roman"/>
              </a:rPr>
              <a:t>о</a:t>
            </a:r>
            <a:r>
              <a:rPr sz="2000" b="1" spc="-55" dirty="0">
                <a:latin typeface="Times New Roman"/>
                <a:cs typeface="Times New Roman"/>
              </a:rPr>
              <a:t>г</a:t>
            </a:r>
            <a:r>
              <a:rPr sz="2000" b="1" dirty="0">
                <a:latin typeface="Times New Roman"/>
                <a:cs typeface="Times New Roman"/>
              </a:rPr>
              <a:t>о	</a:t>
            </a:r>
            <a:r>
              <a:rPr sz="2000" b="1" spc="-15" dirty="0">
                <a:latin typeface="Times New Roman"/>
                <a:cs typeface="Times New Roman"/>
              </a:rPr>
              <a:t>з</a:t>
            </a:r>
            <a:r>
              <a:rPr sz="2000" b="1" spc="-35" dirty="0">
                <a:latin typeface="Times New Roman"/>
                <a:cs typeface="Times New Roman"/>
              </a:rPr>
              <a:t>а</a:t>
            </a:r>
            <a:r>
              <a:rPr sz="2000" b="1" spc="-5" dirty="0">
                <a:latin typeface="Times New Roman"/>
                <a:cs typeface="Times New Roman"/>
              </a:rPr>
              <a:t>п</a:t>
            </a:r>
            <a:r>
              <a:rPr sz="2000" b="1" spc="-10" dirty="0">
                <a:latin typeface="Times New Roman"/>
                <a:cs typeface="Times New Roman"/>
              </a:rPr>
              <a:t>и</a:t>
            </a:r>
            <a:r>
              <a:rPr sz="2000" b="1" spc="-40" dirty="0">
                <a:latin typeface="Times New Roman"/>
                <a:cs typeface="Times New Roman"/>
              </a:rPr>
              <a:t>с</a:t>
            </a:r>
            <a:r>
              <a:rPr sz="2000" b="1" dirty="0">
                <a:latin typeface="Times New Roman"/>
                <a:cs typeface="Times New Roman"/>
              </a:rPr>
              <a:t>у	в</a:t>
            </a:r>
            <a:endParaRPr sz="2000">
              <a:latin typeface="Times New Roman"/>
              <a:cs typeface="Times New Roman"/>
            </a:endParaRPr>
          </a:p>
        </p:txBody>
      </p:sp>
      <p:sp>
        <p:nvSpPr>
          <p:cNvPr id="5" name="object 5"/>
          <p:cNvSpPr txBox="1"/>
          <p:nvPr/>
        </p:nvSpPr>
        <p:spPr>
          <a:xfrm>
            <a:off x="439013" y="2056002"/>
            <a:ext cx="8341359" cy="4187825"/>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Times New Roman"/>
                <a:cs typeface="Times New Roman"/>
              </a:rPr>
              <a:t>формуляр</a:t>
            </a:r>
            <a:r>
              <a:rPr sz="2000" b="1" spc="-40" dirty="0">
                <a:latin typeface="Times New Roman"/>
                <a:cs typeface="Times New Roman"/>
              </a:rPr>
              <a:t> </a:t>
            </a:r>
            <a:r>
              <a:rPr sz="2000" b="1" spc="-5" dirty="0">
                <a:latin typeface="Times New Roman"/>
                <a:cs typeface="Times New Roman"/>
              </a:rPr>
              <a:t>спостереження.</a:t>
            </a:r>
            <a:endParaRPr sz="2000">
              <a:latin typeface="Times New Roman"/>
              <a:cs typeface="Times New Roman"/>
            </a:endParaRPr>
          </a:p>
          <a:p>
            <a:pPr>
              <a:lnSpc>
                <a:spcPct val="100000"/>
              </a:lnSpc>
              <a:spcBef>
                <a:spcPts val="55"/>
              </a:spcBef>
            </a:pPr>
            <a:endParaRPr sz="2350">
              <a:latin typeface="Times New Roman"/>
              <a:cs typeface="Times New Roman"/>
            </a:endParaRPr>
          </a:p>
          <a:p>
            <a:pPr marL="12700" marR="5080" indent="513080" algn="just">
              <a:lnSpc>
                <a:spcPct val="114999"/>
              </a:lnSpc>
            </a:pPr>
            <a:r>
              <a:rPr sz="2000" b="1" i="1" spc="-15" dirty="0">
                <a:latin typeface="Times New Roman"/>
                <a:cs typeface="Times New Roman"/>
              </a:rPr>
              <a:t>Помилки </a:t>
            </a:r>
            <a:r>
              <a:rPr sz="2000" b="1" i="1" spc="-10" dirty="0">
                <a:latin typeface="Times New Roman"/>
                <a:cs typeface="Times New Roman"/>
              </a:rPr>
              <a:t>репрезентативності </a:t>
            </a:r>
            <a:r>
              <a:rPr sz="2000" b="1" spc="-15" dirty="0">
                <a:latin typeface="Times New Roman"/>
                <a:cs typeface="Times New Roman"/>
              </a:rPr>
              <a:t>виникають </a:t>
            </a:r>
            <a:r>
              <a:rPr sz="2000" b="1" spc="-5" dirty="0">
                <a:latin typeface="Times New Roman"/>
                <a:cs typeface="Times New Roman"/>
              </a:rPr>
              <a:t>лише </a:t>
            </a:r>
            <a:r>
              <a:rPr sz="2000" b="1" dirty="0">
                <a:latin typeface="Times New Roman"/>
                <a:cs typeface="Times New Roman"/>
              </a:rPr>
              <a:t>в </a:t>
            </a:r>
            <a:r>
              <a:rPr sz="2000" b="1" spc="-10" dirty="0">
                <a:latin typeface="Times New Roman"/>
                <a:cs typeface="Times New Roman"/>
              </a:rPr>
              <a:t>несуцільному  </a:t>
            </a:r>
            <a:r>
              <a:rPr sz="2000" b="1" spc="-5" dirty="0">
                <a:latin typeface="Times New Roman"/>
                <a:cs typeface="Times New Roman"/>
              </a:rPr>
              <a:t>спостереженні </a:t>
            </a:r>
            <a:r>
              <a:rPr sz="2000" b="1" spc="-55" dirty="0">
                <a:latin typeface="Times New Roman"/>
                <a:cs typeface="Times New Roman"/>
              </a:rPr>
              <a:t>тому, </a:t>
            </a:r>
            <a:r>
              <a:rPr sz="2000" b="1" dirty="0">
                <a:latin typeface="Times New Roman"/>
                <a:cs typeface="Times New Roman"/>
              </a:rPr>
              <a:t>що </a:t>
            </a:r>
            <a:r>
              <a:rPr sz="2000" b="1" spc="-5" dirty="0">
                <a:latin typeface="Times New Roman"/>
                <a:cs typeface="Times New Roman"/>
              </a:rPr>
              <a:t>склад відібраної обстеженої частини </a:t>
            </a:r>
            <a:r>
              <a:rPr sz="2000" b="1" spc="-10" dirty="0">
                <a:latin typeface="Times New Roman"/>
                <a:cs typeface="Times New Roman"/>
              </a:rPr>
              <a:t>сукупності  недостатньо </a:t>
            </a:r>
            <a:r>
              <a:rPr sz="2000" b="1" spc="-15" dirty="0">
                <a:latin typeface="Times New Roman"/>
                <a:cs typeface="Times New Roman"/>
              </a:rPr>
              <a:t>повно </a:t>
            </a:r>
            <a:r>
              <a:rPr sz="2000" b="1" spc="-5" dirty="0">
                <a:latin typeface="Times New Roman"/>
                <a:cs typeface="Times New Roman"/>
              </a:rPr>
              <a:t>відображає склад </a:t>
            </a:r>
            <a:r>
              <a:rPr sz="2000" b="1" spc="-10" dirty="0">
                <a:latin typeface="Times New Roman"/>
                <a:cs typeface="Times New Roman"/>
              </a:rPr>
              <a:t>сукупності </a:t>
            </a:r>
            <a:r>
              <a:rPr sz="2000" b="1" dirty="0">
                <a:latin typeface="Times New Roman"/>
                <a:cs typeface="Times New Roman"/>
              </a:rPr>
              <a:t>в </a:t>
            </a:r>
            <a:r>
              <a:rPr sz="2000" b="1" spc="-40" dirty="0">
                <a:latin typeface="Times New Roman"/>
                <a:cs typeface="Times New Roman"/>
              </a:rPr>
              <a:t>цілому, </a:t>
            </a:r>
            <a:r>
              <a:rPr sz="2000" b="1" spc="-45" dirty="0">
                <a:latin typeface="Times New Roman"/>
                <a:cs typeface="Times New Roman"/>
              </a:rPr>
              <a:t>хоч  </a:t>
            </a:r>
            <a:r>
              <a:rPr sz="2000" b="1" spc="-5" dirty="0">
                <a:latin typeface="Times New Roman"/>
                <a:cs typeface="Times New Roman"/>
              </a:rPr>
              <a:t>реєстрація </a:t>
            </a:r>
            <a:r>
              <a:rPr sz="2000" b="1" spc="-10" dirty="0">
                <a:latin typeface="Times New Roman"/>
                <a:cs typeface="Times New Roman"/>
              </a:rPr>
              <a:t>відомостей </a:t>
            </a:r>
            <a:r>
              <a:rPr sz="2000" b="1" spc="-5" dirty="0">
                <a:latin typeface="Times New Roman"/>
                <a:cs typeface="Times New Roman"/>
              </a:rPr>
              <a:t>по </a:t>
            </a:r>
            <a:r>
              <a:rPr sz="2000" b="1" spc="-20" dirty="0">
                <a:latin typeface="Times New Roman"/>
                <a:cs typeface="Times New Roman"/>
              </a:rPr>
              <a:t>кожній </a:t>
            </a:r>
            <a:r>
              <a:rPr sz="2000" b="1" spc="-5" dirty="0">
                <a:latin typeface="Times New Roman"/>
                <a:cs typeface="Times New Roman"/>
              </a:rPr>
              <a:t>відібраній для обстеження </a:t>
            </a:r>
            <a:r>
              <a:rPr sz="2000" b="1" spc="-15" dirty="0">
                <a:latin typeface="Times New Roman"/>
                <a:cs typeface="Times New Roman"/>
              </a:rPr>
              <a:t>одиниці  </a:t>
            </a:r>
            <a:r>
              <a:rPr sz="2000" b="1" spc="-30" dirty="0">
                <a:latin typeface="Times New Roman"/>
                <a:cs typeface="Times New Roman"/>
              </a:rPr>
              <a:t>була </a:t>
            </a:r>
            <a:r>
              <a:rPr sz="2000" b="1" spc="-10" dirty="0">
                <a:latin typeface="Times New Roman"/>
                <a:cs typeface="Times New Roman"/>
              </a:rPr>
              <a:t>проведена</a:t>
            </a:r>
            <a:r>
              <a:rPr sz="2000" b="1" spc="-55" dirty="0">
                <a:latin typeface="Times New Roman"/>
                <a:cs typeface="Times New Roman"/>
              </a:rPr>
              <a:t> </a:t>
            </a:r>
            <a:r>
              <a:rPr sz="2000" b="1" spc="-15" dirty="0">
                <a:latin typeface="Times New Roman"/>
                <a:cs typeface="Times New Roman"/>
              </a:rPr>
              <a:t>точно.</a:t>
            </a:r>
            <a:endParaRPr sz="2000">
              <a:latin typeface="Times New Roman"/>
              <a:cs typeface="Times New Roman"/>
            </a:endParaRPr>
          </a:p>
          <a:p>
            <a:pPr>
              <a:lnSpc>
                <a:spcPct val="100000"/>
              </a:lnSpc>
              <a:spcBef>
                <a:spcPts val="5"/>
              </a:spcBef>
            </a:pPr>
            <a:endParaRPr sz="2400">
              <a:latin typeface="Times New Roman"/>
              <a:cs typeface="Times New Roman"/>
            </a:endParaRPr>
          </a:p>
          <a:p>
            <a:pPr marL="12700" marR="7620" indent="513080">
              <a:lnSpc>
                <a:spcPct val="114999"/>
              </a:lnSpc>
            </a:pPr>
            <a:r>
              <a:rPr sz="2000" b="1" i="1" spc="-5" dirty="0">
                <a:latin typeface="Times New Roman"/>
                <a:cs typeface="Times New Roman"/>
              </a:rPr>
              <a:t>Навмисні </a:t>
            </a:r>
            <a:r>
              <a:rPr sz="2000" b="1" i="1" spc="-15" dirty="0">
                <a:latin typeface="Times New Roman"/>
                <a:cs typeface="Times New Roman"/>
              </a:rPr>
              <a:t>помилки </a:t>
            </a:r>
            <a:r>
              <a:rPr sz="2000" b="1" dirty="0">
                <a:latin typeface="Times New Roman"/>
                <a:cs typeface="Times New Roman"/>
              </a:rPr>
              <a:t>- </a:t>
            </a:r>
            <a:r>
              <a:rPr sz="2000" b="1" spc="-15" dirty="0">
                <a:latin typeface="Times New Roman"/>
                <a:cs typeface="Times New Roman"/>
              </a:rPr>
              <a:t>виникають </a:t>
            </a:r>
            <a:r>
              <a:rPr sz="2000" b="1" spc="-5" dirty="0">
                <a:latin typeface="Times New Roman"/>
                <a:cs typeface="Times New Roman"/>
              </a:rPr>
              <a:t>внаслідок </a:t>
            </a:r>
            <a:r>
              <a:rPr sz="2000" b="1" spc="-20" dirty="0">
                <a:latin typeface="Times New Roman"/>
                <a:cs typeface="Times New Roman"/>
              </a:rPr>
              <a:t>свідомого, </a:t>
            </a:r>
            <a:r>
              <a:rPr sz="2000" b="1" spc="-15" dirty="0">
                <a:latin typeface="Times New Roman"/>
                <a:cs typeface="Times New Roman"/>
              </a:rPr>
              <a:t>навмисного  </a:t>
            </a:r>
            <a:r>
              <a:rPr sz="2000" b="1" spc="-10" dirty="0">
                <a:latin typeface="Times New Roman"/>
                <a:cs typeface="Times New Roman"/>
              </a:rPr>
              <a:t>викривлення </a:t>
            </a:r>
            <a:r>
              <a:rPr sz="2000" b="1" spc="-5" dirty="0">
                <a:latin typeface="Times New Roman"/>
                <a:cs typeface="Times New Roman"/>
              </a:rPr>
              <a:t>фактів </a:t>
            </a:r>
            <a:r>
              <a:rPr sz="2000" b="1" dirty="0">
                <a:latin typeface="Times New Roman"/>
                <a:cs typeface="Times New Roman"/>
              </a:rPr>
              <a:t>з </a:t>
            </a:r>
            <a:r>
              <a:rPr sz="2000" b="1" spc="-10" dirty="0">
                <a:latin typeface="Times New Roman"/>
                <a:cs typeface="Times New Roman"/>
              </a:rPr>
              <a:t>метою </a:t>
            </a:r>
            <a:r>
              <a:rPr sz="2000" b="1" spc="-5" dirty="0">
                <a:latin typeface="Times New Roman"/>
                <a:cs typeface="Times New Roman"/>
              </a:rPr>
              <a:t>погіршення або прикрашення</a:t>
            </a:r>
            <a:r>
              <a:rPr sz="2000" b="1" spc="-35" dirty="0">
                <a:latin typeface="Times New Roman"/>
                <a:cs typeface="Times New Roman"/>
              </a:rPr>
              <a:t> </a:t>
            </a:r>
            <a:r>
              <a:rPr sz="2000" b="1" spc="-5" dirty="0">
                <a:latin typeface="Times New Roman"/>
                <a:cs typeface="Times New Roman"/>
              </a:rPr>
              <a:t>дійсності.</a:t>
            </a:r>
            <a:endParaRPr sz="2000">
              <a:latin typeface="Times New Roman"/>
              <a:cs typeface="Times New Roman"/>
            </a:endParaRPr>
          </a:p>
          <a:p>
            <a:pPr marL="525780">
              <a:lnSpc>
                <a:spcPct val="100000"/>
              </a:lnSpc>
              <a:spcBef>
                <a:spcPts val="360"/>
              </a:spcBef>
            </a:pPr>
            <a:r>
              <a:rPr sz="2000" b="1" i="1" spc="-5" dirty="0">
                <a:latin typeface="Times New Roman"/>
                <a:cs typeface="Times New Roman"/>
              </a:rPr>
              <a:t>Ненавмисні </a:t>
            </a:r>
            <a:r>
              <a:rPr sz="2000" b="1" spc="-10" dirty="0">
                <a:latin typeface="Times New Roman"/>
                <a:cs typeface="Times New Roman"/>
              </a:rPr>
              <a:t>помилки </a:t>
            </a:r>
            <a:r>
              <a:rPr sz="2000" b="1" spc="-5" dirty="0">
                <a:latin typeface="Times New Roman"/>
                <a:cs typeface="Times New Roman"/>
              </a:rPr>
              <a:t>носять </a:t>
            </a:r>
            <a:r>
              <a:rPr sz="2000" b="1" spc="-15" dirty="0">
                <a:latin typeface="Times New Roman"/>
                <a:cs typeface="Times New Roman"/>
              </a:rPr>
              <a:t>випадковий </a:t>
            </a:r>
            <a:r>
              <a:rPr sz="2000" b="1" spc="-5" dirty="0">
                <a:latin typeface="Times New Roman"/>
                <a:cs typeface="Times New Roman"/>
              </a:rPr>
              <a:t>характер,</a:t>
            </a:r>
            <a:r>
              <a:rPr sz="2000" b="1" spc="-25" dirty="0">
                <a:latin typeface="Times New Roman"/>
                <a:cs typeface="Times New Roman"/>
              </a:rPr>
              <a:t> </a:t>
            </a:r>
            <a:r>
              <a:rPr sz="2000" b="1" spc="-15" dirty="0">
                <a:latin typeface="Times New Roman"/>
                <a:cs typeface="Times New Roman"/>
              </a:rPr>
              <a:t>визначаються</a:t>
            </a:r>
            <a:endParaRPr sz="2000">
              <a:latin typeface="Times New Roman"/>
              <a:cs typeface="Times New Roman"/>
            </a:endParaRPr>
          </a:p>
          <a:p>
            <a:pPr marL="12700">
              <a:lnSpc>
                <a:spcPct val="100000"/>
              </a:lnSpc>
              <a:spcBef>
                <a:spcPts val="360"/>
              </a:spcBef>
            </a:pPr>
            <a:r>
              <a:rPr sz="2000" b="1" spc="-10" dirty="0">
                <a:latin typeface="Times New Roman"/>
                <a:cs typeface="Times New Roman"/>
              </a:rPr>
              <a:t>випадковими</a:t>
            </a:r>
            <a:r>
              <a:rPr sz="2000" b="1" spc="-65" dirty="0">
                <a:latin typeface="Times New Roman"/>
                <a:cs typeface="Times New Roman"/>
              </a:rPr>
              <a:t> </a:t>
            </a:r>
            <a:r>
              <a:rPr sz="2000" b="1" spc="-5" dirty="0">
                <a:latin typeface="Times New Roman"/>
                <a:cs typeface="Times New Roman"/>
              </a:rPr>
              <a:t>причинами.</a:t>
            </a:r>
            <a:endParaRPr sz="20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60051"/>
            <a:ext cx="8704580" cy="6021070"/>
          </a:xfrm>
          <a:prstGeom prst="rect">
            <a:avLst/>
          </a:prstGeom>
        </p:spPr>
        <p:txBody>
          <a:bodyPr vert="horz" wrap="square" lIns="0" tIns="53975" rIns="0" bIns="0" rtlCol="0">
            <a:spAutoFit/>
          </a:bodyPr>
          <a:lstStyle/>
          <a:p>
            <a:pPr marL="520065" algn="just">
              <a:lnSpc>
                <a:spcPct val="100000"/>
              </a:lnSpc>
              <a:spcBef>
                <a:spcPts val="425"/>
              </a:spcBef>
            </a:pPr>
            <a:r>
              <a:rPr sz="1800" spc="-10" dirty="0">
                <a:latin typeface="Times New Roman"/>
                <a:cs typeface="Times New Roman"/>
              </a:rPr>
              <a:t>Помилки </a:t>
            </a:r>
            <a:r>
              <a:rPr sz="1800" dirty="0">
                <a:latin typeface="Times New Roman"/>
                <a:cs typeface="Times New Roman"/>
              </a:rPr>
              <a:t>спостереження </a:t>
            </a:r>
            <a:r>
              <a:rPr sz="1800" spc="-10" dirty="0">
                <a:latin typeface="Times New Roman"/>
                <a:cs typeface="Times New Roman"/>
              </a:rPr>
              <a:t>виявляються </a:t>
            </a:r>
            <a:r>
              <a:rPr sz="1800" spc="-5" dirty="0">
                <a:latin typeface="Times New Roman"/>
                <a:cs typeface="Times New Roman"/>
              </a:rPr>
              <a:t>внаслідок найретельнішої перевірки</a:t>
            </a:r>
            <a:r>
              <a:rPr sz="1800" spc="280" dirty="0">
                <a:latin typeface="Times New Roman"/>
                <a:cs typeface="Times New Roman"/>
              </a:rPr>
              <a:t> </a:t>
            </a:r>
            <a:r>
              <a:rPr sz="1800" spc="25" dirty="0">
                <a:latin typeface="Times New Roman"/>
                <a:cs typeface="Times New Roman"/>
              </a:rPr>
              <a:t>та</a:t>
            </a:r>
            <a:endParaRPr sz="1800">
              <a:latin typeface="Times New Roman"/>
              <a:cs typeface="Times New Roman"/>
            </a:endParaRPr>
          </a:p>
          <a:p>
            <a:pPr marL="12700" algn="just">
              <a:lnSpc>
                <a:spcPct val="100000"/>
              </a:lnSpc>
              <a:spcBef>
                <a:spcPts val="325"/>
              </a:spcBef>
            </a:pPr>
            <a:r>
              <a:rPr sz="1800" spc="-15" dirty="0">
                <a:latin typeface="Times New Roman"/>
                <a:cs typeface="Times New Roman"/>
              </a:rPr>
              <a:t>контролю </a:t>
            </a:r>
            <a:r>
              <a:rPr sz="1800" dirty="0">
                <a:latin typeface="Times New Roman"/>
                <a:cs typeface="Times New Roman"/>
              </a:rPr>
              <a:t>вірогідності</a:t>
            </a:r>
            <a:r>
              <a:rPr sz="1800" spc="-15" dirty="0">
                <a:latin typeface="Times New Roman"/>
                <a:cs typeface="Times New Roman"/>
              </a:rPr>
              <a:t> </a:t>
            </a:r>
            <a:r>
              <a:rPr sz="1800" spc="-5" dirty="0">
                <a:latin typeface="Times New Roman"/>
                <a:cs typeface="Times New Roman"/>
              </a:rPr>
              <a:t>даних.</a:t>
            </a:r>
            <a:endParaRPr sz="1800">
              <a:latin typeface="Times New Roman"/>
              <a:cs typeface="Times New Roman"/>
            </a:endParaRPr>
          </a:p>
          <a:p>
            <a:pPr marL="12700" marR="8890" indent="507365" algn="just">
              <a:lnSpc>
                <a:spcPct val="114999"/>
              </a:lnSpc>
            </a:pPr>
            <a:r>
              <a:rPr sz="1800" spc="-5" dirty="0">
                <a:latin typeface="Times New Roman"/>
                <a:cs typeface="Times New Roman"/>
              </a:rPr>
              <a:t>Насамперед </a:t>
            </a:r>
            <a:r>
              <a:rPr sz="1800" spc="-10" dirty="0">
                <a:latin typeface="Times New Roman"/>
                <a:cs typeface="Times New Roman"/>
              </a:rPr>
              <a:t>здійснюють </a:t>
            </a:r>
            <a:r>
              <a:rPr sz="1800" spc="-5" dirty="0">
                <a:latin typeface="Times New Roman"/>
                <a:cs typeface="Times New Roman"/>
              </a:rPr>
              <a:t>зовнішній </a:t>
            </a:r>
            <a:r>
              <a:rPr sz="1800" spc="-15" dirty="0">
                <a:latin typeface="Times New Roman"/>
                <a:cs typeface="Times New Roman"/>
              </a:rPr>
              <a:t>контроль формулярів. </a:t>
            </a:r>
            <a:r>
              <a:rPr sz="1800" spc="-10" dirty="0">
                <a:latin typeface="Times New Roman"/>
                <a:cs typeface="Times New Roman"/>
              </a:rPr>
              <a:t>Перевіряють  </a:t>
            </a:r>
            <a:r>
              <a:rPr sz="1800" spc="-5" dirty="0">
                <a:latin typeface="Times New Roman"/>
                <a:cs typeface="Times New Roman"/>
              </a:rPr>
              <a:t>правильність їх оформлення </a:t>
            </a:r>
            <a:r>
              <a:rPr sz="1800" spc="-15" dirty="0">
                <a:latin typeface="Times New Roman"/>
                <a:cs typeface="Times New Roman"/>
              </a:rPr>
              <a:t>щодо </a:t>
            </a:r>
            <a:r>
              <a:rPr sz="1800" dirty="0">
                <a:latin typeface="Times New Roman"/>
                <a:cs typeface="Times New Roman"/>
              </a:rPr>
              <a:t>наявності і </a:t>
            </a:r>
            <a:r>
              <a:rPr sz="1800" spc="-10" dirty="0">
                <a:latin typeface="Times New Roman"/>
                <a:cs typeface="Times New Roman"/>
              </a:rPr>
              <a:t>повноти записів. Потім </a:t>
            </a:r>
            <a:r>
              <a:rPr sz="1800" spc="-5" dirty="0">
                <a:latin typeface="Times New Roman"/>
                <a:cs typeface="Times New Roman"/>
              </a:rPr>
              <a:t>здійснюють  логічний </a:t>
            </a:r>
            <a:r>
              <a:rPr sz="1800" dirty="0">
                <a:latin typeface="Times New Roman"/>
                <a:cs typeface="Times New Roman"/>
              </a:rPr>
              <a:t>і </a:t>
            </a:r>
            <a:r>
              <a:rPr sz="1800" spc="-5" dirty="0">
                <a:latin typeface="Times New Roman"/>
                <a:cs typeface="Times New Roman"/>
              </a:rPr>
              <a:t>арифметичний</a:t>
            </a:r>
            <a:r>
              <a:rPr sz="1800" spc="-20" dirty="0">
                <a:latin typeface="Times New Roman"/>
                <a:cs typeface="Times New Roman"/>
              </a:rPr>
              <a:t> </a:t>
            </a:r>
            <a:r>
              <a:rPr sz="1800" spc="-15" dirty="0">
                <a:latin typeface="Times New Roman"/>
                <a:cs typeface="Times New Roman"/>
              </a:rPr>
              <a:t>контроль.</a:t>
            </a:r>
            <a:endParaRPr sz="1800">
              <a:latin typeface="Times New Roman"/>
              <a:cs typeface="Times New Roman"/>
            </a:endParaRPr>
          </a:p>
          <a:p>
            <a:pPr marL="12700" marR="7620" indent="449580" algn="just">
              <a:lnSpc>
                <a:spcPct val="114999"/>
              </a:lnSpc>
            </a:pPr>
            <a:r>
              <a:rPr sz="1800" spc="-10" dirty="0">
                <a:latin typeface="Times New Roman"/>
                <a:cs typeface="Times New Roman"/>
              </a:rPr>
              <a:t>Помилки, </a:t>
            </a:r>
            <a:r>
              <a:rPr sz="1800" spc="-5" dirty="0">
                <a:latin typeface="Times New Roman"/>
                <a:cs typeface="Times New Roman"/>
              </a:rPr>
              <a:t>допущені на етапі </a:t>
            </a:r>
            <a:r>
              <a:rPr sz="1800" spc="-10" dirty="0">
                <a:latin typeface="Times New Roman"/>
                <a:cs typeface="Times New Roman"/>
              </a:rPr>
              <a:t>збору </a:t>
            </a:r>
            <a:r>
              <a:rPr sz="1800" spc="-5" dirty="0">
                <a:latin typeface="Times New Roman"/>
                <a:cs typeface="Times New Roman"/>
              </a:rPr>
              <a:t>даних не, </a:t>
            </a:r>
            <a:r>
              <a:rPr sz="1800" spc="-10" dirty="0">
                <a:latin typeface="Times New Roman"/>
                <a:cs typeface="Times New Roman"/>
              </a:rPr>
              <a:t>можуть </a:t>
            </a:r>
            <a:r>
              <a:rPr sz="1800" spc="-20" dirty="0">
                <a:latin typeface="Times New Roman"/>
                <a:cs typeface="Times New Roman"/>
              </a:rPr>
              <a:t>бути </a:t>
            </a:r>
            <a:r>
              <a:rPr sz="1800" spc="-10" dirty="0">
                <a:latin typeface="Times New Roman"/>
                <a:cs typeface="Times New Roman"/>
              </a:rPr>
              <a:t>виправлені </a:t>
            </a:r>
            <a:r>
              <a:rPr sz="1800" spc="-5" dirty="0">
                <a:latin typeface="Times New Roman"/>
                <a:cs typeface="Times New Roman"/>
              </a:rPr>
              <a:t>на </a:t>
            </a:r>
            <a:r>
              <a:rPr sz="1800" spc="-10" dirty="0">
                <a:latin typeface="Times New Roman"/>
                <a:cs typeface="Times New Roman"/>
              </a:rPr>
              <a:t>2-му </a:t>
            </a:r>
            <a:r>
              <a:rPr sz="1800" spc="5" dirty="0">
                <a:latin typeface="Times New Roman"/>
                <a:cs typeface="Times New Roman"/>
              </a:rPr>
              <a:t>та </a:t>
            </a:r>
            <a:r>
              <a:rPr sz="1800" dirty="0">
                <a:latin typeface="Times New Roman"/>
                <a:cs typeface="Times New Roman"/>
              </a:rPr>
              <a:t>3-  </a:t>
            </a:r>
            <a:r>
              <a:rPr sz="1800" spc="-10" dirty="0">
                <a:latin typeface="Times New Roman"/>
                <a:cs typeface="Times New Roman"/>
              </a:rPr>
              <a:t>му </a:t>
            </a:r>
            <a:r>
              <a:rPr sz="1800" spc="-5" dirty="0">
                <a:latin typeface="Times New Roman"/>
                <a:cs typeface="Times New Roman"/>
              </a:rPr>
              <a:t>етапах спостереження. </a:t>
            </a:r>
            <a:r>
              <a:rPr sz="1800" spc="-50" dirty="0">
                <a:latin typeface="Times New Roman"/>
                <a:cs typeface="Times New Roman"/>
              </a:rPr>
              <a:t>Тому </a:t>
            </a:r>
            <a:r>
              <a:rPr sz="1800" dirty="0">
                <a:latin typeface="Times New Roman"/>
                <a:cs typeface="Times New Roman"/>
              </a:rPr>
              <a:t>ще </a:t>
            </a:r>
            <a:r>
              <a:rPr sz="1800" spc="-5" dirty="0">
                <a:latin typeface="Times New Roman"/>
                <a:cs typeface="Times New Roman"/>
              </a:rPr>
              <a:t>на </a:t>
            </a:r>
            <a:r>
              <a:rPr sz="1800" dirty="0">
                <a:latin typeface="Times New Roman"/>
                <a:cs typeface="Times New Roman"/>
              </a:rPr>
              <a:t>стадії спостереження </a:t>
            </a:r>
            <a:r>
              <a:rPr sz="1800" spc="-10" dirty="0">
                <a:latin typeface="Times New Roman"/>
                <a:cs typeface="Times New Roman"/>
              </a:rPr>
              <a:t>необхідно застосовувати  </a:t>
            </a:r>
            <a:r>
              <a:rPr sz="1800" b="1" dirty="0">
                <a:latin typeface="Times New Roman"/>
                <a:cs typeface="Times New Roman"/>
              </a:rPr>
              <a:t>засоби </a:t>
            </a:r>
            <a:r>
              <a:rPr sz="1800" b="1" spc="-10" dirty="0">
                <a:latin typeface="Times New Roman"/>
                <a:cs typeface="Times New Roman"/>
              </a:rPr>
              <a:t>контролю </a:t>
            </a:r>
            <a:r>
              <a:rPr sz="1800" b="1" spc="-5" dirty="0">
                <a:latin typeface="Times New Roman"/>
                <a:cs typeface="Times New Roman"/>
              </a:rPr>
              <a:t>даних</a:t>
            </a:r>
            <a:r>
              <a:rPr sz="1800" spc="-5" dirty="0">
                <a:latin typeface="Times New Roman"/>
                <a:cs typeface="Times New Roman"/>
              </a:rPr>
              <a:t>, </a:t>
            </a:r>
            <a:r>
              <a:rPr sz="1800" dirty="0">
                <a:latin typeface="Times New Roman"/>
                <a:cs typeface="Times New Roman"/>
              </a:rPr>
              <a:t>а</a:t>
            </a:r>
            <a:r>
              <a:rPr sz="1800" spc="35" dirty="0">
                <a:latin typeface="Times New Roman"/>
                <a:cs typeface="Times New Roman"/>
              </a:rPr>
              <a:t> </a:t>
            </a:r>
            <a:r>
              <a:rPr sz="1800" spc="5" dirty="0">
                <a:latin typeface="Times New Roman"/>
                <a:cs typeface="Times New Roman"/>
              </a:rPr>
              <a:t>саме:</a:t>
            </a:r>
            <a:endParaRPr sz="1800">
              <a:latin typeface="Times New Roman"/>
              <a:cs typeface="Times New Roman"/>
            </a:endParaRPr>
          </a:p>
          <a:p>
            <a:pPr marL="12700" marR="6985" algn="just">
              <a:lnSpc>
                <a:spcPts val="2490"/>
              </a:lnSpc>
              <a:spcBef>
                <a:spcPts val="135"/>
              </a:spcBef>
              <a:buFont typeface="Times New Roman"/>
              <a:buChar char="·"/>
              <a:tabLst>
                <a:tab pos="159385" algn="l"/>
              </a:tabLst>
            </a:pPr>
            <a:r>
              <a:rPr sz="1800" b="1" spc="-15" dirty="0">
                <a:latin typeface="Times New Roman"/>
                <a:cs typeface="Times New Roman"/>
              </a:rPr>
              <a:t>зовнішній </a:t>
            </a:r>
            <a:r>
              <a:rPr sz="1800" dirty="0">
                <a:latin typeface="Times New Roman"/>
                <a:cs typeface="Times New Roman"/>
              </a:rPr>
              <a:t>– </a:t>
            </a:r>
            <a:r>
              <a:rPr sz="1800" spc="-15" dirty="0">
                <a:latin typeface="Times New Roman"/>
                <a:cs typeface="Times New Roman"/>
              </a:rPr>
              <a:t>контроль </a:t>
            </a:r>
            <a:r>
              <a:rPr sz="1800" spc="-10" dirty="0">
                <a:latin typeface="Times New Roman"/>
                <a:cs typeface="Times New Roman"/>
              </a:rPr>
              <a:t>повноти </a:t>
            </a:r>
            <a:r>
              <a:rPr sz="1800" spc="-5" dirty="0">
                <a:latin typeface="Times New Roman"/>
                <a:cs typeface="Times New Roman"/>
              </a:rPr>
              <a:t>даних, </a:t>
            </a:r>
            <a:r>
              <a:rPr sz="1800" spc="-10" dirty="0">
                <a:latin typeface="Times New Roman"/>
                <a:cs typeface="Times New Roman"/>
              </a:rPr>
              <a:t>здійснюється візуально </a:t>
            </a:r>
            <a:r>
              <a:rPr sz="1800" spc="-5" dirty="0">
                <a:latin typeface="Times New Roman"/>
                <a:cs typeface="Times New Roman"/>
              </a:rPr>
              <a:t>при перевірці </a:t>
            </a:r>
            <a:r>
              <a:rPr sz="1800" dirty="0">
                <a:latin typeface="Times New Roman"/>
                <a:cs typeface="Times New Roman"/>
              </a:rPr>
              <a:t>наявності  </a:t>
            </a:r>
            <a:r>
              <a:rPr sz="1800" spc="-5" dirty="0">
                <a:latin typeface="Times New Roman"/>
                <a:cs typeface="Times New Roman"/>
              </a:rPr>
              <a:t>даних за всіма </a:t>
            </a:r>
            <a:r>
              <a:rPr sz="1800" spc="-10" dirty="0">
                <a:latin typeface="Times New Roman"/>
                <a:cs typeface="Times New Roman"/>
              </a:rPr>
              <a:t>одиницями </a:t>
            </a:r>
            <a:r>
              <a:rPr sz="1800" spc="10" dirty="0">
                <a:latin typeface="Times New Roman"/>
                <a:cs typeface="Times New Roman"/>
              </a:rPr>
              <a:t>та</a:t>
            </a:r>
            <a:r>
              <a:rPr sz="1800" spc="-5" dirty="0">
                <a:latin typeface="Times New Roman"/>
                <a:cs typeface="Times New Roman"/>
              </a:rPr>
              <a:t> позиціями;</a:t>
            </a:r>
            <a:endParaRPr sz="1800">
              <a:latin typeface="Times New Roman"/>
              <a:cs typeface="Times New Roman"/>
            </a:endParaRPr>
          </a:p>
          <a:p>
            <a:pPr marL="149860" indent="-137160" algn="just">
              <a:lnSpc>
                <a:spcPct val="100000"/>
              </a:lnSpc>
              <a:spcBef>
                <a:spcPts val="180"/>
              </a:spcBef>
              <a:buFont typeface="Times New Roman"/>
              <a:buChar char="·"/>
              <a:tabLst>
                <a:tab pos="149860" algn="l"/>
              </a:tabLst>
            </a:pPr>
            <a:r>
              <a:rPr sz="1800" b="1" spc="-5" dirty="0">
                <a:latin typeface="Times New Roman"/>
                <a:cs typeface="Times New Roman"/>
              </a:rPr>
              <a:t>арифметичний </a:t>
            </a:r>
            <a:r>
              <a:rPr sz="1800" dirty="0">
                <a:latin typeface="Times New Roman"/>
                <a:cs typeface="Times New Roman"/>
              </a:rPr>
              <a:t>– </a:t>
            </a:r>
            <a:r>
              <a:rPr sz="1800" spc="-10" dirty="0">
                <a:latin typeface="Times New Roman"/>
                <a:cs typeface="Times New Roman"/>
              </a:rPr>
              <a:t>базується </a:t>
            </a:r>
            <a:r>
              <a:rPr sz="1800" spc="-5" dirty="0">
                <a:latin typeface="Times New Roman"/>
                <a:cs typeface="Times New Roman"/>
              </a:rPr>
              <a:t>на </a:t>
            </a:r>
            <a:r>
              <a:rPr sz="1800" spc="-10" dirty="0">
                <a:latin typeface="Times New Roman"/>
                <a:cs typeface="Times New Roman"/>
              </a:rPr>
              <a:t>використанні </a:t>
            </a:r>
            <a:r>
              <a:rPr sz="1800" spc="-5" dirty="0">
                <a:latin typeface="Times New Roman"/>
                <a:cs typeface="Times New Roman"/>
              </a:rPr>
              <a:t>кількісних зв′язків між </a:t>
            </a:r>
            <a:r>
              <a:rPr sz="1800" spc="-15" dirty="0">
                <a:latin typeface="Times New Roman"/>
                <a:cs typeface="Times New Roman"/>
              </a:rPr>
              <a:t>значеннями</a:t>
            </a:r>
            <a:r>
              <a:rPr sz="1800" spc="365" dirty="0">
                <a:latin typeface="Times New Roman"/>
                <a:cs typeface="Times New Roman"/>
              </a:rPr>
              <a:t> </a:t>
            </a:r>
            <a:r>
              <a:rPr sz="1800" spc="-5" dirty="0">
                <a:latin typeface="Times New Roman"/>
                <a:cs typeface="Times New Roman"/>
              </a:rPr>
              <a:t>різних</a:t>
            </a:r>
            <a:endParaRPr sz="1800">
              <a:latin typeface="Times New Roman"/>
              <a:cs typeface="Times New Roman"/>
            </a:endParaRPr>
          </a:p>
          <a:p>
            <a:pPr marL="12700" marR="9525" algn="just">
              <a:lnSpc>
                <a:spcPct val="114999"/>
              </a:lnSpc>
            </a:pPr>
            <a:r>
              <a:rPr sz="1800" spc="-5" dirty="0">
                <a:latin typeface="Times New Roman"/>
                <a:cs typeface="Times New Roman"/>
              </a:rPr>
              <a:t>показників </a:t>
            </a:r>
            <a:r>
              <a:rPr sz="1800" dirty="0">
                <a:latin typeface="Times New Roman"/>
                <a:cs typeface="Times New Roman"/>
              </a:rPr>
              <a:t>і </a:t>
            </a:r>
            <a:r>
              <a:rPr sz="1800" spc="-5" dirty="0">
                <a:latin typeface="Times New Roman"/>
                <a:cs typeface="Times New Roman"/>
              </a:rPr>
              <a:t>полягає </a:t>
            </a:r>
            <a:r>
              <a:rPr sz="1800" dirty="0">
                <a:latin typeface="Times New Roman"/>
                <a:cs typeface="Times New Roman"/>
              </a:rPr>
              <a:t>у </a:t>
            </a:r>
            <a:r>
              <a:rPr sz="1800" spc="-5" dirty="0">
                <a:latin typeface="Times New Roman"/>
                <a:cs typeface="Times New Roman"/>
              </a:rPr>
              <a:t>перевірці </a:t>
            </a:r>
            <a:r>
              <a:rPr sz="1800" spc="-10" dirty="0">
                <a:latin typeface="Times New Roman"/>
                <a:cs typeface="Times New Roman"/>
              </a:rPr>
              <a:t>(перерахунку) </a:t>
            </a:r>
            <a:r>
              <a:rPr sz="1800" dirty="0">
                <a:latin typeface="Times New Roman"/>
                <a:cs typeface="Times New Roman"/>
              </a:rPr>
              <a:t>усіх </a:t>
            </a:r>
            <a:r>
              <a:rPr sz="1800" spc="-5" dirty="0">
                <a:latin typeface="Times New Roman"/>
                <a:cs typeface="Times New Roman"/>
              </a:rPr>
              <a:t>узагальнених показників </a:t>
            </a:r>
            <a:r>
              <a:rPr sz="1800" dirty="0">
                <a:latin typeface="Times New Roman"/>
                <a:cs typeface="Times New Roman"/>
              </a:rPr>
              <a:t>з </a:t>
            </a:r>
            <a:r>
              <a:rPr sz="1800" spc="-15" dirty="0">
                <a:latin typeface="Times New Roman"/>
                <a:cs typeface="Times New Roman"/>
              </a:rPr>
              <a:t>його  допомогою </a:t>
            </a:r>
            <a:r>
              <a:rPr sz="1800" spc="-10" dirty="0">
                <a:latin typeface="Times New Roman"/>
                <a:cs typeface="Times New Roman"/>
              </a:rPr>
              <a:t>можна </a:t>
            </a:r>
            <a:r>
              <a:rPr sz="1800" dirty="0">
                <a:latin typeface="Times New Roman"/>
                <a:cs typeface="Times New Roman"/>
              </a:rPr>
              <a:t>встановити </a:t>
            </a:r>
            <a:r>
              <a:rPr sz="1800" spc="-5" dirty="0">
                <a:latin typeface="Times New Roman"/>
                <a:cs typeface="Times New Roman"/>
              </a:rPr>
              <a:t>розмір </a:t>
            </a:r>
            <a:r>
              <a:rPr sz="1800" spc="-10" dirty="0">
                <a:latin typeface="Times New Roman"/>
                <a:cs typeface="Times New Roman"/>
              </a:rPr>
              <a:t>помилки </a:t>
            </a:r>
            <a:r>
              <a:rPr sz="1800" spc="10" dirty="0">
                <a:latin typeface="Times New Roman"/>
                <a:cs typeface="Times New Roman"/>
              </a:rPr>
              <a:t>та </a:t>
            </a:r>
            <a:r>
              <a:rPr sz="1800" spc="-5" dirty="0">
                <a:latin typeface="Times New Roman"/>
                <a:cs typeface="Times New Roman"/>
              </a:rPr>
              <a:t>виправити</a:t>
            </a:r>
            <a:r>
              <a:rPr sz="1800" spc="-20" dirty="0">
                <a:latin typeface="Times New Roman"/>
                <a:cs typeface="Times New Roman"/>
              </a:rPr>
              <a:t> </a:t>
            </a:r>
            <a:r>
              <a:rPr sz="1800" dirty="0">
                <a:latin typeface="Times New Roman"/>
                <a:cs typeface="Times New Roman"/>
              </a:rPr>
              <a:t>її;</a:t>
            </a:r>
            <a:endParaRPr sz="1800">
              <a:latin typeface="Times New Roman"/>
              <a:cs typeface="Times New Roman"/>
            </a:endParaRPr>
          </a:p>
          <a:p>
            <a:pPr marL="12700" marR="6350" algn="just">
              <a:lnSpc>
                <a:spcPct val="114999"/>
              </a:lnSpc>
              <a:spcBef>
                <a:spcPts val="5"/>
              </a:spcBef>
              <a:buFont typeface="Times New Roman"/>
              <a:buChar char="·"/>
              <a:tabLst>
                <a:tab pos="248920" algn="l"/>
              </a:tabLst>
            </a:pPr>
            <a:r>
              <a:rPr sz="1800" b="1" spc="-5" dirty="0">
                <a:latin typeface="Times New Roman"/>
                <a:cs typeface="Times New Roman"/>
              </a:rPr>
              <a:t>логічний </a:t>
            </a:r>
            <a:r>
              <a:rPr sz="1800" dirty="0">
                <a:latin typeface="Times New Roman"/>
                <a:cs typeface="Times New Roman"/>
              </a:rPr>
              <a:t>– </a:t>
            </a:r>
            <a:r>
              <a:rPr sz="1800" spc="-5" dirty="0">
                <a:latin typeface="Times New Roman"/>
                <a:cs typeface="Times New Roman"/>
              </a:rPr>
              <a:t>базується на сумісності даних </a:t>
            </a:r>
            <a:r>
              <a:rPr sz="1800" dirty="0">
                <a:latin typeface="Times New Roman"/>
                <a:cs typeface="Times New Roman"/>
              </a:rPr>
              <a:t>і </a:t>
            </a:r>
            <a:r>
              <a:rPr sz="1800" spc="-10" dirty="0">
                <a:latin typeface="Times New Roman"/>
                <a:cs typeface="Times New Roman"/>
              </a:rPr>
              <a:t>полягає </a:t>
            </a:r>
            <a:r>
              <a:rPr sz="1800" dirty="0">
                <a:latin typeface="Times New Roman"/>
                <a:cs typeface="Times New Roman"/>
              </a:rPr>
              <a:t>у </a:t>
            </a:r>
            <a:r>
              <a:rPr sz="1800" spc="-5" dirty="0">
                <a:latin typeface="Times New Roman"/>
                <a:cs typeface="Times New Roman"/>
              </a:rPr>
              <a:t>зіставленні відповідей  </a:t>
            </a:r>
            <a:r>
              <a:rPr sz="1800" dirty="0">
                <a:latin typeface="Times New Roman"/>
                <a:cs typeface="Times New Roman"/>
              </a:rPr>
              <a:t>респондентів </a:t>
            </a:r>
            <a:r>
              <a:rPr sz="1800" spc="-5" dirty="0">
                <a:latin typeface="Times New Roman"/>
                <a:cs typeface="Times New Roman"/>
              </a:rPr>
              <a:t>за </a:t>
            </a:r>
            <a:r>
              <a:rPr sz="1800" dirty="0">
                <a:latin typeface="Times New Roman"/>
                <a:cs typeface="Times New Roman"/>
              </a:rPr>
              <a:t>їх </a:t>
            </a:r>
            <a:r>
              <a:rPr sz="1800" spc="-5" dirty="0">
                <a:latin typeface="Times New Roman"/>
                <a:cs typeface="Times New Roman"/>
              </a:rPr>
              <a:t>логічним </a:t>
            </a:r>
            <a:r>
              <a:rPr sz="1800" spc="-20" dirty="0">
                <a:latin typeface="Times New Roman"/>
                <a:cs typeface="Times New Roman"/>
              </a:rPr>
              <a:t>зв’язком, </a:t>
            </a:r>
            <a:r>
              <a:rPr sz="1800" spc="-5" dirty="0">
                <a:latin typeface="Times New Roman"/>
                <a:cs typeface="Times New Roman"/>
              </a:rPr>
              <a:t>наприклад, </a:t>
            </a:r>
            <a:r>
              <a:rPr sz="1800" spc="-10" dirty="0">
                <a:latin typeface="Times New Roman"/>
                <a:cs typeface="Times New Roman"/>
              </a:rPr>
              <a:t>порівнянні віку </a:t>
            </a:r>
            <a:r>
              <a:rPr sz="1800" dirty="0">
                <a:latin typeface="Times New Roman"/>
                <a:cs typeface="Times New Roman"/>
              </a:rPr>
              <a:t>з </a:t>
            </a:r>
            <a:r>
              <a:rPr sz="1800" spc="-5" dirty="0">
                <a:latin typeface="Times New Roman"/>
                <a:cs typeface="Times New Roman"/>
              </a:rPr>
              <a:t>сімейним станом,  </a:t>
            </a:r>
            <a:r>
              <a:rPr sz="1800" dirty="0">
                <a:latin typeface="Times New Roman"/>
                <a:cs typeface="Times New Roman"/>
              </a:rPr>
              <a:t>освітою; </a:t>
            </a:r>
            <a:r>
              <a:rPr sz="1800" spc="-10" dirty="0">
                <a:latin typeface="Times New Roman"/>
                <a:cs typeface="Times New Roman"/>
              </a:rPr>
              <a:t>виду </a:t>
            </a:r>
            <a:r>
              <a:rPr sz="1800" dirty="0">
                <a:latin typeface="Times New Roman"/>
                <a:cs typeface="Times New Roman"/>
              </a:rPr>
              <a:t>діяльності з </a:t>
            </a:r>
            <a:r>
              <a:rPr sz="1800" spc="-15" dirty="0">
                <a:latin typeface="Times New Roman"/>
                <a:cs typeface="Times New Roman"/>
              </a:rPr>
              <a:t>джерелом </a:t>
            </a:r>
            <a:r>
              <a:rPr sz="1800" spc="-5" dirty="0">
                <a:latin typeface="Times New Roman"/>
                <a:cs typeface="Times New Roman"/>
              </a:rPr>
              <a:t>засобів існування </a:t>
            </a:r>
            <a:r>
              <a:rPr sz="1800" spc="-10" dirty="0">
                <a:latin typeface="Times New Roman"/>
                <a:cs typeface="Times New Roman"/>
              </a:rPr>
              <a:t>тощо. Такий </a:t>
            </a:r>
            <a:r>
              <a:rPr sz="1800" spc="-15" dirty="0">
                <a:latin typeface="Times New Roman"/>
                <a:cs typeface="Times New Roman"/>
              </a:rPr>
              <a:t>контроль </a:t>
            </a:r>
            <a:r>
              <a:rPr sz="1800" dirty="0">
                <a:latin typeface="Times New Roman"/>
                <a:cs typeface="Times New Roman"/>
              </a:rPr>
              <a:t>лише  встановлює </a:t>
            </a:r>
            <a:r>
              <a:rPr sz="1800" spc="-5" dirty="0">
                <a:latin typeface="Times New Roman"/>
                <a:cs typeface="Times New Roman"/>
              </a:rPr>
              <a:t>наявність </a:t>
            </a:r>
            <a:r>
              <a:rPr sz="1800" spc="-10" dirty="0">
                <a:latin typeface="Times New Roman"/>
                <a:cs typeface="Times New Roman"/>
              </a:rPr>
              <a:t>помилки, </a:t>
            </a:r>
            <a:r>
              <a:rPr sz="1800" dirty="0">
                <a:latin typeface="Times New Roman"/>
                <a:cs typeface="Times New Roman"/>
              </a:rPr>
              <a:t>а </a:t>
            </a:r>
            <a:r>
              <a:rPr sz="1800" spc="-5" dirty="0">
                <a:latin typeface="Times New Roman"/>
                <a:cs typeface="Times New Roman"/>
              </a:rPr>
              <a:t>не її </a:t>
            </a:r>
            <a:r>
              <a:rPr sz="1800" spc="-10" dirty="0">
                <a:latin typeface="Times New Roman"/>
                <a:cs typeface="Times New Roman"/>
              </a:rPr>
              <a:t>розмір. </a:t>
            </a:r>
            <a:r>
              <a:rPr sz="1800" spc="-5" dirty="0">
                <a:latin typeface="Times New Roman"/>
                <a:cs typeface="Times New Roman"/>
              </a:rPr>
              <a:t>Для </a:t>
            </a:r>
            <a:r>
              <a:rPr sz="1800" spc="-10" dirty="0">
                <a:latin typeface="Times New Roman"/>
                <a:cs typeface="Times New Roman"/>
              </a:rPr>
              <a:t>виправлення помилок, </a:t>
            </a:r>
            <a:r>
              <a:rPr sz="1800" spc="5" dirty="0">
                <a:latin typeface="Times New Roman"/>
                <a:cs typeface="Times New Roman"/>
              </a:rPr>
              <a:t>що  </a:t>
            </a:r>
            <a:r>
              <a:rPr sz="1800" spc="-5" dirty="0">
                <a:latin typeface="Times New Roman"/>
                <a:cs typeface="Times New Roman"/>
              </a:rPr>
              <a:t>встановлені </a:t>
            </a:r>
            <a:r>
              <a:rPr sz="1800" dirty="0">
                <a:latin typeface="Times New Roman"/>
                <a:cs typeface="Times New Roman"/>
              </a:rPr>
              <a:t>в </a:t>
            </a:r>
            <a:r>
              <a:rPr sz="1800" spc="-20" dirty="0">
                <a:latin typeface="Times New Roman"/>
                <a:cs typeface="Times New Roman"/>
              </a:rPr>
              <a:t>результаті </a:t>
            </a:r>
            <a:r>
              <a:rPr sz="1800" spc="-10" dirty="0">
                <a:latin typeface="Times New Roman"/>
                <a:cs typeface="Times New Roman"/>
              </a:rPr>
              <a:t>логічного </a:t>
            </a:r>
            <a:r>
              <a:rPr sz="1800" spc="10" dirty="0">
                <a:latin typeface="Times New Roman"/>
                <a:cs typeface="Times New Roman"/>
              </a:rPr>
              <a:t>та </a:t>
            </a:r>
            <a:r>
              <a:rPr sz="1800" spc="-10" dirty="0">
                <a:latin typeface="Times New Roman"/>
                <a:cs typeface="Times New Roman"/>
              </a:rPr>
              <a:t>арифметичного </a:t>
            </a:r>
            <a:r>
              <a:rPr sz="1800" spc="-15" dirty="0">
                <a:latin typeface="Times New Roman"/>
                <a:cs typeface="Times New Roman"/>
              </a:rPr>
              <a:t>контролю, </a:t>
            </a:r>
            <a:r>
              <a:rPr sz="1800" dirty="0">
                <a:latin typeface="Times New Roman"/>
                <a:cs typeface="Times New Roman"/>
              </a:rPr>
              <a:t>треба </a:t>
            </a:r>
            <a:r>
              <a:rPr sz="1800" spc="-15" dirty="0">
                <a:latin typeface="Times New Roman"/>
                <a:cs typeface="Times New Roman"/>
              </a:rPr>
              <a:t>повторно  </a:t>
            </a:r>
            <a:r>
              <a:rPr sz="1800" dirty="0">
                <a:latin typeface="Times New Roman"/>
                <a:cs typeface="Times New Roman"/>
              </a:rPr>
              <a:t>звернутися </a:t>
            </a:r>
            <a:r>
              <a:rPr sz="1800" spc="-5" dirty="0">
                <a:latin typeface="Times New Roman"/>
                <a:cs typeface="Times New Roman"/>
              </a:rPr>
              <a:t>до джерела вихідних</a:t>
            </a:r>
            <a:r>
              <a:rPr sz="1800" spc="-50" dirty="0">
                <a:latin typeface="Times New Roman"/>
                <a:cs typeface="Times New Roman"/>
              </a:rPr>
              <a:t> </a:t>
            </a:r>
            <a:r>
              <a:rPr sz="1800" spc="-5" dirty="0">
                <a:latin typeface="Times New Roman"/>
                <a:cs typeface="Times New Roman"/>
              </a:rPr>
              <a:t>даних.</a:t>
            </a:r>
            <a:endParaRPr sz="18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68500" y="290829"/>
            <a:ext cx="6062980" cy="304800"/>
          </a:xfrm>
          <a:prstGeom prst="rect">
            <a:avLst/>
          </a:prstGeom>
        </p:spPr>
        <p:txBody>
          <a:bodyPr vert="horz" wrap="square" lIns="0" tIns="0" rIns="0" bIns="0" rtlCol="0">
            <a:spAutoFit/>
          </a:bodyPr>
          <a:lstStyle/>
          <a:p>
            <a:pPr>
              <a:lnSpc>
                <a:spcPts val="2280"/>
              </a:lnSpc>
            </a:pPr>
            <a:r>
              <a:rPr sz="2400" b="1" dirty="0">
                <a:solidFill>
                  <a:srgbClr val="5E2D79"/>
                </a:solidFill>
                <a:latin typeface="Calibri"/>
                <a:cs typeface="Calibri"/>
              </a:rPr>
              <a:t>Питання </a:t>
            </a:r>
            <a:r>
              <a:rPr sz="2400" b="1" spc="-15" dirty="0">
                <a:solidFill>
                  <a:srgbClr val="5E2D79"/>
                </a:solidFill>
                <a:latin typeface="Calibri"/>
                <a:cs typeface="Calibri"/>
              </a:rPr>
              <a:t>до </a:t>
            </a:r>
            <a:r>
              <a:rPr sz="2400" b="1" spc="-5" dirty="0">
                <a:solidFill>
                  <a:srgbClr val="5E2D79"/>
                </a:solidFill>
                <a:latin typeface="Calibri"/>
                <a:cs typeface="Calibri"/>
              </a:rPr>
              <a:t>самостійної роботи </a:t>
            </a:r>
            <a:r>
              <a:rPr sz="2400" b="1" dirty="0">
                <a:solidFill>
                  <a:srgbClr val="5E2D79"/>
                </a:solidFill>
                <a:latin typeface="Calibri"/>
                <a:cs typeface="Calibri"/>
              </a:rPr>
              <a:t>за </a:t>
            </a:r>
            <a:r>
              <a:rPr sz="2400" b="1" spc="-10" dirty="0">
                <a:solidFill>
                  <a:srgbClr val="5E2D79"/>
                </a:solidFill>
                <a:latin typeface="Calibri"/>
                <a:cs typeface="Calibri"/>
              </a:rPr>
              <a:t>темою </a:t>
            </a:r>
            <a:r>
              <a:rPr sz="2400" b="1" dirty="0">
                <a:solidFill>
                  <a:srgbClr val="5E2D79"/>
                </a:solidFill>
                <a:latin typeface="Calibri"/>
                <a:cs typeface="Calibri"/>
              </a:rPr>
              <a:t>№</a:t>
            </a:r>
            <a:r>
              <a:rPr sz="2400" b="1" spc="-40" dirty="0">
                <a:solidFill>
                  <a:srgbClr val="5E2D79"/>
                </a:solidFill>
                <a:latin typeface="Calibri"/>
                <a:cs typeface="Calibri"/>
              </a:rPr>
              <a:t> </a:t>
            </a:r>
            <a:r>
              <a:rPr sz="2400" b="1" dirty="0">
                <a:solidFill>
                  <a:srgbClr val="5E2D79"/>
                </a:solidFill>
                <a:latin typeface="Calibri"/>
                <a:cs typeface="Calibri"/>
              </a:rPr>
              <a:t>2</a:t>
            </a:r>
            <a:endParaRPr sz="2400">
              <a:latin typeface="Calibri"/>
              <a:cs typeface="Calibri"/>
            </a:endParaRPr>
          </a:p>
        </p:txBody>
      </p:sp>
      <p:sp>
        <p:nvSpPr>
          <p:cNvPr id="3" name="object 3"/>
          <p:cNvSpPr txBox="1"/>
          <p:nvPr/>
        </p:nvSpPr>
        <p:spPr>
          <a:xfrm>
            <a:off x="186334" y="795020"/>
            <a:ext cx="8566785" cy="5574665"/>
          </a:xfrm>
          <a:prstGeom prst="rect">
            <a:avLst/>
          </a:prstGeom>
        </p:spPr>
        <p:txBody>
          <a:bodyPr vert="horz" wrap="square" lIns="0" tIns="13335" rIns="0" bIns="0" rtlCol="0">
            <a:spAutoFit/>
          </a:bodyPr>
          <a:lstStyle/>
          <a:p>
            <a:pPr marL="355600" indent="-342900">
              <a:lnSpc>
                <a:spcPct val="100000"/>
              </a:lnSpc>
              <a:spcBef>
                <a:spcPts val="105"/>
              </a:spcBef>
              <a:buAutoNum type="arabicPeriod"/>
              <a:tabLst>
                <a:tab pos="354965" algn="l"/>
                <a:tab pos="355600" algn="l"/>
              </a:tabLst>
            </a:pPr>
            <a:r>
              <a:rPr sz="1400" spc="-5" dirty="0">
                <a:latin typeface="Times New Roman"/>
                <a:cs typeface="Times New Roman"/>
              </a:rPr>
              <a:t>Чому статистика </a:t>
            </a:r>
            <a:r>
              <a:rPr sz="1400" spc="-10" dirty="0">
                <a:latin typeface="Times New Roman"/>
                <a:cs typeface="Times New Roman"/>
              </a:rPr>
              <a:t>вивчає </a:t>
            </a:r>
            <a:r>
              <a:rPr sz="1400" dirty="0">
                <a:latin typeface="Times New Roman"/>
                <a:cs typeface="Times New Roman"/>
              </a:rPr>
              <a:t>явища та </a:t>
            </a:r>
            <a:r>
              <a:rPr sz="1400" spc="5" dirty="0">
                <a:latin typeface="Times New Roman"/>
                <a:cs typeface="Times New Roman"/>
              </a:rPr>
              <a:t>процеси </a:t>
            </a:r>
            <a:r>
              <a:rPr sz="1400" spc="-10" dirty="0">
                <a:latin typeface="Times New Roman"/>
                <a:cs typeface="Times New Roman"/>
              </a:rPr>
              <a:t>суспільного </a:t>
            </a:r>
            <a:r>
              <a:rPr sz="1400" spc="-5" dirty="0">
                <a:latin typeface="Times New Roman"/>
                <a:cs typeface="Times New Roman"/>
              </a:rPr>
              <a:t>життя </a:t>
            </a:r>
            <a:r>
              <a:rPr sz="1400" dirty="0">
                <a:latin typeface="Times New Roman"/>
                <a:cs typeface="Times New Roman"/>
              </a:rPr>
              <a:t>в </a:t>
            </a:r>
            <a:r>
              <a:rPr sz="1400" spc="-5" dirty="0">
                <a:latin typeface="Times New Roman"/>
                <a:cs typeface="Times New Roman"/>
              </a:rPr>
              <a:t>конкретних </a:t>
            </a:r>
            <a:r>
              <a:rPr sz="1400" spc="-15" dirty="0">
                <a:latin typeface="Times New Roman"/>
                <a:cs typeface="Times New Roman"/>
              </a:rPr>
              <a:t>умовах </a:t>
            </a:r>
            <a:r>
              <a:rPr sz="1400" dirty="0">
                <a:latin typeface="Times New Roman"/>
                <a:cs typeface="Times New Roman"/>
              </a:rPr>
              <a:t>простору і</a:t>
            </a:r>
            <a:r>
              <a:rPr sz="1400" spc="-85" dirty="0">
                <a:latin typeface="Times New Roman"/>
                <a:cs typeface="Times New Roman"/>
              </a:rPr>
              <a:t> </a:t>
            </a:r>
            <a:r>
              <a:rPr sz="1400" spc="-10" dirty="0">
                <a:latin typeface="Times New Roman"/>
                <a:cs typeface="Times New Roman"/>
              </a:rPr>
              <a:t>часу?</a:t>
            </a:r>
            <a:endParaRPr sz="1400">
              <a:latin typeface="Times New Roman"/>
              <a:cs typeface="Times New Roman"/>
            </a:endParaRPr>
          </a:p>
          <a:p>
            <a:pPr marL="355600" indent="-342900">
              <a:lnSpc>
                <a:spcPct val="100000"/>
              </a:lnSpc>
              <a:buAutoNum type="arabicPeriod"/>
              <a:tabLst>
                <a:tab pos="354965" algn="l"/>
                <a:tab pos="355600" algn="l"/>
              </a:tabLst>
            </a:pPr>
            <a:r>
              <a:rPr sz="1400" spc="-5" dirty="0">
                <a:latin typeface="Times New Roman"/>
                <a:cs typeface="Times New Roman"/>
              </a:rPr>
              <a:t>Сутність варіації. Наведіть </a:t>
            </a:r>
            <a:r>
              <a:rPr sz="1400" dirty="0">
                <a:latin typeface="Times New Roman"/>
                <a:cs typeface="Times New Roman"/>
              </a:rPr>
              <a:t>приклади ознак, що </a:t>
            </a:r>
            <a:r>
              <a:rPr sz="1400" spc="-10" dirty="0">
                <a:latin typeface="Times New Roman"/>
                <a:cs typeface="Times New Roman"/>
              </a:rPr>
              <a:t>варіюють</a:t>
            </a:r>
            <a:r>
              <a:rPr sz="1400" spc="-95" dirty="0">
                <a:latin typeface="Times New Roman"/>
                <a:cs typeface="Times New Roman"/>
              </a:rPr>
              <a:t> </a:t>
            </a:r>
            <a:r>
              <a:rPr sz="1400" dirty="0">
                <a:latin typeface="Times New Roman"/>
                <a:cs typeface="Times New Roman"/>
              </a:rPr>
              <a:t>.</a:t>
            </a:r>
            <a:endParaRPr sz="1400">
              <a:latin typeface="Times New Roman"/>
              <a:cs typeface="Times New Roman"/>
            </a:endParaRPr>
          </a:p>
          <a:p>
            <a:pPr marL="355600" indent="-342900">
              <a:lnSpc>
                <a:spcPct val="100000"/>
              </a:lnSpc>
              <a:buAutoNum type="arabicPeriod"/>
              <a:tabLst>
                <a:tab pos="354965" algn="l"/>
                <a:tab pos="355600" algn="l"/>
              </a:tabLst>
            </a:pPr>
            <a:r>
              <a:rPr sz="1400" dirty="0">
                <a:latin typeface="Times New Roman"/>
                <a:cs typeface="Times New Roman"/>
              </a:rPr>
              <a:t>Як </a:t>
            </a:r>
            <a:r>
              <a:rPr sz="1400" spc="-5" dirty="0">
                <a:latin typeface="Times New Roman"/>
                <a:cs typeface="Times New Roman"/>
              </a:rPr>
              <a:t>статистика поєднує </a:t>
            </a:r>
            <a:r>
              <a:rPr sz="1400" dirty="0">
                <a:latin typeface="Times New Roman"/>
                <a:cs typeface="Times New Roman"/>
              </a:rPr>
              <a:t>особливості статистичної </a:t>
            </a:r>
            <a:r>
              <a:rPr sz="1400" spc="-10" dirty="0">
                <a:latin typeface="Times New Roman"/>
                <a:cs typeface="Times New Roman"/>
              </a:rPr>
              <a:t>методології </a:t>
            </a:r>
            <a:r>
              <a:rPr sz="1400" dirty="0">
                <a:latin typeface="Symbol"/>
                <a:cs typeface="Symbol"/>
              </a:rPr>
              <a:t></a:t>
            </a:r>
            <a:r>
              <a:rPr sz="1400" dirty="0">
                <a:latin typeface="Times New Roman"/>
                <a:cs typeface="Times New Roman"/>
              </a:rPr>
              <a:t> аналіз і</a:t>
            </a:r>
            <a:r>
              <a:rPr sz="1400" spc="-120" dirty="0">
                <a:latin typeface="Times New Roman"/>
                <a:cs typeface="Times New Roman"/>
              </a:rPr>
              <a:t> </a:t>
            </a:r>
            <a:r>
              <a:rPr sz="1400" dirty="0">
                <a:latin typeface="Times New Roman"/>
                <a:cs typeface="Times New Roman"/>
              </a:rPr>
              <a:t>синтез?</a:t>
            </a:r>
            <a:endParaRPr sz="1400">
              <a:latin typeface="Times New Roman"/>
              <a:cs typeface="Times New Roman"/>
            </a:endParaRPr>
          </a:p>
          <a:p>
            <a:pPr marL="355600" indent="-342900">
              <a:lnSpc>
                <a:spcPct val="100000"/>
              </a:lnSpc>
              <a:buAutoNum type="arabicPeriod"/>
              <a:tabLst>
                <a:tab pos="354965" algn="l"/>
                <a:tab pos="355600" algn="l"/>
              </a:tabLst>
            </a:pPr>
            <a:r>
              <a:rPr sz="1400" dirty="0">
                <a:latin typeface="Times New Roman"/>
                <a:cs typeface="Times New Roman"/>
              </a:rPr>
              <a:t>Які </a:t>
            </a:r>
            <a:r>
              <a:rPr sz="1400" spc="-5" dirty="0">
                <a:latin typeface="Times New Roman"/>
                <a:cs typeface="Times New Roman"/>
              </a:rPr>
              <a:t>етапи виокремлюють </a:t>
            </a:r>
            <a:r>
              <a:rPr sz="1400" dirty="0">
                <a:latin typeface="Times New Roman"/>
                <a:cs typeface="Times New Roman"/>
              </a:rPr>
              <a:t>у </a:t>
            </a:r>
            <a:r>
              <a:rPr sz="1400" spc="-5" dirty="0">
                <a:latin typeface="Times New Roman"/>
                <a:cs typeface="Times New Roman"/>
              </a:rPr>
              <a:t>статистичному </a:t>
            </a:r>
            <a:r>
              <a:rPr sz="1400" dirty="0">
                <a:latin typeface="Times New Roman"/>
                <a:cs typeface="Times New Roman"/>
              </a:rPr>
              <a:t>дослідженні? Що їх</a:t>
            </a:r>
            <a:r>
              <a:rPr sz="1400" spc="-105" dirty="0">
                <a:latin typeface="Times New Roman"/>
                <a:cs typeface="Times New Roman"/>
              </a:rPr>
              <a:t> </a:t>
            </a:r>
            <a:r>
              <a:rPr sz="1400" spc="-5" dirty="0">
                <a:latin typeface="Times New Roman"/>
                <a:cs typeface="Times New Roman"/>
              </a:rPr>
              <a:t>об'єднує?</a:t>
            </a:r>
            <a:endParaRPr sz="1400">
              <a:latin typeface="Times New Roman"/>
              <a:cs typeface="Times New Roman"/>
            </a:endParaRPr>
          </a:p>
          <a:p>
            <a:pPr marL="398145" indent="-386080">
              <a:lnSpc>
                <a:spcPct val="100000"/>
              </a:lnSpc>
              <a:buAutoNum type="arabicPeriod"/>
              <a:tabLst>
                <a:tab pos="398145" algn="l"/>
                <a:tab pos="398780" algn="l"/>
              </a:tabLst>
            </a:pPr>
            <a:r>
              <a:rPr sz="1400" spc="-5" dirty="0">
                <a:latin typeface="Times New Roman"/>
                <a:cs typeface="Times New Roman"/>
              </a:rPr>
              <a:t>Проводиться </a:t>
            </a:r>
            <a:r>
              <a:rPr sz="1400" spc="-10" dirty="0">
                <a:latin typeface="Times New Roman"/>
                <a:cs typeface="Times New Roman"/>
              </a:rPr>
              <a:t>опитування </a:t>
            </a:r>
            <a:r>
              <a:rPr sz="1400" dirty="0">
                <a:latin typeface="Times New Roman"/>
                <a:cs typeface="Times New Roman"/>
              </a:rPr>
              <a:t>клієнтів </a:t>
            </a:r>
            <a:r>
              <a:rPr sz="1400" spc="-5" dirty="0">
                <a:latin typeface="Times New Roman"/>
                <a:cs typeface="Times New Roman"/>
              </a:rPr>
              <a:t>туристичних агенцій </a:t>
            </a:r>
            <a:r>
              <a:rPr sz="1400" spc="-10" dirty="0">
                <a:latin typeface="Times New Roman"/>
                <a:cs typeface="Times New Roman"/>
              </a:rPr>
              <a:t>щодо кількоcтi </a:t>
            </a:r>
            <a:r>
              <a:rPr sz="1400" dirty="0">
                <a:latin typeface="Times New Roman"/>
                <a:cs typeface="Times New Roman"/>
              </a:rPr>
              <a:t>наданих</a:t>
            </a:r>
            <a:r>
              <a:rPr sz="1400" spc="-90" dirty="0">
                <a:latin typeface="Times New Roman"/>
                <a:cs typeface="Times New Roman"/>
              </a:rPr>
              <a:t> </a:t>
            </a:r>
            <a:r>
              <a:rPr sz="1400" spc="-20" dirty="0">
                <a:latin typeface="Times New Roman"/>
                <a:cs typeface="Times New Roman"/>
              </a:rPr>
              <a:t>послуг.</a:t>
            </a:r>
            <a:endParaRPr sz="1400">
              <a:latin typeface="Times New Roman"/>
              <a:cs typeface="Times New Roman"/>
            </a:endParaRPr>
          </a:p>
          <a:p>
            <a:pPr marL="692150" lvl="1" indent="-236854">
              <a:lnSpc>
                <a:spcPct val="100000"/>
              </a:lnSpc>
              <a:buFont typeface="Times New Roman"/>
              <a:buAutoNum type="arabicParenR"/>
              <a:tabLst>
                <a:tab pos="692785" algn="l"/>
              </a:tabLst>
            </a:pPr>
            <a:r>
              <a:rPr sz="1400" dirty="0">
                <a:latin typeface="Times New Roman"/>
                <a:cs typeface="Times New Roman"/>
              </a:rPr>
              <a:t>Чи </a:t>
            </a:r>
            <a:r>
              <a:rPr sz="1400" spc="-5" dirty="0">
                <a:latin typeface="Times New Roman"/>
                <a:cs typeface="Times New Roman"/>
              </a:rPr>
              <a:t>збігаються </a:t>
            </a:r>
            <a:r>
              <a:rPr sz="1400" dirty="0">
                <a:latin typeface="Times New Roman"/>
                <a:cs typeface="Times New Roman"/>
              </a:rPr>
              <a:t>в </a:t>
            </a:r>
            <a:r>
              <a:rPr sz="1400" spc="-5" dirty="0">
                <a:latin typeface="Times New Roman"/>
                <a:cs typeface="Times New Roman"/>
              </a:rPr>
              <a:t>цьому </a:t>
            </a:r>
            <a:r>
              <a:rPr sz="1400" dirty="0">
                <a:latin typeface="Times New Roman"/>
                <a:cs typeface="Times New Roman"/>
              </a:rPr>
              <a:t>спостереженні </a:t>
            </a:r>
            <a:r>
              <a:rPr sz="1400" spc="-5" dirty="0">
                <a:latin typeface="Times New Roman"/>
                <a:cs typeface="Times New Roman"/>
              </a:rPr>
              <a:t>одиниця сукупності </a:t>
            </a:r>
            <a:r>
              <a:rPr sz="1400" dirty="0">
                <a:latin typeface="Times New Roman"/>
                <a:cs typeface="Times New Roman"/>
              </a:rPr>
              <a:t>та </a:t>
            </a:r>
            <a:r>
              <a:rPr sz="1400" spc="-5" dirty="0">
                <a:latin typeface="Times New Roman"/>
                <a:cs typeface="Times New Roman"/>
              </a:rPr>
              <a:t>одиниця</a:t>
            </a:r>
            <a:r>
              <a:rPr sz="1400" spc="-105" dirty="0">
                <a:latin typeface="Times New Roman"/>
                <a:cs typeface="Times New Roman"/>
              </a:rPr>
              <a:t> </a:t>
            </a:r>
            <a:r>
              <a:rPr sz="1400" dirty="0">
                <a:latin typeface="Times New Roman"/>
                <a:cs typeface="Times New Roman"/>
              </a:rPr>
              <a:t>спостереження?</a:t>
            </a:r>
            <a:endParaRPr sz="1400">
              <a:latin typeface="Times New Roman"/>
              <a:cs typeface="Times New Roman"/>
            </a:endParaRPr>
          </a:p>
          <a:p>
            <a:pPr marL="12700" marR="508634" lvl="1" indent="443230">
              <a:lnSpc>
                <a:spcPct val="100000"/>
              </a:lnSpc>
              <a:buFont typeface="Times New Roman"/>
              <a:buAutoNum type="arabicParenR"/>
              <a:tabLst>
                <a:tab pos="692785" algn="l"/>
              </a:tabLst>
            </a:pPr>
            <a:r>
              <a:rPr sz="1400" dirty="0">
                <a:latin typeface="Times New Roman"/>
                <a:cs typeface="Times New Roman"/>
              </a:rPr>
              <a:t>Яким </a:t>
            </a:r>
            <a:r>
              <a:rPr sz="1400" spc="-5" dirty="0">
                <a:latin typeface="Times New Roman"/>
                <a:cs typeface="Times New Roman"/>
              </a:rPr>
              <a:t>має </a:t>
            </a:r>
            <a:r>
              <a:rPr sz="1400" spc="-15" dirty="0">
                <a:latin typeface="Times New Roman"/>
                <a:cs typeface="Times New Roman"/>
              </a:rPr>
              <a:t>бути </a:t>
            </a:r>
            <a:r>
              <a:rPr sz="1400" dirty="0">
                <a:latin typeface="Times New Roman"/>
                <a:cs typeface="Times New Roman"/>
              </a:rPr>
              <a:t>це спостереження </a:t>
            </a:r>
            <a:r>
              <a:rPr sz="1400" spc="-5" dirty="0">
                <a:latin typeface="Times New Roman"/>
                <a:cs typeface="Times New Roman"/>
              </a:rPr>
              <a:t>за ступенем </a:t>
            </a:r>
            <a:r>
              <a:rPr sz="1400" spc="-10" dirty="0">
                <a:latin typeface="Times New Roman"/>
                <a:cs typeface="Times New Roman"/>
              </a:rPr>
              <a:t>охоплення </a:t>
            </a:r>
            <a:r>
              <a:rPr sz="1400" spc="-5" dirty="0">
                <a:latin typeface="Times New Roman"/>
                <a:cs typeface="Times New Roman"/>
              </a:rPr>
              <a:t>одиниць сукупності </a:t>
            </a:r>
            <a:r>
              <a:rPr sz="1400" dirty="0">
                <a:latin typeface="Times New Roman"/>
                <a:cs typeface="Times New Roman"/>
              </a:rPr>
              <a:t>та </a:t>
            </a:r>
            <a:r>
              <a:rPr sz="1400" spc="-5" dirty="0">
                <a:latin typeface="Times New Roman"/>
                <a:cs typeface="Times New Roman"/>
              </a:rPr>
              <a:t>часом </a:t>
            </a:r>
            <a:r>
              <a:rPr sz="1400" dirty="0">
                <a:latin typeface="Times New Roman"/>
                <a:cs typeface="Times New Roman"/>
              </a:rPr>
              <a:t>реєстрації  </a:t>
            </a:r>
            <a:r>
              <a:rPr sz="1400" spc="-5" dirty="0">
                <a:latin typeface="Times New Roman"/>
                <a:cs typeface="Times New Roman"/>
              </a:rPr>
              <a:t>фактів?</a:t>
            </a:r>
            <a:endParaRPr sz="1400">
              <a:latin typeface="Times New Roman"/>
              <a:cs typeface="Times New Roman"/>
            </a:endParaRPr>
          </a:p>
          <a:p>
            <a:pPr marL="365760" indent="-353695">
              <a:lnSpc>
                <a:spcPct val="100000"/>
              </a:lnSpc>
              <a:buAutoNum type="arabicPeriod" startAt="7"/>
              <a:tabLst>
                <a:tab pos="365760" algn="l"/>
                <a:tab pos="366395" algn="l"/>
              </a:tabLst>
            </a:pPr>
            <a:r>
              <a:rPr sz="1400" spc="-5" dirty="0">
                <a:latin typeface="Times New Roman"/>
                <a:cs typeface="Times New Roman"/>
              </a:rPr>
              <a:t>Визначить </a:t>
            </a:r>
            <a:r>
              <a:rPr sz="1400" spc="-20" dirty="0">
                <a:latin typeface="Times New Roman"/>
                <a:cs typeface="Times New Roman"/>
              </a:rPr>
              <a:t>об'єкт, </a:t>
            </a:r>
            <a:r>
              <a:rPr sz="1400" spc="-5" dirty="0">
                <a:latin typeface="Times New Roman"/>
                <a:cs typeface="Times New Roman"/>
              </a:rPr>
              <a:t>одиницю </a:t>
            </a:r>
            <a:r>
              <a:rPr sz="1400" dirty="0">
                <a:latin typeface="Times New Roman"/>
                <a:cs typeface="Times New Roman"/>
              </a:rPr>
              <a:t>спостереження та </a:t>
            </a:r>
            <a:r>
              <a:rPr sz="1400" spc="-5" dirty="0">
                <a:latin typeface="Times New Roman"/>
                <a:cs typeface="Times New Roman"/>
              </a:rPr>
              <a:t>одиницю сукупності</a:t>
            </a:r>
            <a:r>
              <a:rPr sz="1400" spc="-120" dirty="0">
                <a:latin typeface="Times New Roman"/>
                <a:cs typeface="Times New Roman"/>
              </a:rPr>
              <a:t> </a:t>
            </a:r>
            <a:r>
              <a:rPr sz="1400" spc="-5" dirty="0">
                <a:latin typeface="Times New Roman"/>
                <a:cs typeface="Times New Roman"/>
              </a:rPr>
              <a:t>обстежень.</a:t>
            </a:r>
            <a:endParaRPr sz="1400">
              <a:latin typeface="Times New Roman"/>
              <a:cs typeface="Times New Roman"/>
            </a:endParaRPr>
          </a:p>
          <a:p>
            <a:pPr marL="603885" lvl="1" indent="-238760">
              <a:lnSpc>
                <a:spcPct val="100000"/>
              </a:lnSpc>
              <a:buFont typeface="Times New Roman"/>
              <a:buAutoNum type="arabicParenR"/>
              <a:tabLst>
                <a:tab pos="604520" algn="l"/>
              </a:tabLst>
            </a:pPr>
            <a:r>
              <a:rPr sz="1400" spc="-5" dirty="0">
                <a:latin typeface="Times New Roman"/>
                <a:cs typeface="Times New Roman"/>
              </a:rPr>
              <a:t>Вивчення </a:t>
            </a:r>
            <a:r>
              <a:rPr sz="1400" dirty="0">
                <a:latin typeface="Times New Roman"/>
                <a:cs typeface="Times New Roman"/>
              </a:rPr>
              <a:t>інвестиційної </a:t>
            </a:r>
            <a:r>
              <a:rPr sz="1400" spc="-5" dirty="0">
                <a:latin typeface="Times New Roman"/>
                <a:cs typeface="Times New Roman"/>
              </a:rPr>
              <a:t>привабливості об'єктів </a:t>
            </a:r>
            <a:r>
              <a:rPr sz="1400" spc="-10" dirty="0">
                <a:latin typeface="Times New Roman"/>
                <a:cs typeface="Times New Roman"/>
              </a:rPr>
              <a:t>готельного </a:t>
            </a:r>
            <a:r>
              <a:rPr sz="1400" spc="-15" dirty="0">
                <a:latin typeface="Times New Roman"/>
                <a:cs typeface="Times New Roman"/>
              </a:rPr>
              <a:t>комплексу</a:t>
            </a:r>
            <a:r>
              <a:rPr sz="1400" spc="-114" dirty="0">
                <a:latin typeface="Times New Roman"/>
                <a:cs typeface="Times New Roman"/>
              </a:rPr>
              <a:t> </a:t>
            </a:r>
            <a:r>
              <a:rPr sz="1400" spc="-20" dirty="0">
                <a:latin typeface="Times New Roman"/>
                <a:cs typeface="Times New Roman"/>
              </a:rPr>
              <a:t>реґіону.</a:t>
            </a:r>
            <a:endParaRPr sz="1400">
              <a:latin typeface="Times New Roman"/>
              <a:cs typeface="Times New Roman"/>
            </a:endParaRPr>
          </a:p>
          <a:p>
            <a:pPr marL="603885" lvl="1" indent="-238760">
              <a:lnSpc>
                <a:spcPct val="100000"/>
              </a:lnSpc>
              <a:buFont typeface="Times New Roman"/>
              <a:buAutoNum type="arabicParenR"/>
              <a:tabLst>
                <a:tab pos="604520" algn="l"/>
              </a:tabLst>
            </a:pPr>
            <a:r>
              <a:rPr sz="1400" spc="-10" dirty="0">
                <a:latin typeface="Times New Roman"/>
                <a:cs typeface="Times New Roman"/>
              </a:rPr>
              <a:t>Облік </a:t>
            </a:r>
            <a:r>
              <a:rPr sz="1400" spc="5" dirty="0">
                <a:latin typeface="Times New Roman"/>
                <a:cs typeface="Times New Roman"/>
              </a:rPr>
              <a:t>осіб, </a:t>
            </a:r>
            <a:r>
              <a:rPr sz="1400" dirty="0">
                <a:latin typeface="Times New Roman"/>
                <a:cs typeface="Times New Roman"/>
              </a:rPr>
              <a:t>які </a:t>
            </a:r>
            <a:r>
              <a:rPr sz="1400" spc="-5" dirty="0">
                <a:latin typeface="Times New Roman"/>
                <a:cs typeface="Times New Roman"/>
              </a:rPr>
              <a:t>отримали </a:t>
            </a:r>
            <a:r>
              <a:rPr sz="1400" spc="-15" dirty="0">
                <a:latin typeface="Times New Roman"/>
                <a:cs typeface="Times New Roman"/>
              </a:rPr>
              <a:t>статус </a:t>
            </a:r>
            <a:r>
              <a:rPr sz="1400" spc="-5" dirty="0">
                <a:latin typeface="Times New Roman"/>
                <a:cs typeface="Times New Roman"/>
              </a:rPr>
              <a:t>біженців </a:t>
            </a:r>
            <a:r>
              <a:rPr sz="1400" dirty="0">
                <a:latin typeface="Times New Roman"/>
                <a:cs typeface="Times New Roman"/>
              </a:rPr>
              <a:t>з країн </a:t>
            </a:r>
            <a:r>
              <a:rPr sz="1400" spc="-20" dirty="0">
                <a:latin typeface="Times New Roman"/>
                <a:cs typeface="Times New Roman"/>
              </a:rPr>
              <a:t>близького </a:t>
            </a:r>
            <a:r>
              <a:rPr sz="1400" dirty="0">
                <a:latin typeface="Times New Roman"/>
                <a:cs typeface="Times New Roman"/>
              </a:rPr>
              <a:t>та </a:t>
            </a:r>
            <a:r>
              <a:rPr sz="1400" spc="-15" dirty="0">
                <a:latin typeface="Times New Roman"/>
                <a:cs typeface="Times New Roman"/>
              </a:rPr>
              <a:t>далекого</a:t>
            </a:r>
            <a:r>
              <a:rPr sz="1400" spc="-100" dirty="0">
                <a:latin typeface="Times New Roman"/>
                <a:cs typeface="Times New Roman"/>
              </a:rPr>
              <a:t> </a:t>
            </a:r>
            <a:r>
              <a:rPr sz="1400" spc="-5" dirty="0">
                <a:latin typeface="Times New Roman"/>
                <a:cs typeface="Times New Roman"/>
              </a:rPr>
              <a:t>зарубіжжя.</a:t>
            </a:r>
            <a:endParaRPr sz="1400">
              <a:latin typeface="Times New Roman"/>
              <a:cs typeface="Times New Roman"/>
            </a:endParaRPr>
          </a:p>
          <a:p>
            <a:pPr marL="365760" indent="-353695">
              <a:lnSpc>
                <a:spcPct val="100000"/>
              </a:lnSpc>
              <a:buAutoNum type="arabicPeriod" startAt="7"/>
              <a:tabLst>
                <a:tab pos="365760" algn="l"/>
                <a:tab pos="366395" algn="l"/>
              </a:tabLst>
            </a:pPr>
            <a:r>
              <a:rPr sz="1400" dirty="0">
                <a:latin typeface="Times New Roman"/>
                <a:cs typeface="Times New Roman"/>
              </a:rPr>
              <a:t>Складіть перелік </a:t>
            </a:r>
            <a:r>
              <a:rPr sz="1400" spc="-5" dirty="0">
                <a:latin typeface="Times New Roman"/>
                <a:cs typeface="Times New Roman"/>
              </a:rPr>
              <a:t>запитань, </a:t>
            </a:r>
            <a:r>
              <a:rPr sz="1400" dirty="0">
                <a:latin typeface="Times New Roman"/>
                <a:cs typeface="Times New Roman"/>
              </a:rPr>
              <a:t>що </a:t>
            </a:r>
            <a:r>
              <a:rPr sz="1400" spc="-15" dirty="0">
                <a:latin typeface="Times New Roman"/>
                <a:cs typeface="Times New Roman"/>
              </a:rPr>
              <a:t>входять </a:t>
            </a:r>
            <a:r>
              <a:rPr sz="1400" dirty="0">
                <a:latin typeface="Times New Roman"/>
                <a:cs typeface="Times New Roman"/>
              </a:rPr>
              <a:t>до програми</a:t>
            </a:r>
            <a:r>
              <a:rPr sz="1400" spc="-130" dirty="0">
                <a:latin typeface="Times New Roman"/>
                <a:cs typeface="Times New Roman"/>
              </a:rPr>
              <a:t> </a:t>
            </a:r>
            <a:r>
              <a:rPr sz="1400" dirty="0">
                <a:latin typeface="Times New Roman"/>
                <a:cs typeface="Times New Roman"/>
              </a:rPr>
              <a:t>спостережень.</a:t>
            </a:r>
            <a:endParaRPr sz="1400">
              <a:latin typeface="Times New Roman"/>
              <a:cs typeface="Times New Roman"/>
            </a:endParaRPr>
          </a:p>
          <a:p>
            <a:pPr marL="558165" indent="-236854">
              <a:lnSpc>
                <a:spcPct val="100000"/>
              </a:lnSpc>
              <a:buFont typeface="Times New Roman"/>
              <a:buAutoNum type="arabicParenR"/>
              <a:tabLst>
                <a:tab pos="558800" algn="l"/>
              </a:tabLst>
            </a:pPr>
            <a:r>
              <a:rPr sz="1400" spc="-10" dirty="0">
                <a:latin typeface="Times New Roman"/>
                <a:cs typeface="Times New Roman"/>
              </a:rPr>
              <a:t>Облік </a:t>
            </a:r>
            <a:r>
              <a:rPr sz="1400" dirty="0">
                <a:latin typeface="Times New Roman"/>
                <a:cs typeface="Times New Roman"/>
              </a:rPr>
              <a:t>операцій із цінними </a:t>
            </a:r>
            <a:r>
              <a:rPr sz="1400" spc="-5" dirty="0">
                <a:latin typeface="Times New Roman"/>
                <a:cs typeface="Times New Roman"/>
              </a:rPr>
              <a:t>паперами </a:t>
            </a:r>
            <a:r>
              <a:rPr sz="1400" dirty="0">
                <a:latin typeface="Times New Roman"/>
                <a:cs typeface="Times New Roman"/>
              </a:rPr>
              <a:t>в </a:t>
            </a:r>
            <a:r>
              <a:rPr sz="1400" spc="-10" dirty="0">
                <a:latin typeface="Times New Roman"/>
                <a:cs typeface="Times New Roman"/>
              </a:rPr>
              <a:t>комерційних</a:t>
            </a:r>
            <a:r>
              <a:rPr sz="1400" spc="-175" dirty="0">
                <a:latin typeface="Times New Roman"/>
                <a:cs typeface="Times New Roman"/>
              </a:rPr>
              <a:t> </a:t>
            </a:r>
            <a:r>
              <a:rPr sz="1400" dirty="0">
                <a:latin typeface="Times New Roman"/>
                <a:cs typeface="Times New Roman"/>
              </a:rPr>
              <a:t>банках.</a:t>
            </a:r>
            <a:endParaRPr sz="1400">
              <a:latin typeface="Times New Roman"/>
              <a:cs typeface="Times New Roman"/>
            </a:endParaRPr>
          </a:p>
          <a:p>
            <a:pPr marL="558165" indent="-236854">
              <a:lnSpc>
                <a:spcPct val="100000"/>
              </a:lnSpc>
              <a:buFont typeface="Times New Roman"/>
              <a:buAutoNum type="arabicParenR"/>
              <a:tabLst>
                <a:tab pos="558800" algn="l"/>
              </a:tabLst>
            </a:pPr>
            <a:r>
              <a:rPr sz="1400" spc="-10" dirty="0">
                <a:latin typeface="Times New Roman"/>
                <a:cs typeface="Times New Roman"/>
              </a:rPr>
              <a:t>Опитування </a:t>
            </a:r>
            <a:r>
              <a:rPr sz="1400" spc="-20" dirty="0">
                <a:latin typeface="Times New Roman"/>
                <a:cs typeface="Times New Roman"/>
              </a:rPr>
              <a:t>школи </a:t>
            </a:r>
            <a:r>
              <a:rPr sz="1400" dirty="0">
                <a:latin typeface="Times New Roman"/>
                <a:cs typeface="Times New Roman"/>
              </a:rPr>
              <a:t>рекламістів </a:t>
            </a:r>
            <a:r>
              <a:rPr sz="1400" spc="-10" dirty="0">
                <a:latin typeface="Times New Roman"/>
                <a:cs typeface="Times New Roman"/>
              </a:rPr>
              <a:t>щодо </a:t>
            </a:r>
            <a:r>
              <a:rPr sz="1400" dirty="0">
                <a:latin typeface="Times New Roman"/>
                <a:cs typeface="Times New Roman"/>
              </a:rPr>
              <a:t>спрямованості </a:t>
            </a:r>
            <a:r>
              <a:rPr sz="1400" spc="-10" dirty="0">
                <a:latin typeface="Times New Roman"/>
                <a:cs typeface="Times New Roman"/>
              </a:rPr>
              <a:t>навчального </a:t>
            </a:r>
            <a:r>
              <a:rPr sz="1400" dirty="0">
                <a:latin typeface="Times New Roman"/>
                <a:cs typeface="Times New Roman"/>
              </a:rPr>
              <a:t>процесу </a:t>
            </a:r>
            <a:r>
              <a:rPr sz="1400" spc="-5" dirty="0">
                <a:latin typeface="Times New Roman"/>
                <a:cs typeface="Times New Roman"/>
              </a:rPr>
              <a:t>на практичну</a:t>
            </a:r>
            <a:r>
              <a:rPr sz="1400" spc="-65" dirty="0">
                <a:latin typeface="Times New Roman"/>
                <a:cs typeface="Times New Roman"/>
              </a:rPr>
              <a:t> </a:t>
            </a:r>
            <a:r>
              <a:rPr sz="1400" spc="-5" dirty="0">
                <a:latin typeface="Times New Roman"/>
                <a:cs typeface="Times New Roman"/>
              </a:rPr>
              <a:t>діяльність.</a:t>
            </a:r>
            <a:endParaRPr sz="1400">
              <a:latin typeface="Times New Roman"/>
              <a:cs typeface="Times New Roman"/>
            </a:endParaRPr>
          </a:p>
          <a:p>
            <a:pPr marL="321945" indent="-309880">
              <a:lnSpc>
                <a:spcPct val="100000"/>
              </a:lnSpc>
              <a:buAutoNum type="arabicPeriod" startAt="9"/>
              <a:tabLst>
                <a:tab pos="321945" algn="l"/>
                <a:tab pos="322580" algn="l"/>
              </a:tabLst>
            </a:pPr>
            <a:r>
              <a:rPr sz="1400" dirty="0">
                <a:latin typeface="Times New Roman"/>
                <a:cs typeface="Times New Roman"/>
              </a:rPr>
              <a:t>Складіть проект </a:t>
            </a:r>
            <a:r>
              <a:rPr sz="1400" spc="-5" dirty="0">
                <a:latin typeface="Times New Roman"/>
                <a:cs typeface="Times New Roman"/>
              </a:rPr>
              <a:t>статистичного </a:t>
            </a:r>
            <a:r>
              <a:rPr sz="1400" spc="-15" dirty="0">
                <a:latin typeface="Times New Roman"/>
                <a:cs typeface="Times New Roman"/>
              </a:rPr>
              <a:t>формуляру </a:t>
            </a:r>
            <a:r>
              <a:rPr sz="1400" dirty="0">
                <a:latin typeface="Times New Roman"/>
                <a:cs typeface="Times New Roman"/>
              </a:rPr>
              <a:t>для таких</a:t>
            </a:r>
            <a:r>
              <a:rPr sz="1400" spc="-75" dirty="0">
                <a:latin typeface="Times New Roman"/>
                <a:cs typeface="Times New Roman"/>
              </a:rPr>
              <a:t> </a:t>
            </a:r>
            <a:r>
              <a:rPr sz="1400" spc="-5" dirty="0">
                <a:latin typeface="Times New Roman"/>
                <a:cs typeface="Times New Roman"/>
              </a:rPr>
              <a:t>обстежень:</a:t>
            </a:r>
            <a:endParaRPr sz="1400">
              <a:latin typeface="Times New Roman"/>
              <a:cs typeface="Times New Roman"/>
            </a:endParaRPr>
          </a:p>
          <a:p>
            <a:pPr marL="12700" marR="7620" lvl="1" indent="397510">
              <a:lnSpc>
                <a:spcPct val="100000"/>
              </a:lnSpc>
              <a:buFont typeface="Times New Roman"/>
              <a:buAutoNum type="arabicParenR"/>
              <a:tabLst>
                <a:tab pos="648335" algn="l"/>
              </a:tabLst>
            </a:pPr>
            <a:r>
              <a:rPr sz="1400" spc="-10" dirty="0">
                <a:latin typeface="Times New Roman"/>
                <a:cs typeface="Times New Roman"/>
              </a:rPr>
              <a:t>Поточний облік </a:t>
            </a:r>
            <a:r>
              <a:rPr sz="1400" dirty="0">
                <a:latin typeface="Times New Roman"/>
                <a:cs typeface="Times New Roman"/>
              </a:rPr>
              <a:t>клієнтів </a:t>
            </a:r>
            <a:r>
              <a:rPr sz="1400" spc="-5" dirty="0">
                <a:latin typeface="Times New Roman"/>
                <a:cs typeface="Times New Roman"/>
              </a:rPr>
              <a:t>страхової </a:t>
            </a:r>
            <a:r>
              <a:rPr sz="1400" spc="-10" dirty="0">
                <a:latin typeface="Times New Roman"/>
                <a:cs typeface="Times New Roman"/>
              </a:rPr>
              <a:t>компанії, </a:t>
            </a:r>
            <a:r>
              <a:rPr sz="1400" dirty="0">
                <a:latin typeface="Times New Roman"/>
                <a:cs typeface="Times New Roman"/>
              </a:rPr>
              <a:t>що </a:t>
            </a:r>
            <a:r>
              <a:rPr sz="1400" spc="-5" dirty="0">
                <a:latin typeface="Times New Roman"/>
                <a:cs typeface="Times New Roman"/>
              </a:rPr>
              <a:t>має </a:t>
            </a:r>
            <a:r>
              <a:rPr sz="1400" spc="-15" dirty="0">
                <a:latin typeface="Times New Roman"/>
                <a:cs typeface="Times New Roman"/>
              </a:rPr>
              <a:t>з'ясувати </a:t>
            </a:r>
            <a:r>
              <a:rPr sz="1400" dirty="0">
                <a:latin typeface="Times New Roman"/>
                <a:cs typeface="Times New Roman"/>
              </a:rPr>
              <a:t>їхній </a:t>
            </a:r>
            <a:r>
              <a:rPr sz="1400" spc="-15" dirty="0">
                <a:latin typeface="Times New Roman"/>
                <a:cs typeface="Times New Roman"/>
              </a:rPr>
              <a:t>статус </a:t>
            </a:r>
            <a:r>
              <a:rPr sz="1400" dirty="0">
                <a:latin typeface="Times New Roman"/>
                <a:cs typeface="Times New Roman"/>
              </a:rPr>
              <a:t>(юридична чи фізична </a:t>
            </a:r>
            <a:r>
              <a:rPr sz="1400" spc="5" dirty="0">
                <a:latin typeface="Times New Roman"/>
                <a:cs typeface="Times New Roman"/>
              </a:rPr>
              <a:t>особа),  </a:t>
            </a:r>
            <a:r>
              <a:rPr sz="1400" spc="-5" dirty="0">
                <a:latin typeface="Times New Roman"/>
                <a:cs typeface="Times New Roman"/>
              </a:rPr>
              <a:t>матеріальне </a:t>
            </a:r>
            <a:r>
              <a:rPr sz="1400" dirty="0">
                <a:latin typeface="Times New Roman"/>
                <a:cs typeface="Times New Roman"/>
              </a:rPr>
              <a:t>становище, </a:t>
            </a:r>
            <a:r>
              <a:rPr sz="1400" spc="-5" dirty="0">
                <a:latin typeface="Times New Roman"/>
                <a:cs typeface="Times New Roman"/>
              </a:rPr>
              <a:t>вид </a:t>
            </a:r>
            <a:r>
              <a:rPr sz="1400" dirty="0">
                <a:latin typeface="Times New Roman"/>
                <a:cs typeface="Times New Roman"/>
              </a:rPr>
              <a:t>та </a:t>
            </a:r>
            <a:r>
              <a:rPr sz="1400" spc="-5" dirty="0">
                <a:latin typeface="Times New Roman"/>
                <a:cs typeface="Times New Roman"/>
              </a:rPr>
              <a:t>термін</a:t>
            </a:r>
            <a:r>
              <a:rPr sz="1400" spc="-50" dirty="0">
                <a:latin typeface="Times New Roman"/>
                <a:cs typeface="Times New Roman"/>
              </a:rPr>
              <a:t> </a:t>
            </a:r>
            <a:r>
              <a:rPr sz="1400" spc="-10" dirty="0">
                <a:latin typeface="Times New Roman"/>
                <a:cs typeface="Times New Roman"/>
              </a:rPr>
              <a:t>страхування.</a:t>
            </a:r>
            <a:endParaRPr sz="1400">
              <a:latin typeface="Times New Roman"/>
              <a:cs typeface="Times New Roman"/>
            </a:endParaRPr>
          </a:p>
          <a:p>
            <a:pPr marL="603885" lvl="1" indent="-238760">
              <a:lnSpc>
                <a:spcPct val="100000"/>
              </a:lnSpc>
              <a:buFont typeface="Times New Roman"/>
              <a:buAutoNum type="arabicParenR"/>
              <a:tabLst>
                <a:tab pos="604520" algn="l"/>
              </a:tabLst>
            </a:pPr>
            <a:r>
              <a:rPr sz="1400" spc="-10" dirty="0">
                <a:latin typeface="Times New Roman"/>
                <a:cs typeface="Times New Roman"/>
              </a:rPr>
              <a:t>Опитування </a:t>
            </a:r>
            <a:r>
              <a:rPr sz="1400" spc="-15" dirty="0">
                <a:latin typeface="Times New Roman"/>
                <a:cs typeface="Times New Roman"/>
              </a:rPr>
              <a:t>студентів </a:t>
            </a:r>
            <a:r>
              <a:rPr sz="1400" spc="-10" dirty="0">
                <a:latin typeface="Times New Roman"/>
                <a:cs typeface="Times New Roman"/>
              </a:rPr>
              <a:t>щодо </a:t>
            </a:r>
            <a:r>
              <a:rPr sz="1400" dirty="0">
                <a:latin typeface="Times New Roman"/>
                <a:cs typeface="Times New Roman"/>
              </a:rPr>
              <a:t>підвищення ефективності </a:t>
            </a:r>
            <a:r>
              <a:rPr sz="1400" spc="-5" dirty="0">
                <a:latin typeface="Times New Roman"/>
                <a:cs typeface="Times New Roman"/>
              </a:rPr>
              <a:t>магістерської </a:t>
            </a:r>
            <a:r>
              <a:rPr sz="1400" spc="-10" dirty="0">
                <a:latin typeface="Times New Roman"/>
                <a:cs typeface="Times New Roman"/>
              </a:rPr>
              <a:t>підготовки </a:t>
            </a:r>
            <a:r>
              <a:rPr sz="1400" dirty="0">
                <a:latin typeface="Times New Roman"/>
                <a:cs typeface="Times New Roman"/>
              </a:rPr>
              <a:t>з </a:t>
            </a:r>
            <a:r>
              <a:rPr sz="1400" spc="-10" dirty="0">
                <a:latin typeface="Times New Roman"/>
                <a:cs typeface="Times New Roman"/>
              </a:rPr>
              <a:t>урахуванням </a:t>
            </a:r>
            <a:r>
              <a:rPr sz="1400" spc="-40" dirty="0">
                <a:latin typeface="Times New Roman"/>
                <a:cs typeface="Times New Roman"/>
              </a:rPr>
              <a:t>віку,</a:t>
            </a:r>
            <a:r>
              <a:rPr sz="1400" spc="-15" dirty="0">
                <a:latin typeface="Times New Roman"/>
                <a:cs typeface="Times New Roman"/>
              </a:rPr>
              <a:t> </a:t>
            </a:r>
            <a:r>
              <a:rPr sz="1400" spc="-5" dirty="0">
                <a:latin typeface="Times New Roman"/>
                <a:cs typeface="Times New Roman"/>
              </a:rPr>
              <a:t>статі</a:t>
            </a:r>
            <a:endParaRPr sz="1400">
              <a:latin typeface="Times New Roman"/>
              <a:cs typeface="Times New Roman"/>
            </a:endParaRPr>
          </a:p>
          <a:p>
            <a:pPr marL="12700">
              <a:lnSpc>
                <a:spcPct val="100000"/>
              </a:lnSpc>
              <a:spcBef>
                <a:spcPts val="5"/>
              </a:spcBef>
            </a:pPr>
            <a:r>
              <a:rPr sz="1400" dirty="0">
                <a:latin typeface="Times New Roman"/>
                <a:cs typeface="Times New Roman"/>
              </a:rPr>
              <a:t>респондентів, їхніх </a:t>
            </a:r>
            <a:r>
              <a:rPr sz="1400" spc="-30" dirty="0">
                <a:latin typeface="Times New Roman"/>
                <a:cs typeface="Times New Roman"/>
              </a:rPr>
              <a:t>вимог,</a:t>
            </a:r>
            <a:r>
              <a:rPr sz="1400" spc="-105" dirty="0">
                <a:latin typeface="Times New Roman"/>
                <a:cs typeface="Times New Roman"/>
              </a:rPr>
              <a:t> </a:t>
            </a:r>
            <a:r>
              <a:rPr sz="1400" dirty="0">
                <a:latin typeface="Times New Roman"/>
                <a:cs typeface="Times New Roman"/>
              </a:rPr>
              <a:t>побажань.</a:t>
            </a:r>
            <a:endParaRPr sz="1400">
              <a:latin typeface="Times New Roman"/>
              <a:cs typeface="Times New Roman"/>
            </a:endParaRPr>
          </a:p>
          <a:p>
            <a:pPr marL="12700" marR="117475" lvl="1" indent="309245">
              <a:lnSpc>
                <a:spcPct val="100000"/>
              </a:lnSpc>
              <a:buFont typeface="Times New Roman"/>
              <a:buAutoNum type="arabicParenR" startAt="3"/>
              <a:tabLst>
                <a:tab pos="558800" algn="l"/>
              </a:tabLst>
            </a:pPr>
            <a:r>
              <a:rPr sz="1400" spc="-10" dirty="0">
                <a:latin typeface="Times New Roman"/>
                <a:cs typeface="Times New Roman"/>
              </a:rPr>
              <a:t>Поточний облік </a:t>
            </a:r>
            <a:r>
              <a:rPr sz="1400" dirty="0">
                <a:latin typeface="Times New Roman"/>
                <a:cs typeface="Times New Roman"/>
              </a:rPr>
              <a:t>емігрантів з </a:t>
            </a:r>
            <a:r>
              <a:rPr sz="1400" spc="-5" dirty="0">
                <a:latin typeface="Times New Roman"/>
                <a:cs typeface="Times New Roman"/>
              </a:rPr>
              <a:t>метою </a:t>
            </a:r>
            <a:r>
              <a:rPr sz="1400" spc="-10" dirty="0">
                <a:latin typeface="Times New Roman"/>
                <a:cs typeface="Times New Roman"/>
              </a:rPr>
              <a:t>з'ясування </a:t>
            </a:r>
            <a:r>
              <a:rPr sz="1400" spc="-5" dirty="0">
                <a:latin typeface="Times New Roman"/>
                <a:cs typeface="Times New Roman"/>
              </a:rPr>
              <a:t>їхнього </a:t>
            </a:r>
            <a:r>
              <a:rPr sz="1400" dirty="0">
                <a:latin typeface="Times New Roman"/>
                <a:cs typeface="Times New Roman"/>
              </a:rPr>
              <a:t>соціально-демографічного </a:t>
            </a:r>
            <a:r>
              <a:rPr sz="1400" spc="-25" dirty="0">
                <a:latin typeface="Times New Roman"/>
                <a:cs typeface="Times New Roman"/>
              </a:rPr>
              <a:t>складу, </a:t>
            </a:r>
            <a:r>
              <a:rPr sz="1400" dirty="0">
                <a:latin typeface="Times New Roman"/>
                <a:cs typeface="Times New Roman"/>
              </a:rPr>
              <a:t>мети </a:t>
            </a:r>
            <a:r>
              <a:rPr sz="1400" spc="-5" dirty="0">
                <a:latin typeface="Times New Roman"/>
                <a:cs typeface="Times New Roman"/>
              </a:rPr>
              <a:t>виїзду </a:t>
            </a:r>
            <a:r>
              <a:rPr sz="1400" dirty="0">
                <a:latin typeface="Times New Roman"/>
                <a:cs typeface="Times New Roman"/>
              </a:rPr>
              <a:t>та  країни</a:t>
            </a:r>
            <a:r>
              <a:rPr sz="1400" spc="-55" dirty="0">
                <a:latin typeface="Times New Roman"/>
                <a:cs typeface="Times New Roman"/>
              </a:rPr>
              <a:t> </a:t>
            </a:r>
            <a:r>
              <a:rPr sz="1400" spc="-10" dirty="0">
                <a:latin typeface="Times New Roman"/>
                <a:cs typeface="Times New Roman"/>
              </a:rPr>
              <a:t>прибуття.</a:t>
            </a:r>
            <a:endParaRPr sz="1400">
              <a:latin typeface="Times New Roman"/>
              <a:cs typeface="Times New Roman"/>
            </a:endParaRPr>
          </a:p>
          <a:p>
            <a:pPr marL="321945" indent="-309880">
              <a:lnSpc>
                <a:spcPct val="100000"/>
              </a:lnSpc>
              <a:buAutoNum type="arabicPeriod" startAt="9"/>
              <a:tabLst>
                <a:tab pos="322580" algn="l"/>
              </a:tabLst>
            </a:pPr>
            <a:r>
              <a:rPr sz="1400" spc="-5" dirty="0">
                <a:latin typeface="Times New Roman"/>
                <a:cs typeface="Times New Roman"/>
              </a:rPr>
              <a:t>Визначить </a:t>
            </a:r>
            <a:r>
              <a:rPr sz="1400" dirty="0">
                <a:latin typeface="Times New Roman"/>
                <a:cs typeface="Times New Roman"/>
              </a:rPr>
              <a:t>місце, </a:t>
            </a:r>
            <a:r>
              <a:rPr sz="1400" spc="-5" dirty="0">
                <a:latin typeface="Times New Roman"/>
                <a:cs typeface="Times New Roman"/>
              </a:rPr>
              <a:t>об'єктивний </a:t>
            </a:r>
            <a:r>
              <a:rPr sz="1400" dirty="0">
                <a:latin typeface="Times New Roman"/>
                <a:cs typeface="Times New Roman"/>
              </a:rPr>
              <a:t>та </a:t>
            </a:r>
            <a:r>
              <a:rPr sz="1400" spc="-10" dirty="0">
                <a:latin typeface="Times New Roman"/>
                <a:cs typeface="Times New Roman"/>
              </a:rPr>
              <a:t>суб'єктивний </a:t>
            </a:r>
            <a:r>
              <a:rPr sz="1400" dirty="0">
                <a:latin typeface="Times New Roman"/>
                <a:cs typeface="Times New Roman"/>
              </a:rPr>
              <a:t>час спостереження, а </a:t>
            </a:r>
            <a:r>
              <a:rPr sz="1400" spc="-20" dirty="0">
                <a:latin typeface="Times New Roman"/>
                <a:cs typeface="Times New Roman"/>
              </a:rPr>
              <a:t>також </a:t>
            </a:r>
            <a:r>
              <a:rPr sz="1400" dirty="0">
                <a:latin typeface="Times New Roman"/>
                <a:cs typeface="Times New Roman"/>
              </a:rPr>
              <a:t>критичний</a:t>
            </a:r>
            <a:r>
              <a:rPr sz="1400" spc="-130" dirty="0">
                <a:latin typeface="Times New Roman"/>
                <a:cs typeface="Times New Roman"/>
              </a:rPr>
              <a:t> </a:t>
            </a:r>
            <a:r>
              <a:rPr sz="1400" spc="-20" dirty="0">
                <a:latin typeface="Times New Roman"/>
                <a:cs typeface="Times New Roman"/>
              </a:rPr>
              <a:t>момент.</a:t>
            </a:r>
            <a:endParaRPr sz="1400">
              <a:latin typeface="Times New Roman"/>
              <a:cs typeface="Times New Roman"/>
            </a:endParaRPr>
          </a:p>
          <a:p>
            <a:pPr marL="12700" marR="470534" indent="353060">
              <a:lnSpc>
                <a:spcPct val="100000"/>
              </a:lnSpc>
              <a:buFont typeface="Times New Roman"/>
              <a:buAutoNum type="arabicParenR"/>
              <a:tabLst>
                <a:tab pos="604520" algn="l"/>
              </a:tabLst>
            </a:pPr>
            <a:r>
              <a:rPr sz="1400" dirty="0">
                <a:latin typeface="Times New Roman"/>
                <a:cs typeface="Times New Roman"/>
              </a:rPr>
              <a:t>Збирання декларацій про </a:t>
            </a:r>
            <a:r>
              <a:rPr sz="1400" spc="-5" dirty="0">
                <a:latin typeface="Times New Roman"/>
                <a:cs typeface="Times New Roman"/>
              </a:rPr>
              <a:t>минулорічні </a:t>
            </a:r>
            <a:r>
              <a:rPr sz="1400" spc="-20" dirty="0">
                <a:latin typeface="Times New Roman"/>
                <a:cs typeface="Times New Roman"/>
              </a:rPr>
              <a:t>доходи </a:t>
            </a:r>
            <a:r>
              <a:rPr sz="1400" spc="-5" dirty="0">
                <a:latin typeface="Times New Roman"/>
                <a:cs typeface="Times New Roman"/>
              </a:rPr>
              <a:t>громадян здійснюється </a:t>
            </a:r>
            <a:r>
              <a:rPr sz="1400" dirty="0">
                <a:latin typeface="Times New Roman"/>
                <a:cs typeface="Times New Roman"/>
              </a:rPr>
              <a:t>в </a:t>
            </a:r>
            <a:r>
              <a:rPr sz="1400" spc="-15" dirty="0">
                <a:latin typeface="Times New Roman"/>
                <a:cs typeface="Times New Roman"/>
              </a:rPr>
              <a:t>податкових </a:t>
            </a:r>
            <a:r>
              <a:rPr sz="1400" dirty="0">
                <a:latin typeface="Times New Roman"/>
                <a:cs typeface="Times New Roman"/>
              </a:rPr>
              <a:t>інспекціях до</a:t>
            </a:r>
            <a:r>
              <a:rPr sz="1400" spc="-235" dirty="0">
                <a:latin typeface="Times New Roman"/>
                <a:cs typeface="Times New Roman"/>
              </a:rPr>
              <a:t> </a:t>
            </a:r>
            <a:r>
              <a:rPr sz="1400" dirty="0">
                <a:latin typeface="Times New Roman"/>
                <a:cs typeface="Times New Roman"/>
              </a:rPr>
              <a:t>1  березня </a:t>
            </a:r>
            <a:r>
              <a:rPr sz="1400" spc="-15" dirty="0">
                <a:latin typeface="Times New Roman"/>
                <a:cs typeface="Times New Roman"/>
              </a:rPr>
              <a:t>поточного</a:t>
            </a:r>
            <a:r>
              <a:rPr sz="1400" spc="-65" dirty="0">
                <a:latin typeface="Times New Roman"/>
                <a:cs typeface="Times New Roman"/>
              </a:rPr>
              <a:t> </a:t>
            </a:r>
            <a:r>
              <a:rPr sz="1400" spc="-40" dirty="0">
                <a:latin typeface="Times New Roman"/>
                <a:cs typeface="Times New Roman"/>
              </a:rPr>
              <a:t>року.</a:t>
            </a:r>
            <a:endParaRPr sz="1400">
              <a:latin typeface="Times New Roman"/>
              <a:cs typeface="Times New Roman"/>
            </a:endParaRPr>
          </a:p>
          <a:p>
            <a:pPr marL="558165" indent="-236854">
              <a:lnSpc>
                <a:spcPct val="100000"/>
              </a:lnSpc>
              <a:buFont typeface="Times New Roman"/>
              <a:buAutoNum type="arabicParenR"/>
              <a:tabLst>
                <a:tab pos="558800" algn="l"/>
              </a:tabLst>
            </a:pPr>
            <a:r>
              <a:rPr sz="1400" spc="-10" dirty="0">
                <a:latin typeface="Times New Roman"/>
                <a:cs typeface="Times New Roman"/>
              </a:rPr>
              <a:t>Опитування </a:t>
            </a:r>
            <a:r>
              <a:rPr sz="1400" dirty="0">
                <a:latin typeface="Times New Roman"/>
                <a:cs typeface="Times New Roman"/>
              </a:rPr>
              <a:t>учасників щорічної </a:t>
            </a:r>
            <a:r>
              <a:rPr sz="1400" spc="-5" dirty="0">
                <a:latin typeface="Times New Roman"/>
                <a:cs typeface="Times New Roman"/>
              </a:rPr>
              <a:t>виставки-ярмарку </a:t>
            </a:r>
            <a:r>
              <a:rPr sz="1400" dirty="0">
                <a:latin typeface="Times New Roman"/>
                <a:cs typeface="Times New Roman"/>
              </a:rPr>
              <a:t>з 20.07 по</a:t>
            </a:r>
            <a:r>
              <a:rPr sz="1400" spc="-95" dirty="0">
                <a:latin typeface="Times New Roman"/>
                <a:cs typeface="Times New Roman"/>
              </a:rPr>
              <a:t> </a:t>
            </a:r>
            <a:r>
              <a:rPr sz="1400" dirty="0">
                <a:latin typeface="Times New Roman"/>
                <a:cs typeface="Times New Roman"/>
              </a:rPr>
              <a:t>1.0</a:t>
            </a:r>
            <a:endParaRPr sz="1400">
              <a:latin typeface="Times New Roman"/>
              <a:cs typeface="Times New Roman"/>
            </a:endParaRPr>
          </a:p>
          <a:p>
            <a:pPr marL="558165" indent="-236854">
              <a:lnSpc>
                <a:spcPct val="100000"/>
              </a:lnSpc>
              <a:buFont typeface="Times New Roman"/>
              <a:buAutoNum type="arabicParenR"/>
              <a:tabLst>
                <a:tab pos="558800" algn="l"/>
              </a:tabLst>
            </a:pPr>
            <a:r>
              <a:rPr sz="1400" dirty="0">
                <a:latin typeface="Times New Roman"/>
                <a:cs typeface="Times New Roman"/>
              </a:rPr>
              <a:t>Пробний перепис, що </a:t>
            </a:r>
            <a:r>
              <a:rPr sz="1400" spc="-5" dirty="0">
                <a:latin typeface="Times New Roman"/>
                <a:cs typeface="Times New Roman"/>
              </a:rPr>
              <a:t>здійснюється за </a:t>
            </a:r>
            <a:r>
              <a:rPr sz="1400" dirty="0">
                <a:latin typeface="Times New Roman"/>
                <a:cs typeface="Times New Roman"/>
              </a:rPr>
              <a:t>станом на 24.00 з 102 по 18.02 </a:t>
            </a:r>
            <a:r>
              <a:rPr sz="1400" spc="-15" dirty="0">
                <a:latin typeface="Times New Roman"/>
                <a:cs typeface="Times New Roman"/>
              </a:rPr>
              <a:t>протягом </a:t>
            </a:r>
            <a:r>
              <a:rPr sz="1400" dirty="0">
                <a:latin typeface="Times New Roman"/>
                <a:cs typeface="Times New Roman"/>
              </a:rPr>
              <a:t>10</a:t>
            </a:r>
            <a:r>
              <a:rPr sz="1400" spc="-210" dirty="0">
                <a:latin typeface="Times New Roman"/>
                <a:cs typeface="Times New Roman"/>
              </a:rPr>
              <a:t> </a:t>
            </a:r>
            <a:r>
              <a:rPr sz="1400" dirty="0">
                <a:latin typeface="Times New Roman"/>
                <a:cs typeface="Times New Roman"/>
              </a:rPr>
              <a:t>днів</a:t>
            </a:r>
            <a:endParaRPr sz="1400">
              <a:latin typeface="Times New Roman"/>
              <a:cs typeface="Times New Roman"/>
            </a:endParaRPr>
          </a:p>
        </p:txBody>
      </p:sp>
      <p:sp>
        <p:nvSpPr>
          <p:cNvPr id="4" name="object 4"/>
          <p:cNvSpPr txBox="1">
            <a:spLocks noGrp="1"/>
          </p:cNvSpPr>
          <p:nvPr>
            <p:ph type="title"/>
          </p:nvPr>
        </p:nvSpPr>
        <p:spPr>
          <a:xfrm>
            <a:off x="683564" y="260578"/>
            <a:ext cx="7849234" cy="462280"/>
          </a:xfrm>
          <a:prstGeom prst="rect">
            <a:avLst/>
          </a:prstGeom>
          <a:solidFill>
            <a:srgbClr val="8BDFA1"/>
          </a:solidFill>
        </p:spPr>
        <p:txBody>
          <a:bodyPr vert="horz" wrap="square" lIns="0" tIns="34925" rIns="0" bIns="0" rtlCol="0">
            <a:spAutoFit/>
          </a:bodyPr>
          <a:lstStyle/>
          <a:p>
            <a:pPr marL="808355">
              <a:lnSpc>
                <a:spcPct val="100000"/>
              </a:lnSpc>
              <a:spcBef>
                <a:spcPts val="275"/>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20"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30" dirty="0">
                <a:solidFill>
                  <a:srgbClr val="3E1F51"/>
                </a:solidFill>
                <a:latin typeface="Times New Roman"/>
                <a:cs typeface="Times New Roman"/>
              </a:rPr>
              <a:t> </a:t>
            </a:r>
            <a:r>
              <a:rPr sz="2400" b="1" dirty="0">
                <a:solidFill>
                  <a:srgbClr val="3E1F51"/>
                </a:solidFill>
                <a:latin typeface="Times New Roman"/>
                <a:cs typeface="Times New Roman"/>
              </a:rPr>
              <a:t>2</a:t>
            </a:r>
            <a:endParaRPr sz="24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682230" cy="2244090"/>
          </a:xfrm>
          <a:custGeom>
            <a:avLst/>
            <a:gdLst/>
            <a:ahLst/>
            <a:cxnLst/>
            <a:rect l="l" t="t" r="r" b="b"/>
            <a:pathLst>
              <a:path w="7682230" h="2244090">
                <a:moveTo>
                  <a:pt x="0" y="2244090"/>
                </a:moveTo>
                <a:lnTo>
                  <a:pt x="7681976" y="2244090"/>
                </a:lnTo>
                <a:lnTo>
                  <a:pt x="7681976" y="0"/>
                </a:lnTo>
                <a:lnTo>
                  <a:pt x="0" y="0"/>
                </a:lnTo>
                <a:lnTo>
                  <a:pt x="0" y="2244090"/>
                </a:lnTo>
                <a:close/>
              </a:path>
            </a:pathLst>
          </a:custGeom>
          <a:solidFill>
            <a:srgbClr val="FFD966"/>
          </a:solidFill>
        </p:spPr>
        <p:txBody>
          <a:bodyPr wrap="square" lIns="0" tIns="0" rIns="0" bIns="0" rtlCol="0"/>
          <a:lstStyle/>
          <a:p>
            <a:endParaRPr/>
          </a:p>
        </p:txBody>
      </p:sp>
      <p:sp>
        <p:nvSpPr>
          <p:cNvPr id="3" name="object 3"/>
          <p:cNvSpPr/>
          <p:nvPr/>
        </p:nvSpPr>
        <p:spPr>
          <a:xfrm>
            <a:off x="3986529" y="2601467"/>
            <a:ext cx="795655" cy="224154"/>
          </a:xfrm>
          <a:custGeom>
            <a:avLst/>
            <a:gdLst/>
            <a:ahLst/>
            <a:cxnLst/>
            <a:rect l="l" t="t" r="r" b="b"/>
            <a:pathLst>
              <a:path w="795654" h="224155">
                <a:moveTo>
                  <a:pt x="707517" y="0"/>
                </a:moveTo>
                <a:lnTo>
                  <a:pt x="690753" y="0"/>
                </a:lnTo>
                <a:lnTo>
                  <a:pt x="603504" y="220980"/>
                </a:lnTo>
                <a:lnTo>
                  <a:pt x="646811" y="220980"/>
                </a:lnTo>
                <a:lnTo>
                  <a:pt x="661670" y="176784"/>
                </a:lnTo>
                <a:lnTo>
                  <a:pt x="777722" y="176784"/>
                </a:lnTo>
                <a:lnTo>
                  <a:pt x="765971" y="147193"/>
                </a:lnTo>
                <a:lnTo>
                  <a:pt x="672719" y="147193"/>
                </a:lnTo>
                <a:lnTo>
                  <a:pt x="698881" y="66802"/>
                </a:lnTo>
                <a:lnTo>
                  <a:pt x="734045" y="66802"/>
                </a:lnTo>
                <a:lnTo>
                  <a:pt x="707517" y="0"/>
                </a:lnTo>
                <a:close/>
              </a:path>
              <a:path w="795654" h="224155">
                <a:moveTo>
                  <a:pt x="777722" y="176784"/>
                </a:moveTo>
                <a:lnTo>
                  <a:pt x="736473" y="176784"/>
                </a:lnTo>
                <a:lnTo>
                  <a:pt x="752602" y="220980"/>
                </a:lnTo>
                <a:lnTo>
                  <a:pt x="795274" y="220980"/>
                </a:lnTo>
                <a:lnTo>
                  <a:pt x="777722" y="176784"/>
                </a:lnTo>
                <a:close/>
              </a:path>
              <a:path w="795654" h="224155">
                <a:moveTo>
                  <a:pt x="734045" y="66802"/>
                </a:moveTo>
                <a:lnTo>
                  <a:pt x="698881" y="66802"/>
                </a:lnTo>
                <a:lnTo>
                  <a:pt x="725170" y="147193"/>
                </a:lnTo>
                <a:lnTo>
                  <a:pt x="765971" y="147193"/>
                </a:lnTo>
                <a:lnTo>
                  <a:pt x="734045" y="66802"/>
                </a:lnTo>
                <a:close/>
              </a:path>
              <a:path w="795654" h="224155">
                <a:moveTo>
                  <a:pt x="468585" y="103759"/>
                </a:moveTo>
                <a:lnTo>
                  <a:pt x="432562" y="103759"/>
                </a:lnTo>
                <a:lnTo>
                  <a:pt x="476758" y="223901"/>
                </a:lnTo>
                <a:lnTo>
                  <a:pt x="490474" y="223901"/>
                </a:lnTo>
                <a:lnTo>
                  <a:pt x="517508" y="149987"/>
                </a:lnTo>
                <a:lnTo>
                  <a:pt x="483489" y="149987"/>
                </a:lnTo>
                <a:lnTo>
                  <a:pt x="468585" y="103759"/>
                </a:lnTo>
                <a:close/>
              </a:path>
              <a:path w="795654" h="224155">
                <a:moveTo>
                  <a:pt x="436118" y="3048"/>
                </a:moveTo>
                <a:lnTo>
                  <a:pt x="415798" y="3048"/>
                </a:lnTo>
                <a:lnTo>
                  <a:pt x="371856" y="220980"/>
                </a:lnTo>
                <a:lnTo>
                  <a:pt x="409067" y="220980"/>
                </a:lnTo>
                <a:lnTo>
                  <a:pt x="432562" y="103759"/>
                </a:lnTo>
                <a:lnTo>
                  <a:pt x="468585" y="103759"/>
                </a:lnTo>
                <a:lnTo>
                  <a:pt x="436118" y="3048"/>
                </a:lnTo>
                <a:close/>
              </a:path>
              <a:path w="795654" h="224155">
                <a:moveTo>
                  <a:pt x="570451" y="103759"/>
                </a:moveTo>
                <a:lnTo>
                  <a:pt x="534416" y="103759"/>
                </a:lnTo>
                <a:lnTo>
                  <a:pt x="556895" y="220980"/>
                </a:lnTo>
                <a:lnTo>
                  <a:pt x="594360" y="220980"/>
                </a:lnTo>
                <a:lnTo>
                  <a:pt x="570451" y="103759"/>
                </a:lnTo>
                <a:close/>
              </a:path>
              <a:path w="795654" h="224155">
                <a:moveTo>
                  <a:pt x="549910" y="3048"/>
                </a:moveTo>
                <a:lnTo>
                  <a:pt x="529463" y="3048"/>
                </a:lnTo>
                <a:lnTo>
                  <a:pt x="483489" y="149987"/>
                </a:lnTo>
                <a:lnTo>
                  <a:pt x="517508" y="149987"/>
                </a:lnTo>
                <a:lnTo>
                  <a:pt x="534416" y="103759"/>
                </a:lnTo>
                <a:lnTo>
                  <a:pt x="570451" y="103759"/>
                </a:lnTo>
                <a:lnTo>
                  <a:pt x="549910" y="3048"/>
                </a:lnTo>
                <a:close/>
              </a:path>
              <a:path w="795654" h="224155">
                <a:moveTo>
                  <a:pt x="350774" y="3048"/>
                </a:moveTo>
                <a:lnTo>
                  <a:pt x="211709" y="3048"/>
                </a:lnTo>
                <a:lnTo>
                  <a:pt x="211709" y="220980"/>
                </a:lnTo>
                <a:lnTo>
                  <a:pt x="348996" y="220980"/>
                </a:lnTo>
                <a:lnTo>
                  <a:pt x="348996" y="186562"/>
                </a:lnTo>
                <a:lnTo>
                  <a:pt x="250317" y="186562"/>
                </a:lnTo>
                <a:lnTo>
                  <a:pt x="250317" y="121285"/>
                </a:lnTo>
                <a:lnTo>
                  <a:pt x="322580" y="121285"/>
                </a:lnTo>
                <a:lnTo>
                  <a:pt x="322580" y="88392"/>
                </a:lnTo>
                <a:lnTo>
                  <a:pt x="250317" y="88392"/>
                </a:lnTo>
                <a:lnTo>
                  <a:pt x="250317" y="37211"/>
                </a:lnTo>
                <a:lnTo>
                  <a:pt x="350774" y="37211"/>
                </a:lnTo>
                <a:lnTo>
                  <a:pt x="350774" y="3048"/>
                </a:lnTo>
                <a:close/>
              </a:path>
              <a:path w="795654" h="224155">
                <a:moveTo>
                  <a:pt x="107950" y="37211"/>
                </a:moveTo>
                <a:lnTo>
                  <a:pt x="69215" y="37211"/>
                </a:lnTo>
                <a:lnTo>
                  <a:pt x="69215" y="220980"/>
                </a:lnTo>
                <a:lnTo>
                  <a:pt x="107950" y="220980"/>
                </a:lnTo>
                <a:lnTo>
                  <a:pt x="107950" y="37211"/>
                </a:lnTo>
                <a:close/>
              </a:path>
              <a:path w="795654" h="224155">
                <a:moveTo>
                  <a:pt x="180467" y="3048"/>
                </a:moveTo>
                <a:lnTo>
                  <a:pt x="0" y="3048"/>
                </a:lnTo>
                <a:lnTo>
                  <a:pt x="0" y="37211"/>
                </a:lnTo>
                <a:lnTo>
                  <a:pt x="180467" y="37211"/>
                </a:lnTo>
                <a:lnTo>
                  <a:pt x="180467" y="3048"/>
                </a:lnTo>
                <a:close/>
              </a:path>
            </a:pathLst>
          </a:custGeom>
          <a:solidFill>
            <a:srgbClr val="5E2D79"/>
          </a:solidFill>
        </p:spPr>
        <p:txBody>
          <a:bodyPr wrap="square" lIns="0" tIns="0" rIns="0" bIns="0" rtlCol="0"/>
          <a:lstStyle/>
          <a:p>
            <a:endParaRPr/>
          </a:p>
        </p:txBody>
      </p:sp>
      <p:sp>
        <p:nvSpPr>
          <p:cNvPr id="4" name="object 4"/>
          <p:cNvSpPr/>
          <p:nvPr/>
        </p:nvSpPr>
        <p:spPr>
          <a:xfrm>
            <a:off x="4659248" y="2668270"/>
            <a:ext cx="52705" cy="80645"/>
          </a:xfrm>
          <a:custGeom>
            <a:avLst/>
            <a:gdLst/>
            <a:ahLst/>
            <a:cxnLst/>
            <a:rect l="l" t="t" r="r" b="b"/>
            <a:pathLst>
              <a:path w="52704" h="80644">
                <a:moveTo>
                  <a:pt x="26162" y="0"/>
                </a:moveTo>
                <a:lnTo>
                  <a:pt x="0" y="80390"/>
                </a:lnTo>
                <a:lnTo>
                  <a:pt x="52450" y="80390"/>
                </a:lnTo>
                <a:lnTo>
                  <a:pt x="26162" y="0"/>
                </a:lnTo>
                <a:close/>
              </a:path>
            </a:pathLst>
          </a:custGeom>
          <a:ln w="3175">
            <a:solidFill>
              <a:srgbClr val="58134A"/>
            </a:solidFill>
          </a:ln>
        </p:spPr>
        <p:txBody>
          <a:bodyPr wrap="square" lIns="0" tIns="0" rIns="0" bIns="0" rtlCol="0"/>
          <a:lstStyle/>
          <a:p>
            <a:endParaRPr/>
          </a:p>
        </p:txBody>
      </p:sp>
      <p:sp>
        <p:nvSpPr>
          <p:cNvPr id="5" name="object 5"/>
          <p:cNvSpPr/>
          <p:nvPr/>
        </p:nvSpPr>
        <p:spPr>
          <a:xfrm>
            <a:off x="4358385" y="2604516"/>
            <a:ext cx="222885" cy="220979"/>
          </a:xfrm>
          <a:custGeom>
            <a:avLst/>
            <a:gdLst/>
            <a:ahLst/>
            <a:cxnLst/>
            <a:rect l="l" t="t" r="r" b="b"/>
            <a:pathLst>
              <a:path w="222885" h="220980">
                <a:moveTo>
                  <a:pt x="43941" y="0"/>
                </a:moveTo>
                <a:lnTo>
                  <a:pt x="64262" y="0"/>
                </a:lnTo>
                <a:lnTo>
                  <a:pt x="111633" y="146938"/>
                </a:lnTo>
                <a:lnTo>
                  <a:pt x="157606" y="0"/>
                </a:lnTo>
                <a:lnTo>
                  <a:pt x="178053" y="0"/>
                </a:lnTo>
                <a:lnTo>
                  <a:pt x="222503" y="217932"/>
                </a:lnTo>
                <a:lnTo>
                  <a:pt x="185038" y="217932"/>
                </a:lnTo>
                <a:lnTo>
                  <a:pt x="162560" y="100711"/>
                </a:lnTo>
                <a:lnTo>
                  <a:pt x="118617" y="220853"/>
                </a:lnTo>
                <a:lnTo>
                  <a:pt x="104901" y="220853"/>
                </a:lnTo>
                <a:lnTo>
                  <a:pt x="60705" y="100711"/>
                </a:lnTo>
                <a:lnTo>
                  <a:pt x="37211" y="217932"/>
                </a:lnTo>
                <a:lnTo>
                  <a:pt x="0" y="217932"/>
                </a:lnTo>
                <a:lnTo>
                  <a:pt x="43941" y="0"/>
                </a:lnTo>
                <a:close/>
              </a:path>
            </a:pathLst>
          </a:custGeom>
          <a:ln w="3175">
            <a:solidFill>
              <a:srgbClr val="58134A"/>
            </a:solidFill>
          </a:ln>
        </p:spPr>
        <p:txBody>
          <a:bodyPr wrap="square" lIns="0" tIns="0" rIns="0" bIns="0" rtlCol="0"/>
          <a:lstStyle/>
          <a:p>
            <a:endParaRPr/>
          </a:p>
        </p:txBody>
      </p:sp>
      <p:sp>
        <p:nvSpPr>
          <p:cNvPr id="6" name="object 6"/>
          <p:cNvSpPr/>
          <p:nvPr/>
        </p:nvSpPr>
        <p:spPr>
          <a:xfrm>
            <a:off x="4198239" y="2604516"/>
            <a:ext cx="139065" cy="218440"/>
          </a:xfrm>
          <a:custGeom>
            <a:avLst/>
            <a:gdLst/>
            <a:ahLst/>
            <a:cxnLst/>
            <a:rect l="l" t="t" r="r" b="b"/>
            <a:pathLst>
              <a:path w="139064" h="218439">
                <a:moveTo>
                  <a:pt x="0" y="0"/>
                </a:moveTo>
                <a:lnTo>
                  <a:pt x="139064" y="0"/>
                </a:lnTo>
                <a:lnTo>
                  <a:pt x="139064" y="34162"/>
                </a:lnTo>
                <a:lnTo>
                  <a:pt x="38608" y="34162"/>
                </a:lnTo>
                <a:lnTo>
                  <a:pt x="38608" y="85344"/>
                </a:lnTo>
                <a:lnTo>
                  <a:pt x="110871" y="85344"/>
                </a:lnTo>
                <a:lnTo>
                  <a:pt x="110871" y="118237"/>
                </a:lnTo>
                <a:lnTo>
                  <a:pt x="38608" y="118237"/>
                </a:lnTo>
                <a:lnTo>
                  <a:pt x="38608" y="183514"/>
                </a:lnTo>
                <a:lnTo>
                  <a:pt x="137287" y="183514"/>
                </a:lnTo>
                <a:lnTo>
                  <a:pt x="137287" y="217932"/>
                </a:lnTo>
                <a:lnTo>
                  <a:pt x="0" y="217932"/>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3986529" y="2604516"/>
            <a:ext cx="180975" cy="218440"/>
          </a:xfrm>
          <a:custGeom>
            <a:avLst/>
            <a:gdLst/>
            <a:ahLst/>
            <a:cxnLst/>
            <a:rect l="l" t="t" r="r" b="b"/>
            <a:pathLst>
              <a:path w="180975" h="218439">
                <a:moveTo>
                  <a:pt x="0" y="0"/>
                </a:moveTo>
                <a:lnTo>
                  <a:pt x="180467" y="0"/>
                </a:lnTo>
                <a:lnTo>
                  <a:pt x="180467" y="34162"/>
                </a:lnTo>
                <a:lnTo>
                  <a:pt x="107950" y="34162"/>
                </a:lnTo>
                <a:lnTo>
                  <a:pt x="107950" y="217932"/>
                </a:lnTo>
                <a:lnTo>
                  <a:pt x="69215" y="217932"/>
                </a:lnTo>
                <a:lnTo>
                  <a:pt x="69215" y="34162"/>
                </a:lnTo>
                <a:lnTo>
                  <a:pt x="0" y="34162"/>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4590034" y="2601467"/>
            <a:ext cx="191770" cy="220979"/>
          </a:xfrm>
          <a:custGeom>
            <a:avLst/>
            <a:gdLst/>
            <a:ahLst/>
            <a:cxnLst/>
            <a:rect l="l" t="t" r="r" b="b"/>
            <a:pathLst>
              <a:path w="191770" h="220980">
                <a:moveTo>
                  <a:pt x="87249" y="0"/>
                </a:moveTo>
                <a:lnTo>
                  <a:pt x="104012" y="0"/>
                </a:lnTo>
                <a:lnTo>
                  <a:pt x="191769" y="220980"/>
                </a:lnTo>
                <a:lnTo>
                  <a:pt x="149098" y="220980"/>
                </a:lnTo>
                <a:lnTo>
                  <a:pt x="132968" y="176784"/>
                </a:lnTo>
                <a:lnTo>
                  <a:pt x="58165" y="176784"/>
                </a:lnTo>
                <a:lnTo>
                  <a:pt x="43306" y="220980"/>
                </a:lnTo>
                <a:lnTo>
                  <a:pt x="0" y="220980"/>
                </a:lnTo>
                <a:lnTo>
                  <a:pt x="87249" y="0"/>
                </a:lnTo>
                <a:close/>
              </a:path>
            </a:pathLst>
          </a:custGeom>
          <a:ln w="3175">
            <a:solidFill>
              <a:srgbClr val="58134A"/>
            </a:solidFill>
          </a:ln>
        </p:spPr>
        <p:txBody>
          <a:bodyPr wrap="square" lIns="0" tIns="0" rIns="0" bIns="0" rtlCol="0"/>
          <a:lstStyle/>
          <a:p>
            <a:endParaRPr/>
          </a:p>
        </p:txBody>
      </p:sp>
      <p:sp>
        <p:nvSpPr>
          <p:cNvPr id="9" name="object 9"/>
          <p:cNvSpPr/>
          <p:nvPr/>
        </p:nvSpPr>
        <p:spPr>
          <a:xfrm>
            <a:off x="4894198" y="2599689"/>
            <a:ext cx="238378" cy="23113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918146" y="2921254"/>
            <a:ext cx="1507807" cy="28613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562986" y="2921254"/>
            <a:ext cx="5667248" cy="28613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92023" y="236220"/>
            <a:ext cx="8686800" cy="148437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0825" y="255650"/>
            <a:ext cx="8569325" cy="1368425"/>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15" name="object 15"/>
          <p:cNvGraphicFramePr>
            <a:graphicFrameLocks noGrp="1"/>
          </p:cNvGraphicFramePr>
          <p:nvPr/>
        </p:nvGraphicFramePr>
        <p:xfrm>
          <a:off x="748715" y="4718811"/>
          <a:ext cx="7560945" cy="1544166"/>
        </p:xfrm>
        <a:graphic>
          <a:graphicData uri="http://schemas.openxmlformats.org/drawingml/2006/table">
            <a:tbl>
              <a:tblPr firstRow="1" bandRow="1">
                <a:tableStyleId>{2D5ABB26-0587-4C30-8999-92F81FD0307C}</a:tableStyleId>
              </a:tblPr>
              <a:tblGrid>
                <a:gridCol w="7140575"/>
                <a:gridCol w="420370"/>
              </a:tblGrid>
              <a:tr h="280415">
                <a:tc gridSpan="2">
                  <a:txBody>
                    <a:bodyPr/>
                    <a:lstStyle/>
                    <a:p>
                      <a:pPr marL="1905" algn="ctr">
                        <a:lnSpc>
                          <a:spcPct val="100000"/>
                        </a:lnSpc>
                        <a:spcBef>
                          <a:spcPts val="60"/>
                        </a:spcBef>
                      </a:pPr>
                      <a:r>
                        <a:rPr sz="1600" b="1" spc="-10" dirty="0">
                          <a:latin typeface="Times New Roman"/>
                          <a:cs typeface="Times New Roman"/>
                        </a:rPr>
                        <a:t>ПЛАН</a:t>
                      </a:r>
                      <a:endParaRPr sz="16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43840">
                <a:tc>
                  <a:txBody>
                    <a:bodyPr/>
                    <a:lstStyle/>
                    <a:p>
                      <a:pPr marL="62865">
                        <a:lnSpc>
                          <a:spcPts val="1820"/>
                        </a:lnSpc>
                      </a:pPr>
                      <a:r>
                        <a:rPr sz="1600" b="1" dirty="0">
                          <a:latin typeface="Times New Roman"/>
                          <a:cs typeface="Times New Roman"/>
                        </a:rPr>
                        <a:t>1. </a:t>
                      </a:r>
                      <a:r>
                        <a:rPr sz="1600" b="1" spc="-15" dirty="0">
                          <a:latin typeface="Times New Roman"/>
                          <a:cs typeface="Times New Roman"/>
                        </a:rPr>
                        <a:t>Сутність статистичного </a:t>
                      </a:r>
                      <a:r>
                        <a:rPr sz="1600" b="1" spc="-10" dirty="0">
                          <a:latin typeface="Times New Roman"/>
                          <a:cs typeface="Times New Roman"/>
                        </a:rPr>
                        <a:t>зведення </a:t>
                      </a:r>
                      <a:r>
                        <a:rPr sz="1600" b="1" dirty="0">
                          <a:latin typeface="Times New Roman"/>
                          <a:cs typeface="Times New Roman"/>
                        </a:rPr>
                        <a:t>та</a:t>
                      </a:r>
                      <a:r>
                        <a:rPr sz="1600" b="1" spc="165" dirty="0">
                          <a:latin typeface="Times New Roman"/>
                          <a:cs typeface="Times New Roman"/>
                        </a:rPr>
                        <a:t> </a:t>
                      </a:r>
                      <a:r>
                        <a:rPr sz="1600" b="1" spc="-10" dirty="0">
                          <a:latin typeface="Times New Roman"/>
                          <a:cs typeface="Times New Roman"/>
                        </a:rPr>
                        <a:t>групування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66065">
                <a:tc>
                  <a:txBody>
                    <a:bodyPr/>
                    <a:lstStyle/>
                    <a:p>
                      <a:pPr marL="62865">
                        <a:lnSpc>
                          <a:spcPts val="1880"/>
                        </a:lnSpc>
                      </a:pPr>
                      <a:r>
                        <a:rPr sz="1600" b="1" spc="-5" dirty="0">
                          <a:latin typeface="Times New Roman"/>
                          <a:cs typeface="Times New Roman"/>
                        </a:rPr>
                        <a:t>2. </a:t>
                      </a:r>
                      <a:r>
                        <a:rPr sz="1600" b="1" spc="-10" dirty="0">
                          <a:latin typeface="Times New Roman"/>
                          <a:cs typeface="Times New Roman"/>
                        </a:rPr>
                        <a:t>Основні завдання </a:t>
                      </a:r>
                      <a:r>
                        <a:rPr sz="1600" b="1" spc="-5" dirty="0">
                          <a:latin typeface="Times New Roman"/>
                          <a:cs typeface="Times New Roman"/>
                        </a:rPr>
                        <a:t>та види</a:t>
                      </a:r>
                      <a:r>
                        <a:rPr sz="1600" b="1" spc="65" dirty="0">
                          <a:latin typeface="Times New Roman"/>
                          <a:cs typeface="Times New Roman"/>
                        </a:rPr>
                        <a:t> </a:t>
                      </a:r>
                      <a:r>
                        <a:rPr sz="1600" b="1" spc="-10" dirty="0">
                          <a:latin typeface="Times New Roman"/>
                          <a:cs typeface="Times New Roman"/>
                        </a:rPr>
                        <a:t>групування</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66">
                <a:tc>
                  <a:txBody>
                    <a:bodyPr/>
                    <a:lstStyle/>
                    <a:p>
                      <a:pPr marL="62865">
                        <a:lnSpc>
                          <a:spcPts val="1880"/>
                        </a:lnSpc>
                      </a:pPr>
                      <a:r>
                        <a:rPr sz="1600" b="1" spc="-5" dirty="0">
                          <a:latin typeface="Times New Roman"/>
                          <a:cs typeface="Times New Roman"/>
                        </a:rPr>
                        <a:t>3. </a:t>
                      </a:r>
                      <a:r>
                        <a:rPr sz="1600" b="1" spc="-15" dirty="0">
                          <a:latin typeface="Times New Roman"/>
                          <a:cs typeface="Times New Roman"/>
                        </a:rPr>
                        <a:t>Методологічні </a:t>
                      </a:r>
                      <a:r>
                        <a:rPr sz="1600" b="1" spc="-10" dirty="0">
                          <a:latin typeface="Times New Roman"/>
                          <a:cs typeface="Times New Roman"/>
                        </a:rPr>
                        <a:t>основи статистичних</a:t>
                      </a:r>
                      <a:r>
                        <a:rPr sz="1600" b="1" spc="125" dirty="0">
                          <a:latin typeface="Times New Roman"/>
                          <a:cs typeface="Times New Roman"/>
                        </a:rPr>
                        <a:t> </a:t>
                      </a:r>
                      <a:r>
                        <a:rPr sz="1600" b="1" spc="-10" dirty="0">
                          <a:latin typeface="Times New Roman"/>
                          <a:cs typeface="Times New Roman"/>
                        </a:rPr>
                        <a:t>групувань</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487680">
                <a:tc>
                  <a:txBody>
                    <a:bodyPr/>
                    <a:lstStyle/>
                    <a:p>
                      <a:pPr marL="62865">
                        <a:lnSpc>
                          <a:spcPts val="1880"/>
                        </a:lnSpc>
                      </a:pPr>
                      <a:r>
                        <a:rPr sz="1600" b="1" spc="-5" dirty="0">
                          <a:latin typeface="Times New Roman"/>
                          <a:cs typeface="Times New Roman"/>
                        </a:rPr>
                        <a:t>4. </a:t>
                      </a:r>
                      <a:r>
                        <a:rPr sz="1600" b="1" spc="-15" dirty="0">
                          <a:latin typeface="Times New Roman"/>
                          <a:cs typeface="Times New Roman"/>
                        </a:rPr>
                        <a:t>Ряди</a:t>
                      </a:r>
                      <a:r>
                        <a:rPr sz="1600" b="1" spc="-10" dirty="0">
                          <a:latin typeface="Times New Roman"/>
                          <a:cs typeface="Times New Roman"/>
                        </a:rPr>
                        <a:t> розподілу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174"/>
            <a:ext cx="8382000" cy="664845"/>
          </a:xfrm>
          <a:custGeom>
            <a:avLst/>
            <a:gdLst/>
            <a:ahLst/>
            <a:cxnLst/>
            <a:rect l="l" t="t" r="r" b="b"/>
            <a:pathLst>
              <a:path w="8382000" h="664844">
                <a:moveTo>
                  <a:pt x="0" y="664794"/>
                </a:moveTo>
                <a:lnTo>
                  <a:pt x="8382000" y="664794"/>
                </a:lnTo>
                <a:lnTo>
                  <a:pt x="8382000" y="0"/>
                </a:lnTo>
                <a:lnTo>
                  <a:pt x="0" y="0"/>
                </a:lnTo>
                <a:lnTo>
                  <a:pt x="0" y="664794"/>
                </a:lnTo>
                <a:close/>
              </a:path>
            </a:pathLst>
          </a:custGeom>
          <a:solidFill>
            <a:srgbClr val="FFD5A9"/>
          </a:solidFill>
        </p:spPr>
        <p:txBody>
          <a:bodyPr wrap="square" lIns="0" tIns="0" rIns="0" bIns="0" rtlCol="0"/>
          <a:lstStyle/>
          <a:p>
            <a:endParaRPr/>
          </a:p>
        </p:txBody>
      </p:sp>
      <p:sp>
        <p:nvSpPr>
          <p:cNvPr id="3" name="object 3"/>
          <p:cNvSpPr/>
          <p:nvPr/>
        </p:nvSpPr>
        <p:spPr>
          <a:xfrm>
            <a:off x="1040739" y="269493"/>
            <a:ext cx="219227" cy="2280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27605" y="267334"/>
            <a:ext cx="1412240" cy="226060"/>
          </a:xfrm>
          <a:custGeom>
            <a:avLst/>
            <a:gdLst/>
            <a:ahLst/>
            <a:cxnLst/>
            <a:rect l="l" t="t" r="r" b="b"/>
            <a:pathLst>
              <a:path w="1412239" h="226059">
                <a:moveTo>
                  <a:pt x="1300352" y="4064"/>
                </a:moveTo>
                <a:lnTo>
                  <a:pt x="1261618" y="4064"/>
                </a:lnTo>
                <a:lnTo>
                  <a:pt x="1261618" y="221996"/>
                </a:lnTo>
                <a:lnTo>
                  <a:pt x="1331214" y="221996"/>
                </a:lnTo>
                <a:lnTo>
                  <a:pt x="1349196" y="220831"/>
                </a:lnTo>
                <a:lnTo>
                  <a:pt x="1390522" y="203454"/>
                </a:lnTo>
                <a:lnTo>
                  <a:pt x="1401466" y="190500"/>
                </a:lnTo>
                <a:lnTo>
                  <a:pt x="1316101" y="190500"/>
                </a:lnTo>
                <a:lnTo>
                  <a:pt x="1308608" y="190246"/>
                </a:lnTo>
                <a:lnTo>
                  <a:pt x="1300352" y="189611"/>
                </a:lnTo>
                <a:lnTo>
                  <a:pt x="1300352" y="116713"/>
                </a:lnTo>
                <a:lnTo>
                  <a:pt x="1311148" y="115697"/>
                </a:lnTo>
                <a:lnTo>
                  <a:pt x="1319276" y="115189"/>
                </a:lnTo>
                <a:lnTo>
                  <a:pt x="1401484" y="115189"/>
                </a:lnTo>
                <a:lnTo>
                  <a:pt x="1399837" y="112204"/>
                </a:lnTo>
                <a:lnTo>
                  <a:pt x="1390522" y="102108"/>
                </a:lnTo>
                <a:lnTo>
                  <a:pt x="1378827" y="94107"/>
                </a:lnTo>
                <a:lnTo>
                  <a:pt x="1365059" y="88392"/>
                </a:lnTo>
                <a:lnTo>
                  <a:pt x="1352721" y="85725"/>
                </a:lnTo>
                <a:lnTo>
                  <a:pt x="1300352" y="85725"/>
                </a:lnTo>
                <a:lnTo>
                  <a:pt x="1300352" y="4064"/>
                </a:lnTo>
                <a:close/>
              </a:path>
              <a:path w="1412239" h="226059">
                <a:moveTo>
                  <a:pt x="1401484" y="115189"/>
                </a:moveTo>
                <a:lnTo>
                  <a:pt x="1324864" y="115189"/>
                </a:lnTo>
                <a:lnTo>
                  <a:pt x="1335625" y="115806"/>
                </a:lnTo>
                <a:lnTo>
                  <a:pt x="1345041" y="117649"/>
                </a:lnTo>
                <a:lnTo>
                  <a:pt x="1371854" y="151892"/>
                </a:lnTo>
                <a:lnTo>
                  <a:pt x="1368784" y="168800"/>
                </a:lnTo>
                <a:lnTo>
                  <a:pt x="1359582" y="180863"/>
                </a:lnTo>
                <a:lnTo>
                  <a:pt x="1344261" y="188092"/>
                </a:lnTo>
                <a:lnTo>
                  <a:pt x="1322832" y="190500"/>
                </a:lnTo>
                <a:lnTo>
                  <a:pt x="1401466" y="190500"/>
                </a:lnTo>
                <a:lnTo>
                  <a:pt x="1406461" y="181737"/>
                </a:lnTo>
                <a:lnTo>
                  <a:pt x="1410418" y="168592"/>
                </a:lnTo>
                <a:lnTo>
                  <a:pt x="1411732" y="153924"/>
                </a:lnTo>
                <a:lnTo>
                  <a:pt x="1410418" y="138112"/>
                </a:lnTo>
                <a:lnTo>
                  <a:pt x="1406461" y="124206"/>
                </a:lnTo>
                <a:lnTo>
                  <a:pt x="1401484" y="115189"/>
                </a:lnTo>
                <a:close/>
              </a:path>
              <a:path w="1412239" h="226059">
                <a:moveTo>
                  <a:pt x="1331214" y="83820"/>
                </a:moveTo>
                <a:lnTo>
                  <a:pt x="1324856" y="83939"/>
                </a:lnTo>
                <a:lnTo>
                  <a:pt x="1317593" y="84296"/>
                </a:lnTo>
                <a:lnTo>
                  <a:pt x="1309425" y="84891"/>
                </a:lnTo>
                <a:lnTo>
                  <a:pt x="1300352" y="85725"/>
                </a:lnTo>
                <a:lnTo>
                  <a:pt x="1352721" y="85725"/>
                </a:lnTo>
                <a:lnTo>
                  <a:pt x="1349196" y="84963"/>
                </a:lnTo>
                <a:lnTo>
                  <a:pt x="1331214" y="83820"/>
                </a:lnTo>
                <a:close/>
              </a:path>
              <a:path w="1412239" h="226059">
                <a:moveTo>
                  <a:pt x="1157858" y="38100"/>
                </a:moveTo>
                <a:lnTo>
                  <a:pt x="1119124" y="38100"/>
                </a:lnTo>
                <a:lnTo>
                  <a:pt x="1119124" y="221996"/>
                </a:lnTo>
                <a:lnTo>
                  <a:pt x="1157858" y="221996"/>
                </a:lnTo>
                <a:lnTo>
                  <a:pt x="1157858" y="38100"/>
                </a:lnTo>
                <a:close/>
              </a:path>
              <a:path w="1412239" h="226059">
                <a:moveTo>
                  <a:pt x="1230502" y="4064"/>
                </a:moveTo>
                <a:lnTo>
                  <a:pt x="1049908" y="4064"/>
                </a:lnTo>
                <a:lnTo>
                  <a:pt x="1049908" y="38100"/>
                </a:lnTo>
                <a:lnTo>
                  <a:pt x="1230502" y="38100"/>
                </a:lnTo>
                <a:lnTo>
                  <a:pt x="1230502" y="4064"/>
                </a:lnTo>
                <a:close/>
              </a:path>
              <a:path w="1412239" h="226059">
                <a:moveTo>
                  <a:pt x="831850" y="4064"/>
                </a:moveTo>
                <a:lnTo>
                  <a:pt x="793114" y="4064"/>
                </a:lnTo>
                <a:lnTo>
                  <a:pt x="793114" y="221996"/>
                </a:lnTo>
                <a:lnTo>
                  <a:pt x="831850" y="221996"/>
                </a:lnTo>
                <a:lnTo>
                  <a:pt x="831850" y="4064"/>
                </a:lnTo>
                <a:close/>
              </a:path>
              <a:path w="1412239" h="226059">
                <a:moveTo>
                  <a:pt x="622173" y="4064"/>
                </a:moveTo>
                <a:lnTo>
                  <a:pt x="583438" y="4064"/>
                </a:lnTo>
                <a:lnTo>
                  <a:pt x="583438" y="221996"/>
                </a:lnTo>
                <a:lnTo>
                  <a:pt x="622173" y="221996"/>
                </a:lnTo>
                <a:lnTo>
                  <a:pt x="622173" y="123825"/>
                </a:lnTo>
                <a:lnTo>
                  <a:pt x="747013" y="123825"/>
                </a:lnTo>
                <a:lnTo>
                  <a:pt x="747013" y="89281"/>
                </a:lnTo>
                <a:lnTo>
                  <a:pt x="622173" y="89281"/>
                </a:lnTo>
                <a:lnTo>
                  <a:pt x="622173" y="4064"/>
                </a:lnTo>
                <a:close/>
              </a:path>
              <a:path w="1412239" h="226059">
                <a:moveTo>
                  <a:pt x="747013" y="123825"/>
                </a:moveTo>
                <a:lnTo>
                  <a:pt x="708913" y="123825"/>
                </a:lnTo>
                <a:lnTo>
                  <a:pt x="708913" y="221996"/>
                </a:lnTo>
                <a:lnTo>
                  <a:pt x="747013" y="221996"/>
                </a:lnTo>
                <a:lnTo>
                  <a:pt x="747013" y="123825"/>
                </a:lnTo>
                <a:close/>
              </a:path>
              <a:path w="1412239" h="226059">
                <a:moveTo>
                  <a:pt x="747013" y="4064"/>
                </a:moveTo>
                <a:lnTo>
                  <a:pt x="708913" y="4064"/>
                </a:lnTo>
                <a:lnTo>
                  <a:pt x="708913" y="89281"/>
                </a:lnTo>
                <a:lnTo>
                  <a:pt x="747013" y="89281"/>
                </a:lnTo>
                <a:lnTo>
                  <a:pt x="747013" y="4064"/>
                </a:lnTo>
                <a:close/>
              </a:path>
              <a:path w="1412239" h="226059">
                <a:moveTo>
                  <a:pt x="479679" y="38100"/>
                </a:moveTo>
                <a:lnTo>
                  <a:pt x="440944" y="38100"/>
                </a:lnTo>
                <a:lnTo>
                  <a:pt x="440944" y="221996"/>
                </a:lnTo>
                <a:lnTo>
                  <a:pt x="479679" y="221996"/>
                </a:lnTo>
                <a:lnTo>
                  <a:pt x="479679" y="38100"/>
                </a:lnTo>
                <a:close/>
              </a:path>
              <a:path w="1412239" h="226059">
                <a:moveTo>
                  <a:pt x="552323" y="4064"/>
                </a:moveTo>
                <a:lnTo>
                  <a:pt x="371729" y="4064"/>
                </a:lnTo>
                <a:lnTo>
                  <a:pt x="371729" y="38100"/>
                </a:lnTo>
                <a:lnTo>
                  <a:pt x="552323" y="38100"/>
                </a:lnTo>
                <a:lnTo>
                  <a:pt x="552323" y="4064"/>
                </a:lnTo>
                <a:close/>
              </a:path>
              <a:path w="1412239" h="226059">
                <a:moveTo>
                  <a:pt x="193801" y="188468"/>
                </a:moveTo>
                <a:lnTo>
                  <a:pt x="193801" y="224028"/>
                </a:lnTo>
                <a:lnTo>
                  <a:pt x="213828" y="222740"/>
                </a:lnTo>
                <a:lnTo>
                  <a:pt x="261619" y="203327"/>
                </a:lnTo>
                <a:lnTo>
                  <a:pt x="276189" y="188722"/>
                </a:lnTo>
                <a:lnTo>
                  <a:pt x="197357" y="188722"/>
                </a:lnTo>
                <a:lnTo>
                  <a:pt x="194944" y="188595"/>
                </a:lnTo>
                <a:lnTo>
                  <a:pt x="193801" y="188468"/>
                </a:lnTo>
                <a:close/>
              </a:path>
              <a:path w="1412239" h="226059">
                <a:moveTo>
                  <a:pt x="219075" y="4064"/>
                </a:moveTo>
                <a:lnTo>
                  <a:pt x="176149" y="4064"/>
                </a:lnTo>
                <a:lnTo>
                  <a:pt x="254254" y="161163"/>
                </a:lnTo>
                <a:lnTo>
                  <a:pt x="249229" y="167665"/>
                </a:lnTo>
                <a:lnTo>
                  <a:pt x="209903" y="188293"/>
                </a:lnTo>
                <a:lnTo>
                  <a:pt x="200787" y="188722"/>
                </a:lnTo>
                <a:lnTo>
                  <a:pt x="276189" y="188722"/>
                </a:lnTo>
                <a:lnTo>
                  <a:pt x="287845" y="173799"/>
                </a:lnTo>
                <a:lnTo>
                  <a:pt x="301374" y="152463"/>
                </a:lnTo>
                <a:lnTo>
                  <a:pt x="313027" y="130810"/>
                </a:lnTo>
                <a:lnTo>
                  <a:pt x="276351" y="130810"/>
                </a:lnTo>
                <a:lnTo>
                  <a:pt x="219075" y="4064"/>
                </a:lnTo>
                <a:close/>
              </a:path>
              <a:path w="1412239" h="226059">
                <a:moveTo>
                  <a:pt x="361569" y="4064"/>
                </a:moveTo>
                <a:lnTo>
                  <a:pt x="321563" y="4064"/>
                </a:lnTo>
                <a:lnTo>
                  <a:pt x="311749" y="39352"/>
                </a:lnTo>
                <a:lnTo>
                  <a:pt x="300958" y="72247"/>
                </a:lnTo>
                <a:lnTo>
                  <a:pt x="289167" y="102737"/>
                </a:lnTo>
                <a:lnTo>
                  <a:pt x="276351" y="130810"/>
                </a:lnTo>
                <a:lnTo>
                  <a:pt x="313027" y="130810"/>
                </a:lnTo>
                <a:lnTo>
                  <a:pt x="315213" y="126746"/>
                </a:lnTo>
                <a:lnTo>
                  <a:pt x="328547" y="98075"/>
                </a:lnTo>
                <a:lnTo>
                  <a:pt x="340725" y="68072"/>
                </a:lnTo>
                <a:lnTo>
                  <a:pt x="351736" y="36734"/>
                </a:lnTo>
                <a:lnTo>
                  <a:pt x="361569" y="4064"/>
                </a:lnTo>
                <a:close/>
              </a:path>
              <a:path w="1412239" h="226059">
                <a:moveTo>
                  <a:pt x="967105" y="0"/>
                </a:moveTo>
                <a:lnTo>
                  <a:pt x="926845" y="8254"/>
                </a:lnTo>
                <a:lnTo>
                  <a:pt x="894969" y="32893"/>
                </a:lnTo>
                <a:lnTo>
                  <a:pt x="874109" y="69580"/>
                </a:lnTo>
                <a:lnTo>
                  <a:pt x="867156" y="113792"/>
                </a:lnTo>
                <a:lnTo>
                  <a:pt x="868727" y="138249"/>
                </a:lnTo>
                <a:lnTo>
                  <a:pt x="881300" y="179068"/>
                </a:lnTo>
                <a:lnTo>
                  <a:pt x="906182" y="208694"/>
                </a:lnTo>
                <a:lnTo>
                  <a:pt x="941754" y="223795"/>
                </a:lnTo>
                <a:lnTo>
                  <a:pt x="963421" y="225679"/>
                </a:lnTo>
                <a:lnTo>
                  <a:pt x="984902" y="224109"/>
                </a:lnTo>
                <a:lnTo>
                  <a:pt x="1003633" y="219408"/>
                </a:lnTo>
                <a:lnTo>
                  <a:pt x="1019625" y="211587"/>
                </a:lnTo>
                <a:lnTo>
                  <a:pt x="1032891" y="200660"/>
                </a:lnTo>
                <a:lnTo>
                  <a:pt x="1027337" y="191135"/>
                </a:lnTo>
                <a:lnTo>
                  <a:pt x="966596" y="191135"/>
                </a:lnTo>
                <a:lnTo>
                  <a:pt x="953359" y="189803"/>
                </a:lnTo>
                <a:lnTo>
                  <a:pt x="916074" y="158569"/>
                </a:lnTo>
                <a:lnTo>
                  <a:pt x="907288" y="115189"/>
                </a:lnTo>
                <a:lnTo>
                  <a:pt x="908355" y="99044"/>
                </a:lnTo>
                <a:lnTo>
                  <a:pt x="924179" y="58039"/>
                </a:lnTo>
                <a:lnTo>
                  <a:pt x="955968" y="35893"/>
                </a:lnTo>
                <a:lnTo>
                  <a:pt x="969518" y="34417"/>
                </a:lnTo>
                <a:lnTo>
                  <a:pt x="1017546" y="34417"/>
                </a:lnTo>
                <a:lnTo>
                  <a:pt x="1026794" y="15621"/>
                </a:lnTo>
                <a:lnTo>
                  <a:pt x="1014557" y="8786"/>
                </a:lnTo>
                <a:lnTo>
                  <a:pt x="1000521" y="3905"/>
                </a:lnTo>
                <a:lnTo>
                  <a:pt x="984700" y="976"/>
                </a:lnTo>
                <a:lnTo>
                  <a:pt x="967105" y="0"/>
                </a:lnTo>
                <a:close/>
              </a:path>
              <a:path w="1412239" h="226059">
                <a:moveTo>
                  <a:pt x="1014602" y="169291"/>
                </a:moveTo>
                <a:lnTo>
                  <a:pt x="1005173" y="178865"/>
                </a:lnTo>
                <a:lnTo>
                  <a:pt x="994029" y="185689"/>
                </a:lnTo>
                <a:lnTo>
                  <a:pt x="981170" y="189775"/>
                </a:lnTo>
                <a:lnTo>
                  <a:pt x="966596" y="191135"/>
                </a:lnTo>
                <a:lnTo>
                  <a:pt x="1027337" y="191135"/>
                </a:lnTo>
                <a:lnTo>
                  <a:pt x="1014602" y="169291"/>
                </a:lnTo>
                <a:close/>
              </a:path>
              <a:path w="1412239" h="226059">
                <a:moveTo>
                  <a:pt x="1017546" y="34417"/>
                </a:moveTo>
                <a:lnTo>
                  <a:pt x="969518" y="34417"/>
                </a:lnTo>
                <a:lnTo>
                  <a:pt x="982757" y="35248"/>
                </a:lnTo>
                <a:lnTo>
                  <a:pt x="994092" y="37734"/>
                </a:lnTo>
                <a:lnTo>
                  <a:pt x="1003522" y="41864"/>
                </a:lnTo>
                <a:lnTo>
                  <a:pt x="1011046" y="47625"/>
                </a:lnTo>
                <a:lnTo>
                  <a:pt x="1017546" y="34417"/>
                </a:lnTo>
                <a:close/>
              </a:path>
              <a:path w="1412239" h="226059">
                <a:moveTo>
                  <a:pt x="99949" y="0"/>
                </a:moveTo>
                <a:lnTo>
                  <a:pt x="59689" y="8254"/>
                </a:lnTo>
                <a:lnTo>
                  <a:pt x="27812" y="32893"/>
                </a:lnTo>
                <a:lnTo>
                  <a:pt x="6953" y="69580"/>
                </a:lnTo>
                <a:lnTo>
                  <a:pt x="0" y="113792"/>
                </a:lnTo>
                <a:lnTo>
                  <a:pt x="1571" y="138249"/>
                </a:lnTo>
                <a:lnTo>
                  <a:pt x="14144" y="179068"/>
                </a:lnTo>
                <a:lnTo>
                  <a:pt x="39026" y="208694"/>
                </a:lnTo>
                <a:lnTo>
                  <a:pt x="74598" y="223795"/>
                </a:lnTo>
                <a:lnTo>
                  <a:pt x="96266" y="225679"/>
                </a:lnTo>
                <a:lnTo>
                  <a:pt x="117746" y="224109"/>
                </a:lnTo>
                <a:lnTo>
                  <a:pt x="136477" y="219408"/>
                </a:lnTo>
                <a:lnTo>
                  <a:pt x="152469" y="211587"/>
                </a:lnTo>
                <a:lnTo>
                  <a:pt x="165735" y="200660"/>
                </a:lnTo>
                <a:lnTo>
                  <a:pt x="160181" y="191135"/>
                </a:lnTo>
                <a:lnTo>
                  <a:pt x="99441" y="191135"/>
                </a:lnTo>
                <a:lnTo>
                  <a:pt x="86203" y="189803"/>
                </a:lnTo>
                <a:lnTo>
                  <a:pt x="48918" y="158569"/>
                </a:lnTo>
                <a:lnTo>
                  <a:pt x="40131" y="115189"/>
                </a:lnTo>
                <a:lnTo>
                  <a:pt x="41199" y="99044"/>
                </a:lnTo>
                <a:lnTo>
                  <a:pt x="57023" y="58039"/>
                </a:lnTo>
                <a:lnTo>
                  <a:pt x="88812" y="35893"/>
                </a:lnTo>
                <a:lnTo>
                  <a:pt x="102362" y="34417"/>
                </a:lnTo>
                <a:lnTo>
                  <a:pt x="150390" y="34417"/>
                </a:lnTo>
                <a:lnTo>
                  <a:pt x="159638" y="15621"/>
                </a:lnTo>
                <a:lnTo>
                  <a:pt x="147401" y="8786"/>
                </a:lnTo>
                <a:lnTo>
                  <a:pt x="133365" y="3905"/>
                </a:lnTo>
                <a:lnTo>
                  <a:pt x="117544" y="976"/>
                </a:lnTo>
                <a:lnTo>
                  <a:pt x="99949" y="0"/>
                </a:lnTo>
                <a:close/>
              </a:path>
              <a:path w="1412239" h="226059">
                <a:moveTo>
                  <a:pt x="147446" y="169291"/>
                </a:moveTo>
                <a:lnTo>
                  <a:pt x="138017" y="178865"/>
                </a:lnTo>
                <a:lnTo>
                  <a:pt x="126872" y="185689"/>
                </a:lnTo>
                <a:lnTo>
                  <a:pt x="114014" y="189775"/>
                </a:lnTo>
                <a:lnTo>
                  <a:pt x="99441" y="191135"/>
                </a:lnTo>
                <a:lnTo>
                  <a:pt x="160181" y="191135"/>
                </a:lnTo>
                <a:lnTo>
                  <a:pt x="147446" y="169291"/>
                </a:lnTo>
                <a:close/>
              </a:path>
              <a:path w="1412239" h="226059">
                <a:moveTo>
                  <a:pt x="150390" y="34417"/>
                </a:moveTo>
                <a:lnTo>
                  <a:pt x="102362" y="34417"/>
                </a:lnTo>
                <a:lnTo>
                  <a:pt x="115601" y="35248"/>
                </a:lnTo>
                <a:lnTo>
                  <a:pt x="126936" y="37734"/>
                </a:lnTo>
                <a:lnTo>
                  <a:pt x="136366" y="41864"/>
                </a:lnTo>
                <a:lnTo>
                  <a:pt x="143891" y="47625"/>
                </a:lnTo>
                <a:lnTo>
                  <a:pt x="150390" y="34417"/>
                </a:lnTo>
                <a:close/>
              </a:path>
            </a:pathLst>
          </a:custGeom>
          <a:solidFill>
            <a:srgbClr val="5E2D79"/>
          </a:solidFill>
        </p:spPr>
        <p:txBody>
          <a:bodyPr wrap="square" lIns="0" tIns="0" rIns="0" bIns="0" rtlCol="0"/>
          <a:lstStyle/>
          <a:p>
            <a:endParaRPr/>
          </a:p>
        </p:txBody>
      </p:sp>
      <p:sp>
        <p:nvSpPr>
          <p:cNvPr id="5" name="object 5"/>
          <p:cNvSpPr/>
          <p:nvPr/>
        </p:nvSpPr>
        <p:spPr>
          <a:xfrm>
            <a:off x="3188335" y="270509"/>
            <a:ext cx="151891" cy="2197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977514" y="271399"/>
            <a:ext cx="180975" cy="218440"/>
          </a:xfrm>
          <a:custGeom>
            <a:avLst/>
            <a:gdLst/>
            <a:ahLst/>
            <a:cxnLst/>
            <a:rect l="l" t="t" r="r" b="b"/>
            <a:pathLst>
              <a:path w="180975" h="218440">
                <a:moveTo>
                  <a:pt x="0" y="0"/>
                </a:moveTo>
                <a:lnTo>
                  <a:pt x="180594" y="0"/>
                </a:lnTo>
                <a:lnTo>
                  <a:pt x="180594" y="34035"/>
                </a:lnTo>
                <a:lnTo>
                  <a:pt x="107950" y="34035"/>
                </a:lnTo>
                <a:lnTo>
                  <a:pt x="107950" y="217931"/>
                </a:lnTo>
                <a:lnTo>
                  <a:pt x="69215" y="217931"/>
                </a:lnTo>
                <a:lnTo>
                  <a:pt x="69215" y="34035"/>
                </a:lnTo>
                <a:lnTo>
                  <a:pt x="0" y="34035"/>
                </a:lnTo>
                <a:lnTo>
                  <a:pt x="0" y="0"/>
                </a:lnTo>
                <a:close/>
              </a:path>
            </a:pathLst>
          </a:custGeom>
          <a:ln w="3175">
            <a:solidFill>
              <a:srgbClr val="58134A"/>
            </a:solidFill>
          </a:ln>
        </p:spPr>
        <p:txBody>
          <a:bodyPr wrap="square" lIns="0" tIns="0" rIns="0" bIns="0" rtlCol="0"/>
          <a:lstStyle/>
          <a:p>
            <a:endParaRPr/>
          </a:p>
        </p:txBody>
      </p:sp>
      <p:sp>
        <p:nvSpPr>
          <p:cNvPr id="7" name="object 7"/>
          <p:cNvSpPr/>
          <p:nvPr/>
        </p:nvSpPr>
        <p:spPr>
          <a:xfrm>
            <a:off x="2720720" y="271399"/>
            <a:ext cx="38735" cy="218440"/>
          </a:xfrm>
          <a:custGeom>
            <a:avLst/>
            <a:gdLst/>
            <a:ahLst/>
            <a:cxnLst/>
            <a:rect l="l" t="t" r="r" b="b"/>
            <a:pathLst>
              <a:path w="38735" h="218440">
                <a:moveTo>
                  <a:pt x="0" y="0"/>
                </a:moveTo>
                <a:lnTo>
                  <a:pt x="38735" y="0"/>
                </a:lnTo>
                <a:lnTo>
                  <a:pt x="38735" y="217931"/>
                </a:lnTo>
                <a:lnTo>
                  <a:pt x="0" y="217931"/>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2511044" y="271399"/>
            <a:ext cx="163830" cy="218440"/>
          </a:xfrm>
          <a:custGeom>
            <a:avLst/>
            <a:gdLst/>
            <a:ahLst/>
            <a:cxnLst/>
            <a:rect l="l" t="t" r="r" b="b"/>
            <a:pathLst>
              <a:path w="163830" h="218440">
                <a:moveTo>
                  <a:pt x="0" y="0"/>
                </a:moveTo>
                <a:lnTo>
                  <a:pt x="38735" y="0"/>
                </a:lnTo>
                <a:lnTo>
                  <a:pt x="38735" y="85216"/>
                </a:lnTo>
                <a:lnTo>
                  <a:pt x="125475" y="85216"/>
                </a:lnTo>
                <a:lnTo>
                  <a:pt x="125475" y="0"/>
                </a:lnTo>
                <a:lnTo>
                  <a:pt x="163575" y="0"/>
                </a:lnTo>
                <a:lnTo>
                  <a:pt x="163575" y="217931"/>
                </a:lnTo>
                <a:lnTo>
                  <a:pt x="125475" y="217931"/>
                </a:lnTo>
                <a:lnTo>
                  <a:pt x="125475" y="119761"/>
                </a:lnTo>
                <a:lnTo>
                  <a:pt x="38735" y="119761"/>
                </a:lnTo>
                <a:lnTo>
                  <a:pt x="38735" y="217931"/>
                </a:lnTo>
                <a:lnTo>
                  <a:pt x="0" y="217931"/>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299335" y="271399"/>
            <a:ext cx="180975" cy="218440"/>
          </a:xfrm>
          <a:custGeom>
            <a:avLst/>
            <a:gdLst/>
            <a:ahLst/>
            <a:cxnLst/>
            <a:rect l="l" t="t" r="r" b="b"/>
            <a:pathLst>
              <a:path w="180975" h="218440">
                <a:moveTo>
                  <a:pt x="0" y="0"/>
                </a:moveTo>
                <a:lnTo>
                  <a:pt x="180594" y="0"/>
                </a:lnTo>
                <a:lnTo>
                  <a:pt x="180594" y="34035"/>
                </a:lnTo>
                <a:lnTo>
                  <a:pt x="107950" y="34035"/>
                </a:lnTo>
                <a:lnTo>
                  <a:pt x="107950" y="217931"/>
                </a:lnTo>
                <a:lnTo>
                  <a:pt x="69214" y="217931"/>
                </a:lnTo>
                <a:lnTo>
                  <a:pt x="69214" y="34035"/>
                </a:lnTo>
                <a:lnTo>
                  <a:pt x="0" y="34035"/>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103754" y="271399"/>
            <a:ext cx="185420" cy="220345"/>
          </a:xfrm>
          <a:custGeom>
            <a:avLst/>
            <a:gdLst/>
            <a:ahLst/>
            <a:cxnLst/>
            <a:rect l="l" t="t" r="r" b="b"/>
            <a:pathLst>
              <a:path w="185419" h="220345">
                <a:moveTo>
                  <a:pt x="0" y="0"/>
                </a:moveTo>
                <a:lnTo>
                  <a:pt x="42925" y="0"/>
                </a:lnTo>
                <a:lnTo>
                  <a:pt x="100202" y="126746"/>
                </a:lnTo>
                <a:lnTo>
                  <a:pt x="113018" y="98673"/>
                </a:lnTo>
                <a:lnTo>
                  <a:pt x="124809" y="68183"/>
                </a:lnTo>
                <a:lnTo>
                  <a:pt x="135600" y="35288"/>
                </a:lnTo>
                <a:lnTo>
                  <a:pt x="145414" y="0"/>
                </a:lnTo>
                <a:lnTo>
                  <a:pt x="185419" y="0"/>
                </a:lnTo>
                <a:lnTo>
                  <a:pt x="164576" y="64007"/>
                </a:lnTo>
                <a:lnTo>
                  <a:pt x="139064" y="122681"/>
                </a:lnTo>
                <a:lnTo>
                  <a:pt x="111696" y="169735"/>
                </a:lnTo>
                <a:lnTo>
                  <a:pt x="85470" y="199262"/>
                </a:lnTo>
                <a:lnTo>
                  <a:pt x="37679" y="218676"/>
                </a:lnTo>
                <a:lnTo>
                  <a:pt x="17652" y="219963"/>
                </a:lnTo>
                <a:lnTo>
                  <a:pt x="17652" y="184403"/>
                </a:lnTo>
                <a:lnTo>
                  <a:pt x="18795" y="184530"/>
                </a:lnTo>
                <a:lnTo>
                  <a:pt x="21208" y="184658"/>
                </a:lnTo>
                <a:lnTo>
                  <a:pt x="24637" y="184658"/>
                </a:lnTo>
                <a:lnTo>
                  <a:pt x="33754" y="184229"/>
                </a:lnTo>
                <a:lnTo>
                  <a:pt x="73080" y="163601"/>
                </a:lnTo>
                <a:lnTo>
                  <a:pt x="78105" y="157099"/>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2794761" y="267334"/>
            <a:ext cx="165735" cy="226060"/>
          </a:xfrm>
          <a:custGeom>
            <a:avLst/>
            <a:gdLst/>
            <a:ahLst/>
            <a:cxnLst/>
            <a:rect l="l" t="t" r="r" b="b"/>
            <a:pathLst>
              <a:path w="165735" h="226059">
                <a:moveTo>
                  <a:pt x="99949" y="0"/>
                </a:moveTo>
                <a:lnTo>
                  <a:pt x="117544" y="976"/>
                </a:lnTo>
                <a:lnTo>
                  <a:pt x="133365" y="3905"/>
                </a:lnTo>
                <a:lnTo>
                  <a:pt x="147401" y="8786"/>
                </a:lnTo>
                <a:lnTo>
                  <a:pt x="159638" y="15621"/>
                </a:lnTo>
                <a:lnTo>
                  <a:pt x="143890" y="47625"/>
                </a:lnTo>
                <a:lnTo>
                  <a:pt x="136366" y="41864"/>
                </a:lnTo>
                <a:lnTo>
                  <a:pt x="126936" y="37734"/>
                </a:lnTo>
                <a:lnTo>
                  <a:pt x="115601" y="35248"/>
                </a:lnTo>
                <a:lnTo>
                  <a:pt x="102362" y="34417"/>
                </a:lnTo>
                <a:lnTo>
                  <a:pt x="88812" y="35893"/>
                </a:lnTo>
                <a:lnTo>
                  <a:pt x="57023" y="58039"/>
                </a:lnTo>
                <a:lnTo>
                  <a:pt x="41199" y="99044"/>
                </a:lnTo>
                <a:lnTo>
                  <a:pt x="40131" y="115189"/>
                </a:lnTo>
                <a:lnTo>
                  <a:pt x="41108" y="131189"/>
                </a:lnTo>
                <a:lnTo>
                  <a:pt x="55752" y="169926"/>
                </a:lnTo>
                <a:lnTo>
                  <a:pt x="99440" y="191135"/>
                </a:lnTo>
                <a:lnTo>
                  <a:pt x="114014" y="189775"/>
                </a:lnTo>
                <a:lnTo>
                  <a:pt x="126873" y="185689"/>
                </a:lnTo>
                <a:lnTo>
                  <a:pt x="138017" y="178865"/>
                </a:lnTo>
                <a:lnTo>
                  <a:pt x="147446" y="169291"/>
                </a:lnTo>
                <a:lnTo>
                  <a:pt x="165735" y="200660"/>
                </a:lnTo>
                <a:lnTo>
                  <a:pt x="152469" y="211587"/>
                </a:lnTo>
                <a:lnTo>
                  <a:pt x="136477" y="219408"/>
                </a:lnTo>
                <a:lnTo>
                  <a:pt x="117746" y="224109"/>
                </a:lnTo>
                <a:lnTo>
                  <a:pt x="96265" y="225679"/>
                </a:lnTo>
                <a:lnTo>
                  <a:pt x="74598" y="223795"/>
                </a:lnTo>
                <a:lnTo>
                  <a:pt x="39026" y="208694"/>
                </a:lnTo>
                <a:lnTo>
                  <a:pt x="14144" y="179068"/>
                </a:lnTo>
                <a:lnTo>
                  <a:pt x="1571" y="138249"/>
                </a:lnTo>
                <a:lnTo>
                  <a:pt x="0" y="113792"/>
                </a:lnTo>
                <a:lnTo>
                  <a:pt x="1738" y="90739"/>
                </a:lnTo>
                <a:lnTo>
                  <a:pt x="15644" y="50301"/>
                </a:lnTo>
                <a:lnTo>
                  <a:pt x="42691" y="18538"/>
                </a:lnTo>
                <a:lnTo>
                  <a:pt x="78783" y="2067"/>
                </a:lnTo>
                <a:lnTo>
                  <a:pt x="99949"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927605" y="267334"/>
            <a:ext cx="165735" cy="226060"/>
          </a:xfrm>
          <a:custGeom>
            <a:avLst/>
            <a:gdLst/>
            <a:ahLst/>
            <a:cxnLst/>
            <a:rect l="l" t="t" r="r" b="b"/>
            <a:pathLst>
              <a:path w="165735" h="226059">
                <a:moveTo>
                  <a:pt x="99949" y="0"/>
                </a:moveTo>
                <a:lnTo>
                  <a:pt x="117544" y="976"/>
                </a:lnTo>
                <a:lnTo>
                  <a:pt x="133365" y="3905"/>
                </a:lnTo>
                <a:lnTo>
                  <a:pt x="147401" y="8786"/>
                </a:lnTo>
                <a:lnTo>
                  <a:pt x="159638" y="15621"/>
                </a:lnTo>
                <a:lnTo>
                  <a:pt x="143891" y="47625"/>
                </a:lnTo>
                <a:lnTo>
                  <a:pt x="136366" y="41864"/>
                </a:lnTo>
                <a:lnTo>
                  <a:pt x="126936" y="37734"/>
                </a:lnTo>
                <a:lnTo>
                  <a:pt x="115601" y="35248"/>
                </a:lnTo>
                <a:lnTo>
                  <a:pt x="102362" y="34417"/>
                </a:lnTo>
                <a:lnTo>
                  <a:pt x="88812" y="35893"/>
                </a:lnTo>
                <a:lnTo>
                  <a:pt x="57023" y="58039"/>
                </a:lnTo>
                <a:lnTo>
                  <a:pt x="41199" y="99044"/>
                </a:lnTo>
                <a:lnTo>
                  <a:pt x="40131" y="115189"/>
                </a:lnTo>
                <a:lnTo>
                  <a:pt x="41108" y="131189"/>
                </a:lnTo>
                <a:lnTo>
                  <a:pt x="55752" y="169926"/>
                </a:lnTo>
                <a:lnTo>
                  <a:pt x="99441" y="191135"/>
                </a:lnTo>
                <a:lnTo>
                  <a:pt x="114014" y="189775"/>
                </a:lnTo>
                <a:lnTo>
                  <a:pt x="126872" y="185689"/>
                </a:lnTo>
                <a:lnTo>
                  <a:pt x="138017" y="178865"/>
                </a:lnTo>
                <a:lnTo>
                  <a:pt x="147446" y="169291"/>
                </a:lnTo>
                <a:lnTo>
                  <a:pt x="165735" y="200660"/>
                </a:lnTo>
                <a:lnTo>
                  <a:pt x="152469" y="211587"/>
                </a:lnTo>
                <a:lnTo>
                  <a:pt x="136477" y="219408"/>
                </a:lnTo>
                <a:lnTo>
                  <a:pt x="117746" y="224109"/>
                </a:lnTo>
                <a:lnTo>
                  <a:pt x="96266" y="225679"/>
                </a:lnTo>
                <a:lnTo>
                  <a:pt x="74598" y="223795"/>
                </a:lnTo>
                <a:lnTo>
                  <a:pt x="39026" y="208694"/>
                </a:lnTo>
                <a:lnTo>
                  <a:pt x="14144" y="179068"/>
                </a:lnTo>
                <a:lnTo>
                  <a:pt x="1571" y="138249"/>
                </a:lnTo>
                <a:lnTo>
                  <a:pt x="0" y="113792"/>
                </a:lnTo>
                <a:lnTo>
                  <a:pt x="1738" y="90739"/>
                </a:lnTo>
                <a:lnTo>
                  <a:pt x="15644" y="50301"/>
                </a:lnTo>
                <a:lnTo>
                  <a:pt x="42691" y="18538"/>
                </a:lnTo>
                <a:lnTo>
                  <a:pt x="78783" y="2067"/>
                </a:lnTo>
                <a:lnTo>
                  <a:pt x="99949"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3450716" y="266445"/>
            <a:ext cx="2563622" cy="22745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125590" y="266445"/>
            <a:ext cx="1507744" cy="286258"/>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758303" y="268224"/>
            <a:ext cx="382270" cy="221615"/>
          </a:xfrm>
          <a:custGeom>
            <a:avLst/>
            <a:gdLst/>
            <a:ahLst/>
            <a:cxnLst/>
            <a:rect l="l" t="t" r="r" b="b"/>
            <a:pathLst>
              <a:path w="382270" h="221615">
                <a:moveTo>
                  <a:pt x="294640" y="0"/>
                </a:moveTo>
                <a:lnTo>
                  <a:pt x="277749" y="0"/>
                </a:lnTo>
                <a:lnTo>
                  <a:pt x="190626" y="221106"/>
                </a:lnTo>
                <a:lnTo>
                  <a:pt x="233933" y="221106"/>
                </a:lnTo>
                <a:lnTo>
                  <a:pt x="248793" y="176784"/>
                </a:lnTo>
                <a:lnTo>
                  <a:pt x="364703" y="176784"/>
                </a:lnTo>
                <a:lnTo>
                  <a:pt x="352976" y="147192"/>
                </a:lnTo>
                <a:lnTo>
                  <a:pt x="259842" y="147192"/>
                </a:lnTo>
                <a:lnTo>
                  <a:pt x="286003" y="66801"/>
                </a:lnTo>
                <a:lnTo>
                  <a:pt x="321115" y="66801"/>
                </a:lnTo>
                <a:lnTo>
                  <a:pt x="294640" y="0"/>
                </a:lnTo>
                <a:close/>
              </a:path>
              <a:path w="382270" h="221615">
                <a:moveTo>
                  <a:pt x="364703" y="176784"/>
                </a:moveTo>
                <a:lnTo>
                  <a:pt x="323469" y="176784"/>
                </a:lnTo>
                <a:lnTo>
                  <a:pt x="339725" y="221106"/>
                </a:lnTo>
                <a:lnTo>
                  <a:pt x="382270" y="221106"/>
                </a:lnTo>
                <a:lnTo>
                  <a:pt x="364703" y="176784"/>
                </a:lnTo>
                <a:close/>
              </a:path>
              <a:path w="382270" h="221615">
                <a:moveTo>
                  <a:pt x="321115" y="66801"/>
                </a:moveTo>
                <a:lnTo>
                  <a:pt x="286003" y="66801"/>
                </a:lnTo>
                <a:lnTo>
                  <a:pt x="312166" y="147192"/>
                </a:lnTo>
                <a:lnTo>
                  <a:pt x="352976" y="147192"/>
                </a:lnTo>
                <a:lnTo>
                  <a:pt x="321115" y="66801"/>
                </a:lnTo>
                <a:close/>
              </a:path>
              <a:path w="382270" h="221615">
                <a:moveTo>
                  <a:pt x="107950" y="37210"/>
                </a:moveTo>
                <a:lnTo>
                  <a:pt x="69215" y="37210"/>
                </a:lnTo>
                <a:lnTo>
                  <a:pt x="69215" y="221106"/>
                </a:lnTo>
                <a:lnTo>
                  <a:pt x="107950" y="221106"/>
                </a:lnTo>
                <a:lnTo>
                  <a:pt x="107950" y="37210"/>
                </a:lnTo>
                <a:close/>
              </a:path>
              <a:path w="382270" h="221615">
                <a:moveTo>
                  <a:pt x="180594" y="3175"/>
                </a:moveTo>
                <a:lnTo>
                  <a:pt x="0" y="3175"/>
                </a:lnTo>
                <a:lnTo>
                  <a:pt x="0" y="37210"/>
                </a:lnTo>
                <a:lnTo>
                  <a:pt x="180594" y="37210"/>
                </a:lnTo>
                <a:lnTo>
                  <a:pt x="180594" y="3175"/>
                </a:lnTo>
                <a:close/>
              </a:path>
            </a:pathLst>
          </a:custGeom>
          <a:solidFill>
            <a:srgbClr val="5E2D79"/>
          </a:solidFill>
        </p:spPr>
        <p:txBody>
          <a:bodyPr wrap="square" lIns="0" tIns="0" rIns="0" bIns="0" rtlCol="0"/>
          <a:lstStyle/>
          <a:p>
            <a:endParaRPr/>
          </a:p>
        </p:txBody>
      </p:sp>
      <p:sp>
        <p:nvSpPr>
          <p:cNvPr id="16" name="object 16"/>
          <p:cNvSpPr/>
          <p:nvPr/>
        </p:nvSpPr>
        <p:spPr>
          <a:xfrm>
            <a:off x="7757414" y="267334"/>
            <a:ext cx="384048" cy="22288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3634866" y="588898"/>
            <a:ext cx="1872488" cy="224916"/>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368300" y="1767916"/>
            <a:ext cx="8411210" cy="4645025"/>
          </a:xfrm>
          <a:prstGeom prst="rect">
            <a:avLst/>
          </a:prstGeom>
        </p:spPr>
        <p:txBody>
          <a:bodyPr vert="horz" wrap="square" lIns="0" tIns="13335" rIns="0" bIns="0" rtlCol="0">
            <a:spAutoFit/>
          </a:bodyPr>
          <a:lstStyle/>
          <a:p>
            <a:pPr marL="12700" marR="5080" algn="just">
              <a:lnSpc>
                <a:spcPct val="100000"/>
              </a:lnSpc>
              <a:spcBef>
                <a:spcPts val="105"/>
              </a:spcBef>
            </a:pPr>
            <a:r>
              <a:rPr sz="3200" b="1" dirty="0">
                <a:solidFill>
                  <a:srgbClr val="FF0000"/>
                </a:solidFill>
                <a:latin typeface="Trebuchet MS"/>
                <a:cs typeface="Trebuchet MS"/>
              </a:rPr>
              <a:t>Cтатистичне зведення </a:t>
            </a:r>
            <a:r>
              <a:rPr sz="3200" i="1" dirty="0">
                <a:solidFill>
                  <a:srgbClr val="FF0000"/>
                </a:solidFill>
                <a:latin typeface="Trebuchet MS"/>
                <a:cs typeface="Trebuchet MS"/>
              </a:rPr>
              <a:t>- </a:t>
            </a:r>
            <a:r>
              <a:rPr sz="3200" i="1" spc="-5" dirty="0">
                <a:latin typeface="Trebuchet MS"/>
                <a:cs typeface="Trebuchet MS"/>
              </a:rPr>
              <a:t>систематизація  одиничних </a:t>
            </a:r>
            <a:r>
              <a:rPr sz="3200" i="1" dirty="0">
                <a:latin typeface="Trebuchet MS"/>
                <a:cs typeface="Trebuchet MS"/>
              </a:rPr>
              <a:t>фактів, </a:t>
            </a:r>
            <a:r>
              <a:rPr sz="3200" i="1" spc="-5" dirty="0">
                <a:latin typeface="Trebuchet MS"/>
                <a:cs typeface="Trebuchet MS"/>
              </a:rPr>
              <a:t>яка </a:t>
            </a:r>
            <a:r>
              <a:rPr sz="3200" i="1" dirty="0">
                <a:latin typeface="Trebuchet MS"/>
                <a:cs typeface="Trebuchet MS"/>
              </a:rPr>
              <a:t>дає </a:t>
            </a:r>
            <a:r>
              <a:rPr sz="3200" i="1" spc="-5" dirty="0">
                <a:latin typeface="Trebuchet MS"/>
                <a:cs typeface="Trebuchet MS"/>
              </a:rPr>
              <a:t>змогу </a:t>
            </a:r>
            <a:r>
              <a:rPr sz="3200" i="1" dirty="0">
                <a:latin typeface="Trebuchet MS"/>
                <a:cs typeface="Trebuchet MS"/>
              </a:rPr>
              <a:t>знайти  узагальнюючі </a:t>
            </a:r>
            <a:r>
              <a:rPr sz="3200" i="1" spc="-5" dirty="0">
                <a:latin typeface="Trebuchet MS"/>
                <a:cs typeface="Trebuchet MS"/>
              </a:rPr>
              <a:t>показники, </a:t>
            </a:r>
            <a:r>
              <a:rPr sz="3200" i="1" dirty="0">
                <a:latin typeface="Trebuchet MS"/>
                <a:cs typeface="Trebuchet MS"/>
              </a:rPr>
              <a:t>що </a:t>
            </a:r>
            <a:r>
              <a:rPr sz="3200" i="1" spc="-5" dirty="0">
                <a:latin typeface="Trebuchet MS"/>
                <a:cs typeface="Trebuchet MS"/>
              </a:rPr>
              <a:t>описують  </a:t>
            </a:r>
            <a:r>
              <a:rPr sz="3200" i="1" dirty="0">
                <a:latin typeface="Trebuchet MS"/>
                <a:cs typeface="Trebuchet MS"/>
              </a:rPr>
              <a:t>усю </a:t>
            </a:r>
            <a:r>
              <a:rPr sz="3200" i="1" spc="-5" dirty="0">
                <a:latin typeface="Trebuchet MS"/>
                <a:cs typeface="Trebuchet MS"/>
              </a:rPr>
              <a:t>досліджувану сукупність, </a:t>
            </a:r>
            <a:r>
              <a:rPr sz="3200" i="1" dirty="0">
                <a:latin typeface="Trebuchet MS"/>
                <a:cs typeface="Trebuchet MS"/>
              </a:rPr>
              <a:t>а </a:t>
            </a:r>
            <a:r>
              <a:rPr sz="3200" i="1" spc="-5" dirty="0">
                <a:latin typeface="Trebuchet MS"/>
                <a:cs typeface="Trebuchet MS"/>
              </a:rPr>
              <a:t>також </a:t>
            </a:r>
            <a:r>
              <a:rPr sz="3200" i="1" spc="-10" dirty="0">
                <a:latin typeface="Trebuchet MS"/>
                <a:cs typeface="Trebuchet MS"/>
              </a:rPr>
              <a:t>її  </a:t>
            </a:r>
            <a:r>
              <a:rPr sz="3200" i="1" spc="-5" dirty="0">
                <a:latin typeface="Trebuchet MS"/>
                <a:cs typeface="Trebuchet MS"/>
              </a:rPr>
              <a:t>окремі</a:t>
            </a:r>
            <a:r>
              <a:rPr sz="3200" i="1" spc="-25" dirty="0">
                <a:latin typeface="Trebuchet MS"/>
                <a:cs typeface="Trebuchet MS"/>
              </a:rPr>
              <a:t> </a:t>
            </a:r>
            <a:r>
              <a:rPr sz="3200" i="1" dirty="0">
                <a:latin typeface="Trebuchet MS"/>
                <a:cs typeface="Trebuchet MS"/>
              </a:rPr>
              <a:t>частини.</a:t>
            </a:r>
            <a:endParaRPr sz="3200">
              <a:latin typeface="Trebuchet MS"/>
              <a:cs typeface="Trebuchet MS"/>
            </a:endParaRPr>
          </a:p>
          <a:p>
            <a:pPr>
              <a:lnSpc>
                <a:spcPct val="100000"/>
              </a:lnSpc>
              <a:spcBef>
                <a:spcPts val="30"/>
              </a:spcBef>
            </a:pPr>
            <a:endParaRPr sz="4100">
              <a:latin typeface="Times New Roman"/>
              <a:cs typeface="Times New Roman"/>
            </a:endParaRPr>
          </a:p>
          <a:p>
            <a:pPr marL="12700" marR="6350">
              <a:lnSpc>
                <a:spcPct val="107800"/>
              </a:lnSpc>
            </a:pPr>
            <a:r>
              <a:rPr sz="3200" b="1" spc="-5" dirty="0">
                <a:solidFill>
                  <a:srgbClr val="FF0000"/>
                </a:solidFill>
                <a:latin typeface="Trebuchet MS"/>
                <a:cs typeface="Trebuchet MS"/>
              </a:rPr>
              <a:t>Основне </a:t>
            </a:r>
            <a:r>
              <a:rPr sz="3200" b="1" dirty="0">
                <a:solidFill>
                  <a:srgbClr val="FF0000"/>
                </a:solidFill>
                <a:latin typeface="Trebuchet MS"/>
                <a:cs typeface="Trebuchet MS"/>
              </a:rPr>
              <a:t>завдання зведення </a:t>
            </a:r>
            <a:r>
              <a:rPr sz="3200" dirty="0">
                <a:latin typeface="Trebuchet MS"/>
                <a:cs typeface="Trebuchet MS"/>
              </a:rPr>
              <a:t>- </a:t>
            </a:r>
            <a:r>
              <a:rPr sz="3200" spc="-10" dirty="0">
                <a:latin typeface="Trebuchet MS"/>
                <a:cs typeface="Trebuchet MS"/>
              </a:rPr>
              <a:t>виявлення </a:t>
            </a:r>
            <a:r>
              <a:rPr sz="3200" dirty="0">
                <a:latin typeface="Trebuchet MS"/>
                <a:cs typeface="Trebuchet MS"/>
              </a:rPr>
              <a:t>і  вивчення </a:t>
            </a:r>
            <a:r>
              <a:rPr sz="3200" spc="-5" dirty="0">
                <a:latin typeface="Trebuchet MS"/>
                <a:cs typeface="Trebuchet MS"/>
              </a:rPr>
              <a:t>типових </a:t>
            </a:r>
            <a:r>
              <a:rPr sz="3200" dirty="0">
                <a:latin typeface="Trebuchet MS"/>
                <a:cs typeface="Trebuchet MS"/>
              </a:rPr>
              <a:t>рис і </a:t>
            </a:r>
            <a:r>
              <a:rPr sz="3200" spc="-5" dirty="0">
                <a:latin typeface="Trebuchet MS"/>
                <a:cs typeface="Trebuchet MS"/>
              </a:rPr>
              <a:t>закономірностей,  властивих досліджуваному </a:t>
            </a:r>
            <a:r>
              <a:rPr sz="3200" dirty="0">
                <a:latin typeface="Trebuchet MS"/>
                <a:cs typeface="Trebuchet MS"/>
              </a:rPr>
              <a:t>явищу в</a:t>
            </a:r>
            <a:r>
              <a:rPr sz="3200" spc="-100" dirty="0">
                <a:latin typeface="Trebuchet MS"/>
                <a:cs typeface="Trebuchet MS"/>
              </a:rPr>
              <a:t> </a:t>
            </a:r>
            <a:r>
              <a:rPr sz="3200" spc="-5" dirty="0">
                <a:latin typeface="Trebuchet MS"/>
                <a:cs typeface="Trebuchet MS"/>
              </a:rPr>
              <a:t>цілому.</a:t>
            </a:r>
            <a:endParaRPr sz="32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688975"/>
            <a:ext cx="804735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0000"/>
                </a:solidFill>
                <a:latin typeface="Trebuchet MS"/>
                <a:cs typeface="Trebuchet MS"/>
              </a:rPr>
              <a:t>З</a:t>
            </a:r>
            <a:r>
              <a:rPr sz="2800" b="1" dirty="0">
                <a:solidFill>
                  <a:srgbClr val="FF0000"/>
                </a:solidFill>
                <a:latin typeface="Trebuchet MS"/>
                <a:cs typeface="Trebuchet MS"/>
              </a:rPr>
              <a:t>а </a:t>
            </a:r>
            <a:r>
              <a:rPr sz="2800" b="1" spc="-10" dirty="0">
                <a:solidFill>
                  <a:srgbClr val="FF0000"/>
                </a:solidFill>
                <a:latin typeface="Trebuchet MS"/>
                <a:cs typeface="Trebuchet MS"/>
              </a:rPr>
              <a:t>складністю </a:t>
            </a:r>
            <a:r>
              <a:rPr sz="2800" b="1" spc="-5" dirty="0">
                <a:solidFill>
                  <a:srgbClr val="FF0000"/>
                </a:solidFill>
                <a:latin typeface="Trebuchet MS"/>
                <a:cs typeface="Trebuchet MS"/>
              </a:rPr>
              <a:t>побудови зведення </a:t>
            </a:r>
            <a:r>
              <a:rPr sz="2800" b="1" spc="-10" dirty="0">
                <a:solidFill>
                  <a:srgbClr val="FF0000"/>
                </a:solidFill>
                <a:latin typeface="Trebuchet MS"/>
                <a:cs typeface="Trebuchet MS"/>
              </a:rPr>
              <a:t>може</a:t>
            </a:r>
            <a:r>
              <a:rPr sz="2800" b="1" spc="95" dirty="0">
                <a:solidFill>
                  <a:srgbClr val="FF0000"/>
                </a:solidFill>
                <a:latin typeface="Trebuchet MS"/>
                <a:cs typeface="Trebuchet MS"/>
              </a:rPr>
              <a:t> </a:t>
            </a:r>
            <a:r>
              <a:rPr sz="2800" b="1" spc="-5" dirty="0">
                <a:solidFill>
                  <a:srgbClr val="FF0000"/>
                </a:solidFill>
                <a:latin typeface="Trebuchet MS"/>
                <a:cs typeface="Trebuchet MS"/>
              </a:rPr>
              <a:t>бути:</a:t>
            </a:r>
            <a:endParaRPr sz="2800">
              <a:latin typeface="Trebuchet MS"/>
              <a:cs typeface="Trebuchet MS"/>
            </a:endParaRPr>
          </a:p>
        </p:txBody>
      </p:sp>
      <p:sp>
        <p:nvSpPr>
          <p:cNvPr id="3" name="object 3"/>
          <p:cNvSpPr txBox="1"/>
          <p:nvPr/>
        </p:nvSpPr>
        <p:spPr>
          <a:xfrm>
            <a:off x="2229357" y="1682877"/>
            <a:ext cx="2499360" cy="391160"/>
          </a:xfrm>
          <a:prstGeom prst="rect">
            <a:avLst/>
          </a:prstGeom>
        </p:spPr>
        <p:txBody>
          <a:bodyPr vert="horz" wrap="square" lIns="0" tIns="12700" rIns="0" bIns="0" rtlCol="0">
            <a:spAutoFit/>
          </a:bodyPr>
          <a:lstStyle/>
          <a:p>
            <a:pPr marL="12700">
              <a:lnSpc>
                <a:spcPct val="100000"/>
              </a:lnSpc>
              <a:spcBef>
                <a:spcPts val="100"/>
              </a:spcBef>
              <a:tabLst>
                <a:tab pos="1983105" algn="l"/>
              </a:tabLst>
            </a:pPr>
            <a:r>
              <a:rPr sz="2400" b="1" spc="-10" dirty="0">
                <a:latin typeface="Trebuchet MS"/>
                <a:cs typeface="Trebuchet MS"/>
              </a:rPr>
              <a:t>(</a:t>
            </a:r>
            <a:r>
              <a:rPr sz="2400" b="1" dirty="0">
                <a:latin typeface="Trebuchet MS"/>
                <a:cs typeface="Trebuchet MS"/>
              </a:rPr>
              <a:t>викон</a:t>
            </a:r>
            <a:r>
              <a:rPr sz="2400" b="1" spc="5" dirty="0">
                <a:latin typeface="Trebuchet MS"/>
                <a:cs typeface="Trebuchet MS"/>
              </a:rPr>
              <a:t>у</a:t>
            </a:r>
            <a:r>
              <a:rPr sz="2400" b="1" spc="-5" dirty="0">
                <a:latin typeface="Trebuchet MS"/>
                <a:cs typeface="Trebuchet MS"/>
              </a:rPr>
              <a:t>ют</a:t>
            </a:r>
            <a:r>
              <a:rPr sz="2400" b="1" dirty="0">
                <a:latin typeface="Trebuchet MS"/>
                <a:cs typeface="Trebuchet MS"/>
              </a:rPr>
              <a:t>ь	без</a:t>
            </a:r>
            <a:endParaRPr sz="2400">
              <a:latin typeface="Trebuchet MS"/>
              <a:cs typeface="Trebuchet MS"/>
            </a:endParaRPr>
          </a:p>
        </p:txBody>
      </p:sp>
      <p:sp>
        <p:nvSpPr>
          <p:cNvPr id="4" name="object 4"/>
          <p:cNvSpPr txBox="1"/>
          <p:nvPr/>
        </p:nvSpPr>
        <p:spPr>
          <a:xfrm>
            <a:off x="2932302" y="1304620"/>
            <a:ext cx="5843905" cy="769620"/>
          </a:xfrm>
          <a:prstGeom prst="rect">
            <a:avLst/>
          </a:prstGeom>
        </p:spPr>
        <p:txBody>
          <a:bodyPr vert="horz" wrap="square" lIns="0" tIns="12700" rIns="0" bIns="0" rtlCol="0">
            <a:spAutoFit/>
          </a:bodyPr>
          <a:lstStyle/>
          <a:p>
            <a:pPr algn="ctr">
              <a:lnSpc>
                <a:spcPct val="100000"/>
              </a:lnSpc>
              <a:spcBef>
                <a:spcPts val="100"/>
              </a:spcBef>
              <a:tabLst>
                <a:tab pos="1880235" algn="l"/>
                <a:tab pos="3597910" algn="l"/>
                <a:tab pos="4558665" algn="l"/>
              </a:tabLst>
            </a:pPr>
            <a:r>
              <a:rPr sz="2400" b="1" dirty="0">
                <a:latin typeface="Trebuchet MS"/>
                <a:cs typeface="Trebuchet MS"/>
              </a:rPr>
              <a:t>з</a:t>
            </a:r>
            <a:r>
              <a:rPr sz="2400" b="1" spc="-10" dirty="0">
                <a:latin typeface="Trebuchet MS"/>
                <a:cs typeface="Trebuchet MS"/>
              </a:rPr>
              <a:t>а</a:t>
            </a:r>
            <a:r>
              <a:rPr sz="2400" b="1" dirty="0">
                <a:latin typeface="Trebuchet MS"/>
                <a:cs typeface="Trebuchet MS"/>
              </a:rPr>
              <a:t>гальний	під</a:t>
            </a:r>
            <a:r>
              <a:rPr sz="2400" b="1" spc="-10" dirty="0">
                <a:latin typeface="Trebuchet MS"/>
                <a:cs typeface="Trebuchet MS"/>
              </a:rPr>
              <a:t>с</a:t>
            </a:r>
            <a:r>
              <a:rPr sz="2400" b="1" dirty="0">
                <a:latin typeface="Trebuchet MS"/>
                <a:cs typeface="Trebuchet MS"/>
              </a:rPr>
              <a:t>умок	у</a:t>
            </a:r>
            <a:r>
              <a:rPr sz="2400" b="1" spc="-10" dirty="0">
                <a:latin typeface="Trebuchet MS"/>
                <a:cs typeface="Trebuchet MS"/>
              </a:rPr>
              <a:t>с</a:t>
            </a:r>
            <a:r>
              <a:rPr sz="2400" b="1" spc="5" dirty="0">
                <a:latin typeface="Trebuchet MS"/>
                <a:cs typeface="Trebuchet MS"/>
              </a:rPr>
              <a:t>і</a:t>
            </a:r>
            <a:r>
              <a:rPr sz="2400" b="1" dirty="0">
                <a:latin typeface="Trebuchet MS"/>
                <a:cs typeface="Trebuchet MS"/>
              </a:rPr>
              <a:t>х	одини</a:t>
            </a:r>
            <a:r>
              <a:rPr sz="2400" b="1" spc="-15" dirty="0">
                <a:latin typeface="Trebuchet MS"/>
                <a:cs typeface="Trebuchet MS"/>
              </a:rPr>
              <a:t>ц</a:t>
            </a:r>
            <a:r>
              <a:rPr sz="2400" b="1" dirty="0">
                <a:latin typeface="Trebuchet MS"/>
                <a:cs typeface="Trebuchet MS"/>
              </a:rPr>
              <a:t>ь</a:t>
            </a:r>
            <a:endParaRPr sz="2400">
              <a:latin typeface="Trebuchet MS"/>
              <a:cs typeface="Trebuchet MS"/>
            </a:endParaRPr>
          </a:p>
          <a:p>
            <a:pPr marR="387350" algn="ctr">
              <a:lnSpc>
                <a:spcPct val="100000"/>
              </a:lnSpc>
              <a:spcBef>
                <a:spcPts val="95"/>
              </a:spcBef>
            </a:pPr>
            <a:r>
              <a:rPr sz="2400" b="1" spc="-5" dirty="0">
                <a:latin typeface="Trebuchet MS"/>
                <a:cs typeface="Trebuchet MS"/>
              </a:rPr>
              <a:t>розбиття</a:t>
            </a:r>
            <a:endParaRPr sz="2400">
              <a:latin typeface="Trebuchet MS"/>
              <a:cs typeface="Trebuchet MS"/>
            </a:endParaRPr>
          </a:p>
        </p:txBody>
      </p:sp>
      <p:sp>
        <p:nvSpPr>
          <p:cNvPr id="5" name="object 5"/>
          <p:cNvSpPr txBox="1"/>
          <p:nvPr/>
        </p:nvSpPr>
        <p:spPr>
          <a:xfrm>
            <a:off x="6584060" y="1682877"/>
            <a:ext cx="219138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rebuchet MS"/>
                <a:cs typeface="Trebuchet MS"/>
              </a:rPr>
              <a:t>дослі</a:t>
            </a:r>
            <a:r>
              <a:rPr sz="2400" b="1" spc="5" dirty="0">
                <a:latin typeface="Trebuchet MS"/>
                <a:cs typeface="Trebuchet MS"/>
              </a:rPr>
              <a:t>д</a:t>
            </a:r>
            <a:r>
              <a:rPr sz="2400" b="1" dirty="0">
                <a:latin typeface="Trebuchet MS"/>
                <a:cs typeface="Trebuchet MS"/>
              </a:rPr>
              <a:t>жува</a:t>
            </a:r>
            <a:r>
              <a:rPr sz="2400" b="1" spc="5" dirty="0">
                <a:latin typeface="Trebuchet MS"/>
                <a:cs typeface="Trebuchet MS"/>
              </a:rPr>
              <a:t>н</a:t>
            </a:r>
            <a:r>
              <a:rPr sz="2400" b="1" dirty="0">
                <a:latin typeface="Trebuchet MS"/>
                <a:cs typeface="Trebuchet MS"/>
              </a:rPr>
              <a:t>ої</a:t>
            </a:r>
            <a:endParaRPr sz="2400">
              <a:latin typeface="Trebuchet MS"/>
              <a:cs typeface="Trebuchet MS"/>
            </a:endParaRPr>
          </a:p>
        </p:txBody>
      </p:sp>
      <p:sp>
        <p:nvSpPr>
          <p:cNvPr id="6" name="object 6"/>
          <p:cNvSpPr txBox="1"/>
          <p:nvPr/>
        </p:nvSpPr>
        <p:spPr>
          <a:xfrm>
            <a:off x="2358898" y="2048636"/>
            <a:ext cx="1968500" cy="391160"/>
          </a:xfrm>
          <a:prstGeom prst="rect">
            <a:avLst/>
          </a:prstGeom>
        </p:spPr>
        <p:txBody>
          <a:bodyPr vert="horz" wrap="square" lIns="0" tIns="12700" rIns="0" bIns="0" rtlCol="0">
            <a:spAutoFit/>
          </a:bodyPr>
          <a:lstStyle/>
          <a:p>
            <a:pPr marL="12700">
              <a:lnSpc>
                <a:spcPct val="100000"/>
              </a:lnSpc>
              <a:spcBef>
                <a:spcPts val="100"/>
              </a:spcBef>
              <a:tabLst>
                <a:tab pos="767080" algn="l"/>
              </a:tabLst>
            </a:pPr>
            <a:r>
              <a:rPr sz="2400" b="1" spc="5" dirty="0">
                <a:latin typeface="Trebuchet MS"/>
                <a:cs typeface="Trebuchet MS"/>
              </a:rPr>
              <a:t>н</a:t>
            </a:r>
            <a:r>
              <a:rPr sz="2400" b="1" dirty="0">
                <a:latin typeface="Trebuchet MS"/>
                <a:cs typeface="Trebuchet MS"/>
              </a:rPr>
              <a:t>а	</a:t>
            </a:r>
            <a:r>
              <a:rPr sz="2400" b="1" spc="5" dirty="0">
                <a:latin typeface="Trebuchet MS"/>
                <a:cs typeface="Trebuchet MS"/>
              </a:rPr>
              <a:t>ч</a:t>
            </a:r>
            <a:r>
              <a:rPr sz="2400" b="1" spc="-5" dirty="0">
                <a:latin typeface="Trebuchet MS"/>
                <a:cs typeface="Trebuchet MS"/>
              </a:rPr>
              <a:t>аст</a:t>
            </a:r>
            <a:r>
              <a:rPr sz="2400" b="1" spc="-10" dirty="0">
                <a:latin typeface="Trebuchet MS"/>
                <a:cs typeface="Trebuchet MS"/>
              </a:rPr>
              <a:t>и</a:t>
            </a:r>
            <a:r>
              <a:rPr sz="2400" b="1" dirty="0">
                <a:latin typeface="Trebuchet MS"/>
                <a:cs typeface="Trebuchet MS"/>
              </a:rPr>
              <a:t>ни</a:t>
            </a:r>
            <a:endParaRPr sz="2400">
              <a:latin typeface="Trebuchet MS"/>
              <a:cs typeface="Trebuchet MS"/>
            </a:endParaRPr>
          </a:p>
        </p:txBody>
      </p:sp>
      <p:sp>
        <p:nvSpPr>
          <p:cNvPr id="7" name="object 7"/>
          <p:cNvSpPr txBox="1"/>
          <p:nvPr/>
        </p:nvSpPr>
        <p:spPr>
          <a:xfrm>
            <a:off x="4710810" y="2048636"/>
            <a:ext cx="2032635" cy="391160"/>
          </a:xfrm>
          <a:prstGeom prst="rect">
            <a:avLst/>
          </a:prstGeom>
        </p:spPr>
        <p:txBody>
          <a:bodyPr vert="horz" wrap="square" lIns="0" tIns="12700" rIns="0" bIns="0" rtlCol="0">
            <a:spAutoFit/>
          </a:bodyPr>
          <a:lstStyle/>
          <a:p>
            <a:pPr marL="12700">
              <a:lnSpc>
                <a:spcPct val="100000"/>
              </a:lnSpc>
              <a:spcBef>
                <a:spcPts val="100"/>
              </a:spcBef>
              <a:tabLst>
                <a:tab pos="732155" algn="l"/>
              </a:tabLst>
            </a:pPr>
            <a:r>
              <a:rPr sz="2400" b="1" spc="5" dirty="0">
                <a:latin typeface="Trebuchet MS"/>
                <a:cs typeface="Trebuchet MS"/>
              </a:rPr>
              <a:t>з</a:t>
            </a:r>
            <a:r>
              <a:rPr sz="2400" b="1" dirty="0">
                <a:latin typeface="Trebuchet MS"/>
                <a:cs typeface="Trebuchet MS"/>
              </a:rPr>
              <a:t>а	певними</a:t>
            </a:r>
            <a:endParaRPr sz="2400">
              <a:latin typeface="Trebuchet MS"/>
              <a:cs typeface="Trebuchet MS"/>
            </a:endParaRPr>
          </a:p>
        </p:txBody>
      </p:sp>
      <p:sp>
        <p:nvSpPr>
          <p:cNvPr id="8" name="object 8"/>
          <p:cNvSpPr txBox="1"/>
          <p:nvPr/>
        </p:nvSpPr>
        <p:spPr>
          <a:xfrm>
            <a:off x="368300" y="1254328"/>
            <a:ext cx="2189480" cy="1551305"/>
          </a:xfrm>
          <a:prstGeom prst="rect">
            <a:avLst/>
          </a:prstGeom>
        </p:spPr>
        <p:txBody>
          <a:bodyPr vert="horz" wrap="square" lIns="0" tIns="11430" rIns="0" bIns="0" rtlCol="0">
            <a:spAutoFit/>
          </a:bodyPr>
          <a:lstStyle/>
          <a:p>
            <a:pPr marL="12700" marR="5080">
              <a:lnSpc>
                <a:spcPct val="100200"/>
              </a:lnSpc>
              <a:spcBef>
                <a:spcPts val="90"/>
              </a:spcBef>
              <a:buSzPct val="96428"/>
              <a:buChar char="•"/>
              <a:tabLst>
                <a:tab pos="200025" algn="l"/>
                <a:tab pos="2045335" algn="l"/>
              </a:tabLst>
            </a:pPr>
            <a:r>
              <a:rPr sz="2800" b="1" spc="-5" dirty="0">
                <a:solidFill>
                  <a:srgbClr val="FF0000"/>
                </a:solidFill>
                <a:latin typeface="Trebuchet MS"/>
                <a:cs typeface="Trebuchet MS"/>
              </a:rPr>
              <a:t>прост</a:t>
            </a:r>
            <a:r>
              <a:rPr sz="2800" b="1" spc="5" dirty="0">
                <a:solidFill>
                  <a:srgbClr val="FF0000"/>
                </a:solidFill>
                <a:latin typeface="Trebuchet MS"/>
                <a:cs typeface="Trebuchet MS"/>
              </a:rPr>
              <a:t>и</a:t>
            </a:r>
            <a:r>
              <a:rPr sz="2800" b="1" spc="-5" dirty="0">
                <a:solidFill>
                  <a:srgbClr val="FF0000"/>
                </a:solidFill>
                <a:latin typeface="Trebuchet MS"/>
                <a:cs typeface="Trebuchet MS"/>
              </a:rPr>
              <a:t>м</a:t>
            </a:r>
            <a:r>
              <a:rPr sz="2800" b="1" dirty="0">
                <a:solidFill>
                  <a:srgbClr val="FF0000"/>
                </a:solidFill>
                <a:latin typeface="Trebuchet MS"/>
                <a:cs typeface="Trebuchet MS"/>
              </a:rPr>
              <a:t>	</a:t>
            </a:r>
            <a:r>
              <a:rPr sz="2800" b="1" spc="-5" dirty="0">
                <a:solidFill>
                  <a:srgbClr val="FF0000"/>
                </a:solidFill>
                <a:latin typeface="Trebuchet MS"/>
                <a:cs typeface="Trebuchet MS"/>
              </a:rPr>
              <a:t>–  </a:t>
            </a:r>
            <a:r>
              <a:rPr sz="2400" b="1" spc="-5" dirty="0">
                <a:latin typeface="Trebuchet MS"/>
                <a:cs typeface="Trebuchet MS"/>
              </a:rPr>
              <a:t>сукупності  сукупності</a:t>
            </a:r>
            <a:endParaRPr sz="2400">
              <a:latin typeface="Trebuchet MS"/>
              <a:cs typeface="Trebuchet MS"/>
            </a:endParaRPr>
          </a:p>
          <a:p>
            <a:pPr marL="12700">
              <a:lnSpc>
                <a:spcPct val="100000"/>
              </a:lnSpc>
            </a:pPr>
            <a:r>
              <a:rPr sz="2400" b="1" dirty="0">
                <a:latin typeface="Trebuchet MS"/>
                <a:cs typeface="Trebuchet MS"/>
              </a:rPr>
              <a:t>наприклад,</a:t>
            </a:r>
            <a:endParaRPr sz="2400">
              <a:latin typeface="Trebuchet MS"/>
              <a:cs typeface="Trebuchet MS"/>
            </a:endParaRPr>
          </a:p>
        </p:txBody>
      </p:sp>
      <p:sp>
        <p:nvSpPr>
          <p:cNvPr id="9" name="object 9"/>
          <p:cNvSpPr txBox="1"/>
          <p:nvPr/>
        </p:nvSpPr>
        <p:spPr>
          <a:xfrm>
            <a:off x="2500629" y="2414396"/>
            <a:ext cx="180403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rebuchet MS"/>
                <a:cs typeface="Trebuchet MS"/>
              </a:rPr>
              <a:t>чисельність</a:t>
            </a:r>
            <a:endParaRPr sz="2400">
              <a:latin typeface="Trebuchet MS"/>
              <a:cs typeface="Trebuchet MS"/>
            </a:endParaRPr>
          </a:p>
        </p:txBody>
      </p:sp>
      <p:sp>
        <p:nvSpPr>
          <p:cNvPr id="10" name="object 10"/>
          <p:cNvSpPr txBox="1"/>
          <p:nvPr/>
        </p:nvSpPr>
        <p:spPr>
          <a:xfrm>
            <a:off x="4713859" y="2414396"/>
            <a:ext cx="2047239" cy="391160"/>
          </a:xfrm>
          <a:prstGeom prst="rect">
            <a:avLst/>
          </a:prstGeom>
        </p:spPr>
        <p:txBody>
          <a:bodyPr vert="horz" wrap="square" lIns="0" tIns="12700" rIns="0" bIns="0" rtlCol="0">
            <a:spAutoFit/>
          </a:bodyPr>
          <a:lstStyle/>
          <a:p>
            <a:pPr marL="12700">
              <a:lnSpc>
                <a:spcPct val="100000"/>
              </a:lnSpc>
              <a:spcBef>
                <a:spcPts val="100"/>
              </a:spcBef>
              <a:tabLst>
                <a:tab pos="1868805" algn="l"/>
              </a:tabLst>
            </a:pPr>
            <a:r>
              <a:rPr sz="2400" b="1" spc="-5" dirty="0">
                <a:latin typeface="Trebuchet MS"/>
                <a:cs typeface="Trebuchet MS"/>
              </a:rPr>
              <a:t>с</a:t>
            </a:r>
            <a:r>
              <a:rPr sz="2400" b="1" spc="-10" dirty="0">
                <a:latin typeface="Trebuchet MS"/>
                <a:cs typeface="Trebuchet MS"/>
              </a:rPr>
              <a:t>т</a:t>
            </a:r>
            <a:r>
              <a:rPr sz="2400" b="1" dirty="0">
                <a:latin typeface="Trebuchet MS"/>
                <a:cs typeface="Trebuchet MS"/>
              </a:rPr>
              <a:t>удентів	у</a:t>
            </a:r>
            <a:endParaRPr sz="2400">
              <a:latin typeface="Trebuchet MS"/>
              <a:cs typeface="Trebuchet MS"/>
            </a:endParaRPr>
          </a:p>
        </p:txBody>
      </p:sp>
      <p:sp>
        <p:nvSpPr>
          <p:cNvPr id="11" name="object 11"/>
          <p:cNvSpPr txBox="1"/>
          <p:nvPr/>
        </p:nvSpPr>
        <p:spPr>
          <a:xfrm>
            <a:off x="7126985" y="2048636"/>
            <a:ext cx="1652270" cy="756920"/>
          </a:xfrm>
          <a:prstGeom prst="rect">
            <a:avLst/>
          </a:prstGeom>
        </p:spPr>
        <p:txBody>
          <a:bodyPr vert="horz" wrap="square" lIns="0" tIns="12700" rIns="0" bIns="0" rtlCol="0">
            <a:spAutoFit/>
          </a:bodyPr>
          <a:lstStyle/>
          <a:p>
            <a:pPr marL="53340" marR="5080" indent="-41275">
              <a:lnSpc>
                <a:spcPct val="100000"/>
              </a:lnSpc>
              <a:spcBef>
                <a:spcPts val="100"/>
              </a:spcBef>
            </a:pPr>
            <a:r>
              <a:rPr sz="2400" b="1" dirty="0">
                <a:latin typeface="Trebuchet MS"/>
                <a:cs typeface="Trebuchet MS"/>
              </a:rPr>
              <a:t>ознакам</a:t>
            </a:r>
            <a:r>
              <a:rPr sz="2400" b="1" spc="-10" dirty="0">
                <a:latin typeface="Trebuchet MS"/>
                <a:cs typeface="Trebuchet MS"/>
              </a:rPr>
              <a:t>и</a:t>
            </a:r>
            <a:r>
              <a:rPr sz="2400" b="1" spc="15" dirty="0">
                <a:latin typeface="Trebuchet MS"/>
                <a:cs typeface="Trebuchet MS"/>
              </a:rPr>
              <a:t>),  </a:t>
            </a:r>
            <a:r>
              <a:rPr sz="2400" b="1" dirty="0">
                <a:latin typeface="Trebuchet MS"/>
                <a:cs typeface="Trebuchet MS"/>
              </a:rPr>
              <a:t>поточному</a:t>
            </a:r>
            <a:endParaRPr sz="2400">
              <a:latin typeface="Trebuchet MS"/>
              <a:cs typeface="Trebuchet MS"/>
            </a:endParaRPr>
          </a:p>
        </p:txBody>
      </p:sp>
      <p:sp>
        <p:nvSpPr>
          <p:cNvPr id="12" name="object 12"/>
          <p:cNvSpPr txBox="1"/>
          <p:nvPr/>
        </p:nvSpPr>
        <p:spPr>
          <a:xfrm>
            <a:off x="368300" y="2780538"/>
            <a:ext cx="3029585" cy="391160"/>
          </a:xfrm>
          <a:prstGeom prst="rect">
            <a:avLst/>
          </a:prstGeom>
        </p:spPr>
        <p:txBody>
          <a:bodyPr vert="horz" wrap="square" lIns="0" tIns="12700" rIns="0" bIns="0" rtlCol="0">
            <a:spAutoFit/>
          </a:bodyPr>
          <a:lstStyle/>
          <a:p>
            <a:pPr marL="12700">
              <a:lnSpc>
                <a:spcPct val="100000"/>
              </a:lnSpc>
              <a:spcBef>
                <a:spcPts val="100"/>
              </a:spcBef>
              <a:tabLst>
                <a:tab pos="2275840" algn="l"/>
              </a:tabLst>
            </a:pPr>
            <a:r>
              <a:rPr sz="2400" b="1" dirty="0">
                <a:latin typeface="Trebuchet MS"/>
                <a:cs typeface="Trebuchet MS"/>
              </a:rPr>
              <a:t>н</a:t>
            </a:r>
            <a:r>
              <a:rPr sz="2400" b="1" spc="5" dirty="0">
                <a:latin typeface="Trebuchet MS"/>
                <a:cs typeface="Trebuchet MS"/>
              </a:rPr>
              <a:t>а</a:t>
            </a:r>
            <a:r>
              <a:rPr sz="2400" b="1" dirty="0">
                <a:latin typeface="Trebuchet MS"/>
                <a:cs typeface="Trebuchet MS"/>
              </a:rPr>
              <a:t>вчальн</a:t>
            </a:r>
            <a:r>
              <a:rPr sz="2400" b="1" spc="10" dirty="0">
                <a:latin typeface="Trebuchet MS"/>
                <a:cs typeface="Trebuchet MS"/>
              </a:rPr>
              <a:t>о</a:t>
            </a:r>
            <a:r>
              <a:rPr sz="2400" b="1" spc="-5" dirty="0">
                <a:latin typeface="Trebuchet MS"/>
                <a:cs typeface="Trebuchet MS"/>
              </a:rPr>
              <a:t>м</a:t>
            </a:r>
            <a:r>
              <a:rPr sz="2400" b="1" dirty="0">
                <a:latin typeface="Trebuchet MS"/>
                <a:cs typeface="Trebuchet MS"/>
              </a:rPr>
              <a:t>у	роц</a:t>
            </a:r>
            <a:r>
              <a:rPr sz="2400" b="1" spc="5" dirty="0">
                <a:latin typeface="Trebuchet MS"/>
                <a:cs typeface="Trebuchet MS"/>
              </a:rPr>
              <a:t>і</a:t>
            </a:r>
            <a:r>
              <a:rPr sz="2400" b="1" dirty="0">
                <a:latin typeface="Trebuchet MS"/>
                <a:cs typeface="Trebuchet MS"/>
              </a:rPr>
              <a:t>;</a:t>
            </a:r>
            <a:endParaRPr sz="2400">
              <a:latin typeface="Trebuchet MS"/>
              <a:cs typeface="Trebuchet MS"/>
            </a:endParaRPr>
          </a:p>
        </p:txBody>
      </p:sp>
      <p:sp>
        <p:nvSpPr>
          <p:cNvPr id="13" name="object 13"/>
          <p:cNvSpPr txBox="1"/>
          <p:nvPr/>
        </p:nvSpPr>
        <p:spPr>
          <a:xfrm>
            <a:off x="3701922" y="2780538"/>
            <a:ext cx="5076825" cy="391160"/>
          </a:xfrm>
          <a:prstGeom prst="rect">
            <a:avLst/>
          </a:prstGeom>
        </p:spPr>
        <p:txBody>
          <a:bodyPr vert="horz" wrap="square" lIns="0" tIns="12700" rIns="0" bIns="0" rtlCol="0">
            <a:spAutoFit/>
          </a:bodyPr>
          <a:lstStyle/>
          <a:p>
            <a:pPr marL="12700">
              <a:lnSpc>
                <a:spcPct val="100000"/>
              </a:lnSpc>
              <a:spcBef>
                <a:spcPts val="100"/>
              </a:spcBef>
              <a:tabLst>
                <a:tab pos="2451100" algn="l"/>
                <a:tab pos="4523740" algn="l"/>
              </a:tabLst>
            </a:pPr>
            <a:r>
              <a:rPr sz="2400" b="1" dirty="0">
                <a:latin typeface="Trebuchet MS"/>
                <a:cs typeface="Trebuchet MS"/>
              </a:rPr>
              <a:t>з</a:t>
            </a:r>
            <a:r>
              <a:rPr sz="2400" b="1" spc="5" dirty="0">
                <a:latin typeface="Trebuchet MS"/>
                <a:cs typeface="Trebuchet MS"/>
              </a:rPr>
              <a:t>а</a:t>
            </a:r>
            <a:r>
              <a:rPr sz="2400" b="1" spc="-5" dirty="0">
                <a:latin typeface="Trebuchet MS"/>
                <a:cs typeface="Trebuchet MS"/>
              </a:rPr>
              <a:t>с</a:t>
            </a:r>
            <a:r>
              <a:rPr sz="2400" b="1" spc="-10" dirty="0">
                <a:latin typeface="Trebuchet MS"/>
                <a:cs typeface="Trebuchet MS"/>
              </a:rPr>
              <a:t>т</a:t>
            </a:r>
            <a:r>
              <a:rPr sz="2400" b="1" dirty="0">
                <a:latin typeface="Trebuchet MS"/>
                <a:cs typeface="Trebuchet MS"/>
              </a:rPr>
              <a:t>осовуют</a:t>
            </a:r>
            <a:r>
              <a:rPr sz="2400" b="1" spc="5" dirty="0">
                <a:latin typeface="Trebuchet MS"/>
                <a:cs typeface="Trebuchet MS"/>
              </a:rPr>
              <a:t>ь</a:t>
            </a:r>
            <a:r>
              <a:rPr sz="2400" b="1" dirty="0">
                <a:latin typeface="Trebuchet MS"/>
                <a:cs typeface="Trebuchet MS"/>
              </a:rPr>
              <a:t>,	</a:t>
            </a:r>
            <a:r>
              <a:rPr sz="2400" b="1" spc="10" dirty="0">
                <a:latin typeface="Trebuchet MS"/>
                <a:cs typeface="Trebuchet MS"/>
              </a:rPr>
              <a:t>п</a:t>
            </a:r>
            <a:r>
              <a:rPr sz="2400" b="1" spc="-5" dirty="0">
                <a:latin typeface="Trebuchet MS"/>
                <a:cs typeface="Trebuchet MS"/>
              </a:rPr>
              <a:t>ер</a:t>
            </a:r>
            <a:r>
              <a:rPr sz="2400" b="1" spc="5" dirty="0">
                <a:latin typeface="Trebuchet MS"/>
                <a:cs typeface="Trebuchet MS"/>
              </a:rPr>
              <a:t>е</a:t>
            </a:r>
            <a:r>
              <a:rPr sz="2400" b="1" dirty="0">
                <a:latin typeface="Trebuchet MS"/>
                <a:cs typeface="Trebuchet MS"/>
              </a:rPr>
              <a:t>важ</a:t>
            </a:r>
            <a:r>
              <a:rPr sz="2400" b="1" spc="5" dirty="0">
                <a:latin typeface="Trebuchet MS"/>
                <a:cs typeface="Trebuchet MS"/>
              </a:rPr>
              <a:t>н</a:t>
            </a:r>
            <a:r>
              <a:rPr sz="2400" b="1" spc="-5" dirty="0">
                <a:latin typeface="Trebuchet MS"/>
                <a:cs typeface="Trebuchet MS"/>
              </a:rPr>
              <a:t>о</a:t>
            </a:r>
            <a:r>
              <a:rPr sz="2400" b="1" dirty="0">
                <a:latin typeface="Trebuchet MS"/>
                <a:cs typeface="Trebuchet MS"/>
              </a:rPr>
              <a:t>,	при</a:t>
            </a:r>
            <a:endParaRPr sz="2400">
              <a:latin typeface="Trebuchet MS"/>
              <a:cs typeface="Trebuchet MS"/>
            </a:endParaRPr>
          </a:p>
        </p:txBody>
      </p:sp>
      <p:sp>
        <p:nvSpPr>
          <p:cNvPr id="14" name="object 14"/>
          <p:cNvSpPr txBox="1"/>
          <p:nvPr/>
        </p:nvSpPr>
        <p:spPr>
          <a:xfrm>
            <a:off x="368300" y="3082198"/>
            <a:ext cx="8411210" cy="2421890"/>
          </a:xfrm>
          <a:prstGeom prst="rect">
            <a:avLst/>
          </a:prstGeom>
        </p:spPr>
        <p:txBody>
          <a:bodyPr vert="horz" wrap="square" lIns="0" tIns="76835" rIns="0" bIns="0" rtlCol="0">
            <a:spAutoFit/>
          </a:bodyPr>
          <a:lstStyle/>
          <a:p>
            <a:pPr marL="12700" algn="just">
              <a:lnSpc>
                <a:spcPct val="100000"/>
              </a:lnSpc>
              <a:spcBef>
                <a:spcPts val="605"/>
              </a:spcBef>
            </a:pPr>
            <a:r>
              <a:rPr sz="2400" b="1" spc="-5" dirty="0">
                <a:latin typeface="Trebuchet MS"/>
                <a:cs typeface="Trebuchet MS"/>
              </a:rPr>
              <a:t>оперативних</a:t>
            </a:r>
            <a:r>
              <a:rPr sz="2400" b="1" spc="-30" dirty="0">
                <a:latin typeface="Trebuchet MS"/>
                <a:cs typeface="Trebuchet MS"/>
              </a:rPr>
              <a:t> </a:t>
            </a:r>
            <a:r>
              <a:rPr sz="2400" b="1" dirty="0">
                <a:latin typeface="Trebuchet MS"/>
                <a:cs typeface="Trebuchet MS"/>
              </a:rPr>
              <a:t>дослідженнях;</a:t>
            </a:r>
            <a:endParaRPr sz="2400">
              <a:latin typeface="Trebuchet MS"/>
              <a:cs typeface="Trebuchet MS"/>
            </a:endParaRPr>
          </a:p>
          <a:p>
            <a:pPr marL="12700" marR="5080" algn="just">
              <a:lnSpc>
                <a:spcPct val="100099"/>
              </a:lnSpc>
              <a:spcBef>
                <a:spcPts val="580"/>
              </a:spcBef>
              <a:buSzPct val="96428"/>
              <a:buChar char="•"/>
              <a:tabLst>
                <a:tab pos="200025" algn="l"/>
              </a:tabLst>
            </a:pPr>
            <a:r>
              <a:rPr sz="2800" b="1" spc="-5" dirty="0">
                <a:solidFill>
                  <a:srgbClr val="FF0000"/>
                </a:solidFill>
                <a:latin typeface="Trebuchet MS"/>
                <a:cs typeface="Trebuchet MS"/>
              </a:rPr>
              <a:t>складним (груповим) – </a:t>
            </a:r>
            <a:r>
              <a:rPr sz="2400" b="1" spc="-5" dirty="0">
                <a:latin typeface="Trebuchet MS"/>
                <a:cs typeface="Trebuchet MS"/>
              </a:rPr>
              <a:t>розподіл </a:t>
            </a:r>
            <a:r>
              <a:rPr sz="2400" b="1" dirty="0">
                <a:latin typeface="Trebuchet MS"/>
                <a:cs typeface="Trebuchet MS"/>
              </a:rPr>
              <a:t>одиниць  </a:t>
            </a:r>
            <a:r>
              <a:rPr sz="2400" b="1" spc="-5" dirty="0">
                <a:latin typeface="Trebuchet MS"/>
                <a:cs typeface="Trebuchet MS"/>
              </a:rPr>
              <a:t>сукупності </a:t>
            </a:r>
            <a:r>
              <a:rPr sz="2400" b="1" dirty="0">
                <a:latin typeface="Trebuchet MS"/>
                <a:cs typeface="Trebuchet MS"/>
              </a:rPr>
              <a:t>на </a:t>
            </a:r>
            <a:r>
              <a:rPr sz="2400" b="1" spc="-5" dirty="0">
                <a:latin typeface="Trebuchet MS"/>
                <a:cs typeface="Trebuchet MS"/>
              </a:rPr>
              <a:t>групи </a:t>
            </a:r>
            <a:r>
              <a:rPr sz="2400" b="1" dirty="0">
                <a:latin typeface="Trebuchet MS"/>
                <a:cs typeface="Trebuchet MS"/>
              </a:rPr>
              <a:t>за декількома </a:t>
            </a:r>
            <a:r>
              <a:rPr sz="2400" b="1" spc="-5" dirty="0">
                <a:latin typeface="Trebuchet MS"/>
                <a:cs typeface="Trebuchet MS"/>
              </a:rPr>
              <a:t>істотними ознаками  методом </a:t>
            </a:r>
            <a:r>
              <a:rPr sz="2400" b="1" dirty="0">
                <a:latin typeface="Trebuchet MS"/>
                <a:cs typeface="Trebuchet MS"/>
              </a:rPr>
              <a:t>групування, підрахунок </a:t>
            </a:r>
            <a:r>
              <a:rPr sz="2400" b="1" spc="-5" dirty="0">
                <a:latin typeface="Trebuchet MS"/>
                <a:cs typeface="Trebuchet MS"/>
              </a:rPr>
              <a:t>групових та  </a:t>
            </a:r>
            <a:r>
              <a:rPr sz="2400" b="1" dirty="0">
                <a:latin typeface="Trebuchet MS"/>
                <a:cs typeface="Trebuchet MS"/>
              </a:rPr>
              <a:t>загальних підсумків, наприклад, </a:t>
            </a:r>
            <a:r>
              <a:rPr sz="2400" b="1" spc="-5" dirty="0">
                <a:latin typeface="Trebuchet MS"/>
                <a:cs typeface="Trebuchet MS"/>
              </a:rPr>
              <a:t>чисельність </a:t>
            </a:r>
            <a:r>
              <a:rPr sz="2400" b="1" dirty="0">
                <a:latin typeface="Trebuchet MS"/>
                <a:cs typeface="Trebuchet MS"/>
              </a:rPr>
              <a:t>студентів  по відділеннях, </a:t>
            </a:r>
            <a:r>
              <a:rPr sz="2400" b="1" spc="-5" dirty="0">
                <a:latin typeface="Trebuchet MS"/>
                <a:cs typeface="Trebuchet MS"/>
              </a:rPr>
              <a:t>курсах, всього </a:t>
            </a:r>
            <a:r>
              <a:rPr sz="2400" b="1" dirty="0">
                <a:latin typeface="Trebuchet MS"/>
                <a:cs typeface="Trebuchet MS"/>
              </a:rPr>
              <a:t>по</a:t>
            </a:r>
            <a:r>
              <a:rPr sz="2400" b="1" spc="25" dirty="0">
                <a:latin typeface="Trebuchet MS"/>
                <a:cs typeface="Trebuchet MS"/>
              </a:rPr>
              <a:t> </a:t>
            </a:r>
            <a:r>
              <a:rPr sz="2400" b="1" spc="-5" dirty="0">
                <a:latin typeface="Trebuchet MS"/>
                <a:cs typeface="Trebuchet MS"/>
              </a:rPr>
              <a:t>курсу.</a:t>
            </a:r>
            <a:endParaRPr sz="240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688975"/>
            <a:ext cx="4927600" cy="513715"/>
          </a:xfrm>
          <a:prstGeom prst="rect">
            <a:avLst/>
          </a:prstGeom>
        </p:spPr>
        <p:txBody>
          <a:bodyPr vert="horz" wrap="square" lIns="0" tIns="13335" rIns="0" bIns="0" rtlCol="0">
            <a:spAutoFit/>
          </a:bodyPr>
          <a:lstStyle/>
          <a:p>
            <a:pPr marL="12700">
              <a:lnSpc>
                <a:spcPct val="100000"/>
              </a:lnSpc>
              <a:spcBef>
                <a:spcPts val="105"/>
              </a:spcBef>
              <a:tabLst>
                <a:tab pos="2508885" algn="l"/>
              </a:tabLst>
            </a:pPr>
            <a:r>
              <a:rPr sz="3200" b="1" dirty="0">
                <a:latin typeface="Trebuchet MS"/>
                <a:cs typeface="Trebuchet MS"/>
              </a:rPr>
              <a:t>Метод	групування,</a:t>
            </a:r>
            <a:endParaRPr sz="3200">
              <a:latin typeface="Trebuchet MS"/>
              <a:cs typeface="Trebuchet MS"/>
            </a:endParaRPr>
          </a:p>
        </p:txBody>
      </p:sp>
      <p:sp>
        <p:nvSpPr>
          <p:cNvPr id="3" name="object 3"/>
          <p:cNvSpPr txBox="1"/>
          <p:nvPr/>
        </p:nvSpPr>
        <p:spPr>
          <a:xfrm>
            <a:off x="368300" y="1176604"/>
            <a:ext cx="4651375" cy="514350"/>
          </a:xfrm>
          <a:prstGeom prst="rect">
            <a:avLst/>
          </a:prstGeom>
        </p:spPr>
        <p:txBody>
          <a:bodyPr vert="horz" wrap="square" lIns="0" tIns="13335" rIns="0" bIns="0" rtlCol="0">
            <a:spAutoFit/>
          </a:bodyPr>
          <a:lstStyle/>
          <a:p>
            <a:pPr marL="12700">
              <a:lnSpc>
                <a:spcPct val="100000"/>
              </a:lnSpc>
              <a:spcBef>
                <a:spcPts val="105"/>
              </a:spcBef>
              <a:tabLst>
                <a:tab pos="4222115" algn="l"/>
              </a:tabLst>
            </a:pPr>
            <a:r>
              <a:rPr sz="3200" b="1" spc="-5" dirty="0">
                <a:latin typeface="Trebuchet MS"/>
                <a:cs typeface="Trebuchet MS"/>
              </a:rPr>
              <a:t>сист</a:t>
            </a:r>
            <a:r>
              <a:rPr sz="3200" b="1" spc="-10" dirty="0">
                <a:latin typeface="Trebuchet MS"/>
                <a:cs typeface="Trebuchet MS"/>
              </a:rPr>
              <a:t>е</a:t>
            </a:r>
            <a:r>
              <a:rPr sz="3200" b="1" spc="-20" dirty="0">
                <a:latin typeface="Trebuchet MS"/>
                <a:cs typeface="Trebuchet MS"/>
              </a:rPr>
              <a:t>м</a:t>
            </a:r>
            <a:r>
              <a:rPr sz="3200" b="1" spc="-5" dirty="0">
                <a:latin typeface="Trebuchet MS"/>
                <a:cs typeface="Trebuchet MS"/>
              </a:rPr>
              <a:t>атизаці</a:t>
            </a:r>
            <a:r>
              <a:rPr sz="3200" b="1" dirty="0">
                <a:latin typeface="Trebuchet MS"/>
                <a:cs typeface="Trebuchet MS"/>
              </a:rPr>
              <a:t>ю	</a:t>
            </a:r>
            <a:r>
              <a:rPr sz="3200" b="1" spc="-5" dirty="0">
                <a:latin typeface="Trebuchet MS"/>
                <a:cs typeface="Trebuchet MS"/>
              </a:rPr>
              <a:t>та</a:t>
            </a:r>
            <a:endParaRPr sz="3200">
              <a:latin typeface="Trebuchet MS"/>
              <a:cs typeface="Trebuchet MS"/>
            </a:endParaRPr>
          </a:p>
        </p:txBody>
      </p:sp>
      <p:sp>
        <p:nvSpPr>
          <p:cNvPr id="4" name="object 4"/>
          <p:cNvSpPr txBox="1"/>
          <p:nvPr/>
        </p:nvSpPr>
        <p:spPr>
          <a:xfrm>
            <a:off x="6062853" y="688975"/>
            <a:ext cx="2715260" cy="1002030"/>
          </a:xfrm>
          <a:prstGeom prst="rect">
            <a:avLst/>
          </a:prstGeom>
        </p:spPr>
        <p:txBody>
          <a:bodyPr vert="horz" wrap="square" lIns="0" tIns="13335" rIns="0" bIns="0" rtlCol="0">
            <a:spAutoFit/>
          </a:bodyPr>
          <a:lstStyle/>
          <a:p>
            <a:pPr marL="12700" marR="5080" indent="469265">
              <a:lnSpc>
                <a:spcPct val="100000"/>
              </a:lnSpc>
              <a:spcBef>
                <a:spcPts val="105"/>
              </a:spcBef>
            </a:pPr>
            <a:r>
              <a:rPr sz="3200" b="1" dirty="0">
                <a:latin typeface="Trebuchet MS"/>
                <a:cs typeface="Trebuchet MS"/>
              </a:rPr>
              <a:t>забезпечує  </a:t>
            </a:r>
            <a:r>
              <a:rPr sz="3200" b="1" spc="-5" dirty="0">
                <a:latin typeface="Trebuchet MS"/>
                <a:cs typeface="Trebuchet MS"/>
              </a:rPr>
              <a:t>узагал</a:t>
            </a:r>
            <a:r>
              <a:rPr sz="3200" b="1" spc="-25" dirty="0">
                <a:latin typeface="Trebuchet MS"/>
                <a:cs typeface="Trebuchet MS"/>
              </a:rPr>
              <a:t>ь</a:t>
            </a:r>
            <a:r>
              <a:rPr sz="3200" b="1" dirty="0">
                <a:latin typeface="Trebuchet MS"/>
                <a:cs typeface="Trebuchet MS"/>
              </a:rPr>
              <a:t>н</a:t>
            </a:r>
            <a:r>
              <a:rPr sz="3200" b="1" spc="-10" dirty="0">
                <a:latin typeface="Trebuchet MS"/>
                <a:cs typeface="Trebuchet MS"/>
              </a:rPr>
              <a:t>е</a:t>
            </a:r>
            <a:r>
              <a:rPr sz="3200" b="1" dirty="0">
                <a:latin typeface="Trebuchet MS"/>
                <a:cs typeface="Trebuchet MS"/>
              </a:rPr>
              <a:t>н</a:t>
            </a:r>
            <a:r>
              <a:rPr sz="3200" b="1" spc="-10" dirty="0">
                <a:latin typeface="Trebuchet MS"/>
                <a:cs typeface="Trebuchet MS"/>
              </a:rPr>
              <a:t>н</a:t>
            </a:r>
            <a:r>
              <a:rPr sz="3200" b="1" dirty="0">
                <a:latin typeface="Trebuchet MS"/>
                <a:cs typeface="Trebuchet MS"/>
              </a:rPr>
              <a:t>я</a:t>
            </a:r>
            <a:endParaRPr sz="3200">
              <a:latin typeface="Trebuchet MS"/>
              <a:cs typeface="Trebuchet MS"/>
            </a:endParaRPr>
          </a:p>
        </p:txBody>
      </p:sp>
      <p:sp>
        <p:nvSpPr>
          <p:cNvPr id="5" name="object 5"/>
          <p:cNvSpPr txBox="1"/>
          <p:nvPr/>
        </p:nvSpPr>
        <p:spPr>
          <a:xfrm>
            <a:off x="368300" y="1664588"/>
            <a:ext cx="8409940" cy="4645025"/>
          </a:xfrm>
          <a:prstGeom prst="rect">
            <a:avLst/>
          </a:prstGeom>
        </p:spPr>
        <p:txBody>
          <a:bodyPr vert="horz" wrap="square" lIns="0" tIns="13335" rIns="0" bIns="0" rtlCol="0">
            <a:spAutoFit/>
          </a:bodyPr>
          <a:lstStyle/>
          <a:p>
            <a:pPr marL="12700" marR="6350" algn="just">
              <a:lnSpc>
                <a:spcPct val="100000"/>
              </a:lnSpc>
              <a:spcBef>
                <a:spcPts val="105"/>
              </a:spcBef>
            </a:pPr>
            <a:r>
              <a:rPr sz="3200" b="1" spc="-5" dirty="0">
                <a:latin typeface="Trebuchet MS"/>
                <a:cs typeface="Trebuchet MS"/>
              </a:rPr>
              <a:t>результатів спостереження, </a:t>
            </a:r>
            <a:r>
              <a:rPr sz="3200" b="1" dirty="0">
                <a:latin typeface="Trebuchet MS"/>
                <a:cs typeface="Trebuchet MS"/>
              </a:rPr>
              <a:t>а є базою  </a:t>
            </a:r>
            <a:r>
              <a:rPr sz="3200" b="1" spc="-5" dirty="0">
                <a:latin typeface="Trebuchet MS"/>
                <a:cs typeface="Trebuchet MS"/>
              </a:rPr>
              <a:t>для </a:t>
            </a:r>
            <a:r>
              <a:rPr sz="3200" b="1" dirty="0">
                <a:latin typeface="Trebuchet MS"/>
                <a:cs typeface="Trebuchet MS"/>
              </a:rPr>
              <a:t>застосування інших </a:t>
            </a:r>
            <a:r>
              <a:rPr sz="3200" b="1" spc="-5" dirty="0">
                <a:latin typeface="Trebuchet MS"/>
                <a:cs typeface="Trebuchet MS"/>
              </a:rPr>
              <a:t>методів  статистичного</a:t>
            </a:r>
            <a:r>
              <a:rPr sz="3200" b="1" spc="-15" dirty="0">
                <a:latin typeface="Trebuchet MS"/>
                <a:cs typeface="Trebuchet MS"/>
              </a:rPr>
              <a:t> </a:t>
            </a:r>
            <a:r>
              <a:rPr sz="3200" b="1" spc="-5" dirty="0">
                <a:latin typeface="Trebuchet MS"/>
                <a:cs typeface="Trebuchet MS"/>
              </a:rPr>
              <a:t>аналізу:</a:t>
            </a:r>
            <a:endParaRPr sz="3200">
              <a:latin typeface="Trebuchet MS"/>
              <a:cs typeface="Trebuchet MS"/>
            </a:endParaRPr>
          </a:p>
          <a:p>
            <a:pPr marL="132715" algn="just">
              <a:lnSpc>
                <a:spcPct val="100000"/>
              </a:lnSpc>
              <a:spcBef>
                <a:spcPts val="600"/>
              </a:spcBef>
            </a:pPr>
            <a:r>
              <a:rPr sz="3200" b="1" dirty="0">
                <a:latin typeface="Trebuchet MS"/>
                <a:cs typeface="Trebuchet MS"/>
              </a:rPr>
              <a:t>- порівняльний</a:t>
            </a:r>
            <a:r>
              <a:rPr sz="3200" b="1" spc="-5" dirty="0">
                <a:latin typeface="Trebuchet MS"/>
                <a:cs typeface="Trebuchet MS"/>
              </a:rPr>
              <a:t> аналіз;</a:t>
            </a:r>
            <a:endParaRPr sz="3200">
              <a:latin typeface="Trebuchet MS"/>
              <a:cs typeface="Trebuchet MS"/>
            </a:endParaRPr>
          </a:p>
          <a:p>
            <a:pPr marL="281940" indent="-269875" algn="just">
              <a:lnSpc>
                <a:spcPct val="100000"/>
              </a:lnSpc>
              <a:spcBef>
                <a:spcPts val="605"/>
              </a:spcBef>
              <a:buChar char="-"/>
              <a:tabLst>
                <a:tab pos="282575" algn="l"/>
              </a:tabLst>
            </a:pPr>
            <a:r>
              <a:rPr sz="3200" b="1" spc="-5" dirty="0">
                <a:latin typeface="Trebuchet MS"/>
                <a:cs typeface="Trebuchet MS"/>
              </a:rPr>
              <a:t>аналіз причин групових</a:t>
            </a:r>
            <a:r>
              <a:rPr sz="3200" b="1" spc="50" dirty="0">
                <a:latin typeface="Trebuchet MS"/>
                <a:cs typeface="Trebuchet MS"/>
              </a:rPr>
              <a:t> </a:t>
            </a:r>
            <a:r>
              <a:rPr sz="3200" b="1" spc="-5" dirty="0">
                <a:latin typeface="Trebuchet MS"/>
                <a:cs typeface="Trebuchet MS"/>
              </a:rPr>
              <a:t>відмінностей;</a:t>
            </a:r>
            <a:endParaRPr sz="3200">
              <a:latin typeface="Trebuchet MS"/>
              <a:cs typeface="Trebuchet MS"/>
            </a:endParaRPr>
          </a:p>
          <a:p>
            <a:pPr marL="12700" marR="5080" algn="just">
              <a:lnSpc>
                <a:spcPct val="100000"/>
              </a:lnSpc>
              <a:spcBef>
                <a:spcPts val="600"/>
              </a:spcBef>
              <a:buChar char="-"/>
              <a:tabLst>
                <a:tab pos="292100" algn="l"/>
              </a:tabLst>
            </a:pPr>
            <a:r>
              <a:rPr sz="3200" b="1" dirty="0">
                <a:latin typeface="Trebuchet MS"/>
                <a:cs typeface="Trebuchet MS"/>
              </a:rPr>
              <a:t>вивчення </a:t>
            </a:r>
            <a:r>
              <a:rPr sz="3200" b="1" spc="-5" dirty="0">
                <a:latin typeface="Trebuchet MS"/>
                <a:cs typeface="Trebuchet MS"/>
              </a:rPr>
              <a:t>взаємозв’язків між </a:t>
            </a:r>
            <a:r>
              <a:rPr sz="3200" b="1" dirty="0">
                <a:latin typeface="Trebuchet MS"/>
                <a:cs typeface="Trebuchet MS"/>
              </a:rPr>
              <a:t>факторами  та визначення </a:t>
            </a:r>
            <a:r>
              <a:rPr sz="3200" b="1" spc="-10" dirty="0">
                <a:latin typeface="Trebuchet MS"/>
                <a:cs typeface="Trebuchet MS"/>
              </a:rPr>
              <a:t>сили </a:t>
            </a:r>
            <a:r>
              <a:rPr sz="3200" b="1" spc="-5" dirty="0">
                <a:latin typeface="Trebuchet MS"/>
                <a:cs typeface="Trebuchet MS"/>
              </a:rPr>
              <a:t>їх </a:t>
            </a:r>
            <a:r>
              <a:rPr sz="3200" b="1" dirty="0">
                <a:latin typeface="Trebuchet MS"/>
                <a:cs typeface="Trebuchet MS"/>
              </a:rPr>
              <a:t>впливу </a:t>
            </a:r>
            <a:r>
              <a:rPr sz="3200" b="1" spc="-5" dirty="0">
                <a:latin typeface="Trebuchet MS"/>
                <a:cs typeface="Trebuchet MS"/>
              </a:rPr>
              <a:t>на  результативні </a:t>
            </a:r>
            <a:r>
              <a:rPr sz="3200" b="1" dirty="0">
                <a:latin typeface="Trebuchet MS"/>
                <a:cs typeface="Trebuchet MS"/>
              </a:rPr>
              <a:t>показники </a:t>
            </a:r>
            <a:r>
              <a:rPr sz="3200" b="1" spc="-5" dirty="0">
                <a:latin typeface="Trebuchet MS"/>
                <a:cs typeface="Trebuchet MS"/>
              </a:rPr>
              <a:t>(дисперсійний  аналіз).</a:t>
            </a:r>
            <a:endParaRPr sz="3200">
              <a:latin typeface="Trebuchet MS"/>
              <a:cs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688975"/>
            <a:ext cx="697674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C00000"/>
                </a:solidFill>
                <a:latin typeface="Trebuchet MS"/>
                <a:cs typeface="Trebuchet MS"/>
              </a:rPr>
              <a:t>За організацією робіт</a:t>
            </a:r>
            <a:r>
              <a:rPr sz="3200" b="1" spc="-85" dirty="0">
                <a:solidFill>
                  <a:srgbClr val="C00000"/>
                </a:solidFill>
                <a:latin typeface="Trebuchet MS"/>
                <a:cs typeface="Trebuchet MS"/>
              </a:rPr>
              <a:t> </a:t>
            </a:r>
            <a:r>
              <a:rPr sz="3200" b="1" dirty="0">
                <a:solidFill>
                  <a:srgbClr val="C00000"/>
                </a:solidFill>
                <a:latin typeface="Trebuchet MS"/>
                <a:cs typeface="Trebuchet MS"/>
              </a:rPr>
              <a:t>розрізняють:</a:t>
            </a:r>
            <a:endParaRPr sz="3200">
              <a:latin typeface="Trebuchet MS"/>
              <a:cs typeface="Trebuchet MS"/>
            </a:endParaRPr>
          </a:p>
        </p:txBody>
      </p:sp>
      <p:sp>
        <p:nvSpPr>
          <p:cNvPr id="3" name="object 3"/>
          <p:cNvSpPr txBox="1"/>
          <p:nvPr/>
        </p:nvSpPr>
        <p:spPr>
          <a:xfrm>
            <a:off x="3985386" y="1252804"/>
            <a:ext cx="4794250" cy="514350"/>
          </a:xfrm>
          <a:prstGeom prst="rect">
            <a:avLst/>
          </a:prstGeom>
        </p:spPr>
        <p:txBody>
          <a:bodyPr vert="horz" wrap="square" lIns="0" tIns="13335" rIns="0" bIns="0" rtlCol="0">
            <a:spAutoFit/>
          </a:bodyPr>
          <a:lstStyle/>
          <a:p>
            <a:pPr marL="12700">
              <a:lnSpc>
                <a:spcPct val="100000"/>
              </a:lnSpc>
              <a:spcBef>
                <a:spcPts val="105"/>
              </a:spcBef>
              <a:tabLst>
                <a:tab pos="2243455" algn="l"/>
                <a:tab pos="2771140" algn="l"/>
              </a:tabLst>
            </a:pPr>
            <a:r>
              <a:rPr sz="3200" b="1" dirty="0">
                <a:solidFill>
                  <a:srgbClr val="C00000"/>
                </a:solidFill>
                <a:latin typeface="Trebuchet MS"/>
                <a:cs typeface="Trebuchet MS"/>
              </a:rPr>
              <a:t>зведення	</a:t>
            </a:r>
            <a:r>
              <a:rPr sz="3200" b="1" dirty="0">
                <a:latin typeface="Trebuchet MS"/>
                <a:cs typeface="Trebuchet MS"/>
              </a:rPr>
              <a:t>-	</a:t>
            </a:r>
            <a:r>
              <a:rPr sz="3200" b="1" spc="-5" dirty="0">
                <a:latin typeface="Trebuchet MS"/>
                <a:cs typeface="Trebuchet MS"/>
              </a:rPr>
              <a:t>матеріали</a:t>
            </a:r>
            <a:endParaRPr sz="3200">
              <a:latin typeface="Trebuchet MS"/>
              <a:cs typeface="Trebuchet MS"/>
            </a:endParaRPr>
          </a:p>
        </p:txBody>
      </p:sp>
      <p:sp>
        <p:nvSpPr>
          <p:cNvPr id="4" name="object 4"/>
          <p:cNvSpPr txBox="1"/>
          <p:nvPr/>
        </p:nvSpPr>
        <p:spPr>
          <a:xfrm>
            <a:off x="368300" y="1252804"/>
            <a:ext cx="3263265" cy="1489710"/>
          </a:xfrm>
          <a:prstGeom prst="rect">
            <a:avLst/>
          </a:prstGeom>
        </p:spPr>
        <p:txBody>
          <a:bodyPr vert="horz" wrap="square" lIns="0" tIns="13335" rIns="0" bIns="0" rtlCol="0">
            <a:spAutoFit/>
          </a:bodyPr>
          <a:lstStyle/>
          <a:p>
            <a:pPr marL="12700" marR="5080" indent="121920">
              <a:lnSpc>
                <a:spcPct val="100000"/>
              </a:lnSpc>
              <a:spcBef>
                <a:spcPts val="105"/>
              </a:spcBef>
            </a:pPr>
            <a:r>
              <a:rPr sz="3200" b="1" spc="-5" dirty="0">
                <a:solidFill>
                  <a:srgbClr val="C00000"/>
                </a:solidFill>
                <a:latin typeface="Trebuchet MS"/>
                <a:cs typeface="Trebuchet MS"/>
              </a:rPr>
              <a:t>Цент</a:t>
            </a:r>
            <a:r>
              <a:rPr sz="3200" b="1" spc="-15" dirty="0">
                <a:solidFill>
                  <a:srgbClr val="C00000"/>
                </a:solidFill>
                <a:latin typeface="Trebuchet MS"/>
                <a:cs typeface="Trebuchet MS"/>
              </a:rPr>
              <a:t>р</a:t>
            </a:r>
            <a:r>
              <a:rPr sz="3200" b="1" spc="-5" dirty="0">
                <a:solidFill>
                  <a:srgbClr val="C00000"/>
                </a:solidFill>
                <a:latin typeface="Trebuchet MS"/>
                <a:cs typeface="Trebuchet MS"/>
              </a:rPr>
              <a:t>алізо</a:t>
            </a:r>
            <a:r>
              <a:rPr sz="3200" b="1" spc="-15" dirty="0">
                <a:solidFill>
                  <a:srgbClr val="C00000"/>
                </a:solidFill>
                <a:latin typeface="Trebuchet MS"/>
                <a:cs typeface="Trebuchet MS"/>
              </a:rPr>
              <a:t>в</a:t>
            </a:r>
            <a:r>
              <a:rPr sz="3200" b="1" spc="-5" dirty="0">
                <a:solidFill>
                  <a:srgbClr val="C00000"/>
                </a:solidFill>
                <a:latin typeface="Trebuchet MS"/>
                <a:cs typeface="Trebuchet MS"/>
              </a:rPr>
              <a:t>а</a:t>
            </a:r>
            <a:r>
              <a:rPr sz="3200" b="1" spc="5" dirty="0">
                <a:solidFill>
                  <a:srgbClr val="C00000"/>
                </a:solidFill>
                <a:latin typeface="Trebuchet MS"/>
                <a:cs typeface="Trebuchet MS"/>
              </a:rPr>
              <a:t>н</a:t>
            </a:r>
            <a:r>
              <a:rPr sz="3200" b="1" dirty="0">
                <a:solidFill>
                  <a:srgbClr val="C00000"/>
                </a:solidFill>
                <a:latin typeface="Trebuchet MS"/>
                <a:cs typeface="Trebuchet MS"/>
              </a:rPr>
              <a:t>е  </a:t>
            </a:r>
            <a:r>
              <a:rPr sz="3200" b="1" spc="-5" dirty="0">
                <a:latin typeface="Trebuchet MS"/>
                <a:cs typeface="Trebuchet MS"/>
              </a:rPr>
              <a:t>спостереження  систематизують</a:t>
            </a:r>
            <a:endParaRPr sz="3200">
              <a:latin typeface="Trebuchet MS"/>
              <a:cs typeface="Trebuchet MS"/>
            </a:endParaRPr>
          </a:p>
        </p:txBody>
      </p:sp>
      <p:sp>
        <p:nvSpPr>
          <p:cNvPr id="5" name="object 5"/>
          <p:cNvSpPr txBox="1"/>
          <p:nvPr/>
        </p:nvSpPr>
        <p:spPr>
          <a:xfrm>
            <a:off x="3864990" y="1740788"/>
            <a:ext cx="4912995" cy="1001394"/>
          </a:xfrm>
          <a:prstGeom prst="rect">
            <a:avLst/>
          </a:prstGeom>
        </p:spPr>
        <p:txBody>
          <a:bodyPr vert="horz" wrap="square" lIns="0" tIns="13335" rIns="0" bIns="0" rtlCol="0">
            <a:spAutoFit/>
          </a:bodyPr>
          <a:lstStyle/>
          <a:p>
            <a:pPr marL="12700" marR="5080" indent="976630">
              <a:lnSpc>
                <a:spcPct val="100000"/>
              </a:lnSpc>
              <a:spcBef>
                <a:spcPts val="105"/>
              </a:spcBef>
              <a:tabLst>
                <a:tab pos="533400" algn="l"/>
                <a:tab pos="3660140" algn="l"/>
                <a:tab pos="4777105" algn="l"/>
              </a:tabLst>
            </a:pPr>
            <a:r>
              <a:rPr sz="3200" b="1" dirty="0">
                <a:latin typeface="Trebuchet MS"/>
                <a:cs typeface="Trebuchet MS"/>
              </a:rPr>
              <a:t>обро</a:t>
            </a:r>
            <a:r>
              <a:rPr sz="3200" b="1" spc="-10" dirty="0">
                <a:latin typeface="Trebuchet MS"/>
                <a:cs typeface="Trebuchet MS"/>
              </a:rPr>
              <a:t>бл</a:t>
            </a:r>
            <a:r>
              <a:rPr sz="3200" b="1" spc="-5" dirty="0">
                <a:latin typeface="Trebuchet MS"/>
                <a:cs typeface="Trebuchet MS"/>
              </a:rPr>
              <a:t>яют</a:t>
            </a:r>
            <a:r>
              <a:rPr sz="3200" b="1" dirty="0">
                <a:latin typeface="Trebuchet MS"/>
                <a:cs typeface="Trebuchet MS"/>
              </a:rPr>
              <a:t>ь		і  у	</a:t>
            </a:r>
            <a:r>
              <a:rPr sz="3200" b="1" spc="-5" dirty="0">
                <a:latin typeface="Trebuchet MS"/>
                <a:cs typeface="Trebuchet MS"/>
              </a:rPr>
              <a:t>центральн</a:t>
            </a:r>
            <a:r>
              <a:rPr sz="3200" b="1" spc="-10" dirty="0">
                <a:latin typeface="Trebuchet MS"/>
                <a:cs typeface="Trebuchet MS"/>
              </a:rPr>
              <a:t>о</a:t>
            </a:r>
            <a:r>
              <a:rPr sz="3200" b="1" spc="-5" dirty="0">
                <a:latin typeface="Trebuchet MS"/>
                <a:cs typeface="Trebuchet MS"/>
              </a:rPr>
              <a:t>м</a:t>
            </a:r>
            <a:r>
              <a:rPr sz="3200" b="1" dirty="0">
                <a:latin typeface="Trebuchet MS"/>
                <a:cs typeface="Trebuchet MS"/>
              </a:rPr>
              <a:t>у	органі</a:t>
            </a:r>
            <a:endParaRPr sz="3200">
              <a:latin typeface="Trebuchet MS"/>
              <a:cs typeface="Trebuchet MS"/>
            </a:endParaRPr>
          </a:p>
        </p:txBody>
      </p:sp>
      <p:sp>
        <p:nvSpPr>
          <p:cNvPr id="6" name="object 6"/>
          <p:cNvSpPr txBox="1"/>
          <p:nvPr/>
        </p:nvSpPr>
        <p:spPr>
          <a:xfrm>
            <a:off x="368300" y="2716225"/>
            <a:ext cx="4776470" cy="514350"/>
          </a:xfrm>
          <a:prstGeom prst="rect">
            <a:avLst/>
          </a:prstGeom>
        </p:spPr>
        <p:txBody>
          <a:bodyPr vert="horz" wrap="square" lIns="0" tIns="13335" rIns="0" bIns="0" rtlCol="0">
            <a:spAutoFit/>
          </a:bodyPr>
          <a:lstStyle/>
          <a:p>
            <a:pPr marL="12700">
              <a:lnSpc>
                <a:spcPct val="100000"/>
              </a:lnSpc>
              <a:spcBef>
                <a:spcPts val="105"/>
              </a:spcBef>
              <a:tabLst>
                <a:tab pos="2574925" algn="l"/>
              </a:tabLst>
            </a:pPr>
            <a:r>
              <a:rPr sz="3200" b="1" spc="-5" dirty="0">
                <a:latin typeface="Trebuchet MS"/>
                <a:cs typeface="Trebuchet MS"/>
              </a:rPr>
              <a:t>державної	статистики</a:t>
            </a:r>
            <a:endParaRPr sz="3200">
              <a:latin typeface="Trebuchet MS"/>
              <a:cs typeface="Trebuchet MS"/>
            </a:endParaRPr>
          </a:p>
        </p:txBody>
      </p:sp>
      <p:sp>
        <p:nvSpPr>
          <p:cNvPr id="7" name="object 7"/>
          <p:cNvSpPr txBox="1"/>
          <p:nvPr/>
        </p:nvSpPr>
        <p:spPr>
          <a:xfrm>
            <a:off x="5604128" y="2716225"/>
            <a:ext cx="3172460" cy="514350"/>
          </a:xfrm>
          <a:prstGeom prst="rect">
            <a:avLst/>
          </a:prstGeom>
        </p:spPr>
        <p:txBody>
          <a:bodyPr vert="horz" wrap="square" lIns="0" tIns="13335" rIns="0" bIns="0" rtlCol="0">
            <a:spAutoFit/>
          </a:bodyPr>
          <a:lstStyle/>
          <a:p>
            <a:pPr marL="12700">
              <a:lnSpc>
                <a:spcPct val="100000"/>
              </a:lnSpc>
              <a:spcBef>
                <a:spcPts val="105"/>
              </a:spcBef>
              <a:tabLst>
                <a:tab pos="647700" algn="l"/>
              </a:tabLst>
            </a:pPr>
            <a:r>
              <a:rPr sz="3200" b="1" dirty="0">
                <a:latin typeface="Trebuchet MS"/>
                <a:cs typeface="Trebuchet MS"/>
              </a:rPr>
              <a:t>–	Держа</a:t>
            </a:r>
            <a:r>
              <a:rPr sz="3200" b="1" spc="-15" dirty="0">
                <a:latin typeface="Trebuchet MS"/>
                <a:cs typeface="Trebuchet MS"/>
              </a:rPr>
              <a:t>в</a:t>
            </a:r>
            <a:r>
              <a:rPr sz="3200" b="1" dirty="0">
                <a:latin typeface="Trebuchet MS"/>
                <a:cs typeface="Trebuchet MS"/>
              </a:rPr>
              <a:t>но</a:t>
            </a:r>
            <a:r>
              <a:rPr sz="3200" b="1" spc="-15" dirty="0">
                <a:latin typeface="Trebuchet MS"/>
                <a:cs typeface="Trebuchet MS"/>
              </a:rPr>
              <a:t>м</a:t>
            </a:r>
            <a:r>
              <a:rPr sz="3200" b="1" dirty="0">
                <a:latin typeface="Trebuchet MS"/>
                <a:cs typeface="Trebuchet MS"/>
              </a:rPr>
              <a:t>у</a:t>
            </a:r>
            <a:endParaRPr sz="3200">
              <a:latin typeface="Trebuchet MS"/>
              <a:cs typeface="Trebuchet MS"/>
            </a:endParaRPr>
          </a:p>
        </p:txBody>
      </p:sp>
      <p:sp>
        <p:nvSpPr>
          <p:cNvPr id="8" name="object 8"/>
          <p:cNvSpPr txBox="1"/>
          <p:nvPr/>
        </p:nvSpPr>
        <p:spPr>
          <a:xfrm>
            <a:off x="368300" y="3204210"/>
            <a:ext cx="422783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комітеті </a:t>
            </a:r>
            <a:r>
              <a:rPr sz="3200" b="1" spc="-5" dirty="0">
                <a:latin typeface="Trebuchet MS"/>
                <a:cs typeface="Trebuchet MS"/>
              </a:rPr>
              <a:t>статистики</a:t>
            </a:r>
            <a:r>
              <a:rPr sz="3200" b="1" spc="-80" dirty="0">
                <a:latin typeface="Trebuchet MS"/>
                <a:cs typeface="Trebuchet MS"/>
              </a:rPr>
              <a:t> </a:t>
            </a:r>
            <a:r>
              <a:rPr sz="3200" b="1" dirty="0">
                <a:latin typeface="Trebuchet MS"/>
                <a:cs typeface="Trebuchet MS"/>
              </a:rPr>
              <a:t>.</a:t>
            </a:r>
            <a:endParaRPr sz="3200">
              <a:latin typeface="Trebuchet MS"/>
              <a:cs typeface="Trebuchet MS"/>
            </a:endParaRPr>
          </a:p>
        </p:txBody>
      </p:sp>
      <p:sp>
        <p:nvSpPr>
          <p:cNvPr id="9" name="object 9"/>
          <p:cNvSpPr txBox="1"/>
          <p:nvPr/>
        </p:nvSpPr>
        <p:spPr>
          <a:xfrm>
            <a:off x="368300" y="3768344"/>
            <a:ext cx="4157979" cy="513715"/>
          </a:xfrm>
          <a:prstGeom prst="rect">
            <a:avLst/>
          </a:prstGeom>
        </p:spPr>
        <p:txBody>
          <a:bodyPr vert="horz" wrap="square" lIns="0" tIns="12700" rIns="0" bIns="0" rtlCol="0">
            <a:spAutoFit/>
          </a:bodyPr>
          <a:lstStyle/>
          <a:p>
            <a:pPr marL="12700">
              <a:lnSpc>
                <a:spcPct val="100000"/>
              </a:lnSpc>
              <a:spcBef>
                <a:spcPts val="100"/>
              </a:spcBef>
              <a:tabLst>
                <a:tab pos="3995420" algn="l"/>
              </a:tabLst>
            </a:pPr>
            <a:r>
              <a:rPr sz="3200" b="1" dirty="0">
                <a:solidFill>
                  <a:srgbClr val="C00000"/>
                </a:solidFill>
                <a:latin typeface="Trebuchet MS"/>
                <a:cs typeface="Trebuchet MS"/>
              </a:rPr>
              <a:t>Д</a:t>
            </a:r>
            <a:r>
              <a:rPr sz="3200" b="1" spc="-5" dirty="0">
                <a:solidFill>
                  <a:srgbClr val="C00000"/>
                </a:solidFill>
                <a:latin typeface="Trebuchet MS"/>
                <a:cs typeface="Trebuchet MS"/>
              </a:rPr>
              <a:t>ецент</a:t>
            </a:r>
            <a:r>
              <a:rPr sz="3200" b="1" spc="-15" dirty="0">
                <a:solidFill>
                  <a:srgbClr val="C00000"/>
                </a:solidFill>
                <a:latin typeface="Trebuchet MS"/>
                <a:cs typeface="Trebuchet MS"/>
              </a:rPr>
              <a:t>р</a:t>
            </a:r>
            <a:r>
              <a:rPr sz="3200" b="1" spc="-5" dirty="0">
                <a:solidFill>
                  <a:srgbClr val="C00000"/>
                </a:solidFill>
                <a:latin typeface="Trebuchet MS"/>
                <a:cs typeface="Trebuchet MS"/>
              </a:rPr>
              <a:t>алізов</a:t>
            </a:r>
            <a:r>
              <a:rPr sz="3200" b="1" spc="5" dirty="0">
                <a:solidFill>
                  <a:srgbClr val="C00000"/>
                </a:solidFill>
                <a:latin typeface="Trebuchet MS"/>
                <a:cs typeface="Trebuchet MS"/>
              </a:rPr>
              <a:t>а</a:t>
            </a:r>
            <a:r>
              <a:rPr sz="3200" b="1" dirty="0">
                <a:solidFill>
                  <a:srgbClr val="C00000"/>
                </a:solidFill>
                <a:latin typeface="Trebuchet MS"/>
                <a:cs typeface="Trebuchet MS"/>
              </a:rPr>
              <a:t>не	</a:t>
            </a:r>
            <a:r>
              <a:rPr sz="3200" b="1" dirty="0">
                <a:latin typeface="Trebuchet MS"/>
                <a:cs typeface="Trebuchet MS"/>
              </a:rPr>
              <a:t>–</a:t>
            </a:r>
            <a:endParaRPr sz="3200">
              <a:latin typeface="Trebuchet MS"/>
              <a:cs typeface="Trebuchet MS"/>
            </a:endParaRPr>
          </a:p>
        </p:txBody>
      </p:sp>
      <p:sp>
        <p:nvSpPr>
          <p:cNvPr id="10" name="object 10"/>
          <p:cNvSpPr txBox="1"/>
          <p:nvPr/>
        </p:nvSpPr>
        <p:spPr>
          <a:xfrm>
            <a:off x="4866513" y="3768344"/>
            <a:ext cx="2492375" cy="513715"/>
          </a:xfrm>
          <a:prstGeom prst="rect">
            <a:avLst/>
          </a:prstGeom>
        </p:spPr>
        <p:txBody>
          <a:bodyPr vert="horz" wrap="square" lIns="0" tIns="12700" rIns="0" bIns="0" rtlCol="0">
            <a:spAutoFit/>
          </a:bodyPr>
          <a:lstStyle/>
          <a:p>
            <a:pPr marL="12700">
              <a:lnSpc>
                <a:spcPct val="100000"/>
              </a:lnSpc>
              <a:spcBef>
                <a:spcPts val="100"/>
              </a:spcBef>
              <a:tabLst>
                <a:tab pos="1122045" algn="l"/>
              </a:tabLst>
            </a:pPr>
            <a:r>
              <a:rPr sz="3200" b="1" dirty="0">
                <a:latin typeface="Trebuchet MS"/>
                <a:cs typeface="Trebuchet MS"/>
              </a:rPr>
              <a:t>всю	роботу</a:t>
            </a:r>
            <a:endParaRPr sz="3200">
              <a:latin typeface="Trebuchet MS"/>
              <a:cs typeface="Trebuchet MS"/>
            </a:endParaRPr>
          </a:p>
        </p:txBody>
      </p:sp>
      <p:sp>
        <p:nvSpPr>
          <p:cNvPr id="11" name="object 11"/>
          <p:cNvSpPr txBox="1"/>
          <p:nvPr/>
        </p:nvSpPr>
        <p:spPr>
          <a:xfrm>
            <a:off x="7700009" y="3768344"/>
            <a:ext cx="107823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rebuchet MS"/>
                <a:cs typeface="Trebuchet MS"/>
              </a:rPr>
              <a:t>щодо</a:t>
            </a:r>
            <a:endParaRPr sz="3200">
              <a:latin typeface="Trebuchet MS"/>
              <a:cs typeface="Trebuchet MS"/>
            </a:endParaRPr>
          </a:p>
        </p:txBody>
      </p:sp>
      <p:sp>
        <p:nvSpPr>
          <p:cNvPr id="12" name="object 12"/>
          <p:cNvSpPr txBox="1"/>
          <p:nvPr/>
        </p:nvSpPr>
        <p:spPr>
          <a:xfrm>
            <a:off x="368300" y="4256023"/>
            <a:ext cx="4625340" cy="513715"/>
          </a:xfrm>
          <a:prstGeom prst="rect">
            <a:avLst/>
          </a:prstGeom>
        </p:spPr>
        <p:txBody>
          <a:bodyPr vert="horz" wrap="square" lIns="0" tIns="12700" rIns="0" bIns="0" rtlCol="0">
            <a:spAutoFit/>
          </a:bodyPr>
          <a:lstStyle/>
          <a:p>
            <a:pPr marL="12700">
              <a:lnSpc>
                <a:spcPct val="100000"/>
              </a:lnSpc>
              <a:spcBef>
                <a:spcPts val="100"/>
              </a:spcBef>
              <a:tabLst>
                <a:tab pos="3426460" algn="l"/>
              </a:tabLst>
            </a:pPr>
            <a:r>
              <a:rPr sz="3200" b="1" spc="-5" dirty="0">
                <a:latin typeface="Trebuchet MS"/>
                <a:cs typeface="Trebuchet MS"/>
              </a:rPr>
              <a:t>узагал</a:t>
            </a:r>
            <a:r>
              <a:rPr sz="3200" b="1" spc="-15" dirty="0">
                <a:latin typeface="Trebuchet MS"/>
                <a:cs typeface="Trebuchet MS"/>
              </a:rPr>
              <a:t>ь</a:t>
            </a:r>
            <a:r>
              <a:rPr sz="3200" b="1" dirty="0">
                <a:latin typeface="Trebuchet MS"/>
                <a:cs typeface="Trebuchet MS"/>
              </a:rPr>
              <a:t>не</a:t>
            </a:r>
            <a:r>
              <a:rPr sz="3200" b="1" spc="-15" dirty="0">
                <a:latin typeface="Trebuchet MS"/>
                <a:cs typeface="Trebuchet MS"/>
              </a:rPr>
              <a:t>н</a:t>
            </a:r>
            <a:r>
              <a:rPr sz="3200" b="1" dirty="0">
                <a:latin typeface="Trebuchet MS"/>
                <a:cs typeface="Trebuchet MS"/>
              </a:rPr>
              <a:t>ня	даних</a:t>
            </a:r>
            <a:endParaRPr sz="3200">
              <a:latin typeface="Trebuchet MS"/>
              <a:cs typeface="Trebuchet MS"/>
            </a:endParaRPr>
          </a:p>
        </p:txBody>
      </p:sp>
      <p:sp>
        <p:nvSpPr>
          <p:cNvPr id="13" name="object 13"/>
          <p:cNvSpPr txBox="1"/>
          <p:nvPr/>
        </p:nvSpPr>
        <p:spPr>
          <a:xfrm>
            <a:off x="5695569" y="4256023"/>
            <a:ext cx="308102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Trebuchet MS"/>
                <a:cs typeface="Trebuchet MS"/>
              </a:rPr>
              <a:t>спостереження</a:t>
            </a:r>
            <a:endParaRPr sz="3200">
              <a:latin typeface="Trebuchet MS"/>
              <a:cs typeface="Trebuchet MS"/>
            </a:endParaRPr>
          </a:p>
        </p:txBody>
      </p:sp>
      <p:sp>
        <p:nvSpPr>
          <p:cNvPr id="14" name="object 14"/>
          <p:cNvSpPr txBox="1"/>
          <p:nvPr/>
        </p:nvSpPr>
        <p:spPr>
          <a:xfrm>
            <a:off x="368300" y="4743703"/>
            <a:ext cx="8409305" cy="1489710"/>
          </a:xfrm>
          <a:prstGeom prst="rect">
            <a:avLst/>
          </a:prstGeom>
        </p:spPr>
        <p:txBody>
          <a:bodyPr vert="horz" wrap="square" lIns="0" tIns="12700" rIns="0" bIns="0" rtlCol="0">
            <a:spAutoFit/>
          </a:bodyPr>
          <a:lstStyle/>
          <a:p>
            <a:pPr marL="12700" marR="5080" algn="just">
              <a:lnSpc>
                <a:spcPct val="100000"/>
              </a:lnSpc>
              <a:spcBef>
                <a:spcPts val="100"/>
              </a:spcBef>
            </a:pPr>
            <a:r>
              <a:rPr sz="3200" b="1" dirty="0">
                <a:latin typeface="Trebuchet MS"/>
                <a:cs typeface="Trebuchet MS"/>
              </a:rPr>
              <a:t>виконують </a:t>
            </a:r>
            <a:r>
              <a:rPr sz="3200" b="1" spc="-5" dirty="0">
                <a:latin typeface="Trebuchet MS"/>
                <a:cs typeface="Trebuchet MS"/>
              </a:rPr>
              <a:t>на місцях, </a:t>
            </a:r>
            <a:r>
              <a:rPr sz="3200" b="1" dirty="0">
                <a:latin typeface="Trebuchet MS"/>
                <a:cs typeface="Trebuchet MS"/>
              </a:rPr>
              <a:t>а в </a:t>
            </a:r>
            <a:r>
              <a:rPr sz="3200" b="1" spc="-5" dirty="0">
                <a:latin typeface="Trebuchet MS"/>
                <a:cs typeface="Trebuchet MS"/>
              </a:rPr>
              <a:t>центральний  статистичний орган </a:t>
            </a:r>
            <a:r>
              <a:rPr sz="3200" b="1" dirty="0">
                <a:latin typeface="Trebuchet MS"/>
                <a:cs typeface="Trebuchet MS"/>
              </a:rPr>
              <a:t>надсилають </a:t>
            </a:r>
            <a:r>
              <a:rPr sz="3200" b="1" spc="-5" dirty="0">
                <a:latin typeface="Trebuchet MS"/>
                <a:cs typeface="Trebuchet MS"/>
              </a:rPr>
              <a:t>лише  </a:t>
            </a:r>
            <a:r>
              <a:rPr sz="3200" b="1" dirty="0">
                <a:latin typeface="Trebuchet MS"/>
                <a:cs typeface="Trebuchet MS"/>
              </a:rPr>
              <a:t>зведені</a:t>
            </a:r>
            <a:r>
              <a:rPr sz="3200" b="1" spc="-10" dirty="0">
                <a:latin typeface="Trebuchet MS"/>
                <a:cs typeface="Trebuchet MS"/>
              </a:rPr>
              <a:t> </a:t>
            </a:r>
            <a:r>
              <a:rPr sz="3200" b="1" spc="-5" dirty="0">
                <a:latin typeface="Trebuchet MS"/>
                <a:cs typeface="Trebuchet MS"/>
              </a:rPr>
              <a:t>матеріали.</a:t>
            </a:r>
            <a:endParaRPr sz="3200">
              <a:latin typeface="Trebuchet MS"/>
              <a:cs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212"/>
            <a:ext cx="8382000" cy="332740"/>
          </a:xfrm>
          <a:custGeom>
            <a:avLst/>
            <a:gdLst/>
            <a:ahLst/>
            <a:cxnLst/>
            <a:rect l="l" t="t" r="r" b="b"/>
            <a:pathLst>
              <a:path w="8382000" h="332740">
                <a:moveTo>
                  <a:pt x="0" y="332397"/>
                </a:moveTo>
                <a:lnTo>
                  <a:pt x="8382000" y="332397"/>
                </a:lnTo>
                <a:lnTo>
                  <a:pt x="8382000" y="0"/>
                </a:lnTo>
                <a:lnTo>
                  <a:pt x="0" y="0"/>
                </a:lnTo>
                <a:lnTo>
                  <a:pt x="0" y="332397"/>
                </a:lnTo>
                <a:close/>
              </a:path>
            </a:pathLst>
          </a:custGeom>
          <a:solidFill>
            <a:srgbClr val="FFD5A9"/>
          </a:solidFill>
        </p:spPr>
        <p:txBody>
          <a:bodyPr wrap="square" lIns="0" tIns="0" rIns="0" bIns="0" rtlCol="0"/>
          <a:lstStyle/>
          <a:p>
            <a:endParaRPr/>
          </a:p>
        </p:txBody>
      </p:sp>
      <p:sp>
        <p:nvSpPr>
          <p:cNvPr id="3" name="object 3"/>
          <p:cNvSpPr/>
          <p:nvPr/>
        </p:nvSpPr>
        <p:spPr>
          <a:xfrm>
            <a:off x="1210068" y="258825"/>
            <a:ext cx="238874" cy="2311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83816" y="258825"/>
            <a:ext cx="1266444" cy="2274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69386" y="258825"/>
            <a:ext cx="1544319" cy="28625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35627" y="260604"/>
            <a:ext cx="382270" cy="221615"/>
          </a:xfrm>
          <a:custGeom>
            <a:avLst/>
            <a:gdLst/>
            <a:ahLst/>
            <a:cxnLst/>
            <a:rect l="l" t="t" r="r" b="b"/>
            <a:pathLst>
              <a:path w="382270" h="221615">
                <a:moveTo>
                  <a:pt x="294639" y="0"/>
                </a:moveTo>
                <a:lnTo>
                  <a:pt x="277749" y="0"/>
                </a:lnTo>
                <a:lnTo>
                  <a:pt x="190626" y="221107"/>
                </a:lnTo>
                <a:lnTo>
                  <a:pt x="233934" y="221107"/>
                </a:lnTo>
                <a:lnTo>
                  <a:pt x="248793" y="176784"/>
                </a:lnTo>
                <a:lnTo>
                  <a:pt x="364703" y="176784"/>
                </a:lnTo>
                <a:lnTo>
                  <a:pt x="352976" y="147193"/>
                </a:lnTo>
                <a:lnTo>
                  <a:pt x="259842" y="147193"/>
                </a:lnTo>
                <a:lnTo>
                  <a:pt x="286003" y="66801"/>
                </a:lnTo>
                <a:lnTo>
                  <a:pt x="321115" y="66801"/>
                </a:lnTo>
                <a:lnTo>
                  <a:pt x="294639" y="0"/>
                </a:lnTo>
                <a:close/>
              </a:path>
              <a:path w="382270" h="221615">
                <a:moveTo>
                  <a:pt x="364703" y="176784"/>
                </a:moveTo>
                <a:lnTo>
                  <a:pt x="323469" y="176784"/>
                </a:lnTo>
                <a:lnTo>
                  <a:pt x="339725" y="221107"/>
                </a:lnTo>
                <a:lnTo>
                  <a:pt x="382270" y="221107"/>
                </a:lnTo>
                <a:lnTo>
                  <a:pt x="364703" y="176784"/>
                </a:lnTo>
                <a:close/>
              </a:path>
              <a:path w="382270" h="221615">
                <a:moveTo>
                  <a:pt x="321115" y="66801"/>
                </a:moveTo>
                <a:lnTo>
                  <a:pt x="286003" y="66801"/>
                </a:lnTo>
                <a:lnTo>
                  <a:pt x="312165" y="147193"/>
                </a:lnTo>
                <a:lnTo>
                  <a:pt x="352976" y="147193"/>
                </a:lnTo>
                <a:lnTo>
                  <a:pt x="321115" y="66801"/>
                </a:lnTo>
                <a:close/>
              </a:path>
              <a:path w="382270" h="221615">
                <a:moveTo>
                  <a:pt x="107950" y="37211"/>
                </a:moveTo>
                <a:lnTo>
                  <a:pt x="69214" y="37211"/>
                </a:lnTo>
                <a:lnTo>
                  <a:pt x="69214" y="221107"/>
                </a:lnTo>
                <a:lnTo>
                  <a:pt x="107950" y="221107"/>
                </a:lnTo>
                <a:lnTo>
                  <a:pt x="107950" y="37211"/>
                </a:lnTo>
                <a:close/>
              </a:path>
              <a:path w="382270" h="221615">
                <a:moveTo>
                  <a:pt x="180594" y="3175"/>
                </a:moveTo>
                <a:lnTo>
                  <a:pt x="0" y="3175"/>
                </a:lnTo>
                <a:lnTo>
                  <a:pt x="0" y="37211"/>
                </a:lnTo>
                <a:lnTo>
                  <a:pt x="180594" y="37211"/>
                </a:lnTo>
                <a:lnTo>
                  <a:pt x="180594" y="3175"/>
                </a:lnTo>
                <a:close/>
              </a:path>
            </a:pathLst>
          </a:custGeom>
          <a:solidFill>
            <a:srgbClr val="5E2D79"/>
          </a:solidFill>
        </p:spPr>
        <p:txBody>
          <a:bodyPr wrap="square" lIns="0" tIns="0" rIns="0" bIns="0" rtlCol="0"/>
          <a:lstStyle/>
          <a:p>
            <a:endParaRPr/>
          </a:p>
        </p:txBody>
      </p:sp>
      <p:sp>
        <p:nvSpPr>
          <p:cNvPr id="7" name="object 7"/>
          <p:cNvSpPr/>
          <p:nvPr/>
        </p:nvSpPr>
        <p:spPr>
          <a:xfrm>
            <a:off x="4634738" y="259715"/>
            <a:ext cx="384048" cy="22288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133847" y="260350"/>
            <a:ext cx="786765" cy="283845"/>
          </a:xfrm>
          <a:custGeom>
            <a:avLst/>
            <a:gdLst/>
            <a:ahLst/>
            <a:cxnLst/>
            <a:rect l="l" t="t" r="r" b="b"/>
            <a:pathLst>
              <a:path w="786764" h="283845">
                <a:moveTo>
                  <a:pt x="61722" y="1143"/>
                </a:moveTo>
                <a:lnTo>
                  <a:pt x="54006" y="1285"/>
                </a:lnTo>
                <a:lnTo>
                  <a:pt x="0" y="3428"/>
                </a:lnTo>
                <a:lnTo>
                  <a:pt x="0" y="221361"/>
                </a:lnTo>
                <a:lnTo>
                  <a:pt x="66675" y="221361"/>
                </a:lnTo>
                <a:lnTo>
                  <a:pt x="83655" y="220265"/>
                </a:lnTo>
                <a:lnTo>
                  <a:pt x="124713" y="203835"/>
                </a:lnTo>
                <a:lnTo>
                  <a:pt x="137431" y="189864"/>
                </a:lnTo>
                <a:lnTo>
                  <a:pt x="52959" y="189864"/>
                </a:lnTo>
                <a:lnTo>
                  <a:pt x="46481" y="189611"/>
                </a:lnTo>
                <a:lnTo>
                  <a:pt x="38735" y="188975"/>
                </a:lnTo>
                <a:lnTo>
                  <a:pt x="38735" y="116839"/>
                </a:lnTo>
                <a:lnTo>
                  <a:pt x="51307" y="116332"/>
                </a:lnTo>
                <a:lnTo>
                  <a:pt x="133529" y="116332"/>
                </a:lnTo>
                <a:lnTo>
                  <a:pt x="124315" y="107104"/>
                </a:lnTo>
                <a:lnTo>
                  <a:pt x="106552" y="98171"/>
                </a:lnTo>
                <a:lnTo>
                  <a:pt x="118627" y="90120"/>
                </a:lnTo>
                <a:lnTo>
                  <a:pt x="121232" y="87249"/>
                </a:lnTo>
                <a:lnTo>
                  <a:pt x="52704" y="87249"/>
                </a:lnTo>
                <a:lnTo>
                  <a:pt x="38735" y="86614"/>
                </a:lnTo>
                <a:lnTo>
                  <a:pt x="38735" y="34544"/>
                </a:lnTo>
                <a:lnTo>
                  <a:pt x="47498" y="33781"/>
                </a:lnTo>
                <a:lnTo>
                  <a:pt x="54863" y="33527"/>
                </a:lnTo>
                <a:lnTo>
                  <a:pt x="129290" y="33527"/>
                </a:lnTo>
                <a:lnTo>
                  <a:pt x="91932" y="4825"/>
                </a:lnTo>
                <a:lnTo>
                  <a:pt x="77749" y="2067"/>
                </a:lnTo>
                <a:lnTo>
                  <a:pt x="61722" y="1143"/>
                </a:lnTo>
                <a:close/>
              </a:path>
              <a:path w="786764" h="283845">
                <a:moveTo>
                  <a:pt x="133529" y="116332"/>
                </a:moveTo>
                <a:lnTo>
                  <a:pt x="58165" y="116332"/>
                </a:lnTo>
                <a:lnTo>
                  <a:pt x="70834" y="116877"/>
                </a:lnTo>
                <a:lnTo>
                  <a:pt x="81406" y="118506"/>
                </a:lnTo>
                <a:lnTo>
                  <a:pt x="106806" y="151764"/>
                </a:lnTo>
                <a:lnTo>
                  <a:pt x="106043" y="161768"/>
                </a:lnTo>
                <a:lnTo>
                  <a:pt x="69270" y="189360"/>
                </a:lnTo>
                <a:lnTo>
                  <a:pt x="57912" y="189864"/>
                </a:lnTo>
                <a:lnTo>
                  <a:pt x="137431" y="189864"/>
                </a:lnTo>
                <a:lnTo>
                  <a:pt x="141573" y="183372"/>
                </a:lnTo>
                <a:lnTo>
                  <a:pt x="145788" y="170813"/>
                </a:lnTo>
                <a:lnTo>
                  <a:pt x="147192" y="156717"/>
                </a:lnTo>
                <a:lnTo>
                  <a:pt x="144647" y="136354"/>
                </a:lnTo>
                <a:lnTo>
                  <a:pt x="137017" y="119824"/>
                </a:lnTo>
                <a:lnTo>
                  <a:pt x="133529" y="116332"/>
                </a:lnTo>
                <a:close/>
              </a:path>
              <a:path w="786764" h="283845">
                <a:moveTo>
                  <a:pt x="129290" y="33527"/>
                </a:moveTo>
                <a:lnTo>
                  <a:pt x="60832" y="33527"/>
                </a:lnTo>
                <a:lnTo>
                  <a:pt x="75981" y="35101"/>
                </a:lnTo>
                <a:lnTo>
                  <a:pt x="86772" y="39830"/>
                </a:lnTo>
                <a:lnTo>
                  <a:pt x="93229" y="47726"/>
                </a:lnTo>
                <a:lnTo>
                  <a:pt x="95376" y="58800"/>
                </a:lnTo>
                <a:lnTo>
                  <a:pt x="93019" y="71229"/>
                </a:lnTo>
                <a:lnTo>
                  <a:pt x="85947" y="80121"/>
                </a:lnTo>
                <a:lnTo>
                  <a:pt x="74160" y="85465"/>
                </a:lnTo>
                <a:lnTo>
                  <a:pt x="57657" y="87249"/>
                </a:lnTo>
                <a:lnTo>
                  <a:pt x="121232" y="87249"/>
                </a:lnTo>
                <a:lnTo>
                  <a:pt x="127238" y="80629"/>
                </a:lnTo>
                <a:lnTo>
                  <a:pt x="132395" y="69685"/>
                </a:lnTo>
                <a:lnTo>
                  <a:pt x="134112" y="57276"/>
                </a:lnTo>
                <a:lnTo>
                  <a:pt x="132899" y="44608"/>
                </a:lnTo>
                <a:lnTo>
                  <a:pt x="129290" y="33527"/>
                </a:lnTo>
                <a:close/>
              </a:path>
              <a:path w="786764" h="283845">
                <a:moveTo>
                  <a:pt x="587882" y="189357"/>
                </a:moveTo>
                <a:lnTo>
                  <a:pt x="377063" y="189357"/>
                </a:lnTo>
                <a:lnTo>
                  <a:pt x="377063" y="283845"/>
                </a:lnTo>
                <a:lnTo>
                  <a:pt x="411099" y="283845"/>
                </a:lnTo>
                <a:lnTo>
                  <a:pt x="411099" y="221361"/>
                </a:lnTo>
                <a:lnTo>
                  <a:pt x="587882" y="221361"/>
                </a:lnTo>
                <a:lnTo>
                  <a:pt x="587882" y="189357"/>
                </a:lnTo>
                <a:close/>
              </a:path>
              <a:path w="786764" h="283845">
                <a:moveTo>
                  <a:pt x="587882" y="221361"/>
                </a:moveTo>
                <a:lnTo>
                  <a:pt x="553847" y="221361"/>
                </a:lnTo>
                <a:lnTo>
                  <a:pt x="553847" y="283845"/>
                </a:lnTo>
                <a:lnTo>
                  <a:pt x="587882" y="283845"/>
                </a:lnTo>
                <a:lnTo>
                  <a:pt x="587882" y="221361"/>
                </a:lnTo>
                <a:close/>
              </a:path>
              <a:path w="786764" h="283845">
                <a:moveTo>
                  <a:pt x="563499" y="3428"/>
                </a:moveTo>
                <a:lnTo>
                  <a:pt x="462279" y="3428"/>
                </a:lnTo>
                <a:lnTo>
                  <a:pt x="454155" y="41100"/>
                </a:lnTo>
                <a:lnTo>
                  <a:pt x="445770" y="73914"/>
                </a:lnTo>
                <a:lnTo>
                  <a:pt x="428116" y="124967"/>
                </a:lnTo>
                <a:lnTo>
                  <a:pt x="409876" y="161686"/>
                </a:lnTo>
                <a:lnTo>
                  <a:pt x="391922" y="189357"/>
                </a:lnTo>
                <a:lnTo>
                  <a:pt x="433069" y="189357"/>
                </a:lnTo>
                <a:lnTo>
                  <a:pt x="458555" y="143029"/>
                </a:lnTo>
                <a:lnTo>
                  <a:pt x="473458" y="101869"/>
                </a:lnTo>
                <a:lnTo>
                  <a:pt x="484792" y="57931"/>
                </a:lnTo>
                <a:lnTo>
                  <a:pt x="489076" y="35051"/>
                </a:lnTo>
                <a:lnTo>
                  <a:pt x="563499" y="35051"/>
                </a:lnTo>
                <a:lnTo>
                  <a:pt x="563499" y="3428"/>
                </a:lnTo>
                <a:close/>
              </a:path>
              <a:path w="786764" h="283845">
                <a:moveTo>
                  <a:pt x="563499" y="35051"/>
                </a:moveTo>
                <a:lnTo>
                  <a:pt x="526288" y="35051"/>
                </a:lnTo>
                <a:lnTo>
                  <a:pt x="526288" y="189357"/>
                </a:lnTo>
                <a:lnTo>
                  <a:pt x="563499" y="189357"/>
                </a:lnTo>
                <a:lnTo>
                  <a:pt x="563499" y="35051"/>
                </a:lnTo>
                <a:close/>
              </a:path>
              <a:path w="786764" h="283845">
                <a:moveTo>
                  <a:pt x="655954" y="3428"/>
                </a:moveTo>
                <a:lnTo>
                  <a:pt x="617219" y="3428"/>
                </a:lnTo>
                <a:lnTo>
                  <a:pt x="617219" y="224662"/>
                </a:lnTo>
                <a:lnTo>
                  <a:pt x="633602" y="224662"/>
                </a:lnTo>
                <a:lnTo>
                  <a:pt x="690384" y="149987"/>
                </a:lnTo>
                <a:lnTo>
                  <a:pt x="655954" y="149987"/>
                </a:lnTo>
                <a:lnTo>
                  <a:pt x="655954" y="3428"/>
                </a:lnTo>
                <a:close/>
              </a:path>
              <a:path w="786764" h="283845">
                <a:moveTo>
                  <a:pt x="786256" y="74675"/>
                </a:moveTo>
                <a:lnTo>
                  <a:pt x="747649" y="74675"/>
                </a:lnTo>
                <a:lnTo>
                  <a:pt x="747649" y="221361"/>
                </a:lnTo>
                <a:lnTo>
                  <a:pt x="786256" y="221361"/>
                </a:lnTo>
                <a:lnTo>
                  <a:pt x="786256" y="74675"/>
                </a:lnTo>
                <a:close/>
              </a:path>
              <a:path w="786764" h="283845">
                <a:moveTo>
                  <a:pt x="786256" y="0"/>
                </a:moveTo>
                <a:lnTo>
                  <a:pt x="769874" y="0"/>
                </a:lnTo>
                <a:lnTo>
                  <a:pt x="655954" y="149987"/>
                </a:lnTo>
                <a:lnTo>
                  <a:pt x="690384" y="149987"/>
                </a:lnTo>
                <a:lnTo>
                  <a:pt x="747649" y="74675"/>
                </a:lnTo>
                <a:lnTo>
                  <a:pt x="786256" y="74675"/>
                </a:lnTo>
                <a:lnTo>
                  <a:pt x="786256" y="0"/>
                </a:lnTo>
                <a:close/>
              </a:path>
              <a:path w="786764" h="283845">
                <a:moveTo>
                  <a:pt x="220090" y="3428"/>
                </a:moveTo>
                <a:lnTo>
                  <a:pt x="181355" y="3428"/>
                </a:lnTo>
                <a:lnTo>
                  <a:pt x="181355" y="224662"/>
                </a:lnTo>
                <a:lnTo>
                  <a:pt x="197738" y="224662"/>
                </a:lnTo>
                <a:lnTo>
                  <a:pt x="254520" y="149987"/>
                </a:lnTo>
                <a:lnTo>
                  <a:pt x="220090" y="149987"/>
                </a:lnTo>
                <a:lnTo>
                  <a:pt x="220090" y="3428"/>
                </a:lnTo>
                <a:close/>
              </a:path>
              <a:path w="786764" h="283845">
                <a:moveTo>
                  <a:pt x="350392" y="74675"/>
                </a:moveTo>
                <a:lnTo>
                  <a:pt x="311785" y="74675"/>
                </a:lnTo>
                <a:lnTo>
                  <a:pt x="311785" y="221361"/>
                </a:lnTo>
                <a:lnTo>
                  <a:pt x="350392" y="221361"/>
                </a:lnTo>
                <a:lnTo>
                  <a:pt x="350392" y="74675"/>
                </a:lnTo>
                <a:close/>
              </a:path>
              <a:path w="786764" h="283845">
                <a:moveTo>
                  <a:pt x="350392" y="0"/>
                </a:moveTo>
                <a:lnTo>
                  <a:pt x="334010" y="0"/>
                </a:lnTo>
                <a:lnTo>
                  <a:pt x="220090" y="149987"/>
                </a:lnTo>
                <a:lnTo>
                  <a:pt x="254520" y="149987"/>
                </a:lnTo>
                <a:lnTo>
                  <a:pt x="311785" y="74675"/>
                </a:lnTo>
                <a:lnTo>
                  <a:pt x="350392" y="74675"/>
                </a:lnTo>
                <a:lnTo>
                  <a:pt x="350392" y="0"/>
                </a:lnTo>
                <a:close/>
              </a:path>
            </a:pathLst>
          </a:custGeom>
          <a:solidFill>
            <a:srgbClr val="5E2D79"/>
          </a:solidFill>
        </p:spPr>
        <p:txBody>
          <a:bodyPr wrap="square" lIns="0" tIns="0" rIns="0" bIns="0" rtlCol="0"/>
          <a:lstStyle/>
          <a:p>
            <a:endParaRPr/>
          </a:p>
        </p:txBody>
      </p:sp>
      <p:sp>
        <p:nvSpPr>
          <p:cNvPr id="9" name="object 9"/>
          <p:cNvSpPr/>
          <p:nvPr/>
        </p:nvSpPr>
        <p:spPr>
          <a:xfrm>
            <a:off x="5171694" y="375793"/>
            <a:ext cx="69849" cy="7531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566028" y="294513"/>
            <a:ext cx="94996" cy="15608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172583" y="293877"/>
            <a:ext cx="57150" cy="53975"/>
          </a:xfrm>
          <a:custGeom>
            <a:avLst/>
            <a:gdLst/>
            <a:ahLst/>
            <a:cxnLst/>
            <a:rect l="l" t="t" r="r" b="b"/>
            <a:pathLst>
              <a:path w="57150" h="53975">
                <a:moveTo>
                  <a:pt x="22097" y="0"/>
                </a:moveTo>
                <a:lnTo>
                  <a:pt x="16128" y="0"/>
                </a:lnTo>
                <a:lnTo>
                  <a:pt x="8762" y="253"/>
                </a:lnTo>
                <a:lnTo>
                  <a:pt x="0" y="1016"/>
                </a:lnTo>
                <a:lnTo>
                  <a:pt x="0" y="53086"/>
                </a:lnTo>
                <a:lnTo>
                  <a:pt x="7746" y="53467"/>
                </a:lnTo>
                <a:lnTo>
                  <a:pt x="13969" y="53721"/>
                </a:lnTo>
                <a:lnTo>
                  <a:pt x="18922" y="53721"/>
                </a:lnTo>
                <a:lnTo>
                  <a:pt x="35425" y="51937"/>
                </a:lnTo>
                <a:lnTo>
                  <a:pt x="47212" y="46593"/>
                </a:lnTo>
                <a:lnTo>
                  <a:pt x="54284" y="37701"/>
                </a:lnTo>
                <a:lnTo>
                  <a:pt x="56641" y="25273"/>
                </a:lnTo>
                <a:lnTo>
                  <a:pt x="54494" y="14198"/>
                </a:lnTo>
                <a:lnTo>
                  <a:pt x="48037" y="6302"/>
                </a:lnTo>
                <a:lnTo>
                  <a:pt x="37246" y="1573"/>
                </a:lnTo>
                <a:lnTo>
                  <a:pt x="22097"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510910" y="263779"/>
            <a:ext cx="210820" cy="280670"/>
          </a:xfrm>
          <a:custGeom>
            <a:avLst/>
            <a:gdLst/>
            <a:ahLst/>
            <a:cxnLst/>
            <a:rect l="l" t="t" r="r" b="b"/>
            <a:pathLst>
              <a:path w="210820" h="280670">
                <a:moveTo>
                  <a:pt x="85216" y="0"/>
                </a:moveTo>
                <a:lnTo>
                  <a:pt x="186436" y="0"/>
                </a:lnTo>
                <a:lnTo>
                  <a:pt x="186436" y="185928"/>
                </a:lnTo>
                <a:lnTo>
                  <a:pt x="210819" y="185928"/>
                </a:lnTo>
                <a:lnTo>
                  <a:pt x="210819" y="280416"/>
                </a:lnTo>
                <a:lnTo>
                  <a:pt x="176784" y="280416"/>
                </a:lnTo>
                <a:lnTo>
                  <a:pt x="176784" y="217932"/>
                </a:lnTo>
                <a:lnTo>
                  <a:pt x="34036" y="217932"/>
                </a:lnTo>
                <a:lnTo>
                  <a:pt x="34036" y="280416"/>
                </a:lnTo>
                <a:lnTo>
                  <a:pt x="0" y="280416"/>
                </a:lnTo>
                <a:lnTo>
                  <a:pt x="0" y="185928"/>
                </a:lnTo>
                <a:lnTo>
                  <a:pt x="14859" y="185928"/>
                </a:lnTo>
                <a:lnTo>
                  <a:pt x="23818" y="173206"/>
                </a:lnTo>
                <a:lnTo>
                  <a:pt x="51053" y="121538"/>
                </a:lnTo>
                <a:lnTo>
                  <a:pt x="68707" y="70485"/>
                </a:lnTo>
                <a:lnTo>
                  <a:pt x="77092" y="37671"/>
                </a:lnTo>
                <a:lnTo>
                  <a:pt x="85216"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5132959" y="260604"/>
            <a:ext cx="148970" cy="22199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750178" y="259461"/>
            <a:ext cx="170814" cy="226441"/>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314315" y="259461"/>
            <a:ext cx="170814" cy="226441"/>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058027" y="259715"/>
            <a:ext cx="1872488" cy="224917"/>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p:nvPr/>
        </p:nvSpPr>
        <p:spPr>
          <a:xfrm>
            <a:off x="368300" y="1625345"/>
            <a:ext cx="8412480" cy="2541270"/>
          </a:xfrm>
          <a:prstGeom prst="rect">
            <a:avLst/>
          </a:prstGeom>
        </p:spPr>
        <p:txBody>
          <a:bodyPr vert="horz" wrap="square" lIns="0" tIns="13335" rIns="0" bIns="0" rtlCol="0">
            <a:spAutoFit/>
          </a:bodyPr>
          <a:lstStyle/>
          <a:p>
            <a:pPr marL="12700" marR="5080" algn="just">
              <a:lnSpc>
                <a:spcPct val="100000"/>
              </a:lnSpc>
              <a:spcBef>
                <a:spcPts val="105"/>
              </a:spcBef>
            </a:pPr>
            <a:r>
              <a:rPr sz="3200" b="1" dirty="0">
                <a:solidFill>
                  <a:srgbClr val="FF0000"/>
                </a:solidFill>
                <a:latin typeface="Trebuchet MS"/>
                <a:cs typeface="Trebuchet MS"/>
              </a:rPr>
              <a:t>Групування – </a:t>
            </a:r>
            <a:r>
              <a:rPr sz="3200" b="1" dirty="0">
                <a:latin typeface="Trebuchet MS"/>
                <a:cs typeface="Trebuchet MS"/>
              </a:rPr>
              <a:t>це розподіл сукупності </a:t>
            </a:r>
            <a:r>
              <a:rPr sz="3200" b="1" spc="-5" dirty="0">
                <a:latin typeface="Trebuchet MS"/>
                <a:cs typeface="Trebuchet MS"/>
              </a:rPr>
              <a:t>на  </a:t>
            </a:r>
            <a:r>
              <a:rPr sz="3200" b="1" dirty="0">
                <a:latin typeface="Trebuchet MS"/>
                <a:cs typeface="Trebuchet MS"/>
              </a:rPr>
              <a:t>групи і підгрупи за істотними ознаками  </a:t>
            </a:r>
            <a:r>
              <a:rPr sz="3200" b="1" spc="-5" dirty="0">
                <a:latin typeface="Trebuchet MS"/>
                <a:cs typeface="Trebuchet MS"/>
              </a:rPr>
              <a:t>для всебічного вивчення суспільних  явищ </a:t>
            </a:r>
            <a:r>
              <a:rPr sz="3200" b="1" dirty="0">
                <a:latin typeface="Trebuchet MS"/>
                <a:cs typeface="Trebuchet MS"/>
              </a:rPr>
              <a:t>і</a:t>
            </a:r>
            <a:r>
              <a:rPr sz="3200" b="1" spc="-25" dirty="0">
                <a:latin typeface="Trebuchet MS"/>
                <a:cs typeface="Trebuchet MS"/>
              </a:rPr>
              <a:t> </a:t>
            </a:r>
            <a:r>
              <a:rPr sz="3200" b="1" dirty="0">
                <a:latin typeface="Trebuchet MS"/>
                <a:cs typeface="Trebuchet MS"/>
              </a:rPr>
              <a:t>процесів.</a:t>
            </a:r>
            <a:endParaRPr sz="3200">
              <a:latin typeface="Trebuchet MS"/>
              <a:cs typeface="Trebuchet MS"/>
            </a:endParaRPr>
          </a:p>
          <a:p>
            <a:pPr marL="12700" algn="just">
              <a:lnSpc>
                <a:spcPct val="100000"/>
              </a:lnSpc>
              <a:spcBef>
                <a:spcPts val="600"/>
              </a:spcBef>
            </a:pPr>
            <a:r>
              <a:rPr sz="3200" b="1" spc="-5" dirty="0">
                <a:solidFill>
                  <a:srgbClr val="C00000"/>
                </a:solidFill>
                <a:latin typeface="Trebuchet MS"/>
                <a:cs typeface="Trebuchet MS"/>
              </a:rPr>
              <a:t>Функції</a:t>
            </a:r>
            <a:r>
              <a:rPr sz="3200" b="1" spc="-25" dirty="0">
                <a:solidFill>
                  <a:srgbClr val="C00000"/>
                </a:solidFill>
                <a:latin typeface="Trebuchet MS"/>
                <a:cs typeface="Trebuchet MS"/>
              </a:rPr>
              <a:t> </a:t>
            </a:r>
            <a:r>
              <a:rPr sz="3200" b="1" spc="-5" dirty="0">
                <a:solidFill>
                  <a:srgbClr val="C00000"/>
                </a:solidFill>
                <a:latin typeface="Trebuchet MS"/>
                <a:cs typeface="Trebuchet MS"/>
              </a:rPr>
              <a:t>групування</a:t>
            </a:r>
            <a:r>
              <a:rPr sz="3200" b="1" spc="-5" dirty="0">
                <a:latin typeface="Trebuchet MS"/>
                <a:cs typeface="Trebuchet MS"/>
              </a:rPr>
              <a:t>:</a:t>
            </a:r>
            <a:endParaRPr sz="3200">
              <a:latin typeface="Trebuchet MS"/>
              <a:cs typeface="Trebuchet MS"/>
            </a:endParaRPr>
          </a:p>
        </p:txBody>
      </p:sp>
      <p:sp>
        <p:nvSpPr>
          <p:cNvPr id="18" name="object 18"/>
          <p:cNvSpPr txBox="1"/>
          <p:nvPr/>
        </p:nvSpPr>
        <p:spPr>
          <a:xfrm>
            <a:off x="368300" y="4140453"/>
            <a:ext cx="5225415" cy="513715"/>
          </a:xfrm>
          <a:prstGeom prst="rect">
            <a:avLst/>
          </a:prstGeom>
        </p:spPr>
        <p:txBody>
          <a:bodyPr vert="horz" wrap="square" lIns="0" tIns="12700" rIns="0" bIns="0" rtlCol="0">
            <a:spAutoFit/>
          </a:bodyPr>
          <a:lstStyle/>
          <a:p>
            <a:pPr marL="12700">
              <a:lnSpc>
                <a:spcPct val="100000"/>
              </a:lnSpc>
              <a:spcBef>
                <a:spcPts val="100"/>
              </a:spcBef>
              <a:tabLst>
                <a:tab pos="510540" algn="l"/>
                <a:tab pos="3098800" algn="l"/>
              </a:tabLst>
            </a:pPr>
            <a:r>
              <a:rPr sz="2800" b="1" spc="-5" dirty="0">
                <a:latin typeface="Trebuchet MS"/>
                <a:cs typeface="Trebuchet MS"/>
              </a:rPr>
              <a:t>-	</a:t>
            </a:r>
            <a:r>
              <a:rPr sz="3200" b="1" spc="-5" dirty="0">
                <a:latin typeface="Trebuchet MS"/>
                <a:cs typeface="Trebuchet MS"/>
              </a:rPr>
              <a:t>розподіляє	сукупності</a:t>
            </a:r>
            <a:endParaRPr sz="3200">
              <a:latin typeface="Trebuchet MS"/>
              <a:cs typeface="Trebuchet MS"/>
            </a:endParaRPr>
          </a:p>
        </p:txBody>
      </p:sp>
      <p:sp>
        <p:nvSpPr>
          <p:cNvPr id="19" name="object 19"/>
          <p:cNvSpPr txBox="1"/>
          <p:nvPr/>
        </p:nvSpPr>
        <p:spPr>
          <a:xfrm>
            <a:off x="5962269" y="4140453"/>
            <a:ext cx="2814320" cy="513715"/>
          </a:xfrm>
          <a:prstGeom prst="rect">
            <a:avLst/>
          </a:prstGeom>
        </p:spPr>
        <p:txBody>
          <a:bodyPr vert="horz" wrap="square" lIns="0" tIns="12700" rIns="0" bIns="0" rtlCol="0">
            <a:spAutoFit/>
          </a:bodyPr>
          <a:lstStyle/>
          <a:p>
            <a:pPr marL="12700">
              <a:lnSpc>
                <a:spcPct val="100000"/>
              </a:lnSpc>
              <a:spcBef>
                <a:spcPts val="100"/>
              </a:spcBef>
              <a:tabLst>
                <a:tab pos="864869" algn="l"/>
              </a:tabLst>
            </a:pPr>
            <a:r>
              <a:rPr sz="3200" b="1" spc="-5" dirty="0">
                <a:latin typeface="Trebuchet MS"/>
                <a:cs typeface="Trebuchet MS"/>
              </a:rPr>
              <a:t>н</a:t>
            </a:r>
            <a:r>
              <a:rPr sz="3200" b="1" dirty="0">
                <a:latin typeface="Trebuchet MS"/>
                <a:cs typeface="Trebuchet MS"/>
              </a:rPr>
              <a:t>а	однор</a:t>
            </a:r>
            <a:r>
              <a:rPr sz="3200" b="1" spc="-15" dirty="0">
                <a:latin typeface="Trebuchet MS"/>
                <a:cs typeface="Trebuchet MS"/>
              </a:rPr>
              <a:t>і</a:t>
            </a:r>
            <a:r>
              <a:rPr sz="3200" b="1" dirty="0">
                <a:latin typeface="Trebuchet MS"/>
                <a:cs typeface="Trebuchet MS"/>
              </a:rPr>
              <a:t>дні</a:t>
            </a:r>
            <a:endParaRPr sz="3200">
              <a:latin typeface="Trebuchet MS"/>
              <a:cs typeface="Trebuchet MS"/>
            </a:endParaRPr>
          </a:p>
        </p:txBody>
      </p:sp>
      <p:sp>
        <p:nvSpPr>
          <p:cNvPr id="20" name="object 20"/>
          <p:cNvSpPr txBox="1"/>
          <p:nvPr/>
        </p:nvSpPr>
        <p:spPr>
          <a:xfrm>
            <a:off x="368300" y="4628134"/>
            <a:ext cx="13017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rebuchet MS"/>
                <a:cs typeface="Trebuchet MS"/>
              </a:rPr>
              <a:t>гр</a:t>
            </a:r>
            <a:r>
              <a:rPr sz="3200" b="1" spc="-15" dirty="0">
                <a:latin typeface="Trebuchet MS"/>
                <a:cs typeface="Trebuchet MS"/>
              </a:rPr>
              <a:t>у</a:t>
            </a:r>
            <a:r>
              <a:rPr sz="3200" b="1" dirty="0">
                <a:latin typeface="Trebuchet MS"/>
                <a:cs typeface="Trebuchet MS"/>
              </a:rPr>
              <a:t>п</a:t>
            </a:r>
            <a:r>
              <a:rPr sz="3200" b="1" spc="-5" dirty="0">
                <a:latin typeface="Trebuchet MS"/>
                <a:cs typeface="Trebuchet MS"/>
              </a:rPr>
              <a:t>и</a:t>
            </a:r>
            <a:r>
              <a:rPr sz="3200" b="1" dirty="0">
                <a:latin typeface="Trebuchet MS"/>
                <a:cs typeface="Trebuchet MS"/>
              </a:rPr>
              <a:t>;</a:t>
            </a:r>
            <a:endParaRPr sz="3200">
              <a:latin typeface="Trebuchet MS"/>
              <a:cs typeface="Trebuchet MS"/>
            </a:endParaRPr>
          </a:p>
        </p:txBody>
      </p:sp>
      <p:graphicFrame>
        <p:nvGraphicFramePr>
          <p:cNvPr id="21" name="object 21"/>
          <p:cNvGraphicFramePr>
            <a:graphicFrameLocks noGrp="1"/>
          </p:cNvGraphicFramePr>
          <p:nvPr/>
        </p:nvGraphicFramePr>
        <p:xfrm>
          <a:off x="349250" y="5153444"/>
          <a:ext cx="8445499" cy="1448094"/>
        </p:xfrm>
        <a:graphic>
          <a:graphicData uri="http://schemas.openxmlformats.org/drawingml/2006/table">
            <a:tbl>
              <a:tblPr firstRow="1" bandRow="1">
                <a:tableStyleId>{2D5ABB26-0587-4C30-8999-92F81FD0307C}</a:tableStyleId>
              </a:tblPr>
              <a:tblGrid>
                <a:gridCol w="3108960"/>
                <a:gridCol w="1894205"/>
                <a:gridCol w="542925"/>
                <a:gridCol w="2899409"/>
              </a:tblGrid>
              <a:tr h="480384">
                <a:tc>
                  <a:txBody>
                    <a:bodyPr/>
                    <a:lstStyle/>
                    <a:p>
                      <a:pPr marL="31750">
                        <a:lnSpc>
                          <a:spcPts val="3650"/>
                        </a:lnSpc>
                        <a:tabLst>
                          <a:tab pos="942975" algn="l"/>
                        </a:tabLst>
                      </a:pPr>
                      <a:r>
                        <a:rPr sz="3200" b="1" dirty="0">
                          <a:latin typeface="Trebuchet MS"/>
                          <a:cs typeface="Trebuchet MS"/>
                        </a:rPr>
                        <a:t>-	визначає</a:t>
                      </a:r>
                      <a:endParaRPr sz="3200">
                        <a:latin typeface="Trebuchet MS"/>
                        <a:cs typeface="Trebuchet MS"/>
                      </a:endParaRPr>
                    </a:p>
                  </a:txBody>
                  <a:tcPr marL="0" marR="0" marT="0" marB="0"/>
                </a:tc>
                <a:tc>
                  <a:txBody>
                    <a:bodyPr/>
                    <a:lstStyle/>
                    <a:p>
                      <a:pPr marL="381000">
                        <a:lnSpc>
                          <a:spcPts val="3650"/>
                        </a:lnSpc>
                      </a:pPr>
                      <a:r>
                        <a:rPr sz="3200" b="1" spc="-5" dirty="0">
                          <a:latin typeface="Trebuchet MS"/>
                          <a:cs typeface="Trebuchet MS"/>
                        </a:rPr>
                        <a:t>межі</a:t>
                      </a:r>
                      <a:endParaRPr sz="3200">
                        <a:latin typeface="Trebuchet MS"/>
                        <a:cs typeface="Trebuchet MS"/>
                      </a:endParaRPr>
                    </a:p>
                  </a:txBody>
                  <a:tcPr marL="0" marR="0" marT="0" marB="0"/>
                </a:tc>
                <a:tc>
                  <a:txBody>
                    <a:bodyPr/>
                    <a:lstStyle/>
                    <a:p>
                      <a:pPr marL="10795" algn="ctr">
                        <a:lnSpc>
                          <a:spcPts val="3650"/>
                        </a:lnSpc>
                      </a:pPr>
                      <a:r>
                        <a:rPr sz="3200" b="1" dirty="0">
                          <a:latin typeface="Trebuchet MS"/>
                          <a:cs typeface="Trebuchet MS"/>
                        </a:rPr>
                        <a:t>і</a:t>
                      </a:r>
                      <a:endParaRPr sz="3200">
                        <a:latin typeface="Trebuchet MS"/>
                        <a:cs typeface="Trebuchet MS"/>
                      </a:endParaRPr>
                    </a:p>
                  </a:txBody>
                  <a:tcPr marL="0" marR="0" marT="0" marB="0"/>
                </a:tc>
                <a:tc>
                  <a:txBody>
                    <a:bodyPr/>
                    <a:lstStyle/>
                    <a:p>
                      <a:pPr marR="24130" algn="r">
                        <a:lnSpc>
                          <a:spcPts val="3650"/>
                        </a:lnSpc>
                      </a:pPr>
                      <a:r>
                        <a:rPr sz="3200" b="1" spc="-5" dirty="0">
                          <a:latin typeface="Trebuchet MS"/>
                          <a:cs typeface="Trebuchet MS"/>
                        </a:rPr>
                        <a:t>мо</a:t>
                      </a:r>
                      <a:r>
                        <a:rPr sz="3200" b="1" spc="-15" dirty="0">
                          <a:latin typeface="Trebuchet MS"/>
                          <a:cs typeface="Trebuchet MS"/>
                        </a:rPr>
                        <a:t>ж</a:t>
                      </a:r>
                      <a:r>
                        <a:rPr sz="3200" b="1" spc="-5" dirty="0">
                          <a:latin typeface="Trebuchet MS"/>
                          <a:cs typeface="Trebuchet MS"/>
                        </a:rPr>
                        <a:t>ли</a:t>
                      </a:r>
                      <a:r>
                        <a:rPr sz="3200" b="1" spc="-20" dirty="0">
                          <a:latin typeface="Trebuchet MS"/>
                          <a:cs typeface="Trebuchet MS"/>
                        </a:rPr>
                        <a:t>в</a:t>
                      </a:r>
                      <a:r>
                        <a:rPr sz="3200" b="1" dirty="0">
                          <a:latin typeface="Trebuchet MS"/>
                          <a:cs typeface="Trebuchet MS"/>
                        </a:rPr>
                        <a:t>о</a:t>
                      </a:r>
                      <a:r>
                        <a:rPr sz="3200" b="1" spc="-15" dirty="0">
                          <a:latin typeface="Trebuchet MS"/>
                          <a:cs typeface="Trebuchet MS"/>
                        </a:rPr>
                        <a:t>с</a:t>
                      </a:r>
                      <a:r>
                        <a:rPr sz="3200" b="1" dirty="0">
                          <a:latin typeface="Trebuchet MS"/>
                          <a:cs typeface="Trebuchet MS"/>
                        </a:rPr>
                        <a:t>ті</a:t>
                      </a:r>
                      <a:endParaRPr sz="3200">
                        <a:latin typeface="Trebuchet MS"/>
                        <a:cs typeface="Trebuchet MS"/>
                      </a:endParaRPr>
                    </a:p>
                  </a:txBody>
                  <a:tcPr marL="0" marR="0" marT="0" marB="0"/>
                </a:tc>
              </a:tr>
              <a:tr h="487633">
                <a:tc>
                  <a:txBody>
                    <a:bodyPr/>
                    <a:lstStyle/>
                    <a:p>
                      <a:pPr marL="31750">
                        <a:lnSpc>
                          <a:spcPts val="3710"/>
                        </a:lnSpc>
                      </a:pPr>
                      <a:r>
                        <a:rPr sz="3200" b="1" dirty="0">
                          <a:latin typeface="Trebuchet MS"/>
                          <a:cs typeface="Trebuchet MS"/>
                        </a:rPr>
                        <a:t>застосування</a:t>
                      </a:r>
                      <a:endParaRPr sz="3200">
                        <a:latin typeface="Trebuchet MS"/>
                        <a:cs typeface="Trebuchet MS"/>
                      </a:endParaRPr>
                    </a:p>
                  </a:txBody>
                  <a:tcPr marL="0" marR="0" marT="0" marB="0"/>
                </a:tc>
                <a:tc>
                  <a:txBody>
                    <a:bodyPr/>
                    <a:lstStyle/>
                    <a:p>
                      <a:pPr marL="520065">
                        <a:lnSpc>
                          <a:spcPts val="3710"/>
                        </a:lnSpc>
                      </a:pPr>
                      <a:r>
                        <a:rPr sz="3200" b="1" spc="-5" dirty="0">
                          <a:latin typeface="Trebuchet MS"/>
                          <a:cs typeface="Trebuchet MS"/>
                        </a:rPr>
                        <a:t>інших</a:t>
                      </a:r>
                      <a:endParaRPr sz="3200">
                        <a:latin typeface="Trebuchet MS"/>
                        <a:cs typeface="Trebuchet MS"/>
                      </a:endParaRPr>
                    </a:p>
                  </a:txBody>
                  <a:tcPr marL="0" marR="0" marT="0" marB="0"/>
                </a:tc>
                <a:tc>
                  <a:txBody>
                    <a:bodyPr/>
                    <a:lstStyle/>
                    <a:p>
                      <a:pPr>
                        <a:lnSpc>
                          <a:spcPct val="100000"/>
                        </a:lnSpc>
                      </a:pPr>
                      <a:endParaRPr sz="3100">
                        <a:latin typeface="Times New Roman"/>
                        <a:cs typeface="Times New Roman"/>
                      </a:endParaRPr>
                    </a:p>
                  </a:txBody>
                  <a:tcPr marL="0" marR="0" marT="0" marB="0"/>
                </a:tc>
                <a:tc>
                  <a:txBody>
                    <a:bodyPr/>
                    <a:lstStyle/>
                    <a:p>
                      <a:pPr marR="25400" algn="r">
                        <a:lnSpc>
                          <a:spcPts val="3710"/>
                        </a:lnSpc>
                      </a:pPr>
                      <a:r>
                        <a:rPr sz="3200" b="1" spc="-5" dirty="0">
                          <a:latin typeface="Trebuchet MS"/>
                          <a:cs typeface="Trebuchet MS"/>
                        </a:rPr>
                        <a:t>с</a:t>
                      </a:r>
                      <a:r>
                        <a:rPr sz="3200" b="1" spc="-10" dirty="0">
                          <a:latin typeface="Trebuchet MS"/>
                          <a:cs typeface="Trebuchet MS"/>
                        </a:rPr>
                        <a:t>т</a:t>
                      </a:r>
                      <a:r>
                        <a:rPr sz="3200" b="1" spc="-5" dirty="0">
                          <a:latin typeface="Trebuchet MS"/>
                          <a:cs typeface="Trebuchet MS"/>
                        </a:rPr>
                        <a:t>атистич</a:t>
                      </a:r>
                      <a:r>
                        <a:rPr sz="3200" b="1" spc="-15" dirty="0">
                          <a:latin typeface="Trebuchet MS"/>
                          <a:cs typeface="Trebuchet MS"/>
                        </a:rPr>
                        <a:t>н</a:t>
                      </a:r>
                      <a:r>
                        <a:rPr sz="3200" b="1" spc="-5" dirty="0">
                          <a:latin typeface="Trebuchet MS"/>
                          <a:cs typeface="Trebuchet MS"/>
                        </a:rPr>
                        <a:t>их</a:t>
                      </a:r>
                      <a:endParaRPr sz="3200">
                        <a:latin typeface="Trebuchet MS"/>
                        <a:cs typeface="Trebuchet MS"/>
                      </a:endParaRPr>
                    </a:p>
                  </a:txBody>
                  <a:tcPr marL="0" marR="0" marT="0" marB="0"/>
                </a:tc>
              </a:tr>
              <a:tr h="480077">
                <a:tc>
                  <a:txBody>
                    <a:bodyPr/>
                    <a:lstStyle/>
                    <a:p>
                      <a:pPr marL="31750">
                        <a:lnSpc>
                          <a:spcPts val="3679"/>
                        </a:lnSpc>
                      </a:pPr>
                      <a:r>
                        <a:rPr sz="3200" b="1" spc="-5" dirty="0">
                          <a:latin typeface="Trebuchet MS"/>
                          <a:cs typeface="Trebuchet MS"/>
                        </a:rPr>
                        <a:t>методів.</a:t>
                      </a:r>
                      <a:endParaRPr sz="3200">
                        <a:latin typeface="Trebuchet MS"/>
                        <a:cs typeface="Trebuchet MS"/>
                      </a:endParaRPr>
                    </a:p>
                  </a:txBody>
                  <a:tcPr marL="0" marR="0" marT="0" marB="0"/>
                </a:tc>
                <a:tc>
                  <a:txBody>
                    <a:bodyPr/>
                    <a:lstStyle/>
                    <a:p>
                      <a:pPr>
                        <a:lnSpc>
                          <a:spcPct val="100000"/>
                        </a:lnSpc>
                      </a:pPr>
                      <a:endParaRPr sz="3100">
                        <a:latin typeface="Times New Roman"/>
                        <a:cs typeface="Times New Roman"/>
                      </a:endParaRPr>
                    </a:p>
                  </a:txBody>
                  <a:tcPr marL="0" marR="0" marT="0" marB="0"/>
                </a:tc>
                <a:tc>
                  <a:txBody>
                    <a:bodyPr/>
                    <a:lstStyle/>
                    <a:p>
                      <a:pPr>
                        <a:lnSpc>
                          <a:spcPct val="100000"/>
                        </a:lnSpc>
                      </a:pPr>
                      <a:endParaRPr sz="3100">
                        <a:latin typeface="Times New Roman"/>
                        <a:cs typeface="Times New Roman"/>
                      </a:endParaRPr>
                    </a:p>
                  </a:txBody>
                  <a:tcPr marL="0" marR="0" marT="0" marB="0"/>
                </a:tc>
                <a:tc>
                  <a:txBody>
                    <a:bodyPr/>
                    <a:lstStyle/>
                    <a:p>
                      <a:pPr>
                        <a:lnSpc>
                          <a:spcPct val="100000"/>
                        </a:lnSpc>
                      </a:pPr>
                      <a:endParaRPr sz="3100">
                        <a:latin typeface="Times New Roman"/>
                        <a:cs typeface="Times New Roman"/>
                      </a:endParaRPr>
                    </a:p>
                  </a:txBody>
                  <a:tcPr marL="0" marR="0" marT="0" marB="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235661"/>
            <a:ext cx="8409305" cy="6367780"/>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C00000"/>
                </a:solidFill>
                <a:latin typeface="Trebuchet MS"/>
                <a:cs typeface="Trebuchet MS"/>
              </a:rPr>
              <a:t>Функції</a:t>
            </a:r>
            <a:r>
              <a:rPr sz="3200" b="1" spc="-25" dirty="0">
                <a:solidFill>
                  <a:srgbClr val="C00000"/>
                </a:solidFill>
                <a:latin typeface="Trebuchet MS"/>
                <a:cs typeface="Trebuchet MS"/>
              </a:rPr>
              <a:t> </a:t>
            </a:r>
            <a:r>
              <a:rPr sz="3200" b="1" spc="-5" dirty="0">
                <a:solidFill>
                  <a:srgbClr val="C00000"/>
                </a:solidFill>
                <a:latin typeface="Trebuchet MS"/>
                <a:cs typeface="Trebuchet MS"/>
              </a:rPr>
              <a:t>групування</a:t>
            </a:r>
            <a:r>
              <a:rPr sz="3200" b="1" spc="-5" dirty="0">
                <a:latin typeface="Trebuchet MS"/>
                <a:cs typeface="Trebuchet MS"/>
              </a:rPr>
              <a:t>:</a:t>
            </a:r>
            <a:endParaRPr sz="3200">
              <a:latin typeface="Trebuchet MS"/>
              <a:cs typeface="Trebuchet MS"/>
            </a:endParaRPr>
          </a:p>
          <a:p>
            <a:pPr marL="408940" marR="7620" indent="-396240">
              <a:lnSpc>
                <a:spcPct val="100000"/>
              </a:lnSpc>
              <a:buClr>
                <a:srgbClr val="B03E9A"/>
              </a:buClr>
              <a:buSzPct val="73437"/>
              <a:buFont typeface="Trebuchet MS"/>
              <a:buChar char="-"/>
              <a:tabLst>
                <a:tab pos="408305" algn="l"/>
                <a:tab pos="408940" algn="l"/>
                <a:tab pos="2910205" algn="l"/>
                <a:tab pos="4138295" algn="l"/>
                <a:tab pos="5520690" algn="l"/>
              </a:tabLst>
            </a:pPr>
            <a:r>
              <a:rPr sz="3200" b="1" dirty="0">
                <a:latin typeface="Trebuchet MS"/>
                <a:cs typeface="Trebuchet MS"/>
              </a:rPr>
              <a:t>в</a:t>
            </a:r>
            <a:r>
              <a:rPr sz="3200" b="1" spc="-15" dirty="0">
                <a:latin typeface="Trebuchet MS"/>
                <a:cs typeface="Trebuchet MS"/>
              </a:rPr>
              <a:t>и</a:t>
            </a:r>
            <a:r>
              <a:rPr sz="3200" b="1" spc="5" dirty="0">
                <a:latin typeface="Trebuchet MS"/>
                <a:cs typeface="Trebuchet MS"/>
              </a:rPr>
              <a:t>з</a:t>
            </a:r>
            <a:r>
              <a:rPr sz="3200" b="1" dirty="0">
                <a:latin typeface="Trebuchet MS"/>
                <a:cs typeface="Trebuchet MS"/>
              </a:rPr>
              <a:t>наче</a:t>
            </a:r>
            <a:r>
              <a:rPr sz="3200" b="1" spc="-15" dirty="0">
                <a:latin typeface="Trebuchet MS"/>
                <a:cs typeface="Trebuchet MS"/>
              </a:rPr>
              <a:t>н</a:t>
            </a:r>
            <a:r>
              <a:rPr sz="3200" b="1" dirty="0">
                <a:latin typeface="Trebuchet MS"/>
                <a:cs typeface="Trebuchet MS"/>
              </a:rPr>
              <a:t>ня	типів	</a:t>
            </a:r>
            <a:r>
              <a:rPr sz="3200" b="1" spc="-5" dirty="0">
                <a:latin typeface="Trebuchet MS"/>
                <a:cs typeface="Trebuchet MS"/>
              </a:rPr>
              <a:t>я</a:t>
            </a:r>
            <a:r>
              <a:rPr sz="3200" b="1" spc="5" dirty="0">
                <a:latin typeface="Trebuchet MS"/>
                <a:cs typeface="Trebuchet MS"/>
              </a:rPr>
              <a:t>в</a:t>
            </a:r>
            <a:r>
              <a:rPr sz="3200" b="1" spc="-5" dirty="0">
                <a:latin typeface="Trebuchet MS"/>
                <a:cs typeface="Trebuchet MS"/>
              </a:rPr>
              <a:t>и</a:t>
            </a:r>
            <a:r>
              <a:rPr sz="3200" b="1" spc="-10" dirty="0">
                <a:latin typeface="Trebuchet MS"/>
                <a:cs typeface="Trebuchet MS"/>
              </a:rPr>
              <a:t>щ</a:t>
            </a:r>
            <a:r>
              <a:rPr sz="3200" b="1" dirty="0">
                <a:latin typeface="Trebuchet MS"/>
                <a:cs typeface="Trebuchet MS"/>
              </a:rPr>
              <a:t>,	виокрем</a:t>
            </a:r>
            <a:r>
              <a:rPr sz="3200" b="1" spc="-20" dirty="0">
                <a:latin typeface="Trebuchet MS"/>
                <a:cs typeface="Trebuchet MS"/>
              </a:rPr>
              <a:t>л</a:t>
            </a:r>
            <a:r>
              <a:rPr sz="3200" b="1" spc="-5" dirty="0">
                <a:latin typeface="Trebuchet MS"/>
                <a:cs typeface="Trebuchet MS"/>
              </a:rPr>
              <a:t>ен</a:t>
            </a:r>
            <a:r>
              <a:rPr sz="3200" b="1" spc="-15" dirty="0">
                <a:latin typeface="Trebuchet MS"/>
                <a:cs typeface="Trebuchet MS"/>
              </a:rPr>
              <a:t>н</a:t>
            </a:r>
            <a:r>
              <a:rPr sz="3200" b="1" dirty="0">
                <a:latin typeface="Trebuchet MS"/>
                <a:cs typeface="Trebuchet MS"/>
              </a:rPr>
              <a:t>я  однорідних </a:t>
            </a:r>
            <a:r>
              <a:rPr sz="3200" b="1" spc="-5" dirty="0">
                <a:latin typeface="Trebuchet MS"/>
                <a:cs typeface="Trebuchet MS"/>
              </a:rPr>
              <a:t>груп </a:t>
            </a:r>
            <a:r>
              <a:rPr sz="3200" b="1" dirty="0">
                <a:latin typeface="Trebuchet MS"/>
                <a:cs typeface="Trebuchet MS"/>
              </a:rPr>
              <a:t>і</a:t>
            </a:r>
            <a:r>
              <a:rPr sz="3200" b="1" spc="-10" dirty="0">
                <a:latin typeface="Trebuchet MS"/>
                <a:cs typeface="Trebuchet MS"/>
              </a:rPr>
              <a:t> </a:t>
            </a:r>
            <a:r>
              <a:rPr sz="3200" b="1" dirty="0">
                <a:latin typeface="Trebuchet MS"/>
                <a:cs typeface="Trebuchet MS"/>
              </a:rPr>
              <a:t>підгруп;</a:t>
            </a:r>
            <a:endParaRPr sz="3200">
              <a:latin typeface="Trebuchet MS"/>
              <a:cs typeface="Trebuchet MS"/>
            </a:endParaRPr>
          </a:p>
          <a:p>
            <a:pPr>
              <a:lnSpc>
                <a:spcPct val="100000"/>
              </a:lnSpc>
              <a:spcBef>
                <a:spcPts val="45"/>
              </a:spcBef>
              <a:buClr>
                <a:srgbClr val="B03E9A"/>
              </a:buClr>
              <a:buFont typeface="Trebuchet MS"/>
              <a:buChar char="-"/>
            </a:pPr>
            <a:endParaRPr sz="3300">
              <a:latin typeface="Times New Roman"/>
              <a:cs typeface="Times New Roman"/>
            </a:endParaRPr>
          </a:p>
          <a:p>
            <a:pPr marL="408940" marR="6985" indent="-396240">
              <a:lnSpc>
                <a:spcPct val="100000"/>
              </a:lnSpc>
              <a:spcBef>
                <a:spcPts val="5"/>
              </a:spcBef>
              <a:buClr>
                <a:srgbClr val="B03E9A"/>
              </a:buClr>
              <a:buSzPct val="73437"/>
              <a:buFont typeface="Trebuchet MS"/>
              <a:buChar char="-"/>
              <a:tabLst>
                <a:tab pos="408305" algn="l"/>
                <a:tab pos="408940" algn="l"/>
                <a:tab pos="3280410" algn="l"/>
                <a:tab pos="5566410" algn="l"/>
                <a:tab pos="7978140" algn="l"/>
              </a:tabLst>
            </a:pPr>
            <a:r>
              <a:rPr sz="3200" b="1" dirty="0">
                <a:latin typeface="Trebuchet MS"/>
                <a:cs typeface="Trebuchet MS"/>
              </a:rPr>
              <a:t>досл</a:t>
            </a:r>
            <a:r>
              <a:rPr sz="3200" b="1" spc="-15" dirty="0">
                <a:latin typeface="Trebuchet MS"/>
                <a:cs typeface="Trebuchet MS"/>
              </a:rPr>
              <a:t>і</a:t>
            </a:r>
            <a:r>
              <a:rPr sz="3200" b="1" spc="-10" dirty="0">
                <a:latin typeface="Trebuchet MS"/>
                <a:cs typeface="Trebuchet MS"/>
              </a:rPr>
              <a:t>д</a:t>
            </a:r>
            <a:r>
              <a:rPr sz="3200" b="1" dirty="0">
                <a:latin typeface="Trebuchet MS"/>
                <a:cs typeface="Trebuchet MS"/>
              </a:rPr>
              <a:t>жен</a:t>
            </a:r>
            <a:r>
              <a:rPr sz="3200" b="1" spc="-15" dirty="0">
                <a:latin typeface="Trebuchet MS"/>
                <a:cs typeface="Trebuchet MS"/>
              </a:rPr>
              <a:t>н</a:t>
            </a:r>
            <a:r>
              <a:rPr sz="3200" b="1" dirty="0">
                <a:latin typeface="Trebuchet MS"/>
                <a:cs typeface="Trebuchet MS"/>
              </a:rPr>
              <a:t>я	</a:t>
            </a:r>
            <a:r>
              <a:rPr sz="3200" b="1" spc="-5" dirty="0">
                <a:latin typeface="Trebuchet MS"/>
                <a:cs typeface="Trebuchet MS"/>
              </a:rPr>
              <a:t>структ</a:t>
            </a:r>
            <a:r>
              <a:rPr sz="3200" b="1" spc="10" dirty="0">
                <a:latin typeface="Trebuchet MS"/>
                <a:cs typeface="Trebuchet MS"/>
              </a:rPr>
              <a:t>у</a:t>
            </a:r>
            <a:r>
              <a:rPr sz="3200" b="1" dirty="0">
                <a:latin typeface="Trebuchet MS"/>
                <a:cs typeface="Trebuchet MS"/>
              </a:rPr>
              <a:t>ри	</a:t>
            </a:r>
            <a:r>
              <a:rPr sz="3200" b="1" spc="-5" dirty="0">
                <a:latin typeface="Trebuchet MS"/>
                <a:cs typeface="Trebuchet MS"/>
              </a:rPr>
              <a:t>су</a:t>
            </a:r>
            <a:r>
              <a:rPr sz="3200" b="1" spc="5" dirty="0">
                <a:latin typeface="Trebuchet MS"/>
                <a:cs typeface="Trebuchet MS"/>
              </a:rPr>
              <a:t>к</a:t>
            </a:r>
            <a:r>
              <a:rPr sz="3200" b="1" spc="-5" dirty="0">
                <a:latin typeface="Trebuchet MS"/>
                <a:cs typeface="Trebuchet MS"/>
              </a:rPr>
              <a:t>упн</a:t>
            </a:r>
            <a:r>
              <a:rPr sz="3200" b="1" spc="-10" dirty="0">
                <a:latin typeface="Trebuchet MS"/>
                <a:cs typeface="Trebuchet MS"/>
              </a:rPr>
              <a:t>о</a:t>
            </a:r>
            <a:r>
              <a:rPr sz="3200" b="1" spc="-5" dirty="0">
                <a:latin typeface="Trebuchet MS"/>
                <a:cs typeface="Trebuchet MS"/>
              </a:rPr>
              <a:t>ст</a:t>
            </a:r>
            <a:r>
              <a:rPr sz="3200" b="1" dirty="0">
                <a:latin typeface="Trebuchet MS"/>
                <a:cs typeface="Trebuchet MS"/>
              </a:rPr>
              <a:t>і	та  </a:t>
            </a:r>
            <a:r>
              <a:rPr sz="3200" b="1" spc="-5" dirty="0">
                <a:latin typeface="Trebuchet MS"/>
                <a:cs typeface="Trebuchet MS"/>
              </a:rPr>
              <a:t>структурних</a:t>
            </a:r>
            <a:r>
              <a:rPr sz="3200" b="1" spc="5" dirty="0">
                <a:latin typeface="Trebuchet MS"/>
                <a:cs typeface="Trebuchet MS"/>
              </a:rPr>
              <a:t> </a:t>
            </a:r>
            <a:r>
              <a:rPr sz="3200" b="1" spc="-5" dirty="0">
                <a:latin typeface="Trebuchet MS"/>
                <a:cs typeface="Trebuchet MS"/>
              </a:rPr>
              <a:t>зрушень;</a:t>
            </a:r>
            <a:endParaRPr sz="3200">
              <a:latin typeface="Trebuchet MS"/>
              <a:cs typeface="Trebuchet MS"/>
            </a:endParaRPr>
          </a:p>
          <a:p>
            <a:pPr>
              <a:lnSpc>
                <a:spcPct val="100000"/>
              </a:lnSpc>
              <a:spcBef>
                <a:spcPts val="45"/>
              </a:spcBef>
              <a:buClr>
                <a:srgbClr val="B03E9A"/>
              </a:buClr>
              <a:buFont typeface="Trebuchet MS"/>
              <a:buChar char="-"/>
            </a:pPr>
            <a:endParaRPr sz="3300">
              <a:latin typeface="Times New Roman"/>
              <a:cs typeface="Times New Roman"/>
            </a:endParaRPr>
          </a:p>
          <a:p>
            <a:pPr marL="408940" marR="5080" indent="-396240">
              <a:lnSpc>
                <a:spcPct val="100000"/>
              </a:lnSpc>
              <a:buClr>
                <a:srgbClr val="B03E9A"/>
              </a:buClr>
              <a:buSzPct val="73437"/>
              <a:buFont typeface="Trebuchet MS"/>
              <a:buChar char="-"/>
              <a:tabLst>
                <a:tab pos="408305" algn="l"/>
                <a:tab pos="408940" algn="l"/>
                <a:tab pos="2463165" algn="l"/>
                <a:tab pos="5514975" algn="l"/>
                <a:tab pos="5825490" algn="l"/>
              </a:tabLst>
            </a:pPr>
            <a:r>
              <a:rPr sz="3200" b="1" dirty="0">
                <a:latin typeface="Trebuchet MS"/>
                <a:cs typeface="Trebuchet MS"/>
              </a:rPr>
              <a:t>вив</a:t>
            </a:r>
            <a:r>
              <a:rPr sz="3200" b="1" spc="-10" dirty="0">
                <a:latin typeface="Trebuchet MS"/>
                <a:cs typeface="Trebuchet MS"/>
              </a:rPr>
              <a:t>ч</a:t>
            </a:r>
            <a:r>
              <a:rPr sz="3200" b="1" spc="-5" dirty="0">
                <a:latin typeface="Trebuchet MS"/>
                <a:cs typeface="Trebuchet MS"/>
              </a:rPr>
              <a:t>е</a:t>
            </a:r>
            <a:r>
              <a:rPr sz="3200" b="1" spc="10" dirty="0">
                <a:latin typeface="Trebuchet MS"/>
                <a:cs typeface="Trebuchet MS"/>
              </a:rPr>
              <a:t>н</a:t>
            </a:r>
            <a:r>
              <a:rPr sz="3200" b="1" dirty="0">
                <a:latin typeface="Trebuchet MS"/>
                <a:cs typeface="Trebuchet MS"/>
              </a:rPr>
              <a:t>ня	взаємоз</a:t>
            </a:r>
            <a:r>
              <a:rPr sz="3200" b="1" spc="-10" dirty="0">
                <a:latin typeface="Trebuchet MS"/>
                <a:cs typeface="Trebuchet MS"/>
              </a:rPr>
              <a:t>в</a:t>
            </a:r>
            <a:r>
              <a:rPr sz="3200" b="1" dirty="0">
                <a:latin typeface="Trebuchet MS"/>
                <a:cs typeface="Trebuchet MS"/>
              </a:rPr>
              <a:t>′</a:t>
            </a:r>
            <a:r>
              <a:rPr sz="3200" b="1" spc="-5" dirty="0">
                <a:latin typeface="Trebuchet MS"/>
                <a:cs typeface="Trebuchet MS"/>
              </a:rPr>
              <a:t>язкі</a:t>
            </a:r>
            <a:r>
              <a:rPr sz="3200" b="1" dirty="0">
                <a:latin typeface="Trebuchet MS"/>
                <a:cs typeface="Trebuchet MS"/>
              </a:rPr>
              <a:t>в	і	з</a:t>
            </a:r>
            <a:r>
              <a:rPr sz="3200" b="1" spc="10" dirty="0">
                <a:latin typeface="Trebuchet MS"/>
                <a:cs typeface="Trebuchet MS"/>
              </a:rPr>
              <a:t>а</a:t>
            </a:r>
            <a:r>
              <a:rPr sz="3200" b="1" spc="-5" dirty="0">
                <a:latin typeface="Trebuchet MS"/>
                <a:cs typeface="Trebuchet MS"/>
              </a:rPr>
              <a:t>лежно</a:t>
            </a:r>
            <a:r>
              <a:rPr sz="3200" b="1" spc="-20" dirty="0">
                <a:latin typeface="Trebuchet MS"/>
                <a:cs typeface="Trebuchet MS"/>
              </a:rPr>
              <a:t>с</a:t>
            </a:r>
            <a:r>
              <a:rPr sz="3200" b="1" dirty="0">
                <a:latin typeface="Trebuchet MS"/>
                <a:cs typeface="Trebuchet MS"/>
              </a:rPr>
              <a:t>тей  </a:t>
            </a:r>
            <a:r>
              <a:rPr sz="3200" b="1" spc="-5" dirty="0">
                <a:latin typeface="Trebuchet MS"/>
                <a:cs typeface="Trebuchet MS"/>
              </a:rPr>
              <a:t>між</a:t>
            </a:r>
            <a:r>
              <a:rPr sz="3200" b="1" spc="-35" dirty="0">
                <a:latin typeface="Trebuchet MS"/>
                <a:cs typeface="Trebuchet MS"/>
              </a:rPr>
              <a:t> </a:t>
            </a:r>
            <a:r>
              <a:rPr sz="3200" b="1" dirty="0">
                <a:latin typeface="Trebuchet MS"/>
                <a:cs typeface="Trebuchet MS"/>
              </a:rPr>
              <a:t>ознаками;</a:t>
            </a:r>
            <a:endParaRPr sz="3200">
              <a:latin typeface="Trebuchet MS"/>
              <a:cs typeface="Trebuchet MS"/>
            </a:endParaRPr>
          </a:p>
          <a:p>
            <a:pPr>
              <a:lnSpc>
                <a:spcPct val="100000"/>
              </a:lnSpc>
              <a:spcBef>
                <a:spcPts val="50"/>
              </a:spcBef>
            </a:pPr>
            <a:endParaRPr sz="3300">
              <a:latin typeface="Times New Roman"/>
              <a:cs typeface="Times New Roman"/>
            </a:endParaRPr>
          </a:p>
          <a:p>
            <a:pPr marL="12700" marR="5080" algn="just">
              <a:lnSpc>
                <a:spcPct val="100000"/>
              </a:lnSpc>
            </a:pPr>
            <a:r>
              <a:rPr sz="3200" b="1" dirty="0">
                <a:latin typeface="Trebuchet MS"/>
                <a:cs typeface="Trebuchet MS"/>
              </a:rPr>
              <a:t>- визначення </a:t>
            </a:r>
            <a:r>
              <a:rPr sz="3200" b="1" spc="-10" dirty="0">
                <a:latin typeface="Trebuchet MS"/>
                <a:cs typeface="Trebuchet MS"/>
              </a:rPr>
              <a:t>меж </a:t>
            </a:r>
            <a:r>
              <a:rPr sz="3200" b="1" dirty="0">
                <a:latin typeface="Trebuchet MS"/>
                <a:cs typeface="Trebuchet MS"/>
              </a:rPr>
              <a:t>і </a:t>
            </a:r>
            <a:r>
              <a:rPr sz="3200" b="1" spc="-5" dirty="0">
                <a:latin typeface="Trebuchet MS"/>
                <a:cs typeface="Trebuchet MS"/>
              </a:rPr>
              <a:t>можливостей  </a:t>
            </a:r>
            <a:r>
              <a:rPr sz="3200" b="1" dirty="0">
                <a:latin typeface="Trebuchet MS"/>
                <a:cs typeface="Trebuchet MS"/>
              </a:rPr>
              <a:t>застосування </a:t>
            </a:r>
            <a:r>
              <a:rPr sz="3200" b="1" spc="-5" dirty="0">
                <a:latin typeface="Trebuchet MS"/>
                <a:cs typeface="Trebuchet MS"/>
              </a:rPr>
              <a:t>інших статистичних методів  (середніх, </a:t>
            </a:r>
            <a:r>
              <a:rPr sz="3200" b="1" dirty="0">
                <a:latin typeface="Trebuchet MS"/>
                <a:cs typeface="Trebuchet MS"/>
              </a:rPr>
              <a:t>кореляційних,</a:t>
            </a:r>
            <a:r>
              <a:rPr sz="3200" b="1" spc="-45" dirty="0">
                <a:latin typeface="Trebuchet MS"/>
                <a:cs typeface="Trebuchet MS"/>
              </a:rPr>
              <a:t> </a:t>
            </a:r>
            <a:r>
              <a:rPr sz="3200" b="1" spc="-5" dirty="0">
                <a:latin typeface="Trebuchet MS"/>
                <a:cs typeface="Trebuchet MS"/>
              </a:rPr>
              <a:t>регресійних).</a:t>
            </a:r>
            <a:endParaRPr sz="3200">
              <a:latin typeface="Trebuchet MS"/>
              <a:cs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400938"/>
            <a:ext cx="8409305" cy="3273425"/>
          </a:xfrm>
          <a:prstGeom prst="rect">
            <a:avLst/>
          </a:prstGeom>
        </p:spPr>
        <p:txBody>
          <a:bodyPr vert="horz" wrap="square" lIns="0" tIns="13335" rIns="0" bIns="0" rtlCol="0">
            <a:spAutoFit/>
          </a:bodyPr>
          <a:lstStyle/>
          <a:p>
            <a:pPr marL="12700" marR="7620" algn="just">
              <a:lnSpc>
                <a:spcPct val="100000"/>
              </a:lnSpc>
              <a:spcBef>
                <a:spcPts val="105"/>
              </a:spcBef>
            </a:pPr>
            <a:r>
              <a:rPr sz="3200" b="1" dirty="0">
                <a:solidFill>
                  <a:srgbClr val="C00000"/>
                </a:solidFill>
                <a:latin typeface="Trebuchet MS"/>
                <a:cs typeface="Trebuchet MS"/>
              </a:rPr>
              <a:t>В залежності </a:t>
            </a:r>
            <a:r>
              <a:rPr sz="3200" b="1" spc="-5" dirty="0">
                <a:solidFill>
                  <a:srgbClr val="C00000"/>
                </a:solidFill>
                <a:latin typeface="Trebuchet MS"/>
                <a:cs typeface="Trebuchet MS"/>
              </a:rPr>
              <a:t>від </a:t>
            </a:r>
            <a:r>
              <a:rPr sz="3200" b="1" dirty="0">
                <a:solidFill>
                  <a:srgbClr val="C00000"/>
                </a:solidFill>
                <a:latin typeface="Trebuchet MS"/>
                <a:cs typeface="Trebuchet MS"/>
              </a:rPr>
              <a:t>числа ознак </a:t>
            </a:r>
            <a:r>
              <a:rPr sz="3200" b="1" spc="-5" dirty="0">
                <a:solidFill>
                  <a:srgbClr val="C00000"/>
                </a:solidFill>
                <a:latin typeface="Trebuchet MS"/>
                <a:cs typeface="Trebuchet MS"/>
              </a:rPr>
              <a:t>групування  </a:t>
            </a:r>
            <a:r>
              <a:rPr sz="3200" b="1" dirty="0">
                <a:solidFill>
                  <a:srgbClr val="C00000"/>
                </a:solidFill>
                <a:latin typeface="Trebuchet MS"/>
                <a:cs typeface="Trebuchet MS"/>
              </a:rPr>
              <a:t>поділяють </a:t>
            </a:r>
            <a:r>
              <a:rPr sz="3200" b="1" spc="-5" dirty="0">
                <a:solidFill>
                  <a:srgbClr val="C00000"/>
                </a:solidFill>
                <a:latin typeface="Trebuchet MS"/>
                <a:cs typeface="Trebuchet MS"/>
              </a:rPr>
              <a:t>на </a:t>
            </a:r>
            <a:r>
              <a:rPr sz="3200" b="1" dirty="0">
                <a:solidFill>
                  <a:srgbClr val="C00000"/>
                </a:solidFill>
                <a:latin typeface="Trebuchet MS"/>
                <a:cs typeface="Trebuchet MS"/>
              </a:rPr>
              <a:t>прості і</a:t>
            </a:r>
            <a:r>
              <a:rPr sz="3200" b="1" spc="-45" dirty="0">
                <a:solidFill>
                  <a:srgbClr val="C00000"/>
                </a:solidFill>
                <a:latin typeface="Trebuchet MS"/>
                <a:cs typeface="Trebuchet MS"/>
              </a:rPr>
              <a:t> </a:t>
            </a:r>
            <a:r>
              <a:rPr sz="3200" b="1" dirty="0">
                <a:solidFill>
                  <a:srgbClr val="C00000"/>
                </a:solidFill>
                <a:latin typeface="Trebuchet MS"/>
                <a:cs typeface="Trebuchet MS"/>
              </a:rPr>
              <a:t>складні.</a:t>
            </a:r>
            <a:endParaRPr sz="3200">
              <a:latin typeface="Trebuchet MS"/>
              <a:cs typeface="Trebuchet MS"/>
            </a:endParaRPr>
          </a:p>
          <a:p>
            <a:pPr marL="12700" marR="5080" algn="just">
              <a:lnSpc>
                <a:spcPct val="100000"/>
              </a:lnSpc>
              <a:spcBef>
                <a:spcPts val="600"/>
              </a:spcBef>
            </a:pPr>
            <a:r>
              <a:rPr sz="3200" b="1" spc="-5" dirty="0">
                <a:solidFill>
                  <a:srgbClr val="C00000"/>
                </a:solidFill>
                <a:latin typeface="Trebuchet MS"/>
                <a:cs typeface="Trebuchet MS"/>
              </a:rPr>
              <a:t>Прості </a:t>
            </a:r>
            <a:r>
              <a:rPr sz="3200" b="1" dirty="0">
                <a:solidFill>
                  <a:srgbClr val="C00000"/>
                </a:solidFill>
                <a:latin typeface="Trebuchet MS"/>
                <a:cs typeface="Trebuchet MS"/>
              </a:rPr>
              <a:t>– </a:t>
            </a:r>
            <a:r>
              <a:rPr sz="3200" b="1" dirty="0">
                <a:latin typeface="Trebuchet MS"/>
                <a:cs typeface="Trebuchet MS"/>
              </a:rPr>
              <a:t>це групування за </a:t>
            </a:r>
            <a:r>
              <a:rPr sz="3200" b="1" spc="-5" dirty="0">
                <a:latin typeface="Trebuchet MS"/>
                <a:cs typeface="Trebuchet MS"/>
              </a:rPr>
              <a:t>однією </a:t>
            </a:r>
            <a:r>
              <a:rPr sz="3200" b="1" dirty="0">
                <a:latin typeface="Trebuchet MS"/>
                <a:cs typeface="Trebuchet MS"/>
              </a:rPr>
              <a:t>ознакою  </a:t>
            </a:r>
            <a:r>
              <a:rPr sz="2800" b="1" spc="-5" dirty="0">
                <a:latin typeface="Trebuchet MS"/>
                <a:cs typeface="Trebuchet MS"/>
              </a:rPr>
              <a:t>Окремим випадком простого групування є  класифікація – систематизований розподіл  </a:t>
            </a:r>
            <a:r>
              <a:rPr sz="2800" b="1" spc="-10" dirty="0">
                <a:latin typeface="Trebuchet MS"/>
                <a:cs typeface="Trebuchet MS"/>
              </a:rPr>
              <a:t>явищ </a:t>
            </a:r>
            <a:r>
              <a:rPr sz="2800" b="1" spc="-5" dirty="0">
                <a:latin typeface="Trebuchet MS"/>
                <a:cs typeface="Trebuchet MS"/>
              </a:rPr>
              <a:t>і об’єктів на певні групи, </a:t>
            </a:r>
            <a:r>
              <a:rPr sz="2800" b="1" spc="-10" dirty="0">
                <a:latin typeface="Trebuchet MS"/>
                <a:cs typeface="Trebuchet MS"/>
              </a:rPr>
              <a:t>класи </a:t>
            </a:r>
            <a:r>
              <a:rPr sz="2800" b="1" dirty="0">
                <a:latin typeface="Trebuchet MS"/>
                <a:cs typeface="Trebuchet MS"/>
              </a:rPr>
              <a:t>на </a:t>
            </a:r>
            <a:r>
              <a:rPr sz="2800" b="1" spc="-5" dirty="0">
                <a:latin typeface="Trebuchet MS"/>
                <a:cs typeface="Trebuchet MS"/>
              </a:rPr>
              <a:t>основі  їх </a:t>
            </a:r>
            <a:r>
              <a:rPr sz="2800" b="1" spc="-10" dirty="0">
                <a:latin typeface="Trebuchet MS"/>
                <a:cs typeface="Trebuchet MS"/>
              </a:rPr>
              <a:t>схожості </a:t>
            </a:r>
            <a:r>
              <a:rPr sz="2800" b="1" spc="-5" dirty="0">
                <a:latin typeface="Trebuchet MS"/>
                <a:cs typeface="Trebuchet MS"/>
              </a:rPr>
              <a:t>і відмінності.</a:t>
            </a:r>
            <a:endParaRPr sz="2800">
              <a:latin typeface="Trebuchet MS"/>
              <a:cs typeface="Trebuchet MS"/>
            </a:endParaRPr>
          </a:p>
        </p:txBody>
      </p:sp>
      <p:sp>
        <p:nvSpPr>
          <p:cNvPr id="3" name="object 3"/>
          <p:cNvSpPr txBox="1"/>
          <p:nvPr/>
        </p:nvSpPr>
        <p:spPr>
          <a:xfrm>
            <a:off x="368300" y="3725672"/>
            <a:ext cx="8408035" cy="2860040"/>
          </a:xfrm>
          <a:prstGeom prst="rect">
            <a:avLst/>
          </a:prstGeom>
        </p:spPr>
        <p:txBody>
          <a:bodyPr vert="horz" wrap="square" lIns="0" tIns="12065" rIns="0" bIns="0" rtlCol="0">
            <a:spAutoFit/>
          </a:bodyPr>
          <a:lstStyle/>
          <a:p>
            <a:pPr marL="12700" marR="5080">
              <a:lnSpc>
                <a:spcPct val="100000"/>
              </a:lnSpc>
              <a:spcBef>
                <a:spcPts val="95"/>
              </a:spcBef>
              <a:tabLst>
                <a:tab pos="2536190" algn="l"/>
                <a:tab pos="3254375" algn="l"/>
                <a:tab pos="4704080" algn="l"/>
                <a:tab pos="6061710" algn="l"/>
                <a:tab pos="7162800" algn="l"/>
              </a:tabLst>
            </a:pPr>
            <a:r>
              <a:rPr sz="2800" b="1" spc="-10" dirty="0">
                <a:latin typeface="Trebuchet MS"/>
                <a:cs typeface="Trebuchet MS"/>
              </a:rPr>
              <a:t>Класи</a:t>
            </a:r>
            <a:r>
              <a:rPr sz="2800" b="1" dirty="0">
                <a:latin typeface="Trebuchet MS"/>
                <a:cs typeface="Trebuchet MS"/>
              </a:rPr>
              <a:t>фі</a:t>
            </a:r>
            <a:r>
              <a:rPr sz="2800" b="1" spc="-5" dirty="0">
                <a:latin typeface="Trebuchet MS"/>
                <a:cs typeface="Trebuchet MS"/>
              </a:rPr>
              <a:t>кація</a:t>
            </a:r>
            <a:r>
              <a:rPr sz="2800" b="1" dirty="0">
                <a:latin typeface="Trebuchet MS"/>
                <a:cs typeface="Trebuchet MS"/>
              </a:rPr>
              <a:t>	</a:t>
            </a:r>
            <a:r>
              <a:rPr sz="2800" b="1" spc="-5" dirty="0">
                <a:latin typeface="Trebuchet MS"/>
                <a:cs typeface="Trebuchet MS"/>
              </a:rPr>
              <a:t>діє</a:t>
            </a:r>
            <a:r>
              <a:rPr sz="2800" b="1" dirty="0">
                <a:latin typeface="Trebuchet MS"/>
                <a:cs typeface="Trebuchet MS"/>
              </a:rPr>
              <a:t>	</a:t>
            </a:r>
            <a:r>
              <a:rPr sz="2800" b="1" spc="-5" dirty="0">
                <a:latin typeface="Trebuchet MS"/>
                <a:cs typeface="Trebuchet MS"/>
              </a:rPr>
              <a:t>пев</a:t>
            </a:r>
            <a:r>
              <a:rPr sz="2800" b="1" spc="5" dirty="0">
                <a:latin typeface="Trebuchet MS"/>
                <a:cs typeface="Trebuchet MS"/>
              </a:rPr>
              <a:t>н</a:t>
            </a:r>
            <a:r>
              <a:rPr sz="2800" b="1" dirty="0">
                <a:latin typeface="Trebuchet MS"/>
                <a:cs typeface="Trebuchet MS"/>
              </a:rPr>
              <a:t>и</a:t>
            </a:r>
            <a:r>
              <a:rPr sz="2800" b="1" spc="-5" dirty="0">
                <a:latin typeface="Trebuchet MS"/>
                <a:cs typeface="Trebuchet MS"/>
              </a:rPr>
              <a:t>й</a:t>
            </a:r>
            <a:r>
              <a:rPr sz="2800" b="1" dirty="0">
                <a:latin typeface="Trebuchet MS"/>
                <a:cs typeface="Trebuchet MS"/>
              </a:rPr>
              <a:t>	</a:t>
            </a:r>
            <a:r>
              <a:rPr sz="2800" b="1" spc="-5" dirty="0">
                <a:latin typeface="Trebuchet MS"/>
                <a:cs typeface="Trebuchet MS"/>
              </a:rPr>
              <a:t>п</a:t>
            </a:r>
            <a:r>
              <a:rPr sz="2800" b="1" spc="5" dirty="0">
                <a:latin typeface="Trebuchet MS"/>
                <a:cs typeface="Trebuchet MS"/>
              </a:rPr>
              <a:t>е</a:t>
            </a:r>
            <a:r>
              <a:rPr sz="2800" b="1" spc="-5" dirty="0">
                <a:latin typeface="Trebuchet MS"/>
                <a:cs typeface="Trebuchet MS"/>
              </a:rPr>
              <a:t>рі</a:t>
            </a:r>
            <a:r>
              <a:rPr sz="2800" b="1" dirty="0">
                <a:latin typeface="Trebuchet MS"/>
                <a:cs typeface="Trebuchet MS"/>
              </a:rPr>
              <a:t>о</a:t>
            </a:r>
            <a:r>
              <a:rPr sz="2800" b="1" spc="-5" dirty="0">
                <a:latin typeface="Trebuchet MS"/>
                <a:cs typeface="Trebuchet MS"/>
              </a:rPr>
              <a:t>д</a:t>
            </a:r>
            <a:r>
              <a:rPr sz="2800" b="1" dirty="0">
                <a:latin typeface="Trebuchet MS"/>
                <a:cs typeface="Trebuchet MS"/>
              </a:rPr>
              <a:t>	</a:t>
            </a:r>
            <a:r>
              <a:rPr sz="2800" b="1" spc="-5" dirty="0">
                <a:latin typeface="Trebuchet MS"/>
                <a:cs typeface="Trebuchet MS"/>
              </a:rPr>
              <a:t>часу.</a:t>
            </a:r>
            <a:r>
              <a:rPr sz="2800" b="1" dirty="0">
                <a:latin typeface="Trebuchet MS"/>
                <a:cs typeface="Trebuchet MS"/>
              </a:rPr>
              <a:t>	</a:t>
            </a:r>
            <a:r>
              <a:rPr sz="2800" b="1" spc="-10" dirty="0">
                <a:latin typeface="Trebuchet MS"/>
                <a:cs typeface="Trebuchet MS"/>
              </a:rPr>
              <a:t>О</a:t>
            </a:r>
            <a:r>
              <a:rPr sz="2800" b="1" dirty="0">
                <a:latin typeface="Trebuchet MS"/>
                <a:cs typeface="Trebuchet MS"/>
              </a:rPr>
              <a:t>с</a:t>
            </a:r>
            <a:r>
              <a:rPr sz="2800" b="1" spc="-5" dirty="0">
                <a:latin typeface="Trebuchet MS"/>
                <a:cs typeface="Trebuchet MS"/>
              </a:rPr>
              <a:t>но</a:t>
            </a:r>
            <a:r>
              <a:rPr sz="2800" b="1" dirty="0">
                <a:latin typeface="Trebuchet MS"/>
                <a:cs typeface="Trebuchet MS"/>
              </a:rPr>
              <a:t>в</a:t>
            </a:r>
            <a:r>
              <a:rPr sz="2800" b="1" spc="-5" dirty="0">
                <a:latin typeface="Trebuchet MS"/>
                <a:cs typeface="Trebuchet MS"/>
              </a:rPr>
              <a:t>а  класифікації - атрибутивна</a:t>
            </a:r>
            <a:r>
              <a:rPr sz="2800" b="1" spc="45" dirty="0">
                <a:latin typeface="Trebuchet MS"/>
                <a:cs typeface="Trebuchet MS"/>
              </a:rPr>
              <a:t> </a:t>
            </a:r>
            <a:r>
              <a:rPr sz="2800" b="1" spc="-5" dirty="0">
                <a:latin typeface="Trebuchet MS"/>
                <a:cs typeface="Trebuchet MS"/>
              </a:rPr>
              <a:t>ознака.</a:t>
            </a:r>
            <a:endParaRPr sz="2800">
              <a:latin typeface="Trebuchet MS"/>
              <a:cs typeface="Trebuchet MS"/>
            </a:endParaRPr>
          </a:p>
          <a:p>
            <a:pPr marL="12700" marR="5080">
              <a:lnSpc>
                <a:spcPct val="100000"/>
              </a:lnSpc>
              <a:spcBef>
                <a:spcPts val="595"/>
              </a:spcBef>
              <a:tabLst>
                <a:tab pos="1908175" algn="l"/>
                <a:tab pos="2403475" algn="l"/>
                <a:tab pos="4693285" algn="l"/>
                <a:tab pos="5374640" algn="l"/>
                <a:tab pos="6760209" algn="l"/>
                <a:tab pos="7188834" algn="l"/>
              </a:tabLst>
            </a:pPr>
            <a:r>
              <a:rPr sz="3200" b="1" dirty="0">
                <a:solidFill>
                  <a:srgbClr val="C00000"/>
                </a:solidFill>
                <a:latin typeface="Trebuchet MS"/>
                <a:cs typeface="Trebuchet MS"/>
              </a:rPr>
              <a:t>Складні	–	</a:t>
            </a:r>
            <a:r>
              <a:rPr sz="2800" b="1" spc="-5" dirty="0">
                <a:latin typeface="Trebuchet MS"/>
                <a:cs typeface="Trebuchet MS"/>
              </a:rPr>
              <a:t>групу</a:t>
            </a:r>
            <a:r>
              <a:rPr sz="2800" b="1" dirty="0">
                <a:latin typeface="Trebuchet MS"/>
                <a:cs typeface="Trebuchet MS"/>
              </a:rPr>
              <a:t>в</a:t>
            </a:r>
            <a:r>
              <a:rPr sz="2800" b="1" spc="-10" dirty="0">
                <a:latin typeface="Trebuchet MS"/>
                <a:cs typeface="Trebuchet MS"/>
              </a:rPr>
              <a:t>анн</a:t>
            </a:r>
            <a:r>
              <a:rPr sz="2800" b="1" spc="-5" dirty="0">
                <a:latin typeface="Trebuchet MS"/>
                <a:cs typeface="Trebuchet MS"/>
              </a:rPr>
              <a:t>я</a:t>
            </a:r>
            <a:r>
              <a:rPr sz="2800" b="1" dirty="0">
                <a:latin typeface="Trebuchet MS"/>
                <a:cs typeface="Trebuchet MS"/>
              </a:rPr>
              <a:t>	з</a:t>
            </a:r>
            <a:r>
              <a:rPr sz="2800" b="1" spc="-5" dirty="0">
                <a:latin typeface="Trebuchet MS"/>
                <a:cs typeface="Trebuchet MS"/>
              </a:rPr>
              <a:t>а</a:t>
            </a:r>
            <a:r>
              <a:rPr sz="2800" b="1" dirty="0">
                <a:latin typeface="Trebuchet MS"/>
                <a:cs typeface="Trebuchet MS"/>
              </a:rPr>
              <a:t>	</a:t>
            </a:r>
            <a:r>
              <a:rPr sz="2800" b="1" spc="-5" dirty="0">
                <a:latin typeface="Trebuchet MS"/>
                <a:cs typeface="Trebuchet MS"/>
              </a:rPr>
              <a:t>д</a:t>
            </a:r>
            <a:r>
              <a:rPr sz="2800" b="1" spc="5" dirty="0">
                <a:latin typeface="Trebuchet MS"/>
                <a:cs typeface="Trebuchet MS"/>
              </a:rPr>
              <a:t>в</a:t>
            </a:r>
            <a:r>
              <a:rPr sz="2800" b="1" spc="-5" dirty="0">
                <a:latin typeface="Trebuchet MS"/>
                <a:cs typeface="Trebuchet MS"/>
              </a:rPr>
              <a:t>ома</a:t>
            </a:r>
            <a:r>
              <a:rPr sz="2800" b="1" dirty="0">
                <a:latin typeface="Trebuchet MS"/>
                <a:cs typeface="Trebuchet MS"/>
              </a:rPr>
              <a:t>	</a:t>
            </a:r>
            <a:r>
              <a:rPr sz="2800" b="1" spc="-5" dirty="0">
                <a:latin typeface="Trebuchet MS"/>
                <a:cs typeface="Trebuchet MS"/>
              </a:rPr>
              <a:t>і</a:t>
            </a:r>
            <a:r>
              <a:rPr sz="2800" b="1" dirty="0">
                <a:latin typeface="Trebuchet MS"/>
                <a:cs typeface="Trebuchet MS"/>
              </a:rPr>
              <a:t>	</a:t>
            </a:r>
            <a:r>
              <a:rPr sz="2800" b="1" spc="-5" dirty="0">
                <a:latin typeface="Trebuchet MS"/>
                <a:cs typeface="Trebuchet MS"/>
              </a:rPr>
              <a:t>більше  ознаками.</a:t>
            </a:r>
            <a:endParaRPr sz="2800">
              <a:latin typeface="Trebuchet MS"/>
              <a:cs typeface="Trebuchet MS"/>
            </a:endParaRPr>
          </a:p>
          <a:p>
            <a:pPr marL="12700" marR="5715">
              <a:lnSpc>
                <a:spcPct val="100000"/>
              </a:lnSpc>
              <a:spcBef>
                <a:spcPts val="605"/>
              </a:spcBef>
            </a:pPr>
            <a:r>
              <a:rPr sz="3200" b="1" spc="-5" dirty="0">
                <a:solidFill>
                  <a:srgbClr val="C00000"/>
                </a:solidFill>
                <a:latin typeface="Trebuchet MS"/>
                <a:cs typeface="Trebuchet MS"/>
              </a:rPr>
              <a:t>Комбінаційні </a:t>
            </a:r>
            <a:r>
              <a:rPr sz="3200" b="1" dirty="0">
                <a:solidFill>
                  <a:srgbClr val="C00000"/>
                </a:solidFill>
                <a:latin typeface="Trebuchet MS"/>
                <a:cs typeface="Trebuchet MS"/>
              </a:rPr>
              <a:t>– </a:t>
            </a:r>
            <a:r>
              <a:rPr sz="2800" b="1" spc="-5" dirty="0">
                <a:latin typeface="Trebuchet MS"/>
                <a:cs typeface="Trebuchet MS"/>
              </a:rPr>
              <a:t>це групування, в основі </a:t>
            </a:r>
            <a:r>
              <a:rPr sz="2800" b="1" spc="-10" dirty="0">
                <a:latin typeface="Trebuchet MS"/>
                <a:cs typeface="Trebuchet MS"/>
              </a:rPr>
              <a:t>якого  </a:t>
            </a:r>
            <a:r>
              <a:rPr sz="2800" b="1" spc="-5" dirty="0">
                <a:latin typeface="Trebuchet MS"/>
                <a:cs typeface="Trebuchet MS"/>
              </a:rPr>
              <a:t>послідовно </a:t>
            </a:r>
            <a:r>
              <a:rPr sz="2800" b="1" spc="-10" dirty="0">
                <a:latin typeface="Trebuchet MS"/>
                <a:cs typeface="Trebuchet MS"/>
              </a:rPr>
              <a:t>скомбіновано </a:t>
            </a:r>
            <a:r>
              <a:rPr sz="2800" b="1" spc="-5" dirty="0">
                <a:latin typeface="Trebuchet MS"/>
                <a:cs typeface="Trebuchet MS"/>
              </a:rPr>
              <a:t>дві </a:t>
            </a:r>
            <a:r>
              <a:rPr sz="2800" b="1" spc="-10" dirty="0">
                <a:latin typeface="Trebuchet MS"/>
                <a:cs typeface="Trebuchet MS"/>
              </a:rPr>
              <a:t>та </a:t>
            </a:r>
            <a:r>
              <a:rPr sz="2800" b="1" spc="-5" dirty="0">
                <a:latin typeface="Trebuchet MS"/>
                <a:cs typeface="Trebuchet MS"/>
              </a:rPr>
              <a:t>більше</a:t>
            </a:r>
            <a:r>
              <a:rPr sz="2800" b="1" spc="105" dirty="0">
                <a:latin typeface="Trebuchet MS"/>
                <a:cs typeface="Trebuchet MS"/>
              </a:rPr>
              <a:t> </a:t>
            </a:r>
            <a:r>
              <a:rPr sz="2800" b="1" spc="-5" dirty="0">
                <a:latin typeface="Trebuchet MS"/>
                <a:cs typeface="Trebuchet MS"/>
              </a:rPr>
              <a:t>ознаки.</a:t>
            </a:r>
            <a:endParaRPr sz="2800">
              <a:latin typeface="Trebuchet MS"/>
              <a:cs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400938"/>
            <a:ext cx="5136515" cy="513715"/>
          </a:xfrm>
          <a:prstGeom prst="rect">
            <a:avLst/>
          </a:prstGeom>
        </p:spPr>
        <p:txBody>
          <a:bodyPr vert="horz" wrap="square" lIns="0" tIns="13335" rIns="0" bIns="0" rtlCol="0">
            <a:spAutoFit/>
          </a:bodyPr>
          <a:lstStyle/>
          <a:p>
            <a:pPr marL="12700">
              <a:lnSpc>
                <a:spcPct val="100000"/>
              </a:lnSpc>
              <a:spcBef>
                <a:spcPts val="105"/>
              </a:spcBef>
              <a:tabLst>
                <a:tab pos="2643505" algn="l"/>
              </a:tabLst>
            </a:pPr>
            <a:r>
              <a:rPr sz="3200" b="1" dirty="0">
                <a:solidFill>
                  <a:srgbClr val="C00000"/>
                </a:solidFill>
                <a:latin typeface="Trebuchet MS"/>
                <a:cs typeface="Trebuchet MS"/>
              </a:rPr>
              <a:t>Групування	</a:t>
            </a:r>
            <a:r>
              <a:rPr sz="3200" b="1" spc="-5" dirty="0">
                <a:solidFill>
                  <a:srgbClr val="C00000"/>
                </a:solidFill>
                <a:latin typeface="Trebuchet MS"/>
                <a:cs typeface="Trebuchet MS"/>
              </a:rPr>
              <a:t>поділяються</a:t>
            </a:r>
            <a:endParaRPr sz="3200">
              <a:latin typeface="Trebuchet MS"/>
              <a:cs typeface="Trebuchet MS"/>
            </a:endParaRPr>
          </a:p>
        </p:txBody>
      </p:sp>
      <p:sp>
        <p:nvSpPr>
          <p:cNvPr id="3" name="object 3"/>
          <p:cNvSpPr txBox="1"/>
          <p:nvPr/>
        </p:nvSpPr>
        <p:spPr>
          <a:xfrm>
            <a:off x="5819013" y="400938"/>
            <a:ext cx="2956560" cy="513715"/>
          </a:xfrm>
          <a:prstGeom prst="rect">
            <a:avLst/>
          </a:prstGeom>
        </p:spPr>
        <p:txBody>
          <a:bodyPr vert="horz" wrap="square" lIns="0" tIns="13335" rIns="0" bIns="0" rtlCol="0">
            <a:spAutoFit/>
          </a:bodyPr>
          <a:lstStyle/>
          <a:p>
            <a:pPr marL="12700">
              <a:lnSpc>
                <a:spcPct val="100000"/>
              </a:lnSpc>
              <a:spcBef>
                <a:spcPts val="105"/>
              </a:spcBef>
              <a:tabLst>
                <a:tab pos="809625" algn="l"/>
                <a:tab pos="1829435" algn="l"/>
              </a:tabLst>
            </a:pPr>
            <a:r>
              <a:rPr sz="3200" b="1" spc="-5" dirty="0">
                <a:solidFill>
                  <a:srgbClr val="C00000"/>
                </a:solidFill>
                <a:latin typeface="Trebuchet MS"/>
                <a:cs typeface="Trebuchet MS"/>
              </a:rPr>
              <a:t>н</a:t>
            </a:r>
            <a:r>
              <a:rPr sz="3200" b="1" dirty="0">
                <a:solidFill>
                  <a:srgbClr val="C00000"/>
                </a:solidFill>
                <a:latin typeface="Trebuchet MS"/>
                <a:cs typeface="Trebuchet MS"/>
              </a:rPr>
              <a:t>а	три	вид</a:t>
            </a:r>
            <a:r>
              <a:rPr sz="3200" b="1" spc="-5" dirty="0">
                <a:solidFill>
                  <a:srgbClr val="C00000"/>
                </a:solidFill>
                <a:latin typeface="Trebuchet MS"/>
                <a:cs typeface="Trebuchet MS"/>
              </a:rPr>
              <a:t>и</a:t>
            </a:r>
            <a:r>
              <a:rPr sz="3200" b="1" dirty="0">
                <a:solidFill>
                  <a:srgbClr val="C00000"/>
                </a:solidFill>
                <a:latin typeface="Trebuchet MS"/>
                <a:cs typeface="Trebuchet MS"/>
              </a:rPr>
              <a:t>:</a:t>
            </a:r>
            <a:endParaRPr sz="3200">
              <a:latin typeface="Trebuchet MS"/>
              <a:cs typeface="Trebuchet MS"/>
            </a:endParaRPr>
          </a:p>
        </p:txBody>
      </p:sp>
      <p:sp>
        <p:nvSpPr>
          <p:cNvPr id="4" name="object 4"/>
          <p:cNvSpPr txBox="1"/>
          <p:nvPr/>
        </p:nvSpPr>
        <p:spPr>
          <a:xfrm>
            <a:off x="368300" y="888619"/>
            <a:ext cx="719582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C00000"/>
                </a:solidFill>
                <a:latin typeface="Trebuchet MS"/>
                <a:cs typeface="Trebuchet MS"/>
              </a:rPr>
              <a:t>типологічні, структурні,</a:t>
            </a:r>
            <a:r>
              <a:rPr sz="3200" b="1" spc="25" dirty="0">
                <a:solidFill>
                  <a:srgbClr val="C00000"/>
                </a:solidFill>
                <a:latin typeface="Trebuchet MS"/>
                <a:cs typeface="Trebuchet MS"/>
              </a:rPr>
              <a:t> </a:t>
            </a:r>
            <a:r>
              <a:rPr sz="3200" b="1" spc="-5" dirty="0">
                <a:solidFill>
                  <a:srgbClr val="C00000"/>
                </a:solidFill>
                <a:latin typeface="Trebuchet MS"/>
                <a:cs typeface="Trebuchet MS"/>
              </a:rPr>
              <a:t>аналітичні.</a:t>
            </a:r>
            <a:endParaRPr sz="3200">
              <a:latin typeface="Trebuchet MS"/>
              <a:cs typeface="Trebuchet MS"/>
            </a:endParaRPr>
          </a:p>
        </p:txBody>
      </p:sp>
      <p:sp>
        <p:nvSpPr>
          <p:cNvPr id="5" name="object 5"/>
          <p:cNvSpPr txBox="1"/>
          <p:nvPr/>
        </p:nvSpPr>
        <p:spPr>
          <a:xfrm>
            <a:off x="368300" y="1452448"/>
            <a:ext cx="2972435" cy="514350"/>
          </a:xfrm>
          <a:prstGeom prst="rect">
            <a:avLst/>
          </a:prstGeom>
        </p:spPr>
        <p:txBody>
          <a:bodyPr vert="horz" wrap="square" lIns="0" tIns="13335" rIns="0" bIns="0" rtlCol="0">
            <a:spAutoFit/>
          </a:bodyPr>
          <a:lstStyle/>
          <a:p>
            <a:pPr marL="12700">
              <a:lnSpc>
                <a:spcPct val="100000"/>
              </a:lnSpc>
              <a:spcBef>
                <a:spcPts val="105"/>
              </a:spcBef>
              <a:tabLst>
                <a:tab pos="2809240" algn="l"/>
              </a:tabLst>
            </a:pPr>
            <a:r>
              <a:rPr sz="3200" b="1" dirty="0">
                <a:solidFill>
                  <a:srgbClr val="C00000"/>
                </a:solidFill>
                <a:latin typeface="Trebuchet MS"/>
                <a:cs typeface="Trebuchet MS"/>
              </a:rPr>
              <a:t>Типол</a:t>
            </a:r>
            <a:r>
              <a:rPr sz="3200" b="1" spc="-25" dirty="0">
                <a:solidFill>
                  <a:srgbClr val="C00000"/>
                </a:solidFill>
                <a:latin typeface="Trebuchet MS"/>
                <a:cs typeface="Trebuchet MS"/>
              </a:rPr>
              <a:t>о</a:t>
            </a:r>
            <a:r>
              <a:rPr sz="3200" b="1" dirty="0">
                <a:solidFill>
                  <a:srgbClr val="C00000"/>
                </a:solidFill>
                <a:latin typeface="Trebuchet MS"/>
                <a:cs typeface="Trebuchet MS"/>
              </a:rPr>
              <a:t>г</a:t>
            </a:r>
            <a:r>
              <a:rPr sz="3200" b="1" spc="-10" dirty="0">
                <a:solidFill>
                  <a:srgbClr val="C00000"/>
                </a:solidFill>
                <a:latin typeface="Trebuchet MS"/>
                <a:cs typeface="Trebuchet MS"/>
              </a:rPr>
              <a:t>і</a:t>
            </a:r>
            <a:r>
              <a:rPr sz="3200" b="1" dirty="0">
                <a:solidFill>
                  <a:srgbClr val="C00000"/>
                </a:solidFill>
                <a:latin typeface="Trebuchet MS"/>
                <a:cs typeface="Trebuchet MS"/>
              </a:rPr>
              <a:t>ч</a:t>
            </a:r>
            <a:r>
              <a:rPr sz="3200" b="1" spc="-15" dirty="0">
                <a:solidFill>
                  <a:srgbClr val="C00000"/>
                </a:solidFill>
                <a:latin typeface="Trebuchet MS"/>
                <a:cs typeface="Trebuchet MS"/>
              </a:rPr>
              <a:t>н</a:t>
            </a:r>
            <a:r>
              <a:rPr sz="3200" b="1" dirty="0">
                <a:solidFill>
                  <a:srgbClr val="C00000"/>
                </a:solidFill>
                <a:latin typeface="Trebuchet MS"/>
                <a:cs typeface="Trebuchet MS"/>
              </a:rPr>
              <a:t>е	–</a:t>
            </a:r>
            <a:endParaRPr sz="3200">
              <a:latin typeface="Trebuchet MS"/>
              <a:cs typeface="Trebuchet MS"/>
            </a:endParaRPr>
          </a:p>
        </p:txBody>
      </p:sp>
      <p:sp>
        <p:nvSpPr>
          <p:cNvPr id="6" name="object 6"/>
          <p:cNvSpPr txBox="1"/>
          <p:nvPr/>
        </p:nvSpPr>
        <p:spPr>
          <a:xfrm>
            <a:off x="2049526" y="1941956"/>
            <a:ext cx="1991360"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rebuchet MS"/>
                <a:cs typeface="Trebuchet MS"/>
              </a:rPr>
              <a:t>сукупність,</a:t>
            </a:r>
            <a:endParaRPr sz="2800">
              <a:latin typeface="Trebuchet MS"/>
              <a:cs typeface="Trebuchet MS"/>
            </a:endParaRPr>
          </a:p>
        </p:txBody>
      </p:sp>
      <p:sp>
        <p:nvSpPr>
          <p:cNvPr id="7" name="object 7"/>
          <p:cNvSpPr txBox="1"/>
          <p:nvPr/>
        </p:nvSpPr>
        <p:spPr>
          <a:xfrm>
            <a:off x="3645534" y="1504264"/>
            <a:ext cx="5133340" cy="889635"/>
          </a:xfrm>
          <a:prstGeom prst="rect">
            <a:avLst/>
          </a:prstGeom>
        </p:spPr>
        <p:txBody>
          <a:bodyPr vert="horz" wrap="square" lIns="0" tIns="1905" rIns="0" bIns="0" rtlCol="0">
            <a:spAutoFit/>
          </a:bodyPr>
          <a:lstStyle/>
          <a:p>
            <a:pPr marL="660400" marR="5080" indent="-647700">
              <a:lnSpc>
                <a:spcPct val="102499"/>
              </a:lnSpc>
              <a:spcBef>
                <a:spcPts val="15"/>
              </a:spcBef>
              <a:tabLst>
                <a:tab pos="735965" algn="l"/>
                <a:tab pos="1431290" algn="l"/>
                <a:tab pos="3005455" algn="l"/>
                <a:tab pos="3143250" algn="l"/>
                <a:tab pos="4077335" algn="l"/>
              </a:tabLst>
            </a:pPr>
            <a:r>
              <a:rPr sz="2800" b="1" spc="-10" dirty="0">
                <a:latin typeface="Trebuchet MS"/>
                <a:cs typeface="Trebuchet MS"/>
              </a:rPr>
              <a:t>ц</a:t>
            </a:r>
            <a:r>
              <a:rPr sz="2800" b="1" spc="-5" dirty="0">
                <a:latin typeface="Trebuchet MS"/>
                <a:cs typeface="Trebuchet MS"/>
              </a:rPr>
              <a:t>е</a:t>
            </a:r>
            <a:r>
              <a:rPr sz="2800" b="1" dirty="0">
                <a:latin typeface="Trebuchet MS"/>
                <a:cs typeface="Trebuchet MS"/>
              </a:rPr>
              <a:t>		</a:t>
            </a:r>
            <a:r>
              <a:rPr sz="2800" b="1" spc="-5" dirty="0">
                <a:latin typeface="Trebuchet MS"/>
                <a:cs typeface="Trebuchet MS"/>
              </a:rPr>
              <a:t>г</a:t>
            </a:r>
            <a:r>
              <a:rPr sz="2800" b="1" dirty="0">
                <a:latin typeface="Trebuchet MS"/>
                <a:cs typeface="Trebuchet MS"/>
              </a:rPr>
              <a:t>р</a:t>
            </a:r>
            <a:r>
              <a:rPr sz="2800" b="1" spc="-5" dirty="0">
                <a:latin typeface="Trebuchet MS"/>
                <a:cs typeface="Trebuchet MS"/>
              </a:rPr>
              <a:t>упуван</a:t>
            </a:r>
            <a:r>
              <a:rPr sz="2800" b="1" spc="5" dirty="0">
                <a:latin typeface="Trebuchet MS"/>
                <a:cs typeface="Trebuchet MS"/>
              </a:rPr>
              <a:t>н</a:t>
            </a:r>
            <a:r>
              <a:rPr sz="2800" b="1" spc="-10" dirty="0">
                <a:latin typeface="Trebuchet MS"/>
                <a:cs typeface="Trebuchet MS"/>
              </a:rPr>
              <a:t>я</a:t>
            </a:r>
            <a:r>
              <a:rPr sz="2800" b="1" spc="-5" dirty="0">
                <a:latin typeface="Trebuchet MS"/>
                <a:cs typeface="Trebuchet MS"/>
              </a:rPr>
              <a:t>,</a:t>
            </a:r>
            <a:r>
              <a:rPr sz="2800" b="1" dirty="0">
                <a:latin typeface="Trebuchet MS"/>
                <a:cs typeface="Trebuchet MS"/>
              </a:rPr>
              <a:t>		</a:t>
            </a:r>
            <a:r>
              <a:rPr sz="2800" b="1" spc="-5" dirty="0">
                <a:latin typeface="Trebuchet MS"/>
                <a:cs typeface="Trebuchet MS"/>
              </a:rPr>
              <a:t>при</a:t>
            </a:r>
            <a:r>
              <a:rPr sz="2800" b="1" dirty="0">
                <a:latin typeface="Trebuchet MS"/>
                <a:cs typeface="Trebuchet MS"/>
              </a:rPr>
              <a:t>	</a:t>
            </a:r>
            <a:r>
              <a:rPr sz="2800" b="1" spc="-10" dirty="0">
                <a:latin typeface="Trebuchet MS"/>
                <a:cs typeface="Trebuchet MS"/>
              </a:rPr>
              <a:t>я</a:t>
            </a:r>
            <a:r>
              <a:rPr sz="2800" b="1" spc="-20" dirty="0">
                <a:latin typeface="Trebuchet MS"/>
                <a:cs typeface="Trebuchet MS"/>
              </a:rPr>
              <a:t>к</a:t>
            </a:r>
            <a:r>
              <a:rPr sz="2800" b="1" spc="-5" dirty="0">
                <a:latin typeface="Trebuchet MS"/>
                <a:cs typeface="Trebuchet MS"/>
              </a:rPr>
              <a:t>ому  </a:t>
            </a:r>
            <a:r>
              <a:rPr sz="2800" b="1" spc="-15" dirty="0">
                <a:latin typeface="Trebuchet MS"/>
                <a:cs typeface="Trebuchet MS"/>
              </a:rPr>
              <a:t>щ</a:t>
            </a:r>
            <a:r>
              <a:rPr sz="2800" b="1" spc="-5" dirty="0">
                <a:latin typeface="Trebuchet MS"/>
                <a:cs typeface="Trebuchet MS"/>
              </a:rPr>
              <a:t>о</a:t>
            </a:r>
            <a:r>
              <a:rPr sz="2800" b="1" dirty="0">
                <a:latin typeface="Trebuchet MS"/>
                <a:cs typeface="Trebuchet MS"/>
              </a:rPr>
              <a:t>	</a:t>
            </a:r>
            <a:r>
              <a:rPr sz="2800" b="1" spc="-10" dirty="0">
                <a:latin typeface="Trebuchet MS"/>
                <a:cs typeface="Trebuchet MS"/>
              </a:rPr>
              <a:t>місти</a:t>
            </a:r>
            <a:r>
              <a:rPr sz="2800" b="1" dirty="0">
                <a:latin typeface="Trebuchet MS"/>
                <a:cs typeface="Trebuchet MS"/>
              </a:rPr>
              <a:t>т</a:t>
            </a:r>
            <a:r>
              <a:rPr sz="2800" b="1" spc="-5" dirty="0">
                <a:latin typeface="Trebuchet MS"/>
                <a:cs typeface="Trebuchet MS"/>
              </a:rPr>
              <a:t>ь</a:t>
            </a:r>
            <a:r>
              <a:rPr sz="2800" b="1" dirty="0">
                <a:latin typeface="Trebuchet MS"/>
                <a:cs typeface="Trebuchet MS"/>
              </a:rPr>
              <a:t>	</a:t>
            </a:r>
            <a:r>
              <a:rPr sz="2800" b="1" spc="-5" dirty="0">
                <a:latin typeface="Trebuchet MS"/>
                <a:cs typeface="Trebuchet MS"/>
              </a:rPr>
              <a:t>н</a:t>
            </a:r>
            <a:r>
              <a:rPr sz="2800" b="1" spc="5" dirty="0">
                <a:latin typeface="Trebuchet MS"/>
                <a:cs typeface="Trebuchet MS"/>
              </a:rPr>
              <a:t>е</a:t>
            </a:r>
            <a:r>
              <a:rPr sz="2800" b="1" spc="-5" dirty="0">
                <a:latin typeface="Trebuchet MS"/>
                <a:cs typeface="Trebuchet MS"/>
              </a:rPr>
              <a:t>од</a:t>
            </a:r>
            <a:r>
              <a:rPr sz="2800" b="1" spc="5" dirty="0">
                <a:latin typeface="Trebuchet MS"/>
                <a:cs typeface="Trebuchet MS"/>
              </a:rPr>
              <a:t>н</a:t>
            </a:r>
            <a:r>
              <a:rPr sz="2800" b="1" spc="-5" dirty="0">
                <a:latin typeface="Trebuchet MS"/>
                <a:cs typeface="Trebuchet MS"/>
              </a:rPr>
              <a:t>орідні</a:t>
            </a:r>
            <a:endParaRPr sz="2800">
              <a:latin typeface="Trebuchet MS"/>
              <a:cs typeface="Trebuchet MS"/>
            </a:endParaRPr>
          </a:p>
        </p:txBody>
      </p:sp>
      <p:sp>
        <p:nvSpPr>
          <p:cNvPr id="8" name="object 8"/>
          <p:cNvSpPr txBox="1"/>
          <p:nvPr/>
        </p:nvSpPr>
        <p:spPr>
          <a:xfrm>
            <a:off x="368300" y="1941956"/>
            <a:ext cx="1541780" cy="878840"/>
          </a:xfrm>
          <a:prstGeom prst="rect">
            <a:avLst/>
          </a:prstGeom>
        </p:spPr>
        <p:txBody>
          <a:bodyPr vert="horz" wrap="square" lIns="0" tIns="12065" rIns="0" bIns="0" rtlCol="0">
            <a:spAutoFit/>
          </a:bodyPr>
          <a:lstStyle/>
          <a:p>
            <a:pPr marL="12700" marR="5080">
              <a:lnSpc>
                <a:spcPct val="100000"/>
              </a:lnSpc>
              <a:spcBef>
                <a:spcPts val="95"/>
              </a:spcBef>
            </a:pPr>
            <a:r>
              <a:rPr sz="2800" b="1" spc="-5" dirty="0">
                <a:latin typeface="Trebuchet MS"/>
                <a:cs typeface="Trebuchet MS"/>
              </a:rPr>
              <a:t>складна  оди</a:t>
            </a:r>
            <a:r>
              <a:rPr sz="2800" b="1" spc="5" dirty="0">
                <a:latin typeface="Trebuchet MS"/>
                <a:cs typeface="Trebuchet MS"/>
              </a:rPr>
              <a:t>н</a:t>
            </a:r>
            <a:r>
              <a:rPr sz="2800" b="1" dirty="0">
                <a:latin typeface="Trebuchet MS"/>
                <a:cs typeface="Trebuchet MS"/>
              </a:rPr>
              <a:t>и</a:t>
            </a:r>
            <a:r>
              <a:rPr sz="2800" b="1" spc="-10" dirty="0">
                <a:latin typeface="Trebuchet MS"/>
                <a:cs typeface="Trebuchet MS"/>
              </a:rPr>
              <a:t>ц</a:t>
            </a:r>
            <a:r>
              <a:rPr sz="2800" b="1" spc="-5" dirty="0">
                <a:latin typeface="Trebuchet MS"/>
                <a:cs typeface="Trebuchet MS"/>
              </a:rPr>
              <a:t>і,</a:t>
            </a:r>
            <a:endParaRPr sz="2800">
              <a:latin typeface="Trebuchet MS"/>
              <a:cs typeface="Trebuchet MS"/>
            </a:endParaRPr>
          </a:p>
        </p:txBody>
      </p:sp>
      <p:sp>
        <p:nvSpPr>
          <p:cNvPr id="9" name="object 9"/>
          <p:cNvSpPr txBox="1"/>
          <p:nvPr/>
        </p:nvSpPr>
        <p:spPr>
          <a:xfrm>
            <a:off x="2438145" y="2368676"/>
            <a:ext cx="3507740" cy="452120"/>
          </a:xfrm>
          <a:prstGeom prst="rect">
            <a:avLst/>
          </a:prstGeom>
        </p:spPr>
        <p:txBody>
          <a:bodyPr vert="horz" wrap="square" lIns="0" tIns="12065" rIns="0" bIns="0" rtlCol="0">
            <a:spAutoFit/>
          </a:bodyPr>
          <a:lstStyle/>
          <a:p>
            <a:pPr marL="12700">
              <a:lnSpc>
                <a:spcPct val="100000"/>
              </a:lnSpc>
              <a:spcBef>
                <a:spcPts val="95"/>
              </a:spcBef>
              <a:tabLst>
                <a:tab pos="3091180" algn="l"/>
              </a:tabLst>
            </a:pPr>
            <a:r>
              <a:rPr sz="2800" b="1" spc="-5" dirty="0">
                <a:latin typeface="Trebuchet MS"/>
                <a:cs typeface="Trebuchet MS"/>
              </a:rPr>
              <a:t>розкла</a:t>
            </a:r>
            <a:r>
              <a:rPr sz="2800" b="1" spc="5" dirty="0">
                <a:latin typeface="Trebuchet MS"/>
                <a:cs typeface="Trebuchet MS"/>
              </a:rPr>
              <a:t>д</a:t>
            </a:r>
            <a:r>
              <a:rPr sz="2800" b="1" spc="-10" dirty="0">
                <a:latin typeface="Trebuchet MS"/>
                <a:cs typeface="Trebuchet MS"/>
              </a:rPr>
              <a:t>ає</a:t>
            </a:r>
            <a:r>
              <a:rPr sz="2800" b="1" spc="-20" dirty="0">
                <a:latin typeface="Trebuchet MS"/>
                <a:cs typeface="Trebuchet MS"/>
              </a:rPr>
              <a:t>т</a:t>
            </a:r>
            <a:r>
              <a:rPr sz="2800" b="1" spc="5" dirty="0">
                <a:latin typeface="Trebuchet MS"/>
                <a:cs typeface="Trebuchet MS"/>
              </a:rPr>
              <a:t>ь</a:t>
            </a:r>
            <a:r>
              <a:rPr sz="2800" b="1" spc="-10" dirty="0">
                <a:latin typeface="Trebuchet MS"/>
                <a:cs typeface="Trebuchet MS"/>
              </a:rPr>
              <a:t>с</a:t>
            </a:r>
            <a:r>
              <a:rPr sz="2800" b="1" spc="-5" dirty="0">
                <a:latin typeface="Trebuchet MS"/>
                <a:cs typeface="Trebuchet MS"/>
              </a:rPr>
              <a:t>я</a:t>
            </a:r>
            <a:r>
              <a:rPr sz="2800" b="1" dirty="0">
                <a:latin typeface="Trebuchet MS"/>
                <a:cs typeface="Trebuchet MS"/>
              </a:rPr>
              <a:t>	</a:t>
            </a:r>
            <a:r>
              <a:rPr sz="2800" b="1" spc="5" dirty="0">
                <a:latin typeface="Trebuchet MS"/>
                <a:cs typeface="Trebuchet MS"/>
              </a:rPr>
              <a:t>на</a:t>
            </a:r>
            <a:endParaRPr sz="2800">
              <a:latin typeface="Trebuchet MS"/>
              <a:cs typeface="Trebuchet MS"/>
            </a:endParaRPr>
          </a:p>
        </p:txBody>
      </p:sp>
      <p:sp>
        <p:nvSpPr>
          <p:cNvPr id="10" name="object 10"/>
          <p:cNvSpPr txBox="1"/>
          <p:nvPr/>
        </p:nvSpPr>
        <p:spPr>
          <a:xfrm>
            <a:off x="2724657" y="2795777"/>
            <a:ext cx="4247515" cy="878840"/>
          </a:xfrm>
          <a:prstGeom prst="rect">
            <a:avLst/>
          </a:prstGeom>
        </p:spPr>
        <p:txBody>
          <a:bodyPr vert="horz" wrap="square" lIns="0" tIns="12065" rIns="0" bIns="0" rtlCol="0">
            <a:spAutoFit/>
          </a:bodyPr>
          <a:lstStyle/>
          <a:p>
            <a:pPr marR="5080" algn="r">
              <a:lnSpc>
                <a:spcPct val="100000"/>
              </a:lnSpc>
              <a:spcBef>
                <a:spcPts val="95"/>
              </a:spcBef>
              <a:tabLst>
                <a:tab pos="1130935" algn="l"/>
                <a:tab pos="1850389" algn="l"/>
              </a:tabLst>
            </a:pPr>
            <a:r>
              <a:rPr sz="2800" b="1" spc="-5" dirty="0">
                <a:latin typeface="Trebuchet MS"/>
                <a:cs typeface="Trebuchet MS"/>
              </a:rPr>
              <a:t>гр</a:t>
            </a:r>
            <a:r>
              <a:rPr sz="2800" b="1" dirty="0">
                <a:latin typeface="Trebuchet MS"/>
                <a:cs typeface="Trebuchet MS"/>
              </a:rPr>
              <a:t>у</a:t>
            </a:r>
            <a:r>
              <a:rPr sz="2800" b="1" spc="-5" dirty="0">
                <a:latin typeface="Trebuchet MS"/>
                <a:cs typeface="Trebuchet MS"/>
              </a:rPr>
              <a:t>п</a:t>
            </a:r>
            <a:r>
              <a:rPr sz="2800" b="1" dirty="0">
                <a:latin typeface="Trebuchet MS"/>
                <a:cs typeface="Trebuchet MS"/>
              </a:rPr>
              <a:t>	з</a:t>
            </a:r>
            <a:r>
              <a:rPr sz="2800" b="1" spc="-5" dirty="0">
                <a:latin typeface="Trebuchet MS"/>
                <a:cs typeface="Trebuchet MS"/>
              </a:rPr>
              <a:t>а</a:t>
            </a:r>
            <a:r>
              <a:rPr sz="2800" b="1" dirty="0">
                <a:latin typeface="Trebuchet MS"/>
                <a:cs typeface="Trebuchet MS"/>
              </a:rPr>
              <a:t>	</a:t>
            </a:r>
            <a:r>
              <a:rPr sz="2800" b="1" spc="-5" dirty="0">
                <a:latin typeface="Trebuchet MS"/>
                <a:cs typeface="Trebuchet MS"/>
              </a:rPr>
              <a:t>типо</a:t>
            </a:r>
            <a:r>
              <a:rPr sz="2800" b="1" dirty="0">
                <a:latin typeface="Trebuchet MS"/>
                <a:cs typeface="Trebuchet MS"/>
              </a:rPr>
              <a:t>л</a:t>
            </a:r>
            <a:r>
              <a:rPr sz="2800" b="1" spc="-5" dirty="0">
                <a:latin typeface="Trebuchet MS"/>
                <a:cs typeface="Trebuchet MS"/>
              </a:rPr>
              <a:t>огі</a:t>
            </a:r>
            <a:r>
              <a:rPr sz="2800" b="1" spc="5" dirty="0">
                <a:latin typeface="Trebuchet MS"/>
                <a:cs typeface="Trebuchet MS"/>
              </a:rPr>
              <a:t>ч</a:t>
            </a:r>
            <a:r>
              <a:rPr sz="2800" b="1" spc="-5" dirty="0">
                <a:latin typeface="Trebuchet MS"/>
                <a:cs typeface="Trebuchet MS"/>
              </a:rPr>
              <a:t>ною</a:t>
            </a:r>
            <a:endParaRPr sz="2800">
              <a:latin typeface="Trebuchet MS"/>
              <a:cs typeface="Trebuchet MS"/>
            </a:endParaRPr>
          </a:p>
          <a:p>
            <a:pPr marR="76200" algn="r">
              <a:lnSpc>
                <a:spcPct val="100000"/>
              </a:lnSpc>
            </a:pPr>
            <a:r>
              <a:rPr sz="2800" b="1" dirty="0">
                <a:latin typeface="Trebuchet MS"/>
                <a:cs typeface="Trebuchet MS"/>
              </a:rPr>
              <a:t>н</a:t>
            </a:r>
            <a:r>
              <a:rPr sz="2800" b="1" spc="-10" dirty="0">
                <a:latin typeface="Trebuchet MS"/>
                <a:cs typeface="Trebuchet MS"/>
              </a:rPr>
              <a:t>асе</a:t>
            </a:r>
            <a:r>
              <a:rPr sz="2800" b="1" spc="5" dirty="0">
                <a:latin typeface="Trebuchet MS"/>
                <a:cs typeface="Trebuchet MS"/>
              </a:rPr>
              <a:t>л</a:t>
            </a:r>
            <a:r>
              <a:rPr sz="2800" b="1" spc="-10" dirty="0">
                <a:latin typeface="Trebuchet MS"/>
                <a:cs typeface="Trebuchet MS"/>
              </a:rPr>
              <a:t>е</a:t>
            </a:r>
            <a:r>
              <a:rPr sz="2800" b="1" spc="5" dirty="0">
                <a:latin typeface="Trebuchet MS"/>
                <a:cs typeface="Trebuchet MS"/>
              </a:rPr>
              <a:t>н</a:t>
            </a:r>
            <a:r>
              <a:rPr sz="2800" b="1" spc="-5" dirty="0">
                <a:latin typeface="Trebuchet MS"/>
                <a:cs typeface="Trebuchet MS"/>
              </a:rPr>
              <a:t>ня,</a:t>
            </a:r>
            <a:endParaRPr sz="2800">
              <a:latin typeface="Trebuchet MS"/>
              <a:cs typeface="Trebuchet MS"/>
            </a:endParaRPr>
          </a:p>
        </p:txBody>
      </p:sp>
      <p:sp>
        <p:nvSpPr>
          <p:cNvPr id="11" name="object 11"/>
          <p:cNvSpPr txBox="1"/>
          <p:nvPr/>
        </p:nvSpPr>
        <p:spPr>
          <a:xfrm>
            <a:off x="368300" y="2795777"/>
            <a:ext cx="2097405" cy="1305560"/>
          </a:xfrm>
          <a:prstGeom prst="rect">
            <a:avLst/>
          </a:prstGeom>
        </p:spPr>
        <p:txBody>
          <a:bodyPr vert="horz" wrap="square" lIns="0" tIns="12065" rIns="0" bIns="0" rtlCol="0">
            <a:spAutoFit/>
          </a:bodyPr>
          <a:lstStyle/>
          <a:p>
            <a:pPr marL="12700" marR="5080" algn="just">
              <a:lnSpc>
                <a:spcPct val="100000"/>
              </a:lnSpc>
              <a:spcBef>
                <a:spcPts val="95"/>
              </a:spcBef>
            </a:pPr>
            <a:r>
              <a:rPr sz="2800" b="1" spc="-5" dirty="0">
                <a:latin typeface="Trebuchet MS"/>
                <a:cs typeface="Trebuchet MS"/>
              </a:rPr>
              <a:t>однорідних  </a:t>
            </a:r>
            <a:r>
              <a:rPr sz="2800" b="1" dirty="0">
                <a:latin typeface="Trebuchet MS"/>
                <a:cs typeface="Trebuchet MS"/>
              </a:rPr>
              <a:t>(</a:t>
            </a:r>
            <a:r>
              <a:rPr sz="2800" b="1" spc="-10" dirty="0">
                <a:latin typeface="Trebuchet MS"/>
                <a:cs typeface="Trebuchet MS"/>
              </a:rPr>
              <a:t>соціал</a:t>
            </a:r>
            <a:r>
              <a:rPr sz="2800" b="1" spc="10" dirty="0">
                <a:latin typeface="Trebuchet MS"/>
                <a:cs typeface="Trebuchet MS"/>
              </a:rPr>
              <a:t>ь</a:t>
            </a:r>
            <a:r>
              <a:rPr sz="2800" b="1" spc="-5" dirty="0">
                <a:latin typeface="Trebuchet MS"/>
                <a:cs typeface="Trebuchet MS"/>
              </a:rPr>
              <a:t>н</a:t>
            </a:r>
            <a:r>
              <a:rPr sz="2800" b="1" dirty="0">
                <a:latin typeface="Trebuchet MS"/>
                <a:cs typeface="Trebuchet MS"/>
              </a:rPr>
              <a:t>и</a:t>
            </a:r>
            <a:r>
              <a:rPr sz="2800" b="1" spc="-5" dirty="0">
                <a:latin typeface="Trebuchet MS"/>
                <a:cs typeface="Trebuchet MS"/>
              </a:rPr>
              <a:t>й  </a:t>
            </a:r>
            <a:r>
              <a:rPr sz="2800" b="1" dirty="0">
                <a:latin typeface="Trebuchet MS"/>
                <a:cs typeface="Trebuchet MS"/>
              </a:rPr>
              <a:t>власності,</a:t>
            </a:r>
            <a:endParaRPr sz="2800">
              <a:latin typeface="Trebuchet MS"/>
              <a:cs typeface="Trebuchet MS"/>
            </a:endParaRPr>
          </a:p>
        </p:txBody>
      </p:sp>
      <p:sp>
        <p:nvSpPr>
          <p:cNvPr id="12" name="object 12"/>
          <p:cNvSpPr txBox="1"/>
          <p:nvPr/>
        </p:nvSpPr>
        <p:spPr>
          <a:xfrm>
            <a:off x="2611882" y="3222498"/>
            <a:ext cx="4253230" cy="878840"/>
          </a:xfrm>
          <a:prstGeom prst="rect">
            <a:avLst/>
          </a:prstGeom>
        </p:spPr>
        <p:txBody>
          <a:bodyPr vert="horz" wrap="square" lIns="0" tIns="12065" rIns="0" bIns="0" rtlCol="0">
            <a:spAutoFit/>
          </a:bodyPr>
          <a:lstStyle/>
          <a:p>
            <a:pPr marL="576580">
              <a:lnSpc>
                <a:spcPct val="100000"/>
              </a:lnSpc>
              <a:spcBef>
                <a:spcPts val="95"/>
              </a:spcBef>
            </a:pPr>
            <a:r>
              <a:rPr sz="2800" b="1" spc="-5" dirty="0">
                <a:latin typeface="Trebuchet MS"/>
                <a:cs typeface="Trebuchet MS"/>
              </a:rPr>
              <a:t>склад</a:t>
            </a:r>
            <a:endParaRPr sz="2800">
              <a:latin typeface="Trebuchet MS"/>
              <a:cs typeface="Trebuchet MS"/>
            </a:endParaRPr>
          </a:p>
          <a:p>
            <a:pPr marL="12700">
              <a:lnSpc>
                <a:spcPct val="100000"/>
              </a:lnSpc>
              <a:tabLst>
                <a:tab pos="1581150" algn="l"/>
                <a:tab pos="3106420" algn="l"/>
              </a:tabLst>
            </a:pPr>
            <a:r>
              <a:rPr sz="2800" b="1" spc="-5" dirty="0">
                <a:latin typeface="Trebuchet MS"/>
                <a:cs typeface="Trebuchet MS"/>
              </a:rPr>
              <a:t>рівень	осв</a:t>
            </a:r>
            <a:r>
              <a:rPr sz="2800" b="1" dirty="0">
                <a:latin typeface="Trebuchet MS"/>
                <a:cs typeface="Trebuchet MS"/>
              </a:rPr>
              <a:t>і</a:t>
            </a:r>
            <a:r>
              <a:rPr sz="2800" b="1" spc="-5" dirty="0">
                <a:latin typeface="Trebuchet MS"/>
                <a:cs typeface="Trebuchet MS"/>
              </a:rPr>
              <a:t>ти</a:t>
            </a:r>
            <a:r>
              <a:rPr sz="2800" b="1" dirty="0">
                <a:latin typeface="Trebuchet MS"/>
                <a:cs typeface="Trebuchet MS"/>
              </a:rPr>
              <a:t>	</a:t>
            </a:r>
            <a:r>
              <a:rPr sz="2800" b="1" spc="-5" dirty="0">
                <a:latin typeface="Trebuchet MS"/>
                <a:cs typeface="Trebuchet MS"/>
              </a:rPr>
              <a:t>т</a:t>
            </a:r>
            <a:r>
              <a:rPr sz="2800" b="1" dirty="0">
                <a:latin typeface="Trebuchet MS"/>
                <a:cs typeface="Trebuchet MS"/>
              </a:rPr>
              <a:t>о</a:t>
            </a:r>
            <a:r>
              <a:rPr sz="2800" b="1" spc="-5" dirty="0">
                <a:latin typeface="Trebuchet MS"/>
                <a:cs typeface="Trebuchet MS"/>
              </a:rPr>
              <a:t>щ</a:t>
            </a:r>
            <a:r>
              <a:rPr sz="2800" b="1" spc="5" dirty="0">
                <a:latin typeface="Trebuchet MS"/>
                <a:cs typeface="Trebuchet MS"/>
              </a:rPr>
              <a:t>о</a:t>
            </a:r>
            <a:r>
              <a:rPr sz="2800" b="1" dirty="0">
                <a:latin typeface="Trebuchet MS"/>
                <a:cs typeface="Trebuchet MS"/>
              </a:rPr>
              <a:t>)</a:t>
            </a:r>
            <a:r>
              <a:rPr sz="2800" b="1" spc="-5" dirty="0">
                <a:latin typeface="Trebuchet MS"/>
                <a:cs typeface="Trebuchet MS"/>
              </a:rPr>
              <a:t>.</a:t>
            </a:r>
            <a:endParaRPr sz="2800">
              <a:latin typeface="Trebuchet MS"/>
              <a:cs typeface="Trebuchet MS"/>
            </a:endParaRPr>
          </a:p>
        </p:txBody>
      </p:sp>
      <p:sp>
        <p:nvSpPr>
          <p:cNvPr id="13" name="object 13"/>
          <p:cNvSpPr txBox="1"/>
          <p:nvPr/>
        </p:nvSpPr>
        <p:spPr>
          <a:xfrm>
            <a:off x="6472809" y="2368676"/>
            <a:ext cx="2303145" cy="1732280"/>
          </a:xfrm>
          <a:prstGeom prst="rect">
            <a:avLst/>
          </a:prstGeom>
        </p:spPr>
        <p:txBody>
          <a:bodyPr vert="horz" wrap="square" lIns="0" tIns="12065" rIns="0" bIns="0" rtlCol="0">
            <a:spAutoFit/>
          </a:bodyPr>
          <a:lstStyle/>
          <a:p>
            <a:pPr marL="832485" marR="5080" indent="-820419" algn="r">
              <a:lnSpc>
                <a:spcPct val="100000"/>
              </a:lnSpc>
              <a:spcBef>
                <a:spcPts val="95"/>
              </a:spcBef>
              <a:tabLst>
                <a:tab pos="1193800" algn="l"/>
              </a:tabLst>
            </a:pPr>
            <a:r>
              <a:rPr sz="2800" b="1" spc="-5" dirty="0">
                <a:latin typeface="Trebuchet MS"/>
                <a:cs typeface="Trebuchet MS"/>
              </a:rPr>
              <a:t>р</a:t>
            </a:r>
            <a:r>
              <a:rPr sz="2800" b="1" spc="-15" dirty="0">
                <a:latin typeface="Trebuchet MS"/>
                <a:cs typeface="Trebuchet MS"/>
              </a:rPr>
              <a:t>я</a:t>
            </a:r>
            <a:r>
              <a:rPr sz="2800" b="1" spc="-5" dirty="0">
                <a:latin typeface="Trebuchet MS"/>
                <a:cs typeface="Trebuchet MS"/>
              </a:rPr>
              <a:t>д</a:t>
            </a:r>
            <a:r>
              <a:rPr sz="2800" b="1" dirty="0">
                <a:latin typeface="Trebuchet MS"/>
                <a:cs typeface="Trebuchet MS"/>
              </a:rPr>
              <a:t>		</a:t>
            </a:r>
            <a:r>
              <a:rPr sz="2800" b="1" spc="-10" dirty="0">
                <a:latin typeface="Trebuchet MS"/>
                <a:cs typeface="Trebuchet MS"/>
              </a:rPr>
              <a:t>якіс</a:t>
            </a:r>
            <a:r>
              <a:rPr sz="2800" b="1" dirty="0">
                <a:latin typeface="Trebuchet MS"/>
                <a:cs typeface="Trebuchet MS"/>
              </a:rPr>
              <a:t>н</a:t>
            </a:r>
            <a:r>
              <a:rPr sz="2800" b="1" spc="-5" dirty="0">
                <a:latin typeface="Trebuchet MS"/>
                <a:cs typeface="Trebuchet MS"/>
              </a:rPr>
              <a:t>о  о</a:t>
            </a:r>
            <a:r>
              <a:rPr sz="2800" b="1" spc="10" dirty="0">
                <a:latin typeface="Trebuchet MS"/>
                <a:cs typeface="Trebuchet MS"/>
              </a:rPr>
              <a:t>з</a:t>
            </a:r>
            <a:r>
              <a:rPr sz="2800" b="1" dirty="0">
                <a:latin typeface="Trebuchet MS"/>
                <a:cs typeface="Trebuchet MS"/>
              </a:rPr>
              <a:t>н</a:t>
            </a:r>
            <a:r>
              <a:rPr sz="2800" b="1" spc="-10" dirty="0">
                <a:latin typeface="Trebuchet MS"/>
                <a:cs typeface="Trebuchet MS"/>
              </a:rPr>
              <a:t>акою  </a:t>
            </a:r>
            <a:r>
              <a:rPr sz="2800" b="1" spc="-5" dirty="0">
                <a:latin typeface="Trebuchet MS"/>
                <a:cs typeface="Trebuchet MS"/>
              </a:rPr>
              <a:t>фор</a:t>
            </a:r>
            <a:r>
              <a:rPr sz="2800" b="1" spc="5" dirty="0">
                <a:latin typeface="Trebuchet MS"/>
                <a:cs typeface="Trebuchet MS"/>
              </a:rPr>
              <a:t>м</a:t>
            </a:r>
            <a:r>
              <a:rPr sz="2800" b="1" spc="-5" dirty="0">
                <a:latin typeface="Trebuchet MS"/>
                <a:cs typeface="Trebuchet MS"/>
              </a:rPr>
              <a:t>а  </a:t>
            </a:r>
            <a:r>
              <a:rPr sz="2800" b="1" spc="-10" dirty="0">
                <a:latin typeface="Trebuchet MS"/>
                <a:cs typeface="Trebuchet MS"/>
              </a:rPr>
              <a:t>Основ</a:t>
            </a:r>
            <a:r>
              <a:rPr sz="2800" b="1" dirty="0">
                <a:latin typeface="Trebuchet MS"/>
                <a:cs typeface="Trebuchet MS"/>
              </a:rPr>
              <a:t>н</a:t>
            </a:r>
            <a:r>
              <a:rPr sz="2800" b="1" spc="-5" dirty="0">
                <a:latin typeface="Trebuchet MS"/>
                <a:cs typeface="Trebuchet MS"/>
              </a:rPr>
              <a:t>е</a:t>
            </a:r>
            <a:endParaRPr sz="2800">
              <a:latin typeface="Trebuchet MS"/>
              <a:cs typeface="Trebuchet MS"/>
            </a:endParaRPr>
          </a:p>
        </p:txBody>
      </p:sp>
      <p:sp>
        <p:nvSpPr>
          <p:cNvPr id="14" name="object 14"/>
          <p:cNvSpPr txBox="1"/>
          <p:nvPr/>
        </p:nvSpPr>
        <p:spPr>
          <a:xfrm>
            <a:off x="368300" y="4076191"/>
            <a:ext cx="8408670" cy="2235200"/>
          </a:xfrm>
          <a:prstGeom prst="rect">
            <a:avLst/>
          </a:prstGeom>
        </p:spPr>
        <p:txBody>
          <a:bodyPr vert="horz" wrap="square" lIns="0" tIns="12065" rIns="0" bIns="0" rtlCol="0">
            <a:spAutoFit/>
          </a:bodyPr>
          <a:lstStyle/>
          <a:p>
            <a:pPr marL="12700" marR="6350" algn="just">
              <a:lnSpc>
                <a:spcPct val="100000"/>
              </a:lnSpc>
              <a:spcBef>
                <a:spcPts val="95"/>
              </a:spcBef>
            </a:pPr>
            <a:r>
              <a:rPr sz="2800" b="1" spc="-5" dirty="0">
                <a:latin typeface="Trebuchet MS"/>
                <a:cs typeface="Trebuchet MS"/>
              </a:rPr>
              <a:t>завдання такого групування – ідентифікація  типів, класів.</a:t>
            </a:r>
            <a:endParaRPr sz="2800">
              <a:latin typeface="Trebuchet MS"/>
              <a:cs typeface="Trebuchet MS"/>
            </a:endParaRPr>
          </a:p>
          <a:p>
            <a:pPr marL="12700" marR="5080" algn="just">
              <a:lnSpc>
                <a:spcPct val="100000"/>
              </a:lnSpc>
              <a:spcBef>
                <a:spcPts val="600"/>
              </a:spcBef>
            </a:pPr>
            <a:r>
              <a:rPr sz="2800" b="1" spc="-5" dirty="0">
                <a:latin typeface="Trebuchet MS"/>
                <a:cs typeface="Trebuchet MS"/>
              </a:rPr>
              <a:t>Типологічні групування відрізняються від  структурних лише </a:t>
            </a:r>
            <a:r>
              <a:rPr sz="2800" b="1" dirty="0">
                <a:latin typeface="Trebuchet MS"/>
                <a:cs typeface="Trebuchet MS"/>
              </a:rPr>
              <a:t>за </a:t>
            </a:r>
            <a:r>
              <a:rPr sz="2800" b="1" spc="-10" dirty="0">
                <a:latin typeface="Trebuchet MS"/>
                <a:cs typeface="Trebuchet MS"/>
              </a:rPr>
              <a:t>метою </a:t>
            </a:r>
            <a:r>
              <a:rPr sz="2800" b="1" spc="-5" dirty="0">
                <a:latin typeface="Trebuchet MS"/>
                <a:cs typeface="Trebuchet MS"/>
              </a:rPr>
              <a:t>дослідження, </a:t>
            </a:r>
            <a:r>
              <a:rPr sz="2800" b="1" dirty="0">
                <a:latin typeface="Trebuchet MS"/>
                <a:cs typeface="Trebuchet MS"/>
              </a:rPr>
              <a:t>за  </a:t>
            </a:r>
            <a:r>
              <a:rPr sz="2800" b="1" spc="-5" dirty="0">
                <a:latin typeface="Trebuchet MS"/>
                <a:cs typeface="Trebuchet MS"/>
              </a:rPr>
              <a:t>формою вони</a:t>
            </a:r>
            <a:r>
              <a:rPr sz="2800" b="1" spc="20" dirty="0">
                <a:latin typeface="Trebuchet MS"/>
                <a:cs typeface="Trebuchet MS"/>
              </a:rPr>
              <a:t> </a:t>
            </a:r>
            <a:r>
              <a:rPr sz="2800" b="1" spc="-10" dirty="0">
                <a:latin typeface="Trebuchet MS"/>
                <a:cs typeface="Trebuchet MS"/>
              </a:rPr>
              <a:t>збігаються.</a:t>
            </a:r>
            <a:endParaRPr sz="2800">
              <a:latin typeface="Trebuchet MS"/>
              <a:cs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759" y="616965"/>
            <a:ext cx="228727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C00000"/>
                </a:solidFill>
                <a:latin typeface="Trebuchet MS"/>
                <a:cs typeface="Trebuchet MS"/>
              </a:rPr>
              <a:t>Струк</a:t>
            </a:r>
            <a:r>
              <a:rPr sz="3200" b="1" spc="10" dirty="0">
                <a:solidFill>
                  <a:srgbClr val="C00000"/>
                </a:solidFill>
                <a:latin typeface="Trebuchet MS"/>
                <a:cs typeface="Trebuchet MS"/>
              </a:rPr>
              <a:t>т</a:t>
            </a:r>
            <a:r>
              <a:rPr sz="3200" b="1" spc="-5" dirty="0">
                <a:solidFill>
                  <a:srgbClr val="C00000"/>
                </a:solidFill>
                <a:latin typeface="Trebuchet MS"/>
                <a:cs typeface="Trebuchet MS"/>
              </a:rPr>
              <a:t>урне</a:t>
            </a:r>
            <a:endParaRPr sz="3200">
              <a:latin typeface="Trebuchet MS"/>
              <a:cs typeface="Trebuchet MS"/>
            </a:endParaRPr>
          </a:p>
        </p:txBody>
      </p:sp>
      <p:sp>
        <p:nvSpPr>
          <p:cNvPr id="3" name="object 3"/>
          <p:cNvSpPr txBox="1"/>
          <p:nvPr/>
        </p:nvSpPr>
        <p:spPr>
          <a:xfrm>
            <a:off x="2880486" y="616965"/>
            <a:ext cx="228155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C00000"/>
                </a:solidFill>
                <a:latin typeface="Trebuchet MS"/>
                <a:cs typeface="Trebuchet MS"/>
              </a:rPr>
              <a:t>групування</a:t>
            </a:r>
            <a:endParaRPr sz="3200">
              <a:latin typeface="Trebuchet MS"/>
              <a:cs typeface="Trebuchet MS"/>
            </a:endParaRPr>
          </a:p>
        </p:txBody>
      </p:sp>
      <p:sp>
        <p:nvSpPr>
          <p:cNvPr id="4" name="object 4"/>
          <p:cNvSpPr txBox="1"/>
          <p:nvPr/>
        </p:nvSpPr>
        <p:spPr>
          <a:xfrm>
            <a:off x="5517260" y="668781"/>
            <a:ext cx="312991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rebuchet MS"/>
                <a:cs typeface="Trebuchet MS"/>
              </a:rPr>
              <a:t>використовується</a:t>
            </a:r>
            <a:endParaRPr sz="2800">
              <a:latin typeface="Trebuchet MS"/>
              <a:cs typeface="Trebuchet MS"/>
            </a:endParaRPr>
          </a:p>
        </p:txBody>
      </p:sp>
      <p:sp>
        <p:nvSpPr>
          <p:cNvPr id="5" name="object 5"/>
          <p:cNvSpPr txBox="1"/>
          <p:nvPr/>
        </p:nvSpPr>
        <p:spPr>
          <a:xfrm>
            <a:off x="4852796" y="1106169"/>
            <a:ext cx="3795395" cy="452120"/>
          </a:xfrm>
          <a:prstGeom prst="rect">
            <a:avLst/>
          </a:prstGeom>
        </p:spPr>
        <p:txBody>
          <a:bodyPr vert="horz" wrap="square" lIns="0" tIns="12065" rIns="0" bIns="0" rtlCol="0">
            <a:spAutoFit/>
          </a:bodyPr>
          <a:lstStyle/>
          <a:p>
            <a:pPr marL="12700">
              <a:lnSpc>
                <a:spcPct val="100000"/>
              </a:lnSpc>
              <a:spcBef>
                <a:spcPts val="95"/>
              </a:spcBef>
              <a:tabLst>
                <a:tab pos="3143250" algn="l"/>
              </a:tabLst>
            </a:pPr>
            <a:r>
              <a:rPr sz="2800" b="1" spc="-10" dirty="0">
                <a:latin typeface="Trebuchet MS"/>
                <a:cs typeface="Trebuchet MS"/>
              </a:rPr>
              <a:t>співві</a:t>
            </a:r>
            <a:r>
              <a:rPr sz="2800" b="1" dirty="0">
                <a:latin typeface="Trebuchet MS"/>
                <a:cs typeface="Trebuchet MS"/>
              </a:rPr>
              <a:t>д</a:t>
            </a:r>
            <a:r>
              <a:rPr sz="2800" b="1" spc="-5" dirty="0">
                <a:latin typeface="Trebuchet MS"/>
                <a:cs typeface="Trebuchet MS"/>
              </a:rPr>
              <a:t>нош</a:t>
            </a:r>
            <a:r>
              <a:rPr sz="2800" b="1" spc="5" dirty="0">
                <a:latin typeface="Trebuchet MS"/>
                <a:cs typeface="Trebuchet MS"/>
              </a:rPr>
              <a:t>е</a:t>
            </a:r>
            <a:r>
              <a:rPr sz="2800" b="1" dirty="0">
                <a:latin typeface="Trebuchet MS"/>
                <a:cs typeface="Trebuchet MS"/>
              </a:rPr>
              <a:t>н</a:t>
            </a:r>
            <a:r>
              <a:rPr sz="2800" b="1" spc="-5" dirty="0">
                <a:latin typeface="Trebuchet MS"/>
                <a:cs typeface="Trebuchet MS"/>
              </a:rPr>
              <a:t>ь</a:t>
            </a:r>
            <a:r>
              <a:rPr sz="2800" b="1" dirty="0">
                <a:latin typeface="Trebuchet MS"/>
                <a:cs typeface="Trebuchet MS"/>
              </a:rPr>
              <a:t>	</a:t>
            </a:r>
            <a:r>
              <a:rPr sz="2800" b="1" spc="-10" dirty="0">
                <a:latin typeface="Trebuchet MS"/>
                <a:cs typeface="Trebuchet MS"/>
              </a:rPr>
              <a:t>між</a:t>
            </a:r>
            <a:endParaRPr sz="2800">
              <a:latin typeface="Trebuchet MS"/>
              <a:cs typeface="Trebuchet MS"/>
            </a:endParaRPr>
          </a:p>
        </p:txBody>
      </p:sp>
      <p:sp>
        <p:nvSpPr>
          <p:cNvPr id="6" name="object 6"/>
          <p:cNvSpPr txBox="1"/>
          <p:nvPr/>
        </p:nvSpPr>
        <p:spPr>
          <a:xfrm>
            <a:off x="238759" y="1106169"/>
            <a:ext cx="4210685" cy="878840"/>
          </a:xfrm>
          <a:prstGeom prst="rect">
            <a:avLst/>
          </a:prstGeom>
        </p:spPr>
        <p:txBody>
          <a:bodyPr vert="horz" wrap="square" lIns="0" tIns="12065" rIns="0" bIns="0" rtlCol="0">
            <a:spAutoFit/>
          </a:bodyPr>
          <a:lstStyle/>
          <a:p>
            <a:pPr marL="12700" marR="5080">
              <a:lnSpc>
                <a:spcPct val="100000"/>
              </a:lnSpc>
              <a:spcBef>
                <a:spcPts val="95"/>
              </a:spcBef>
              <a:tabLst>
                <a:tab pos="1256030" algn="l"/>
                <a:tab pos="2362835" algn="l"/>
              </a:tabLst>
            </a:pPr>
            <a:r>
              <a:rPr sz="2800" b="1" spc="-5" dirty="0">
                <a:latin typeface="Trebuchet MS"/>
                <a:cs typeface="Trebuchet MS"/>
              </a:rPr>
              <a:t>для	характеристики  окремими</a:t>
            </a:r>
            <a:r>
              <a:rPr sz="2800" b="1" dirty="0">
                <a:latin typeface="Trebuchet MS"/>
                <a:cs typeface="Trebuchet MS"/>
              </a:rPr>
              <a:t>	ч</a:t>
            </a:r>
            <a:r>
              <a:rPr sz="2800" b="1" spc="-10" dirty="0">
                <a:latin typeface="Trebuchet MS"/>
                <a:cs typeface="Trebuchet MS"/>
              </a:rPr>
              <a:t>а</a:t>
            </a:r>
            <a:r>
              <a:rPr sz="2800" b="1" spc="5" dirty="0">
                <a:latin typeface="Trebuchet MS"/>
                <a:cs typeface="Trebuchet MS"/>
              </a:rPr>
              <a:t>с</a:t>
            </a:r>
            <a:r>
              <a:rPr sz="2800" b="1" spc="-5" dirty="0">
                <a:latin typeface="Trebuchet MS"/>
                <a:cs typeface="Trebuchet MS"/>
              </a:rPr>
              <a:t>ти</a:t>
            </a:r>
            <a:r>
              <a:rPr sz="2800" b="1" dirty="0">
                <a:latin typeface="Trebuchet MS"/>
                <a:cs typeface="Trebuchet MS"/>
              </a:rPr>
              <a:t>н</a:t>
            </a:r>
            <a:r>
              <a:rPr sz="2800" b="1" spc="-10" dirty="0">
                <a:latin typeface="Trebuchet MS"/>
                <a:cs typeface="Trebuchet MS"/>
              </a:rPr>
              <a:t>ами</a:t>
            </a:r>
            <a:endParaRPr sz="2800">
              <a:latin typeface="Trebuchet MS"/>
              <a:cs typeface="Trebuchet MS"/>
            </a:endParaRPr>
          </a:p>
        </p:txBody>
      </p:sp>
      <p:sp>
        <p:nvSpPr>
          <p:cNvPr id="7" name="object 7"/>
          <p:cNvSpPr txBox="1"/>
          <p:nvPr/>
        </p:nvSpPr>
        <p:spPr>
          <a:xfrm>
            <a:off x="5026533" y="1532966"/>
            <a:ext cx="3620135" cy="452120"/>
          </a:xfrm>
          <a:prstGeom prst="rect">
            <a:avLst/>
          </a:prstGeom>
        </p:spPr>
        <p:txBody>
          <a:bodyPr vert="horz" wrap="square" lIns="0" tIns="12065" rIns="0" bIns="0" rtlCol="0">
            <a:spAutoFit/>
          </a:bodyPr>
          <a:lstStyle/>
          <a:p>
            <a:pPr marL="12700">
              <a:lnSpc>
                <a:spcPct val="100000"/>
              </a:lnSpc>
              <a:spcBef>
                <a:spcPts val="95"/>
              </a:spcBef>
              <a:tabLst>
                <a:tab pos="1710689" algn="l"/>
              </a:tabLst>
            </a:pPr>
            <a:r>
              <a:rPr sz="2800" b="1" spc="-5" dirty="0">
                <a:latin typeface="Trebuchet MS"/>
                <a:cs typeface="Trebuchet MS"/>
              </a:rPr>
              <a:t>якісно	однорідної</a:t>
            </a:r>
            <a:endParaRPr sz="2800">
              <a:latin typeface="Trebuchet MS"/>
              <a:cs typeface="Trebuchet MS"/>
            </a:endParaRPr>
          </a:p>
        </p:txBody>
      </p:sp>
      <p:sp>
        <p:nvSpPr>
          <p:cNvPr id="8" name="object 8"/>
          <p:cNvSpPr txBox="1"/>
          <p:nvPr/>
        </p:nvSpPr>
        <p:spPr>
          <a:xfrm>
            <a:off x="238759" y="1959991"/>
            <a:ext cx="8409940" cy="3957954"/>
          </a:xfrm>
          <a:prstGeom prst="rect">
            <a:avLst/>
          </a:prstGeom>
        </p:spPr>
        <p:txBody>
          <a:bodyPr vert="horz" wrap="square" lIns="0" tIns="12065" rIns="0" bIns="0" rtlCol="0">
            <a:spAutoFit/>
          </a:bodyPr>
          <a:lstStyle/>
          <a:p>
            <a:pPr marL="12700" marR="8255" algn="just">
              <a:lnSpc>
                <a:spcPct val="100000"/>
              </a:lnSpc>
              <a:spcBef>
                <a:spcPts val="95"/>
              </a:spcBef>
            </a:pPr>
            <a:r>
              <a:rPr sz="2800" b="1" spc="-5" dirty="0">
                <a:latin typeface="Trebuchet MS"/>
                <a:cs typeface="Trebuchet MS"/>
              </a:rPr>
              <a:t>сукупності, вивчення їх зміни у різні </a:t>
            </a:r>
            <a:r>
              <a:rPr sz="2800" b="1" spc="-10" dirty="0">
                <a:latin typeface="Trebuchet MS"/>
                <a:cs typeface="Trebuchet MS"/>
              </a:rPr>
              <a:t>періоди  спостереження.</a:t>
            </a:r>
            <a:endParaRPr sz="2800">
              <a:latin typeface="Trebuchet MS"/>
              <a:cs typeface="Trebuchet MS"/>
            </a:endParaRPr>
          </a:p>
          <a:p>
            <a:pPr marL="12700" marR="5080" algn="just">
              <a:lnSpc>
                <a:spcPct val="100000"/>
              </a:lnSpc>
              <a:spcBef>
                <a:spcPts val="595"/>
              </a:spcBef>
            </a:pPr>
            <a:r>
              <a:rPr sz="3200" b="1" spc="-5" dirty="0">
                <a:latin typeface="Trebuchet MS"/>
                <a:cs typeface="Trebuchet MS"/>
              </a:rPr>
              <a:t>Від </a:t>
            </a:r>
            <a:r>
              <a:rPr sz="3200" b="1" dirty="0">
                <a:latin typeface="Trebuchet MS"/>
                <a:cs typeface="Trebuchet MS"/>
              </a:rPr>
              <a:t>типологічного відрізняється метою  дослідження.</a:t>
            </a:r>
            <a:endParaRPr sz="3200">
              <a:latin typeface="Trebuchet MS"/>
              <a:cs typeface="Trebuchet MS"/>
            </a:endParaRPr>
          </a:p>
          <a:p>
            <a:pPr marL="12700" marR="6985" algn="just">
              <a:lnSpc>
                <a:spcPct val="100000"/>
              </a:lnSpc>
              <a:spcBef>
                <a:spcPts val="600"/>
              </a:spcBef>
            </a:pPr>
            <a:r>
              <a:rPr sz="3200" b="1" dirty="0">
                <a:latin typeface="Trebuchet MS"/>
                <a:cs typeface="Trebuchet MS"/>
              </a:rPr>
              <a:t>Різновидом структурних групувань є  ряди розподілу (ряд </a:t>
            </a:r>
            <a:r>
              <a:rPr sz="3200" b="1" spc="-5" dirty="0">
                <a:latin typeface="Trebuchet MS"/>
                <a:cs typeface="Trebuchet MS"/>
              </a:rPr>
              <a:t>упорядкованих  одиниць сукупності </a:t>
            </a:r>
            <a:r>
              <a:rPr sz="3200" b="1" spc="5" dirty="0">
                <a:latin typeface="Trebuchet MS"/>
                <a:cs typeface="Trebuchet MS"/>
              </a:rPr>
              <a:t>по </a:t>
            </a:r>
            <a:r>
              <a:rPr sz="3200" b="1" dirty="0">
                <a:latin typeface="Trebuchet MS"/>
                <a:cs typeface="Trebuchet MS"/>
              </a:rPr>
              <a:t>групах за певною  ознакою).</a:t>
            </a:r>
            <a:endParaRPr sz="3200">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759" y="616965"/>
            <a:ext cx="2600960" cy="1001394"/>
          </a:xfrm>
          <a:prstGeom prst="rect">
            <a:avLst/>
          </a:prstGeom>
        </p:spPr>
        <p:txBody>
          <a:bodyPr vert="horz" wrap="square" lIns="0" tIns="13335" rIns="0" bIns="0" rtlCol="0">
            <a:spAutoFit/>
          </a:bodyPr>
          <a:lstStyle/>
          <a:p>
            <a:pPr marL="12700" marR="5080">
              <a:lnSpc>
                <a:spcPct val="100000"/>
              </a:lnSpc>
              <a:spcBef>
                <a:spcPts val="105"/>
              </a:spcBef>
            </a:pPr>
            <a:r>
              <a:rPr sz="3200" b="1" spc="-5" dirty="0">
                <a:solidFill>
                  <a:srgbClr val="C00000"/>
                </a:solidFill>
                <a:latin typeface="Trebuchet MS"/>
                <a:cs typeface="Trebuchet MS"/>
              </a:rPr>
              <a:t>Аналітичне  </a:t>
            </a:r>
            <a:r>
              <a:rPr sz="3200" b="1" dirty="0">
                <a:latin typeface="Trebuchet MS"/>
                <a:cs typeface="Trebuchet MS"/>
              </a:rPr>
              <a:t>досл</a:t>
            </a:r>
            <a:r>
              <a:rPr sz="3200" b="1" spc="-15" dirty="0">
                <a:latin typeface="Trebuchet MS"/>
                <a:cs typeface="Trebuchet MS"/>
              </a:rPr>
              <a:t>і</a:t>
            </a:r>
            <a:r>
              <a:rPr sz="3200" b="1" spc="-10" dirty="0">
                <a:latin typeface="Trebuchet MS"/>
                <a:cs typeface="Trebuchet MS"/>
              </a:rPr>
              <a:t>д</a:t>
            </a:r>
            <a:r>
              <a:rPr sz="3200" b="1" dirty="0">
                <a:latin typeface="Trebuchet MS"/>
                <a:cs typeface="Trebuchet MS"/>
              </a:rPr>
              <a:t>жен</a:t>
            </a:r>
            <a:r>
              <a:rPr sz="3200" b="1" spc="-15" dirty="0">
                <a:latin typeface="Trebuchet MS"/>
                <a:cs typeface="Trebuchet MS"/>
              </a:rPr>
              <a:t>н</a:t>
            </a:r>
            <a:r>
              <a:rPr sz="3200" b="1" dirty="0">
                <a:latin typeface="Trebuchet MS"/>
                <a:cs typeface="Trebuchet MS"/>
              </a:rPr>
              <a:t>я</a:t>
            </a:r>
            <a:endParaRPr sz="3200">
              <a:latin typeface="Trebuchet MS"/>
              <a:cs typeface="Trebuchet MS"/>
            </a:endParaRPr>
          </a:p>
        </p:txBody>
      </p:sp>
      <p:sp>
        <p:nvSpPr>
          <p:cNvPr id="3" name="object 3"/>
          <p:cNvSpPr txBox="1"/>
          <p:nvPr/>
        </p:nvSpPr>
        <p:spPr>
          <a:xfrm>
            <a:off x="4252086" y="1104645"/>
            <a:ext cx="2832100"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взаємозв’язку</a:t>
            </a:r>
            <a:endParaRPr sz="3200">
              <a:latin typeface="Trebuchet MS"/>
              <a:cs typeface="Trebuchet MS"/>
            </a:endParaRPr>
          </a:p>
        </p:txBody>
      </p:sp>
      <p:sp>
        <p:nvSpPr>
          <p:cNvPr id="4" name="object 4"/>
          <p:cNvSpPr txBox="1"/>
          <p:nvPr/>
        </p:nvSpPr>
        <p:spPr>
          <a:xfrm>
            <a:off x="3096895" y="616965"/>
            <a:ext cx="5551805" cy="1001394"/>
          </a:xfrm>
          <a:prstGeom prst="rect">
            <a:avLst/>
          </a:prstGeom>
        </p:spPr>
        <p:txBody>
          <a:bodyPr vert="horz" wrap="square" lIns="0" tIns="13335" rIns="0" bIns="0" rtlCol="0">
            <a:spAutoFit/>
          </a:bodyPr>
          <a:lstStyle/>
          <a:p>
            <a:pPr marR="5080" algn="r">
              <a:lnSpc>
                <a:spcPct val="100000"/>
              </a:lnSpc>
              <a:spcBef>
                <a:spcPts val="105"/>
              </a:spcBef>
              <a:tabLst>
                <a:tab pos="2881630" algn="l"/>
                <a:tab pos="4800600" algn="l"/>
              </a:tabLst>
            </a:pPr>
            <a:r>
              <a:rPr sz="3200" b="1" dirty="0">
                <a:solidFill>
                  <a:srgbClr val="C00000"/>
                </a:solidFill>
                <a:latin typeface="Trebuchet MS"/>
                <a:cs typeface="Trebuchet MS"/>
              </a:rPr>
              <a:t>гр</a:t>
            </a:r>
            <a:r>
              <a:rPr sz="3200" b="1" spc="-15" dirty="0">
                <a:solidFill>
                  <a:srgbClr val="C00000"/>
                </a:solidFill>
                <a:latin typeface="Trebuchet MS"/>
                <a:cs typeface="Trebuchet MS"/>
              </a:rPr>
              <a:t>у</a:t>
            </a:r>
            <a:r>
              <a:rPr sz="3200" b="1" spc="5" dirty="0">
                <a:solidFill>
                  <a:srgbClr val="C00000"/>
                </a:solidFill>
                <a:latin typeface="Trebuchet MS"/>
                <a:cs typeface="Trebuchet MS"/>
              </a:rPr>
              <a:t>п</a:t>
            </a:r>
            <a:r>
              <a:rPr sz="3200" b="1" spc="-5" dirty="0">
                <a:solidFill>
                  <a:srgbClr val="C00000"/>
                </a:solidFill>
                <a:latin typeface="Trebuchet MS"/>
                <a:cs typeface="Trebuchet MS"/>
              </a:rPr>
              <a:t>ув</a:t>
            </a:r>
            <a:r>
              <a:rPr sz="3200" b="1" spc="10" dirty="0">
                <a:solidFill>
                  <a:srgbClr val="C00000"/>
                </a:solidFill>
                <a:latin typeface="Trebuchet MS"/>
                <a:cs typeface="Trebuchet MS"/>
              </a:rPr>
              <a:t>а</a:t>
            </a:r>
            <a:r>
              <a:rPr sz="3200" b="1" dirty="0">
                <a:solidFill>
                  <a:srgbClr val="C00000"/>
                </a:solidFill>
                <a:latin typeface="Trebuchet MS"/>
                <a:cs typeface="Trebuchet MS"/>
              </a:rPr>
              <a:t>ння	</a:t>
            </a:r>
            <a:r>
              <a:rPr sz="3200" b="1" spc="-5" dirty="0">
                <a:latin typeface="Trebuchet MS"/>
                <a:cs typeface="Trebuchet MS"/>
              </a:rPr>
              <a:t>сл</a:t>
            </a:r>
            <a:r>
              <a:rPr sz="3200" b="1" spc="-15" dirty="0">
                <a:latin typeface="Trebuchet MS"/>
                <a:cs typeface="Trebuchet MS"/>
              </a:rPr>
              <a:t>у</a:t>
            </a:r>
            <a:r>
              <a:rPr sz="3200" b="1" dirty="0">
                <a:latin typeface="Trebuchet MS"/>
                <a:cs typeface="Trebuchet MS"/>
              </a:rPr>
              <a:t>г</a:t>
            </a:r>
            <a:r>
              <a:rPr sz="3200" b="1" spc="-10" dirty="0">
                <a:latin typeface="Trebuchet MS"/>
                <a:cs typeface="Trebuchet MS"/>
              </a:rPr>
              <a:t>у</a:t>
            </a:r>
            <a:r>
              <a:rPr sz="3200" b="1" dirty="0">
                <a:latin typeface="Trebuchet MS"/>
                <a:cs typeface="Trebuchet MS"/>
              </a:rPr>
              <a:t>є	д</a:t>
            </a:r>
            <a:r>
              <a:rPr sz="3200" b="1" spc="-10" dirty="0">
                <a:latin typeface="Trebuchet MS"/>
                <a:cs typeface="Trebuchet MS"/>
              </a:rPr>
              <a:t>л</a:t>
            </a:r>
            <a:r>
              <a:rPr sz="3200" b="1" dirty="0">
                <a:latin typeface="Trebuchet MS"/>
                <a:cs typeface="Trebuchet MS"/>
              </a:rPr>
              <a:t>я</a:t>
            </a:r>
            <a:endParaRPr sz="3200">
              <a:latin typeface="Trebuchet MS"/>
              <a:cs typeface="Trebuchet MS"/>
            </a:endParaRPr>
          </a:p>
          <a:p>
            <a:pPr marR="5080" algn="r">
              <a:lnSpc>
                <a:spcPct val="100000"/>
              </a:lnSpc>
            </a:pPr>
            <a:r>
              <a:rPr sz="3200" b="1" dirty="0">
                <a:latin typeface="Trebuchet MS"/>
                <a:cs typeface="Trebuchet MS"/>
              </a:rPr>
              <a:t>і</a:t>
            </a:r>
            <a:endParaRPr sz="3200">
              <a:latin typeface="Trebuchet MS"/>
              <a:cs typeface="Trebuchet MS"/>
            </a:endParaRPr>
          </a:p>
        </p:txBody>
      </p:sp>
      <p:sp>
        <p:nvSpPr>
          <p:cNvPr id="5" name="object 5"/>
          <p:cNvSpPr txBox="1"/>
          <p:nvPr/>
        </p:nvSpPr>
        <p:spPr>
          <a:xfrm>
            <a:off x="4514469" y="1592402"/>
            <a:ext cx="4133850" cy="514350"/>
          </a:xfrm>
          <a:prstGeom prst="rect">
            <a:avLst/>
          </a:prstGeom>
        </p:spPr>
        <p:txBody>
          <a:bodyPr vert="horz" wrap="square" lIns="0" tIns="13335" rIns="0" bIns="0" rtlCol="0">
            <a:spAutoFit/>
          </a:bodyPr>
          <a:lstStyle/>
          <a:p>
            <a:pPr marL="12700">
              <a:lnSpc>
                <a:spcPct val="100000"/>
              </a:lnSpc>
              <a:spcBef>
                <a:spcPts val="105"/>
              </a:spcBef>
              <a:tabLst>
                <a:tab pos="1663064" algn="l"/>
              </a:tabLst>
            </a:pPr>
            <a:r>
              <a:rPr sz="3200" b="1" spc="-5" dirty="0">
                <a:latin typeface="Trebuchet MS"/>
                <a:cs typeface="Trebuchet MS"/>
              </a:rPr>
              <a:t>між	</a:t>
            </a:r>
            <a:r>
              <a:rPr sz="3200" b="1" dirty="0">
                <a:latin typeface="Trebuchet MS"/>
                <a:cs typeface="Trebuchet MS"/>
              </a:rPr>
              <a:t>факторними</a:t>
            </a:r>
            <a:endParaRPr sz="3200">
              <a:latin typeface="Trebuchet MS"/>
              <a:cs typeface="Trebuchet MS"/>
            </a:endParaRPr>
          </a:p>
        </p:txBody>
      </p:sp>
      <p:sp>
        <p:nvSpPr>
          <p:cNvPr id="6" name="object 6"/>
          <p:cNvSpPr txBox="1"/>
          <p:nvPr/>
        </p:nvSpPr>
        <p:spPr>
          <a:xfrm>
            <a:off x="238759" y="1592402"/>
            <a:ext cx="4199890" cy="1002030"/>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закономірностей</a:t>
            </a:r>
            <a:endParaRPr sz="3200">
              <a:latin typeface="Trebuchet MS"/>
              <a:cs typeface="Trebuchet MS"/>
            </a:endParaRPr>
          </a:p>
          <a:p>
            <a:pPr marL="12700">
              <a:lnSpc>
                <a:spcPct val="100000"/>
              </a:lnSpc>
              <a:tabLst>
                <a:tab pos="3771265" algn="l"/>
              </a:tabLst>
            </a:pPr>
            <a:r>
              <a:rPr sz="3200" b="1" spc="-5" dirty="0">
                <a:latin typeface="Trebuchet MS"/>
                <a:cs typeface="Trebuchet MS"/>
              </a:rPr>
              <a:t>(</a:t>
            </a:r>
            <a:r>
              <a:rPr sz="3200" b="1" dirty="0">
                <a:latin typeface="Trebuchet MS"/>
                <a:cs typeface="Trebuchet MS"/>
              </a:rPr>
              <a:t>незалежн</a:t>
            </a:r>
            <a:r>
              <a:rPr sz="3200" b="1" spc="-20" dirty="0">
                <a:latin typeface="Trebuchet MS"/>
                <a:cs typeface="Trebuchet MS"/>
              </a:rPr>
              <a:t>и</a:t>
            </a:r>
            <a:r>
              <a:rPr sz="3200" b="1" spc="-5" dirty="0">
                <a:latin typeface="Trebuchet MS"/>
                <a:cs typeface="Trebuchet MS"/>
              </a:rPr>
              <a:t>м</a:t>
            </a:r>
            <a:r>
              <a:rPr sz="3200" b="1" spc="-10" dirty="0">
                <a:latin typeface="Trebuchet MS"/>
                <a:cs typeface="Trebuchet MS"/>
              </a:rPr>
              <a:t>и</a:t>
            </a:r>
            <a:r>
              <a:rPr sz="3200" b="1" dirty="0">
                <a:latin typeface="Trebuchet MS"/>
                <a:cs typeface="Trebuchet MS"/>
              </a:rPr>
              <a:t>)	та</a:t>
            </a:r>
            <a:endParaRPr sz="3200">
              <a:latin typeface="Trebuchet MS"/>
              <a:cs typeface="Trebuchet MS"/>
            </a:endParaRPr>
          </a:p>
        </p:txBody>
      </p:sp>
      <p:sp>
        <p:nvSpPr>
          <p:cNvPr id="7" name="object 7"/>
          <p:cNvSpPr txBox="1"/>
          <p:nvPr/>
        </p:nvSpPr>
        <p:spPr>
          <a:xfrm>
            <a:off x="5166740" y="2080387"/>
            <a:ext cx="3480435"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результативними</a:t>
            </a:r>
            <a:endParaRPr sz="3200">
              <a:latin typeface="Trebuchet MS"/>
              <a:cs typeface="Trebuchet MS"/>
            </a:endParaRPr>
          </a:p>
        </p:txBody>
      </p:sp>
      <p:sp>
        <p:nvSpPr>
          <p:cNvPr id="8" name="object 8"/>
          <p:cNvSpPr txBox="1"/>
          <p:nvPr/>
        </p:nvSpPr>
        <p:spPr>
          <a:xfrm>
            <a:off x="238759" y="2568067"/>
            <a:ext cx="469011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(залежними)</a:t>
            </a:r>
            <a:r>
              <a:rPr sz="3200" b="1" spc="-95" dirty="0">
                <a:latin typeface="Trebuchet MS"/>
                <a:cs typeface="Trebuchet MS"/>
              </a:rPr>
              <a:t> </a:t>
            </a:r>
            <a:r>
              <a:rPr sz="3200" b="1" dirty="0">
                <a:latin typeface="Trebuchet MS"/>
                <a:cs typeface="Trebuchet MS"/>
              </a:rPr>
              <a:t>ознаками.</a:t>
            </a:r>
            <a:endParaRPr sz="3200">
              <a:latin typeface="Trebuchet MS"/>
              <a:cs typeface="Trebuchet MS"/>
            </a:endParaRPr>
          </a:p>
        </p:txBody>
      </p:sp>
      <p:sp>
        <p:nvSpPr>
          <p:cNvPr id="9" name="object 9"/>
          <p:cNvSpPr txBox="1"/>
          <p:nvPr/>
        </p:nvSpPr>
        <p:spPr>
          <a:xfrm>
            <a:off x="238759" y="3131896"/>
            <a:ext cx="6202045" cy="514350"/>
          </a:xfrm>
          <a:prstGeom prst="rect">
            <a:avLst/>
          </a:prstGeom>
        </p:spPr>
        <p:txBody>
          <a:bodyPr vert="horz" wrap="square" lIns="0" tIns="13335" rIns="0" bIns="0" rtlCol="0">
            <a:spAutoFit/>
          </a:bodyPr>
          <a:lstStyle/>
          <a:p>
            <a:pPr marL="12700">
              <a:lnSpc>
                <a:spcPct val="100000"/>
              </a:lnSpc>
              <a:spcBef>
                <a:spcPts val="105"/>
              </a:spcBef>
              <a:tabLst>
                <a:tab pos="1243965" algn="l"/>
                <a:tab pos="3592829" algn="l"/>
              </a:tabLst>
            </a:pPr>
            <a:r>
              <a:rPr sz="3200" b="1" spc="-5" dirty="0">
                <a:latin typeface="Trebuchet MS"/>
                <a:cs typeface="Trebuchet MS"/>
              </a:rPr>
              <a:t>Його	</a:t>
            </a:r>
            <a:r>
              <a:rPr sz="3200" b="1" dirty="0">
                <a:latin typeface="Trebuchet MS"/>
                <a:cs typeface="Trebuchet MS"/>
              </a:rPr>
              <a:t>проводять	</a:t>
            </a:r>
            <a:r>
              <a:rPr sz="3200" b="1" spc="-5" dirty="0">
                <a:latin typeface="Trebuchet MS"/>
                <a:cs typeface="Trebuchet MS"/>
              </a:rPr>
              <a:t>щонайменше</a:t>
            </a:r>
            <a:endParaRPr sz="3200">
              <a:latin typeface="Trebuchet MS"/>
              <a:cs typeface="Trebuchet MS"/>
            </a:endParaRPr>
          </a:p>
        </p:txBody>
      </p:sp>
      <p:sp>
        <p:nvSpPr>
          <p:cNvPr id="10" name="object 10"/>
          <p:cNvSpPr txBox="1"/>
          <p:nvPr/>
        </p:nvSpPr>
        <p:spPr>
          <a:xfrm>
            <a:off x="6703314" y="3131896"/>
            <a:ext cx="1944370" cy="514350"/>
          </a:xfrm>
          <a:prstGeom prst="rect">
            <a:avLst/>
          </a:prstGeom>
        </p:spPr>
        <p:txBody>
          <a:bodyPr vert="horz" wrap="square" lIns="0" tIns="13335" rIns="0" bIns="0" rtlCol="0">
            <a:spAutoFit/>
          </a:bodyPr>
          <a:lstStyle/>
          <a:p>
            <a:pPr marL="12700">
              <a:lnSpc>
                <a:spcPct val="100000"/>
              </a:lnSpc>
              <a:spcBef>
                <a:spcPts val="105"/>
              </a:spcBef>
              <a:tabLst>
                <a:tab pos="715010" algn="l"/>
              </a:tabLst>
            </a:pPr>
            <a:r>
              <a:rPr sz="3200" b="1" spc="-5" dirty="0">
                <a:latin typeface="Trebuchet MS"/>
                <a:cs typeface="Trebuchet MS"/>
              </a:rPr>
              <a:t>з</a:t>
            </a:r>
            <a:r>
              <a:rPr sz="3200" b="1" dirty="0">
                <a:latin typeface="Trebuchet MS"/>
                <a:cs typeface="Trebuchet MS"/>
              </a:rPr>
              <a:t>а	</a:t>
            </a:r>
            <a:r>
              <a:rPr sz="3200" b="1" spc="-15" dirty="0">
                <a:latin typeface="Trebuchet MS"/>
                <a:cs typeface="Trebuchet MS"/>
              </a:rPr>
              <a:t>д</a:t>
            </a:r>
            <a:r>
              <a:rPr sz="3200" b="1" dirty="0">
                <a:latin typeface="Trebuchet MS"/>
                <a:cs typeface="Trebuchet MS"/>
              </a:rPr>
              <a:t>в</a:t>
            </a:r>
            <a:r>
              <a:rPr sz="3200" b="1" spc="-10" dirty="0">
                <a:latin typeface="Trebuchet MS"/>
                <a:cs typeface="Trebuchet MS"/>
              </a:rPr>
              <a:t>о</a:t>
            </a:r>
            <a:r>
              <a:rPr sz="3200" b="1" spc="-5" dirty="0">
                <a:latin typeface="Trebuchet MS"/>
                <a:cs typeface="Trebuchet MS"/>
              </a:rPr>
              <a:t>ма</a:t>
            </a:r>
            <a:endParaRPr sz="3200">
              <a:latin typeface="Trebuchet MS"/>
              <a:cs typeface="Trebuchet MS"/>
            </a:endParaRPr>
          </a:p>
        </p:txBody>
      </p:sp>
      <p:sp>
        <p:nvSpPr>
          <p:cNvPr id="11" name="object 11"/>
          <p:cNvSpPr txBox="1"/>
          <p:nvPr/>
        </p:nvSpPr>
        <p:spPr>
          <a:xfrm>
            <a:off x="6352413" y="3619880"/>
            <a:ext cx="229616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rebuchet MS"/>
                <a:cs typeface="Trebuchet MS"/>
              </a:rPr>
              <a:t>в</a:t>
            </a:r>
            <a:r>
              <a:rPr sz="3200" b="1" spc="-10" dirty="0">
                <a:latin typeface="Trebuchet MS"/>
                <a:cs typeface="Trebuchet MS"/>
              </a:rPr>
              <a:t>і</a:t>
            </a:r>
            <a:r>
              <a:rPr sz="3200" b="1" dirty="0">
                <a:latin typeface="Trebuchet MS"/>
                <a:cs typeface="Trebuchet MS"/>
              </a:rPr>
              <a:t>д</a:t>
            </a:r>
            <a:r>
              <a:rPr sz="3200" b="1" spc="5" dirty="0">
                <a:latin typeface="Trebuchet MS"/>
                <a:cs typeface="Trebuchet MS"/>
              </a:rPr>
              <a:t>о</a:t>
            </a:r>
            <a:r>
              <a:rPr sz="3200" b="1" dirty="0">
                <a:latin typeface="Trebuchet MS"/>
                <a:cs typeface="Trebuchet MS"/>
              </a:rPr>
              <a:t>бражає</a:t>
            </a:r>
            <a:endParaRPr sz="3200">
              <a:latin typeface="Trebuchet MS"/>
              <a:cs typeface="Trebuchet MS"/>
            </a:endParaRPr>
          </a:p>
        </p:txBody>
      </p:sp>
      <p:sp>
        <p:nvSpPr>
          <p:cNvPr id="12" name="object 12"/>
          <p:cNvSpPr txBox="1"/>
          <p:nvPr/>
        </p:nvSpPr>
        <p:spPr>
          <a:xfrm>
            <a:off x="238759" y="3619880"/>
            <a:ext cx="3493770" cy="1002030"/>
          </a:xfrm>
          <a:prstGeom prst="rect">
            <a:avLst/>
          </a:prstGeom>
        </p:spPr>
        <p:txBody>
          <a:bodyPr vert="horz" wrap="square" lIns="0" tIns="12700" rIns="0" bIns="0" rtlCol="0">
            <a:spAutoFit/>
          </a:bodyPr>
          <a:lstStyle/>
          <a:p>
            <a:pPr marL="12700" marR="5080">
              <a:lnSpc>
                <a:spcPct val="100000"/>
              </a:lnSpc>
              <a:spcBef>
                <a:spcPts val="100"/>
              </a:spcBef>
              <a:tabLst>
                <a:tab pos="2534920" algn="l"/>
              </a:tabLst>
            </a:pPr>
            <a:r>
              <a:rPr sz="3200" b="1" dirty="0">
                <a:latin typeface="Trebuchet MS"/>
                <a:cs typeface="Trebuchet MS"/>
              </a:rPr>
              <a:t>ознакам</a:t>
            </a:r>
            <a:r>
              <a:rPr sz="3200" b="1" spc="-5" dirty="0">
                <a:latin typeface="Trebuchet MS"/>
                <a:cs typeface="Trebuchet MS"/>
              </a:rPr>
              <a:t>и</a:t>
            </a:r>
            <a:r>
              <a:rPr sz="3200" b="1" dirty="0">
                <a:latin typeface="Trebuchet MS"/>
                <a:cs typeface="Trebuchet MS"/>
              </a:rPr>
              <a:t>,	одна  причину</a:t>
            </a:r>
            <a:endParaRPr sz="3200">
              <a:latin typeface="Trebuchet MS"/>
              <a:cs typeface="Trebuchet MS"/>
            </a:endParaRPr>
          </a:p>
        </p:txBody>
      </p:sp>
      <p:sp>
        <p:nvSpPr>
          <p:cNvPr id="13" name="object 13"/>
          <p:cNvSpPr txBox="1"/>
          <p:nvPr/>
        </p:nvSpPr>
        <p:spPr>
          <a:xfrm>
            <a:off x="2293366" y="4107637"/>
            <a:ext cx="2365375" cy="514350"/>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a:t>
            </a:r>
            <a:r>
              <a:rPr sz="3200" b="1" dirty="0">
                <a:latin typeface="Trebuchet MS"/>
                <a:cs typeface="Trebuchet MS"/>
              </a:rPr>
              <a:t>факторн</a:t>
            </a:r>
            <a:r>
              <a:rPr sz="3200" b="1" spc="-5" dirty="0">
                <a:latin typeface="Trebuchet MS"/>
                <a:cs typeface="Trebuchet MS"/>
              </a:rPr>
              <a:t>а),</a:t>
            </a:r>
            <a:endParaRPr sz="3200">
              <a:latin typeface="Trebuchet MS"/>
              <a:cs typeface="Trebuchet MS"/>
            </a:endParaRPr>
          </a:p>
        </p:txBody>
      </p:sp>
      <p:sp>
        <p:nvSpPr>
          <p:cNvPr id="14" name="object 14"/>
          <p:cNvSpPr txBox="1"/>
          <p:nvPr/>
        </p:nvSpPr>
        <p:spPr>
          <a:xfrm>
            <a:off x="4215510" y="3619880"/>
            <a:ext cx="2293620" cy="1002030"/>
          </a:xfrm>
          <a:prstGeom prst="rect">
            <a:avLst/>
          </a:prstGeom>
        </p:spPr>
        <p:txBody>
          <a:bodyPr vert="horz" wrap="square" lIns="0" tIns="12700" rIns="0" bIns="0" rtlCol="0">
            <a:spAutoFit/>
          </a:bodyPr>
          <a:lstStyle/>
          <a:p>
            <a:pPr marL="828040" marR="5080" indent="-815975">
              <a:lnSpc>
                <a:spcPct val="100000"/>
              </a:lnSpc>
              <a:spcBef>
                <a:spcPts val="100"/>
              </a:spcBef>
              <a:tabLst>
                <a:tab pos="718185" algn="l"/>
                <a:tab pos="2131060" algn="l"/>
              </a:tabLst>
            </a:pPr>
            <a:r>
              <a:rPr sz="3200" b="1" dirty="0">
                <a:latin typeface="Trebuchet MS"/>
                <a:cs typeface="Trebuchet MS"/>
              </a:rPr>
              <a:t>з	</a:t>
            </a:r>
            <a:r>
              <a:rPr sz="3200" b="1" spc="-5" dirty="0">
                <a:latin typeface="Trebuchet MS"/>
                <a:cs typeface="Trebuchet MS"/>
              </a:rPr>
              <a:t>яких  інш</a:t>
            </a:r>
            <a:r>
              <a:rPr sz="3200" b="1" dirty="0">
                <a:latin typeface="Trebuchet MS"/>
                <a:cs typeface="Trebuchet MS"/>
              </a:rPr>
              <a:t>а	–</a:t>
            </a:r>
            <a:endParaRPr sz="3200">
              <a:latin typeface="Trebuchet MS"/>
              <a:cs typeface="Trebuchet MS"/>
            </a:endParaRPr>
          </a:p>
        </p:txBody>
      </p:sp>
      <p:sp>
        <p:nvSpPr>
          <p:cNvPr id="15" name="object 15"/>
          <p:cNvSpPr txBox="1"/>
          <p:nvPr/>
        </p:nvSpPr>
        <p:spPr>
          <a:xfrm>
            <a:off x="6881621" y="4107637"/>
            <a:ext cx="1767839"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наслід</a:t>
            </a:r>
            <a:r>
              <a:rPr sz="3200" b="1" spc="-25" dirty="0">
                <a:latin typeface="Trebuchet MS"/>
                <a:cs typeface="Trebuchet MS"/>
              </a:rPr>
              <a:t>о</a:t>
            </a:r>
            <a:r>
              <a:rPr sz="3200" b="1" dirty="0">
                <a:latin typeface="Trebuchet MS"/>
                <a:cs typeface="Trebuchet MS"/>
              </a:rPr>
              <a:t>к</a:t>
            </a:r>
            <a:endParaRPr sz="3200">
              <a:latin typeface="Trebuchet MS"/>
              <a:cs typeface="Trebuchet MS"/>
            </a:endParaRPr>
          </a:p>
        </p:txBody>
      </p:sp>
      <p:sp>
        <p:nvSpPr>
          <p:cNvPr id="16" name="object 16"/>
          <p:cNvSpPr txBox="1"/>
          <p:nvPr/>
        </p:nvSpPr>
        <p:spPr>
          <a:xfrm>
            <a:off x="238759" y="4595621"/>
            <a:ext cx="289941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Trebuchet MS"/>
                <a:cs typeface="Trebuchet MS"/>
              </a:rPr>
              <a:t>(результатна).</a:t>
            </a:r>
            <a:endParaRPr sz="3200">
              <a:latin typeface="Trebuchet MS"/>
              <a:cs typeface="Trebuchet MS"/>
            </a:endParaRPr>
          </a:p>
        </p:txBody>
      </p:sp>
      <p:sp>
        <p:nvSpPr>
          <p:cNvPr id="17" name="object 17"/>
          <p:cNvSpPr txBox="1"/>
          <p:nvPr/>
        </p:nvSpPr>
        <p:spPr>
          <a:xfrm>
            <a:off x="3679063" y="4595621"/>
            <a:ext cx="4967605" cy="513715"/>
          </a:xfrm>
          <a:prstGeom prst="rect">
            <a:avLst/>
          </a:prstGeom>
        </p:spPr>
        <p:txBody>
          <a:bodyPr vert="horz" wrap="square" lIns="0" tIns="12700" rIns="0" bIns="0" rtlCol="0">
            <a:spAutoFit/>
          </a:bodyPr>
          <a:lstStyle/>
          <a:p>
            <a:pPr marL="12700">
              <a:lnSpc>
                <a:spcPct val="100000"/>
              </a:lnSpc>
              <a:spcBef>
                <a:spcPts val="100"/>
              </a:spcBef>
              <a:tabLst>
                <a:tab pos="2699385" algn="l"/>
              </a:tabLst>
            </a:pPr>
            <a:r>
              <a:rPr sz="3200" b="1" spc="-5" dirty="0">
                <a:latin typeface="Trebuchet MS"/>
                <a:cs typeface="Trebuchet MS"/>
              </a:rPr>
              <a:t>Аналітичні	групування</a:t>
            </a:r>
            <a:endParaRPr sz="3200">
              <a:latin typeface="Trebuchet MS"/>
              <a:cs typeface="Trebuchet MS"/>
            </a:endParaRPr>
          </a:p>
        </p:txBody>
      </p:sp>
      <p:sp>
        <p:nvSpPr>
          <p:cNvPr id="18" name="object 18"/>
          <p:cNvSpPr txBox="1"/>
          <p:nvPr/>
        </p:nvSpPr>
        <p:spPr>
          <a:xfrm>
            <a:off x="238759" y="5083302"/>
            <a:ext cx="8408670" cy="1489710"/>
          </a:xfrm>
          <a:prstGeom prst="rect">
            <a:avLst/>
          </a:prstGeom>
        </p:spPr>
        <p:txBody>
          <a:bodyPr vert="horz" wrap="square" lIns="0" tIns="12700" rIns="0" bIns="0" rtlCol="0">
            <a:spAutoFit/>
          </a:bodyPr>
          <a:lstStyle/>
          <a:p>
            <a:pPr marL="12700" marR="5080" algn="just">
              <a:lnSpc>
                <a:spcPct val="100000"/>
              </a:lnSpc>
              <a:spcBef>
                <a:spcPts val="100"/>
              </a:spcBef>
            </a:pPr>
            <a:r>
              <a:rPr sz="3200" b="1" spc="-5" dirty="0">
                <a:latin typeface="Trebuchet MS"/>
                <a:cs typeface="Trebuchet MS"/>
              </a:rPr>
              <a:t>проводяться </a:t>
            </a:r>
            <a:r>
              <a:rPr sz="3200" b="1" dirty="0">
                <a:latin typeface="Trebuchet MS"/>
                <a:cs typeface="Trebuchet MS"/>
              </a:rPr>
              <a:t>за факторною ознакою і в  кожній групі визначається </a:t>
            </a:r>
            <a:r>
              <a:rPr sz="3200" b="1" spc="-5" dirty="0">
                <a:latin typeface="Trebuchet MS"/>
                <a:cs typeface="Trebuchet MS"/>
              </a:rPr>
              <a:t>середня  величина результативної</a:t>
            </a:r>
            <a:r>
              <a:rPr sz="3200" b="1" spc="30" dirty="0">
                <a:latin typeface="Trebuchet MS"/>
                <a:cs typeface="Trebuchet MS"/>
              </a:rPr>
              <a:t> </a:t>
            </a:r>
            <a:r>
              <a:rPr sz="3200" b="1" dirty="0">
                <a:latin typeface="Trebuchet MS"/>
                <a:cs typeface="Trebuchet MS"/>
              </a:rPr>
              <a:t>ознаки.</a:t>
            </a:r>
            <a:endParaRPr sz="32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187"/>
            <a:ext cx="8382000" cy="1136015"/>
          </a:xfrm>
          <a:custGeom>
            <a:avLst/>
            <a:gdLst/>
            <a:ahLst/>
            <a:cxnLst/>
            <a:rect l="l" t="t" r="r" b="b"/>
            <a:pathLst>
              <a:path w="8382000" h="1136015">
                <a:moveTo>
                  <a:pt x="0" y="1135697"/>
                </a:moveTo>
                <a:lnTo>
                  <a:pt x="8382000" y="1135697"/>
                </a:lnTo>
                <a:lnTo>
                  <a:pt x="8382000" y="0"/>
                </a:lnTo>
                <a:lnTo>
                  <a:pt x="0" y="0"/>
                </a:lnTo>
                <a:lnTo>
                  <a:pt x="0" y="1135697"/>
                </a:lnTo>
                <a:close/>
              </a:path>
            </a:pathLst>
          </a:custGeom>
          <a:solidFill>
            <a:srgbClr val="FFD5A9"/>
          </a:solidFill>
        </p:spPr>
        <p:txBody>
          <a:bodyPr wrap="square" lIns="0" tIns="0" rIns="0" bIns="0" rtlCol="0"/>
          <a:lstStyle/>
          <a:p>
            <a:endParaRPr/>
          </a:p>
        </p:txBody>
      </p:sp>
      <p:sp>
        <p:nvSpPr>
          <p:cNvPr id="3" name="object 3"/>
          <p:cNvSpPr/>
          <p:nvPr/>
        </p:nvSpPr>
        <p:spPr>
          <a:xfrm>
            <a:off x="899871" y="287654"/>
            <a:ext cx="118110" cy="309880"/>
          </a:xfrm>
          <a:custGeom>
            <a:avLst/>
            <a:gdLst/>
            <a:ahLst/>
            <a:cxnLst/>
            <a:rect l="l" t="t" r="r" b="b"/>
            <a:pathLst>
              <a:path w="118109" h="309880">
                <a:moveTo>
                  <a:pt x="117513" y="87375"/>
                </a:moveTo>
                <a:lnTo>
                  <a:pt x="62763" y="87375"/>
                </a:lnTo>
                <a:lnTo>
                  <a:pt x="62763" y="309880"/>
                </a:lnTo>
                <a:lnTo>
                  <a:pt x="117513" y="309880"/>
                </a:lnTo>
                <a:lnTo>
                  <a:pt x="117513" y="87375"/>
                </a:lnTo>
                <a:close/>
              </a:path>
              <a:path w="118109" h="309880">
                <a:moveTo>
                  <a:pt x="117513" y="0"/>
                </a:moveTo>
                <a:lnTo>
                  <a:pt x="95605" y="0"/>
                </a:lnTo>
                <a:lnTo>
                  <a:pt x="76443" y="20742"/>
                </a:lnTo>
                <a:lnTo>
                  <a:pt x="54122" y="39735"/>
                </a:lnTo>
                <a:lnTo>
                  <a:pt x="28641" y="56989"/>
                </a:lnTo>
                <a:lnTo>
                  <a:pt x="0" y="72517"/>
                </a:lnTo>
                <a:lnTo>
                  <a:pt x="0" y="125095"/>
                </a:lnTo>
                <a:lnTo>
                  <a:pt x="62763" y="87375"/>
                </a:lnTo>
                <a:lnTo>
                  <a:pt x="117513" y="87375"/>
                </a:lnTo>
                <a:lnTo>
                  <a:pt x="117513" y="0"/>
                </a:lnTo>
                <a:close/>
              </a:path>
            </a:pathLst>
          </a:custGeom>
          <a:solidFill>
            <a:srgbClr val="5E2D79"/>
          </a:solidFill>
        </p:spPr>
        <p:txBody>
          <a:bodyPr wrap="square" lIns="0" tIns="0" rIns="0" bIns="0" rtlCol="0"/>
          <a:lstStyle/>
          <a:p>
            <a:endParaRPr/>
          </a:p>
        </p:txBody>
      </p:sp>
      <p:sp>
        <p:nvSpPr>
          <p:cNvPr id="4" name="object 4"/>
          <p:cNvSpPr/>
          <p:nvPr/>
        </p:nvSpPr>
        <p:spPr>
          <a:xfrm>
            <a:off x="899871" y="287654"/>
            <a:ext cx="118110" cy="309880"/>
          </a:xfrm>
          <a:custGeom>
            <a:avLst/>
            <a:gdLst/>
            <a:ahLst/>
            <a:cxnLst/>
            <a:rect l="l" t="t" r="r" b="b"/>
            <a:pathLst>
              <a:path w="118109" h="309880">
                <a:moveTo>
                  <a:pt x="95605" y="0"/>
                </a:moveTo>
                <a:lnTo>
                  <a:pt x="117513" y="0"/>
                </a:lnTo>
                <a:lnTo>
                  <a:pt x="117513" y="309880"/>
                </a:lnTo>
                <a:lnTo>
                  <a:pt x="62763" y="309880"/>
                </a:lnTo>
                <a:lnTo>
                  <a:pt x="62763" y="87375"/>
                </a:lnTo>
                <a:lnTo>
                  <a:pt x="0" y="125095"/>
                </a:lnTo>
                <a:lnTo>
                  <a:pt x="0" y="72517"/>
                </a:lnTo>
                <a:lnTo>
                  <a:pt x="28641" y="56989"/>
                </a:lnTo>
                <a:lnTo>
                  <a:pt x="54122" y="39735"/>
                </a:lnTo>
                <a:lnTo>
                  <a:pt x="76443" y="20742"/>
                </a:lnTo>
                <a:lnTo>
                  <a:pt x="95605" y="0"/>
                </a:lnTo>
                <a:close/>
              </a:path>
            </a:pathLst>
          </a:custGeom>
          <a:ln w="3175">
            <a:solidFill>
              <a:srgbClr val="58134A"/>
            </a:solidFill>
          </a:ln>
        </p:spPr>
        <p:txBody>
          <a:bodyPr wrap="square" lIns="0" tIns="0" rIns="0" bIns="0" rtlCol="0"/>
          <a:lstStyle/>
          <a:p>
            <a:endParaRPr/>
          </a:p>
        </p:txBody>
      </p:sp>
      <p:sp>
        <p:nvSpPr>
          <p:cNvPr id="5" name="object 5"/>
          <p:cNvSpPr/>
          <p:nvPr/>
        </p:nvSpPr>
        <p:spPr>
          <a:xfrm>
            <a:off x="1121689" y="551180"/>
            <a:ext cx="53975" cy="53975"/>
          </a:xfrm>
          <a:custGeom>
            <a:avLst/>
            <a:gdLst/>
            <a:ahLst/>
            <a:cxnLst/>
            <a:rect l="l" t="t" r="r" b="b"/>
            <a:pathLst>
              <a:path w="53975" h="53975">
                <a:moveTo>
                  <a:pt x="34226" y="0"/>
                </a:moveTo>
                <a:lnTo>
                  <a:pt x="19342" y="0"/>
                </a:lnTo>
                <a:lnTo>
                  <a:pt x="13017" y="2667"/>
                </a:lnTo>
                <a:lnTo>
                  <a:pt x="2603" y="13081"/>
                </a:lnTo>
                <a:lnTo>
                  <a:pt x="0" y="19304"/>
                </a:lnTo>
                <a:lnTo>
                  <a:pt x="0" y="34290"/>
                </a:lnTo>
                <a:lnTo>
                  <a:pt x="2603" y="40640"/>
                </a:lnTo>
                <a:lnTo>
                  <a:pt x="13017" y="51054"/>
                </a:lnTo>
                <a:lnTo>
                  <a:pt x="19342" y="53721"/>
                </a:lnTo>
                <a:lnTo>
                  <a:pt x="34226" y="53721"/>
                </a:lnTo>
                <a:lnTo>
                  <a:pt x="40551" y="51054"/>
                </a:lnTo>
                <a:lnTo>
                  <a:pt x="50965" y="40640"/>
                </a:lnTo>
                <a:lnTo>
                  <a:pt x="53568" y="34290"/>
                </a:lnTo>
                <a:lnTo>
                  <a:pt x="53568" y="19304"/>
                </a:lnTo>
                <a:lnTo>
                  <a:pt x="50965" y="13081"/>
                </a:lnTo>
                <a:lnTo>
                  <a:pt x="40551" y="2667"/>
                </a:lnTo>
                <a:lnTo>
                  <a:pt x="34226" y="0"/>
                </a:lnTo>
                <a:close/>
              </a:path>
            </a:pathLst>
          </a:custGeom>
          <a:solidFill>
            <a:srgbClr val="5E2D79"/>
          </a:solidFill>
        </p:spPr>
        <p:txBody>
          <a:bodyPr wrap="square" lIns="0" tIns="0" rIns="0" bIns="0" rtlCol="0"/>
          <a:lstStyle/>
          <a:p>
            <a:endParaRPr/>
          </a:p>
        </p:txBody>
      </p:sp>
      <p:sp>
        <p:nvSpPr>
          <p:cNvPr id="6" name="object 6"/>
          <p:cNvSpPr/>
          <p:nvPr/>
        </p:nvSpPr>
        <p:spPr>
          <a:xfrm>
            <a:off x="1121689" y="551180"/>
            <a:ext cx="53975" cy="53975"/>
          </a:xfrm>
          <a:custGeom>
            <a:avLst/>
            <a:gdLst/>
            <a:ahLst/>
            <a:cxnLst/>
            <a:rect l="l" t="t" r="r" b="b"/>
            <a:pathLst>
              <a:path w="53975" h="53975">
                <a:moveTo>
                  <a:pt x="26784" y="0"/>
                </a:moveTo>
                <a:lnTo>
                  <a:pt x="34226" y="0"/>
                </a:lnTo>
                <a:lnTo>
                  <a:pt x="40551" y="2667"/>
                </a:lnTo>
                <a:lnTo>
                  <a:pt x="45758" y="7874"/>
                </a:lnTo>
                <a:lnTo>
                  <a:pt x="50965" y="13081"/>
                </a:lnTo>
                <a:lnTo>
                  <a:pt x="53568" y="19304"/>
                </a:lnTo>
                <a:lnTo>
                  <a:pt x="53568" y="26797"/>
                </a:lnTo>
                <a:lnTo>
                  <a:pt x="53568" y="34290"/>
                </a:lnTo>
                <a:lnTo>
                  <a:pt x="50965" y="40640"/>
                </a:lnTo>
                <a:lnTo>
                  <a:pt x="45758" y="45847"/>
                </a:lnTo>
                <a:lnTo>
                  <a:pt x="40551" y="51054"/>
                </a:lnTo>
                <a:lnTo>
                  <a:pt x="34226" y="53721"/>
                </a:lnTo>
                <a:lnTo>
                  <a:pt x="26784" y="53721"/>
                </a:lnTo>
                <a:lnTo>
                  <a:pt x="19342" y="53721"/>
                </a:lnTo>
                <a:lnTo>
                  <a:pt x="13017" y="51054"/>
                </a:lnTo>
                <a:lnTo>
                  <a:pt x="7810" y="45847"/>
                </a:lnTo>
                <a:lnTo>
                  <a:pt x="2603" y="40640"/>
                </a:lnTo>
                <a:lnTo>
                  <a:pt x="0" y="34290"/>
                </a:lnTo>
                <a:lnTo>
                  <a:pt x="0" y="26797"/>
                </a:lnTo>
                <a:lnTo>
                  <a:pt x="0" y="19304"/>
                </a:lnTo>
                <a:lnTo>
                  <a:pt x="2603" y="13081"/>
                </a:lnTo>
                <a:lnTo>
                  <a:pt x="7810" y="7874"/>
                </a:lnTo>
                <a:lnTo>
                  <a:pt x="13017" y="2667"/>
                </a:lnTo>
                <a:lnTo>
                  <a:pt x="19342" y="0"/>
                </a:lnTo>
                <a:lnTo>
                  <a:pt x="26784" y="0"/>
                </a:lnTo>
                <a:close/>
              </a:path>
            </a:pathLst>
          </a:custGeom>
          <a:ln w="3175">
            <a:solidFill>
              <a:srgbClr val="58134A"/>
            </a:solidFill>
          </a:ln>
        </p:spPr>
        <p:txBody>
          <a:bodyPr wrap="square" lIns="0" tIns="0" rIns="0" bIns="0" rtlCol="0"/>
          <a:lstStyle/>
          <a:p>
            <a:endParaRPr/>
          </a:p>
        </p:txBody>
      </p:sp>
      <p:sp>
        <p:nvSpPr>
          <p:cNvPr id="7" name="object 7"/>
          <p:cNvSpPr/>
          <p:nvPr/>
        </p:nvSpPr>
        <p:spPr>
          <a:xfrm>
            <a:off x="1310386" y="375538"/>
            <a:ext cx="1412240" cy="226060"/>
          </a:xfrm>
          <a:custGeom>
            <a:avLst/>
            <a:gdLst/>
            <a:ahLst/>
            <a:cxnLst/>
            <a:rect l="l" t="t" r="r" b="b"/>
            <a:pathLst>
              <a:path w="1412239" h="226059">
                <a:moveTo>
                  <a:pt x="1300352" y="4063"/>
                </a:moveTo>
                <a:lnTo>
                  <a:pt x="1261618" y="4063"/>
                </a:lnTo>
                <a:lnTo>
                  <a:pt x="1261618" y="221996"/>
                </a:lnTo>
                <a:lnTo>
                  <a:pt x="1331214" y="221996"/>
                </a:lnTo>
                <a:lnTo>
                  <a:pt x="1349196" y="220831"/>
                </a:lnTo>
                <a:lnTo>
                  <a:pt x="1390522" y="203453"/>
                </a:lnTo>
                <a:lnTo>
                  <a:pt x="1401466" y="190500"/>
                </a:lnTo>
                <a:lnTo>
                  <a:pt x="1316101" y="190500"/>
                </a:lnTo>
                <a:lnTo>
                  <a:pt x="1308608" y="190246"/>
                </a:lnTo>
                <a:lnTo>
                  <a:pt x="1300352" y="189611"/>
                </a:lnTo>
                <a:lnTo>
                  <a:pt x="1300352" y="116712"/>
                </a:lnTo>
                <a:lnTo>
                  <a:pt x="1311147" y="115697"/>
                </a:lnTo>
                <a:lnTo>
                  <a:pt x="1319276" y="115188"/>
                </a:lnTo>
                <a:lnTo>
                  <a:pt x="1401484" y="115188"/>
                </a:lnTo>
                <a:lnTo>
                  <a:pt x="1399837" y="112204"/>
                </a:lnTo>
                <a:lnTo>
                  <a:pt x="1390522" y="102108"/>
                </a:lnTo>
                <a:lnTo>
                  <a:pt x="1378827" y="94106"/>
                </a:lnTo>
                <a:lnTo>
                  <a:pt x="1365059" y="88391"/>
                </a:lnTo>
                <a:lnTo>
                  <a:pt x="1352721" y="85725"/>
                </a:lnTo>
                <a:lnTo>
                  <a:pt x="1300352" y="85725"/>
                </a:lnTo>
                <a:lnTo>
                  <a:pt x="1300352" y="4063"/>
                </a:lnTo>
                <a:close/>
              </a:path>
              <a:path w="1412239" h="226059">
                <a:moveTo>
                  <a:pt x="1401484" y="115188"/>
                </a:moveTo>
                <a:lnTo>
                  <a:pt x="1324864" y="115188"/>
                </a:lnTo>
                <a:lnTo>
                  <a:pt x="1335625" y="115806"/>
                </a:lnTo>
                <a:lnTo>
                  <a:pt x="1345041" y="117649"/>
                </a:lnTo>
                <a:lnTo>
                  <a:pt x="1371853" y="151891"/>
                </a:lnTo>
                <a:lnTo>
                  <a:pt x="1368784" y="168800"/>
                </a:lnTo>
                <a:lnTo>
                  <a:pt x="1359582" y="180863"/>
                </a:lnTo>
                <a:lnTo>
                  <a:pt x="1344261" y="188092"/>
                </a:lnTo>
                <a:lnTo>
                  <a:pt x="1322832" y="190500"/>
                </a:lnTo>
                <a:lnTo>
                  <a:pt x="1401466" y="190500"/>
                </a:lnTo>
                <a:lnTo>
                  <a:pt x="1406461" y="181737"/>
                </a:lnTo>
                <a:lnTo>
                  <a:pt x="1410418" y="168592"/>
                </a:lnTo>
                <a:lnTo>
                  <a:pt x="1411732" y="153924"/>
                </a:lnTo>
                <a:lnTo>
                  <a:pt x="1410418" y="138112"/>
                </a:lnTo>
                <a:lnTo>
                  <a:pt x="1406461" y="124206"/>
                </a:lnTo>
                <a:lnTo>
                  <a:pt x="1401484" y="115188"/>
                </a:lnTo>
                <a:close/>
              </a:path>
              <a:path w="1412239" h="226059">
                <a:moveTo>
                  <a:pt x="1331214" y="83820"/>
                </a:moveTo>
                <a:lnTo>
                  <a:pt x="1324856" y="83939"/>
                </a:lnTo>
                <a:lnTo>
                  <a:pt x="1317593" y="84296"/>
                </a:lnTo>
                <a:lnTo>
                  <a:pt x="1309425" y="84891"/>
                </a:lnTo>
                <a:lnTo>
                  <a:pt x="1300352" y="85725"/>
                </a:lnTo>
                <a:lnTo>
                  <a:pt x="1352721" y="85725"/>
                </a:lnTo>
                <a:lnTo>
                  <a:pt x="1349196" y="84962"/>
                </a:lnTo>
                <a:lnTo>
                  <a:pt x="1331214" y="83820"/>
                </a:lnTo>
                <a:close/>
              </a:path>
              <a:path w="1412239" h="226059">
                <a:moveTo>
                  <a:pt x="1157858" y="38100"/>
                </a:moveTo>
                <a:lnTo>
                  <a:pt x="1119124" y="38100"/>
                </a:lnTo>
                <a:lnTo>
                  <a:pt x="1119124" y="221996"/>
                </a:lnTo>
                <a:lnTo>
                  <a:pt x="1157858" y="221996"/>
                </a:lnTo>
                <a:lnTo>
                  <a:pt x="1157858" y="38100"/>
                </a:lnTo>
                <a:close/>
              </a:path>
              <a:path w="1412239" h="226059">
                <a:moveTo>
                  <a:pt x="1230502" y="4063"/>
                </a:moveTo>
                <a:lnTo>
                  <a:pt x="1049908" y="4063"/>
                </a:lnTo>
                <a:lnTo>
                  <a:pt x="1049908" y="38100"/>
                </a:lnTo>
                <a:lnTo>
                  <a:pt x="1230502" y="38100"/>
                </a:lnTo>
                <a:lnTo>
                  <a:pt x="1230502" y="4063"/>
                </a:lnTo>
                <a:close/>
              </a:path>
              <a:path w="1412239" h="226059">
                <a:moveTo>
                  <a:pt x="831850" y="4063"/>
                </a:moveTo>
                <a:lnTo>
                  <a:pt x="793114" y="4063"/>
                </a:lnTo>
                <a:lnTo>
                  <a:pt x="793114" y="221996"/>
                </a:lnTo>
                <a:lnTo>
                  <a:pt x="831850" y="221996"/>
                </a:lnTo>
                <a:lnTo>
                  <a:pt x="831850" y="4063"/>
                </a:lnTo>
                <a:close/>
              </a:path>
              <a:path w="1412239" h="226059">
                <a:moveTo>
                  <a:pt x="622172" y="4063"/>
                </a:moveTo>
                <a:lnTo>
                  <a:pt x="583438" y="4063"/>
                </a:lnTo>
                <a:lnTo>
                  <a:pt x="583438" y="221996"/>
                </a:lnTo>
                <a:lnTo>
                  <a:pt x="622172" y="221996"/>
                </a:lnTo>
                <a:lnTo>
                  <a:pt x="622172" y="123825"/>
                </a:lnTo>
                <a:lnTo>
                  <a:pt x="747013" y="123825"/>
                </a:lnTo>
                <a:lnTo>
                  <a:pt x="747013" y="89281"/>
                </a:lnTo>
                <a:lnTo>
                  <a:pt x="622172" y="89281"/>
                </a:lnTo>
                <a:lnTo>
                  <a:pt x="622172" y="4063"/>
                </a:lnTo>
                <a:close/>
              </a:path>
              <a:path w="1412239" h="226059">
                <a:moveTo>
                  <a:pt x="747013" y="123825"/>
                </a:moveTo>
                <a:lnTo>
                  <a:pt x="708913" y="123825"/>
                </a:lnTo>
                <a:lnTo>
                  <a:pt x="708913" y="221996"/>
                </a:lnTo>
                <a:lnTo>
                  <a:pt x="747013" y="221996"/>
                </a:lnTo>
                <a:lnTo>
                  <a:pt x="747013" y="123825"/>
                </a:lnTo>
                <a:close/>
              </a:path>
              <a:path w="1412239" h="226059">
                <a:moveTo>
                  <a:pt x="747013" y="4063"/>
                </a:moveTo>
                <a:lnTo>
                  <a:pt x="708913" y="4063"/>
                </a:lnTo>
                <a:lnTo>
                  <a:pt x="708913" y="89281"/>
                </a:lnTo>
                <a:lnTo>
                  <a:pt x="747013" y="89281"/>
                </a:lnTo>
                <a:lnTo>
                  <a:pt x="747013" y="4063"/>
                </a:lnTo>
                <a:close/>
              </a:path>
              <a:path w="1412239" h="226059">
                <a:moveTo>
                  <a:pt x="479678" y="38100"/>
                </a:moveTo>
                <a:lnTo>
                  <a:pt x="440944" y="38100"/>
                </a:lnTo>
                <a:lnTo>
                  <a:pt x="440944" y="221996"/>
                </a:lnTo>
                <a:lnTo>
                  <a:pt x="479678" y="221996"/>
                </a:lnTo>
                <a:lnTo>
                  <a:pt x="479678" y="38100"/>
                </a:lnTo>
                <a:close/>
              </a:path>
              <a:path w="1412239" h="226059">
                <a:moveTo>
                  <a:pt x="552322" y="4063"/>
                </a:moveTo>
                <a:lnTo>
                  <a:pt x="371728" y="4063"/>
                </a:lnTo>
                <a:lnTo>
                  <a:pt x="371728" y="38100"/>
                </a:lnTo>
                <a:lnTo>
                  <a:pt x="552322" y="38100"/>
                </a:lnTo>
                <a:lnTo>
                  <a:pt x="552322" y="4063"/>
                </a:lnTo>
                <a:close/>
              </a:path>
              <a:path w="1412239" h="226059">
                <a:moveTo>
                  <a:pt x="193801" y="188468"/>
                </a:moveTo>
                <a:lnTo>
                  <a:pt x="193801" y="224027"/>
                </a:lnTo>
                <a:lnTo>
                  <a:pt x="213828" y="222740"/>
                </a:lnTo>
                <a:lnTo>
                  <a:pt x="261619" y="203326"/>
                </a:lnTo>
                <a:lnTo>
                  <a:pt x="276189" y="188722"/>
                </a:lnTo>
                <a:lnTo>
                  <a:pt x="197357" y="188722"/>
                </a:lnTo>
                <a:lnTo>
                  <a:pt x="194944" y="188595"/>
                </a:lnTo>
                <a:lnTo>
                  <a:pt x="193801" y="188468"/>
                </a:lnTo>
                <a:close/>
              </a:path>
              <a:path w="1412239" h="226059">
                <a:moveTo>
                  <a:pt x="219075" y="4063"/>
                </a:moveTo>
                <a:lnTo>
                  <a:pt x="176148" y="4063"/>
                </a:lnTo>
                <a:lnTo>
                  <a:pt x="254253" y="161162"/>
                </a:lnTo>
                <a:lnTo>
                  <a:pt x="249229" y="167665"/>
                </a:lnTo>
                <a:lnTo>
                  <a:pt x="209903" y="188293"/>
                </a:lnTo>
                <a:lnTo>
                  <a:pt x="200786" y="188722"/>
                </a:lnTo>
                <a:lnTo>
                  <a:pt x="276189" y="188722"/>
                </a:lnTo>
                <a:lnTo>
                  <a:pt x="287845" y="173799"/>
                </a:lnTo>
                <a:lnTo>
                  <a:pt x="301374" y="152463"/>
                </a:lnTo>
                <a:lnTo>
                  <a:pt x="313027" y="130810"/>
                </a:lnTo>
                <a:lnTo>
                  <a:pt x="276351" y="130810"/>
                </a:lnTo>
                <a:lnTo>
                  <a:pt x="219075" y="4063"/>
                </a:lnTo>
                <a:close/>
              </a:path>
              <a:path w="1412239" h="226059">
                <a:moveTo>
                  <a:pt x="361569" y="4063"/>
                </a:moveTo>
                <a:lnTo>
                  <a:pt x="321563" y="4063"/>
                </a:lnTo>
                <a:lnTo>
                  <a:pt x="311749" y="39352"/>
                </a:lnTo>
                <a:lnTo>
                  <a:pt x="300958" y="72247"/>
                </a:lnTo>
                <a:lnTo>
                  <a:pt x="289167" y="102737"/>
                </a:lnTo>
                <a:lnTo>
                  <a:pt x="276351" y="130810"/>
                </a:lnTo>
                <a:lnTo>
                  <a:pt x="313027" y="130810"/>
                </a:lnTo>
                <a:lnTo>
                  <a:pt x="315213" y="126746"/>
                </a:lnTo>
                <a:lnTo>
                  <a:pt x="328547" y="98075"/>
                </a:lnTo>
                <a:lnTo>
                  <a:pt x="340725" y="68072"/>
                </a:lnTo>
                <a:lnTo>
                  <a:pt x="351736" y="36734"/>
                </a:lnTo>
                <a:lnTo>
                  <a:pt x="361569" y="4063"/>
                </a:lnTo>
                <a:close/>
              </a:path>
              <a:path w="1412239" h="226059">
                <a:moveTo>
                  <a:pt x="967105" y="0"/>
                </a:moveTo>
                <a:lnTo>
                  <a:pt x="926845" y="8255"/>
                </a:lnTo>
                <a:lnTo>
                  <a:pt x="894969" y="32893"/>
                </a:lnTo>
                <a:lnTo>
                  <a:pt x="874109" y="69580"/>
                </a:lnTo>
                <a:lnTo>
                  <a:pt x="867156" y="113791"/>
                </a:lnTo>
                <a:lnTo>
                  <a:pt x="868727" y="138249"/>
                </a:lnTo>
                <a:lnTo>
                  <a:pt x="881300" y="179068"/>
                </a:lnTo>
                <a:lnTo>
                  <a:pt x="906182" y="208694"/>
                </a:lnTo>
                <a:lnTo>
                  <a:pt x="941754" y="223795"/>
                </a:lnTo>
                <a:lnTo>
                  <a:pt x="963421" y="225678"/>
                </a:lnTo>
                <a:lnTo>
                  <a:pt x="984902" y="224109"/>
                </a:lnTo>
                <a:lnTo>
                  <a:pt x="1003633" y="219408"/>
                </a:lnTo>
                <a:lnTo>
                  <a:pt x="1019625" y="211587"/>
                </a:lnTo>
                <a:lnTo>
                  <a:pt x="1032890" y="200660"/>
                </a:lnTo>
                <a:lnTo>
                  <a:pt x="1027337" y="191135"/>
                </a:lnTo>
                <a:lnTo>
                  <a:pt x="966596" y="191135"/>
                </a:lnTo>
                <a:lnTo>
                  <a:pt x="953359" y="189803"/>
                </a:lnTo>
                <a:lnTo>
                  <a:pt x="916074" y="158569"/>
                </a:lnTo>
                <a:lnTo>
                  <a:pt x="907288" y="115188"/>
                </a:lnTo>
                <a:lnTo>
                  <a:pt x="908355" y="99044"/>
                </a:lnTo>
                <a:lnTo>
                  <a:pt x="924178" y="58038"/>
                </a:lnTo>
                <a:lnTo>
                  <a:pt x="955968" y="35893"/>
                </a:lnTo>
                <a:lnTo>
                  <a:pt x="969518" y="34416"/>
                </a:lnTo>
                <a:lnTo>
                  <a:pt x="1017546" y="34416"/>
                </a:lnTo>
                <a:lnTo>
                  <a:pt x="1026794" y="15621"/>
                </a:lnTo>
                <a:lnTo>
                  <a:pt x="1014557" y="8786"/>
                </a:lnTo>
                <a:lnTo>
                  <a:pt x="1000521" y="3905"/>
                </a:lnTo>
                <a:lnTo>
                  <a:pt x="984700" y="976"/>
                </a:lnTo>
                <a:lnTo>
                  <a:pt x="967105" y="0"/>
                </a:lnTo>
                <a:close/>
              </a:path>
              <a:path w="1412239" h="226059">
                <a:moveTo>
                  <a:pt x="1014602" y="169290"/>
                </a:moveTo>
                <a:lnTo>
                  <a:pt x="1005173" y="178865"/>
                </a:lnTo>
                <a:lnTo>
                  <a:pt x="994028" y="185689"/>
                </a:lnTo>
                <a:lnTo>
                  <a:pt x="981170" y="189775"/>
                </a:lnTo>
                <a:lnTo>
                  <a:pt x="966596" y="191135"/>
                </a:lnTo>
                <a:lnTo>
                  <a:pt x="1027337" y="191135"/>
                </a:lnTo>
                <a:lnTo>
                  <a:pt x="1014602" y="169290"/>
                </a:lnTo>
                <a:close/>
              </a:path>
              <a:path w="1412239" h="226059">
                <a:moveTo>
                  <a:pt x="1017546" y="34416"/>
                </a:moveTo>
                <a:lnTo>
                  <a:pt x="969518" y="34416"/>
                </a:lnTo>
                <a:lnTo>
                  <a:pt x="982757" y="35248"/>
                </a:lnTo>
                <a:lnTo>
                  <a:pt x="994092" y="37734"/>
                </a:lnTo>
                <a:lnTo>
                  <a:pt x="1003522" y="41864"/>
                </a:lnTo>
                <a:lnTo>
                  <a:pt x="1011046" y="47625"/>
                </a:lnTo>
                <a:lnTo>
                  <a:pt x="1017546" y="34416"/>
                </a:lnTo>
                <a:close/>
              </a:path>
              <a:path w="1412239" h="226059">
                <a:moveTo>
                  <a:pt x="99948" y="0"/>
                </a:moveTo>
                <a:lnTo>
                  <a:pt x="59689" y="8255"/>
                </a:lnTo>
                <a:lnTo>
                  <a:pt x="27812" y="32893"/>
                </a:lnTo>
                <a:lnTo>
                  <a:pt x="6953" y="69580"/>
                </a:lnTo>
                <a:lnTo>
                  <a:pt x="0" y="113791"/>
                </a:lnTo>
                <a:lnTo>
                  <a:pt x="1571" y="138249"/>
                </a:lnTo>
                <a:lnTo>
                  <a:pt x="14144" y="179068"/>
                </a:lnTo>
                <a:lnTo>
                  <a:pt x="39026" y="208694"/>
                </a:lnTo>
                <a:lnTo>
                  <a:pt x="74598" y="223795"/>
                </a:lnTo>
                <a:lnTo>
                  <a:pt x="96265" y="225678"/>
                </a:lnTo>
                <a:lnTo>
                  <a:pt x="117746" y="224109"/>
                </a:lnTo>
                <a:lnTo>
                  <a:pt x="136477" y="219408"/>
                </a:lnTo>
                <a:lnTo>
                  <a:pt x="152469" y="211587"/>
                </a:lnTo>
                <a:lnTo>
                  <a:pt x="165734" y="200660"/>
                </a:lnTo>
                <a:lnTo>
                  <a:pt x="160181" y="191135"/>
                </a:lnTo>
                <a:lnTo>
                  <a:pt x="99440" y="191135"/>
                </a:lnTo>
                <a:lnTo>
                  <a:pt x="86203" y="189803"/>
                </a:lnTo>
                <a:lnTo>
                  <a:pt x="48918" y="158569"/>
                </a:lnTo>
                <a:lnTo>
                  <a:pt x="40131" y="115188"/>
                </a:lnTo>
                <a:lnTo>
                  <a:pt x="41199" y="99044"/>
                </a:lnTo>
                <a:lnTo>
                  <a:pt x="57022" y="58038"/>
                </a:lnTo>
                <a:lnTo>
                  <a:pt x="88812" y="35893"/>
                </a:lnTo>
                <a:lnTo>
                  <a:pt x="102361" y="34416"/>
                </a:lnTo>
                <a:lnTo>
                  <a:pt x="150390" y="34416"/>
                </a:lnTo>
                <a:lnTo>
                  <a:pt x="159638" y="15621"/>
                </a:lnTo>
                <a:lnTo>
                  <a:pt x="147401" y="8786"/>
                </a:lnTo>
                <a:lnTo>
                  <a:pt x="133365" y="3905"/>
                </a:lnTo>
                <a:lnTo>
                  <a:pt x="117544" y="976"/>
                </a:lnTo>
                <a:lnTo>
                  <a:pt x="99948" y="0"/>
                </a:lnTo>
                <a:close/>
              </a:path>
              <a:path w="1412239" h="226059">
                <a:moveTo>
                  <a:pt x="147447" y="169290"/>
                </a:moveTo>
                <a:lnTo>
                  <a:pt x="138017" y="178865"/>
                </a:lnTo>
                <a:lnTo>
                  <a:pt x="126872" y="185689"/>
                </a:lnTo>
                <a:lnTo>
                  <a:pt x="114014" y="189775"/>
                </a:lnTo>
                <a:lnTo>
                  <a:pt x="99440" y="191135"/>
                </a:lnTo>
                <a:lnTo>
                  <a:pt x="160181" y="191135"/>
                </a:lnTo>
                <a:lnTo>
                  <a:pt x="147447" y="169290"/>
                </a:lnTo>
                <a:close/>
              </a:path>
              <a:path w="1412239" h="226059">
                <a:moveTo>
                  <a:pt x="150390" y="34416"/>
                </a:moveTo>
                <a:lnTo>
                  <a:pt x="102361" y="34416"/>
                </a:lnTo>
                <a:lnTo>
                  <a:pt x="115601" y="35248"/>
                </a:lnTo>
                <a:lnTo>
                  <a:pt x="126936" y="37734"/>
                </a:lnTo>
                <a:lnTo>
                  <a:pt x="136366" y="41864"/>
                </a:lnTo>
                <a:lnTo>
                  <a:pt x="143890" y="47625"/>
                </a:lnTo>
                <a:lnTo>
                  <a:pt x="150390" y="34416"/>
                </a:lnTo>
                <a:close/>
              </a:path>
            </a:pathLst>
          </a:custGeom>
          <a:solidFill>
            <a:srgbClr val="5E2D79"/>
          </a:solidFill>
        </p:spPr>
        <p:txBody>
          <a:bodyPr wrap="square" lIns="0" tIns="0" rIns="0" bIns="0" rtlCol="0"/>
          <a:lstStyle/>
          <a:p>
            <a:endParaRPr/>
          </a:p>
        </p:txBody>
      </p:sp>
      <p:sp>
        <p:nvSpPr>
          <p:cNvPr id="8" name="object 8"/>
          <p:cNvSpPr/>
          <p:nvPr/>
        </p:nvSpPr>
        <p:spPr>
          <a:xfrm>
            <a:off x="2571114" y="378713"/>
            <a:ext cx="151891" cy="21971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360295" y="379602"/>
            <a:ext cx="180975" cy="218440"/>
          </a:xfrm>
          <a:custGeom>
            <a:avLst/>
            <a:gdLst/>
            <a:ahLst/>
            <a:cxnLst/>
            <a:rect l="l" t="t" r="r" b="b"/>
            <a:pathLst>
              <a:path w="180975" h="218440">
                <a:moveTo>
                  <a:pt x="0" y="0"/>
                </a:moveTo>
                <a:lnTo>
                  <a:pt x="180594" y="0"/>
                </a:lnTo>
                <a:lnTo>
                  <a:pt x="180594" y="34036"/>
                </a:lnTo>
                <a:lnTo>
                  <a:pt x="107950" y="34036"/>
                </a:lnTo>
                <a:lnTo>
                  <a:pt x="107950" y="217932"/>
                </a:lnTo>
                <a:lnTo>
                  <a:pt x="69215" y="217932"/>
                </a:lnTo>
                <a:lnTo>
                  <a:pt x="69215" y="34036"/>
                </a:lnTo>
                <a:lnTo>
                  <a:pt x="0" y="34036"/>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2103501" y="379602"/>
            <a:ext cx="38735" cy="218440"/>
          </a:xfrm>
          <a:custGeom>
            <a:avLst/>
            <a:gdLst/>
            <a:ahLst/>
            <a:cxnLst/>
            <a:rect l="l" t="t" r="r" b="b"/>
            <a:pathLst>
              <a:path w="38735" h="218440">
                <a:moveTo>
                  <a:pt x="0" y="0"/>
                </a:moveTo>
                <a:lnTo>
                  <a:pt x="38735" y="0"/>
                </a:lnTo>
                <a:lnTo>
                  <a:pt x="38735" y="217932"/>
                </a:lnTo>
                <a:lnTo>
                  <a:pt x="0" y="217932"/>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1893823" y="379602"/>
            <a:ext cx="163830" cy="218440"/>
          </a:xfrm>
          <a:custGeom>
            <a:avLst/>
            <a:gdLst/>
            <a:ahLst/>
            <a:cxnLst/>
            <a:rect l="l" t="t" r="r" b="b"/>
            <a:pathLst>
              <a:path w="163830" h="218440">
                <a:moveTo>
                  <a:pt x="0" y="0"/>
                </a:moveTo>
                <a:lnTo>
                  <a:pt x="38734" y="0"/>
                </a:lnTo>
                <a:lnTo>
                  <a:pt x="38734" y="85217"/>
                </a:lnTo>
                <a:lnTo>
                  <a:pt x="125475" y="85217"/>
                </a:lnTo>
                <a:lnTo>
                  <a:pt x="125475" y="0"/>
                </a:lnTo>
                <a:lnTo>
                  <a:pt x="163575" y="0"/>
                </a:lnTo>
                <a:lnTo>
                  <a:pt x="163575" y="217932"/>
                </a:lnTo>
                <a:lnTo>
                  <a:pt x="125475" y="217932"/>
                </a:lnTo>
                <a:lnTo>
                  <a:pt x="125475" y="119761"/>
                </a:lnTo>
                <a:lnTo>
                  <a:pt x="38734" y="119761"/>
                </a:lnTo>
                <a:lnTo>
                  <a:pt x="38734" y="217932"/>
                </a:lnTo>
                <a:lnTo>
                  <a:pt x="0" y="217932"/>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682114" y="379602"/>
            <a:ext cx="180975" cy="218440"/>
          </a:xfrm>
          <a:custGeom>
            <a:avLst/>
            <a:gdLst/>
            <a:ahLst/>
            <a:cxnLst/>
            <a:rect l="l" t="t" r="r" b="b"/>
            <a:pathLst>
              <a:path w="180975" h="218440">
                <a:moveTo>
                  <a:pt x="0" y="0"/>
                </a:moveTo>
                <a:lnTo>
                  <a:pt x="180594" y="0"/>
                </a:lnTo>
                <a:lnTo>
                  <a:pt x="180594" y="34036"/>
                </a:lnTo>
                <a:lnTo>
                  <a:pt x="107950" y="34036"/>
                </a:lnTo>
                <a:lnTo>
                  <a:pt x="107950" y="217932"/>
                </a:lnTo>
                <a:lnTo>
                  <a:pt x="69215" y="217932"/>
                </a:lnTo>
                <a:lnTo>
                  <a:pt x="69215" y="34036"/>
                </a:lnTo>
                <a:lnTo>
                  <a:pt x="0" y="34036"/>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486535" y="379602"/>
            <a:ext cx="185420" cy="220345"/>
          </a:xfrm>
          <a:custGeom>
            <a:avLst/>
            <a:gdLst/>
            <a:ahLst/>
            <a:cxnLst/>
            <a:rect l="l" t="t" r="r" b="b"/>
            <a:pathLst>
              <a:path w="185419" h="220345">
                <a:moveTo>
                  <a:pt x="0" y="0"/>
                </a:moveTo>
                <a:lnTo>
                  <a:pt x="42926" y="0"/>
                </a:lnTo>
                <a:lnTo>
                  <a:pt x="100203" y="126746"/>
                </a:lnTo>
                <a:lnTo>
                  <a:pt x="113018" y="98673"/>
                </a:lnTo>
                <a:lnTo>
                  <a:pt x="124809" y="68183"/>
                </a:lnTo>
                <a:lnTo>
                  <a:pt x="135600" y="35288"/>
                </a:lnTo>
                <a:lnTo>
                  <a:pt x="145415" y="0"/>
                </a:lnTo>
                <a:lnTo>
                  <a:pt x="185420" y="0"/>
                </a:lnTo>
                <a:lnTo>
                  <a:pt x="164576" y="64008"/>
                </a:lnTo>
                <a:lnTo>
                  <a:pt x="139065" y="122682"/>
                </a:lnTo>
                <a:lnTo>
                  <a:pt x="111696" y="169735"/>
                </a:lnTo>
                <a:lnTo>
                  <a:pt x="85471" y="199262"/>
                </a:lnTo>
                <a:lnTo>
                  <a:pt x="37679" y="218676"/>
                </a:lnTo>
                <a:lnTo>
                  <a:pt x="17653" y="219963"/>
                </a:lnTo>
                <a:lnTo>
                  <a:pt x="17653" y="184404"/>
                </a:lnTo>
                <a:lnTo>
                  <a:pt x="18796" y="184531"/>
                </a:lnTo>
                <a:lnTo>
                  <a:pt x="21209" y="184658"/>
                </a:lnTo>
                <a:lnTo>
                  <a:pt x="24637" y="184658"/>
                </a:lnTo>
                <a:lnTo>
                  <a:pt x="33754" y="184229"/>
                </a:lnTo>
                <a:lnTo>
                  <a:pt x="73080" y="163601"/>
                </a:lnTo>
                <a:lnTo>
                  <a:pt x="78105" y="157099"/>
                </a:lnTo>
                <a:lnTo>
                  <a:pt x="0" y="0"/>
                </a:lnTo>
                <a:close/>
              </a:path>
            </a:pathLst>
          </a:custGeom>
          <a:ln w="3175">
            <a:solidFill>
              <a:srgbClr val="58134A"/>
            </a:solidFill>
          </a:ln>
        </p:spPr>
        <p:txBody>
          <a:bodyPr wrap="square" lIns="0" tIns="0" rIns="0" bIns="0" rtlCol="0"/>
          <a:lstStyle/>
          <a:p>
            <a:endParaRPr/>
          </a:p>
        </p:txBody>
      </p:sp>
      <p:sp>
        <p:nvSpPr>
          <p:cNvPr id="14" name="object 14"/>
          <p:cNvSpPr/>
          <p:nvPr/>
        </p:nvSpPr>
        <p:spPr>
          <a:xfrm>
            <a:off x="2177542" y="375538"/>
            <a:ext cx="165735" cy="226060"/>
          </a:xfrm>
          <a:custGeom>
            <a:avLst/>
            <a:gdLst/>
            <a:ahLst/>
            <a:cxnLst/>
            <a:rect l="l" t="t" r="r" b="b"/>
            <a:pathLst>
              <a:path w="165735" h="226059">
                <a:moveTo>
                  <a:pt x="99949" y="0"/>
                </a:moveTo>
                <a:lnTo>
                  <a:pt x="117544" y="976"/>
                </a:lnTo>
                <a:lnTo>
                  <a:pt x="133365" y="3905"/>
                </a:lnTo>
                <a:lnTo>
                  <a:pt x="147401" y="8786"/>
                </a:lnTo>
                <a:lnTo>
                  <a:pt x="159638" y="15621"/>
                </a:lnTo>
                <a:lnTo>
                  <a:pt x="143890" y="47625"/>
                </a:lnTo>
                <a:lnTo>
                  <a:pt x="136366" y="41864"/>
                </a:lnTo>
                <a:lnTo>
                  <a:pt x="126936" y="37734"/>
                </a:lnTo>
                <a:lnTo>
                  <a:pt x="115601" y="35248"/>
                </a:lnTo>
                <a:lnTo>
                  <a:pt x="102362" y="34416"/>
                </a:lnTo>
                <a:lnTo>
                  <a:pt x="88812" y="35893"/>
                </a:lnTo>
                <a:lnTo>
                  <a:pt x="57022" y="58038"/>
                </a:lnTo>
                <a:lnTo>
                  <a:pt x="41199" y="99044"/>
                </a:lnTo>
                <a:lnTo>
                  <a:pt x="40131" y="115188"/>
                </a:lnTo>
                <a:lnTo>
                  <a:pt x="41108" y="131189"/>
                </a:lnTo>
                <a:lnTo>
                  <a:pt x="55752" y="169925"/>
                </a:lnTo>
                <a:lnTo>
                  <a:pt x="99440" y="191135"/>
                </a:lnTo>
                <a:lnTo>
                  <a:pt x="114014" y="189775"/>
                </a:lnTo>
                <a:lnTo>
                  <a:pt x="126872" y="185689"/>
                </a:lnTo>
                <a:lnTo>
                  <a:pt x="138017" y="178865"/>
                </a:lnTo>
                <a:lnTo>
                  <a:pt x="147446" y="169290"/>
                </a:lnTo>
                <a:lnTo>
                  <a:pt x="165734" y="200660"/>
                </a:lnTo>
                <a:lnTo>
                  <a:pt x="152469" y="211587"/>
                </a:lnTo>
                <a:lnTo>
                  <a:pt x="136477" y="219408"/>
                </a:lnTo>
                <a:lnTo>
                  <a:pt x="117746" y="224109"/>
                </a:lnTo>
                <a:lnTo>
                  <a:pt x="96265" y="225678"/>
                </a:lnTo>
                <a:lnTo>
                  <a:pt x="74598" y="223795"/>
                </a:lnTo>
                <a:lnTo>
                  <a:pt x="39026" y="208694"/>
                </a:lnTo>
                <a:lnTo>
                  <a:pt x="14144" y="179068"/>
                </a:lnTo>
                <a:lnTo>
                  <a:pt x="1571" y="138249"/>
                </a:lnTo>
                <a:lnTo>
                  <a:pt x="0" y="113791"/>
                </a:lnTo>
                <a:lnTo>
                  <a:pt x="1738" y="90739"/>
                </a:lnTo>
                <a:lnTo>
                  <a:pt x="15644" y="50301"/>
                </a:lnTo>
                <a:lnTo>
                  <a:pt x="42691" y="18538"/>
                </a:lnTo>
                <a:lnTo>
                  <a:pt x="78783" y="2067"/>
                </a:lnTo>
                <a:lnTo>
                  <a:pt x="99949"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1310386" y="375538"/>
            <a:ext cx="165735" cy="226060"/>
          </a:xfrm>
          <a:custGeom>
            <a:avLst/>
            <a:gdLst/>
            <a:ahLst/>
            <a:cxnLst/>
            <a:rect l="l" t="t" r="r" b="b"/>
            <a:pathLst>
              <a:path w="165734" h="226059">
                <a:moveTo>
                  <a:pt x="99948" y="0"/>
                </a:moveTo>
                <a:lnTo>
                  <a:pt x="117544" y="976"/>
                </a:lnTo>
                <a:lnTo>
                  <a:pt x="133365" y="3905"/>
                </a:lnTo>
                <a:lnTo>
                  <a:pt x="147401" y="8786"/>
                </a:lnTo>
                <a:lnTo>
                  <a:pt x="159638" y="15621"/>
                </a:lnTo>
                <a:lnTo>
                  <a:pt x="143890" y="47625"/>
                </a:lnTo>
                <a:lnTo>
                  <a:pt x="136366" y="41864"/>
                </a:lnTo>
                <a:lnTo>
                  <a:pt x="126936" y="37734"/>
                </a:lnTo>
                <a:lnTo>
                  <a:pt x="115601" y="35248"/>
                </a:lnTo>
                <a:lnTo>
                  <a:pt x="102361" y="34416"/>
                </a:lnTo>
                <a:lnTo>
                  <a:pt x="88812" y="35893"/>
                </a:lnTo>
                <a:lnTo>
                  <a:pt x="57022" y="58038"/>
                </a:lnTo>
                <a:lnTo>
                  <a:pt x="41199" y="99044"/>
                </a:lnTo>
                <a:lnTo>
                  <a:pt x="40131" y="115188"/>
                </a:lnTo>
                <a:lnTo>
                  <a:pt x="41108" y="131189"/>
                </a:lnTo>
                <a:lnTo>
                  <a:pt x="55752" y="169925"/>
                </a:lnTo>
                <a:lnTo>
                  <a:pt x="99440" y="191135"/>
                </a:lnTo>
                <a:lnTo>
                  <a:pt x="114014" y="189775"/>
                </a:lnTo>
                <a:lnTo>
                  <a:pt x="126872" y="185689"/>
                </a:lnTo>
                <a:lnTo>
                  <a:pt x="138017" y="178865"/>
                </a:lnTo>
                <a:lnTo>
                  <a:pt x="147447" y="169290"/>
                </a:lnTo>
                <a:lnTo>
                  <a:pt x="165734" y="200660"/>
                </a:lnTo>
                <a:lnTo>
                  <a:pt x="152469" y="211587"/>
                </a:lnTo>
                <a:lnTo>
                  <a:pt x="136477" y="219408"/>
                </a:lnTo>
                <a:lnTo>
                  <a:pt x="117746" y="224109"/>
                </a:lnTo>
                <a:lnTo>
                  <a:pt x="96265" y="225678"/>
                </a:lnTo>
                <a:lnTo>
                  <a:pt x="74598" y="223795"/>
                </a:lnTo>
                <a:lnTo>
                  <a:pt x="39026" y="208694"/>
                </a:lnTo>
                <a:lnTo>
                  <a:pt x="14144" y="179068"/>
                </a:lnTo>
                <a:lnTo>
                  <a:pt x="1571" y="138249"/>
                </a:lnTo>
                <a:lnTo>
                  <a:pt x="0" y="113791"/>
                </a:lnTo>
                <a:lnTo>
                  <a:pt x="1738" y="90739"/>
                </a:lnTo>
                <a:lnTo>
                  <a:pt x="15644" y="50301"/>
                </a:lnTo>
                <a:lnTo>
                  <a:pt x="42691" y="18538"/>
                </a:lnTo>
                <a:lnTo>
                  <a:pt x="78783" y="2067"/>
                </a:lnTo>
                <a:lnTo>
                  <a:pt x="99948" y="0"/>
                </a:lnTo>
                <a:close/>
              </a:path>
            </a:pathLst>
          </a:custGeom>
          <a:ln w="3175">
            <a:solidFill>
              <a:srgbClr val="58134A"/>
            </a:solidFill>
          </a:ln>
        </p:spPr>
        <p:txBody>
          <a:bodyPr wrap="square" lIns="0" tIns="0" rIns="0" bIns="0" rtlCol="0"/>
          <a:lstStyle/>
          <a:p>
            <a:endParaRPr/>
          </a:p>
        </p:txBody>
      </p:sp>
      <p:sp>
        <p:nvSpPr>
          <p:cNvPr id="16" name="object 16"/>
          <p:cNvSpPr/>
          <p:nvPr/>
        </p:nvSpPr>
        <p:spPr>
          <a:xfrm>
            <a:off x="2753741" y="556259"/>
            <a:ext cx="61594" cy="97155"/>
          </a:xfrm>
          <a:custGeom>
            <a:avLst/>
            <a:gdLst/>
            <a:ahLst/>
            <a:cxnLst/>
            <a:rect l="l" t="t" r="r" b="b"/>
            <a:pathLst>
              <a:path w="61594" h="97154">
                <a:moveTo>
                  <a:pt x="42671" y="0"/>
                </a:moveTo>
                <a:lnTo>
                  <a:pt x="28575" y="0"/>
                </a:lnTo>
                <a:lnTo>
                  <a:pt x="22351" y="1904"/>
                </a:lnTo>
                <a:lnTo>
                  <a:pt x="12445" y="9778"/>
                </a:lnTo>
                <a:lnTo>
                  <a:pt x="9906" y="14731"/>
                </a:lnTo>
                <a:lnTo>
                  <a:pt x="9906" y="28955"/>
                </a:lnTo>
                <a:lnTo>
                  <a:pt x="14731" y="35305"/>
                </a:lnTo>
                <a:lnTo>
                  <a:pt x="24129" y="39877"/>
                </a:lnTo>
                <a:lnTo>
                  <a:pt x="26161" y="42799"/>
                </a:lnTo>
                <a:lnTo>
                  <a:pt x="27177" y="45719"/>
                </a:lnTo>
                <a:lnTo>
                  <a:pt x="27177" y="48640"/>
                </a:lnTo>
                <a:lnTo>
                  <a:pt x="25485" y="54998"/>
                </a:lnTo>
                <a:lnTo>
                  <a:pt x="20399" y="62452"/>
                </a:lnTo>
                <a:lnTo>
                  <a:pt x="11908" y="71000"/>
                </a:lnTo>
                <a:lnTo>
                  <a:pt x="0" y="80644"/>
                </a:lnTo>
                <a:lnTo>
                  <a:pt x="12700" y="96900"/>
                </a:lnTo>
                <a:lnTo>
                  <a:pt x="46793" y="68468"/>
                </a:lnTo>
                <a:lnTo>
                  <a:pt x="61467" y="25907"/>
                </a:lnTo>
                <a:lnTo>
                  <a:pt x="61467" y="19050"/>
                </a:lnTo>
                <a:lnTo>
                  <a:pt x="58927" y="12953"/>
                </a:lnTo>
                <a:lnTo>
                  <a:pt x="53847" y="7747"/>
                </a:lnTo>
                <a:lnTo>
                  <a:pt x="48640" y="2539"/>
                </a:lnTo>
                <a:lnTo>
                  <a:pt x="42671" y="0"/>
                </a:lnTo>
                <a:close/>
              </a:path>
            </a:pathLst>
          </a:custGeom>
          <a:solidFill>
            <a:srgbClr val="5E2D79"/>
          </a:solidFill>
        </p:spPr>
        <p:txBody>
          <a:bodyPr wrap="square" lIns="0" tIns="0" rIns="0" bIns="0" rtlCol="0"/>
          <a:lstStyle/>
          <a:p>
            <a:endParaRPr/>
          </a:p>
        </p:txBody>
      </p:sp>
      <p:sp>
        <p:nvSpPr>
          <p:cNvPr id="17" name="object 17"/>
          <p:cNvSpPr/>
          <p:nvPr/>
        </p:nvSpPr>
        <p:spPr>
          <a:xfrm>
            <a:off x="2753741" y="556259"/>
            <a:ext cx="61594" cy="97155"/>
          </a:xfrm>
          <a:custGeom>
            <a:avLst/>
            <a:gdLst/>
            <a:ahLst/>
            <a:cxnLst/>
            <a:rect l="l" t="t" r="r" b="b"/>
            <a:pathLst>
              <a:path w="61594" h="97154">
                <a:moveTo>
                  <a:pt x="35813" y="0"/>
                </a:moveTo>
                <a:lnTo>
                  <a:pt x="42671" y="0"/>
                </a:lnTo>
                <a:lnTo>
                  <a:pt x="48640" y="2539"/>
                </a:lnTo>
                <a:lnTo>
                  <a:pt x="53847" y="7747"/>
                </a:lnTo>
                <a:lnTo>
                  <a:pt x="58927" y="12953"/>
                </a:lnTo>
                <a:lnTo>
                  <a:pt x="61467" y="19050"/>
                </a:lnTo>
                <a:lnTo>
                  <a:pt x="61467" y="25907"/>
                </a:lnTo>
                <a:lnTo>
                  <a:pt x="46793" y="68468"/>
                </a:lnTo>
                <a:lnTo>
                  <a:pt x="12700" y="96900"/>
                </a:lnTo>
                <a:lnTo>
                  <a:pt x="0" y="80644"/>
                </a:lnTo>
                <a:lnTo>
                  <a:pt x="11908" y="71000"/>
                </a:lnTo>
                <a:lnTo>
                  <a:pt x="20399" y="62452"/>
                </a:lnTo>
                <a:lnTo>
                  <a:pt x="25485" y="54998"/>
                </a:lnTo>
                <a:lnTo>
                  <a:pt x="27177" y="48640"/>
                </a:lnTo>
                <a:lnTo>
                  <a:pt x="27177" y="45719"/>
                </a:lnTo>
                <a:lnTo>
                  <a:pt x="26161" y="42799"/>
                </a:lnTo>
                <a:lnTo>
                  <a:pt x="24129" y="39877"/>
                </a:lnTo>
                <a:lnTo>
                  <a:pt x="14731" y="35305"/>
                </a:lnTo>
                <a:lnTo>
                  <a:pt x="9906" y="28955"/>
                </a:lnTo>
                <a:lnTo>
                  <a:pt x="9906" y="20700"/>
                </a:lnTo>
                <a:lnTo>
                  <a:pt x="9906" y="14731"/>
                </a:lnTo>
                <a:lnTo>
                  <a:pt x="12445" y="9778"/>
                </a:lnTo>
                <a:lnTo>
                  <a:pt x="17398" y="5841"/>
                </a:lnTo>
                <a:lnTo>
                  <a:pt x="22351" y="1904"/>
                </a:lnTo>
                <a:lnTo>
                  <a:pt x="28575" y="0"/>
                </a:lnTo>
                <a:lnTo>
                  <a:pt x="35813" y="0"/>
                </a:lnTo>
                <a:close/>
              </a:path>
            </a:pathLst>
          </a:custGeom>
          <a:ln w="3175">
            <a:solidFill>
              <a:srgbClr val="58134A"/>
            </a:solidFill>
          </a:ln>
        </p:spPr>
        <p:txBody>
          <a:bodyPr wrap="square" lIns="0" tIns="0" rIns="0" bIns="0" rtlCol="0"/>
          <a:lstStyle/>
          <a:p>
            <a:endParaRPr/>
          </a:p>
        </p:txBody>
      </p:sp>
      <p:sp>
        <p:nvSpPr>
          <p:cNvPr id="18" name="object 18"/>
          <p:cNvSpPr/>
          <p:nvPr/>
        </p:nvSpPr>
        <p:spPr>
          <a:xfrm>
            <a:off x="2959100" y="379602"/>
            <a:ext cx="546100" cy="280670"/>
          </a:xfrm>
          <a:custGeom>
            <a:avLst/>
            <a:gdLst/>
            <a:ahLst/>
            <a:cxnLst/>
            <a:rect l="l" t="t" r="r" b="b"/>
            <a:pathLst>
              <a:path w="546100" h="280670">
                <a:moveTo>
                  <a:pt x="545591" y="0"/>
                </a:moveTo>
                <a:lnTo>
                  <a:pt x="506857" y="0"/>
                </a:lnTo>
                <a:lnTo>
                  <a:pt x="506857" y="217932"/>
                </a:lnTo>
                <a:lnTo>
                  <a:pt x="545591" y="217932"/>
                </a:lnTo>
                <a:lnTo>
                  <a:pt x="545591" y="0"/>
                </a:lnTo>
                <a:close/>
              </a:path>
              <a:path w="546100" h="280670">
                <a:moveTo>
                  <a:pt x="460501" y="0"/>
                </a:moveTo>
                <a:lnTo>
                  <a:pt x="350265" y="0"/>
                </a:lnTo>
                <a:lnTo>
                  <a:pt x="348265" y="17242"/>
                </a:lnTo>
                <a:lnTo>
                  <a:pt x="345884" y="34686"/>
                </a:lnTo>
                <a:lnTo>
                  <a:pt x="336577" y="87657"/>
                </a:lnTo>
                <a:lnTo>
                  <a:pt x="324612" y="132842"/>
                </a:lnTo>
                <a:lnTo>
                  <a:pt x="307975" y="169163"/>
                </a:lnTo>
                <a:lnTo>
                  <a:pt x="292862" y="181610"/>
                </a:lnTo>
                <a:lnTo>
                  <a:pt x="288036" y="183514"/>
                </a:lnTo>
                <a:lnTo>
                  <a:pt x="282194" y="184404"/>
                </a:lnTo>
                <a:lnTo>
                  <a:pt x="275208" y="184404"/>
                </a:lnTo>
                <a:lnTo>
                  <a:pt x="275208" y="219963"/>
                </a:lnTo>
                <a:lnTo>
                  <a:pt x="314833" y="211582"/>
                </a:lnTo>
                <a:lnTo>
                  <a:pt x="344297" y="180339"/>
                </a:lnTo>
                <a:lnTo>
                  <a:pt x="361638" y="136298"/>
                </a:lnTo>
                <a:lnTo>
                  <a:pt x="370879" y="97008"/>
                </a:lnTo>
                <a:lnTo>
                  <a:pt x="377737" y="54804"/>
                </a:lnTo>
                <a:lnTo>
                  <a:pt x="380238" y="32893"/>
                </a:lnTo>
                <a:lnTo>
                  <a:pt x="460501" y="32893"/>
                </a:lnTo>
                <a:lnTo>
                  <a:pt x="460501" y="0"/>
                </a:lnTo>
                <a:close/>
              </a:path>
              <a:path w="546100" h="280670">
                <a:moveTo>
                  <a:pt x="460501" y="32893"/>
                </a:moveTo>
                <a:lnTo>
                  <a:pt x="422401" y="32893"/>
                </a:lnTo>
                <a:lnTo>
                  <a:pt x="422401" y="217932"/>
                </a:lnTo>
                <a:lnTo>
                  <a:pt x="460501" y="217932"/>
                </a:lnTo>
                <a:lnTo>
                  <a:pt x="460501" y="32893"/>
                </a:lnTo>
                <a:close/>
              </a:path>
              <a:path w="546100" h="280670">
                <a:moveTo>
                  <a:pt x="246887" y="0"/>
                </a:moveTo>
                <a:lnTo>
                  <a:pt x="208152" y="0"/>
                </a:lnTo>
                <a:lnTo>
                  <a:pt x="208152" y="217932"/>
                </a:lnTo>
                <a:lnTo>
                  <a:pt x="246887" y="217932"/>
                </a:lnTo>
                <a:lnTo>
                  <a:pt x="246887" y="0"/>
                </a:lnTo>
                <a:close/>
              </a:path>
              <a:path w="546100" h="280670">
                <a:moveTo>
                  <a:pt x="38354" y="0"/>
                </a:moveTo>
                <a:lnTo>
                  <a:pt x="0" y="0"/>
                </a:lnTo>
                <a:lnTo>
                  <a:pt x="0" y="217932"/>
                </a:lnTo>
                <a:lnTo>
                  <a:pt x="143510" y="217932"/>
                </a:lnTo>
                <a:lnTo>
                  <a:pt x="143510" y="280416"/>
                </a:lnTo>
                <a:lnTo>
                  <a:pt x="178307" y="280416"/>
                </a:lnTo>
                <a:lnTo>
                  <a:pt x="178307" y="184023"/>
                </a:lnTo>
                <a:lnTo>
                  <a:pt x="38354" y="184023"/>
                </a:lnTo>
                <a:lnTo>
                  <a:pt x="38354" y="0"/>
                </a:lnTo>
                <a:close/>
              </a:path>
              <a:path w="546100" h="280670">
                <a:moveTo>
                  <a:pt x="153288" y="0"/>
                </a:moveTo>
                <a:lnTo>
                  <a:pt x="115188" y="0"/>
                </a:lnTo>
                <a:lnTo>
                  <a:pt x="115188" y="184023"/>
                </a:lnTo>
                <a:lnTo>
                  <a:pt x="153288" y="184023"/>
                </a:lnTo>
                <a:lnTo>
                  <a:pt x="153288" y="0"/>
                </a:lnTo>
                <a:close/>
              </a:path>
            </a:pathLst>
          </a:custGeom>
          <a:solidFill>
            <a:srgbClr val="5E2D79"/>
          </a:solidFill>
        </p:spPr>
        <p:txBody>
          <a:bodyPr wrap="square" lIns="0" tIns="0" rIns="0" bIns="0" rtlCol="0"/>
          <a:lstStyle/>
          <a:p>
            <a:endParaRPr/>
          </a:p>
        </p:txBody>
      </p:sp>
      <p:sp>
        <p:nvSpPr>
          <p:cNvPr id="19" name="object 19"/>
          <p:cNvSpPr/>
          <p:nvPr/>
        </p:nvSpPr>
        <p:spPr>
          <a:xfrm>
            <a:off x="3465957" y="379602"/>
            <a:ext cx="38735" cy="218440"/>
          </a:xfrm>
          <a:custGeom>
            <a:avLst/>
            <a:gdLst/>
            <a:ahLst/>
            <a:cxnLst/>
            <a:rect l="l" t="t" r="r" b="b"/>
            <a:pathLst>
              <a:path w="38735" h="218440">
                <a:moveTo>
                  <a:pt x="0" y="0"/>
                </a:moveTo>
                <a:lnTo>
                  <a:pt x="38734" y="0"/>
                </a:lnTo>
                <a:lnTo>
                  <a:pt x="38734" y="217932"/>
                </a:lnTo>
                <a:lnTo>
                  <a:pt x="0" y="217932"/>
                </a:lnTo>
                <a:lnTo>
                  <a:pt x="0" y="0"/>
                </a:lnTo>
                <a:close/>
              </a:path>
            </a:pathLst>
          </a:custGeom>
          <a:ln w="3175">
            <a:solidFill>
              <a:srgbClr val="58134A"/>
            </a:solidFill>
          </a:ln>
        </p:spPr>
        <p:txBody>
          <a:bodyPr wrap="square" lIns="0" tIns="0" rIns="0" bIns="0" rtlCol="0"/>
          <a:lstStyle/>
          <a:p>
            <a:endParaRPr/>
          </a:p>
        </p:txBody>
      </p:sp>
      <p:sp>
        <p:nvSpPr>
          <p:cNvPr id="20" name="object 20"/>
          <p:cNvSpPr/>
          <p:nvPr/>
        </p:nvSpPr>
        <p:spPr>
          <a:xfrm>
            <a:off x="3233420" y="378713"/>
            <a:ext cx="187070" cy="221741"/>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3167252" y="379602"/>
            <a:ext cx="38735" cy="218440"/>
          </a:xfrm>
          <a:custGeom>
            <a:avLst/>
            <a:gdLst/>
            <a:ahLst/>
            <a:cxnLst/>
            <a:rect l="l" t="t" r="r" b="b"/>
            <a:pathLst>
              <a:path w="38735" h="218440">
                <a:moveTo>
                  <a:pt x="0" y="0"/>
                </a:moveTo>
                <a:lnTo>
                  <a:pt x="38735" y="0"/>
                </a:lnTo>
                <a:lnTo>
                  <a:pt x="38735" y="217932"/>
                </a:lnTo>
                <a:lnTo>
                  <a:pt x="0" y="217932"/>
                </a:lnTo>
                <a:lnTo>
                  <a:pt x="0" y="0"/>
                </a:lnTo>
                <a:close/>
              </a:path>
            </a:pathLst>
          </a:custGeom>
          <a:ln w="3175">
            <a:solidFill>
              <a:srgbClr val="58134A"/>
            </a:solidFill>
          </a:ln>
        </p:spPr>
        <p:txBody>
          <a:bodyPr wrap="square" lIns="0" tIns="0" rIns="0" bIns="0" rtlCol="0"/>
          <a:lstStyle/>
          <a:p>
            <a:endParaRPr/>
          </a:p>
        </p:txBody>
      </p:sp>
      <p:sp>
        <p:nvSpPr>
          <p:cNvPr id="22" name="object 22"/>
          <p:cNvSpPr/>
          <p:nvPr/>
        </p:nvSpPr>
        <p:spPr>
          <a:xfrm>
            <a:off x="2959100" y="379602"/>
            <a:ext cx="178435" cy="280670"/>
          </a:xfrm>
          <a:custGeom>
            <a:avLst/>
            <a:gdLst/>
            <a:ahLst/>
            <a:cxnLst/>
            <a:rect l="l" t="t" r="r" b="b"/>
            <a:pathLst>
              <a:path w="178435" h="280670">
                <a:moveTo>
                  <a:pt x="0" y="0"/>
                </a:moveTo>
                <a:lnTo>
                  <a:pt x="38354" y="0"/>
                </a:lnTo>
                <a:lnTo>
                  <a:pt x="38354" y="184023"/>
                </a:lnTo>
                <a:lnTo>
                  <a:pt x="115188" y="184023"/>
                </a:lnTo>
                <a:lnTo>
                  <a:pt x="115188" y="0"/>
                </a:lnTo>
                <a:lnTo>
                  <a:pt x="153288" y="0"/>
                </a:lnTo>
                <a:lnTo>
                  <a:pt x="153288" y="184023"/>
                </a:lnTo>
                <a:lnTo>
                  <a:pt x="178307" y="184023"/>
                </a:lnTo>
                <a:lnTo>
                  <a:pt x="178307" y="280416"/>
                </a:lnTo>
                <a:lnTo>
                  <a:pt x="143510" y="280416"/>
                </a:lnTo>
                <a:lnTo>
                  <a:pt x="143510" y="217932"/>
                </a:lnTo>
                <a:lnTo>
                  <a:pt x="0" y="217932"/>
                </a:lnTo>
                <a:lnTo>
                  <a:pt x="0" y="0"/>
                </a:lnTo>
                <a:close/>
              </a:path>
            </a:pathLst>
          </a:custGeom>
          <a:ln w="3175">
            <a:solidFill>
              <a:srgbClr val="58134A"/>
            </a:solidFill>
          </a:ln>
        </p:spPr>
        <p:txBody>
          <a:bodyPr wrap="square" lIns="0" tIns="0" rIns="0" bIns="0" rtlCol="0"/>
          <a:lstStyle/>
          <a:p>
            <a:endParaRPr/>
          </a:p>
        </p:txBody>
      </p:sp>
      <p:sp>
        <p:nvSpPr>
          <p:cNvPr id="23" name="object 23"/>
          <p:cNvSpPr/>
          <p:nvPr/>
        </p:nvSpPr>
        <p:spPr>
          <a:xfrm>
            <a:off x="3626739" y="376427"/>
            <a:ext cx="382270" cy="221615"/>
          </a:xfrm>
          <a:custGeom>
            <a:avLst/>
            <a:gdLst/>
            <a:ahLst/>
            <a:cxnLst/>
            <a:rect l="l" t="t" r="r" b="b"/>
            <a:pathLst>
              <a:path w="382270" h="221615">
                <a:moveTo>
                  <a:pt x="294639" y="0"/>
                </a:moveTo>
                <a:lnTo>
                  <a:pt x="277749" y="0"/>
                </a:lnTo>
                <a:lnTo>
                  <a:pt x="190626" y="221107"/>
                </a:lnTo>
                <a:lnTo>
                  <a:pt x="233934" y="221107"/>
                </a:lnTo>
                <a:lnTo>
                  <a:pt x="248793" y="176784"/>
                </a:lnTo>
                <a:lnTo>
                  <a:pt x="364703" y="176784"/>
                </a:lnTo>
                <a:lnTo>
                  <a:pt x="352976" y="147193"/>
                </a:lnTo>
                <a:lnTo>
                  <a:pt x="259841" y="147193"/>
                </a:lnTo>
                <a:lnTo>
                  <a:pt x="286003" y="66801"/>
                </a:lnTo>
                <a:lnTo>
                  <a:pt x="321115" y="66801"/>
                </a:lnTo>
                <a:lnTo>
                  <a:pt x="294639" y="0"/>
                </a:lnTo>
                <a:close/>
              </a:path>
              <a:path w="382270" h="221615">
                <a:moveTo>
                  <a:pt x="364703" y="176784"/>
                </a:moveTo>
                <a:lnTo>
                  <a:pt x="323469" y="176784"/>
                </a:lnTo>
                <a:lnTo>
                  <a:pt x="339725" y="221107"/>
                </a:lnTo>
                <a:lnTo>
                  <a:pt x="382270" y="221107"/>
                </a:lnTo>
                <a:lnTo>
                  <a:pt x="364703" y="176784"/>
                </a:lnTo>
                <a:close/>
              </a:path>
              <a:path w="382270" h="221615">
                <a:moveTo>
                  <a:pt x="321115" y="66801"/>
                </a:moveTo>
                <a:lnTo>
                  <a:pt x="286003" y="66801"/>
                </a:lnTo>
                <a:lnTo>
                  <a:pt x="312165" y="147193"/>
                </a:lnTo>
                <a:lnTo>
                  <a:pt x="352976" y="147193"/>
                </a:lnTo>
                <a:lnTo>
                  <a:pt x="321115" y="66801"/>
                </a:lnTo>
                <a:close/>
              </a:path>
              <a:path w="382270" h="221615">
                <a:moveTo>
                  <a:pt x="107950" y="37211"/>
                </a:moveTo>
                <a:lnTo>
                  <a:pt x="69214" y="37211"/>
                </a:lnTo>
                <a:lnTo>
                  <a:pt x="69214" y="221107"/>
                </a:lnTo>
                <a:lnTo>
                  <a:pt x="107950" y="221107"/>
                </a:lnTo>
                <a:lnTo>
                  <a:pt x="107950" y="37211"/>
                </a:lnTo>
                <a:close/>
              </a:path>
              <a:path w="382270" h="221615">
                <a:moveTo>
                  <a:pt x="180594" y="3175"/>
                </a:moveTo>
                <a:lnTo>
                  <a:pt x="0" y="3175"/>
                </a:lnTo>
                <a:lnTo>
                  <a:pt x="0" y="37211"/>
                </a:lnTo>
                <a:lnTo>
                  <a:pt x="180594" y="37211"/>
                </a:lnTo>
                <a:lnTo>
                  <a:pt x="180594" y="3175"/>
                </a:lnTo>
                <a:close/>
              </a:path>
            </a:pathLst>
          </a:custGeom>
          <a:solidFill>
            <a:srgbClr val="5E2D79"/>
          </a:solidFill>
        </p:spPr>
        <p:txBody>
          <a:bodyPr wrap="square" lIns="0" tIns="0" rIns="0" bIns="0" rtlCol="0"/>
          <a:lstStyle/>
          <a:p>
            <a:endParaRPr/>
          </a:p>
        </p:txBody>
      </p:sp>
      <p:sp>
        <p:nvSpPr>
          <p:cNvPr id="24" name="object 24"/>
          <p:cNvSpPr/>
          <p:nvPr/>
        </p:nvSpPr>
        <p:spPr>
          <a:xfrm>
            <a:off x="3625850" y="375538"/>
            <a:ext cx="384048" cy="222885"/>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4109339" y="374650"/>
            <a:ext cx="1544320" cy="286258"/>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788278" y="374650"/>
            <a:ext cx="2491232" cy="227456"/>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2722879" y="849834"/>
            <a:ext cx="78740" cy="35560"/>
          </a:xfrm>
          <a:custGeom>
            <a:avLst/>
            <a:gdLst/>
            <a:ahLst/>
            <a:cxnLst/>
            <a:rect l="l" t="t" r="r" b="b"/>
            <a:pathLst>
              <a:path w="78739" h="35559">
                <a:moveTo>
                  <a:pt x="0" y="34974"/>
                </a:moveTo>
                <a:lnTo>
                  <a:pt x="78729" y="34974"/>
                </a:lnTo>
                <a:lnTo>
                  <a:pt x="78729" y="0"/>
                </a:lnTo>
                <a:lnTo>
                  <a:pt x="0" y="0"/>
                </a:lnTo>
                <a:lnTo>
                  <a:pt x="0" y="34974"/>
                </a:lnTo>
                <a:close/>
              </a:path>
            </a:pathLst>
          </a:custGeom>
          <a:solidFill>
            <a:srgbClr val="5E2D79"/>
          </a:solidFill>
        </p:spPr>
        <p:txBody>
          <a:bodyPr wrap="square" lIns="0" tIns="0" rIns="0" bIns="0" rtlCol="0"/>
          <a:lstStyle/>
          <a:p>
            <a:endParaRPr/>
          </a:p>
        </p:txBody>
      </p:sp>
      <p:sp>
        <p:nvSpPr>
          <p:cNvPr id="28" name="object 28"/>
          <p:cNvSpPr/>
          <p:nvPr/>
        </p:nvSpPr>
        <p:spPr>
          <a:xfrm>
            <a:off x="2722879" y="849834"/>
            <a:ext cx="78740" cy="35560"/>
          </a:xfrm>
          <a:custGeom>
            <a:avLst/>
            <a:gdLst/>
            <a:ahLst/>
            <a:cxnLst/>
            <a:rect l="l" t="t" r="r" b="b"/>
            <a:pathLst>
              <a:path w="78739" h="35559">
                <a:moveTo>
                  <a:pt x="0" y="34974"/>
                </a:moveTo>
                <a:lnTo>
                  <a:pt x="78729" y="34974"/>
                </a:lnTo>
                <a:lnTo>
                  <a:pt x="78729" y="0"/>
                </a:lnTo>
                <a:lnTo>
                  <a:pt x="0" y="0"/>
                </a:lnTo>
                <a:lnTo>
                  <a:pt x="0" y="34974"/>
                </a:lnTo>
                <a:close/>
              </a:path>
            </a:pathLst>
          </a:custGeom>
          <a:ln w="3175">
            <a:solidFill>
              <a:srgbClr val="58134A"/>
            </a:solidFill>
          </a:ln>
        </p:spPr>
        <p:txBody>
          <a:bodyPr wrap="square" lIns="0" tIns="0" rIns="0" bIns="0" rtlCol="0"/>
          <a:lstStyle/>
          <a:p>
            <a:endParaRPr/>
          </a:p>
        </p:txBody>
      </p:sp>
      <p:sp>
        <p:nvSpPr>
          <p:cNvPr id="29" name="object 29"/>
          <p:cNvSpPr/>
          <p:nvPr/>
        </p:nvSpPr>
        <p:spPr>
          <a:xfrm>
            <a:off x="2839339" y="732790"/>
            <a:ext cx="2109724" cy="227457"/>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1009269" y="732790"/>
            <a:ext cx="3047872" cy="607822"/>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6697471" y="734313"/>
            <a:ext cx="939165" cy="224790"/>
          </a:xfrm>
          <a:custGeom>
            <a:avLst/>
            <a:gdLst/>
            <a:ahLst/>
            <a:cxnLst/>
            <a:rect l="l" t="t" r="r" b="b"/>
            <a:pathLst>
              <a:path w="939165" h="224790">
                <a:moveTo>
                  <a:pt x="456310" y="253"/>
                </a:moveTo>
                <a:lnTo>
                  <a:pt x="439420" y="253"/>
                </a:lnTo>
                <a:lnTo>
                  <a:pt x="352298" y="221361"/>
                </a:lnTo>
                <a:lnTo>
                  <a:pt x="395604" y="221361"/>
                </a:lnTo>
                <a:lnTo>
                  <a:pt x="410463" y="177037"/>
                </a:lnTo>
                <a:lnTo>
                  <a:pt x="526374" y="177037"/>
                </a:lnTo>
                <a:lnTo>
                  <a:pt x="514647" y="147447"/>
                </a:lnTo>
                <a:lnTo>
                  <a:pt x="421512" y="147447"/>
                </a:lnTo>
                <a:lnTo>
                  <a:pt x="447675" y="67056"/>
                </a:lnTo>
                <a:lnTo>
                  <a:pt x="482786" y="67056"/>
                </a:lnTo>
                <a:lnTo>
                  <a:pt x="456310" y="253"/>
                </a:lnTo>
                <a:close/>
              </a:path>
              <a:path w="939165" h="224790">
                <a:moveTo>
                  <a:pt x="526374" y="177037"/>
                </a:moveTo>
                <a:lnTo>
                  <a:pt x="485139" y="177037"/>
                </a:lnTo>
                <a:lnTo>
                  <a:pt x="501396" y="221361"/>
                </a:lnTo>
                <a:lnTo>
                  <a:pt x="543941" y="221361"/>
                </a:lnTo>
                <a:lnTo>
                  <a:pt x="526374" y="177037"/>
                </a:lnTo>
                <a:close/>
              </a:path>
              <a:path w="939165" h="224790">
                <a:moveTo>
                  <a:pt x="482786" y="67056"/>
                </a:moveTo>
                <a:lnTo>
                  <a:pt x="447675" y="67056"/>
                </a:lnTo>
                <a:lnTo>
                  <a:pt x="473836" y="147447"/>
                </a:lnTo>
                <a:lnTo>
                  <a:pt x="514647" y="147447"/>
                </a:lnTo>
                <a:lnTo>
                  <a:pt x="482786" y="67056"/>
                </a:lnTo>
                <a:close/>
              </a:path>
              <a:path w="939165" h="224790">
                <a:moveTo>
                  <a:pt x="724661" y="3428"/>
                </a:moveTo>
                <a:lnTo>
                  <a:pt x="566927" y="3428"/>
                </a:lnTo>
                <a:lnTo>
                  <a:pt x="566927" y="221361"/>
                </a:lnTo>
                <a:lnTo>
                  <a:pt x="605662" y="221361"/>
                </a:lnTo>
                <a:lnTo>
                  <a:pt x="605662" y="37464"/>
                </a:lnTo>
                <a:lnTo>
                  <a:pt x="724661" y="37464"/>
                </a:lnTo>
                <a:lnTo>
                  <a:pt x="724661" y="3428"/>
                </a:lnTo>
                <a:close/>
              </a:path>
              <a:path w="939165" h="224790">
                <a:moveTo>
                  <a:pt x="724661" y="37464"/>
                </a:moveTo>
                <a:lnTo>
                  <a:pt x="686053" y="37464"/>
                </a:lnTo>
                <a:lnTo>
                  <a:pt x="686053" y="221361"/>
                </a:lnTo>
                <a:lnTo>
                  <a:pt x="724661" y="221361"/>
                </a:lnTo>
                <a:lnTo>
                  <a:pt x="724661" y="37464"/>
                </a:lnTo>
                <a:close/>
              </a:path>
              <a:path w="939165" h="224790">
                <a:moveTo>
                  <a:pt x="269621" y="37464"/>
                </a:moveTo>
                <a:lnTo>
                  <a:pt x="230885" y="37464"/>
                </a:lnTo>
                <a:lnTo>
                  <a:pt x="230885" y="221361"/>
                </a:lnTo>
                <a:lnTo>
                  <a:pt x="269621" y="221361"/>
                </a:lnTo>
                <a:lnTo>
                  <a:pt x="269621" y="37464"/>
                </a:lnTo>
                <a:close/>
              </a:path>
              <a:path w="939165" h="224790">
                <a:moveTo>
                  <a:pt x="342264" y="3428"/>
                </a:moveTo>
                <a:lnTo>
                  <a:pt x="161671" y="3428"/>
                </a:lnTo>
                <a:lnTo>
                  <a:pt x="161671" y="37464"/>
                </a:lnTo>
                <a:lnTo>
                  <a:pt x="342264" y="37464"/>
                </a:lnTo>
                <a:lnTo>
                  <a:pt x="342264" y="3428"/>
                </a:lnTo>
                <a:close/>
              </a:path>
              <a:path w="939165" h="224790">
                <a:moveTo>
                  <a:pt x="139192" y="3428"/>
                </a:moveTo>
                <a:lnTo>
                  <a:pt x="0" y="3428"/>
                </a:lnTo>
                <a:lnTo>
                  <a:pt x="0" y="221361"/>
                </a:lnTo>
                <a:lnTo>
                  <a:pt x="137413" y="221361"/>
                </a:lnTo>
                <a:lnTo>
                  <a:pt x="137413" y="186944"/>
                </a:lnTo>
                <a:lnTo>
                  <a:pt x="38734" y="186944"/>
                </a:lnTo>
                <a:lnTo>
                  <a:pt x="38734" y="121538"/>
                </a:lnTo>
                <a:lnTo>
                  <a:pt x="110871" y="121538"/>
                </a:lnTo>
                <a:lnTo>
                  <a:pt x="110871" y="88646"/>
                </a:lnTo>
                <a:lnTo>
                  <a:pt x="38734" y="88646"/>
                </a:lnTo>
                <a:lnTo>
                  <a:pt x="38734" y="37464"/>
                </a:lnTo>
                <a:lnTo>
                  <a:pt x="139192" y="37464"/>
                </a:lnTo>
                <a:lnTo>
                  <a:pt x="139192" y="3428"/>
                </a:lnTo>
                <a:close/>
              </a:path>
              <a:path w="939165" h="224790">
                <a:moveTo>
                  <a:pt x="808354" y="3428"/>
                </a:moveTo>
                <a:lnTo>
                  <a:pt x="769620" y="3428"/>
                </a:lnTo>
                <a:lnTo>
                  <a:pt x="769620" y="224662"/>
                </a:lnTo>
                <a:lnTo>
                  <a:pt x="786002" y="224662"/>
                </a:lnTo>
                <a:lnTo>
                  <a:pt x="842784" y="149987"/>
                </a:lnTo>
                <a:lnTo>
                  <a:pt x="808354" y="149987"/>
                </a:lnTo>
                <a:lnTo>
                  <a:pt x="808354" y="3428"/>
                </a:lnTo>
                <a:close/>
              </a:path>
              <a:path w="939165" h="224790">
                <a:moveTo>
                  <a:pt x="938656" y="74675"/>
                </a:moveTo>
                <a:lnTo>
                  <a:pt x="900049" y="74675"/>
                </a:lnTo>
                <a:lnTo>
                  <a:pt x="900049" y="221361"/>
                </a:lnTo>
                <a:lnTo>
                  <a:pt x="938656" y="221361"/>
                </a:lnTo>
                <a:lnTo>
                  <a:pt x="938656" y="74675"/>
                </a:lnTo>
                <a:close/>
              </a:path>
              <a:path w="939165" h="224790">
                <a:moveTo>
                  <a:pt x="938656" y="0"/>
                </a:moveTo>
                <a:lnTo>
                  <a:pt x="922274" y="0"/>
                </a:lnTo>
                <a:lnTo>
                  <a:pt x="808354" y="149987"/>
                </a:lnTo>
                <a:lnTo>
                  <a:pt x="842784" y="149987"/>
                </a:lnTo>
                <a:lnTo>
                  <a:pt x="900049" y="74675"/>
                </a:lnTo>
                <a:lnTo>
                  <a:pt x="938656" y="74675"/>
                </a:lnTo>
                <a:lnTo>
                  <a:pt x="938656" y="0"/>
                </a:lnTo>
                <a:close/>
              </a:path>
            </a:pathLst>
          </a:custGeom>
          <a:solidFill>
            <a:srgbClr val="5E2D79"/>
          </a:solidFill>
        </p:spPr>
        <p:txBody>
          <a:bodyPr wrap="square" lIns="0" tIns="0" rIns="0" bIns="0" rtlCol="0"/>
          <a:lstStyle/>
          <a:p>
            <a:endParaRPr/>
          </a:p>
        </p:txBody>
      </p:sp>
      <p:sp>
        <p:nvSpPr>
          <p:cNvPr id="32" name="object 32"/>
          <p:cNvSpPr/>
          <p:nvPr/>
        </p:nvSpPr>
        <p:spPr>
          <a:xfrm>
            <a:off x="7118984" y="801369"/>
            <a:ext cx="52705" cy="80645"/>
          </a:xfrm>
          <a:custGeom>
            <a:avLst/>
            <a:gdLst/>
            <a:ahLst/>
            <a:cxnLst/>
            <a:rect l="l" t="t" r="r" b="b"/>
            <a:pathLst>
              <a:path w="52704" h="80644">
                <a:moveTo>
                  <a:pt x="26162" y="0"/>
                </a:moveTo>
                <a:lnTo>
                  <a:pt x="0" y="80390"/>
                </a:lnTo>
                <a:lnTo>
                  <a:pt x="52324" y="80390"/>
                </a:lnTo>
                <a:lnTo>
                  <a:pt x="26162" y="0"/>
                </a:lnTo>
                <a:close/>
              </a:path>
            </a:pathLst>
          </a:custGeom>
          <a:ln w="3175">
            <a:solidFill>
              <a:srgbClr val="58134A"/>
            </a:solidFill>
          </a:ln>
        </p:spPr>
        <p:txBody>
          <a:bodyPr wrap="square" lIns="0" tIns="0" rIns="0" bIns="0" rtlCol="0"/>
          <a:lstStyle/>
          <a:p>
            <a:endParaRPr/>
          </a:p>
        </p:txBody>
      </p:sp>
      <p:sp>
        <p:nvSpPr>
          <p:cNvPr id="33" name="object 33"/>
          <p:cNvSpPr/>
          <p:nvPr/>
        </p:nvSpPr>
        <p:spPr>
          <a:xfrm>
            <a:off x="7264400" y="737743"/>
            <a:ext cx="158115" cy="218440"/>
          </a:xfrm>
          <a:custGeom>
            <a:avLst/>
            <a:gdLst/>
            <a:ahLst/>
            <a:cxnLst/>
            <a:rect l="l" t="t" r="r" b="b"/>
            <a:pathLst>
              <a:path w="158115" h="218440">
                <a:moveTo>
                  <a:pt x="0" y="0"/>
                </a:moveTo>
                <a:lnTo>
                  <a:pt x="157733" y="0"/>
                </a:lnTo>
                <a:lnTo>
                  <a:pt x="157733" y="217932"/>
                </a:lnTo>
                <a:lnTo>
                  <a:pt x="119125" y="217932"/>
                </a:lnTo>
                <a:lnTo>
                  <a:pt x="119125" y="34036"/>
                </a:lnTo>
                <a:lnTo>
                  <a:pt x="38734" y="34036"/>
                </a:lnTo>
                <a:lnTo>
                  <a:pt x="38734" y="217932"/>
                </a:lnTo>
                <a:lnTo>
                  <a:pt x="0" y="217932"/>
                </a:lnTo>
                <a:lnTo>
                  <a:pt x="0" y="0"/>
                </a:lnTo>
                <a:close/>
              </a:path>
            </a:pathLst>
          </a:custGeom>
          <a:ln w="3175">
            <a:solidFill>
              <a:srgbClr val="58134A"/>
            </a:solidFill>
          </a:ln>
        </p:spPr>
        <p:txBody>
          <a:bodyPr wrap="square" lIns="0" tIns="0" rIns="0" bIns="0" rtlCol="0"/>
          <a:lstStyle/>
          <a:p>
            <a:endParaRPr/>
          </a:p>
        </p:txBody>
      </p:sp>
      <p:sp>
        <p:nvSpPr>
          <p:cNvPr id="34" name="object 34"/>
          <p:cNvSpPr/>
          <p:nvPr/>
        </p:nvSpPr>
        <p:spPr>
          <a:xfrm>
            <a:off x="6859143" y="737743"/>
            <a:ext cx="180975" cy="218440"/>
          </a:xfrm>
          <a:custGeom>
            <a:avLst/>
            <a:gdLst/>
            <a:ahLst/>
            <a:cxnLst/>
            <a:rect l="l" t="t" r="r" b="b"/>
            <a:pathLst>
              <a:path w="180975" h="218440">
                <a:moveTo>
                  <a:pt x="0" y="0"/>
                </a:moveTo>
                <a:lnTo>
                  <a:pt x="180593" y="0"/>
                </a:lnTo>
                <a:lnTo>
                  <a:pt x="180593" y="34036"/>
                </a:lnTo>
                <a:lnTo>
                  <a:pt x="107950" y="34036"/>
                </a:lnTo>
                <a:lnTo>
                  <a:pt x="107950" y="217932"/>
                </a:lnTo>
                <a:lnTo>
                  <a:pt x="69214" y="217932"/>
                </a:lnTo>
                <a:lnTo>
                  <a:pt x="69214" y="34036"/>
                </a:lnTo>
                <a:lnTo>
                  <a:pt x="0" y="34036"/>
                </a:lnTo>
                <a:lnTo>
                  <a:pt x="0" y="0"/>
                </a:lnTo>
                <a:close/>
              </a:path>
            </a:pathLst>
          </a:custGeom>
          <a:ln w="3175">
            <a:solidFill>
              <a:srgbClr val="58134A"/>
            </a:solidFill>
          </a:ln>
        </p:spPr>
        <p:txBody>
          <a:bodyPr wrap="square" lIns="0" tIns="0" rIns="0" bIns="0" rtlCol="0"/>
          <a:lstStyle/>
          <a:p>
            <a:endParaRPr/>
          </a:p>
        </p:txBody>
      </p:sp>
      <p:sp>
        <p:nvSpPr>
          <p:cNvPr id="35" name="object 35"/>
          <p:cNvSpPr/>
          <p:nvPr/>
        </p:nvSpPr>
        <p:spPr>
          <a:xfrm>
            <a:off x="6697471" y="737743"/>
            <a:ext cx="139700" cy="218440"/>
          </a:xfrm>
          <a:custGeom>
            <a:avLst/>
            <a:gdLst/>
            <a:ahLst/>
            <a:cxnLst/>
            <a:rect l="l" t="t" r="r" b="b"/>
            <a:pathLst>
              <a:path w="139700" h="218440">
                <a:moveTo>
                  <a:pt x="0" y="0"/>
                </a:moveTo>
                <a:lnTo>
                  <a:pt x="139192" y="0"/>
                </a:lnTo>
                <a:lnTo>
                  <a:pt x="139192" y="34036"/>
                </a:lnTo>
                <a:lnTo>
                  <a:pt x="38734" y="34036"/>
                </a:lnTo>
                <a:lnTo>
                  <a:pt x="38734" y="85217"/>
                </a:lnTo>
                <a:lnTo>
                  <a:pt x="110871" y="85217"/>
                </a:lnTo>
                <a:lnTo>
                  <a:pt x="110871" y="118110"/>
                </a:lnTo>
                <a:lnTo>
                  <a:pt x="38734" y="118110"/>
                </a:lnTo>
                <a:lnTo>
                  <a:pt x="38734" y="183515"/>
                </a:lnTo>
                <a:lnTo>
                  <a:pt x="137413" y="183515"/>
                </a:lnTo>
                <a:lnTo>
                  <a:pt x="137413" y="217932"/>
                </a:lnTo>
                <a:lnTo>
                  <a:pt x="0" y="217932"/>
                </a:lnTo>
                <a:lnTo>
                  <a:pt x="0" y="0"/>
                </a:lnTo>
                <a:close/>
              </a:path>
            </a:pathLst>
          </a:custGeom>
          <a:ln w="3175">
            <a:solidFill>
              <a:srgbClr val="58134A"/>
            </a:solidFill>
          </a:ln>
        </p:spPr>
        <p:txBody>
          <a:bodyPr wrap="square" lIns="0" tIns="0" rIns="0" bIns="0" rtlCol="0"/>
          <a:lstStyle/>
          <a:p>
            <a:endParaRPr/>
          </a:p>
        </p:txBody>
      </p:sp>
      <p:sp>
        <p:nvSpPr>
          <p:cNvPr id="36" name="object 36"/>
          <p:cNvSpPr/>
          <p:nvPr/>
        </p:nvSpPr>
        <p:spPr>
          <a:xfrm>
            <a:off x="7049769" y="734568"/>
            <a:ext cx="191770" cy="221615"/>
          </a:xfrm>
          <a:custGeom>
            <a:avLst/>
            <a:gdLst/>
            <a:ahLst/>
            <a:cxnLst/>
            <a:rect l="l" t="t" r="r" b="b"/>
            <a:pathLst>
              <a:path w="191770" h="221615">
                <a:moveTo>
                  <a:pt x="87122" y="0"/>
                </a:moveTo>
                <a:lnTo>
                  <a:pt x="104012" y="0"/>
                </a:lnTo>
                <a:lnTo>
                  <a:pt x="191643" y="221107"/>
                </a:lnTo>
                <a:lnTo>
                  <a:pt x="149098" y="221107"/>
                </a:lnTo>
                <a:lnTo>
                  <a:pt x="132841" y="176784"/>
                </a:lnTo>
                <a:lnTo>
                  <a:pt x="58165" y="176784"/>
                </a:lnTo>
                <a:lnTo>
                  <a:pt x="43306" y="221107"/>
                </a:lnTo>
                <a:lnTo>
                  <a:pt x="0" y="221107"/>
                </a:lnTo>
                <a:lnTo>
                  <a:pt x="87122" y="0"/>
                </a:lnTo>
                <a:close/>
              </a:path>
            </a:pathLst>
          </a:custGeom>
          <a:ln w="3175">
            <a:solidFill>
              <a:srgbClr val="58134A"/>
            </a:solidFill>
          </a:ln>
        </p:spPr>
        <p:txBody>
          <a:bodyPr wrap="square" lIns="0" tIns="0" rIns="0" bIns="0" rtlCol="0"/>
          <a:lstStyle/>
          <a:p>
            <a:endParaRPr/>
          </a:p>
        </p:txBody>
      </p:sp>
      <p:sp>
        <p:nvSpPr>
          <p:cNvPr id="37" name="object 37"/>
          <p:cNvSpPr/>
          <p:nvPr/>
        </p:nvSpPr>
        <p:spPr>
          <a:xfrm>
            <a:off x="7466203" y="733425"/>
            <a:ext cx="170815" cy="226440"/>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7761351" y="734568"/>
            <a:ext cx="382270" cy="221615"/>
          </a:xfrm>
          <a:custGeom>
            <a:avLst/>
            <a:gdLst/>
            <a:ahLst/>
            <a:cxnLst/>
            <a:rect l="l" t="t" r="r" b="b"/>
            <a:pathLst>
              <a:path w="382270" h="221615">
                <a:moveTo>
                  <a:pt x="294640" y="0"/>
                </a:moveTo>
                <a:lnTo>
                  <a:pt x="277749" y="0"/>
                </a:lnTo>
                <a:lnTo>
                  <a:pt x="190626" y="221107"/>
                </a:lnTo>
                <a:lnTo>
                  <a:pt x="233933" y="221107"/>
                </a:lnTo>
                <a:lnTo>
                  <a:pt x="248793" y="176784"/>
                </a:lnTo>
                <a:lnTo>
                  <a:pt x="364703" y="176784"/>
                </a:lnTo>
                <a:lnTo>
                  <a:pt x="352976" y="147193"/>
                </a:lnTo>
                <a:lnTo>
                  <a:pt x="259842" y="147193"/>
                </a:lnTo>
                <a:lnTo>
                  <a:pt x="286003" y="66802"/>
                </a:lnTo>
                <a:lnTo>
                  <a:pt x="321115" y="66802"/>
                </a:lnTo>
                <a:lnTo>
                  <a:pt x="294640" y="0"/>
                </a:lnTo>
                <a:close/>
              </a:path>
              <a:path w="382270" h="221615">
                <a:moveTo>
                  <a:pt x="364703" y="176784"/>
                </a:moveTo>
                <a:lnTo>
                  <a:pt x="323469" y="176784"/>
                </a:lnTo>
                <a:lnTo>
                  <a:pt x="339725" y="221107"/>
                </a:lnTo>
                <a:lnTo>
                  <a:pt x="382270" y="221107"/>
                </a:lnTo>
                <a:lnTo>
                  <a:pt x="364703" y="176784"/>
                </a:lnTo>
                <a:close/>
              </a:path>
              <a:path w="382270" h="221615">
                <a:moveTo>
                  <a:pt x="321115" y="66802"/>
                </a:moveTo>
                <a:lnTo>
                  <a:pt x="286003" y="66802"/>
                </a:lnTo>
                <a:lnTo>
                  <a:pt x="312166" y="147193"/>
                </a:lnTo>
                <a:lnTo>
                  <a:pt x="352976" y="147193"/>
                </a:lnTo>
                <a:lnTo>
                  <a:pt x="321115" y="66802"/>
                </a:lnTo>
                <a:close/>
              </a:path>
              <a:path w="382270" h="221615">
                <a:moveTo>
                  <a:pt x="107950" y="37211"/>
                </a:moveTo>
                <a:lnTo>
                  <a:pt x="69215" y="37211"/>
                </a:lnTo>
                <a:lnTo>
                  <a:pt x="69215" y="221107"/>
                </a:lnTo>
                <a:lnTo>
                  <a:pt x="107950" y="221107"/>
                </a:lnTo>
                <a:lnTo>
                  <a:pt x="107950" y="37211"/>
                </a:lnTo>
                <a:close/>
              </a:path>
              <a:path w="382270" h="221615">
                <a:moveTo>
                  <a:pt x="180594" y="3175"/>
                </a:moveTo>
                <a:lnTo>
                  <a:pt x="0" y="3175"/>
                </a:lnTo>
                <a:lnTo>
                  <a:pt x="0" y="37211"/>
                </a:lnTo>
                <a:lnTo>
                  <a:pt x="180594" y="37211"/>
                </a:lnTo>
                <a:lnTo>
                  <a:pt x="180594" y="3175"/>
                </a:lnTo>
                <a:close/>
              </a:path>
            </a:pathLst>
          </a:custGeom>
          <a:solidFill>
            <a:srgbClr val="5E2D79"/>
          </a:solidFill>
        </p:spPr>
        <p:txBody>
          <a:bodyPr wrap="square" lIns="0" tIns="0" rIns="0" bIns="0" rtlCol="0"/>
          <a:lstStyle/>
          <a:p>
            <a:endParaRPr/>
          </a:p>
        </p:txBody>
      </p:sp>
      <p:sp>
        <p:nvSpPr>
          <p:cNvPr id="39" name="object 39"/>
          <p:cNvSpPr/>
          <p:nvPr/>
        </p:nvSpPr>
        <p:spPr>
          <a:xfrm>
            <a:off x="7760461" y="733679"/>
            <a:ext cx="384048" cy="222885"/>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4194175" y="732790"/>
            <a:ext cx="2491232" cy="549021"/>
          </a:xfrm>
          <a:prstGeom prst="rect">
            <a:avLst/>
          </a:prstGeom>
          <a:blipFill>
            <a:blip r:embed="rId10" cstate="print"/>
            <a:stretch>
              <a:fillRect/>
            </a:stretch>
          </a:blipFill>
        </p:spPr>
        <p:txBody>
          <a:bodyPr wrap="square" lIns="0" tIns="0" rIns="0" bIns="0" rtlCol="0"/>
          <a:lstStyle/>
          <a:p>
            <a:endParaRPr/>
          </a:p>
        </p:txBody>
      </p:sp>
      <p:sp>
        <p:nvSpPr>
          <p:cNvPr id="41" name="object 41"/>
          <p:cNvSpPr txBox="1"/>
          <p:nvPr/>
        </p:nvSpPr>
        <p:spPr>
          <a:xfrm>
            <a:off x="368300" y="1772488"/>
            <a:ext cx="1800225" cy="331470"/>
          </a:xfrm>
          <a:prstGeom prst="rect">
            <a:avLst/>
          </a:prstGeom>
        </p:spPr>
        <p:txBody>
          <a:bodyPr vert="horz" wrap="square" lIns="0" tIns="13335" rIns="0" bIns="0" rtlCol="0">
            <a:spAutoFit/>
          </a:bodyPr>
          <a:lstStyle/>
          <a:p>
            <a:pPr marL="12700">
              <a:lnSpc>
                <a:spcPct val="100000"/>
              </a:lnSpc>
              <a:spcBef>
                <a:spcPts val="105"/>
              </a:spcBef>
            </a:pPr>
            <a:r>
              <a:rPr sz="2000" i="1" spc="-5" dirty="0">
                <a:solidFill>
                  <a:srgbClr val="FF0000"/>
                </a:solidFill>
                <a:latin typeface="Trebuchet MS"/>
                <a:cs typeface="Trebuchet MS"/>
              </a:rPr>
              <a:t>Прогнозування</a:t>
            </a:r>
            <a:endParaRPr sz="2000">
              <a:latin typeface="Trebuchet MS"/>
              <a:cs typeface="Trebuchet MS"/>
            </a:endParaRPr>
          </a:p>
        </p:txBody>
      </p:sp>
      <p:sp>
        <p:nvSpPr>
          <p:cNvPr id="42" name="object 42"/>
          <p:cNvSpPr txBox="1"/>
          <p:nvPr/>
        </p:nvSpPr>
        <p:spPr>
          <a:xfrm>
            <a:off x="2374138" y="1772488"/>
            <a:ext cx="6402705" cy="331470"/>
          </a:xfrm>
          <a:prstGeom prst="rect">
            <a:avLst/>
          </a:prstGeom>
        </p:spPr>
        <p:txBody>
          <a:bodyPr vert="horz" wrap="square" lIns="0" tIns="13335" rIns="0" bIns="0" rtlCol="0">
            <a:spAutoFit/>
          </a:bodyPr>
          <a:lstStyle/>
          <a:p>
            <a:pPr marL="12700">
              <a:lnSpc>
                <a:spcPct val="100000"/>
              </a:lnSpc>
              <a:spcBef>
                <a:spcPts val="105"/>
              </a:spcBef>
              <a:tabLst>
                <a:tab pos="3014980" algn="l"/>
                <a:tab pos="4271010" algn="l"/>
                <a:tab pos="5133975" algn="l"/>
                <a:tab pos="5460365" algn="l"/>
              </a:tabLst>
            </a:pPr>
            <a:r>
              <a:rPr sz="2000" i="1" spc="-5" dirty="0">
                <a:solidFill>
                  <a:srgbClr val="FF0000"/>
                </a:solidFill>
                <a:latin typeface="Trebuchet MS"/>
                <a:cs typeface="Trebuchet MS"/>
              </a:rPr>
              <a:t>соціально-економічних	процесів	</a:t>
            </a:r>
            <a:r>
              <a:rPr sz="2000" i="1" dirty="0">
                <a:solidFill>
                  <a:srgbClr val="FF0000"/>
                </a:solidFill>
                <a:latin typeface="Trebuchet MS"/>
                <a:cs typeface="Trebuchet MS"/>
              </a:rPr>
              <a:t>(СЕП)	</a:t>
            </a:r>
            <a:r>
              <a:rPr sz="2000" dirty="0">
                <a:latin typeface="Trebuchet MS"/>
                <a:cs typeface="Trebuchet MS"/>
              </a:rPr>
              <a:t>-	</a:t>
            </a:r>
            <a:r>
              <a:rPr sz="2000" spc="-5" dirty="0">
                <a:latin typeface="Trebuchet MS"/>
                <a:cs typeface="Trebuchet MS"/>
              </a:rPr>
              <a:t>наукова</a:t>
            </a:r>
            <a:endParaRPr sz="2000">
              <a:latin typeface="Trebuchet MS"/>
              <a:cs typeface="Trebuchet MS"/>
            </a:endParaRPr>
          </a:p>
        </p:txBody>
      </p:sp>
      <p:sp>
        <p:nvSpPr>
          <p:cNvPr id="43" name="object 43"/>
          <p:cNvSpPr txBox="1"/>
          <p:nvPr/>
        </p:nvSpPr>
        <p:spPr>
          <a:xfrm>
            <a:off x="368300" y="2077593"/>
            <a:ext cx="8409940" cy="3989704"/>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latin typeface="Trebuchet MS"/>
                <a:cs typeface="Trebuchet MS"/>
              </a:rPr>
              <a:t>дисципліна, яка вивчає розроблення прогнозів розвитку національної  економіки </a:t>
            </a:r>
            <a:r>
              <a:rPr sz="2000" dirty="0">
                <a:latin typeface="Trebuchet MS"/>
                <a:cs typeface="Trebuchet MS"/>
              </a:rPr>
              <a:t>та </a:t>
            </a:r>
            <a:r>
              <a:rPr sz="2000" spc="-5" dirty="0">
                <a:latin typeface="Trebuchet MS"/>
                <a:cs typeface="Trebuchet MS"/>
              </a:rPr>
              <a:t>соціальної сфери </a:t>
            </a:r>
            <a:r>
              <a:rPr sz="2000" dirty="0">
                <a:latin typeface="Trebuchet MS"/>
                <a:cs typeface="Trebuchet MS"/>
              </a:rPr>
              <a:t>в </a:t>
            </a:r>
            <a:r>
              <a:rPr sz="2000" spc="-5" dirty="0">
                <a:latin typeface="Trebuchet MS"/>
                <a:cs typeface="Trebuchet MS"/>
              </a:rPr>
              <a:t>майбутньому, ґрунтується на  науковому </a:t>
            </a:r>
            <a:r>
              <a:rPr sz="2000" spc="-10" dirty="0">
                <a:latin typeface="Trebuchet MS"/>
                <a:cs typeface="Trebuchet MS"/>
              </a:rPr>
              <a:t>пізнанні </a:t>
            </a:r>
            <a:r>
              <a:rPr sz="2000" spc="-5" dirty="0">
                <a:latin typeface="Trebuchet MS"/>
                <a:cs typeface="Trebuchet MS"/>
              </a:rPr>
              <a:t>соціально-економічних явищ </a:t>
            </a:r>
            <a:r>
              <a:rPr sz="2000" dirty="0">
                <a:latin typeface="Trebuchet MS"/>
                <a:cs typeface="Trebuchet MS"/>
              </a:rPr>
              <a:t>і </a:t>
            </a:r>
            <a:r>
              <a:rPr sz="2000" spc="-5" dirty="0">
                <a:latin typeface="Trebuchet MS"/>
                <a:cs typeface="Trebuchet MS"/>
              </a:rPr>
              <a:t>використанні всієї  сукупності методів, засобів </a:t>
            </a:r>
            <a:r>
              <a:rPr sz="2000" dirty="0">
                <a:latin typeface="Trebuchet MS"/>
                <a:cs typeface="Trebuchet MS"/>
              </a:rPr>
              <a:t>і </a:t>
            </a:r>
            <a:r>
              <a:rPr sz="2000" spc="-5" dirty="0">
                <a:latin typeface="Trebuchet MS"/>
                <a:cs typeface="Trebuchet MS"/>
              </a:rPr>
              <a:t>можливостей</a:t>
            </a:r>
            <a:r>
              <a:rPr sz="2000" spc="-20" dirty="0">
                <a:latin typeface="Trebuchet MS"/>
                <a:cs typeface="Trebuchet MS"/>
              </a:rPr>
              <a:t> </a:t>
            </a:r>
            <a:r>
              <a:rPr sz="2000" spc="-5" dirty="0">
                <a:latin typeface="Trebuchet MS"/>
                <a:cs typeface="Trebuchet MS"/>
              </a:rPr>
              <a:t>прогностики.</a:t>
            </a:r>
            <a:endParaRPr sz="2000" dirty="0">
              <a:latin typeface="Trebuchet MS"/>
              <a:cs typeface="Trebuchet MS"/>
            </a:endParaRPr>
          </a:p>
          <a:p>
            <a:pPr marL="12700" marR="5080" algn="just">
              <a:lnSpc>
                <a:spcPct val="100000"/>
              </a:lnSpc>
              <a:spcBef>
                <a:spcPts val="600"/>
              </a:spcBef>
            </a:pPr>
            <a:r>
              <a:rPr sz="2000" i="1" spc="-5" dirty="0">
                <a:solidFill>
                  <a:srgbClr val="FF0000"/>
                </a:solidFill>
                <a:latin typeface="Trebuchet MS"/>
                <a:cs typeface="Trebuchet MS"/>
              </a:rPr>
              <a:t>Прогноз </a:t>
            </a:r>
            <a:r>
              <a:rPr sz="2000" i="1" dirty="0">
                <a:latin typeface="Trebuchet MS"/>
                <a:cs typeface="Trebuchet MS"/>
              </a:rPr>
              <a:t>- </a:t>
            </a:r>
            <a:r>
              <a:rPr sz="2000" spc="-5" dirty="0">
                <a:latin typeface="Trebuchet MS"/>
                <a:cs typeface="Trebuchet MS"/>
              </a:rPr>
              <a:t>науково обґрунтоване судження </a:t>
            </a:r>
            <a:r>
              <a:rPr sz="2000" dirty="0">
                <a:latin typeface="Trebuchet MS"/>
                <a:cs typeface="Trebuchet MS"/>
              </a:rPr>
              <a:t>стосовно </a:t>
            </a:r>
            <a:r>
              <a:rPr sz="2000" spc="-10" dirty="0">
                <a:latin typeface="Trebuchet MS"/>
                <a:cs typeface="Trebuchet MS"/>
              </a:rPr>
              <a:t>можливих </a:t>
            </a:r>
            <a:r>
              <a:rPr sz="2000" spc="-5" dirty="0">
                <a:latin typeface="Trebuchet MS"/>
                <a:cs typeface="Trebuchet MS"/>
              </a:rPr>
              <a:t>станів  об’єкта </a:t>
            </a:r>
            <a:r>
              <a:rPr sz="2000" dirty="0">
                <a:latin typeface="Trebuchet MS"/>
                <a:cs typeface="Trebuchet MS"/>
              </a:rPr>
              <a:t>в </a:t>
            </a:r>
            <a:r>
              <a:rPr sz="2000" spc="-5" dirty="0">
                <a:latin typeface="Trebuchet MS"/>
                <a:cs typeface="Trebuchet MS"/>
              </a:rPr>
              <a:t>майбутньому, альтернативні </a:t>
            </a:r>
            <a:r>
              <a:rPr sz="2000" dirty="0">
                <a:latin typeface="Trebuchet MS"/>
                <a:cs typeface="Trebuchet MS"/>
              </a:rPr>
              <a:t>шляхи і </a:t>
            </a:r>
            <a:r>
              <a:rPr sz="2000" spc="-5" dirty="0">
                <a:latin typeface="Trebuchet MS"/>
                <a:cs typeface="Trebuchet MS"/>
              </a:rPr>
              <a:t>терміни їх</a:t>
            </a:r>
            <a:r>
              <a:rPr sz="2000" spc="-60" dirty="0">
                <a:latin typeface="Trebuchet MS"/>
                <a:cs typeface="Trebuchet MS"/>
              </a:rPr>
              <a:t> </a:t>
            </a:r>
            <a:r>
              <a:rPr sz="2000" spc="-5" dirty="0">
                <a:latin typeface="Trebuchet MS"/>
                <a:cs typeface="Trebuchet MS"/>
              </a:rPr>
              <a:t>здійснення.</a:t>
            </a:r>
            <a:endParaRPr sz="2000" dirty="0">
              <a:latin typeface="Trebuchet MS"/>
              <a:cs typeface="Trebuchet MS"/>
            </a:endParaRPr>
          </a:p>
          <a:p>
            <a:pPr marL="12700" algn="just">
              <a:lnSpc>
                <a:spcPct val="100000"/>
              </a:lnSpc>
              <a:spcBef>
                <a:spcPts val="600"/>
              </a:spcBef>
            </a:pPr>
            <a:r>
              <a:rPr sz="2000" i="1" spc="-5" dirty="0">
                <a:solidFill>
                  <a:srgbClr val="FF0000"/>
                </a:solidFill>
                <a:latin typeface="Trebuchet MS"/>
                <a:cs typeface="Trebuchet MS"/>
              </a:rPr>
              <a:t>Варіант прогнозу </a:t>
            </a:r>
            <a:r>
              <a:rPr sz="2000" dirty="0">
                <a:latin typeface="Trebuchet MS"/>
                <a:cs typeface="Trebuchet MS"/>
              </a:rPr>
              <a:t>– </a:t>
            </a:r>
            <a:r>
              <a:rPr sz="2000" spc="-5" dirty="0">
                <a:latin typeface="Trebuchet MS"/>
                <a:cs typeface="Trebuchet MS"/>
              </a:rPr>
              <a:t>один </a:t>
            </a:r>
            <a:r>
              <a:rPr sz="2000" dirty="0">
                <a:latin typeface="Trebuchet MS"/>
                <a:cs typeface="Trebuchet MS"/>
              </a:rPr>
              <a:t>з </a:t>
            </a:r>
            <a:r>
              <a:rPr sz="2000" spc="-5" dirty="0">
                <a:latin typeface="Trebuchet MS"/>
                <a:cs typeface="Trebuchet MS"/>
              </a:rPr>
              <a:t>прогнозів, </a:t>
            </a:r>
            <a:r>
              <a:rPr sz="2000" dirty="0">
                <a:latin typeface="Trebuchet MS"/>
                <a:cs typeface="Trebuchet MS"/>
              </a:rPr>
              <a:t>що </a:t>
            </a:r>
            <a:r>
              <a:rPr sz="2000" spc="-5" dirty="0">
                <a:latin typeface="Trebuchet MS"/>
                <a:cs typeface="Trebuchet MS"/>
              </a:rPr>
              <a:t>становлять групу</a:t>
            </a:r>
            <a:r>
              <a:rPr sz="2000" spc="-20" dirty="0">
                <a:latin typeface="Trebuchet MS"/>
                <a:cs typeface="Trebuchet MS"/>
              </a:rPr>
              <a:t> </a:t>
            </a:r>
            <a:r>
              <a:rPr sz="2000" spc="-5" dirty="0">
                <a:latin typeface="Trebuchet MS"/>
                <a:cs typeface="Trebuchet MS"/>
              </a:rPr>
              <a:t>можливих</a:t>
            </a:r>
            <a:endParaRPr sz="2000" dirty="0">
              <a:latin typeface="Trebuchet MS"/>
              <a:cs typeface="Trebuchet MS"/>
            </a:endParaRPr>
          </a:p>
          <a:p>
            <a:pPr marL="12700" algn="just">
              <a:lnSpc>
                <a:spcPct val="100000"/>
              </a:lnSpc>
            </a:pPr>
            <a:r>
              <a:rPr sz="2000" spc="-5" dirty="0">
                <a:latin typeface="Trebuchet MS"/>
                <a:cs typeface="Trebuchet MS"/>
              </a:rPr>
              <a:t>прогнозів об'єкту</a:t>
            </a:r>
            <a:r>
              <a:rPr sz="2000" spc="-30" dirty="0">
                <a:latin typeface="Trebuchet MS"/>
                <a:cs typeface="Trebuchet MS"/>
              </a:rPr>
              <a:t> </a:t>
            </a:r>
            <a:r>
              <a:rPr sz="2000" spc="-5" dirty="0">
                <a:latin typeface="Trebuchet MS"/>
                <a:cs typeface="Trebuchet MS"/>
              </a:rPr>
              <a:t>прогнозування.</a:t>
            </a:r>
            <a:endParaRPr sz="2000" dirty="0">
              <a:latin typeface="Trebuchet MS"/>
              <a:cs typeface="Trebuchet MS"/>
            </a:endParaRPr>
          </a:p>
          <a:p>
            <a:pPr marL="12700" marR="367665">
              <a:lnSpc>
                <a:spcPct val="100000"/>
              </a:lnSpc>
              <a:spcBef>
                <a:spcPts val="600"/>
              </a:spcBef>
            </a:pPr>
            <a:r>
              <a:rPr sz="2000" i="1" dirty="0">
                <a:solidFill>
                  <a:srgbClr val="FF0000"/>
                </a:solidFill>
                <a:latin typeface="Trebuchet MS"/>
                <a:cs typeface="Trebuchet MS"/>
              </a:rPr>
              <a:t>Метод </a:t>
            </a:r>
            <a:r>
              <a:rPr sz="2000" i="1" spc="-5" dirty="0">
                <a:solidFill>
                  <a:srgbClr val="FF0000"/>
                </a:solidFill>
                <a:latin typeface="Trebuchet MS"/>
                <a:cs typeface="Trebuchet MS"/>
              </a:rPr>
              <a:t>прогнозування </a:t>
            </a:r>
            <a:r>
              <a:rPr sz="2000" dirty="0">
                <a:latin typeface="Trebuchet MS"/>
                <a:cs typeface="Trebuchet MS"/>
              </a:rPr>
              <a:t>– </a:t>
            </a:r>
            <a:r>
              <a:rPr sz="2000" spc="-5" dirty="0">
                <a:latin typeface="Trebuchet MS"/>
                <a:cs typeface="Trebuchet MS"/>
              </a:rPr>
              <a:t>спосіб дослідження об'єкту прогнозування,  направлений на </a:t>
            </a:r>
            <a:r>
              <a:rPr sz="2000" dirty="0">
                <a:latin typeface="Trebuchet MS"/>
                <a:cs typeface="Trebuchet MS"/>
              </a:rPr>
              <a:t>розробку</a:t>
            </a:r>
            <a:r>
              <a:rPr sz="2000" spc="-70" dirty="0">
                <a:latin typeface="Trebuchet MS"/>
                <a:cs typeface="Trebuchet MS"/>
              </a:rPr>
              <a:t> </a:t>
            </a:r>
            <a:r>
              <a:rPr sz="2000" spc="-5" dirty="0">
                <a:latin typeface="Trebuchet MS"/>
                <a:cs typeface="Trebuchet MS"/>
              </a:rPr>
              <a:t>прогнозу.</a:t>
            </a:r>
            <a:endParaRPr sz="2000" dirty="0">
              <a:latin typeface="Trebuchet MS"/>
              <a:cs typeface="Trebuchet MS"/>
            </a:endParaRPr>
          </a:p>
          <a:p>
            <a:pPr marL="12700">
              <a:lnSpc>
                <a:spcPct val="100000"/>
              </a:lnSpc>
              <a:spcBef>
                <a:spcPts val="600"/>
              </a:spcBef>
            </a:pPr>
            <a:r>
              <a:rPr sz="2000" i="1" dirty="0">
                <a:solidFill>
                  <a:srgbClr val="FF0000"/>
                </a:solidFill>
                <a:latin typeface="Trebuchet MS"/>
                <a:cs typeface="Trebuchet MS"/>
              </a:rPr>
              <a:t>Методика </a:t>
            </a:r>
            <a:r>
              <a:rPr sz="2000" i="1" spc="-5" dirty="0">
                <a:solidFill>
                  <a:srgbClr val="FF0000"/>
                </a:solidFill>
                <a:latin typeface="Trebuchet MS"/>
                <a:cs typeface="Trebuchet MS"/>
              </a:rPr>
              <a:t>прогнозування </a:t>
            </a:r>
            <a:r>
              <a:rPr sz="2000" dirty="0">
                <a:latin typeface="Trebuchet MS"/>
                <a:cs typeface="Trebuchet MS"/>
              </a:rPr>
              <a:t>– </a:t>
            </a:r>
            <a:r>
              <a:rPr sz="2000" spc="-5" dirty="0">
                <a:latin typeface="Trebuchet MS"/>
                <a:cs typeface="Trebuchet MS"/>
              </a:rPr>
              <a:t>сукупність методів </a:t>
            </a:r>
            <a:r>
              <a:rPr sz="2000" dirty="0">
                <a:latin typeface="Trebuchet MS"/>
                <a:cs typeface="Trebuchet MS"/>
              </a:rPr>
              <a:t>і </a:t>
            </a:r>
            <a:r>
              <a:rPr sz="2000" spc="-5" dirty="0">
                <a:latin typeface="Trebuchet MS"/>
                <a:cs typeface="Trebuchet MS"/>
              </a:rPr>
              <a:t>правил</a:t>
            </a:r>
            <a:r>
              <a:rPr sz="2000" spc="-45" dirty="0">
                <a:latin typeface="Trebuchet MS"/>
                <a:cs typeface="Trebuchet MS"/>
              </a:rPr>
              <a:t> </a:t>
            </a:r>
            <a:r>
              <a:rPr sz="2000" dirty="0">
                <a:latin typeface="Trebuchet MS"/>
                <a:cs typeface="Trebuchet MS"/>
              </a:rPr>
              <a:t>розробки</a:t>
            </a:r>
          </a:p>
          <a:p>
            <a:pPr marL="12700">
              <a:lnSpc>
                <a:spcPct val="100000"/>
              </a:lnSpc>
              <a:spcBef>
                <a:spcPts val="5"/>
              </a:spcBef>
            </a:pPr>
            <a:r>
              <a:rPr sz="2000" spc="-5" dirty="0">
                <a:latin typeface="Trebuchet MS"/>
                <a:cs typeface="Trebuchet MS"/>
              </a:rPr>
              <a:t>прогнозів конкретних</a:t>
            </a:r>
            <a:r>
              <a:rPr sz="2000" spc="-45" dirty="0">
                <a:latin typeface="Trebuchet MS"/>
                <a:cs typeface="Trebuchet MS"/>
              </a:rPr>
              <a:t> </a:t>
            </a:r>
            <a:r>
              <a:rPr sz="2000" spc="-5" dirty="0">
                <a:latin typeface="Trebuchet MS"/>
                <a:cs typeface="Trebuchet MS"/>
              </a:rPr>
              <a:t>об'єктів.</a:t>
            </a:r>
            <a:endParaRPr sz="2000" dirty="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759" y="616965"/>
            <a:ext cx="2600960" cy="1001394"/>
          </a:xfrm>
          <a:prstGeom prst="rect">
            <a:avLst/>
          </a:prstGeom>
        </p:spPr>
        <p:txBody>
          <a:bodyPr vert="horz" wrap="square" lIns="0" tIns="13335" rIns="0" bIns="0" rtlCol="0">
            <a:spAutoFit/>
          </a:bodyPr>
          <a:lstStyle/>
          <a:p>
            <a:pPr marL="12700" marR="5080">
              <a:lnSpc>
                <a:spcPct val="100000"/>
              </a:lnSpc>
              <a:spcBef>
                <a:spcPts val="105"/>
              </a:spcBef>
            </a:pPr>
            <a:r>
              <a:rPr sz="3200" b="1" spc="-5" dirty="0">
                <a:solidFill>
                  <a:srgbClr val="C00000"/>
                </a:solidFill>
                <a:latin typeface="Trebuchet MS"/>
                <a:cs typeface="Trebuchet MS"/>
              </a:rPr>
              <a:t>Аналітичне  </a:t>
            </a:r>
            <a:r>
              <a:rPr sz="3200" b="1" dirty="0">
                <a:latin typeface="Trebuchet MS"/>
                <a:cs typeface="Trebuchet MS"/>
              </a:rPr>
              <a:t>досл</a:t>
            </a:r>
            <a:r>
              <a:rPr sz="3200" b="1" spc="-15" dirty="0">
                <a:latin typeface="Trebuchet MS"/>
                <a:cs typeface="Trebuchet MS"/>
              </a:rPr>
              <a:t>і</a:t>
            </a:r>
            <a:r>
              <a:rPr sz="3200" b="1" spc="-10" dirty="0">
                <a:latin typeface="Trebuchet MS"/>
                <a:cs typeface="Trebuchet MS"/>
              </a:rPr>
              <a:t>д</a:t>
            </a:r>
            <a:r>
              <a:rPr sz="3200" b="1" dirty="0">
                <a:latin typeface="Trebuchet MS"/>
                <a:cs typeface="Trebuchet MS"/>
              </a:rPr>
              <a:t>жен</a:t>
            </a:r>
            <a:r>
              <a:rPr sz="3200" b="1" spc="-15" dirty="0">
                <a:latin typeface="Trebuchet MS"/>
                <a:cs typeface="Trebuchet MS"/>
              </a:rPr>
              <a:t>н</a:t>
            </a:r>
            <a:r>
              <a:rPr sz="3200" b="1" dirty="0">
                <a:latin typeface="Trebuchet MS"/>
                <a:cs typeface="Trebuchet MS"/>
              </a:rPr>
              <a:t>я</a:t>
            </a:r>
            <a:endParaRPr sz="3200">
              <a:latin typeface="Trebuchet MS"/>
              <a:cs typeface="Trebuchet MS"/>
            </a:endParaRPr>
          </a:p>
        </p:txBody>
      </p:sp>
      <p:sp>
        <p:nvSpPr>
          <p:cNvPr id="3" name="object 3"/>
          <p:cNvSpPr txBox="1"/>
          <p:nvPr/>
        </p:nvSpPr>
        <p:spPr>
          <a:xfrm>
            <a:off x="4252086" y="1104645"/>
            <a:ext cx="2832100"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взаємозв’язку</a:t>
            </a:r>
            <a:endParaRPr sz="3200">
              <a:latin typeface="Trebuchet MS"/>
              <a:cs typeface="Trebuchet MS"/>
            </a:endParaRPr>
          </a:p>
        </p:txBody>
      </p:sp>
      <p:sp>
        <p:nvSpPr>
          <p:cNvPr id="4" name="object 4"/>
          <p:cNvSpPr txBox="1"/>
          <p:nvPr/>
        </p:nvSpPr>
        <p:spPr>
          <a:xfrm>
            <a:off x="3096895" y="616965"/>
            <a:ext cx="5551805" cy="1001394"/>
          </a:xfrm>
          <a:prstGeom prst="rect">
            <a:avLst/>
          </a:prstGeom>
        </p:spPr>
        <p:txBody>
          <a:bodyPr vert="horz" wrap="square" lIns="0" tIns="13335" rIns="0" bIns="0" rtlCol="0">
            <a:spAutoFit/>
          </a:bodyPr>
          <a:lstStyle/>
          <a:p>
            <a:pPr marR="5080" algn="r">
              <a:lnSpc>
                <a:spcPct val="100000"/>
              </a:lnSpc>
              <a:spcBef>
                <a:spcPts val="105"/>
              </a:spcBef>
              <a:tabLst>
                <a:tab pos="2881630" algn="l"/>
                <a:tab pos="4800600" algn="l"/>
              </a:tabLst>
            </a:pPr>
            <a:r>
              <a:rPr sz="3200" b="1" dirty="0">
                <a:solidFill>
                  <a:srgbClr val="C00000"/>
                </a:solidFill>
                <a:latin typeface="Trebuchet MS"/>
                <a:cs typeface="Trebuchet MS"/>
              </a:rPr>
              <a:t>гр</a:t>
            </a:r>
            <a:r>
              <a:rPr sz="3200" b="1" spc="-15" dirty="0">
                <a:solidFill>
                  <a:srgbClr val="C00000"/>
                </a:solidFill>
                <a:latin typeface="Trebuchet MS"/>
                <a:cs typeface="Trebuchet MS"/>
              </a:rPr>
              <a:t>у</a:t>
            </a:r>
            <a:r>
              <a:rPr sz="3200" b="1" spc="5" dirty="0">
                <a:solidFill>
                  <a:srgbClr val="C00000"/>
                </a:solidFill>
                <a:latin typeface="Trebuchet MS"/>
                <a:cs typeface="Trebuchet MS"/>
              </a:rPr>
              <a:t>п</a:t>
            </a:r>
            <a:r>
              <a:rPr sz="3200" b="1" spc="-5" dirty="0">
                <a:solidFill>
                  <a:srgbClr val="C00000"/>
                </a:solidFill>
                <a:latin typeface="Trebuchet MS"/>
                <a:cs typeface="Trebuchet MS"/>
              </a:rPr>
              <a:t>ув</a:t>
            </a:r>
            <a:r>
              <a:rPr sz="3200" b="1" spc="10" dirty="0">
                <a:solidFill>
                  <a:srgbClr val="C00000"/>
                </a:solidFill>
                <a:latin typeface="Trebuchet MS"/>
                <a:cs typeface="Trebuchet MS"/>
              </a:rPr>
              <a:t>а</a:t>
            </a:r>
            <a:r>
              <a:rPr sz="3200" b="1" dirty="0">
                <a:solidFill>
                  <a:srgbClr val="C00000"/>
                </a:solidFill>
                <a:latin typeface="Trebuchet MS"/>
                <a:cs typeface="Trebuchet MS"/>
              </a:rPr>
              <a:t>ння	</a:t>
            </a:r>
            <a:r>
              <a:rPr sz="3200" b="1" spc="-5" dirty="0">
                <a:latin typeface="Trebuchet MS"/>
                <a:cs typeface="Trebuchet MS"/>
              </a:rPr>
              <a:t>сл</a:t>
            </a:r>
            <a:r>
              <a:rPr sz="3200" b="1" spc="-15" dirty="0">
                <a:latin typeface="Trebuchet MS"/>
                <a:cs typeface="Trebuchet MS"/>
              </a:rPr>
              <a:t>у</a:t>
            </a:r>
            <a:r>
              <a:rPr sz="3200" b="1" dirty="0">
                <a:latin typeface="Trebuchet MS"/>
                <a:cs typeface="Trebuchet MS"/>
              </a:rPr>
              <a:t>г</a:t>
            </a:r>
            <a:r>
              <a:rPr sz="3200" b="1" spc="-10" dirty="0">
                <a:latin typeface="Trebuchet MS"/>
                <a:cs typeface="Trebuchet MS"/>
              </a:rPr>
              <a:t>у</a:t>
            </a:r>
            <a:r>
              <a:rPr sz="3200" b="1" dirty="0">
                <a:latin typeface="Trebuchet MS"/>
                <a:cs typeface="Trebuchet MS"/>
              </a:rPr>
              <a:t>є	д</a:t>
            </a:r>
            <a:r>
              <a:rPr sz="3200" b="1" spc="-10" dirty="0">
                <a:latin typeface="Trebuchet MS"/>
                <a:cs typeface="Trebuchet MS"/>
              </a:rPr>
              <a:t>л</a:t>
            </a:r>
            <a:r>
              <a:rPr sz="3200" b="1" dirty="0">
                <a:latin typeface="Trebuchet MS"/>
                <a:cs typeface="Trebuchet MS"/>
              </a:rPr>
              <a:t>я</a:t>
            </a:r>
            <a:endParaRPr sz="3200">
              <a:latin typeface="Trebuchet MS"/>
              <a:cs typeface="Trebuchet MS"/>
            </a:endParaRPr>
          </a:p>
          <a:p>
            <a:pPr marR="5080" algn="r">
              <a:lnSpc>
                <a:spcPct val="100000"/>
              </a:lnSpc>
            </a:pPr>
            <a:r>
              <a:rPr sz="3200" b="1" dirty="0">
                <a:latin typeface="Trebuchet MS"/>
                <a:cs typeface="Trebuchet MS"/>
              </a:rPr>
              <a:t>і</a:t>
            </a:r>
            <a:endParaRPr sz="3200">
              <a:latin typeface="Trebuchet MS"/>
              <a:cs typeface="Trebuchet MS"/>
            </a:endParaRPr>
          </a:p>
        </p:txBody>
      </p:sp>
      <p:sp>
        <p:nvSpPr>
          <p:cNvPr id="5" name="object 5"/>
          <p:cNvSpPr txBox="1"/>
          <p:nvPr/>
        </p:nvSpPr>
        <p:spPr>
          <a:xfrm>
            <a:off x="4514469" y="1592402"/>
            <a:ext cx="4133850" cy="514350"/>
          </a:xfrm>
          <a:prstGeom prst="rect">
            <a:avLst/>
          </a:prstGeom>
        </p:spPr>
        <p:txBody>
          <a:bodyPr vert="horz" wrap="square" lIns="0" tIns="13335" rIns="0" bIns="0" rtlCol="0">
            <a:spAutoFit/>
          </a:bodyPr>
          <a:lstStyle/>
          <a:p>
            <a:pPr marL="12700">
              <a:lnSpc>
                <a:spcPct val="100000"/>
              </a:lnSpc>
              <a:spcBef>
                <a:spcPts val="105"/>
              </a:spcBef>
              <a:tabLst>
                <a:tab pos="1663064" algn="l"/>
              </a:tabLst>
            </a:pPr>
            <a:r>
              <a:rPr sz="3200" b="1" spc="-5" dirty="0">
                <a:latin typeface="Trebuchet MS"/>
                <a:cs typeface="Trebuchet MS"/>
              </a:rPr>
              <a:t>між	</a:t>
            </a:r>
            <a:r>
              <a:rPr sz="3200" b="1" dirty="0">
                <a:latin typeface="Trebuchet MS"/>
                <a:cs typeface="Trebuchet MS"/>
              </a:rPr>
              <a:t>факторними</a:t>
            </a:r>
            <a:endParaRPr sz="3200">
              <a:latin typeface="Trebuchet MS"/>
              <a:cs typeface="Trebuchet MS"/>
            </a:endParaRPr>
          </a:p>
        </p:txBody>
      </p:sp>
      <p:sp>
        <p:nvSpPr>
          <p:cNvPr id="6" name="object 6"/>
          <p:cNvSpPr txBox="1"/>
          <p:nvPr/>
        </p:nvSpPr>
        <p:spPr>
          <a:xfrm>
            <a:off x="238759" y="1592402"/>
            <a:ext cx="4199890" cy="1002030"/>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закономірностей</a:t>
            </a:r>
            <a:endParaRPr sz="3200">
              <a:latin typeface="Trebuchet MS"/>
              <a:cs typeface="Trebuchet MS"/>
            </a:endParaRPr>
          </a:p>
          <a:p>
            <a:pPr marL="12700">
              <a:lnSpc>
                <a:spcPct val="100000"/>
              </a:lnSpc>
              <a:tabLst>
                <a:tab pos="3771265" algn="l"/>
              </a:tabLst>
            </a:pPr>
            <a:r>
              <a:rPr sz="3200" b="1" spc="-5" dirty="0">
                <a:latin typeface="Trebuchet MS"/>
                <a:cs typeface="Trebuchet MS"/>
              </a:rPr>
              <a:t>(</a:t>
            </a:r>
            <a:r>
              <a:rPr sz="3200" b="1" dirty="0">
                <a:latin typeface="Trebuchet MS"/>
                <a:cs typeface="Trebuchet MS"/>
              </a:rPr>
              <a:t>незалежн</a:t>
            </a:r>
            <a:r>
              <a:rPr sz="3200" b="1" spc="-20" dirty="0">
                <a:latin typeface="Trebuchet MS"/>
                <a:cs typeface="Trebuchet MS"/>
              </a:rPr>
              <a:t>и</a:t>
            </a:r>
            <a:r>
              <a:rPr sz="3200" b="1" spc="-5" dirty="0">
                <a:latin typeface="Trebuchet MS"/>
                <a:cs typeface="Trebuchet MS"/>
              </a:rPr>
              <a:t>м</a:t>
            </a:r>
            <a:r>
              <a:rPr sz="3200" b="1" spc="-10" dirty="0">
                <a:latin typeface="Trebuchet MS"/>
                <a:cs typeface="Trebuchet MS"/>
              </a:rPr>
              <a:t>и</a:t>
            </a:r>
            <a:r>
              <a:rPr sz="3200" b="1" dirty="0">
                <a:latin typeface="Trebuchet MS"/>
                <a:cs typeface="Trebuchet MS"/>
              </a:rPr>
              <a:t>)	та</a:t>
            </a:r>
            <a:endParaRPr sz="3200">
              <a:latin typeface="Trebuchet MS"/>
              <a:cs typeface="Trebuchet MS"/>
            </a:endParaRPr>
          </a:p>
        </p:txBody>
      </p:sp>
      <p:sp>
        <p:nvSpPr>
          <p:cNvPr id="7" name="object 7"/>
          <p:cNvSpPr txBox="1"/>
          <p:nvPr/>
        </p:nvSpPr>
        <p:spPr>
          <a:xfrm>
            <a:off x="5166740" y="2080387"/>
            <a:ext cx="3480435"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результативними</a:t>
            </a:r>
            <a:endParaRPr sz="3200">
              <a:latin typeface="Trebuchet MS"/>
              <a:cs typeface="Trebuchet MS"/>
            </a:endParaRPr>
          </a:p>
        </p:txBody>
      </p:sp>
      <p:sp>
        <p:nvSpPr>
          <p:cNvPr id="8" name="object 8"/>
          <p:cNvSpPr txBox="1"/>
          <p:nvPr/>
        </p:nvSpPr>
        <p:spPr>
          <a:xfrm>
            <a:off x="238759" y="2568067"/>
            <a:ext cx="469011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(залежними)</a:t>
            </a:r>
            <a:r>
              <a:rPr sz="3200" b="1" spc="-95" dirty="0">
                <a:latin typeface="Trebuchet MS"/>
                <a:cs typeface="Trebuchet MS"/>
              </a:rPr>
              <a:t> </a:t>
            </a:r>
            <a:r>
              <a:rPr sz="3200" b="1" dirty="0">
                <a:latin typeface="Trebuchet MS"/>
                <a:cs typeface="Trebuchet MS"/>
              </a:rPr>
              <a:t>ознаками.</a:t>
            </a:r>
            <a:endParaRPr sz="3200">
              <a:latin typeface="Trebuchet MS"/>
              <a:cs typeface="Trebuchet MS"/>
            </a:endParaRPr>
          </a:p>
        </p:txBody>
      </p:sp>
      <p:sp>
        <p:nvSpPr>
          <p:cNvPr id="9" name="object 9"/>
          <p:cNvSpPr txBox="1"/>
          <p:nvPr/>
        </p:nvSpPr>
        <p:spPr>
          <a:xfrm>
            <a:off x="238759" y="3131896"/>
            <a:ext cx="6202045" cy="514350"/>
          </a:xfrm>
          <a:prstGeom prst="rect">
            <a:avLst/>
          </a:prstGeom>
        </p:spPr>
        <p:txBody>
          <a:bodyPr vert="horz" wrap="square" lIns="0" tIns="13335" rIns="0" bIns="0" rtlCol="0">
            <a:spAutoFit/>
          </a:bodyPr>
          <a:lstStyle/>
          <a:p>
            <a:pPr marL="12700">
              <a:lnSpc>
                <a:spcPct val="100000"/>
              </a:lnSpc>
              <a:spcBef>
                <a:spcPts val="105"/>
              </a:spcBef>
              <a:tabLst>
                <a:tab pos="1243965" algn="l"/>
                <a:tab pos="3592829" algn="l"/>
              </a:tabLst>
            </a:pPr>
            <a:r>
              <a:rPr sz="3200" b="1" spc="-5" dirty="0">
                <a:latin typeface="Trebuchet MS"/>
                <a:cs typeface="Trebuchet MS"/>
              </a:rPr>
              <a:t>Його	</a:t>
            </a:r>
            <a:r>
              <a:rPr sz="3200" b="1" dirty="0">
                <a:latin typeface="Trebuchet MS"/>
                <a:cs typeface="Trebuchet MS"/>
              </a:rPr>
              <a:t>проводять	</a:t>
            </a:r>
            <a:r>
              <a:rPr sz="3200" b="1" spc="-5" dirty="0">
                <a:latin typeface="Trebuchet MS"/>
                <a:cs typeface="Trebuchet MS"/>
              </a:rPr>
              <a:t>щонайменше</a:t>
            </a:r>
            <a:endParaRPr sz="3200">
              <a:latin typeface="Trebuchet MS"/>
              <a:cs typeface="Trebuchet MS"/>
            </a:endParaRPr>
          </a:p>
        </p:txBody>
      </p:sp>
      <p:sp>
        <p:nvSpPr>
          <p:cNvPr id="10" name="object 10"/>
          <p:cNvSpPr txBox="1"/>
          <p:nvPr/>
        </p:nvSpPr>
        <p:spPr>
          <a:xfrm>
            <a:off x="6703314" y="3131896"/>
            <a:ext cx="1944370" cy="514350"/>
          </a:xfrm>
          <a:prstGeom prst="rect">
            <a:avLst/>
          </a:prstGeom>
        </p:spPr>
        <p:txBody>
          <a:bodyPr vert="horz" wrap="square" lIns="0" tIns="13335" rIns="0" bIns="0" rtlCol="0">
            <a:spAutoFit/>
          </a:bodyPr>
          <a:lstStyle/>
          <a:p>
            <a:pPr marL="12700">
              <a:lnSpc>
                <a:spcPct val="100000"/>
              </a:lnSpc>
              <a:spcBef>
                <a:spcPts val="105"/>
              </a:spcBef>
              <a:tabLst>
                <a:tab pos="715010" algn="l"/>
              </a:tabLst>
            </a:pPr>
            <a:r>
              <a:rPr sz="3200" b="1" spc="-5" dirty="0">
                <a:latin typeface="Trebuchet MS"/>
                <a:cs typeface="Trebuchet MS"/>
              </a:rPr>
              <a:t>з</a:t>
            </a:r>
            <a:r>
              <a:rPr sz="3200" b="1" dirty="0">
                <a:latin typeface="Trebuchet MS"/>
                <a:cs typeface="Trebuchet MS"/>
              </a:rPr>
              <a:t>а	</a:t>
            </a:r>
            <a:r>
              <a:rPr sz="3200" b="1" spc="-15" dirty="0">
                <a:latin typeface="Trebuchet MS"/>
                <a:cs typeface="Trebuchet MS"/>
              </a:rPr>
              <a:t>д</a:t>
            </a:r>
            <a:r>
              <a:rPr sz="3200" b="1" dirty="0">
                <a:latin typeface="Trebuchet MS"/>
                <a:cs typeface="Trebuchet MS"/>
              </a:rPr>
              <a:t>в</a:t>
            </a:r>
            <a:r>
              <a:rPr sz="3200" b="1" spc="-10" dirty="0">
                <a:latin typeface="Trebuchet MS"/>
                <a:cs typeface="Trebuchet MS"/>
              </a:rPr>
              <a:t>о</a:t>
            </a:r>
            <a:r>
              <a:rPr sz="3200" b="1" spc="-5" dirty="0">
                <a:latin typeface="Trebuchet MS"/>
                <a:cs typeface="Trebuchet MS"/>
              </a:rPr>
              <a:t>ма</a:t>
            </a:r>
            <a:endParaRPr sz="3200">
              <a:latin typeface="Trebuchet MS"/>
              <a:cs typeface="Trebuchet MS"/>
            </a:endParaRPr>
          </a:p>
        </p:txBody>
      </p:sp>
      <p:sp>
        <p:nvSpPr>
          <p:cNvPr id="11" name="object 11"/>
          <p:cNvSpPr txBox="1"/>
          <p:nvPr/>
        </p:nvSpPr>
        <p:spPr>
          <a:xfrm>
            <a:off x="6352413" y="3619880"/>
            <a:ext cx="229616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rebuchet MS"/>
                <a:cs typeface="Trebuchet MS"/>
              </a:rPr>
              <a:t>в</a:t>
            </a:r>
            <a:r>
              <a:rPr sz="3200" b="1" spc="-10" dirty="0">
                <a:latin typeface="Trebuchet MS"/>
                <a:cs typeface="Trebuchet MS"/>
              </a:rPr>
              <a:t>і</a:t>
            </a:r>
            <a:r>
              <a:rPr sz="3200" b="1" dirty="0">
                <a:latin typeface="Trebuchet MS"/>
                <a:cs typeface="Trebuchet MS"/>
              </a:rPr>
              <a:t>д</a:t>
            </a:r>
            <a:r>
              <a:rPr sz="3200" b="1" spc="5" dirty="0">
                <a:latin typeface="Trebuchet MS"/>
                <a:cs typeface="Trebuchet MS"/>
              </a:rPr>
              <a:t>о</a:t>
            </a:r>
            <a:r>
              <a:rPr sz="3200" b="1" dirty="0">
                <a:latin typeface="Trebuchet MS"/>
                <a:cs typeface="Trebuchet MS"/>
              </a:rPr>
              <a:t>бражає</a:t>
            </a:r>
            <a:endParaRPr sz="3200">
              <a:latin typeface="Trebuchet MS"/>
              <a:cs typeface="Trebuchet MS"/>
            </a:endParaRPr>
          </a:p>
        </p:txBody>
      </p:sp>
      <p:sp>
        <p:nvSpPr>
          <p:cNvPr id="12" name="object 12"/>
          <p:cNvSpPr txBox="1"/>
          <p:nvPr/>
        </p:nvSpPr>
        <p:spPr>
          <a:xfrm>
            <a:off x="238759" y="3619880"/>
            <a:ext cx="3493770" cy="1002030"/>
          </a:xfrm>
          <a:prstGeom prst="rect">
            <a:avLst/>
          </a:prstGeom>
        </p:spPr>
        <p:txBody>
          <a:bodyPr vert="horz" wrap="square" lIns="0" tIns="12700" rIns="0" bIns="0" rtlCol="0">
            <a:spAutoFit/>
          </a:bodyPr>
          <a:lstStyle/>
          <a:p>
            <a:pPr marL="12700" marR="5080">
              <a:lnSpc>
                <a:spcPct val="100000"/>
              </a:lnSpc>
              <a:spcBef>
                <a:spcPts val="100"/>
              </a:spcBef>
              <a:tabLst>
                <a:tab pos="2534920" algn="l"/>
              </a:tabLst>
            </a:pPr>
            <a:r>
              <a:rPr sz="3200" b="1" dirty="0">
                <a:latin typeface="Trebuchet MS"/>
                <a:cs typeface="Trebuchet MS"/>
              </a:rPr>
              <a:t>ознакам</a:t>
            </a:r>
            <a:r>
              <a:rPr sz="3200" b="1" spc="-5" dirty="0">
                <a:latin typeface="Trebuchet MS"/>
                <a:cs typeface="Trebuchet MS"/>
              </a:rPr>
              <a:t>и</a:t>
            </a:r>
            <a:r>
              <a:rPr sz="3200" b="1" dirty="0">
                <a:latin typeface="Trebuchet MS"/>
                <a:cs typeface="Trebuchet MS"/>
              </a:rPr>
              <a:t>,	одна  причину</a:t>
            </a:r>
            <a:endParaRPr sz="3200">
              <a:latin typeface="Trebuchet MS"/>
              <a:cs typeface="Trebuchet MS"/>
            </a:endParaRPr>
          </a:p>
        </p:txBody>
      </p:sp>
      <p:sp>
        <p:nvSpPr>
          <p:cNvPr id="13" name="object 13"/>
          <p:cNvSpPr txBox="1"/>
          <p:nvPr/>
        </p:nvSpPr>
        <p:spPr>
          <a:xfrm>
            <a:off x="2293366" y="4107637"/>
            <a:ext cx="2365375" cy="514350"/>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rebuchet MS"/>
                <a:cs typeface="Trebuchet MS"/>
              </a:rPr>
              <a:t>(</a:t>
            </a:r>
            <a:r>
              <a:rPr sz="3200" b="1" dirty="0">
                <a:latin typeface="Trebuchet MS"/>
                <a:cs typeface="Trebuchet MS"/>
              </a:rPr>
              <a:t>факторн</a:t>
            </a:r>
            <a:r>
              <a:rPr sz="3200" b="1" spc="-5" dirty="0">
                <a:latin typeface="Trebuchet MS"/>
                <a:cs typeface="Trebuchet MS"/>
              </a:rPr>
              <a:t>а),</a:t>
            </a:r>
            <a:endParaRPr sz="3200">
              <a:latin typeface="Trebuchet MS"/>
              <a:cs typeface="Trebuchet MS"/>
            </a:endParaRPr>
          </a:p>
        </p:txBody>
      </p:sp>
      <p:sp>
        <p:nvSpPr>
          <p:cNvPr id="14" name="object 14"/>
          <p:cNvSpPr txBox="1"/>
          <p:nvPr/>
        </p:nvSpPr>
        <p:spPr>
          <a:xfrm>
            <a:off x="4215510" y="3619880"/>
            <a:ext cx="2293620" cy="1002030"/>
          </a:xfrm>
          <a:prstGeom prst="rect">
            <a:avLst/>
          </a:prstGeom>
        </p:spPr>
        <p:txBody>
          <a:bodyPr vert="horz" wrap="square" lIns="0" tIns="12700" rIns="0" bIns="0" rtlCol="0">
            <a:spAutoFit/>
          </a:bodyPr>
          <a:lstStyle/>
          <a:p>
            <a:pPr marL="828040" marR="5080" indent="-815975">
              <a:lnSpc>
                <a:spcPct val="100000"/>
              </a:lnSpc>
              <a:spcBef>
                <a:spcPts val="100"/>
              </a:spcBef>
              <a:tabLst>
                <a:tab pos="718185" algn="l"/>
                <a:tab pos="2131060" algn="l"/>
              </a:tabLst>
            </a:pPr>
            <a:r>
              <a:rPr sz="3200" b="1" dirty="0">
                <a:latin typeface="Trebuchet MS"/>
                <a:cs typeface="Trebuchet MS"/>
              </a:rPr>
              <a:t>з	</a:t>
            </a:r>
            <a:r>
              <a:rPr sz="3200" b="1" spc="-5" dirty="0">
                <a:latin typeface="Trebuchet MS"/>
                <a:cs typeface="Trebuchet MS"/>
              </a:rPr>
              <a:t>яких  інш</a:t>
            </a:r>
            <a:r>
              <a:rPr sz="3200" b="1" dirty="0">
                <a:latin typeface="Trebuchet MS"/>
                <a:cs typeface="Trebuchet MS"/>
              </a:rPr>
              <a:t>а	–</a:t>
            </a:r>
            <a:endParaRPr sz="3200">
              <a:latin typeface="Trebuchet MS"/>
              <a:cs typeface="Trebuchet MS"/>
            </a:endParaRPr>
          </a:p>
        </p:txBody>
      </p:sp>
      <p:sp>
        <p:nvSpPr>
          <p:cNvPr id="15" name="object 15"/>
          <p:cNvSpPr txBox="1"/>
          <p:nvPr/>
        </p:nvSpPr>
        <p:spPr>
          <a:xfrm>
            <a:off x="6881621" y="4107637"/>
            <a:ext cx="1767839"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Trebuchet MS"/>
                <a:cs typeface="Trebuchet MS"/>
              </a:rPr>
              <a:t>наслід</a:t>
            </a:r>
            <a:r>
              <a:rPr sz="3200" b="1" spc="-25" dirty="0">
                <a:latin typeface="Trebuchet MS"/>
                <a:cs typeface="Trebuchet MS"/>
              </a:rPr>
              <a:t>о</a:t>
            </a:r>
            <a:r>
              <a:rPr sz="3200" b="1" dirty="0">
                <a:latin typeface="Trebuchet MS"/>
                <a:cs typeface="Trebuchet MS"/>
              </a:rPr>
              <a:t>к</a:t>
            </a:r>
            <a:endParaRPr sz="3200">
              <a:latin typeface="Trebuchet MS"/>
              <a:cs typeface="Trebuchet MS"/>
            </a:endParaRPr>
          </a:p>
        </p:txBody>
      </p:sp>
      <p:sp>
        <p:nvSpPr>
          <p:cNvPr id="16" name="object 16"/>
          <p:cNvSpPr txBox="1"/>
          <p:nvPr/>
        </p:nvSpPr>
        <p:spPr>
          <a:xfrm>
            <a:off x="238759" y="4595621"/>
            <a:ext cx="289941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Trebuchet MS"/>
                <a:cs typeface="Trebuchet MS"/>
              </a:rPr>
              <a:t>(результатна).</a:t>
            </a:r>
            <a:endParaRPr sz="3200">
              <a:latin typeface="Trebuchet MS"/>
              <a:cs typeface="Trebuchet MS"/>
            </a:endParaRPr>
          </a:p>
        </p:txBody>
      </p:sp>
      <p:sp>
        <p:nvSpPr>
          <p:cNvPr id="17" name="object 17"/>
          <p:cNvSpPr txBox="1"/>
          <p:nvPr/>
        </p:nvSpPr>
        <p:spPr>
          <a:xfrm>
            <a:off x="3679063" y="4595621"/>
            <a:ext cx="4967605" cy="513715"/>
          </a:xfrm>
          <a:prstGeom prst="rect">
            <a:avLst/>
          </a:prstGeom>
        </p:spPr>
        <p:txBody>
          <a:bodyPr vert="horz" wrap="square" lIns="0" tIns="12700" rIns="0" bIns="0" rtlCol="0">
            <a:spAutoFit/>
          </a:bodyPr>
          <a:lstStyle/>
          <a:p>
            <a:pPr marL="12700">
              <a:lnSpc>
                <a:spcPct val="100000"/>
              </a:lnSpc>
              <a:spcBef>
                <a:spcPts val="100"/>
              </a:spcBef>
              <a:tabLst>
                <a:tab pos="2699385" algn="l"/>
              </a:tabLst>
            </a:pPr>
            <a:r>
              <a:rPr sz="3200" b="1" spc="-5" dirty="0">
                <a:latin typeface="Trebuchet MS"/>
                <a:cs typeface="Trebuchet MS"/>
              </a:rPr>
              <a:t>Аналітичні	групування</a:t>
            </a:r>
            <a:endParaRPr sz="3200">
              <a:latin typeface="Trebuchet MS"/>
              <a:cs typeface="Trebuchet MS"/>
            </a:endParaRPr>
          </a:p>
        </p:txBody>
      </p:sp>
      <p:sp>
        <p:nvSpPr>
          <p:cNvPr id="18" name="object 18"/>
          <p:cNvSpPr txBox="1"/>
          <p:nvPr/>
        </p:nvSpPr>
        <p:spPr>
          <a:xfrm>
            <a:off x="238759" y="5083302"/>
            <a:ext cx="8408670" cy="1489710"/>
          </a:xfrm>
          <a:prstGeom prst="rect">
            <a:avLst/>
          </a:prstGeom>
        </p:spPr>
        <p:txBody>
          <a:bodyPr vert="horz" wrap="square" lIns="0" tIns="12700" rIns="0" bIns="0" rtlCol="0">
            <a:spAutoFit/>
          </a:bodyPr>
          <a:lstStyle/>
          <a:p>
            <a:pPr marL="12700" marR="5080" algn="just">
              <a:lnSpc>
                <a:spcPct val="100000"/>
              </a:lnSpc>
              <a:spcBef>
                <a:spcPts val="100"/>
              </a:spcBef>
            </a:pPr>
            <a:r>
              <a:rPr sz="3200" b="1" spc="-5" dirty="0">
                <a:latin typeface="Trebuchet MS"/>
                <a:cs typeface="Trebuchet MS"/>
              </a:rPr>
              <a:t>проводяться </a:t>
            </a:r>
            <a:r>
              <a:rPr sz="3200" b="1" dirty="0">
                <a:latin typeface="Trebuchet MS"/>
                <a:cs typeface="Trebuchet MS"/>
              </a:rPr>
              <a:t>за факторною ознакою і в  кожній групі визначається </a:t>
            </a:r>
            <a:r>
              <a:rPr sz="3200" b="1" spc="-5" dirty="0">
                <a:latin typeface="Trebuchet MS"/>
                <a:cs typeface="Trebuchet MS"/>
              </a:rPr>
              <a:t>середня  величина результативної</a:t>
            </a:r>
            <a:r>
              <a:rPr sz="3200" b="1" spc="30" dirty="0">
                <a:latin typeface="Trebuchet MS"/>
                <a:cs typeface="Trebuchet MS"/>
              </a:rPr>
              <a:t> </a:t>
            </a:r>
            <a:r>
              <a:rPr sz="3200" b="1" dirty="0">
                <a:latin typeface="Trebuchet MS"/>
                <a:cs typeface="Trebuchet MS"/>
              </a:rPr>
              <a:t>ознаки.</a:t>
            </a:r>
            <a:endParaRPr sz="3200">
              <a:latin typeface="Trebuchet MS"/>
              <a:cs typeface="Trebuchet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35292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59416846"/>
              </p:ext>
            </p:extLst>
          </p:nvPr>
        </p:nvGraphicFramePr>
        <p:xfrm>
          <a:off x="1143000" y="1524000"/>
          <a:ext cx="7315200" cy="351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895600" y="926811"/>
            <a:ext cx="3782126"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12700">
              <a:lnSpc>
                <a:spcPct val="100000"/>
              </a:lnSpc>
              <a:spcBef>
                <a:spcPts val="105"/>
              </a:spcBef>
            </a:pPr>
            <a:r>
              <a:rPr lang="ru-RU" sz="3200" b="1" i="1" spc="-5" dirty="0" err="1">
                <a:solidFill>
                  <a:schemeClr val="accent4">
                    <a:lumMod val="50000"/>
                  </a:schemeClr>
                </a:solidFill>
                <a:latin typeface="Trebuchet MS"/>
                <a:cs typeface="Trebuchet MS"/>
              </a:rPr>
              <a:t>Головні</a:t>
            </a:r>
            <a:r>
              <a:rPr lang="ru-RU" sz="3200" b="1" i="1" spc="-25" dirty="0">
                <a:solidFill>
                  <a:schemeClr val="accent4">
                    <a:lumMod val="50000"/>
                  </a:schemeClr>
                </a:solidFill>
                <a:latin typeface="Trebuchet MS"/>
                <a:cs typeface="Trebuchet MS"/>
              </a:rPr>
              <a:t> </a:t>
            </a:r>
            <a:r>
              <a:rPr lang="ru-RU" sz="3200" b="1" i="1" dirty="0" err="1">
                <a:solidFill>
                  <a:schemeClr val="accent4">
                    <a:lumMod val="50000"/>
                  </a:schemeClr>
                </a:solidFill>
                <a:latin typeface="Trebuchet MS"/>
                <a:cs typeface="Trebuchet MS"/>
              </a:rPr>
              <a:t>питання</a:t>
            </a:r>
            <a:r>
              <a:rPr lang="ru-RU" sz="3200" i="1" dirty="0">
                <a:solidFill>
                  <a:schemeClr val="accent4">
                    <a:lumMod val="50000"/>
                  </a:schemeClr>
                </a:solidFill>
                <a:latin typeface="Trebuchet MS"/>
                <a:cs typeface="Trebuchet MS"/>
              </a:rPr>
              <a:t>:</a:t>
            </a:r>
            <a:endParaRPr lang="ru-RU" sz="3200" dirty="0">
              <a:solidFill>
                <a:schemeClr val="accent4">
                  <a:lumMod val="50000"/>
                </a:schemeClr>
              </a:solidFill>
              <a:latin typeface="Trebuchet MS"/>
              <a:cs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174"/>
            <a:ext cx="8382000" cy="664845"/>
          </a:xfrm>
          <a:custGeom>
            <a:avLst/>
            <a:gdLst/>
            <a:ahLst/>
            <a:cxnLst/>
            <a:rect l="l" t="t" r="r" b="b"/>
            <a:pathLst>
              <a:path w="8382000" h="664844">
                <a:moveTo>
                  <a:pt x="0" y="664794"/>
                </a:moveTo>
                <a:lnTo>
                  <a:pt x="8382000" y="664794"/>
                </a:lnTo>
                <a:lnTo>
                  <a:pt x="8382000" y="0"/>
                </a:lnTo>
                <a:lnTo>
                  <a:pt x="0" y="0"/>
                </a:lnTo>
                <a:lnTo>
                  <a:pt x="0" y="664794"/>
                </a:lnTo>
                <a:close/>
              </a:path>
            </a:pathLst>
          </a:custGeom>
          <a:solidFill>
            <a:srgbClr val="FFD5A9"/>
          </a:solidFill>
        </p:spPr>
        <p:txBody>
          <a:bodyPr wrap="square" lIns="0" tIns="0" rIns="0" bIns="0" rtlCol="0"/>
          <a:lstStyle/>
          <a:p>
            <a:endParaRPr/>
          </a:p>
        </p:txBody>
      </p:sp>
      <p:sp>
        <p:nvSpPr>
          <p:cNvPr id="3" name="object 3"/>
          <p:cNvSpPr/>
          <p:nvPr/>
        </p:nvSpPr>
        <p:spPr>
          <a:xfrm>
            <a:off x="1291463" y="266445"/>
            <a:ext cx="238251" cy="2311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60017" y="266445"/>
            <a:ext cx="3748278" cy="54737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83760" y="266445"/>
            <a:ext cx="1187068" cy="22745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496814" y="267334"/>
            <a:ext cx="2374900" cy="226060"/>
          </a:xfrm>
          <a:custGeom>
            <a:avLst/>
            <a:gdLst/>
            <a:ahLst/>
            <a:cxnLst/>
            <a:rect l="l" t="t" r="r" b="b"/>
            <a:pathLst>
              <a:path w="2374900" h="226059">
                <a:moveTo>
                  <a:pt x="477393" y="889"/>
                </a:moveTo>
                <a:lnTo>
                  <a:pt x="460501" y="889"/>
                </a:lnTo>
                <a:lnTo>
                  <a:pt x="373380" y="221996"/>
                </a:lnTo>
                <a:lnTo>
                  <a:pt x="416687" y="221996"/>
                </a:lnTo>
                <a:lnTo>
                  <a:pt x="431546" y="177673"/>
                </a:lnTo>
                <a:lnTo>
                  <a:pt x="547456" y="177673"/>
                </a:lnTo>
                <a:lnTo>
                  <a:pt x="535729" y="148082"/>
                </a:lnTo>
                <a:lnTo>
                  <a:pt x="442595" y="148082"/>
                </a:lnTo>
                <a:lnTo>
                  <a:pt x="468757" y="67691"/>
                </a:lnTo>
                <a:lnTo>
                  <a:pt x="503868" y="67691"/>
                </a:lnTo>
                <a:lnTo>
                  <a:pt x="477393" y="889"/>
                </a:lnTo>
                <a:close/>
              </a:path>
              <a:path w="2374900" h="226059">
                <a:moveTo>
                  <a:pt x="547456" y="177673"/>
                </a:moveTo>
                <a:lnTo>
                  <a:pt x="506222" y="177673"/>
                </a:lnTo>
                <a:lnTo>
                  <a:pt x="522477" y="221996"/>
                </a:lnTo>
                <a:lnTo>
                  <a:pt x="565023" y="221996"/>
                </a:lnTo>
                <a:lnTo>
                  <a:pt x="547456" y="177673"/>
                </a:lnTo>
                <a:close/>
              </a:path>
              <a:path w="2374900" h="226059">
                <a:moveTo>
                  <a:pt x="503868" y="67691"/>
                </a:moveTo>
                <a:lnTo>
                  <a:pt x="468757" y="67691"/>
                </a:lnTo>
                <a:lnTo>
                  <a:pt x="494919" y="148082"/>
                </a:lnTo>
                <a:lnTo>
                  <a:pt x="535729" y="148082"/>
                </a:lnTo>
                <a:lnTo>
                  <a:pt x="503868" y="67691"/>
                </a:lnTo>
                <a:close/>
              </a:path>
              <a:path w="2374900" h="226059">
                <a:moveTo>
                  <a:pt x="1829181" y="4064"/>
                </a:moveTo>
                <a:lnTo>
                  <a:pt x="1790445" y="4064"/>
                </a:lnTo>
                <a:lnTo>
                  <a:pt x="1790445" y="221996"/>
                </a:lnTo>
                <a:lnTo>
                  <a:pt x="1829181" y="221996"/>
                </a:lnTo>
                <a:lnTo>
                  <a:pt x="1829181" y="123825"/>
                </a:lnTo>
                <a:lnTo>
                  <a:pt x="1954021" y="123825"/>
                </a:lnTo>
                <a:lnTo>
                  <a:pt x="1954021" y="89281"/>
                </a:lnTo>
                <a:lnTo>
                  <a:pt x="1829181" y="89281"/>
                </a:lnTo>
                <a:lnTo>
                  <a:pt x="1829181" y="4064"/>
                </a:lnTo>
                <a:close/>
              </a:path>
              <a:path w="2374900" h="226059">
                <a:moveTo>
                  <a:pt x="1954021" y="123825"/>
                </a:moveTo>
                <a:lnTo>
                  <a:pt x="1915921" y="123825"/>
                </a:lnTo>
                <a:lnTo>
                  <a:pt x="1915921" y="221996"/>
                </a:lnTo>
                <a:lnTo>
                  <a:pt x="1954021" y="221996"/>
                </a:lnTo>
                <a:lnTo>
                  <a:pt x="1954021" y="123825"/>
                </a:lnTo>
                <a:close/>
              </a:path>
              <a:path w="2374900" h="226059">
                <a:moveTo>
                  <a:pt x="1954021" y="4064"/>
                </a:moveTo>
                <a:lnTo>
                  <a:pt x="1915921" y="4064"/>
                </a:lnTo>
                <a:lnTo>
                  <a:pt x="1915921" y="89281"/>
                </a:lnTo>
                <a:lnTo>
                  <a:pt x="1954021" y="89281"/>
                </a:lnTo>
                <a:lnTo>
                  <a:pt x="1954021" y="4064"/>
                </a:lnTo>
                <a:close/>
              </a:path>
              <a:path w="2374900" h="226059">
                <a:moveTo>
                  <a:pt x="1744980" y="135255"/>
                </a:moveTo>
                <a:lnTo>
                  <a:pt x="1706244" y="135255"/>
                </a:lnTo>
                <a:lnTo>
                  <a:pt x="1706244" y="221996"/>
                </a:lnTo>
                <a:lnTo>
                  <a:pt x="1744980" y="221996"/>
                </a:lnTo>
                <a:lnTo>
                  <a:pt x="1744980" y="135255"/>
                </a:lnTo>
                <a:close/>
              </a:path>
              <a:path w="2374900" h="226059">
                <a:moveTo>
                  <a:pt x="1633092" y="4064"/>
                </a:moveTo>
                <a:lnTo>
                  <a:pt x="1592834" y="4064"/>
                </a:lnTo>
                <a:lnTo>
                  <a:pt x="1592834" y="71374"/>
                </a:lnTo>
                <a:lnTo>
                  <a:pt x="1603978" y="111986"/>
                </a:lnTo>
                <a:lnTo>
                  <a:pt x="1636363" y="135159"/>
                </a:lnTo>
                <a:lnTo>
                  <a:pt x="1667890" y="139573"/>
                </a:lnTo>
                <a:lnTo>
                  <a:pt x="1677437" y="139309"/>
                </a:lnTo>
                <a:lnTo>
                  <a:pt x="1687020" y="138509"/>
                </a:lnTo>
                <a:lnTo>
                  <a:pt x="1696626" y="137161"/>
                </a:lnTo>
                <a:lnTo>
                  <a:pt x="1706244" y="135255"/>
                </a:lnTo>
                <a:lnTo>
                  <a:pt x="1744980" y="135255"/>
                </a:lnTo>
                <a:lnTo>
                  <a:pt x="1744980" y="107950"/>
                </a:lnTo>
                <a:lnTo>
                  <a:pt x="1673097" y="107950"/>
                </a:lnTo>
                <a:lnTo>
                  <a:pt x="1663971" y="107328"/>
                </a:lnTo>
                <a:lnTo>
                  <a:pt x="1633735" y="77914"/>
                </a:lnTo>
                <a:lnTo>
                  <a:pt x="1633092" y="68961"/>
                </a:lnTo>
                <a:lnTo>
                  <a:pt x="1633092" y="4064"/>
                </a:lnTo>
                <a:close/>
              </a:path>
              <a:path w="2374900" h="226059">
                <a:moveTo>
                  <a:pt x="1744980" y="4064"/>
                </a:moveTo>
                <a:lnTo>
                  <a:pt x="1706244" y="4064"/>
                </a:lnTo>
                <a:lnTo>
                  <a:pt x="1706244" y="103632"/>
                </a:lnTo>
                <a:lnTo>
                  <a:pt x="1697743" y="105538"/>
                </a:lnTo>
                <a:lnTo>
                  <a:pt x="1689385" y="106886"/>
                </a:lnTo>
                <a:lnTo>
                  <a:pt x="1681170" y="107686"/>
                </a:lnTo>
                <a:lnTo>
                  <a:pt x="1673097" y="107950"/>
                </a:lnTo>
                <a:lnTo>
                  <a:pt x="1744980" y="107950"/>
                </a:lnTo>
                <a:lnTo>
                  <a:pt x="1744980" y="4064"/>
                </a:lnTo>
                <a:close/>
              </a:path>
              <a:path w="2374900" h="226059">
                <a:moveTo>
                  <a:pt x="1279779" y="38100"/>
                </a:moveTo>
                <a:lnTo>
                  <a:pt x="1241043" y="38100"/>
                </a:lnTo>
                <a:lnTo>
                  <a:pt x="1241043" y="221996"/>
                </a:lnTo>
                <a:lnTo>
                  <a:pt x="1279779" y="221996"/>
                </a:lnTo>
                <a:lnTo>
                  <a:pt x="1279779" y="38100"/>
                </a:lnTo>
                <a:close/>
              </a:path>
              <a:path w="2374900" h="226059">
                <a:moveTo>
                  <a:pt x="1352422" y="4064"/>
                </a:moveTo>
                <a:lnTo>
                  <a:pt x="1171829" y="4064"/>
                </a:lnTo>
                <a:lnTo>
                  <a:pt x="1171829" y="38100"/>
                </a:lnTo>
                <a:lnTo>
                  <a:pt x="1352422" y="38100"/>
                </a:lnTo>
                <a:lnTo>
                  <a:pt x="1352422" y="4064"/>
                </a:lnTo>
                <a:close/>
              </a:path>
              <a:path w="2374900" h="226059">
                <a:moveTo>
                  <a:pt x="682371" y="38100"/>
                </a:moveTo>
                <a:lnTo>
                  <a:pt x="643636" y="38100"/>
                </a:lnTo>
                <a:lnTo>
                  <a:pt x="643636" y="221996"/>
                </a:lnTo>
                <a:lnTo>
                  <a:pt x="682371" y="221996"/>
                </a:lnTo>
                <a:lnTo>
                  <a:pt x="682371" y="38100"/>
                </a:lnTo>
                <a:close/>
              </a:path>
              <a:path w="2374900" h="226059">
                <a:moveTo>
                  <a:pt x="755014" y="4064"/>
                </a:moveTo>
                <a:lnTo>
                  <a:pt x="574421" y="4064"/>
                </a:lnTo>
                <a:lnTo>
                  <a:pt x="574421" y="38100"/>
                </a:lnTo>
                <a:lnTo>
                  <a:pt x="755014" y="38100"/>
                </a:lnTo>
                <a:lnTo>
                  <a:pt x="755014" y="4064"/>
                </a:lnTo>
                <a:close/>
              </a:path>
              <a:path w="2374900" h="226059">
                <a:moveTo>
                  <a:pt x="290702" y="38100"/>
                </a:moveTo>
                <a:lnTo>
                  <a:pt x="251968" y="38100"/>
                </a:lnTo>
                <a:lnTo>
                  <a:pt x="251968" y="221996"/>
                </a:lnTo>
                <a:lnTo>
                  <a:pt x="290702" y="221996"/>
                </a:lnTo>
                <a:lnTo>
                  <a:pt x="290702" y="38100"/>
                </a:lnTo>
                <a:close/>
              </a:path>
              <a:path w="2374900" h="226059">
                <a:moveTo>
                  <a:pt x="363347" y="4064"/>
                </a:moveTo>
                <a:lnTo>
                  <a:pt x="182752" y="4064"/>
                </a:lnTo>
                <a:lnTo>
                  <a:pt x="182752" y="38100"/>
                </a:lnTo>
                <a:lnTo>
                  <a:pt x="363347" y="38100"/>
                </a:lnTo>
                <a:lnTo>
                  <a:pt x="363347" y="4064"/>
                </a:lnTo>
                <a:close/>
              </a:path>
              <a:path w="2374900" h="226059">
                <a:moveTo>
                  <a:pt x="2198116" y="3810"/>
                </a:moveTo>
                <a:lnTo>
                  <a:pt x="2258314" y="108839"/>
                </a:lnTo>
                <a:lnTo>
                  <a:pt x="2192655" y="221996"/>
                </a:lnTo>
                <a:lnTo>
                  <a:pt x="2233294" y="221996"/>
                </a:lnTo>
                <a:lnTo>
                  <a:pt x="2280792" y="143637"/>
                </a:lnTo>
                <a:lnTo>
                  <a:pt x="2323892" y="143637"/>
                </a:lnTo>
                <a:lnTo>
                  <a:pt x="2301875" y="109474"/>
                </a:lnTo>
                <a:lnTo>
                  <a:pt x="2322851" y="77470"/>
                </a:lnTo>
                <a:lnTo>
                  <a:pt x="2281682" y="77470"/>
                </a:lnTo>
                <a:lnTo>
                  <a:pt x="2237486" y="4064"/>
                </a:lnTo>
                <a:lnTo>
                  <a:pt x="2198116" y="3810"/>
                </a:lnTo>
                <a:close/>
              </a:path>
              <a:path w="2374900" h="226059">
                <a:moveTo>
                  <a:pt x="2323892" y="143637"/>
                </a:moveTo>
                <a:lnTo>
                  <a:pt x="2280792" y="143637"/>
                </a:lnTo>
                <a:lnTo>
                  <a:pt x="2332228" y="221996"/>
                </a:lnTo>
                <a:lnTo>
                  <a:pt x="2374391" y="221996"/>
                </a:lnTo>
                <a:lnTo>
                  <a:pt x="2323892" y="143637"/>
                </a:lnTo>
                <a:close/>
              </a:path>
              <a:path w="2374900" h="226059">
                <a:moveTo>
                  <a:pt x="2370963" y="4064"/>
                </a:moveTo>
                <a:lnTo>
                  <a:pt x="2330450" y="4064"/>
                </a:lnTo>
                <a:lnTo>
                  <a:pt x="2281682" y="77470"/>
                </a:lnTo>
                <a:lnTo>
                  <a:pt x="2322851" y="77470"/>
                </a:lnTo>
                <a:lnTo>
                  <a:pt x="2370963" y="4064"/>
                </a:lnTo>
                <a:close/>
              </a:path>
              <a:path w="2374900" h="226059">
                <a:moveTo>
                  <a:pt x="2037968" y="4064"/>
                </a:moveTo>
                <a:lnTo>
                  <a:pt x="1999234" y="4064"/>
                </a:lnTo>
                <a:lnTo>
                  <a:pt x="1999234" y="225298"/>
                </a:lnTo>
                <a:lnTo>
                  <a:pt x="2015616" y="225298"/>
                </a:lnTo>
                <a:lnTo>
                  <a:pt x="2072398" y="150622"/>
                </a:lnTo>
                <a:lnTo>
                  <a:pt x="2037968" y="150622"/>
                </a:lnTo>
                <a:lnTo>
                  <a:pt x="2037968" y="4064"/>
                </a:lnTo>
                <a:close/>
              </a:path>
              <a:path w="2374900" h="226059">
                <a:moveTo>
                  <a:pt x="2168270" y="75311"/>
                </a:moveTo>
                <a:lnTo>
                  <a:pt x="2129663" y="75311"/>
                </a:lnTo>
                <a:lnTo>
                  <a:pt x="2129663" y="221996"/>
                </a:lnTo>
                <a:lnTo>
                  <a:pt x="2168270" y="221996"/>
                </a:lnTo>
                <a:lnTo>
                  <a:pt x="2168270" y="75311"/>
                </a:lnTo>
                <a:close/>
              </a:path>
              <a:path w="2374900" h="226059">
                <a:moveTo>
                  <a:pt x="2168270" y="635"/>
                </a:moveTo>
                <a:lnTo>
                  <a:pt x="2151888" y="635"/>
                </a:lnTo>
                <a:lnTo>
                  <a:pt x="2037968" y="150622"/>
                </a:lnTo>
                <a:lnTo>
                  <a:pt x="2072398" y="150622"/>
                </a:lnTo>
                <a:lnTo>
                  <a:pt x="2129663" y="75311"/>
                </a:lnTo>
                <a:lnTo>
                  <a:pt x="2168270" y="75311"/>
                </a:lnTo>
                <a:lnTo>
                  <a:pt x="2168270" y="635"/>
                </a:lnTo>
                <a:close/>
              </a:path>
              <a:path w="2374900" h="226059">
                <a:moveTo>
                  <a:pt x="1422272" y="4064"/>
                </a:moveTo>
                <a:lnTo>
                  <a:pt x="1383538" y="4064"/>
                </a:lnTo>
                <a:lnTo>
                  <a:pt x="1383538" y="225298"/>
                </a:lnTo>
                <a:lnTo>
                  <a:pt x="1399920" y="225298"/>
                </a:lnTo>
                <a:lnTo>
                  <a:pt x="1456702" y="150622"/>
                </a:lnTo>
                <a:lnTo>
                  <a:pt x="1422272" y="150622"/>
                </a:lnTo>
                <a:lnTo>
                  <a:pt x="1422272" y="4064"/>
                </a:lnTo>
                <a:close/>
              </a:path>
              <a:path w="2374900" h="226059">
                <a:moveTo>
                  <a:pt x="1552575" y="75311"/>
                </a:moveTo>
                <a:lnTo>
                  <a:pt x="1513966" y="75311"/>
                </a:lnTo>
                <a:lnTo>
                  <a:pt x="1513966" y="221996"/>
                </a:lnTo>
                <a:lnTo>
                  <a:pt x="1552575" y="221996"/>
                </a:lnTo>
                <a:lnTo>
                  <a:pt x="1552575" y="75311"/>
                </a:lnTo>
                <a:close/>
              </a:path>
              <a:path w="2374900" h="226059">
                <a:moveTo>
                  <a:pt x="1552575" y="635"/>
                </a:moveTo>
                <a:lnTo>
                  <a:pt x="1536191" y="635"/>
                </a:lnTo>
                <a:lnTo>
                  <a:pt x="1422272" y="150622"/>
                </a:lnTo>
                <a:lnTo>
                  <a:pt x="1456702" y="150622"/>
                </a:lnTo>
                <a:lnTo>
                  <a:pt x="1513966" y="75311"/>
                </a:lnTo>
                <a:lnTo>
                  <a:pt x="1552575" y="75311"/>
                </a:lnTo>
                <a:lnTo>
                  <a:pt x="1552575" y="635"/>
                </a:lnTo>
                <a:close/>
              </a:path>
              <a:path w="2374900" h="226059">
                <a:moveTo>
                  <a:pt x="824864" y="4064"/>
                </a:moveTo>
                <a:lnTo>
                  <a:pt x="786130" y="4064"/>
                </a:lnTo>
                <a:lnTo>
                  <a:pt x="786130" y="225298"/>
                </a:lnTo>
                <a:lnTo>
                  <a:pt x="802513" y="225298"/>
                </a:lnTo>
                <a:lnTo>
                  <a:pt x="859294" y="150622"/>
                </a:lnTo>
                <a:lnTo>
                  <a:pt x="824864" y="150622"/>
                </a:lnTo>
                <a:lnTo>
                  <a:pt x="824864" y="4064"/>
                </a:lnTo>
                <a:close/>
              </a:path>
              <a:path w="2374900" h="226059">
                <a:moveTo>
                  <a:pt x="955166" y="75311"/>
                </a:moveTo>
                <a:lnTo>
                  <a:pt x="916559" y="75311"/>
                </a:lnTo>
                <a:lnTo>
                  <a:pt x="916559" y="221996"/>
                </a:lnTo>
                <a:lnTo>
                  <a:pt x="955166" y="221996"/>
                </a:lnTo>
                <a:lnTo>
                  <a:pt x="955166" y="75311"/>
                </a:lnTo>
                <a:close/>
              </a:path>
              <a:path w="2374900" h="226059">
                <a:moveTo>
                  <a:pt x="955166" y="635"/>
                </a:moveTo>
                <a:lnTo>
                  <a:pt x="938784" y="635"/>
                </a:lnTo>
                <a:lnTo>
                  <a:pt x="824864" y="150622"/>
                </a:lnTo>
                <a:lnTo>
                  <a:pt x="859294" y="150622"/>
                </a:lnTo>
                <a:lnTo>
                  <a:pt x="916559" y="75311"/>
                </a:lnTo>
                <a:lnTo>
                  <a:pt x="955166" y="75311"/>
                </a:lnTo>
                <a:lnTo>
                  <a:pt x="955166" y="635"/>
                </a:lnTo>
                <a:close/>
              </a:path>
              <a:path w="2374900" h="226059">
                <a:moveTo>
                  <a:pt x="1089025" y="0"/>
                </a:moveTo>
                <a:lnTo>
                  <a:pt x="1048766" y="8254"/>
                </a:lnTo>
                <a:lnTo>
                  <a:pt x="1016888" y="32893"/>
                </a:lnTo>
                <a:lnTo>
                  <a:pt x="996029" y="69580"/>
                </a:lnTo>
                <a:lnTo>
                  <a:pt x="989076" y="113792"/>
                </a:lnTo>
                <a:lnTo>
                  <a:pt x="990647" y="138249"/>
                </a:lnTo>
                <a:lnTo>
                  <a:pt x="1003220" y="179068"/>
                </a:lnTo>
                <a:lnTo>
                  <a:pt x="1028102" y="208694"/>
                </a:lnTo>
                <a:lnTo>
                  <a:pt x="1063674" y="223795"/>
                </a:lnTo>
                <a:lnTo>
                  <a:pt x="1085341" y="225679"/>
                </a:lnTo>
                <a:lnTo>
                  <a:pt x="1106822" y="224109"/>
                </a:lnTo>
                <a:lnTo>
                  <a:pt x="1125553" y="219408"/>
                </a:lnTo>
                <a:lnTo>
                  <a:pt x="1141545" y="211587"/>
                </a:lnTo>
                <a:lnTo>
                  <a:pt x="1154811" y="200660"/>
                </a:lnTo>
                <a:lnTo>
                  <a:pt x="1149257" y="191135"/>
                </a:lnTo>
                <a:lnTo>
                  <a:pt x="1088516" y="191135"/>
                </a:lnTo>
                <a:lnTo>
                  <a:pt x="1075279" y="189803"/>
                </a:lnTo>
                <a:lnTo>
                  <a:pt x="1037994" y="158569"/>
                </a:lnTo>
                <a:lnTo>
                  <a:pt x="1029208" y="115189"/>
                </a:lnTo>
                <a:lnTo>
                  <a:pt x="1030275" y="99044"/>
                </a:lnTo>
                <a:lnTo>
                  <a:pt x="1046099" y="58039"/>
                </a:lnTo>
                <a:lnTo>
                  <a:pt x="1077888" y="35893"/>
                </a:lnTo>
                <a:lnTo>
                  <a:pt x="1091438" y="34417"/>
                </a:lnTo>
                <a:lnTo>
                  <a:pt x="1139466" y="34417"/>
                </a:lnTo>
                <a:lnTo>
                  <a:pt x="1148714" y="15621"/>
                </a:lnTo>
                <a:lnTo>
                  <a:pt x="1136477" y="8786"/>
                </a:lnTo>
                <a:lnTo>
                  <a:pt x="1122441" y="3905"/>
                </a:lnTo>
                <a:lnTo>
                  <a:pt x="1106620" y="976"/>
                </a:lnTo>
                <a:lnTo>
                  <a:pt x="1089025" y="0"/>
                </a:lnTo>
                <a:close/>
              </a:path>
              <a:path w="2374900" h="226059">
                <a:moveTo>
                  <a:pt x="1136522" y="169291"/>
                </a:moveTo>
                <a:lnTo>
                  <a:pt x="1127093" y="178865"/>
                </a:lnTo>
                <a:lnTo>
                  <a:pt x="1115949" y="185689"/>
                </a:lnTo>
                <a:lnTo>
                  <a:pt x="1103090" y="189775"/>
                </a:lnTo>
                <a:lnTo>
                  <a:pt x="1088516" y="191135"/>
                </a:lnTo>
                <a:lnTo>
                  <a:pt x="1149257" y="191135"/>
                </a:lnTo>
                <a:lnTo>
                  <a:pt x="1136522" y="169291"/>
                </a:lnTo>
                <a:close/>
              </a:path>
              <a:path w="2374900" h="226059">
                <a:moveTo>
                  <a:pt x="1139466" y="34417"/>
                </a:moveTo>
                <a:lnTo>
                  <a:pt x="1091438" y="34417"/>
                </a:lnTo>
                <a:lnTo>
                  <a:pt x="1104677" y="35248"/>
                </a:lnTo>
                <a:lnTo>
                  <a:pt x="1116012" y="37734"/>
                </a:lnTo>
                <a:lnTo>
                  <a:pt x="1125442" y="41864"/>
                </a:lnTo>
                <a:lnTo>
                  <a:pt x="1132966" y="47625"/>
                </a:lnTo>
                <a:lnTo>
                  <a:pt x="1139466" y="34417"/>
                </a:lnTo>
                <a:close/>
              </a:path>
              <a:path w="2374900" h="226059">
                <a:moveTo>
                  <a:pt x="100075" y="0"/>
                </a:moveTo>
                <a:lnTo>
                  <a:pt x="59705" y="8254"/>
                </a:lnTo>
                <a:lnTo>
                  <a:pt x="27812" y="32893"/>
                </a:lnTo>
                <a:lnTo>
                  <a:pt x="6953" y="69580"/>
                </a:lnTo>
                <a:lnTo>
                  <a:pt x="0" y="113792"/>
                </a:lnTo>
                <a:lnTo>
                  <a:pt x="1571" y="138249"/>
                </a:lnTo>
                <a:lnTo>
                  <a:pt x="14144" y="179068"/>
                </a:lnTo>
                <a:lnTo>
                  <a:pt x="39026" y="208694"/>
                </a:lnTo>
                <a:lnTo>
                  <a:pt x="74598" y="223795"/>
                </a:lnTo>
                <a:lnTo>
                  <a:pt x="96265" y="225679"/>
                </a:lnTo>
                <a:lnTo>
                  <a:pt x="117746" y="224109"/>
                </a:lnTo>
                <a:lnTo>
                  <a:pt x="136477" y="219408"/>
                </a:lnTo>
                <a:lnTo>
                  <a:pt x="152469" y="211587"/>
                </a:lnTo>
                <a:lnTo>
                  <a:pt x="165735" y="200660"/>
                </a:lnTo>
                <a:lnTo>
                  <a:pt x="160181" y="191135"/>
                </a:lnTo>
                <a:lnTo>
                  <a:pt x="99440" y="191135"/>
                </a:lnTo>
                <a:lnTo>
                  <a:pt x="86203" y="189803"/>
                </a:lnTo>
                <a:lnTo>
                  <a:pt x="48918" y="158569"/>
                </a:lnTo>
                <a:lnTo>
                  <a:pt x="40132" y="115189"/>
                </a:lnTo>
                <a:lnTo>
                  <a:pt x="41199" y="99044"/>
                </a:lnTo>
                <a:lnTo>
                  <a:pt x="57023" y="58039"/>
                </a:lnTo>
                <a:lnTo>
                  <a:pt x="88812" y="35893"/>
                </a:lnTo>
                <a:lnTo>
                  <a:pt x="102362" y="34417"/>
                </a:lnTo>
                <a:lnTo>
                  <a:pt x="150390" y="34417"/>
                </a:lnTo>
                <a:lnTo>
                  <a:pt x="159638" y="15621"/>
                </a:lnTo>
                <a:lnTo>
                  <a:pt x="147403" y="8786"/>
                </a:lnTo>
                <a:lnTo>
                  <a:pt x="133381" y="3905"/>
                </a:lnTo>
                <a:lnTo>
                  <a:pt x="117598" y="976"/>
                </a:lnTo>
                <a:lnTo>
                  <a:pt x="100075" y="0"/>
                </a:lnTo>
                <a:close/>
              </a:path>
              <a:path w="2374900" h="226059">
                <a:moveTo>
                  <a:pt x="147447" y="169291"/>
                </a:moveTo>
                <a:lnTo>
                  <a:pt x="138017" y="178865"/>
                </a:lnTo>
                <a:lnTo>
                  <a:pt x="126872" y="185689"/>
                </a:lnTo>
                <a:lnTo>
                  <a:pt x="114014" y="189775"/>
                </a:lnTo>
                <a:lnTo>
                  <a:pt x="99440" y="191135"/>
                </a:lnTo>
                <a:lnTo>
                  <a:pt x="160181" y="191135"/>
                </a:lnTo>
                <a:lnTo>
                  <a:pt x="147447" y="169291"/>
                </a:lnTo>
                <a:close/>
              </a:path>
              <a:path w="2374900" h="226059">
                <a:moveTo>
                  <a:pt x="150390" y="34417"/>
                </a:moveTo>
                <a:lnTo>
                  <a:pt x="102362" y="34417"/>
                </a:lnTo>
                <a:lnTo>
                  <a:pt x="115601" y="35248"/>
                </a:lnTo>
                <a:lnTo>
                  <a:pt x="126936" y="37734"/>
                </a:lnTo>
                <a:lnTo>
                  <a:pt x="136366" y="41864"/>
                </a:lnTo>
                <a:lnTo>
                  <a:pt x="143890" y="47625"/>
                </a:lnTo>
                <a:lnTo>
                  <a:pt x="150390" y="34417"/>
                </a:lnTo>
                <a:close/>
              </a:path>
            </a:pathLst>
          </a:custGeom>
          <a:solidFill>
            <a:srgbClr val="5E2D79"/>
          </a:solidFill>
        </p:spPr>
        <p:txBody>
          <a:bodyPr wrap="square" lIns="0" tIns="0" rIns="0" bIns="0" rtlCol="0"/>
          <a:lstStyle/>
          <a:p>
            <a:endParaRPr/>
          </a:p>
        </p:txBody>
      </p:sp>
      <p:sp>
        <p:nvSpPr>
          <p:cNvPr id="7" name="object 7"/>
          <p:cNvSpPr/>
          <p:nvPr/>
        </p:nvSpPr>
        <p:spPr>
          <a:xfrm>
            <a:off x="5939409" y="335025"/>
            <a:ext cx="52705" cy="80645"/>
          </a:xfrm>
          <a:custGeom>
            <a:avLst/>
            <a:gdLst/>
            <a:ahLst/>
            <a:cxnLst/>
            <a:rect l="l" t="t" r="r" b="b"/>
            <a:pathLst>
              <a:path w="52704" h="80645">
                <a:moveTo>
                  <a:pt x="26162" y="0"/>
                </a:moveTo>
                <a:lnTo>
                  <a:pt x="0" y="80390"/>
                </a:lnTo>
                <a:lnTo>
                  <a:pt x="52324" y="80390"/>
                </a:lnTo>
                <a:lnTo>
                  <a:pt x="26162" y="0"/>
                </a:lnTo>
                <a:close/>
              </a:path>
            </a:pathLst>
          </a:custGeom>
          <a:ln w="3175">
            <a:solidFill>
              <a:srgbClr val="58134A"/>
            </a:solidFill>
          </a:ln>
        </p:spPr>
        <p:txBody>
          <a:bodyPr wrap="square" lIns="0" tIns="0" rIns="0" bIns="0" rtlCol="0"/>
          <a:lstStyle/>
          <a:p>
            <a:endParaRPr/>
          </a:p>
        </p:txBody>
      </p:sp>
      <p:sp>
        <p:nvSpPr>
          <p:cNvPr id="8" name="object 8"/>
          <p:cNvSpPr/>
          <p:nvPr/>
        </p:nvSpPr>
        <p:spPr>
          <a:xfrm>
            <a:off x="7287259" y="271399"/>
            <a:ext cx="163830" cy="218440"/>
          </a:xfrm>
          <a:custGeom>
            <a:avLst/>
            <a:gdLst/>
            <a:ahLst/>
            <a:cxnLst/>
            <a:rect l="l" t="t" r="r" b="b"/>
            <a:pathLst>
              <a:path w="163829" h="218440">
                <a:moveTo>
                  <a:pt x="0" y="0"/>
                </a:moveTo>
                <a:lnTo>
                  <a:pt x="38735" y="0"/>
                </a:lnTo>
                <a:lnTo>
                  <a:pt x="38735" y="85216"/>
                </a:lnTo>
                <a:lnTo>
                  <a:pt x="125475" y="85216"/>
                </a:lnTo>
                <a:lnTo>
                  <a:pt x="125475" y="0"/>
                </a:lnTo>
                <a:lnTo>
                  <a:pt x="163575" y="0"/>
                </a:lnTo>
                <a:lnTo>
                  <a:pt x="163575" y="217931"/>
                </a:lnTo>
                <a:lnTo>
                  <a:pt x="125475" y="217931"/>
                </a:lnTo>
                <a:lnTo>
                  <a:pt x="125475" y="119761"/>
                </a:lnTo>
                <a:lnTo>
                  <a:pt x="38735" y="119761"/>
                </a:lnTo>
                <a:lnTo>
                  <a:pt x="38735" y="217931"/>
                </a:lnTo>
                <a:lnTo>
                  <a:pt x="0" y="217931"/>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7088758" y="270509"/>
            <a:ext cx="153924" cy="21971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68643" y="271399"/>
            <a:ext cx="180975" cy="218440"/>
          </a:xfrm>
          <a:custGeom>
            <a:avLst/>
            <a:gdLst/>
            <a:ahLst/>
            <a:cxnLst/>
            <a:rect l="l" t="t" r="r" b="b"/>
            <a:pathLst>
              <a:path w="180975" h="218440">
                <a:moveTo>
                  <a:pt x="0" y="0"/>
                </a:moveTo>
                <a:lnTo>
                  <a:pt x="180593" y="0"/>
                </a:lnTo>
                <a:lnTo>
                  <a:pt x="180593" y="34035"/>
                </a:lnTo>
                <a:lnTo>
                  <a:pt x="107950" y="34035"/>
                </a:lnTo>
                <a:lnTo>
                  <a:pt x="107950" y="217931"/>
                </a:lnTo>
                <a:lnTo>
                  <a:pt x="69214" y="217931"/>
                </a:lnTo>
                <a:lnTo>
                  <a:pt x="69214" y="34035"/>
                </a:lnTo>
                <a:lnTo>
                  <a:pt x="0" y="34035"/>
                </a:lnTo>
                <a:lnTo>
                  <a:pt x="0"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6071234" y="271399"/>
            <a:ext cx="180975" cy="218440"/>
          </a:xfrm>
          <a:custGeom>
            <a:avLst/>
            <a:gdLst/>
            <a:ahLst/>
            <a:cxnLst/>
            <a:rect l="l" t="t" r="r" b="b"/>
            <a:pathLst>
              <a:path w="180975" h="218440">
                <a:moveTo>
                  <a:pt x="0" y="0"/>
                </a:moveTo>
                <a:lnTo>
                  <a:pt x="180593" y="0"/>
                </a:lnTo>
                <a:lnTo>
                  <a:pt x="180593" y="34035"/>
                </a:lnTo>
                <a:lnTo>
                  <a:pt x="107950" y="34035"/>
                </a:lnTo>
                <a:lnTo>
                  <a:pt x="107950" y="217931"/>
                </a:lnTo>
                <a:lnTo>
                  <a:pt x="69214" y="217931"/>
                </a:lnTo>
                <a:lnTo>
                  <a:pt x="69214" y="34035"/>
                </a:lnTo>
                <a:lnTo>
                  <a:pt x="0" y="34035"/>
                </a:lnTo>
                <a:lnTo>
                  <a:pt x="0"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5679566" y="271399"/>
            <a:ext cx="180975" cy="218440"/>
          </a:xfrm>
          <a:custGeom>
            <a:avLst/>
            <a:gdLst/>
            <a:ahLst/>
            <a:cxnLst/>
            <a:rect l="l" t="t" r="r" b="b"/>
            <a:pathLst>
              <a:path w="180975" h="218440">
                <a:moveTo>
                  <a:pt x="0" y="0"/>
                </a:moveTo>
                <a:lnTo>
                  <a:pt x="180594" y="0"/>
                </a:lnTo>
                <a:lnTo>
                  <a:pt x="180594" y="34035"/>
                </a:lnTo>
                <a:lnTo>
                  <a:pt x="107950" y="34035"/>
                </a:lnTo>
                <a:lnTo>
                  <a:pt x="107950" y="217931"/>
                </a:lnTo>
                <a:lnTo>
                  <a:pt x="69215" y="217931"/>
                </a:lnTo>
                <a:lnTo>
                  <a:pt x="69215" y="34035"/>
                </a:lnTo>
                <a:lnTo>
                  <a:pt x="0" y="34035"/>
                </a:lnTo>
                <a:lnTo>
                  <a:pt x="0"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7688580" y="270256"/>
            <a:ext cx="183515" cy="21996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870194" y="268224"/>
            <a:ext cx="191770" cy="221615"/>
          </a:xfrm>
          <a:custGeom>
            <a:avLst/>
            <a:gdLst/>
            <a:ahLst/>
            <a:cxnLst/>
            <a:rect l="l" t="t" r="r" b="b"/>
            <a:pathLst>
              <a:path w="191770" h="221615">
                <a:moveTo>
                  <a:pt x="87121" y="0"/>
                </a:moveTo>
                <a:lnTo>
                  <a:pt x="104012" y="0"/>
                </a:lnTo>
                <a:lnTo>
                  <a:pt x="191642" y="221106"/>
                </a:lnTo>
                <a:lnTo>
                  <a:pt x="149097" y="221106"/>
                </a:lnTo>
                <a:lnTo>
                  <a:pt x="132841" y="176784"/>
                </a:lnTo>
                <a:lnTo>
                  <a:pt x="58165" y="176784"/>
                </a:lnTo>
                <a:lnTo>
                  <a:pt x="43306" y="221106"/>
                </a:lnTo>
                <a:lnTo>
                  <a:pt x="0" y="221106"/>
                </a:lnTo>
                <a:lnTo>
                  <a:pt x="87121" y="0"/>
                </a:lnTo>
                <a:close/>
              </a:path>
            </a:pathLst>
          </a:custGeom>
          <a:ln w="3175">
            <a:solidFill>
              <a:srgbClr val="58134A"/>
            </a:solidFill>
          </a:ln>
        </p:spPr>
        <p:txBody>
          <a:bodyPr wrap="square" lIns="0" tIns="0" rIns="0" bIns="0" rtlCol="0"/>
          <a:lstStyle/>
          <a:p>
            <a:endParaRPr/>
          </a:p>
        </p:txBody>
      </p:sp>
      <p:sp>
        <p:nvSpPr>
          <p:cNvPr id="15" name="object 15"/>
          <p:cNvSpPr/>
          <p:nvPr/>
        </p:nvSpPr>
        <p:spPr>
          <a:xfrm>
            <a:off x="7495158" y="267081"/>
            <a:ext cx="170815" cy="226441"/>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6879463" y="267081"/>
            <a:ext cx="170815" cy="226441"/>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282054" y="267081"/>
            <a:ext cx="170814" cy="22644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6485890" y="267334"/>
            <a:ext cx="165735" cy="226060"/>
          </a:xfrm>
          <a:custGeom>
            <a:avLst/>
            <a:gdLst/>
            <a:ahLst/>
            <a:cxnLst/>
            <a:rect l="l" t="t" r="r" b="b"/>
            <a:pathLst>
              <a:path w="165734" h="226059">
                <a:moveTo>
                  <a:pt x="99949" y="0"/>
                </a:moveTo>
                <a:lnTo>
                  <a:pt x="117544" y="976"/>
                </a:lnTo>
                <a:lnTo>
                  <a:pt x="133365" y="3905"/>
                </a:lnTo>
                <a:lnTo>
                  <a:pt x="147401" y="8786"/>
                </a:lnTo>
                <a:lnTo>
                  <a:pt x="159638" y="15621"/>
                </a:lnTo>
                <a:lnTo>
                  <a:pt x="143890" y="47625"/>
                </a:lnTo>
                <a:lnTo>
                  <a:pt x="136366" y="41864"/>
                </a:lnTo>
                <a:lnTo>
                  <a:pt x="126936" y="37734"/>
                </a:lnTo>
                <a:lnTo>
                  <a:pt x="115601" y="35248"/>
                </a:lnTo>
                <a:lnTo>
                  <a:pt x="102362" y="34417"/>
                </a:lnTo>
                <a:lnTo>
                  <a:pt x="88812" y="35893"/>
                </a:lnTo>
                <a:lnTo>
                  <a:pt x="57023" y="58039"/>
                </a:lnTo>
                <a:lnTo>
                  <a:pt x="41199" y="99044"/>
                </a:lnTo>
                <a:lnTo>
                  <a:pt x="40132" y="115189"/>
                </a:lnTo>
                <a:lnTo>
                  <a:pt x="41108" y="131189"/>
                </a:lnTo>
                <a:lnTo>
                  <a:pt x="55753" y="169926"/>
                </a:lnTo>
                <a:lnTo>
                  <a:pt x="99440" y="191135"/>
                </a:lnTo>
                <a:lnTo>
                  <a:pt x="114014" y="189775"/>
                </a:lnTo>
                <a:lnTo>
                  <a:pt x="126873" y="185689"/>
                </a:lnTo>
                <a:lnTo>
                  <a:pt x="138017" y="178865"/>
                </a:lnTo>
                <a:lnTo>
                  <a:pt x="147446" y="169291"/>
                </a:lnTo>
                <a:lnTo>
                  <a:pt x="165735" y="200660"/>
                </a:lnTo>
                <a:lnTo>
                  <a:pt x="152469" y="211587"/>
                </a:lnTo>
                <a:lnTo>
                  <a:pt x="136477" y="219408"/>
                </a:lnTo>
                <a:lnTo>
                  <a:pt x="117746" y="224109"/>
                </a:lnTo>
                <a:lnTo>
                  <a:pt x="96265" y="225679"/>
                </a:lnTo>
                <a:lnTo>
                  <a:pt x="74598" y="223795"/>
                </a:lnTo>
                <a:lnTo>
                  <a:pt x="39026" y="208694"/>
                </a:lnTo>
                <a:lnTo>
                  <a:pt x="14144" y="179068"/>
                </a:lnTo>
                <a:lnTo>
                  <a:pt x="1571" y="138249"/>
                </a:lnTo>
                <a:lnTo>
                  <a:pt x="0" y="113792"/>
                </a:lnTo>
                <a:lnTo>
                  <a:pt x="1738" y="90739"/>
                </a:lnTo>
                <a:lnTo>
                  <a:pt x="15644" y="50301"/>
                </a:lnTo>
                <a:lnTo>
                  <a:pt x="42691" y="18538"/>
                </a:lnTo>
                <a:lnTo>
                  <a:pt x="78783" y="2067"/>
                </a:lnTo>
                <a:lnTo>
                  <a:pt x="99949" y="0"/>
                </a:lnTo>
                <a:close/>
              </a:path>
            </a:pathLst>
          </a:custGeom>
          <a:ln w="3175">
            <a:solidFill>
              <a:srgbClr val="58134A"/>
            </a:solidFill>
          </a:ln>
        </p:spPr>
        <p:txBody>
          <a:bodyPr wrap="square" lIns="0" tIns="0" rIns="0" bIns="0" rtlCol="0"/>
          <a:lstStyle/>
          <a:p>
            <a:endParaRPr/>
          </a:p>
        </p:txBody>
      </p:sp>
      <p:sp>
        <p:nvSpPr>
          <p:cNvPr id="19" name="object 19"/>
          <p:cNvSpPr/>
          <p:nvPr/>
        </p:nvSpPr>
        <p:spPr>
          <a:xfrm>
            <a:off x="5496814" y="267334"/>
            <a:ext cx="165735" cy="226060"/>
          </a:xfrm>
          <a:custGeom>
            <a:avLst/>
            <a:gdLst/>
            <a:ahLst/>
            <a:cxnLst/>
            <a:rect l="l" t="t" r="r" b="b"/>
            <a:pathLst>
              <a:path w="165735" h="226059">
                <a:moveTo>
                  <a:pt x="100075" y="0"/>
                </a:moveTo>
                <a:lnTo>
                  <a:pt x="117598" y="976"/>
                </a:lnTo>
                <a:lnTo>
                  <a:pt x="133381" y="3905"/>
                </a:lnTo>
                <a:lnTo>
                  <a:pt x="147403" y="8786"/>
                </a:lnTo>
                <a:lnTo>
                  <a:pt x="159638" y="15621"/>
                </a:lnTo>
                <a:lnTo>
                  <a:pt x="143890" y="47625"/>
                </a:lnTo>
                <a:lnTo>
                  <a:pt x="136366" y="41864"/>
                </a:lnTo>
                <a:lnTo>
                  <a:pt x="126936" y="37734"/>
                </a:lnTo>
                <a:lnTo>
                  <a:pt x="115601" y="35248"/>
                </a:lnTo>
                <a:lnTo>
                  <a:pt x="102362" y="34417"/>
                </a:lnTo>
                <a:lnTo>
                  <a:pt x="88812" y="35893"/>
                </a:lnTo>
                <a:lnTo>
                  <a:pt x="57023" y="58039"/>
                </a:lnTo>
                <a:lnTo>
                  <a:pt x="41199" y="99044"/>
                </a:lnTo>
                <a:lnTo>
                  <a:pt x="40132" y="115189"/>
                </a:lnTo>
                <a:lnTo>
                  <a:pt x="41108" y="131189"/>
                </a:lnTo>
                <a:lnTo>
                  <a:pt x="55752" y="169926"/>
                </a:lnTo>
                <a:lnTo>
                  <a:pt x="99440" y="191135"/>
                </a:lnTo>
                <a:lnTo>
                  <a:pt x="114014" y="189775"/>
                </a:lnTo>
                <a:lnTo>
                  <a:pt x="126872" y="185689"/>
                </a:lnTo>
                <a:lnTo>
                  <a:pt x="138017" y="178865"/>
                </a:lnTo>
                <a:lnTo>
                  <a:pt x="147447" y="169291"/>
                </a:lnTo>
                <a:lnTo>
                  <a:pt x="165735" y="200660"/>
                </a:lnTo>
                <a:lnTo>
                  <a:pt x="152469" y="211587"/>
                </a:lnTo>
                <a:lnTo>
                  <a:pt x="136477" y="219408"/>
                </a:lnTo>
                <a:lnTo>
                  <a:pt x="117746" y="224109"/>
                </a:lnTo>
                <a:lnTo>
                  <a:pt x="96265" y="225679"/>
                </a:lnTo>
                <a:lnTo>
                  <a:pt x="74598" y="223795"/>
                </a:lnTo>
                <a:lnTo>
                  <a:pt x="39026" y="208694"/>
                </a:lnTo>
                <a:lnTo>
                  <a:pt x="14144" y="179068"/>
                </a:lnTo>
                <a:lnTo>
                  <a:pt x="1571" y="138249"/>
                </a:lnTo>
                <a:lnTo>
                  <a:pt x="0" y="113792"/>
                </a:lnTo>
                <a:lnTo>
                  <a:pt x="1738" y="90739"/>
                </a:lnTo>
                <a:lnTo>
                  <a:pt x="15644" y="50301"/>
                </a:lnTo>
                <a:lnTo>
                  <a:pt x="42693" y="18538"/>
                </a:lnTo>
                <a:lnTo>
                  <a:pt x="78837" y="2067"/>
                </a:lnTo>
                <a:lnTo>
                  <a:pt x="100075" y="0"/>
                </a:lnTo>
                <a:close/>
              </a:path>
            </a:pathLst>
          </a:custGeom>
          <a:ln w="3175">
            <a:solidFill>
              <a:srgbClr val="58134A"/>
            </a:solidFill>
          </a:ln>
        </p:spPr>
        <p:txBody>
          <a:bodyPr wrap="square" lIns="0" tIns="0" rIns="0" bIns="0" rtlCol="0"/>
          <a:lstStyle/>
          <a:p>
            <a:endParaRPr/>
          </a:p>
        </p:txBody>
      </p:sp>
      <p:sp>
        <p:nvSpPr>
          <p:cNvPr id="20" name="object 20"/>
          <p:cNvSpPr txBox="1"/>
          <p:nvPr/>
        </p:nvSpPr>
        <p:spPr>
          <a:xfrm>
            <a:off x="368300" y="1626869"/>
            <a:ext cx="8411845" cy="4521835"/>
          </a:xfrm>
          <a:prstGeom prst="rect">
            <a:avLst/>
          </a:prstGeom>
        </p:spPr>
        <p:txBody>
          <a:bodyPr vert="horz" wrap="square" lIns="0" tIns="12065" rIns="0" bIns="0" rtlCol="0">
            <a:spAutoFit/>
          </a:bodyPr>
          <a:lstStyle/>
          <a:p>
            <a:pPr marL="12700" marR="7620" algn="just">
              <a:lnSpc>
                <a:spcPct val="100000"/>
              </a:lnSpc>
              <a:spcBef>
                <a:spcPts val="95"/>
              </a:spcBef>
            </a:pPr>
            <a:r>
              <a:rPr sz="2800" b="1" spc="-10" dirty="0">
                <a:latin typeface="Trebuchet MS"/>
                <a:cs typeface="Trebuchet MS"/>
              </a:rPr>
              <a:t>При </a:t>
            </a:r>
            <a:r>
              <a:rPr sz="2800" b="1" dirty="0">
                <a:latin typeface="Trebuchet MS"/>
                <a:cs typeface="Trebuchet MS"/>
              </a:rPr>
              <a:t>побудові </a:t>
            </a:r>
            <a:r>
              <a:rPr sz="2800" b="1" spc="-5" dirty="0">
                <a:latin typeface="Trebuchet MS"/>
                <a:cs typeface="Trebuchet MS"/>
              </a:rPr>
              <a:t>групувань першим питанням є  вибір групувальних</a:t>
            </a:r>
            <a:r>
              <a:rPr sz="2800" b="1" dirty="0">
                <a:latin typeface="Trebuchet MS"/>
                <a:cs typeface="Trebuchet MS"/>
              </a:rPr>
              <a:t> </a:t>
            </a:r>
            <a:r>
              <a:rPr sz="2800" b="1" spc="-5" dirty="0">
                <a:latin typeface="Trebuchet MS"/>
                <a:cs typeface="Trebuchet MS"/>
              </a:rPr>
              <a:t>ознак.</a:t>
            </a:r>
            <a:endParaRPr sz="2800">
              <a:latin typeface="Trebuchet MS"/>
              <a:cs typeface="Trebuchet MS"/>
            </a:endParaRPr>
          </a:p>
          <a:p>
            <a:pPr marL="12700" marR="10160" algn="just">
              <a:lnSpc>
                <a:spcPct val="100000"/>
              </a:lnSpc>
              <a:spcBef>
                <a:spcPts val="600"/>
              </a:spcBef>
            </a:pPr>
            <a:r>
              <a:rPr sz="2800" b="1" spc="-5" dirty="0">
                <a:latin typeface="Trebuchet MS"/>
                <a:cs typeface="Trebuchet MS"/>
              </a:rPr>
              <a:t>Групування </a:t>
            </a:r>
            <a:r>
              <a:rPr sz="2800" b="1" dirty="0">
                <a:latin typeface="Trebuchet MS"/>
                <a:cs typeface="Trebuchet MS"/>
              </a:rPr>
              <a:t>проводиться за </a:t>
            </a:r>
            <a:r>
              <a:rPr sz="2800" b="1" spc="-5" dirty="0">
                <a:latin typeface="Trebuchet MS"/>
                <a:cs typeface="Trebuchet MS"/>
              </a:rPr>
              <a:t>атрибутивними або  кількісними ознаками.</a:t>
            </a:r>
            <a:endParaRPr sz="2800">
              <a:latin typeface="Trebuchet MS"/>
              <a:cs typeface="Trebuchet MS"/>
            </a:endParaRPr>
          </a:p>
          <a:p>
            <a:pPr marL="12700" marR="5080" algn="just">
              <a:lnSpc>
                <a:spcPct val="100000"/>
              </a:lnSpc>
              <a:spcBef>
                <a:spcPts val="605"/>
              </a:spcBef>
            </a:pPr>
            <a:r>
              <a:rPr sz="2800" b="1" spc="-5" dirty="0">
                <a:solidFill>
                  <a:srgbClr val="FF0000"/>
                </a:solidFill>
                <a:latin typeface="Trebuchet MS"/>
                <a:cs typeface="Trebuchet MS"/>
              </a:rPr>
              <a:t>Для атрибутивної ознаки </a:t>
            </a:r>
            <a:r>
              <a:rPr sz="2800" b="1" spc="-5" dirty="0">
                <a:latin typeface="Trebuchet MS"/>
                <a:cs typeface="Trebuchet MS"/>
              </a:rPr>
              <a:t>кількість груп  дорівнює числу її різновидів: розподіл </a:t>
            </a:r>
            <a:r>
              <a:rPr sz="2800" b="1" dirty="0">
                <a:latin typeface="Trebuchet MS"/>
                <a:cs typeface="Trebuchet MS"/>
              </a:rPr>
              <a:t>за  </a:t>
            </a:r>
            <a:r>
              <a:rPr sz="2800" b="1" spc="-5" dirty="0">
                <a:latin typeface="Trebuchet MS"/>
                <a:cs typeface="Trebuchet MS"/>
              </a:rPr>
              <a:t>національністю, </a:t>
            </a:r>
            <a:r>
              <a:rPr sz="2800" b="1" dirty="0">
                <a:latin typeface="Trebuchet MS"/>
                <a:cs typeface="Trebuchet MS"/>
              </a:rPr>
              <a:t>за </a:t>
            </a:r>
            <a:r>
              <a:rPr sz="2800" b="1" spc="-5" dirty="0">
                <a:latin typeface="Trebuchet MS"/>
                <a:cs typeface="Trebuchet MS"/>
              </a:rPr>
              <a:t>рівнем освіти </a:t>
            </a:r>
            <a:r>
              <a:rPr sz="2800" b="1" dirty="0">
                <a:latin typeface="Trebuchet MS"/>
                <a:cs typeface="Trebuchet MS"/>
              </a:rPr>
              <a:t>(5</a:t>
            </a:r>
            <a:r>
              <a:rPr sz="2800" b="1" spc="30" dirty="0">
                <a:latin typeface="Trebuchet MS"/>
                <a:cs typeface="Trebuchet MS"/>
              </a:rPr>
              <a:t> </a:t>
            </a:r>
            <a:r>
              <a:rPr sz="2800" b="1" spc="-5" dirty="0">
                <a:latin typeface="Trebuchet MS"/>
                <a:cs typeface="Trebuchet MS"/>
              </a:rPr>
              <a:t>груп).</a:t>
            </a:r>
            <a:endParaRPr sz="2800">
              <a:latin typeface="Trebuchet MS"/>
              <a:cs typeface="Trebuchet MS"/>
            </a:endParaRPr>
          </a:p>
          <a:p>
            <a:pPr marL="12700" marR="6350" algn="just">
              <a:lnSpc>
                <a:spcPct val="100000"/>
              </a:lnSpc>
              <a:spcBef>
                <a:spcPts val="600"/>
              </a:spcBef>
            </a:pPr>
            <a:r>
              <a:rPr sz="2800" b="1" spc="-5" dirty="0">
                <a:solidFill>
                  <a:srgbClr val="FF0000"/>
                </a:solidFill>
                <a:latin typeface="Trebuchet MS"/>
                <a:cs typeface="Trebuchet MS"/>
              </a:rPr>
              <a:t>За альтернативною ознакою виділяють</a:t>
            </a:r>
            <a:r>
              <a:rPr sz="2800" b="1" spc="630" dirty="0">
                <a:solidFill>
                  <a:srgbClr val="FF0000"/>
                </a:solidFill>
                <a:latin typeface="Trebuchet MS"/>
                <a:cs typeface="Trebuchet MS"/>
              </a:rPr>
              <a:t> </a:t>
            </a:r>
            <a:r>
              <a:rPr sz="2800" b="1" spc="-5" dirty="0">
                <a:solidFill>
                  <a:srgbClr val="FF0000"/>
                </a:solidFill>
                <a:latin typeface="Trebuchet MS"/>
                <a:cs typeface="Trebuchet MS"/>
              </a:rPr>
              <a:t>тільки  дві групи. </a:t>
            </a:r>
            <a:r>
              <a:rPr sz="2800" b="1" spc="-5" dirty="0">
                <a:latin typeface="Trebuchet MS"/>
                <a:cs typeface="Trebuchet MS"/>
              </a:rPr>
              <a:t>Наприклад, розподіл населення </a:t>
            </a:r>
            <a:r>
              <a:rPr sz="2800" b="1" spc="10" dirty="0">
                <a:latin typeface="Trebuchet MS"/>
                <a:cs typeface="Trebuchet MS"/>
              </a:rPr>
              <a:t>за  </a:t>
            </a:r>
            <a:r>
              <a:rPr sz="2800" b="1" spc="-10" dirty="0">
                <a:latin typeface="Trebuchet MS"/>
                <a:cs typeface="Trebuchet MS"/>
              </a:rPr>
              <a:t>статтю: </a:t>
            </a:r>
            <a:r>
              <a:rPr sz="2800" b="1" spc="-5" dirty="0">
                <a:latin typeface="Trebuchet MS"/>
                <a:cs typeface="Trebuchet MS"/>
              </a:rPr>
              <a:t>чоловіки і</a:t>
            </a:r>
            <a:r>
              <a:rPr sz="2800" b="1" spc="20" dirty="0">
                <a:latin typeface="Trebuchet MS"/>
                <a:cs typeface="Trebuchet MS"/>
              </a:rPr>
              <a:t> </a:t>
            </a:r>
            <a:r>
              <a:rPr sz="2800" b="1" spc="-5" dirty="0">
                <a:latin typeface="Trebuchet MS"/>
                <a:cs typeface="Trebuchet MS"/>
              </a:rPr>
              <a:t>жінки.</a:t>
            </a:r>
            <a:endParaRPr sz="2800">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1549501"/>
            <a:ext cx="8335645" cy="2281555"/>
          </a:xfrm>
          <a:prstGeom prst="rect">
            <a:avLst/>
          </a:prstGeom>
        </p:spPr>
        <p:txBody>
          <a:bodyPr vert="horz" wrap="square" lIns="0" tIns="88900" rIns="0" bIns="0" rtlCol="0">
            <a:spAutoFit/>
          </a:bodyPr>
          <a:lstStyle/>
          <a:p>
            <a:pPr marL="12700">
              <a:lnSpc>
                <a:spcPct val="100000"/>
              </a:lnSpc>
              <a:spcBef>
                <a:spcPts val="700"/>
              </a:spcBef>
            </a:pPr>
            <a:r>
              <a:rPr sz="3200" b="1" spc="-5" dirty="0">
                <a:solidFill>
                  <a:srgbClr val="C00000"/>
                </a:solidFill>
                <a:latin typeface="Trebuchet MS"/>
                <a:cs typeface="Trebuchet MS"/>
              </a:rPr>
              <a:t>Принципи </a:t>
            </a:r>
            <a:r>
              <a:rPr sz="3200" b="1" dirty="0">
                <a:solidFill>
                  <a:srgbClr val="C00000"/>
                </a:solidFill>
                <a:latin typeface="Trebuchet MS"/>
                <a:cs typeface="Trebuchet MS"/>
              </a:rPr>
              <a:t>формування </a:t>
            </a:r>
            <a:r>
              <a:rPr sz="3200" b="1" spc="-5" dirty="0">
                <a:solidFill>
                  <a:srgbClr val="C00000"/>
                </a:solidFill>
                <a:latin typeface="Trebuchet MS"/>
                <a:cs typeface="Trebuchet MS"/>
              </a:rPr>
              <a:t>груп </a:t>
            </a:r>
            <a:r>
              <a:rPr sz="3200" b="1" dirty="0">
                <a:solidFill>
                  <a:srgbClr val="C00000"/>
                </a:solidFill>
                <a:latin typeface="Trebuchet MS"/>
                <a:cs typeface="Trebuchet MS"/>
              </a:rPr>
              <a:t>в</a:t>
            </a:r>
            <a:r>
              <a:rPr sz="3200" b="1" spc="-5" dirty="0">
                <a:solidFill>
                  <a:srgbClr val="C00000"/>
                </a:solidFill>
                <a:latin typeface="Trebuchet MS"/>
                <a:cs typeface="Trebuchet MS"/>
              </a:rPr>
              <a:t> групуванні:</a:t>
            </a:r>
            <a:endParaRPr sz="3200" dirty="0">
              <a:latin typeface="Trebuchet MS"/>
              <a:cs typeface="Trebuchet MS"/>
            </a:endParaRPr>
          </a:p>
          <a:p>
            <a:pPr marL="247015" indent="-234950">
              <a:lnSpc>
                <a:spcPct val="100000"/>
              </a:lnSpc>
              <a:spcBef>
                <a:spcPts val="600"/>
              </a:spcBef>
              <a:buSzPct val="87500"/>
              <a:buChar char="-"/>
              <a:tabLst>
                <a:tab pos="247650" algn="l"/>
              </a:tabLst>
            </a:pPr>
            <a:r>
              <a:rPr sz="3200" b="1" dirty="0">
                <a:latin typeface="Trebuchet MS"/>
                <a:cs typeface="Trebuchet MS"/>
              </a:rPr>
              <a:t>рівність</a:t>
            </a:r>
            <a:r>
              <a:rPr sz="3200" b="1" spc="5" dirty="0">
                <a:latin typeface="Trebuchet MS"/>
                <a:cs typeface="Trebuchet MS"/>
              </a:rPr>
              <a:t> </a:t>
            </a:r>
            <a:r>
              <a:rPr sz="3200" b="1" dirty="0">
                <a:latin typeface="Trebuchet MS"/>
                <a:cs typeface="Trebuchet MS"/>
              </a:rPr>
              <a:t>частот;</a:t>
            </a:r>
            <a:endParaRPr sz="3200" dirty="0">
              <a:latin typeface="Trebuchet MS"/>
              <a:cs typeface="Trebuchet MS"/>
            </a:endParaRPr>
          </a:p>
          <a:p>
            <a:pPr marL="281940" indent="-269875">
              <a:lnSpc>
                <a:spcPct val="100000"/>
              </a:lnSpc>
              <a:spcBef>
                <a:spcPts val="600"/>
              </a:spcBef>
              <a:buChar char="-"/>
              <a:tabLst>
                <a:tab pos="282575" algn="l"/>
              </a:tabLst>
            </a:pPr>
            <a:r>
              <a:rPr sz="3200" b="1" dirty="0">
                <a:latin typeface="Trebuchet MS"/>
                <a:cs typeface="Trebuchet MS"/>
              </a:rPr>
              <a:t>кратність</a:t>
            </a:r>
            <a:r>
              <a:rPr sz="3200" b="1" spc="-15" dirty="0">
                <a:latin typeface="Trebuchet MS"/>
                <a:cs typeface="Trebuchet MS"/>
              </a:rPr>
              <a:t> </a:t>
            </a:r>
            <a:r>
              <a:rPr sz="3200" b="1" spc="-5" dirty="0">
                <a:latin typeface="Trebuchet MS"/>
                <a:cs typeface="Trebuchet MS"/>
              </a:rPr>
              <a:t>інтервалів;</a:t>
            </a:r>
            <a:endParaRPr sz="3200" dirty="0">
              <a:latin typeface="Trebuchet MS"/>
              <a:cs typeface="Trebuchet MS"/>
            </a:endParaRPr>
          </a:p>
          <a:p>
            <a:pPr marL="281940" indent="-269875">
              <a:lnSpc>
                <a:spcPct val="100000"/>
              </a:lnSpc>
              <a:spcBef>
                <a:spcPts val="600"/>
              </a:spcBef>
              <a:buChar char="-"/>
              <a:tabLst>
                <a:tab pos="282575" algn="l"/>
              </a:tabLst>
            </a:pPr>
            <a:r>
              <a:rPr sz="3200" b="1" dirty="0">
                <a:latin typeface="Trebuchet MS"/>
                <a:cs typeface="Trebuchet MS"/>
              </a:rPr>
              <a:t>рівність</a:t>
            </a:r>
            <a:r>
              <a:rPr sz="3200" b="1" spc="5" dirty="0">
                <a:latin typeface="Trebuchet MS"/>
                <a:cs typeface="Trebuchet MS"/>
              </a:rPr>
              <a:t> </a:t>
            </a:r>
            <a:r>
              <a:rPr sz="3200" b="1" spc="-5" dirty="0">
                <a:latin typeface="Trebuchet MS"/>
                <a:cs typeface="Trebuchet MS"/>
              </a:rPr>
              <a:t>інтервалів.</a:t>
            </a:r>
            <a:endParaRPr sz="3200" dirty="0">
              <a:latin typeface="Trebuchet MS"/>
              <a:cs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469193"/>
            <a:ext cx="5422900" cy="1153795"/>
          </a:xfrm>
          <a:prstGeom prst="rect">
            <a:avLst/>
          </a:prstGeom>
        </p:spPr>
        <p:txBody>
          <a:bodyPr vert="horz" wrap="square" lIns="0" tIns="12700" rIns="0" bIns="0" rtlCol="0">
            <a:spAutoFit/>
          </a:bodyPr>
          <a:lstStyle/>
          <a:p>
            <a:pPr marL="12700" marR="5080">
              <a:lnSpc>
                <a:spcPct val="115599"/>
              </a:lnSpc>
              <a:spcBef>
                <a:spcPts val="100"/>
              </a:spcBef>
            </a:pPr>
            <a:r>
              <a:rPr sz="3200" b="1" spc="-5" dirty="0">
                <a:solidFill>
                  <a:srgbClr val="C00000"/>
                </a:solidFill>
                <a:latin typeface="Trebuchet MS"/>
                <a:cs typeface="Trebuchet MS"/>
              </a:rPr>
              <a:t>Вибір </a:t>
            </a:r>
            <a:r>
              <a:rPr sz="3200" b="1" dirty="0">
                <a:solidFill>
                  <a:srgbClr val="C00000"/>
                </a:solidFill>
                <a:latin typeface="Trebuchet MS"/>
                <a:cs typeface="Trebuchet MS"/>
              </a:rPr>
              <a:t>ознаки </a:t>
            </a:r>
            <a:r>
              <a:rPr sz="3200" b="1" spc="-5" dirty="0">
                <a:solidFill>
                  <a:srgbClr val="C00000"/>
                </a:solidFill>
                <a:latin typeface="Trebuchet MS"/>
                <a:cs typeface="Trebuchet MS"/>
              </a:rPr>
              <a:t>групування  </a:t>
            </a:r>
            <a:r>
              <a:rPr sz="3200" b="1" spc="-5" dirty="0">
                <a:latin typeface="Trebuchet MS"/>
                <a:cs typeface="Trebuchet MS"/>
              </a:rPr>
              <a:t>Основні принципи вибору</a:t>
            </a:r>
            <a:r>
              <a:rPr sz="3200" b="1" spc="5" dirty="0">
                <a:latin typeface="Trebuchet MS"/>
                <a:cs typeface="Trebuchet MS"/>
              </a:rPr>
              <a:t> </a:t>
            </a:r>
            <a:r>
              <a:rPr sz="3200" b="1" dirty="0">
                <a:latin typeface="Trebuchet MS"/>
                <a:cs typeface="Trebuchet MS"/>
              </a:rPr>
              <a:t>:</a:t>
            </a:r>
            <a:endParaRPr sz="3200">
              <a:latin typeface="Trebuchet MS"/>
              <a:cs typeface="Trebuchet MS"/>
            </a:endParaRPr>
          </a:p>
        </p:txBody>
      </p:sp>
      <p:sp>
        <p:nvSpPr>
          <p:cNvPr id="3" name="object 3"/>
          <p:cNvSpPr txBox="1"/>
          <p:nvPr/>
        </p:nvSpPr>
        <p:spPr>
          <a:xfrm>
            <a:off x="368300" y="1675891"/>
            <a:ext cx="8409305" cy="5010150"/>
          </a:xfrm>
          <a:prstGeom prst="rect">
            <a:avLst/>
          </a:prstGeom>
        </p:spPr>
        <p:txBody>
          <a:bodyPr vert="horz" wrap="square" lIns="0" tIns="12700" rIns="0" bIns="0" rtlCol="0">
            <a:spAutoFit/>
          </a:bodyPr>
          <a:lstStyle/>
          <a:p>
            <a:pPr marL="12700" marR="7620" algn="just">
              <a:lnSpc>
                <a:spcPct val="100000"/>
              </a:lnSpc>
              <a:spcBef>
                <a:spcPts val="100"/>
              </a:spcBef>
              <a:buSzPct val="95833"/>
              <a:buChar char="•"/>
              <a:tabLst>
                <a:tab pos="173355" algn="l"/>
              </a:tabLst>
            </a:pPr>
            <a:r>
              <a:rPr sz="2400" b="1" dirty="0">
                <a:latin typeface="Trebuchet MS"/>
                <a:cs typeface="Trebuchet MS"/>
              </a:rPr>
              <a:t>в основу групування </a:t>
            </a:r>
            <a:r>
              <a:rPr sz="2400" b="1" spc="-5" dirty="0">
                <a:latin typeface="Trebuchet MS"/>
                <a:cs typeface="Trebuchet MS"/>
              </a:rPr>
              <a:t>необхідно </a:t>
            </a:r>
            <a:r>
              <a:rPr sz="2400" b="1" dirty="0">
                <a:latin typeface="Trebuchet MS"/>
                <a:cs typeface="Trebuchet MS"/>
              </a:rPr>
              <a:t>покласти </a:t>
            </a:r>
            <a:r>
              <a:rPr sz="2400" b="1" spc="-5" dirty="0">
                <a:latin typeface="Trebuchet MS"/>
                <a:cs typeface="Trebuchet MS"/>
              </a:rPr>
              <a:t>найбільш  суттєві </a:t>
            </a:r>
            <a:r>
              <a:rPr sz="2400" b="1" dirty="0">
                <a:latin typeface="Trebuchet MS"/>
                <a:cs typeface="Trebuchet MS"/>
              </a:rPr>
              <a:t>ознаки, </a:t>
            </a:r>
            <a:r>
              <a:rPr sz="2400" b="1" spc="-5" dirty="0">
                <a:latin typeface="Trebuchet MS"/>
                <a:cs typeface="Trebuchet MS"/>
              </a:rPr>
              <a:t>що відповідають </a:t>
            </a:r>
            <a:r>
              <a:rPr sz="2400" b="1" dirty="0">
                <a:latin typeface="Trebuchet MS"/>
                <a:cs typeface="Trebuchet MS"/>
              </a:rPr>
              <a:t>задачам</a:t>
            </a:r>
            <a:r>
              <a:rPr sz="2400" b="1" spc="30" dirty="0">
                <a:latin typeface="Trebuchet MS"/>
                <a:cs typeface="Trebuchet MS"/>
              </a:rPr>
              <a:t> </a:t>
            </a:r>
            <a:r>
              <a:rPr sz="2400" b="1" dirty="0">
                <a:latin typeface="Trebuchet MS"/>
                <a:cs typeface="Trebuchet MS"/>
              </a:rPr>
              <a:t>дослідження;</a:t>
            </a:r>
            <a:endParaRPr sz="2400">
              <a:latin typeface="Trebuchet MS"/>
              <a:cs typeface="Trebuchet MS"/>
            </a:endParaRPr>
          </a:p>
          <a:p>
            <a:pPr marL="12700" marR="6350" algn="just">
              <a:lnSpc>
                <a:spcPct val="100000"/>
              </a:lnSpc>
              <a:spcBef>
                <a:spcPts val="600"/>
              </a:spcBef>
              <a:buSzPct val="95833"/>
              <a:buChar char="•"/>
              <a:tabLst>
                <a:tab pos="173355" algn="l"/>
              </a:tabLst>
            </a:pPr>
            <a:r>
              <a:rPr sz="2400" b="1" spc="-5" dirty="0">
                <a:latin typeface="Trebuchet MS"/>
                <a:cs typeface="Trebuchet MS"/>
              </a:rPr>
              <a:t>слід урахувати </a:t>
            </a:r>
            <a:r>
              <a:rPr sz="2400" b="1" dirty="0">
                <a:latin typeface="Trebuchet MS"/>
                <a:cs typeface="Trebuchet MS"/>
              </a:rPr>
              <a:t>конкретні </a:t>
            </a:r>
            <a:r>
              <a:rPr sz="2400" b="1" spc="-5" dirty="0">
                <a:latin typeface="Trebuchet MS"/>
                <a:cs typeface="Trebuchet MS"/>
              </a:rPr>
              <a:t>історичні </a:t>
            </a:r>
            <a:r>
              <a:rPr sz="2400" b="1" dirty="0">
                <a:latin typeface="Trebuchet MS"/>
                <a:cs typeface="Trebuchet MS"/>
              </a:rPr>
              <a:t>і </a:t>
            </a:r>
            <a:r>
              <a:rPr sz="2400" b="1" spc="-5" dirty="0">
                <a:latin typeface="Trebuchet MS"/>
                <a:cs typeface="Trebuchet MS"/>
              </a:rPr>
              <a:t>територіальні  </a:t>
            </a:r>
            <a:r>
              <a:rPr sz="2400" b="1" dirty="0">
                <a:latin typeface="Trebuchet MS"/>
                <a:cs typeface="Trebuchet MS"/>
              </a:rPr>
              <a:t>умови (умови </a:t>
            </a:r>
            <a:r>
              <a:rPr sz="2400" b="1" spc="-5" dirty="0">
                <a:latin typeface="Trebuchet MS"/>
                <a:cs typeface="Trebuchet MS"/>
              </a:rPr>
              <a:t>місця </a:t>
            </a:r>
            <a:r>
              <a:rPr sz="2400" b="1" dirty="0">
                <a:latin typeface="Trebuchet MS"/>
                <a:cs typeface="Trebuchet MS"/>
              </a:rPr>
              <a:t>і </a:t>
            </a:r>
            <a:r>
              <a:rPr sz="2400" b="1" spc="-5" dirty="0">
                <a:latin typeface="Trebuchet MS"/>
                <a:cs typeface="Trebuchet MS"/>
              </a:rPr>
              <a:t>часу), </a:t>
            </a:r>
            <a:r>
              <a:rPr sz="2400" b="1" dirty="0">
                <a:latin typeface="Trebuchet MS"/>
                <a:cs typeface="Trebuchet MS"/>
              </a:rPr>
              <a:t>в яких </a:t>
            </a:r>
            <a:r>
              <a:rPr sz="2400" b="1" spc="-5" dirty="0">
                <a:latin typeface="Trebuchet MS"/>
                <a:cs typeface="Trebuchet MS"/>
              </a:rPr>
              <a:t>знаходиться </a:t>
            </a:r>
            <a:r>
              <a:rPr sz="2400" b="1" dirty="0">
                <a:latin typeface="Trebuchet MS"/>
                <a:cs typeface="Trebuchet MS"/>
              </a:rPr>
              <a:t>явище,  зміна </a:t>
            </a:r>
            <a:r>
              <a:rPr sz="2400" b="1" spc="-5" dirty="0">
                <a:latin typeface="Trebuchet MS"/>
                <a:cs typeface="Trebuchet MS"/>
              </a:rPr>
              <a:t>цих </a:t>
            </a:r>
            <a:r>
              <a:rPr sz="2400" b="1" dirty="0">
                <a:latin typeface="Trebuchet MS"/>
                <a:cs typeface="Trebuchet MS"/>
              </a:rPr>
              <a:t>умов </a:t>
            </a:r>
            <a:r>
              <a:rPr sz="2400" b="1" spc="-5" dirty="0">
                <a:latin typeface="Trebuchet MS"/>
                <a:cs typeface="Trebuchet MS"/>
              </a:rPr>
              <a:t>може призвести </a:t>
            </a:r>
            <a:r>
              <a:rPr sz="2400" b="1" dirty="0">
                <a:latin typeface="Trebuchet MS"/>
                <a:cs typeface="Trebuchet MS"/>
              </a:rPr>
              <a:t>і </a:t>
            </a:r>
            <a:r>
              <a:rPr sz="2400" b="1" spc="-5" dirty="0">
                <a:latin typeface="Trebuchet MS"/>
                <a:cs typeface="Trebuchet MS"/>
              </a:rPr>
              <a:t>до </a:t>
            </a:r>
            <a:r>
              <a:rPr sz="2400" b="1" dirty="0">
                <a:latin typeface="Trebuchet MS"/>
                <a:cs typeface="Trebuchet MS"/>
              </a:rPr>
              <a:t>зміни групувальної  </a:t>
            </a:r>
            <a:r>
              <a:rPr sz="2400" b="1" spc="-5" dirty="0">
                <a:latin typeface="Trebuchet MS"/>
                <a:cs typeface="Trebuchet MS"/>
              </a:rPr>
              <a:t>ознаки;</a:t>
            </a:r>
            <a:endParaRPr sz="2400">
              <a:latin typeface="Trebuchet MS"/>
              <a:cs typeface="Trebuchet MS"/>
            </a:endParaRPr>
          </a:p>
          <a:p>
            <a:pPr marL="12700" marR="6350" algn="just">
              <a:lnSpc>
                <a:spcPct val="100000"/>
              </a:lnSpc>
              <a:spcBef>
                <a:spcPts val="605"/>
              </a:spcBef>
              <a:buSzPct val="95833"/>
              <a:buChar char="•"/>
              <a:tabLst>
                <a:tab pos="173355" algn="l"/>
              </a:tabLst>
            </a:pPr>
            <a:r>
              <a:rPr sz="2400" b="1" dirty="0">
                <a:latin typeface="Trebuchet MS"/>
                <a:cs typeface="Trebuchet MS"/>
              </a:rPr>
              <a:t>якщо вивчається </a:t>
            </a:r>
            <a:r>
              <a:rPr sz="2400" b="1" spc="-5" dirty="0">
                <a:latin typeface="Trebuchet MS"/>
                <a:cs typeface="Trebuchet MS"/>
              </a:rPr>
              <a:t>явище, </a:t>
            </a:r>
            <a:r>
              <a:rPr sz="2400" b="1" spc="5" dirty="0">
                <a:latin typeface="Trebuchet MS"/>
                <a:cs typeface="Trebuchet MS"/>
              </a:rPr>
              <a:t>на </a:t>
            </a:r>
            <a:r>
              <a:rPr sz="2400" b="1" spc="-5" dirty="0">
                <a:latin typeface="Trebuchet MS"/>
                <a:cs typeface="Trebuchet MS"/>
              </a:rPr>
              <a:t>яке </a:t>
            </a:r>
            <a:r>
              <a:rPr sz="2400" b="1" dirty="0">
                <a:latin typeface="Trebuchet MS"/>
                <a:cs typeface="Trebuchet MS"/>
              </a:rPr>
              <a:t>впливає декілька  </a:t>
            </a:r>
            <a:r>
              <a:rPr sz="2400" b="1" spc="-5" dirty="0">
                <a:latin typeface="Trebuchet MS"/>
                <a:cs typeface="Trebuchet MS"/>
              </a:rPr>
              <a:t>різних факторів, необхідно проводити </a:t>
            </a:r>
            <a:r>
              <a:rPr sz="2400" b="1" dirty="0">
                <a:latin typeface="Trebuchet MS"/>
                <a:cs typeface="Trebuchet MS"/>
              </a:rPr>
              <a:t>групування</a:t>
            </a:r>
            <a:r>
              <a:rPr sz="2400" b="1" spc="585" dirty="0">
                <a:latin typeface="Trebuchet MS"/>
                <a:cs typeface="Trebuchet MS"/>
              </a:rPr>
              <a:t> </a:t>
            </a:r>
            <a:r>
              <a:rPr sz="2400" b="1" spc="5" dirty="0">
                <a:latin typeface="Trebuchet MS"/>
                <a:cs typeface="Trebuchet MS"/>
              </a:rPr>
              <a:t>за  </a:t>
            </a:r>
            <a:r>
              <a:rPr sz="2400" b="1" dirty="0">
                <a:latin typeface="Trebuchet MS"/>
                <a:cs typeface="Trebuchet MS"/>
              </a:rPr>
              <a:t>кількома </a:t>
            </a:r>
            <a:r>
              <a:rPr sz="2400" b="1" spc="-5" dirty="0">
                <a:latin typeface="Trebuchet MS"/>
                <a:cs typeface="Trebuchet MS"/>
              </a:rPr>
              <a:t>ознаками </a:t>
            </a:r>
            <a:r>
              <a:rPr sz="2400" b="1" dirty="0">
                <a:latin typeface="Trebuchet MS"/>
                <a:cs typeface="Trebuchet MS"/>
              </a:rPr>
              <a:t>у</a:t>
            </a:r>
            <a:r>
              <a:rPr sz="2400" b="1" spc="-5" dirty="0">
                <a:latin typeface="Trebuchet MS"/>
                <a:cs typeface="Trebuchet MS"/>
              </a:rPr>
              <a:t> комбінації.</a:t>
            </a:r>
            <a:endParaRPr sz="2400">
              <a:latin typeface="Trebuchet MS"/>
              <a:cs typeface="Trebuchet MS"/>
            </a:endParaRPr>
          </a:p>
          <a:p>
            <a:pPr marL="12700" marR="5080" algn="just">
              <a:lnSpc>
                <a:spcPct val="100000"/>
              </a:lnSpc>
              <a:spcBef>
                <a:spcPts val="600"/>
              </a:spcBef>
            </a:pPr>
            <a:r>
              <a:rPr sz="2400" b="1" spc="-5" dirty="0">
                <a:latin typeface="Trebuchet MS"/>
                <a:cs typeface="Trebuchet MS"/>
              </a:rPr>
              <a:t>При цьому слід </a:t>
            </a:r>
            <a:r>
              <a:rPr sz="2400" b="1" dirty="0">
                <a:latin typeface="Trebuchet MS"/>
                <a:cs typeface="Trebuchet MS"/>
              </a:rPr>
              <a:t>зважати </a:t>
            </a:r>
            <a:r>
              <a:rPr sz="2400" b="1" spc="5" dirty="0">
                <a:latin typeface="Trebuchet MS"/>
                <a:cs typeface="Trebuchet MS"/>
              </a:rPr>
              <a:t>на </a:t>
            </a:r>
            <a:r>
              <a:rPr sz="2400" b="1" dirty="0">
                <a:latin typeface="Trebuchet MS"/>
                <a:cs typeface="Trebuchet MS"/>
              </a:rPr>
              <a:t>те, </a:t>
            </a:r>
            <a:r>
              <a:rPr sz="2400" b="1" spc="-5" dirty="0">
                <a:latin typeface="Trebuchet MS"/>
                <a:cs typeface="Trebuchet MS"/>
              </a:rPr>
              <a:t>що </a:t>
            </a:r>
            <a:r>
              <a:rPr sz="2400" b="1" dirty="0">
                <a:latin typeface="Trebuchet MS"/>
                <a:cs typeface="Trebuchet MS"/>
              </a:rPr>
              <a:t>групування з  </a:t>
            </a:r>
            <a:r>
              <a:rPr sz="2400" b="1" spc="-5" dirty="0">
                <a:latin typeface="Trebuchet MS"/>
                <a:cs typeface="Trebuchet MS"/>
              </a:rPr>
              <a:t>великою кількістю груп стає ненаочним. </a:t>
            </a:r>
            <a:r>
              <a:rPr sz="2400" b="1" dirty="0">
                <a:latin typeface="Trebuchet MS"/>
                <a:cs typeface="Trebuchet MS"/>
              </a:rPr>
              <a:t>Тому </a:t>
            </a:r>
            <a:r>
              <a:rPr sz="2400" b="1" spc="5" dirty="0">
                <a:latin typeface="Trebuchet MS"/>
                <a:cs typeface="Trebuchet MS"/>
              </a:rPr>
              <a:t>на  </a:t>
            </a:r>
            <a:r>
              <a:rPr sz="2400" b="1" spc="-5" dirty="0">
                <a:latin typeface="Trebuchet MS"/>
                <a:cs typeface="Trebuchet MS"/>
              </a:rPr>
              <a:t>практиці використовують складні </a:t>
            </a:r>
            <a:r>
              <a:rPr sz="2400" b="1" dirty="0">
                <a:latin typeface="Trebuchet MS"/>
                <a:cs typeface="Trebuchet MS"/>
              </a:rPr>
              <a:t>групування не  більше, ніж за трьома</a:t>
            </a:r>
            <a:r>
              <a:rPr sz="2400" b="1" spc="-5" dirty="0">
                <a:latin typeface="Trebuchet MS"/>
                <a:cs typeface="Trebuchet MS"/>
              </a:rPr>
              <a:t> ознаками.</a:t>
            </a:r>
            <a:endParaRPr sz="2400">
              <a:latin typeface="Trebuchet MS"/>
              <a:cs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indent="449580">
              <a:lnSpc>
                <a:spcPct val="114999"/>
              </a:lnSpc>
              <a:spcBef>
                <a:spcPts val="100"/>
              </a:spcBef>
            </a:pPr>
            <a:r>
              <a:rPr sz="2400" spc="-125" dirty="0">
                <a:solidFill>
                  <a:srgbClr val="C00000"/>
                </a:solidFill>
              </a:rPr>
              <a:t>Число</a:t>
            </a:r>
            <a:r>
              <a:rPr sz="2400" spc="-285" dirty="0">
                <a:solidFill>
                  <a:srgbClr val="C00000"/>
                </a:solidFill>
              </a:rPr>
              <a:t> </a:t>
            </a:r>
            <a:r>
              <a:rPr sz="2400" spc="-125" dirty="0">
                <a:solidFill>
                  <a:srgbClr val="C00000"/>
                </a:solidFill>
              </a:rPr>
              <a:t>груп</a:t>
            </a:r>
            <a:r>
              <a:rPr sz="2400" spc="-300" dirty="0">
                <a:solidFill>
                  <a:srgbClr val="C00000"/>
                </a:solidFill>
              </a:rPr>
              <a:t> </a:t>
            </a:r>
            <a:r>
              <a:rPr sz="2400" spc="-135" dirty="0">
                <a:solidFill>
                  <a:srgbClr val="0D0D0D"/>
                </a:solidFill>
              </a:rPr>
              <a:t>залежить</a:t>
            </a:r>
            <a:r>
              <a:rPr sz="2400" spc="-254" dirty="0">
                <a:solidFill>
                  <a:srgbClr val="0D0D0D"/>
                </a:solidFill>
              </a:rPr>
              <a:t> </a:t>
            </a:r>
            <a:r>
              <a:rPr sz="2400" spc="-110" dirty="0">
                <a:solidFill>
                  <a:srgbClr val="0D0D0D"/>
                </a:solidFill>
              </a:rPr>
              <a:t>від</a:t>
            </a:r>
            <a:r>
              <a:rPr sz="2400" spc="-280" dirty="0">
                <a:solidFill>
                  <a:srgbClr val="0D0D0D"/>
                </a:solidFill>
              </a:rPr>
              <a:t> </a:t>
            </a:r>
            <a:r>
              <a:rPr sz="2400" spc="-145" dirty="0">
                <a:solidFill>
                  <a:srgbClr val="0D0D0D"/>
                </a:solidFill>
              </a:rPr>
              <a:t>задач</a:t>
            </a:r>
            <a:r>
              <a:rPr sz="2400" spc="-285" dirty="0">
                <a:solidFill>
                  <a:srgbClr val="0D0D0D"/>
                </a:solidFill>
              </a:rPr>
              <a:t> </a:t>
            </a:r>
            <a:r>
              <a:rPr sz="2400" spc="-140" dirty="0">
                <a:solidFill>
                  <a:srgbClr val="0D0D0D"/>
                </a:solidFill>
              </a:rPr>
              <a:t>дослідження</a:t>
            </a:r>
            <a:r>
              <a:rPr sz="2400" spc="-270" dirty="0">
                <a:solidFill>
                  <a:srgbClr val="0D0D0D"/>
                </a:solidFill>
              </a:rPr>
              <a:t> </a:t>
            </a:r>
            <a:r>
              <a:rPr sz="2400" dirty="0">
                <a:solidFill>
                  <a:srgbClr val="0D0D0D"/>
                </a:solidFill>
              </a:rPr>
              <a:t>і</a:t>
            </a:r>
            <a:r>
              <a:rPr sz="2400" spc="-305" dirty="0">
                <a:solidFill>
                  <a:srgbClr val="0D0D0D"/>
                </a:solidFill>
              </a:rPr>
              <a:t> </a:t>
            </a:r>
            <a:r>
              <a:rPr sz="2400" spc="-120" dirty="0">
                <a:solidFill>
                  <a:srgbClr val="0D0D0D"/>
                </a:solidFill>
              </a:rPr>
              <a:t>виду</a:t>
            </a:r>
            <a:r>
              <a:rPr sz="2400" spc="-260" dirty="0">
                <a:solidFill>
                  <a:srgbClr val="0D0D0D"/>
                </a:solidFill>
              </a:rPr>
              <a:t> </a:t>
            </a:r>
            <a:r>
              <a:rPr sz="2400" spc="-140" dirty="0">
                <a:solidFill>
                  <a:srgbClr val="C00000"/>
                </a:solidFill>
              </a:rPr>
              <a:t>ознаки</a:t>
            </a:r>
            <a:r>
              <a:rPr sz="2400" spc="-140" dirty="0">
                <a:solidFill>
                  <a:srgbClr val="0D0D0D"/>
                </a:solidFill>
              </a:rPr>
              <a:t>,</a:t>
            </a:r>
            <a:r>
              <a:rPr sz="2400" spc="-260" dirty="0">
                <a:solidFill>
                  <a:srgbClr val="0D0D0D"/>
                </a:solidFill>
              </a:rPr>
              <a:t> </a:t>
            </a:r>
            <a:r>
              <a:rPr sz="2400" spc="-145" dirty="0">
                <a:solidFill>
                  <a:srgbClr val="0D0D0D"/>
                </a:solidFill>
              </a:rPr>
              <a:t>покладеної  </a:t>
            </a:r>
            <a:r>
              <a:rPr sz="2400" dirty="0">
                <a:solidFill>
                  <a:srgbClr val="0D0D0D"/>
                </a:solidFill>
              </a:rPr>
              <a:t>в </a:t>
            </a:r>
            <a:r>
              <a:rPr sz="2400" spc="-140" dirty="0">
                <a:solidFill>
                  <a:srgbClr val="0D0D0D"/>
                </a:solidFill>
              </a:rPr>
              <a:t>основу </a:t>
            </a:r>
            <a:r>
              <a:rPr sz="2400" spc="-150" dirty="0">
                <a:solidFill>
                  <a:srgbClr val="0D0D0D"/>
                </a:solidFill>
              </a:rPr>
              <a:t>групування, </a:t>
            </a:r>
            <a:r>
              <a:rPr sz="2400" spc="-135" dirty="0">
                <a:solidFill>
                  <a:srgbClr val="0D0D0D"/>
                </a:solidFill>
              </a:rPr>
              <a:t>обсягу </a:t>
            </a:r>
            <a:r>
              <a:rPr sz="2400" spc="-145" dirty="0">
                <a:solidFill>
                  <a:srgbClr val="0D0D0D"/>
                </a:solidFill>
              </a:rPr>
              <a:t>сукупності, </a:t>
            </a:r>
            <a:r>
              <a:rPr sz="2400" spc="-140" dirty="0">
                <a:solidFill>
                  <a:srgbClr val="0D0D0D"/>
                </a:solidFill>
              </a:rPr>
              <a:t>ступеня </a:t>
            </a:r>
            <a:r>
              <a:rPr sz="2400" spc="-145" dirty="0">
                <a:solidFill>
                  <a:srgbClr val="0D0D0D"/>
                </a:solidFill>
              </a:rPr>
              <a:t>варіації </a:t>
            </a:r>
            <a:r>
              <a:rPr sz="2400" spc="-150" dirty="0">
                <a:solidFill>
                  <a:srgbClr val="0D0D0D"/>
                </a:solidFill>
              </a:rPr>
              <a:t>групувальної  </a:t>
            </a:r>
            <a:r>
              <a:rPr sz="2400" spc="-140" dirty="0">
                <a:solidFill>
                  <a:srgbClr val="0D0D0D"/>
                </a:solidFill>
              </a:rPr>
              <a:t>ознаки.</a:t>
            </a:r>
            <a:endParaRPr sz="2400"/>
          </a:p>
          <a:p>
            <a:pPr marL="12700" marR="41910">
              <a:lnSpc>
                <a:spcPct val="114999"/>
              </a:lnSpc>
              <a:spcBef>
                <a:spcPts val="5"/>
              </a:spcBef>
            </a:pPr>
            <a:r>
              <a:rPr sz="2400" spc="-120" dirty="0">
                <a:solidFill>
                  <a:srgbClr val="0D0D0D"/>
                </a:solidFill>
              </a:rPr>
              <a:t>Якщо</a:t>
            </a:r>
            <a:r>
              <a:rPr sz="2400" spc="-290" dirty="0">
                <a:solidFill>
                  <a:srgbClr val="0D0D0D"/>
                </a:solidFill>
              </a:rPr>
              <a:t> </a:t>
            </a:r>
            <a:r>
              <a:rPr sz="2400" spc="-145" dirty="0">
                <a:solidFill>
                  <a:srgbClr val="0D0D0D"/>
                </a:solidFill>
              </a:rPr>
              <a:t>групування</a:t>
            </a:r>
            <a:r>
              <a:rPr sz="2400" spc="-290" dirty="0">
                <a:solidFill>
                  <a:srgbClr val="0D0D0D"/>
                </a:solidFill>
              </a:rPr>
              <a:t> </a:t>
            </a:r>
            <a:r>
              <a:rPr sz="2400" spc="-150" dirty="0">
                <a:solidFill>
                  <a:srgbClr val="0D0D0D"/>
                </a:solidFill>
              </a:rPr>
              <a:t>проводять</a:t>
            </a:r>
            <a:r>
              <a:rPr sz="2400" spc="-275" dirty="0">
                <a:solidFill>
                  <a:srgbClr val="0D0D0D"/>
                </a:solidFill>
              </a:rPr>
              <a:t> </a:t>
            </a:r>
            <a:r>
              <a:rPr sz="2400" spc="-80" dirty="0">
                <a:solidFill>
                  <a:srgbClr val="C00000"/>
                </a:solidFill>
              </a:rPr>
              <a:t>за</a:t>
            </a:r>
            <a:r>
              <a:rPr sz="2400" spc="-300" dirty="0">
                <a:solidFill>
                  <a:srgbClr val="C00000"/>
                </a:solidFill>
              </a:rPr>
              <a:t> </a:t>
            </a:r>
            <a:r>
              <a:rPr sz="2400" spc="-155" dirty="0">
                <a:solidFill>
                  <a:srgbClr val="C00000"/>
                </a:solidFill>
              </a:rPr>
              <a:t>атрибутивною</a:t>
            </a:r>
            <a:r>
              <a:rPr sz="2400" spc="-275" dirty="0">
                <a:solidFill>
                  <a:srgbClr val="C00000"/>
                </a:solidFill>
              </a:rPr>
              <a:t> </a:t>
            </a:r>
            <a:r>
              <a:rPr sz="2400" spc="-155" dirty="0">
                <a:solidFill>
                  <a:srgbClr val="C00000"/>
                </a:solidFill>
              </a:rPr>
              <a:t>ознакою</a:t>
            </a:r>
            <a:r>
              <a:rPr sz="2400" spc="-155" dirty="0">
                <a:solidFill>
                  <a:srgbClr val="0D0D0D"/>
                </a:solidFill>
              </a:rPr>
              <a:t>,</a:t>
            </a:r>
            <a:r>
              <a:rPr sz="2400" spc="-265" dirty="0">
                <a:solidFill>
                  <a:srgbClr val="0D0D0D"/>
                </a:solidFill>
              </a:rPr>
              <a:t> </a:t>
            </a:r>
            <a:r>
              <a:rPr sz="2400" spc="-100" dirty="0">
                <a:solidFill>
                  <a:srgbClr val="0D0D0D"/>
                </a:solidFill>
              </a:rPr>
              <a:t>то</a:t>
            </a:r>
            <a:r>
              <a:rPr sz="2400" spc="-290" dirty="0">
                <a:solidFill>
                  <a:srgbClr val="0D0D0D"/>
                </a:solidFill>
              </a:rPr>
              <a:t> </a:t>
            </a:r>
            <a:r>
              <a:rPr sz="2400" spc="-140" dirty="0">
                <a:solidFill>
                  <a:srgbClr val="0D0D0D"/>
                </a:solidFill>
              </a:rPr>
              <a:t>кількість</a:t>
            </a:r>
            <a:r>
              <a:rPr sz="2400" spc="-265" dirty="0">
                <a:solidFill>
                  <a:srgbClr val="0D0D0D"/>
                </a:solidFill>
              </a:rPr>
              <a:t> </a:t>
            </a:r>
            <a:r>
              <a:rPr sz="2400" spc="-130" dirty="0">
                <a:solidFill>
                  <a:srgbClr val="0D0D0D"/>
                </a:solidFill>
              </a:rPr>
              <a:t>груп,  </a:t>
            </a:r>
            <a:r>
              <a:rPr sz="2400" spc="-80" dirty="0">
                <a:solidFill>
                  <a:srgbClr val="0D0D0D"/>
                </a:solidFill>
              </a:rPr>
              <a:t>на</a:t>
            </a:r>
            <a:r>
              <a:rPr sz="2400" spc="-305" dirty="0">
                <a:solidFill>
                  <a:srgbClr val="0D0D0D"/>
                </a:solidFill>
              </a:rPr>
              <a:t> </a:t>
            </a:r>
            <a:r>
              <a:rPr sz="2400" spc="-110" dirty="0">
                <a:solidFill>
                  <a:srgbClr val="0D0D0D"/>
                </a:solidFill>
              </a:rPr>
              <a:t>які</a:t>
            </a:r>
            <a:r>
              <a:rPr sz="2400" spc="-280" dirty="0">
                <a:solidFill>
                  <a:srgbClr val="0D0D0D"/>
                </a:solidFill>
              </a:rPr>
              <a:t> </a:t>
            </a:r>
            <a:r>
              <a:rPr sz="2400" spc="-150" dirty="0">
                <a:solidFill>
                  <a:srgbClr val="0D0D0D"/>
                </a:solidFill>
              </a:rPr>
              <a:t>поділяється</a:t>
            </a:r>
            <a:r>
              <a:rPr sz="2400" spc="-254" dirty="0">
                <a:solidFill>
                  <a:srgbClr val="0D0D0D"/>
                </a:solidFill>
              </a:rPr>
              <a:t> </a:t>
            </a:r>
            <a:r>
              <a:rPr sz="2400" spc="-150" dirty="0">
                <a:solidFill>
                  <a:srgbClr val="0D0D0D"/>
                </a:solidFill>
              </a:rPr>
              <a:t>сукупність,</a:t>
            </a:r>
            <a:r>
              <a:rPr sz="2400" spc="-270" dirty="0">
                <a:solidFill>
                  <a:srgbClr val="0D0D0D"/>
                </a:solidFill>
              </a:rPr>
              <a:t> </a:t>
            </a:r>
            <a:r>
              <a:rPr sz="2400" spc="-155" dirty="0">
                <a:solidFill>
                  <a:srgbClr val="0D0D0D"/>
                </a:solidFill>
              </a:rPr>
              <a:t>визначається</a:t>
            </a:r>
            <a:r>
              <a:rPr sz="2400" spc="-240" dirty="0">
                <a:solidFill>
                  <a:srgbClr val="0D0D0D"/>
                </a:solidFill>
              </a:rPr>
              <a:t> </a:t>
            </a:r>
            <a:r>
              <a:rPr sz="2400" spc="-145" dirty="0">
                <a:solidFill>
                  <a:srgbClr val="0D0D0D"/>
                </a:solidFill>
              </a:rPr>
              <a:t>кількістю</a:t>
            </a:r>
            <a:r>
              <a:rPr sz="2400" spc="-254" dirty="0">
                <a:solidFill>
                  <a:srgbClr val="0D0D0D"/>
                </a:solidFill>
              </a:rPr>
              <a:t> </a:t>
            </a:r>
            <a:r>
              <a:rPr sz="2400" spc="-145" dirty="0">
                <a:solidFill>
                  <a:srgbClr val="0D0D0D"/>
                </a:solidFill>
              </a:rPr>
              <a:t>різновидів</a:t>
            </a:r>
            <a:r>
              <a:rPr sz="2400" spc="-245" dirty="0">
                <a:solidFill>
                  <a:srgbClr val="0D0D0D"/>
                </a:solidFill>
              </a:rPr>
              <a:t> </a:t>
            </a:r>
            <a:r>
              <a:rPr sz="2400" spc="-145" dirty="0">
                <a:solidFill>
                  <a:srgbClr val="0D0D0D"/>
                </a:solidFill>
              </a:rPr>
              <a:t>(</a:t>
            </a:r>
            <a:r>
              <a:rPr sz="2400" spc="-145" dirty="0">
                <a:solidFill>
                  <a:srgbClr val="C00000"/>
                </a:solidFill>
              </a:rPr>
              <a:t>варіант)  </a:t>
            </a:r>
            <a:r>
              <a:rPr sz="2400" spc="-110" dirty="0">
                <a:solidFill>
                  <a:srgbClr val="0D0D0D"/>
                </a:solidFill>
              </a:rPr>
              <a:t>цих </a:t>
            </a:r>
            <a:r>
              <a:rPr sz="2400" spc="-135" dirty="0">
                <a:solidFill>
                  <a:srgbClr val="0D0D0D"/>
                </a:solidFill>
              </a:rPr>
              <a:t>ознак, </a:t>
            </a:r>
            <a:r>
              <a:rPr sz="2400" spc="-145" dirty="0">
                <a:solidFill>
                  <a:srgbClr val="0D0D0D"/>
                </a:solidFill>
              </a:rPr>
              <a:t>наприклад, </a:t>
            </a:r>
            <a:r>
              <a:rPr sz="2400" spc="-150" dirty="0">
                <a:solidFill>
                  <a:srgbClr val="0D0D0D"/>
                </a:solidFill>
              </a:rPr>
              <a:t>групування </a:t>
            </a:r>
            <a:r>
              <a:rPr sz="2400" spc="-140" dirty="0">
                <a:solidFill>
                  <a:srgbClr val="0D0D0D"/>
                </a:solidFill>
              </a:rPr>
              <a:t>населення </a:t>
            </a:r>
            <a:r>
              <a:rPr sz="2400" spc="-80" dirty="0">
                <a:solidFill>
                  <a:srgbClr val="0D0D0D"/>
                </a:solidFill>
              </a:rPr>
              <a:t>за </a:t>
            </a:r>
            <a:r>
              <a:rPr sz="2400" spc="-140" dirty="0">
                <a:solidFill>
                  <a:srgbClr val="0D0D0D"/>
                </a:solidFill>
              </a:rPr>
              <a:t>статтю </a:t>
            </a:r>
            <a:r>
              <a:rPr sz="2400" spc="-155" dirty="0">
                <a:solidFill>
                  <a:srgbClr val="0D0D0D"/>
                </a:solidFill>
              </a:rPr>
              <a:t>(альтернативна  </a:t>
            </a:r>
            <a:r>
              <a:rPr sz="2400" spc="-145" dirty="0">
                <a:solidFill>
                  <a:srgbClr val="0D0D0D"/>
                </a:solidFill>
              </a:rPr>
              <a:t>ознака)</a:t>
            </a:r>
            <a:r>
              <a:rPr sz="2400" spc="-280" dirty="0">
                <a:solidFill>
                  <a:srgbClr val="0D0D0D"/>
                </a:solidFill>
              </a:rPr>
              <a:t> </a:t>
            </a:r>
            <a:r>
              <a:rPr sz="2400" spc="-155" dirty="0">
                <a:solidFill>
                  <a:srgbClr val="0D0D0D"/>
                </a:solidFill>
              </a:rPr>
              <a:t>передбачає</a:t>
            </a:r>
            <a:r>
              <a:rPr sz="2400" spc="-260" dirty="0">
                <a:solidFill>
                  <a:srgbClr val="0D0D0D"/>
                </a:solidFill>
              </a:rPr>
              <a:t> </a:t>
            </a:r>
            <a:r>
              <a:rPr sz="2400" dirty="0">
                <a:solidFill>
                  <a:srgbClr val="0D0D0D"/>
                </a:solidFill>
              </a:rPr>
              <a:t>2</a:t>
            </a:r>
            <a:r>
              <a:rPr sz="2400" spc="-295" dirty="0">
                <a:solidFill>
                  <a:srgbClr val="0D0D0D"/>
                </a:solidFill>
              </a:rPr>
              <a:t> </a:t>
            </a:r>
            <a:r>
              <a:rPr sz="2400" spc="-135" dirty="0">
                <a:solidFill>
                  <a:srgbClr val="0D0D0D"/>
                </a:solidFill>
              </a:rPr>
              <a:t>групи,</a:t>
            </a:r>
            <a:r>
              <a:rPr sz="2400" spc="-275" dirty="0">
                <a:solidFill>
                  <a:srgbClr val="0D0D0D"/>
                </a:solidFill>
              </a:rPr>
              <a:t> </a:t>
            </a:r>
            <a:r>
              <a:rPr sz="2400" spc="-150" dirty="0">
                <a:solidFill>
                  <a:srgbClr val="0D0D0D"/>
                </a:solidFill>
              </a:rPr>
              <a:t>групування</a:t>
            </a:r>
            <a:r>
              <a:rPr sz="2400" spc="-265" dirty="0">
                <a:solidFill>
                  <a:srgbClr val="0D0D0D"/>
                </a:solidFill>
              </a:rPr>
              <a:t> </a:t>
            </a:r>
            <a:r>
              <a:rPr sz="2400" spc="-140" dirty="0">
                <a:solidFill>
                  <a:srgbClr val="0D0D0D"/>
                </a:solidFill>
              </a:rPr>
              <a:t>населення</a:t>
            </a:r>
            <a:r>
              <a:rPr sz="2400" spc="-260" dirty="0">
                <a:solidFill>
                  <a:srgbClr val="0D0D0D"/>
                </a:solidFill>
              </a:rPr>
              <a:t> </a:t>
            </a:r>
            <a:r>
              <a:rPr sz="2400" spc="-140" dirty="0">
                <a:solidFill>
                  <a:srgbClr val="0D0D0D"/>
                </a:solidFill>
              </a:rPr>
              <a:t>Києва</a:t>
            </a:r>
            <a:r>
              <a:rPr sz="2400" spc="-254" dirty="0">
                <a:solidFill>
                  <a:srgbClr val="0D0D0D"/>
                </a:solidFill>
              </a:rPr>
              <a:t> </a:t>
            </a:r>
            <a:r>
              <a:rPr sz="2400" spc="-80" dirty="0">
                <a:solidFill>
                  <a:srgbClr val="0D0D0D"/>
                </a:solidFill>
              </a:rPr>
              <a:t>по</a:t>
            </a:r>
            <a:r>
              <a:rPr sz="2400" spc="-285" dirty="0">
                <a:solidFill>
                  <a:srgbClr val="0D0D0D"/>
                </a:solidFill>
              </a:rPr>
              <a:t> </a:t>
            </a:r>
            <a:r>
              <a:rPr sz="2400" spc="-140" dirty="0">
                <a:solidFill>
                  <a:srgbClr val="0D0D0D"/>
                </a:solidFill>
              </a:rPr>
              <a:t>районах</a:t>
            </a:r>
            <a:r>
              <a:rPr sz="2400" spc="-254" dirty="0">
                <a:solidFill>
                  <a:srgbClr val="0D0D0D"/>
                </a:solidFill>
              </a:rPr>
              <a:t> </a:t>
            </a:r>
            <a:r>
              <a:rPr sz="2400" dirty="0">
                <a:solidFill>
                  <a:srgbClr val="0D0D0D"/>
                </a:solidFill>
              </a:rPr>
              <a:t>–</a:t>
            </a:r>
            <a:r>
              <a:rPr sz="2400" spc="-295" dirty="0">
                <a:solidFill>
                  <a:srgbClr val="0D0D0D"/>
                </a:solidFill>
              </a:rPr>
              <a:t> </a:t>
            </a:r>
            <a:r>
              <a:rPr sz="2400" spc="-160" dirty="0">
                <a:solidFill>
                  <a:srgbClr val="0D0D0D"/>
                </a:solidFill>
              </a:rPr>
              <a:t>10  </a:t>
            </a:r>
            <a:r>
              <a:rPr sz="2400" spc="-125" dirty="0">
                <a:solidFill>
                  <a:srgbClr val="0D0D0D"/>
                </a:solidFill>
              </a:rPr>
              <a:t>груп</a:t>
            </a:r>
            <a:r>
              <a:rPr sz="2400" spc="-315" dirty="0">
                <a:solidFill>
                  <a:srgbClr val="0D0D0D"/>
                </a:solidFill>
              </a:rPr>
              <a:t> </a:t>
            </a:r>
            <a:r>
              <a:rPr sz="2400" spc="-165" dirty="0">
                <a:solidFill>
                  <a:srgbClr val="0D0D0D"/>
                </a:solidFill>
              </a:rPr>
              <a:t>тощо).</a:t>
            </a:r>
            <a:endParaRPr sz="2400"/>
          </a:p>
        </p:txBody>
      </p:sp>
      <p:sp>
        <p:nvSpPr>
          <p:cNvPr id="3" name="object 3"/>
          <p:cNvSpPr txBox="1"/>
          <p:nvPr/>
        </p:nvSpPr>
        <p:spPr>
          <a:xfrm>
            <a:off x="404875" y="3539109"/>
            <a:ext cx="8253730" cy="3188970"/>
          </a:xfrm>
          <a:prstGeom prst="rect">
            <a:avLst/>
          </a:prstGeom>
        </p:spPr>
        <p:txBody>
          <a:bodyPr vert="horz" wrap="square" lIns="0" tIns="12700" rIns="0" bIns="0" rtlCol="0">
            <a:spAutoFit/>
          </a:bodyPr>
          <a:lstStyle/>
          <a:p>
            <a:pPr marL="12700" marR="5080">
              <a:lnSpc>
                <a:spcPct val="114999"/>
              </a:lnSpc>
              <a:spcBef>
                <a:spcPts val="100"/>
              </a:spcBef>
            </a:pPr>
            <a:r>
              <a:rPr sz="2400" b="1" spc="-105" dirty="0">
                <a:solidFill>
                  <a:srgbClr val="FF0000"/>
                </a:solidFill>
                <a:latin typeface="Times New Roman"/>
                <a:cs typeface="Times New Roman"/>
              </a:rPr>
              <a:t>Для</a:t>
            </a:r>
            <a:r>
              <a:rPr sz="2400" b="1" spc="-300" dirty="0">
                <a:solidFill>
                  <a:srgbClr val="FF0000"/>
                </a:solidFill>
                <a:latin typeface="Times New Roman"/>
                <a:cs typeface="Times New Roman"/>
              </a:rPr>
              <a:t> </a:t>
            </a:r>
            <a:r>
              <a:rPr sz="2400" b="1" spc="-145" dirty="0">
                <a:solidFill>
                  <a:srgbClr val="FF0000"/>
                </a:solidFill>
                <a:latin typeface="Times New Roman"/>
                <a:cs typeface="Times New Roman"/>
              </a:rPr>
              <a:t>групування</a:t>
            </a:r>
            <a:r>
              <a:rPr sz="2400" b="1" spc="-245" dirty="0">
                <a:solidFill>
                  <a:srgbClr val="FF0000"/>
                </a:solidFill>
                <a:latin typeface="Times New Roman"/>
                <a:cs typeface="Times New Roman"/>
              </a:rPr>
              <a:t> </a:t>
            </a:r>
            <a:r>
              <a:rPr sz="2400" b="1" spc="-85" dirty="0">
                <a:solidFill>
                  <a:srgbClr val="FF0000"/>
                </a:solidFill>
                <a:latin typeface="Times New Roman"/>
                <a:cs typeface="Times New Roman"/>
              </a:rPr>
              <a:t>за</a:t>
            </a:r>
            <a:r>
              <a:rPr sz="2400" b="1" spc="-280" dirty="0">
                <a:solidFill>
                  <a:srgbClr val="FF0000"/>
                </a:solidFill>
                <a:latin typeface="Times New Roman"/>
                <a:cs typeface="Times New Roman"/>
              </a:rPr>
              <a:t> </a:t>
            </a:r>
            <a:r>
              <a:rPr sz="2400" b="1" spc="-145" dirty="0">
                <a:solidFill>
                  <a:srgbClr val="FF0000"/>
                </a:solidFill>
                <a:latin typeface="Times New Roman"/>
                <a:cs typeface="Times New Roman"/>
              </a:rPr>
              <a:t>кількісною</a:t>
            </a:r>
            <a:r>
              <a:rPr sz="2400" b="1" spc="-245" dirty="0">
                <a:solidFill>
                  <a:srgbClr val="FF0000"/>
                </a:solidFill>
                <a:latin typeface="Times New Roman"/>
                <a:cs typeface="Times New Roman"/>
              </a:rPr>
              <a:t> </a:t>
            </a:r>
            <a:r>
              <a:rPr sz="2400" b="1" spc="-145" dirty="0">
                <a:solidFill>
                  <a:srgbClr val="FF0000"/>
                </a:solidFill>
                <a:latin typeface="Times New Roman"/>
                <a:cs typeface="Times New Roman"/>
              </a:rPr>
              <a:t>ознакою</a:t>
            </a:r>
            <a:r>
              <a:rPr sz="2400" b="1" spc="-240" dirty="0">
                <a:solidFill>
                  <a:srgbClr val="FF0000"/>
                </a:solidFill>
                <a:latin typeface="Times New Roman"/>
                <a:cs typeface="Times New Roman"/>
              </a:rPr>
              <a:t> </a:t>
            </a:r>
            <a:r>
              <a:rPr sz="2400" b="1" spc="-155" dirty="0">
                <a:solidFill>
                  <a:srgbClr val="FF0000"/>
                </a:solidFill>
                <a:latin typeface="Times New Roman"/>
                <a:cs typeface="Times New Roman"/>
              </a:rPr>
              <a:t>необхідно</a:t>
            </a:r>
            <a:r>
              <a:rPr sz="2400" b="1" spc="-254" dirty="0">
                <a:solidFill>
                  <a:srgbClr val="FF0000"/>
                </a:solidFill>
                <a:latin typeface="Times New Roman"/>
                <a:cs typeface="Times New Roman"/>
              </a:rPr>
              <a:t> </a:t>
            </a:r>
            <a:r>
              <a:rPr sz="2400" b="1" spc="-140" dirty="0">
                <a:solidFill>
                  <a:srgbClr val="FF0000"/>
                </a:solidFill>
                <a:latin typeface="Times New Roman"/>
                <a:cs typeface="Times New Roman"/>
              </a:rPr>
              <a:t>встановити</a:t>
            </a:r>
            <a:r>
              <a:rPr sz="2400" b="1" spc="-254" dirty="0">
                <a:solidFill>
                  <a:srgbClr val="FF0000"/>
                </a:solidFill>
                <a:latin typeface="Times New Roman"/>
                <a:cs typeface="Times New Roman"/>
              </a:rPr>
              <a:t> </a:t>
            </a:r>
            <a:r>
              <a:rPr sz="2400" b="1" spc="-130" dirty="0">
                <a:solidFill>
                  <a:srgbClr val="FF0000"/>
                </a:solidFill>
                <a:latin typeface="Times New Roman"/>
                <a:cs typeface="Times New Roman"/>
              </a:rPr>
              <a:t>число  </a:t>
            </a:r>
            <a:r>
              <a:rPr sz="2400" b="1" spc="-145" dirty="0">
                <a:solidFill>
                  <a:srgbClr val="FF0000"/>
                </a:solidFill>
                <a:latin typeface="Times New Roman"/>
                <a:cs typeface="Times New Roman"/>
              </a:rPr>
              <a:t>відокремлених</a:t>
            </a:r>
            <a:r>
              <a:rPr sz="2400" b="1" spc="-254" dirty="0">
                <a:solidFill>
                  <a:srgbClr val="FF0000"/>
                </a:solidFill>
                <a:latin typeface="Times New Roman"/>
                <a:cs typeface="Times New Roman"/>
              </a:rPr>
              <a:t> </a:t>
            </a:r>
            <a:r>
              <a:rPr sz="2400" b="1" spc="-130" dirty="0">
                <a:solidFill>
                  <a:srgbClr val="FF0000"/>
                </a:solidFill>
                <a:latin typeface="Times New Roman"/>
                <a:cs typeface="Times New Roman"/>
              </a:rPr>
              <a:t>груп</a:t>
            </a:r>
            <a:r>
              <a:rPr sz="2400" b="1" spc="-270" dirty="0">
                <a:solidFill>
                  <a:srgbClr val="FF0000"/>
                </a:solidFill>
                <a:latin typeface="Times New Roman"/>
                <a:cs typeface="Times New Roman"/>
              </a:rPr>
              <a:t> </a:t>
            </a:r>
            <a:r>
              <a:rPr sz="2400" b="1" dirty="0">
                <a:solidFill>
                  <a:srgbClr val="FF0000"/>
                </a:solidFill>
                <a:latin typeface="Times New Roman"/>
                <a:cs typeface="Times New Roman"/>
              </a:rPr>
              <a:t>і</a:t>
            </a:r>
            <a:r>
              <a:rPr sz="2400" b="1" spc="-305" dirty="0">
                <a:solidFill>
                  <a:srgbClr val="FF0000"/>
                </a:solidFill>
                <a:latin typeface="Times New Roman"/>
                <a:cs typeface="Times New Roman"/>
              </a:rPr>
              <a:t> </a:t>
            </a:r>
            <a:r>
              <a:rPr sz="2400" b="1" spc="-140" dirty="0">
                <a:solidFill>
                  <a:srgbClr val="FF0000"/>
                </a:solidFill>
                <a:latin typeface="Times New Roman"/>
                <a:cs typeface="Times New Roman"/>
              </a:rPr>
              <a:t>розмір</a:t>
            </a:r>
            <a:r>
              <a:rPr sz="2400" b="1" spc="-270" dirty="0">
                <a:solidFill>
                  <a:srgbClr val="FF0000"/>
                </a:solidFill>
                <a:latin typeface="Times New Roman"/>
                <a:cs typeface="Times New Roman"/>
              </a:rPr>
              <a:t> </a:t>
            </a:r>
            <a:r>
              <a:rPr sz="2400" b="1" spc="-165" dirty="0">
                <a:solidFill>
                  <a:srgbClr val="FF0000"/>
                </a:solidFill>
                <a:latin typeface="Times New Roman"/>
                <a:cs typeface="Times New Roman"/>
              </a:rPr>
              <a:t>інтервалу.</a:t>
            </a:r>
            <a:endParaRPr sz="2400">
              <a:latin typeface="Times New Roman"/>
              <a:cs typeface="Times New Roman"/>
            </a:endParaRPr>
          </a:p>
          <a:p>
            <a:pPr marL="12700" marR="536575">
              <a:lnSpc>
                <a:spcPct val="114999"/>
              </a:lnSpc>
            </a:pPr>
            <a:r>
              <a:rPr sz="2400" b="1" spc="-120" dirty="0">
                <a:solidFill>
                  <a:srgbClr val="FF0000"/>
                </a:solidFill>
                <a:latin typeface="Times New Roman"/>
                <a:cs typeface="Times New Roman"/>
              </a:rPr>
              <a:t>Якщо</a:t>
            </a:r>
            <a:r>
              <a:rPr sz="2400" b="1" spc="-275" dirty="0">
                <a:solidFill>
                  <a:srgbClr val="FF0000"/>
                </a:solidFill>
                <a:latin typeface="Times New Roman"/>
                <a:cs typeface="Times New Roman"/>
              </a:rPr>
              <a:t> </a:t>
            </a:r>
            <a:r>
              <a:rPr sz="2400" b="1" spc="-150" dirty="0">
                <a:solidFill>
                  <a:srgbClr val="FF0000"/>
                </a:solidFill>
                <a:latin typeface="Times New Roman"/>
                <a:cs typeface="Times New Roman"/>
              </a:rPr>
              <a:t>значення</a:t>
            </a:r>
            <a:r>
              <a:rPr sz="2400" b="1" spc="-254" dirty="0">
                <a:solidFill>
                  <a:srgbClr val="FF0000"/>
                </a:solidFill>
                <a:latin typeface="Times New Roman"/>
                <a:cs typeface="Times New Roman"/>
              </a:rPr>
              <a:t> </a:t>
            </a:r>
            <a:r>
              <a:rPr sz="2400" b="1" spc="-145" dirty="0">
                <a:solidFill>
                  <a:srgbClr val="FF0000"/>
                </a:solidFill>
                <a:latin typeface="Times New Roman"/>
                <a:cs typeface="Times New Roman"/>
              </a:rPr>
              <a:t>групувальної</a:t>
            </a:r>
            <a:r>
              <a:rPr sz="2400" b="1" spc="-260" dirty="0">
                <a:solidFill>
                  <a:srgbClr val="FF0000"/>
                </a:solidFill>
                <a:latin typeface="Times New Roman"/>
                <a:cs typeface="Times New Roman"/>
              </a:rPr>
              <a:t> </a:t>
            </a:r>
            <a:r>
              <a:rPr sz="2400" b="1" spc="-135" dirty="0">
                <a:solidFill>
                  <a:srgbClr val="FF0000"/>
                </a:solidFill>
                <a:latin typeface="Times New Roman"/>
                <a:cs typeface="Times New Roman"/>
              </a:rPr>
              <a:t>ознаки</a:t>
            </a:r>
            <a:r>
              <a:rPr sz="2400" b="1" spc="-260" dirty="0">
                <a:solidFill>
                  <a:srgbClr val="FF0000"/>
                </a:solidFill>
                <a:latin typeface="Times New Roman"/>
                <a:cs typeface="Times New Roman"/>
              </a:rPr>
              <a:t> </a:t>
            </a:r>
            <a:r>
              <a:rPr sz="2400" b="1" spc="-145" dirty="0">
                <a:solidFill>
                  <a:srgbClr val="FF0000"/>
                </a:solidFill>
                <a:latin typeface="Times New Roman"/>
                <a:cs typeface="Times New Roman"/>
              </a:rPr>
              <a:t>змінюється</a:t>
            </a:r>
            <a:r>
              <a:rPr sz="2400" b="1" spc="-270" dirty="0">
                <a:solidFill>
                  <a:srgbClr val="FF0000"/>
                </a:solidFill>
                <a:latin typeface="Times New Roman"/>
                <a:cs typeface="Times New Roman"/>
              </a:rPr>
              <a:t> </a:t>
            </a:r>
            <a:r>
              <a:rPr sz="2400" b="1" spc="-150" dirty="0">
                <a:solidFill>
                  <a:srgbClr val="FF0000"/>
                </a:solidFill>
                <a:latin typeface="Times New Roman"/>
                <a:cs typeface="Times New Roman"/>
              </a:rPr>
              <a:t>рівномірно,</a:t>
            </a:r>
            <a:r>
              <a:rPr sz="2400" b="1" spc="-254" dirty="0">
                <a:solidFill>
                  <a:srgbClr val="FF0000"/>
                </a:solidFill>
                <a:latin typeface="Times New Roman"/>
                <a:cs typeface="Times New Roman"/>
              </a:rPr>
              <a:t> </a:t>
            </a:r>
            <a:r>
              <a:rPr sz="2400" b="1" spc="-100" dirty="0">
                <a:solidFill>
                  <a:srgbClr val="FF0000"/>
                </a:solidFill>
                <a:latin typeface="Times New Roman"/>
                <a:cs typeface="Times New Roman"/>
              </a:rPr>
              <a:t>то  </a:t>
            </a:r>
            <a:r>
              <a:rPr sz="2400" b="1" spc="-145" dirty="0">
                <a:solidFill>
                  <a:srgbClr val="FF0000"/>
                </a:solidFill>
                <a:latin typeface="Times New Roman"/>
                <a:cs typeface="Times New Roman"/>
              </a:rPr>
              <a:t>виділяються</a:t>
            </a:r>
            <a:r>
              <a:rPr sz="2400" b="1" spc="-260" dirty="0">
                <a:solidFill>
                  <a:srgbClr val="FF0000"/>
                </a:solidFill>
                <a:latin typeface="Times New Roman"/>
                <a:cs typeface="Times New Roman"/>
              </a:rPr>
              <a:t> </a:t>
            </a:r>
            <a:r>
              <a:rPr sz="2400" b="1" spc="-130" dirty="0">
                <a:solidFill>
                  <a:srgbClr val="FF0000"/>
                </a:solidFill>
                <a:latin typeface="Times New Roman"/>
                <a:cs typeface="Times New Roman"/>
              </a:rPr>
              <a:t>рівні</a:t>
            </a:r>
            <a:r>
              <a:rPr sz="2400" b="1" spc="-285" dirty="0">
                <a:solidFill>
                  <a:srgbClr val="FF0000"/>
                </a:solidFill>
                <a:latin typeface="Times New Roman"/>
                <a:cs typeface="Times New Roman"/>
              </a:rPr>
              <a:t> </a:t>
            </a:r>
            <a:r>
              <a:rPr sz="2400" b="1" spc="-140" dirty="0">
                <a:solidFill>
                  <a:srgbClr val="FF0000"/>
                </a:solidFill>
                <a:latin typeface="Times New Roman"/>
                <a:cs typeface="Times New Roman"/>
              </a:rPr>
              <a:t>інтервали</a:t>
            </a:r>
            <a:r>
              <a:rPr sz="2400" b="1" spc="-265" dirty="0">
                <a:solidFill>
                  <a:srgbClr val="FF0000"/>
                </a:solidFill>
                <a:latin typeface="Times New Roman"/>
                <a:cs typeface="Times New Roman"/>
              </a:rPr>
              <a:t> </a:t>
            </a:r>
            <a:r>
              <a:rPr sz="2400" b="1" spc="-135" dirty="0">
                <a:solidFill>
                  <a:srgbClr val="FF0000"/>
                </a:solidFill>
                <a:latin typeface="Times New Roman"/>
                <a:cs typeface="Times New Roman"/>
              </a:rPr>
              <a:t>груп.</a:t>
            </a:r>
            <a:endParaRPr sz="2400">
              <a:latin typeface="Times New Roman"/>
              <a:cs typeface="Times New Roman"/>
            </a:endParaRPr>
          </a:p>
          <a:p>
            <a:pPr>
              <a:lnSpc>
                <a:spcPct val="100000"/>
              </a:lnSpc>
              <a:spcBef>
                <a:spcPts val="45"/>
              </a:spcBef>
            </a:pPr>
            <a:endParaRPr sz="2900">
              <a:latin typeface="Times New Roman"/>
              <a:cs typeface="Times New Roman"/>
            </a:endParaRPr>
          </a:p>
          <a:p>
            <a:pPr marL="12700" marR="4538345">
              <a:lnSpc>
                <a:spcPct val="114999"/>
              </a:lnSpc>
            </a:pPr>
            <a:r>
              <a:rPr sz="2000" b="1" spc="-85" dirty="0">
                <a:solidFill>
                  <a:srgbClr val="FF0000"/>
                </a:solidFill>
                <a:latin typeface="Times New Roman"/>
                <a:cs typeface="Times New Roman"/>
              </a:rPr>
              <a:t>де</a:t>
            </a:r>
            <a:r>
              <a:rPr sz="2000" b="1" spc="-315" dirty="0">
                <a:solidFill>
                  <a:srgbClr val="FF0000"/>
                </a:solidFill>
                <a:latin typeface="Times New Roman"/>
                <a:cs typeface="Times New Roman"/>
              </a:rPr>
              <a:t> </a:t>
            </a:r>
            <a:r>
              <a:rPr sz="2000" b="1" spc="-120" dirty="0">
                <a:solidFill>
                  <a:srgbClr val="FF0000"/>
                </a:solidFill>
                <a:latin typeface="Times New Roman"/>
                <a:cs typeface="Times New Roman"/>
              </a:rPr>
              <a:t>xmax</a:t>
            </a:r>
            <a:r>
              <a:rPr sz="2000" b="1" spc="-305" dirty="0">
                <a:solidFill>
                  <a:srgbClr val="FF0000"/>
                </a:solidFill>
                <a:latin typeface="Times New Roman"/>
                <a:cs typeface="Times New Roman"/>
              </a:rPr>
              <a:t> </a:t>
            </a:r>
            <a:r>
              <a:rPr sz="2000" b="1" dirty="0">
                <a:solidFill>
                  <a:srgbClr val="FF0000"/>
                </a:solidFill>
                <a:latin typeface="Times New Roman"/>
                <a:cs typeface="Times New Roman"/>
              </a:rPr>
              <a:t>-</a:t>
            </a:r>
            <a:r>
              <a:rPr sz="2000" b="1" spc="-305" dirty="0">
                <a:solidFill>
                  <a:srgbClr val="FF0000"/>
                </a:solidFill>
                <a:latin typeface="Times New Roman"/>
                <a:cs typeface="Times New Roman"/>
              </a:rPr>
              <a:t> </a:t>
            </a:r>
            <a:r>
              <a:rPr sz="2000" b="1" spc="-140" dirty="0">
                <a:solidFill>
                  <a:srgbClr val="FF0000"/>
                </a:solidFill>
                <a:latin typeface="Times New Roman"/>
                <a:cs typeface="Times New Roman"/>
              </a:rPr>
              <a:t>найбільше</a:t>
            </a:r>
            <a:r>
              <a:rPr sz="2000" b="1" spc="-290" dirty="0">
                <a:solidFill>
                  <a:srgbClr val="FF0000"/>
                </a:solidFill>
                <a:latin typeface="Times New Roman"/>
                <a:cs typeface="Times New Roman"/>
              </a:rPr>
              <a:t> </a:t>
            </a:r>
            <a:r>
              <a:rPr sz="2000" b="1" spc="-150" dirty="0">
                <a:solidFill>
                  <a:srgbClr val="FF0000"/>
                </a:solidFill>
                <a:latin typeface="Times New Roman"/>
                <a:cs typeface="Times New Roman"/>
              </a:rPr>
              <a:t>значення</a:t>
            </a:r>
            <a:r>
              <a:rPr sz="2000" b="1" spc="-275" dirty="0">
                <a:solidFill>
                  <a:srgbClr val="FF0000"/>
                </a:solidFill>
                <a:latin typeface="Times New Roman"/>
                <a:cs typeface="Times New Roman"/>
              </a:rPr>
              <a:t> </a:t>
            </a:r>
            <a:r>
              <a:rPr sz="2000" b="1" spc="-135" dirty="0">
                <a:solidFill>
                  <a:srgbClr val="FF0000"/>
                </a:solidFill>
                <a:latin typeface="Times New Roman"/>
                <a:cs typeface="Times New Roman"/>
              </a:rPr>
              <a:t>ознаки,  </a:t>
            </a:r>
            <a:r>
              <a:rPr sz="2000" b="1" spc="-120" dirty="0">
                <a:solidFill>
                  <a:srgbClr val="FF0000"/>
                </a:solidFill>
                <a:latin typeface="Times New Roman"/>
                <a:cs typeface="Times New Roman"/>
              </a:rPr>
              <a:t>xmin</a:t>
            </a:r>
            <a:r>
              <a:rPr sz="2000" b="1" spc="-315" dirty="0">
                <a:solidFill>
                  <a:srgbClr val="FF0000"/>
                </a:solidFill>
                <a:latin typeface="Times New Roman"/>
                <a:cs typeface="Times New Roman"/>
              </a:rPr>
              <a:t> </a:t>
            </a:r>
            <a:r>
              <a:rPr sz="2000" b="1" dirty="0">
                <a:solidFill>
                  <a:srgbClr val="FF0000"/>
                </a:solidFill>
                <a:latin typeface="Times New Roman"/>
                <a:cs typeface="Times New Roman"/>
              </a:rPr>
              <a:t>-</a:t>
            </a:r>
            <a:r>
              <a:rPr sz="2000" b="1" spc="-315" dirty="0">
                <a:solidFill>
                  <a:srgbClr val="FF0000"/>
                </a:solidFill>
                <a:latin typeface="Times New Roman"/>
                <a:cs typeface="Times New Roman"/>
              </a:rPr>
              <a:t> </a:t>
            </a:r>
            <a:r>
              <a:rPr sz="2000" b="1" spc="-140" dirty="0">
                <a:solidFill>
                  <a:srgbClr val="FF0000"/>
                </a:solidFill>
                <a:latin typeface="Times New Roman"/>
                <a:cs typeface="Times New Roman"/>
              </a:rPr>
              <a:t>найменше</a:t>
            </a:r>
            <a:r>
              <a:rPr sz="2000" b="1" spc="-280" dirty="0">
                <a:solidFill>
                  <a:srgbClr val="FF0000"/>
                </a:solidFill>
                <a:latin typeface="Times New Roman"/>
                <a:cs typeface="Times New Roman"/>
              </a:rPr>
              <a:t> </a:t>
            </a:r>
            <a:r>
              <a:rPr sz="2000" b="1" spc="-150" dirty="0">
                <a:solidFill>
                  <a:srgbClr val="FF0000"/>
                </a:solidFill>
                <a:latin typeface="Times New Roman"/>
                <a:cs typeface="Times New Roman"/>
              </a:rPr>
              <a:t>значення</a:t>
            </a:r>
            <a:r>
              <a:rPr sz="2000" b="1" spc="-275" dirty="0">
                <a:solidFill>
                  <a:srgbClr val="FF0000"/>
                </a:solidFill>
                <a:latin typeface="Times New Roman"/>
                <a:cs typeface="Times New Roman"/>
              </a:rPr>
              <a:t> </a:t>
            </a:r>
            <a:r>
              <a:rPr sz="2000" b="1" spc="-135" dirty="0">
                <a:solidFill>
                  <a:srgbClr val="FF0000"/>
                </a:solidFill>
                <a:latin typeface="Times New Roman"/>
                <a:cs typeface="Times New Roman"/>
              </a:rPr>
              <a:t>ознаки,</a:t>
            </a:r>
            <a:endParaRPr sz="2000">
              <a:latin typeface="Times New Roman"/>
              <a:cs typeface="Times New Roman"/>
            </a:endParaRPr>
          </a:p>
          <a:p>
            <a:pPr marL="12700">
              <a:lnSpc>
                <a:spcPct val="100000"/>
              </a:lnSpc>
              <a:spcBef>
                <a:spcPts val="360"/>
              </a:spcBef>
            </a:pPr>
            <a:r>
              <a:rPr sz="2000" b="1" spc="90" dirty="0">
                <a:solidFill>
                  <a:srgbClr val="FF0000"/>
                </a:solidFill>
                <a:latin typeface="Times New Roman"/>
                <a:cs typeface="Times New Roman"/>
              </a:rPr>
              <a:t>n-</a:t>
            </a:r>
            <a:r>
              <a:rPr sz="2000" b="1" spc="-425" dirty="0">
                <a:solidFill>
                  <a:srgbClr val="FF0000"/>
                </a:solidFill>
                <a:latin typeface="Times New Roman"/>
                <a:cs typeface="Times New Roman"/>
              </a:rPr>
              <a:t> </a:t>
            </a:r>
            <a:r>
              <a:rPr sz="2000" b="1" spc="-140" dirty="0">
                <a:solidFill>
                  <a:srgbClr val="FF0000"/>
                </a:solidFill>
                <a:latin typeface="Times New Roman"/>
                <a:cs typeface="Times New Roman"/>
              </a:rPr>
              <a:t>кількість </a:t>
            </a:r>
            <a:r>
              <a:rPr sz="2000" b="1" spc="-114" dirty="0">
                <a:solidFill>
                  <a:srgbClr val="FF0000"/>
                </a:solidFill>
                <a:latin typeface="Times New Roman"/>
                <a:cs typeface="Times New Roman"/>
              </a:rPr>
              <a:t>груп</a:t>
            </a:r>
            <a:endParaRPr sz="2000">
              <a:latin typeface="Times New Roman"/>
              <a:cs typeface="Times New Roman"/>
            </a:endParaRPr>
          </a:p>
        </p:txBody>
      </p:sp>
      <p:sp>
        <p:nvSpPr>
          <p:cNvPr id="4" name="object 4"/>
          <p:cNvSpPr/>
          <p:nvPr/>
        </p:nvSpPr>
        <p:spPr>
          <a:xfrm>
            <a:off x="4860035" y="5301208"/>
            <a:ext cx="3312414" cy="7920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indent="449580">
              <a:lnSpc>
                <a:spcPct val="114999"/>
              </a:lnSpc>
              <a:spcBef>
                <a:spcPts val="100"/>
              </a:spcBef>
            </a:pPr>
            <a:r>
              <a:rPr sz="3200" spc="-114" dirty="0"/>
              <a:t>Якщо</a:t>
            </a:r>
            <a:r>
              <a:rPr sz="3200" spc="-315" dirty="0"/>
              <a:t> </a:t>
            </a:r>
            <a:r>
              <a:rPr sz="3200" spc="-140" dirty="0"/>
              <a:t>інтервали</a:t>
            </a:r>
            <a:r>
              <a:rPr sz="3200" spc="-275" dirty="0"/>
              <a:t> </a:t>
            </a:r>
            <a:r>
              <a:rPr sz="3200" spc="-140" dirty="0"/>
              <a:t>мають</a:t>
            </a:r>
            <a:r>
              <a:rPr sz="3200" spc="-295" dirty="0"/>
              <a:t> </a:t>
            </a:r>
            <a:r>
              <a:rPr sz="3200" spc="-135" dirty="0"/>
              <a:t>верхні</a:t>
            </a:r>
            <a:r>
              <a:rPr sz="3200" spc="-290" dirty="0"/>
              <a:t> </a:t>
            </a:r>
            <a:r>
              <a:rPr sz="3200" dirty="0"/>
              <a:t>і</a:t>
            </a:r>
            <a:r>
              <a:rPr sz="3200" spc="-315" dirty="0"/>
              <a:t> </a:t>
            </a:r>
            <a:r>
              <a:rPr sz="3200" spc="-125" dirty="0"/>
              <a:t>нижні</a:t>
            </a:r>
            <a:r>
              <a:rPr sz="3200" spc="-280" dirty="0"/>
              <a:t> </a:t>
            </a:r>
            <a:r>
              <a:rPr sz="3200" spc="-120" dirty="0"/>
              <a:t>межі</a:t>
            </a:r>
            <a:r>
              <a:rPr sz="3200" spc="-285" dirty="0"/>
              <a:t> </a:t>
            </a:r>
            <a:r>
              <a:rPr sz="3200" spc="-125" dirty="0"/>
              <a:t>груп  вони </a:t>
            </a:r>
            <a:r>
              <a:rPr sz="3200" dirty="0"/>
              <a:t>є</a:t>
            </a:r>
            <a:r>
              <a:rPr sz="3200" spc="-495" dirty="0"/>
              <a:t> </a:t>
            </a:r>
            <a:r>
              <a:rPr sz="3200" spc="-140" dirty="0"/>
              <a:t>закритими.</a:t>
            </a:r>
            <a:endParaRPr sz="3200"/>
          </a:p>
        </p:txBody>
      </p:sp>
      <p:sp>
        <p:nvSpPr>
          <p:cNvPr id="3" name="object 3"/>
          <p:cNvSpPr txBox="1"/>
          <p:nvPr/>
        </p:nvSpPr>
        <p:spPr>
          <a:xfrm>
            <a:off x="404875" y="1288521"/>
            <a:ext cx="8270240" cy="4575810"/>
          </a:xfrm>
          <a:prstGeom prst="rect">
            <a:avLst/>
          </a:prstGeom>
        </p:spPr>
        <p:txBody>
          <a:bodyPr vert="horz" wrap="square" lIns="0" tIns="12700" rIns="0" bIns="0" rtlCol="0">
            <a:spAutoFit/>
          </a:bodyPr>
          <a:lstStyle/>
          <a:p>
            <a:pPr marL="12700" marR="5080">
              <a:lnSpc>
                <a:spcPct val="114999"/>
              </a:lnSpc>
              <a:spcBef>
                <a:spcPts val="100"/>
              </a:spcBef>
            </a:pPr>
            <a:r>
              <a:rPr sz="2800" spc="-5" dirty="0">
                <a:latin typeface="Times New Roman"/>
                <a:cs typeface="Times New Roman"/>
              </a:rPr>
              <a:t>У </a:t>
            </a:r>
            <a:r>
              <a:rPr sz="2800" spc="-130" dirty="0">
                <a:latin typeface="Times New Roman"/>
                <a:cs typeface="Times New Roman"/>
              </a:rPr>
              <a:t>відкритих немає </a:t>
            </a:r>
            <a:r>
              <a:rPr sz="2800" spc="-100" dirty="0">
                <a:latin typeface="Times New Roman"/>
                <a:cs typeface="Times New Roman"/>
              </a:rPr>
              <a:t>або </a:t>
            </a:r>
            <a:r>
              <a:rPr sz="2800" spc="-135" dirty="0">
                <a:latin typeface="Times New Roman"/>
                <a:cs typeface="Times New Roman"/>
              </a:rPr>
              <a:t>верхньої, </a:t>
            </a:r>
            <a:r>
              <a:rPr sz="2800" spc="-100" dirty="0">
                <a:latin typeface="Times New Roman"/>
                <a:cs typeface="Times New Roman"/>
              </a:rPr>
              <a:t>або </a:t>
            </a:r>
            <a:r>
              <a:rPr sz="2800" spc="-130" dirty="0">
                <a:latin typeface="Times New Roman"/>
                <a:cs typeface="Times New Roman"/>
              </a:rPr>
              <a:t>нижньої </a:t>
            </a:r>
            <a:r>
              <a:rPr sz="2800" spc="-125" dirty="0">
                <a:latin typeface="Times New Roman"/>
                <a:cs typeface="Times New Roman"/>
              </a:rPr>
              <a:t>межі.  </a:t>
            </a:r>
            <a:r>
              <a:rPr sz="2800" spc="-135" dirty="0">
                <a:latin typeface="Times New Roman"/>
                <a:cs typeface="Times New Roman"/>
              </a:rPr>
              <a:t>Середина</a:t>
            </a:r>
            <a:r>
              <a:rPr sz="2800" spc="-350" dirty="0">
                <a:latin typeface="Times New Roman"/>
                <a:cs typeface="Times New Roman"/>
              </a:rPr>
              <a:t> </a:t>
            </a:r>
            <a:r>
              <a:rPr sz="2800" spc="-135" dirty="0">
                <a:latin typeface="Times New Roman"/>
                <a:cs typeface="Times New Roman"/>
              </a:rPr>
              <a:t>інтервалу</a:t>
            </a:r>
            <a:r>
              <a:rPr sz="2800" spc="-340" dirty="0">
                <a:latin typeface="Times New Roman"/>
                <a:cs typeface="Times New Roman"/>
              </a:rPr>
              <a:t> </a:t>
            </a:r>
            <a:r>
              <a:rPr sz="2800" spc="-150" dirty="0">
                <a:latin typeface="Times New Roman"/>
                <a:cs typeface="Times New Roman"/>
              </a:rPr>
              <a:t>визначається</a:t>
            </a:r>
            <a:r>
              <a:rPr sz="2800" spc="-340" dirty="0">
                <a:latin typeface="Times New Roman"/>
                <a:cs typeface="Times New Roman"/>
              </a:rPr>
              <a:t> </a:t>
            </a:r>
            <a:r>
              <a:rPr sz="2800" spc="-80" dirty="0">
                <a:latin typeface="Times New Roman"/>
                <a:cs typeface="Times New Roman"/>
              </a:rPr>
              <a:t>як</a:t>
            </a:r>
            <a:r>
              <a:rPr sz="2800" spc="-310" dirty="0">
                <a:latin typeface="Times New Roman"/>
                <a:cs typeface="Times New Roman"/>
              </a:rPr>
              <a:t> </a:t>
            </a:r>
            <a:r>
              <a:rPr sz="2800" spc="-140" dirty="0">
                <a:latin typeface="Times New Roman"/>
                <a:cs typeface="Times New Roman"/>
              </a:rPr>
              <a:t>сума</a:t>
            </a:r>
            <a:r>
              <a:rPr sz="2800" spc="-310" dirty="0">
                <a:latin typeface="Times New Roman"/>
                <a:cs typeface="Times New Roman"/>
              </a:rPr>
              <a:t> </a:t>
            </a:r>
            <a:r>
              <a:rPr sz="2800" spc="-130" dirty="0">
                <a:latin typeface="Times New Roman"/>
                <a:cs typeface="Times New Roman"/>
              </a:rPr>
              <a:t>верхньої</a:t>
            </a:r>
            <a:r>
              <a:rPr sz="2800" spc="-345" dirty="0">
                <a:latin typeface="Times New Roman"/>
                <a:cs typeface="Times New Roman"/>
              </a:rPr>
              <a:t> </a:t>
            </a:r>
            <a:r>
              <a:rPr sz="2800" spc="-5" dirty="0">
                <a:latin typeface="Times New Roman"/>
                <a:cs typeface="Times New Roman"/>
              </a:rPr>
              <a:t>і</a:t>
            </a:r>
            <a:r>
              <a:rPr sz="2800" spc="-300" dirty="0">
                <a:latin typeface="Times New Roman"/>
                <a:cs typeface="Times New Roman"/>
              </a:rPr>
              <a:t> </a:t>
            </a:r>
            <a:r>
              <a:rPr sz="2800" spc="-130" dirty="0">
                <a:latin typeface="Times New Roman"/>
                <a:cs typeface="Times New Roman"/>
              </a:rPr>
              <a:t>нижньої  </a:t>
            </a:r>
            <a:r>
              <a:rPr sz="2800" spc="-125" dirty="0">
                <a:latin typeface="Times New Roman"/>
                <a:cs typeface="Times New Roman"/>
              </a:rPr>
              <a:t>межі, </a:t>
            </a:r>
            <a:r>
              <a:rPr sz="2800" spc="-140" dirty="0">
                <a:latin typeface="Times New Roman"/>
                <a:cs typeface="Times New Roman"/>
              </a:rPr>
              <a:t>поділена </a:t>
            </a:r>
            <a:r>
              <a:rPr sz="2800" spc="-75" dirty="0">
                <a:latin typeface="Times New Roman"/>
                <a:cs typeface="Times New Roman"/>
              </a:rPr>
              <a:t>на 2, </a:t>
            </a:r>
            <a:r>
              <a:rPr sz="2800" spc="-100" dirty="0">
                <a:latin typeface="Times New Roman"/>
                <a:cs typeface="Times New Roman"/>
              </a:rPr>
              <a:t>або </a:t>
            </a:r>
            <a:r>
              <a:rPr sz="2800" spc="-5" dirty="0">
                <a:latin typeface="Times New Roman"/>
                <a:cs typeface="Times New Roman"/>
              </a:rPr>
              <a:t>з </a:t>
            </a:r>
            <a:r>
              <a:rPr sz="2800" spc="-130" dirty="0">
                <a:latin typeface="Times New Roman"/>
                <a:cs typeface="Times New Roman"/>
              </a:rPr>
              <a:t>верхньої відняти </a:t>
            </a:r>
            <a:r>
              <a:rPr sz="2800" spc="-100" dirty="0">
                <a:latin typeface="Times New Roman"/>
                <a:cs typeface="Times New Roman"/>
              </a:rPr>
              <a:t>або </a:t>
            </a:r>
            <a:r>
              <a:rPr sz="2800" spc="-75" dirty="0">
                <a:latin typeface="Times New Roman"/>
                <a:cs typeface="Times New Roman"/>
              </a:rPr>
              <a:t>до </a:t>
            </a:r>
            <a:r>
              <a:rPr sz="2800" spc="-130" dirty="0">
                <a:latin typeface="Times New Roman"/>
                <a:cs typeface="Times New Roman"/>
              </a:rPr>
              <a:t>нижньої  </a:t>
            </a:r>
            <a:r>
              <a:rPr sz="2800" spc="-150" dirty="0">
                <a:latin typeface="Times New Roman"/>
                <a:cs typeface="Times New Roman"/>
              </a:rPr>
              <a:t>додати</a:t>
            </a:r>
            <a:r>
              <a:rPr sz="2800" spc="-350" dirty="0">
                <a:latin typeface="Times New Roman"/>
                <a:cs typeface="Times New Roman"/>
              </a:rPr>
              <a:t> </a:t>
            </a:r>
            <a:r>
              <a:rPr sz="2800" spc="-135" dirty="0">
                <a:latin typeface="Times New Roman"/>
                <a:cs typeface="Times New Roman"/>
              </a:rPr>
              <a:t>половину</a:t>
            </a:r>
            <a:r>
              <a:rPr sz="2800" spc="-335" dirty="0">
                <a:latin typeface="Times New Roman"/>
                <a:cs typeface="Times New Roman"/>
              </a:rPr>
              <a:t> </a:t>
            </a:r>
            <a:r>
              <a:rPr sz="2800" spc="-135" dirty="0">
                <a:latin typeface="Times New Roman"/>
                <a:cs typeface="Times New Roman"/>
              </a:rPr>
              <a:t>величини</a:t>
            </a:r>
            <a:r>
              <a:rPr sz="2800" spc="-310" dirty="0">
                <a:latin typeface="Times New Roman"/>
                <a:cs typeface="Times New Roman"/>
              </a:rPr>
              <a:t> </a:t>
            </a:r>
            <a:r>
              <a:rPr sz="2800" spc="-135" dirty="0">
                <a:latin typeface="Times New Roman"/>
                <a:cs typeface="Times New Roman"/>
              </a:rPr>
              <a:t>інтервалу</a:t>
            </a:r>
            <a:r>
              <a:rPr sz="2800" spc="-345" dirty="0">
                <a:latin typeface="Times New Roman"/>
                <a:cs typeface="Times New Roman"/>
              </a:rPr>
              <a:t> </a:t>
            </a:r>
            <a:r>
              <a:rPr sz="2800" spc="-5" dirty="0">
                <a:latin typeface="Times New Roman"/>
                <a:cs typeface="Times New Roman"/>
              </a:rPr>
              <a:t>у</a:t>
            </a:r>
            <a:r>
              <a:rPr sz="2800" spc="-295" dirty="0">
                <a:latin typeface="Times New Roman"/>
                <a:cs typeface="Times New Roman"/>
              </a:rPr>
              <a:t> </a:t>
            </a:r>
            <a:r>
              <a:rPr sz="2800" spc="-130" dirty="0">
                <a:latin typeface="Times New Roman"/>
                <a:cs typeface="Times New Roman"/>
              </a:rPr>
              <a:t>відкритих</a:t>
            </a:r>
            <a:r>
              <a:rPr sz="2800" spc="-340" dirty="0">
                <a:latin typeface="Times New Roman"/>
                <a:cs typeface="Times New Roman"/>
              </a:rPr>
              <a:t> </a:t>
            </a:r>
            <a:r>
              <a:rPr sz="2800" spc="-140" dirty="0">
                <a:latin typeface="Times New Roman"/>
                <a:cs typeface="Times New Roman"/>
              </a:rPr>
              <a:t>інтервалах.  Орієнтовно</a:t>
            </a:r>
            <a:r>
              <a:rPr sz="2800" spc="-350" dirty="0">
                <a:latin typeface="Times New Roman"/>
                <a:cs typeface="Times New Roman"/>
              </a:rPr>
              <a:t> </a:t>
            </a:r>
            <a:r>
              <a:rPr sz="2800" spc="-135" dirty="0">
                <a:latin typeface="Times New Roman"/>
                <a:cs typeface="Times New Roman"/>
              </a:rPr>
              <a:t>кількість</a:t>
            </a:r>
            <a:r>
              <a:rPr sz="2800" spc="-320" dirty="0">
                <a:latin typeface="Times New Roman"/>
                <a:cs typeface="Times New Roman"/>
              </a:rPr>
              <a:t> </a:t>
            </a:r>
            <a:r>
              <a:rPr sz="2800" spc="-120" dirty="0">
                <a:latin typeface="Times New Roman"/>
                <a:cs typeface="Times New Roman"/>
              </a:rPr>
              <a:t>груп</a:t>
            </a:r>
            <a:r>
              <a:rPr sz="2800" spc="-335" dirty="0">
                <a:latin typeface="Times New Roman"/>
                <a:cs typeface="Times New Roman"/>
              </a:rPr>
              <a:t> </a:t>
            </a:r>
            <a:r>
              <a:rPr sz="2800" spc="-100" dirty="0">
                <a:latin typeface="Times New Roman"/>
                <a:cs typeface="Times New Roman"/>
              </a:rPr>
              <a:t>для</a:t>
            </a:r>
            <a:r>
              <a:rPr sz="2800" spc="-290" dirty="0">
                <a:latin typeface="Times New Roman"/>
                <a:cs typeface="Times New Roman"/>
              </a:rPr>
              <a:t> </a:t>
            </a:r>
            <a:r>
              <a:rPr sz="2800" spc="-125" dirty="0">
                <a:latin typeface="Times New Roman"/>
                <a:cs typeface="Times New Roman"/>
              </a:rPr>
              <a:t>рівних</a:t>
            </a:r>
            <a:r>
              <a:rPr sz="2800" spc="-330" dirty="0">
                <a:latin typeface="Times New Roman"/>
                <a:cs typeface="Times New Roman"/>
              </a:rPr>
              <a:t> </a:t>
            </a:r>
            <a:r>
              <a:rPr sz="2800" spc="-140" dirty="0">
                <a:latin typeface="Times New Roman"/>
                <a:cs typeface="Times New Roman"/>
              </a:rPr>
              <a:t>інтервалів</a:t>
            </a:r>
            <a:r>
              <a:rPr sz="2800" spc="-335" dirty="0">
                <a:latin typeface="Times New Roman"/>
                <a:cs typeface="Times New Roman"/>
              </a:rPr>
              <a:t> </a:t>
            </a:r>
            <a:r>
              <a:rPr sz="2800" spc="-150" dirty="0">
                <a:latin typeface="Times New Roman"/>
                <a:cs typeface="Times New Roman"/>
              </a:rPr>
              <a:t>визначають</a:t>
            </a:r>
            <a:r>
              <a:rPr sz="2800" spc="-340" dirty="0">
                <a:latin typeface="Times New Roman"/>
                <a:cs typeface="Times New Roman"/>
              </a:rPr>
              <a:t> </a:t>
            </a:r>
            <a:r>
              <a:rPr sz="2800" spc="-5" dirty="0">
                <a:latin typeface="Times New Roman"/>
                <a:cs typeface="Times New Roman"/>
              </a:rPr>
              <a:t>з  </a:t>
            </a:r>
            <a:r>
              <a:rPr sz="2800" spc="-150" dirty="0">
                <a:latin typeface="Times New Roman"/>
                <a:cs typeface="Times New Roman"/>
              </a:rPr>
              <a:t>допомогою формули, </a:t>
            </a:r>
            <a:r>
              <a:rPr sz="2800" spc="-114" dirty="0">
                <a:latin typeface="Times New Roman"/>
                <a:cs typeface="Times New Roman"/>
              </a:rPr>
              <a:t>яку </a:t>
            </a:r>
            <a:r>
              <a:rPr sz="2800" spc="-145" dirty="0">
                <a:latin typeface="Times New Roman"/>
                <a:cs typeface="Times New Roman"/>
              </a:rPr>
              <a:t>запропонував американський  вчений</a:t>
            </a:r>
            <a:r>
              <a:rPr sz="2800" spc="-335" dirty="0">
                <a:latin typeface="Times New Roman"/>
                <a:cs typeface="Times New Roman"/>
              </a:rPr>
              <a:t> </a:t>
            </a:r>
            <a:r>
              <a:rPr sz="2800" spc="-140" dirty="0">
                <a:latin typeface="Times New Roman"/>
                <a:cs typeface="Times New Roman"/>
              </a:rPr>
              <a:t>Стерджес:</a:t>
            </a:r>
            <a:endParaRPr sz="2800">
              <a:latin typeface="Times New Roman"/>
              <a:cs typeface="Times New Roman"/>
            </a:endParaRPr>
          </a:p>
          <a:p>
            <a:pPr marL="12700" marR="1149985">
              <a:lnSpc>
                <a:spcPts val="4420"/>
              </a:lnSpc>
              <a:spcBef>
                <a:spcPts val="180"/>
              </a:spcBef>
            </a:pPr>
            <a:r>
              <a:rPr sz="3200" dirty="0">
                <a:solidFill>
                  <a:srgbClr val="404040"/>
                </a:solidFill>
                <a:latin typeface="Times New Roman"/>
                <a:cs typeface="Times New Roman"/>
              </a:rPr>
              <a:t>n</a:t>
            </a:r>
            <a:r>
              <a:rPr sz="3200" spc="-315" dirty="0">
                <a:solidFill>
                  <a:srgbClr val="404040"/>
                </a:solidFill>
                <a:latin typeface="Times New Roman"/>
                <a:cs typeface="Times New Roman"/>
              </a:rPr>
              <a:t> </a:t>
            </a:r>
            <a:r>
              <a:rPr sz="3200" dirty="0">
                <a:solidFill>
                  <a:srgbClr val="404040"/>
                </a:solidFill>
                <a:latin typeface="Times New Roman"/>
                <a:cs typeface="Times New Roman"/>
              </a:rPr>
              <a:t>=</a:t>
            </a:r>
            <a:r>
              <a:rPr sz="3200" spc="-305" dirty="0">
                <a:solidFill>
                  <a:srgbClr val="404040"/>
                </a:solidFill>
                <a:latin typeface="Times New Roman"/>
                <a:cs typeface="Times New Roman"/>
              </a:rPr>
              <a:t> </a:t>
            </a:r>
            <a:r>
              <a:rPr sz="3200" spc="-135" dirty="0">
                <a:solidFill>
                  <a:srgbClr val="404040"/>
                </a:solidFill>
                <a:latin typeface="Times New Roman"/>
                <a:cs typeface="Times New Roman"/>
              </a:rPr>
              <a:t>1+3,332</a:t>
            </a:r>
            <a:r>
              <a:rPr sz="3200" spc="-305" dirty="0">
                <a:solidFill>
                  <a:srgbClr val="404040"/>
                </a:solidFill>
                <a:latin typeface="Times New Roman"/>
                <a:cs typeface="Times New Roman"/>
              </a:rPr>
              <a:t> </a:t>
            </a:r>
            <a:r>
              <a:rPr sz="3200" spc="-80" dirty="0">
                <a:solidFill>
                  <a:srgbClr val="404040"/>
                </a:solidFill>
                <a:latin typeface="Times New Roman"/>
                <a:cs typeface="Times New Roman"/>
              </a:rPr>
              <a:t>lg</a:t>
            </a:r>
            <a:r>
              <a:rPr sz="3200" spc="-305" dirty="0">
                <a:solidFill>
                  <a:srgbClr val="404040"/>
                </a:solidFill>
                <a:latin typeface="Times New Roman"/>
                <a:cs typeface="Times New Roman"/>
              </a:rPr>
              <a:t> </a:t>
            </a:r>
            <a:r>
              <a:rPr sz="3200" spc="-80" dirty="0">
                <a:solidFill>
                  <a:srgbClr val="404040"/>
                </a:solidFill>
                <a:latin typeface="Times New Roman"/>
                <a:cs typeface="Times New Roman"/>
              </a:rPr>
              <a:t>N,</a:t>
            </a:r>
            <a:r>
              <a:rPr sz="3200" spc="-290" dirty="0">
                <a:solidFill>
                  <a:srgbClr val="404040"/>
                </a:solidFill>
                <a:latin typeface="Times New Roman"/>
                <a:cs typeface="Times New Roman"/>
              </a:rPr>
              <a:t> </a:t>
            </a:r>
            <a:r>
              <a:rPr sz="3200" spc="-80" dirty="0">
                <a:solidFill>
                  <a:srgbClr val="404040"/>
                </a:solidFill>
                <a:latin typeface="Times New Roman"/>
                <a:cs typeface="Times New Roman"/>
              </a:rPr>
              <a:t>де</a:t>
            </a:r>
            <a:r>
              <a:rPr sz="3200" spc="-305" dirty="0">
                <a:solidFill>
                  <a:srgbClr val="404040"/>
                </a:solidFill>
                <a:latin typeface="Times New Roman"/>
                <a:cs typeface="Times New Roman"/>
              </a:rPr>
              <a:t> </a:t>
            </a:r>
            <a:r>
              <a:rPr sz="3200" spc="-80" dirty="0">
                <a:solidFill>
                  <a:srgbClr val="404040"/>
                </a:solidFill>
                <a:latin typeface="Times New Roman"/>
                <a:cs typeface="Times New Roman"/>
              </a:rPr>
              <a:t>N–</a:t>
            </a:r>
            <a:r>
              <a:rPr sz="3200" spc="-300" dirty="0">
                <a:solidFill>
                  <a:srgbClr val="404040"/>
                </a:solidFill>
                <a:latin typeface="Times New Roman"/>
                <a:cs typeface="Times New Roman"/>
              </a:rPr>
              <a:t> </a:t>
            </a:r>
            <a:r>
              <a:rPr sz="3200" spc="-140" dirty="0">
                <a:solidFill>
                  <a:srgbClr val="404040"/>
                </a:solidFill>
                <a:latin typeface="Times New Roman"/>
                <a:cs typeface="Times New Roman"/>
              </a:rPr>
              <a:t>чисельність</a:t>
            </a:r>
            <a:r>
              <a:rPr sz="3200" spc="-250" dirty="0">
                <a:solidFill>
                  <a:srgbClr val="404040"/>
                </a:solidFill>
                <a:latin typeface="Times New Roman"/>
                <a:cs typeface="Times New Roman"/>
              </a:rPr>
              <a:t> </a:t>
            </a:r>
            <a:r>
              <a:rPr sz="3200" spc="-140" dirty="0">
                <a:solidFill>
                  <a:srgbClr val="404040"/>
                </a:solidFill>
                <a:latin typeface="Times New Roman"/>
                <a:cs typeface="Times New Roman"/>
              </a:rPr>
              <a:t>елементів  сукупності</a:t>
            </a:r>
            <a:endParaRPr sz="3200">
              <a:latin typeface="Times New Roman"/>
              <a:cs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151846"/>
            <a:ext cx="6804025" cy="2550160"/>
          </a:xfrm>
          <a:prstGeom prst="rect">
            <a:avLst/>
          </a:prstGeom>
        </p:spPr>
        <p:txBody>
          <a:bodyPr vert="horz" wrap="square" lIns="0" tIns="12700" rIns="0" bIns="0" rtlCol="0">
            <a:spAutoFit/>
          </a:bodyPr>
          <a:lstStyle/>
          <a:p>
            <a:pPr marL="12700" marR="544830">
              <a:lnSpc>
                <a:spcPct val="114999"/>
              </a:lnSpc>
              <a:spcBef>
                <a:spcPts val="100"/>
              </a:spcBef>
            </a:pPr>
            <a:r>
              <a:rPr sz="3600" spc="-145" dirty="0"/>
              <a:t>Інтервали </a:t>
            </a:r>
            <a:r>
              <a:rPr sz="3600" spc="-170" dirty="0"/>
              <a:t>бувають </a:t>
            </a:r>
            <a:r>
              <a:rPr sz="3600" spc="-130" dirty="0"/>
              <a:t>рівні</a:t>
            </a:r>
            <a:r>
              <a:rPr sz="3600" spc="-500" dirty="0"/>
              <a:t> </a:t>
            </a:r>
            <a:r>
              <a:rPr sz="3600" spc="-170" dirty="0"/>
              <a:t>(однакові),  </a:t>
            </a:r>
            <a:r>
              <a:rPr sz="3600" spc="-135" dirty="0"/>
              <a:t>нерівні</a:t>
            </a:r>
            <a:r>
              <a:rPr sz="3600" spc="-295" dirty="0"/>
              <a:t> </a:t>
            </a:r>
            <a:r>
              <a:rPr sz="3600" spc="-165" dirty="0"/>
              <a:t>(неоднакові),</a:t>
            </a:r>
            <a:endParaRPr sz="3600"/>
          </a:p>
          <a:p>
            <a:pPr marL="12700" marR="5080">
              <a:lnSpc>
                <a:spcPct val="114999"/>
              </a:lnSpc>
              <a:spcBef>
                <a:spcPts val="5"/>
              </a:spcBef>
            </a:pPr>
            <a:r>
              <a:rPr sz="3600" spc="-140" dirty="0"/>
              <a:t>відкриті</a:t>
            </a:r>
            <a:r>
              <a:rPr sz="3600" spc="-290" dirty="0"/>
              <a:t> </a:t>
            </a:r>
            <a:r>
              <a:rPr sz="3600" spc="-120" dirty="0"/>
              <a:t>(від</a:t>
            </a:r>
            <a:r>
              <a:rPr sz="3600" spc="-285" dirty="0"/>
              <a:t> </a:t>
            </a:r>
            <a:r>
              <a:rPr sz="3600" spc="-80" dirty="0"/>
              <a:t>10</a:t>
            </a:r>
            <a:r>
              <a:rPr sz="3600" spc="-295" dirty="0"/>
              <a:t> </a:t>
            </a:r>
            <a:r>
              <a:rPr sz="3600" spc="-110" dirty="0"/>
              <a:t>осіб;</a:t>
            </a:r>
            <a:r>
              <a:rPr sz="3600" spc="-280" dirty="0"/>
              <a:t> </a:t>
            </a:r>
            <a:r>
              <a:rPr sz="3600" spc="-125" dirty="0"/>
              <a:t>понад</a:t>
            </a:r>
            <a:r>
              <a:rPr sz="3600" spc="-295" dirty="0"/>
              <a:t> </a:t>
            </a:r>
            <a:r>
              <a:rPr sz="3600" spc="-80" dirty="0"/>
              <a:t>51</a:t>
            </a:r>
            <a:r>
              <a:rPr sz="3600" spc="-300" dirty="0"/>
              <a:t> </a:t>
            </a:r>
            <a:r>
              <a:rPr sz="3600" spc="-140" dirty="0"/>
              <a:t>особу)</a:t>
            </a:r>
            <a:r>
              <a:rPr sz="3600" spc="-275" dirty="0"/>
              <a:t> </a:t>
            </a:r>
            <a:r>
              <a:rPr sz="3600" dirty="0"/>
              <a:t>і  </a:t>
            </a:r>
            <a:r>
              <a:rPr sz="3600" spc="-140" dirty="0"/>
              <a:t>замкнені </a:t>
            </a:r>
            <a:r>
              <a:rPr sz="3600" spc="-135" dirty="0"/>
              <a:t>([2-7], [8-14],</a:t>
            </a:r>
            <a:r>
              <a:rPr sz="3600" spc="-540" dirty="0"/>
              <a:t> </a:t>
            </a:r>
            <a:r>
              <a:rPr sz="3600" spc="-140" dirty="0"/>
              <a:t>[14-20]).</a:t>
            </a:r>
            <a:endParaRPr sz="3600"/>
          </a:p>
        </p:txBody>
      </p:sp>
      <p:sp>
        <p:nvSpPr>
          <p:cNvPr id="3" name="object 3"/>
          <p:cNvSpPr txBox="1">
            <a:spLocks noGrp="1"/>
          </p:cNvSpPr>
          <p:nvPr>
            <p:ph type="body" idx="1"/>
          </p:nvPr>
        </p:nvSpPr>
        <p:spPr>
          <a:prstGeom prst="rect">
            <a:avLst/>
          </a:prstGeom>
        </p:spPr>
        <p:txBody>
          <a:bodyPr vert="horz" wrap="square" lIns="0" tIns="815977" rIns="0" bIns="0" rtlCol="0">
            <a:spAutoFit/>
          </a:bodyPr>
          <a:lstStyle/>
          <a:p>
            <a:pPr marL="107314" marR="488315">
              <a:lnSpc>
                <a:spcPct val="114999"/>
              </a:lnSpc>
              <a:spcBef>
                <a:spcPts val="100"/>
              </a:spcBef>
            </a:pPr>
            <a:r>
              <a:rPr sz="2800" b="1" spc="-100" dirty="0">
                <a:latin typeface="Times New Roman"/>
                <a:cs typeface="Times New Roman"/>
              </a:rPr>
              <a:t>При</a:t>
            </a:r>
            <a:r>
              <a:rPr sz="2800" b="1" spc="-330" dirty="0">
                <a:latin typeface="Times New Roman"/>
                <a:cs typeface="Times New Roman"/>
              </a:rPr>
              <a:t> </a:t>
            </a:r>
            <a:r>
              <a:rPr sz="2800" b="1" spc="-145" dirty="0">
                <a:latin typeface="Times New Roman"/>
                <a:cs typeface="Times New Roman"/>
              </a:rPr>
              <a:t>типологічному</a:t>
            </a:r>
            <a:r>
              <a:rPr sz="2800" b="1" spc="-350" dirty="0">
                <a:latin typeface="Times New Roman"/>
                <a:cs typeface="Times New Roman"/>
              </a:rPr>
              <a:t> </a:t>
            </a:r>
            <a:r>
              <a:rPr sz="2800" b="1" spc="-135" dirty="0">
                <a:latin typeface="Times New Roman"/>
                <a:cs typeface="Times New Roman"/>
              </a:rPr>
              <a:t>групуванні</a:t>
            </a:r>
            <a:r>
              <a:rPr sz="2800" b="1" spc="-355" dirty="0">
                <a:latin typeface="Times New Roman"/>
                <a:cs typeface="Times New Roman"/>
              </a:rPr>
              <a:t> </a:t>
            </a:r>
            <a:r>
              <a:rPr sz="2800" b="1" spc="-135" dirty="0">
                <a:latin typeface="Times New Roman"/>
                <a:cs typeface="Times New Roman"/>
              </a:rPr>
              <a:t>найчастіше</a:t>
            </a:r>
            <a:r>
              <a:rPr sz="2800" b="1" spc="-365" dirty="0">
                <a:latin typeface="Times New Roman"/>
                <a:cs typeface="Times New Roman"/>
              </a:rPr>
              <a:t> </a:t>
            </a:r>
            <a:r>
              <a:rPr sz="2800" b="1" spc="-150" dirty="0">
                <a:latin typeface="Times New Roman"/>
                <a:cs typeface="Times New Roman"/>
              </a:rPr>
              <a:t>вживають  </a:t>
            </a:r>
            <a:r>
              <a:rPr sz="2800" b="1" spc="-130" dirty="0">
                <a:latin typeface="Times New Roman"/>
                <a:cs typeface="Times New Roman"/>
              </a:rPr>
              <a:t>нерівні </a:t>
            </a:r>
            <a:r>
              <a:rPr sz="2800" b="1" spc="-135" dirty="0">
                <a:latin typeface="Times New Roman"/>
                <a:cs typeface="Times New Roman"/>
              </a:rPr>
              <a:t>інтервали. </a:t>
            </a:r>
            <a:r>
              <a:rPr sz="2800" b="1" spc="-125" dirty="0">
                <a:latin typeface="Times New Roman"/>
                <a:cs typeface="Times New Roman"/>
              </a:rPr>
              <a:t>Межа </a:t>
            </a:r>
            <a:r>
              <a:rPr sz="2800" b="1" spc="-130" dirty="0">
                <a:latin typeface="Times New Roman"/>
                <a:cs typeface="Times New Roman"/>
              </a:rPr>
              <a:t>інтервалу </a:t>
            </a:r>
            <a:r>
              <a:rPr sz="2800" b="1" spc="-150" dirty="0">
                <a:latin typeface="Times New Roman"/>
                <a:cs typeface="Times New Roman"/>
              </a:rPr>
              <a:t>розглядається </a:t>
            </a:r>
            <a:r>
              <a:rPr sz="2800" b="1" spc="-80" dirty="0">
                <a:latin typeface="Times New Roman"/>
                <a:cs typeface="Times New Roman"/>
              </a:rPr>
              <a:t>як  </a:t>
            </a:r>
            <a:r>
              <a:rPr sz="2800" b="1" spc="-150" dirty="0">
                <a:latin typeface="Times New Roman"/>
                <a:cs typeface="Times New Roman"/>
              </a:rPr>
              <a:t>умовна</a:t>
            </a:r>
            <a:r>
              <a:rPr sz="2800" b="1" spc="-335" dirty="0">
                <a:latin typeface="Times New Roman"/>
                <a:cs typeface="Times New Roman"/>
              </a:rPr>
              <a:t> </a:t>
            </a:r>
            <a:r>
              <a:rPr sz="2800" b="1" spc="-114" dirty="0">
                <a:latin typeface="Times New Roman"/>
                <a:cs typeface="Times New Roman"/>
              </a:rPr>
              <a:t>межа</a:t>
            </a:r>
            <a:r>
              <a:rPr sz="2800" b="1" spc="-320" dirty="0">
                <a:latin typeface="Times New Roman"/>
                <a:cs typeface="Times New Roman"/>
              </a:rPr>
              <a:t> </a:t>
            </a:r>
            <a:r>
              <a:rPr sz="2800" b="1" spc="-165" dirty="0">
                <a:latin typeface="Times New Roman"/>
                <a:cs typeface="Times New Roman"/>
              </a:rPr>
              <a:t>переходу</a:t>
            </a:r>
            <a:r>
              <a:rPr sz="2800" b="1" spc="-330" dirty="0">
                <a:latin typeface="Times New Roman"/>
                <a:cs typeface="Times New Roman"/>
              </a:rPr>
              <a:t> </a:t>
            </a:r>
            <a:r>
              <a:rPr sz="2800" b="1" spc="-140" dirty="0">
                <a:latin typeface="Times New Roman"/>
                <a:cs typeface="Times New Roman"/>
              </a:rPr>
              <a:t>кількості</a:t>
            </a:r>
            <a:r>
              <a:rPr sz="2800" b="1" spc="-350" dirty="0">
                <a:latin typeface="Times New Roman"/>
                <a:cs typeface="Times New Roman"/>
              </a:rPr>
              <a:t> </a:t>
            </a:r>
            <a:r>
              <a:rPr sz="2800" b="1" spc="-5" dirty="0">
                <a:latin typeface="Times New Roman"/>
                <a:cs typeface="Times New Roman"/>
              </a:rPr>
              <a:t>в</a:t>
            </a:r>
            <a:r>
              <a:rPr sz="2800" b="1" spc="-290" dirty="0">
                <a:latin typeface="Times New Roman"/>
                <a:cs typeface="Times New Roman"/>
              </a:rPr>
              <a:t> </a:t>
            </a:r>
            <a:r>
              <a:rPr sz="2800" b="1" spc="-155" dirty="0">
                <a:latin typeface="Times New Roman"/>
                <a:cs typeface="Times New Roman"/>
              </a:rPr>
              <a:t>нову</a:t>
            </a:r>
            <a:r>
              <a:rPr sz="2800" b="1" spc="-325" dirty="0">
                <a:latin typeface="Times New Roman"/>
                <a:cs typeface="Times New Roman"/>
              </a:rPr>
              <a:t> </a:t>
            </a:r>
            <a:r>
              <a:rPr sz="2800" b="1" spc="-130" dirty="0">
                <a:latin typeface="Times New Roman"/>
                <a:cs typeface="Times New Roman"/>
              </a:rPr>
              <a:t>якість.</a:t>
            </a:r>
            <a:endParaRPr sz="2800">
              <a:latin typeface="Times New Roman"/>
              <a:cs typeface="Times New Roman"/>
            </a:endParaRPr>
          </a:p>
          <a:p>
            <a:pPr marL="107314" marR="5080">
              <a:lnSpc>
                <a:spcPct val="114999"/>
              </a:lnSpc>
              <a:spcBef>
                <a:spcPts val="5"/>
              </a:spcBef>
            </a:pPr>
            <a:r>
              <a:rPr sz="2800" b="1" spc="-5" dirty="0">
                <a:latin typeface="Times New Roman"/>
                <a:cs typeface="Times New Roman"/>
              </a:rPr>
              <a:t>У </a:t>
            </a:r>
            <a:r>
              <a:rPr sz="2800" b="1" spc="-140" dirty="0">
                <a:latin typeface="Times New Roman"/>
                <a:cs typeface="Times New Roman"/>
              </a:rPr>
              <a:t>структурних, </a:t>
            </a:r>
            <a:r>
              <a:rPr sz="2800" b="1" spc="-135" dirty="0">
                <a:latin typeface="Times New Roman"/>
                <a:cs typeface="Times New Roman"/>
              </a:rPr>
              <a:t>аналітичних </a:t>
            </a:r>
            <a:r>
              <a:rPr sz="2800" b="1" spc="-140" dirty="0">
                <a:latin typeface="Times New Roman"/>
                <a:cs typeface="Times New Roman"/>
              </a:rPr>
              <a:t>групуваннях </a:t>
            </a:r>
            <a:r>
              <a:rPr sz="2800" b="1" spc="-65" dirty="0">
                <a:latin typeface="Times New Roman"/>
                <a:cs typeface="Times New Roman"/>
              </a:rPr>
              <a:t>та </a:t>
            </a:r>
            <a:r>
              <a:rPr sz="2800" b="1" spc="-100" dirty="0">
                <a:latin typeface="Times New Roman"/>
                <a:cs typeface="Times New Roman"/>
              </a:rPr>
              <a:t>при  </a:t>
            </a:r>
            <a:r>
              <a:rPr sz="2800" b="1" spc="-145" dirty="0">
                <a:latin typeface="Times New Roman"/>
                <a:cs typeface="Times New Roman"/>
              </a:rPr>
              <a:t>обмеженій</a:t>
            </a:r>
            <a:r>
              <a:rPr sz="2800" b="1" spc="-335" dirty="0">
                <a:latin typeface="Times New Roman"/>
                <a:cs typeface="Times New Roman"/>
              </a:rPr>
              <a:t> </a:t>
            </a:r>
            <a:r>
              <a:rPr sz="2800" b="1" spc="-140" dirty="0">
                <a:latin typeface="Times New Roman"/>
                <a:cs typeface="Times New Roman"/>
              </a:rPr>
              <a:t>кількості</a:t>
            </a:r>
            <a:r>
              <a:rPr sz="2800" b="1" spc="-335" dirty="0">
                <a:latin typeface="Times New Roman"/>
                <a:cs typeface="Times New Roman"/>
              </a:rPr>
              <a:t> </a:t>
            </a:r>
            <a:r>
              <a:rPr sz="2800" b="1" spc="-145" dirty="0">
                <a:latin typeface="Times New Roman"/>
                <a:cs typeface="Times New Roman"/>
              </a:rPr>
              <a:t>одиниць</a:t>
            </a:r>
            <a:r>
              <a:rPr sz="2800" b="1" spc="-310" dirty="0">
                <a:latin typeface="Times New Roman"/>
                <a:cs typeface="Times New Roman"/>
              </a:rPr>
              <a:t> </a:t>
            </a:r>
            <a:r>
              <a:rPr sz="2800" b="1" spc="-145" dirty="0">
                <a:latin typeface="Times New Roman"/>
                <a:cs typeface="Times New Roman"/>
              </a:rPr>
              <a:t>сукупності</a:t>
            </a:r>
            <a:r>
              <a:rPr sz="2800" b="1" spc="-345" dirty="0">
                <a:latin typeface="Times New Roman"/>
                <a:cs typeface="Times New Roman"/>
              </a:rPr>
              <a:t> </a:t>
            </a:r>
            <a:r>
              <a:rPr sz="2800" b="1" spc="-114" dirty="0">
                <a:latin typeface="Times New Roman"/>
                <a:cs typeface="Times New Roman"/>
              </a:rPr>
              <a:t>дані</a:t>
            </a:r>
            <a:r>
              <a:rPr sz="2800" b="1" spc="-310" dirty="0">
                <a:latin typeface="Times New Roman"/>
                <a:cs typeface="Times New Roman"/>
              </a:rPr>
              <a:t> </a:t>
            </a:r>
            <a:r>
              <a:rPr sz="2800" b="1" spc="-145" dirty="0">
                <a:latin typeface="Times New Roman"/>
                <a:cs typeface="Times New Roman"/>
              </a:rPr>
              <a:t>розміщують  </a:t>
            </a:r>
            <a:r>
              <a:rPr sz="2800" b="1" spc="-150" dirty="0">
                <a:latin typeface="Times New Roman"/>
                <a:cs typeface="Times New Roman"/>
              </a:rPr>
              <a:t>впорядковано </a:t>
            </a:r>
            <a:r>
              <a:rPr sz="2800" b="1" spc="-75" dirty="0">
                <a:latin typeface="Times New Roman"/>
                <a:cs typeface="Times New Roman"/>
              </a:rPr>
              <a:t>за </a:t>
            </a:r>
            <a:r>
              <a:rPr sz="2800" b="1" spc="-135" dirty="0">
                <a:latin typeface="Times New Roman"/>
                <a:cs typeface="Times New Roman"/>
              </a:rPr>
              <a:t>зростанням </a:t>
            </a:r>
            <a:r>
              <a:rPr sz="2800" b="1" spc="-130" dirty="0">
                <a:latin typeface="Times New Roman"/>
                <a:cs typeface="Times New Roman"/>
              </a:rPr>
              <a:t>ознаки, </a:t>
            </a:r>
            <a:r>
              <a:rPr sz="2800" b="1" spc="-5" dirty="0">
                <a:latin typeface="Times New Roman"/>
                <a:cs typeface="Times New Roman"/>
              </a:rPr>
              <a:t>а </a:t>
            </a:r>
            <a:r>
              <a:rPr sz="2800" b="1" spc="-145" dirty="0">
                <a:latin typeface="Times New Roman"/>
                <a:cs typeface="Times New Roman"/>
              </a:rPr>
              <a:t>кожна </a:t>
            </a:r>
            <a:r>
              <a:rPr sz="2800" b="1" spc="-125" dirty="0">
                <a:latin typeface="Times New Roman"/>
                <a:cs typeface="Times New Roman"/>
              </a:rPr>
              <a:t>група  </a:t>
            </a:r>
            <a:r>
              <a:rPr sz="2800" b="1" spc="-135" dirty="0">
                <a:latin typeface="Times New Roman"/>
                <a:cs typeface="Times New Roman"/>
              </a:rPr>
              <a:t>вміщує</a:t>
            </a:r>
            <a:r>
              <a:rPr sz="2800" b="1" spc="-355" dirty="0">
                <a:latin typeface="Times New Roman"/>
                <a:cs typeface="Times New Roman"/>
              </a:rPr>
              <a:t> </a:t>
            </a:r>
            <a:r>
              <a:rPr sz="2800" b="1" spc="-75" dirty="0">
                <a:latin typeface="Times New Roman"/>
                <a:cs typeface="Times New Roman"/>
              </a:rPr>
              <a:t>їх</a:t>
            </a:r>
            <a:r>
              <a:rPr sz="2800" b="1" spc="-315" dirty="0">
                <a:latin typeface="Times New Roman"/>
                <a:cs typeface="Times New Roman"/>
              </a:rPr>
              <a:t> </a:t>
            </a:r>
            <a:r>
              <a:rPr sz="2800" b="1" spc="-165" dirty="0">
                <a:latin typeface="Times New Roman"/>
                <a:cs typeface="Times New Roman"/>
              </a:rPr>
              <a:t>однакову</a:t>
            </a:r>
            <a:r>
              <a:rPr sz="2800" b="1" spc="-340" dirty="0">
                <a:latin typeface="Times New Roman"/>
                <a:cs typeface="Times New Roman"/>
              </a:rPr>
              <a:t> </a:t>
            </a:r>
            <a:r>
              <a:rPr sz="2800" b="1" spc="-135" dirty="0">
                <a:latin typeface="Times New Roman"/>
                <a:cs typeface="Times New Roman"/>
              </a:rPr>
              <a:t>кількість.</a:t>
            </a:r>
            <a:endParaRPr sz="2800">
              <a:latin typeface="Times New Roman"/>
              <a:cs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875" y="166476"/>
            <a:ext cx="8354695" cy="1007744"/>
          </a:xfrm>
          <a:prstGeom prst="rect">
            <a:avLst/>
          </a:prstGeom>
        </p:spPr>
        <p:txBody>
          <a:bodyPr vert="horz" wrap="square" lIns="0" tIns="12700" rIns="0" bIns="0" rtlCol="0">
            <a:spAutoFit/>
          </a:bodyPr>
          <a:lstStyle/>
          <a:p>
            <a:pPr marL="12700" marR="5080" indent="449580">
              <a:lnSpc>
                <a:spcPct val="114999"/>
              </a:lnSpc>
              <a:spcBef>
                <a:spcPts val="100"/>
              </a:spcBef>
              <a:tabLst>
                <a:tab pos="1717675" algn="l"/>
                <a:tab pos="2350135" algn="l"/>
                <a:tab pos="4283075" algn="l"/>
                <a:tab pos="6348730" algn="l"/>
                <a:tab pos="7705090" algn="l"/>
              </a:tabLst>
            </a:pPr>
            <a:r>
              <a:rPr sz="2800" spc="-140" dirty="0">
                <a:solidFill>
                  <a:srgbClr val="252525"/>
                </a:solidFill>
                <a:latin typeface="Times New Roman"/>
                <a:cs typeface="Times New Roman"/>
              </a:rPr>
              <a:t>Іноді виникає </a:t>
            </a:r>
            <a:r>
              <a:rPr sz="2800" spc="-135" dirty="0">
                <a:solidFill>
                  <a:srgbClr val="252525"/>
                </a:solidFill>
                <a:latin typeface="Times New Roman"/>
                <a:cs typeface="Times New Roman"/>
              </a:rPr>
              <a:t>потреба </a:t>
            </a:r>
            <a:r>
              <a:rPr sz="2800" spc="-5" dirty="0">
                <a:solidFill>
                  <a:srgbClr val="252525"/>
                </a:solidFill>
                <a:latin typeface="Times New Roman"/>
                <a:cs typeface="Times New Roman"/>
              </a:rPr>
              <a:t>у</a:t>
            </a:r>
            <a:r>
              <a:rPr sz="2800" spc="-545" dirty="0">
                <a:solidFill>
                  <a:srgbClr val="252525"/>
                </a:solidFill>
                <a:latin typeface="Times New Roman"/>
                <a:cs typeface="Times New Roman"/>
              </a:rPr>
              <a:t> </a:t>
            </a:r>
            <a:r>
              <a:rPr sz="2800" spc="-150" dirty="0">
                <a:solidFill>
                  <a:srgbClr val="252525"/>
                </a:solidFill>
                <a:latin typeface="Times New Roman"/>
                <a:cs typeface="Times New Roman"/>
              </a:rPr>
              <a:t>перегрупуванні </a:t>
            </a:r>
            <a:r>
              <a:rPr sz="2800" spc="-140" dirty="0">
                <a:solidFill>
                  <a:srgbClr val="252525"/>
                </a:solidFill>
                <a:latin typeface="Times New Roman"/>
                <a:cs typeface="Times New Roman"/>
              </a:rPr>
              <a:t>вже </a:t>
            </a:r>
            <a:r>
              <a:rPr sz="2800" spc="-175" dirty="0">
                <a:solidFill>
                  <a:srgbClr val="252525"/>
                </a:solidFill>
                <a:latin typeface="Times New Roman"/>
                <a:cs typeface="Times New Roman"/>
              </a:rPr>
              <a:t>побудованого  </a:t>
            </a:r>
            <a:r>
              <a:rPr sz="2800" spc="-160" dirty="0">
                <a:solidFill>
                  <a:srgbClr val="252525"/>
                </a:solidFill>
                <a:latin typeface="Times New Roman"/>
                <a:cs typeface="Times New Roman"/>
              </a:rPr>
              <a:t>г</a:t>
            </a:r>
            <a:r>
              <a:rPr sz="2800" spc="-180" dirty="0">
                <a:solidFill>
                  <a:srgbClr val="252525"/>
                </a:solidFill>
                <a:latin typeface="Times New Roman"/>
                <a:cs typeface="Times New Roman"/>
              </a:rPr>
              <a:t>р</a:t>
            </a:r>
            <a:r>
              <a:rPr sz="2800" spc="-160" dirty="0">
                <a:solidFill>
                  <a:srgbClr val="252525"/>
                </a:solidFill>
                <a:latin typeface="Times New Roman"/>
                <a:cs typeface="Times New Roman"/>
              </a:rPr>
              <a:t>уп</a:t>
            </a:r>
            <a:r>
              <a:rPr sz="2800" spc="-145" dirty="0">
                <a:solidFill>
                  <a:srgbClr val="252525"/>
                </a:solidFill>
                <a:latin typeface="Times New Roman"/>
                <a:cs typeface="Times New Roman"/>
              </a:rPr>
              <a:t>у</a:t>
            </a:r>
            <a:r>
              <a:rPr sz="2800" spc="-185" dirty="0">
                <a:solidFill>
                  <a:srgbClr val="252525"/>
                </a:solidFill>
                <a:latin typeface="Times New Roman"/>
                <a:cs typeface="Times New Roman"/>
              </a:rPr>
              <a:t>в</a:t>
            </a:r>
            <a:r>
              <a:rPr sz="2800" spc="-170" dirty="0">
                <a:solidFill>
                  <a:srgbClr val="252525"/>
                </a:solidFill>
                <a:latin typeface="Times New Roman"/>
                <a:cs typeface="Times New Roman"/>
              </a:rPr>
              <a:t>а</a:t>
            </a:r>
            <a:r>
              <a:rPr sz="2800" spc="-150" dirty="0">
                <a:solidFill>
                  <a:srgbClr val="252525"/>
                </a:solidFill>
                <a:latin typeface="Times New Roman"/>
                <a:cs typeface="Times New Roman"/>
              </a:rPr>
              <a:t>н</a:t>
            </a:r>
            <a:r>
              <a:rPr sz="2800" spc="-160" dirty="0">
                <a:solidFill>
                  <a:srgbClr val="252525"/>
                </a:solidFill>
                <a:latin typeface="Times New Roman"/>
                <a:cs typeface="Times New Roman"/>
              </a:rPr>
              <a:t>н</a:t>
            </a:r>
            <a:r>
              <a:rPr sz="2800" spc="-5" dirty="0">
                <a:solidFill>
                  <a:srgbClr val="252525"/>
                </a:solidFill>
                <a:latin typeface="Times New Roman"/>
                <a:cs typeface="Times New Roman"/>
              </a:rPr>
              <a:t>я</a:t>
            </a:r>
            <a:r>
              <a:rPr sz="2800" dirty="0">
                <a:solidFill>
                  <a:srgbClr val="252525"/>
                </a:solidFill>
                <a:latin typeface="Times New Roman"/>
                <a:cs typeface="Times New Roman"/>
              </a:rPr>
              <a:t>	</a:t>
            </a:r>
            <a:r>
              <a:rPr sz="2800" spc="-145" dirty="0">
                <a:solidFill>
                  <a:srgbClr val="252525"/>
                </a:solidFill>
                <a:latin typeface="Times New Roman"/>
                <a:cs typeface="Times New Roman"/>
              </a:rPr>
              <a:t>д</a:t>
            </a:r>
            <a:r>
              <a:rPr sz="2800" spc="-155" dirty="0">
                <a:solidFill>
                  <a:srgbClr val="252525"/>
                </a:solidFill>
                <a:latin typeface="Times New Roman"/>
                <a:cs typeface="Times New Roman"/>
              </a:rPr>
              <a:t>л</a:t>
            </a:r>
            <a:r>
              <a:rPr sz="2800" spc="-5" dirty="0">
                <a:solidFill>
                  <a:srgbClr val="252525"/>
                </a:solidFill>
                <a:latin typeface="Times New Roman"/>
                <a:cs typeface="Times New Roman"/>
              </a:rPr>
              <a:t>я</a:t>
            </a:r>
            <a:r>
              <a:rPr sz="2800" dirty="0">
                <a:solidFill>
                  <a:srgbClr val="252525"/>
                </a:solidFill>
                <a:latin typeface="Times New Roman"/>
                <a:cs typeface="Times New Roman"/>
              </a:rPr>
              <a:t>	</a:t>
            </a:r>
            <a:r>
              <a:rPr sz="2800" spc="-155" dirty="0">
                <a:solidFill>
                  <a:srgbClr val="252525"/>
                </a:solidFill>
                <a:latin typeface="Times New Roman"/>
                <a:cs typeface="Times New Roman"/>
              </a:rPr>
              <a:t>з</a:t>
            </a:r>
            <a:r>
              <a:rPr sz="2800" spc="-170" dirty="0">
                <a:solidFill>
                  <a:srgbClr val="252525"/>
                </a:solidFill>
                <a:latin typeface="Times New Roman"/>
                <a:cs typeface="Times New Roman"/>
              </a:rPr>
              <a:t>а</a:t>
            </a:r>
            <a:r>
              <a:rPr sz="2800" spc="-195" dirty="0">
                <a:solidFill>
                  <a:srgbClr val="252525"/>
                </a:solidFill>
                <a:latin typeface="Times New Roman"/>
                <a:cs typeface="Times New Roman"/>
              </a:rPr>
              <a:t>б</a:t>
            </a:r>
            <a:r>
              <a:rPr sz="2800" spc="-135" dirty="0">
                <a:solidFill>
                  <a:srgbClr val="252525"/>
                </a:solidFill>
                <a:latin typeface="Times New Roman"/>
                <a:cs typeface="Times New Roman"/>
              </a:rPr>
              <a:t>е</a:t>
            </a:r>
            <a:r>
              <a:rPr sz="2800" spc="-165" dirty="0">
                <a:solidFill>
                  <a:srgbClr val="252525"/>
                </a:solidFill>
                <a:latin typeface="Times New Roman"/>
                <a:cs typeface="Times New Roman"/>
              </a:rPr>
              <a:t>з</a:t>
            </a:r>
            <a:r>
              <a:rPr sz="2800" spc="-150" dirty="0">
                <a:solidFill>
                  <a:srgbClr val="252525"/>
                </a:solidFill>
                <a:latin typeface="Times New Roman"/>
                <a:cs typeface="Times New Roman"/>
              </a:rPr>
              <a:t>п</a:t>
            </a:r>
            <a:r>
              <a:rPr sz="2800" spc="-229" dirty="0">
                <a:solidFill>
                  <a:srgbClr val="252525"/>
                </a:solidFill>
                <a:latin typeface="Times New Roman"/>
                <a:cs typeface="Times New Roman"/>
              </a:rPr>
              <a:t>е</a:t>
            </a:r>
            <a:r>
              <a:rPr sz="2800" spc="-155" dirty="0">
                <a:solidFill>
                  <a:srgbClr val="252525"/>
                </a:solidFill>
                <a:latin typeface="Times New Roman"/>
                <a:cs typeface="Times New Roman"/>
              </a:rPr>
              <a:t>че</a:t>
            </a:r>
            <a:r>
              <a:rPr sz="2800" spc="-160" dirty="0">
                <a:solidFill>
                  <a:srgbClr val="252525"/>
                </a:solidFill>
                <a:latin typeface="Times New Roman"/>
                <a:cs typeface="Times New Roman"/>
              </a:rPr>
              <a:t>н</a:t>
            </a:r>
            <a:r>
              <a:rPr sz="2800" spc="-150" dirty="0">
                <a:solidFill>
                  <a:srgbClr val="252525"/>
                </a:solidFill>
                <a:latin typeface="Times New Roman"/>
                <a:cs typeface="Times New Roman"/>
              </a:rPr>
              <a:t>н</a:t>
            </a:r>
            <a:r>
              <a:rPr sz="2800" spc="-5" dirty="0">
                <a:solidFill>
                  <a:srgbClr val="252525"/>
                </a:solidFill>
                <a:latin typeface="Times New Roman"/>
                <a:cs typeface="Times New Roman"/>
              </a:rPr>
              <a:t>я</a:t>
            </a:r>
            <a:r>
              <a:rPr sz="2800" dirty="0">
                <a:solidFill>
                  <a:srgbClr val="252525"/>
                </a:solidFill>
                <a:latin typeface="Times New Roman"/>
                <a:cs typeface="Times New Roman"/>
              </a:rPr>
              <a:t>	</a:t>
            </a:r>
            <a:r>
              <a:rPr sz="2800" spc="-160" dirty="0">
                <a:solidFill>
                  <a:srgbClr val="252525"/>
                </a:solidFill>
                <a:latin typeface="Times New Roman"/>
                <a:cs typeface="Times New Roman"/>
              </a:rPr>
              <a:t>пор</a:t>
            </a:r>
            <a:r>
              <a:rPr sz="2800" spc="-150" dirty="0">
                <a:solidFill>
                  <a:srgbClr val="252525"/>
                </a:solidFill>
                <a:latin typeface="Times New Roman"/>
                <a:cs typeface="Times New Roman"/>
              </a:rPr>
              <a:t>івн</a:t>
            </a:r>
            <a:r>
              <a:rPr sz="2800" spc="-165" dirty="0">
                <a:solidFill>
                  <a:srgbClr val="252525"/>
                </a:solidFill>
                <a:latin typeface="Times New Roman"/>
                <a:cs typeface="Times New Roman"/>
              </a:rPr>
              <a:t>я</a:t>
            </a:r>
            <a:r>
              <a:rPr sz="2800" spc="-150" dirty="0">
                <a:solidFill>
                  <a:srgbClr val="252525"/>
                </a:solidFill>
                <a:latin typeface="Times New Roman"/>
                <a:cs typeface="Times New Roman"/>
              </a:rPr>
              <a:t>н</a:t>
            </a:r>
            <a:r>
              <a:rPr sz="2800" spc="-160" dirty="0">
                <a:solidFill>
                  <a:srgbClr val="252525"/>
                </a:solidFill>
                <a:latin typeface="Times New Roman"/>
                <a:cs typeface="Times New Roman"/>
              </a:rPr>
              <a:t>н</a:t>
            </a:r>
            <a:r>
              <a:rPr sz="2800" spc="-85" dirty="0">
                <a:solidFill>
                  <a:srgbClr val="252525"/>
                </a:solidFill>
                <a:latin typeface="Times New Roman"/>
                <a:cs typeface="Times New Roman"/>
              </a:rPr>
              <a:t>о</a:t>
            </a:r>
            <a:r>
              <a:rPr sz="2800" spc="-170" dirty="0">
                <a:solidFill>
                  <a:srgbClr val="252525"/>
                </a:solidFill>
                <a:latin typeface="Times New Roman"/>
                <a:cs typeface="Times New Roman"/>
              </a:rPr>
              <a:t>с</a:t>
            </a:r>
            <a:r>
              <a:rPr sz="2800" spc="-150" dirty="0">
                <a:solidFill>
                  <a:srgbClr val="252525"/>
                </a:solidFill>
                <a:latin typeface="Times New Roman"/>
                <a:cs typeface="Times New Roman"/>
              </a:rPr>
              <a:t>т</a:t>
            </a:r>
            <a:r>
              <a:rPr sz="2800" spc="-5" dirty="0">
                <a:solidFill>
                  <a:srgbClr val="252525"/>
                </a:solidFill>
                <a:latin typeface="Times New Roman"/>
                <a:cs typeface="Times New Roman"/>
              </a:rPr>
              <a:t>і</a:t>
            </a:r>
            <a:r>
              <a:rPr sz="2800" dirty="0">
                <a:solidFill>
                  <a:srgbClr val="252525"/>
                </a:solidFill>
                <a:latin typeface="Times New Roman"/>
                <a:cs typeface="Times New Roman"/>
              </a:rPr>
              <a:t>	</a:t>
            </a:r>
            <a:r>
              <a:rPr sz="2800" spc="-170" dirty="0">
                <a:solidFill>
                  <a:srgbClr val="252525"/>
                </a:solidFill>
                <a:latin typeface="Times New Roman"/>
                <a:cs typeface="Times New Roman"/>
              </a:rPr>
              <a:t>с</a:t>
            </a:r>
            <a:r>
              <a:rPr sz="2800" spc="-125" dirty="0">
                <a:solidFill>
                  <a:srgbClr val="252525"/>
                </a:solidFill>
                <a:latin typeface="Times New Roman"/>
                <a:cs typeface="Times New Roman"/>
              </a:rPr>
              <a:t>т</a:t>
            </a:r>
            <a:r>
              <a:rPr sz="2800" spc="-195" dirty="0">
                <a:solidFill>
                  <a:srgbClr val="252525"/>
                </a:solidFill>
                <a:latin typeface="Times New Roman"/>
                <a:cs typeface="Times New Roman"/>
              </a:rPr>
              <a:t>р</a:t>
            </a:r>
            <a:r>
              <a:rPr sz="2800" spc="-145" dirty="0">
                <a:solidFill>
                  <a:srgbClr val="252525"/>
                </a:solidFill>
                <a:latin typeface="Times New Roman"/>
                <a:cs typeface="Times New Roman"/>
              </a:rPr>
              <a:t>у</a:t>
            </a:r>
            <a:r>
              <a:rPr sz="2800" spc="-190" dirty="0">
                <a:solidFill>
                  <a:srgbClr val="252525"/>
                </a:solidFill>
                <a:latin typeface="Times New Roman"/>
                <a:cs typeface="Times New Roman"/>
              </a:rPr>
              <a:t>к</a:t>
            </a:r>
            <a:r>
              <a:rPr sz="2800" spc="-200" dirty="0">
                <a:solidFill>
                  <a:srgbClr val="252525"/>
                </a:solidFill>
                <a:latin typeface="Times New Roman"/>
                <a:cs typeface="Times New Roman"/>
              </a:rPr>
              <a:t>т</a:t>
            </a:r>
            <a:r>
              <a:rPr sz="2800" spc="-160" dirty="0">
                <a:solidFill>
                  <a:srgbClr val="252525"/>
                </a:solidFill>
                <a:latin typeface="Times New Roman"/>
                <a:cs typeface="Times New Roman"/>
              </a:rPr>
              <a:t>у</a:t>
            </a:r>
            <a:r>
              <a:rPr sz="2800" spc="-5" dirty="0">
                <a:solidFill>
                  <a:srgbClr val="252525"/>
                </a:solidFill>
                <a:latin typeface="Times New Roman"/>
                <a:cs typeface="Times New Roman"/>
              </a:rPr>
              <a:t>р</a:t>
            </a:r>
            <a:r>
              <a:rPr sz="2800" dirty="0">
                <a:solidFill>
                  <a:srgbClr val="252525"/>
                </a:solidFill>
                <a:latin typeface="Times New Roman"/>
                <a:cs typeface="Times New Roman"/>
              </a:rPr>
              <a:t>	</a:t>
            </a:r>
            <a:r>
              <a:rPr sz="2800" spc="-145" dirty="0">
                <a:solidFill>
                  <a:srgbClr val="252525"/>
                </a:solidFill>
                <a:latin typeface="Times New Roman"/>
                <a:cs typeface="Times New Roman"/>
              </a:rPr>
              <a:t>д</a:t>
            </a:r>
            <a:r>
              <a:rPr sz="2800" spc="-185" dirty="0">
                <a:solidFill>
                  <a:srgbClr val="252525"/>
                </a:solidFill>
                <a:latin typeface="Times New Roman"/>
                <a:cs typeface="Times New Roman"/>
              </a:rPr>
              <a:t>в</a:t>
            </a:r>
            <a:r>
              <a:rPr sz="2800" spc="-215" dirty="0">
                <a:solidFill>
                  <a:srgbClr val="252525"/>
                </a:solidFill>
                <a:latin typeface="Times New Roman"/>
                <a:cs typeface="Times New Roman"/>
              </a:rPr>
              <a:t>о</a:t>
            </a:r>
            <a:r>
              <a:rPr sz="2800" spc="-5" dirty="0">
                <a:solidFill>
                  <a:srgbClr val="252525"/>
                </a:solidFill>
                <a:latin typeface="Times New Roman"/>
                <a:cs typeface="Times New Roman"/>
              </a:rPr>
              <a:t>х</a:t>
            </a:r>
            <a:endParaRPr sz="2800">
              <a:latin typeface="Times New Roman"/>
              <a:cs typeface="Times New Roman"/>
            </a:endParaRPr>
          </a:p>
        </p:txBody>
      </p:sp>
      <p:sp>
        <p:nvSpPr>
          <p:cNvPr id="3" name="object 3"/>
          <p:cNvSpPr txBox="1"/>
          <p:nvPr/>
        </p:nvSpPr>
        <p:spPr>
          <a:xfrm>
            <a:off x="404875" y="1147851"/>
            <a:ext cx="6713855" cy="1007744"/>
          </a:xfrm>
          <a:prstGeom prst="rect">
            <a:avLst/>
          </a:prstGeom>
        </p:spPr>
        <p:txBody>
          <a:bodyPr vert="horz" wrap="square" lIns="0" tIns="12700" rIns="0" bIns="0" rtlCol="0">
            <a:spAutoFit/>
          </a:bodyPr>
          <a:lstStyle/>
          <a:p>
            <a:pPr marL="12700" marR="5080">
              <a:lnSpc>
                <a:spcPct val="115100"/>
              </a:lnSpc>
              <a:spcBef>
                <a:spcPts val="100"/>
              </a:spcBef>
              <a:tabLst>
                <a:tab pos="1949450" algn="l"/>
                <a:tab pos="2147570" algn="l"/>
                <a:tab pos="2849245" algn="l"/>
                <a:tab pos="4231640" algn="l"/>
                <a:tab pos="4752975" algn="l"/>
                <a:tab pos="5789295" algn="l"/>
              </a:tabLst>
            </a:pPr>
            <a:r>
              <a:rPr sz="2800" spc="-190" dirty="0">
                <a:solidFill>
                  <a:srgbClr val="252525"/>
                </a:solidFill>
                <a:latin typeface="Times New Roman"/>
                <a:cs typeface="Times New Roman"/>
              </a:rPr>
              <a:t>с</a:t>
            </a:r>
            <a:r>
              <a:rPr sz="2800" spc="-160" dirty="0">
                <a:solidFill>
                  <a:srgbClr val="252525"/>
                </a:solidFill>
                <a:latin typeface="Times New Roman"/>
                <a:cs typeface="Times New Roman"/>
              </a:rPr>
              <a:t>у</a:t>
            </a:r>
            <a:r>
              <a:rPr sz="2800" spc="-190" dirty="0">
                <a:solidFill>
                  <a:srgbClr val="252525"/>
                </a:solidFill>
                <a:latin typeface="Times New Roman"/>
                <a:cs typeface="Times New Roman"/>
              </a:rPr>
              <a:t>к</a:t>
            </a:r>
            <a:r>
              <a:rPr sz="2800" spc="-160" dirty="0">
                <a:solidFill>
                  <a:srgbClr val="252525"/>
                </a:solidFill>
                <a:latin typeface="Times New Roman"/>
                <a:cs typeface="Times New Roman"/>
              </a:rPr>
              <a:t>у</a:t>
            </a:r>
            <a:r>
              <a:rPr sz="2800" spc="-150" dirty="0">
                <a:solidFill>
                  <a:srgbClr val="252525"/>
                </a:solidFill>
                <a:latin typeface="Times New Roman"/>
                <a:cs typeface="Times New Roman"/>
              </a:rPr>
              <a:t>п</a:t>
            </a:r>
            <a:r>
              <a:rPr sz="2800" spc="-160" dirty="0">
                <a:solidFill>
                  <a:srgbClr val="252525"/>
                </a:solidFill>
                <a:latin typeface="Times New Roman"/>
                <a:cs typeface="Times New Roman"/>
              </a:rPr>
              <a:t>н</a:t>
            </a:r>
            <a:r>
              <a:rPr sz="2800" spc="-85" dirty="0">
                <a:solidFill>
                  <a:srgbClr val="252525"/>
                </a:solidFill>
                <a:latin typeface="Times New Roman"/>
                <a:cs typeface="Times New Roman"/>
              </a:rPr>
              <a:t>о</a:t>
            </a:r>
            <a:r>
              <a:rPr sz="2800" spc="-155" dirty="0">
                <a:solidFill>
                  <a:srgbClr val="252525"/>
                </a:solidFill>
                <a:latin typeface="Times New Roman"/>
                <a:cs typeface="Times New Roman"/>
              </a:rPr>
              <a:t>с</a:t>
            </a:r>
            <a:r>
              <a:rPr sz="2800" spc="-160" dirty="0">
                <a:solidFill>
                  <a:srgbClr val="252525"/>
                </a:solidFill>
                <a:latin typeface="Times New Roman"/>
                <a:cs typeface="Times New Roman"/>
              </a:rPr>
              <a:t>т</a:t>
            </a:r>
            <a:r>
              <a:rPr sz="2800" spc="-170" dirty="0">
                <a:solidFill>
                  <a:srgbClr val="252525"/>
                </a:solidFill>
                <a:latin typeface="Times New Roman"/>
                <a:cs typeface="Times New Roman"/>
              </a:rPr>
              <a:t>е</a:t>
            </a:r>
            <a:r>
              <a:rPr sz="2800" spc="-5" dirty="0">
                <a:solidFill>
                  <a:srgbClr val="252525"/>
                </a:solidFill>
                <a:latin typeface="Times New Roman"/>
                <a:cs typeface="Times New Roman"/>
              </a:rPr>
              <a:t>й</a:t>
            </a:r>
            <a:r>
              <a:rPr sz="2800" dirty="0">
                <a:solidFill>
                  <a:srgbClr val="252525"/>
                </a:solidFill>
                <a:latin typeface="Times New Roman"/>
                <a:cs typeface="Times New Roman"/>
              </a:rPr>
              <a:t>		</a:t>
            </a:r>
            <a:r>
              <a:rPr sz="2800" spc="-150" dirty="0">
                <a:solidFill>
                  <a:srgbClr val="252525"/>
                </a:solidFill>
                <a:latin typeface="Times New Roman"/>
                <a:cs typeface="Times New Roman"/>
              </a:rPr>
              <a:t>з</a:t>
            </a:r>
            <a:r>
              <a:rPr sz="2800" spc="-5" dirty="0">
                <a:solidFill>
                  <a:srgbClr val="252525"/>
                </a:solidFill>
                <a:latin typeface="Times New Roman"/>
                <a:cs typeface="Times New Roman"/>
              </a:rPr>
              <a:t>а</a:t>
            </a:r>
            <a:r>
              <a:rPr sz="2800" dirty="0">
                <a:solidFill>
                  <a:srgbClr val="252525"/>
                </a:solidFill>
                <a:latin typeface="Times New Roman"/>
                <a:cs typeface="Times New Roman"/>
              </a:rPr>
              <a:t>	</a:t>
            </a:r>
            <a:r>
              <a:rPr sz="2800" spc="-240" dirty="0">
                <a:solidFill>
                  <a:srgbClr val="252525"/>
                </a:solidFill>
                <a:latin typeface="Times New Roman"/>
                <a:cs typeface="Times New Roman"/>
              </a:rPr>
              <a:t>о</a:t>
            </a:r>
            <a:r>
              <a:rPr sz="2800" spc="-145" dirty="0">
                <a:solidFill>
                  <a:srgbClr val="252525"/>
                </a:solidFill>
                <a:latin typeface="Times New Roman"/>
                <a:cs typeface="Times New Roman"/>
              </a:rPr>
              <a:t>д</a:t>
            </a:r>
            <a:r>
              <a:rPr sz="2800" spc="-160" dirty="0">
                <a:solidFill>
                  <a:srgbClr val="252525"/>
                </a:solidFill>
                <a:latin typeface="Times New Roman"/>
                <a:cs typeface="Times New Roman"/>
              </a:rPr>
              <a:t>ні</a:t>
            </a:r>
            <a:r>
              <a:rPr sz="2800" spc="-150" dirty="0">
                <a:solidFill>
                  <a:srgbClr val="252525"/>
                </a:solidFill>
                <a:latin typeface="Times New Roman"/>
                <a:cs typeface="Times New Roman"/>
              </a:rPr>
              <a:t>є</a:t>
            </a:r>
            <a:r>
              <a:rPr sz="2800" spc="-5" dirty="0">
                <a:solidFill>
                  <a:srgbClr val="252525"/>
                </a:solidFill>
                <a:latin typeface="Times New Roman"/>
                <a:cs typeface="Times New Roman"/>
              </a:rPr>
              <a:t>ю</a:t>
            </a:r>
            <a:r>
              <a:rPr sz="2800" dirty="0">
                <a:solidFill>
                  <a:srgbClr val="252525"/>
                </a:solidFill>
                <a:latin typeface="Times New Roman"/>
                <a:cs typeface="Times New Roman"/>
              </a:rPr>
              <a:t>	</a:t>
            </a:r>
            <a:r>
              <a:rPr sz="2800" spc="-5" dirty="0">
                <a:solidFill>
                  <a:srgbClr val="252525"/>
                </a:solidFill>
                <a:latin typeface="Times New Roman"/>
                <a:cs typeface="Times New Roman"/>
              </a:rPr>
              <a:t>і</a:t>
            </a:r>
            <a:r>
              <a:rPr sz="2800" dirty="0">
                <a:solidFill>
                  <a:srgbClr val="252525"/>
                </a:solidFill>
                <a:latin typeface="Times New Roman"/>
                <a:cs typeface="Times New Roman"/>
              </a:rPr>
              <a:t>	</a:t>
            </a:r>
            <a:r>
              <a:rPr sz="2800" spc="-160" dirty="0">
                <a:solidFill>
                  <a:srgbClr val="252525"/>
                </a:solidFill>
                <a:latin typeface="Times New Roman"/>
                <a:cs typeface="Times New Roman"/>
              </a:rPr>
              <a:t>т</a:t>
            </a:r>
            <a:r>
              <a:rPr sz="2800" spc="-150" dirty="0">
                <a:solidFill>
                  <a:srgbClr val="252525"/>
                </a:solidFill>
                <a:latin typeface="Times New Roman"/>
                <a:cs typeface="Times New Roman"/>
              </a:rPr>
              <a:t>і</a:t>
            </a:r>
            <a:r>
              <a:rPr sz="2800" spc="-165" dirty="0">
                <a:solidFill>
                  <a:srgbClr val="252525"/>
                </a:solidFill>
                <a:latin typeface="Times New Roman"/>
                <a:cs typeface="Times New Roman"/>
              </a:rPr>
              <a:t>є</a:t>
            </a:r>
            <a:r>
              <a:rPr sz="2800" spc="-5" dirty="0">
                <a:solidFill>
                  <a:srgbClr val="252525"/>
                </a:solidFill>
                <a:latin typeface="Times New Roman"/>
                <a:cs typeface="Times New Roman"/>
              </a:rPr>
              <a:t>ю</a:t>
            </a:r>
            <a:r>
              <a:rPr sz="2800" dirty="0">
                <a:solidFill>
                  <a:srgbClr val="252525"/>
                </a:solidFill>
                <a:latin typeface="Times New Roman"/>
                <a:cs typeface="Times New Roman"/>
              </a:rPr>
              <a:t>	</a:t>
            </a:r>
            <a:r>
              <a:rPr sz="2800" spc="-120" dirty="0">
                <a:solidFill>
                  <a:srgbClr val="252525"/>
                </a:solidFill>
                <a:latin typeface="Times New Roman"/>
                <a:cs typeface="Times New Roman"/>
              </a:rPr>
              <a:t>с</a:t>
            </a:r>
            <a:r>
              <a:rPr sz="2800" spc="-155" dirty="0">
                <a:solidFill>
                  <a:srgbClr val="252525"/>
                </a:solidFill>
                <a:latin typeface="Times New Roman"/>
                <a:cs typeface="Times New Roman"/>
              </a:rPr>
              <a:t>а</a:t>
            </a:r>
            <a:r>
              <a:rPr sz="2800" spc="-160" dirty="0">
                <a:solidFill>
                  <a:srgbClr val="252525"/>
                </a:solidFill>
                <a:latin typeface="Times New Roman"/>
                <a:cs typeface="Times New Roman"/>
              </a:rPr>
              <a:t>мо</a:t>
            </a:r>
            <a:r>
              <a:rPr sz="2800" spc="-5" dirty="0">
                <a:solidFill>
                  <a:srgbClr val="252525"/>
                </a:solidFill>
                <a:latin typeface="Times New Roman"/>
                <a:cs typeface="Times New Roman"/>
              </a:rPr>
              <a:t>ю  </a:t>
            </a:r>
            <a:r>
              <a:rPr sz="2800" spc="-175" dirty="0">
                <a:solidFill>
                  <a:srgbClr val="252525"/>
                </a:solidFill>
                <a:latin typeface="Times New Roman"/>
                <a:cs typeface="Times New Roman"/>
              </a:rPr>
              <a:t>Результат	</a:t>
            </a:r>
            <a:r>
              <a:rPr sz="2800" spc="-150" dirty="0">
                <a:solidFill>
                  <a:srgbClr val="252525"/>
                </a:solidFill>
                <a:latin typeface="Times New Roman"/>
                <a:cs typeface="Times New Roman"/>
              </a:rPr>
              <a:t>перегрупування		</a:t>
            </a:r>
            <a:r>
              <a:rPr sz="2800" spc="-145" dirty="0">
                <a:solidFill>
                  <a:srgbClr val="252525"/>
                </a:solidFill>
                <a:latin typeface="Times New Roman"/>
                <a:cs typeface="Times New Roman"/>
              </a:rPr>
              <a:t>називають</a:t>
            </a:r>
            <a:endParaRPr sz="2800">
              <a:latin typeface="Times New Roman"/>
              <a:cs typeface="Times New Roman"/>
            </a:endParaRPr>
          </a:p>
        </p:txBody>
      </p:sp>
      <p:sp>
        <p:nvSpPr>
          <p:cNvPr id="4" name="object 4"/>
          <p:cNvSpPr txBox="1"/>
          <p:nvPr/>
        </p:nvSpPr>
        <p:spPr>
          <a:xfrm>
            <a:off x="7236714" y="1147851"/>
            <a:ext cx="1524635" cy="1007744"/>
          </a:xfrm>
          <a:prstGeom prst="rect">
            <a:avLst/>
          </a:prstGeom>
        </p:spPr>
        <p:txBody>
          <a:bodyPr vert="horz" wrap="square" lIns="0" tIns="12700" rIns="0" bIns="0" rtlCol="0">
            <a:spAutoFit/>
          </a:bodyPr>
          <a:lstStyle/>
          <a:p>
            <a:pPr marL="12700" marR="5080" indent="278765">
              <a:lnSpc>
                <a:spcPct val="115100"/>
              </a:lnSpc>
              <a:spcBef>
                <a:spcPts val="100"/>
              </a:spcBef>
            </a:pPr>
            <a:r>
              <a:rPr sz="2800" spc="-160" dirty="0">
                <a:solidFill>
                  <a:srgbClr val="252525"/>
                </a:solidFill>
                <a:latin typeface="Times New Roman"/>
                <a:cs typeface="Times New Roman"/>
              </a:rPr>
              <a:t>о</a:t>
            </a:r>
            <a:r>
              <a:rPr sz="2800" spc="-155" dirty="0">
                <a:solidFill>
                  <a:srgbClr val="252525"/>
                </a:solidFill>
                <a:latin typeface="Times New Roman"/>
                <a:cs typeface="Times New Roman"/>
              </a:rPr>
              <a:t>з</a:t>
            </a:r>
            <a:r>
              <a:rPr sz="2800" spc="-160" dirty="0">
                <a:solidFill>
                  <a:srgbClr val="252525"/>
                </a:solidFill>
                <a:latin typeface="Times New Roman"/>
                <a:cs typeface="Times New Roman"/>
              </a:rPr>
              <a:t>н</a:t>
            </a:r>
            <a:r>
              <a:rPr sz="2800" spc="-155" dirty="0">
                <a:solidFill>
                  <a:srgbClr val="252525"/>
                </a:solidFill>
                <a:latin typeface="Times New Roman"/>
                <a:cs typeface="Times New Roman"/>
              </a:rPr>
              <a:t>а</a:t>
            </a:r>
            <a:r>
              <a:rPr sz="2800" spc="-300" dirty="0">
                <a:solidFill>
                  <a:srgbClr val="252525"/>
                </a:solidFill>
                <a:latin typeface="Times New Roman"/>
                <a:cs typeface="Times New Roman"/>
              </a:rPr>
              <a:t>к</a:t>
            </a:r>
            <a:r>
              <a:rPr sz="2800" spc="-160" dirty="0">
                <a:solidFill>
                  <a:srgbClr val="252525"/>
                </a:solidFill>
                <a:latin typeface="Times New Roman"/>
                <a:cs typeface="Times New Roman"/>
              </a:rPr>
              <a:t>о</a:t>
            </a:r>
            <a:r>
              <a:rPr sz="2800" spc="-150" dirty="0">
                <a:solidFill>
                  <a:srgbClr val="252525"/>
                </a:solidFill>
                <a:latin typeface="Times New Roman"/>
                <a:cs typeface="Times New Roman"/>
              </a:rPr>
              <a:t>ю</a:t>
            </a:r>
            <a:r>
              <a:rPr sz="2800" spc="-5" dirty="0">
                <a:solidFill>
                  <a:srgbClr val="252525"/>
                </a:solidFill>
                <a:latin typeface="Times New Roman"/>
                <a:cs typeface="Times New Roman"/>
              </a:rPr>
              <a:t>.  </a:t>
            </a:r>
            <a:r>
              <a:rPr sz="2800" spc="-225" dirty="0">
                <a:solidFill>
                  <a:srgbClr val="252525"/>
                </a:solidFill>
                <a:latin typeface="Times New Roman"/>
                <a:cs typeface="Times New Roman"/>
              </a:rPr>
              <a:t>в</a:t>
            </a:r>
            <a:r>
              <a:rPr sz="2800" spc="-200" dirty="0">
                <a:solidFill>
                  <a:srgbClr val="252525"/>
                </a:solidFill>
                <a:latin typeface="Times New Roman"/>
                <a:cs typeface="Times New Roman"/>
              </a:rPr>
              <a:t>т</a:t>
            </a:r>
            <a:r>
              <a:rPr sz="2800" spc="-160" dirty="0">
                <a:solidFill>
                  <a:srgbClr val="252525"/>
                </a:solidFill>
                <a:latin typeface="Times New Roman"/>
                <a:cs typeface="Times New Roman"/>
              </a:rPr>
              <a:t>о</a:t>
            </a:r>
            <a:r>
              <a:rPr sz="2800" spc="-145" dirty="0">
                <a:solidFill>
                  <a:srgbClr val="252525"/>
                </a:solidFill>
                <a:latin typeface="Times New Roman"/>
                <a:cs typeface="Times New Roman"/>
              </a:rPr>
              <a:t>р</a:t>
            </a:r>
            <a:r>
              <a:rPr sz="2800" spc="-160" dirty="0">
                <a:solidFill>
                  <a:srgbClr val="252525"/>
                </a:solidFill>
                <a:latin typeface="Times New Roman"/>
                <a:cs typeface="Times New Roman"/>
              </a:rPr>
              <a:t>и</a:t>
            </a:r>
            <a:r>
              <a:rPr sz="2800" spc="-150" dirty="0">
                <a:solidFill>
                  <a:srgbClr val="252525"/>
                </a:solidFill>
                <a:latin typeface="Times New Roman"/>
                <a:cs typeface="Times New Roman"/>
              </a:rPr>
              <a:t>н</a:t>
            </a:r>
            <a:r>
              <a:rPr sz="2800" spc="-160" dirty="0">
                <a:solidFill>
                  <a:srgbClr val="252525"/>
                </a:solidFill>
                <a:latin typeface="Times New Roman"/>
                <a:cs typeface="Times New Roman"/>
              </a:rPr>
              <a:t>ни</a:t>
            </a:r>
            <a:r>
              <a:rPr sz="2800" spc="-5" dirty="0">
                <a:solidFill>
                  <a:srgbClr val="252525"/>
                </a:solidFill>
                <a:latin typeface="Times New Roman"/>
                <a:cs typeface="Times New Roman"/>
              </a:rPr>
              <a:t>м</a:t>
            </a:r>
            <a:endParaRPr sz="2800">
              <a:latin typeface="Times New Roman"/>
              <a:cs typeface="Times New Roman"/>
            </a:endParaRPr>
          </a:p>
        </p:txBody>
      </p:sp>
      <p:sp>
        <p:nvSpPr>
          <p:cNvPr id="5" name="object 5"/>
          <p:cNvSpPr txBox="1"/>
          <p:nvPr/>
        </p:nvSpPr>
        <p:spPr>
          <a:xfrm>
            <a:off x="404875" y="2130175"/>
            <a:ext cx="8355330" cy="4443095"/>
          </a:xfrm>
          <a:prstGeom prst="rect">
            <a:avLst/>
          </a:prstGeom>
        </p:spPr>
        <p:txBody>
          <a:bodyPr vert="horz" wrap="square" lIns="0" tIns="76200" rIns="0" bIns="0" rtlCol="0">
            <a:spAutoFit/>
          </a:bodyPr>
          <a:lstStyle/>
          <a:p>
            <a:pPr algn="ctr">
              <a:lnSpc>
                <a:spcPct val="100000"/>
              </a:lnSpc>
              <a:spcBef>
                <a:spcPts val="600"/>
              </a:spcBef>
            </a:pPr>
            <a:r>
              <a:rPr sz="2800" spc="-150" dirty="0">
                <a:solidFill>
                  <a:srgbClr val="252525"/>
                </a:solidFill>
                <a:latin typeface="Times New Roman"/>
                <a:cs typeface="Times New Roman"/>
              </a:rPr>
              <a:t>групуванням.</a:t>
            </a:r>
            <a:endParaRPr sz="2800">
              <a:latin typeface="Times New Roman"/>
              <a:cs typeface="Times New Roman"/>
            </a:endParaRPr>
          </a:p>
          <a:p>
            <a:pPr algn="ctr">
              <a:lnSpc>
                <a:spcPct val="100000"/>
              </a:lnSpc>
              <a:spcBef>
                <a:spcPts val="509"/>
              </a:spcBef>
              <a:tabLst>
                <a:tab pos="2153285" algn="l"/>
                <a:tab pos="3013075" algn="l"/>
                <a:tab pos="4505325" algn="l"/>
                <a:tab pos="6536055" algn="l"/>
              </a:tabLst>
            </a:pPr>
            <a:r>
              <a:rPr sz="2800" b="1" spc="-150" dirty="0">
                <a:solidFill>
                  <a:srgbClr val="C00000"/>
                </a:solidFill>
                <a:latin typeface="Times New Roman"/>
                <a:cs typeface="Times New Roman"/>
              </a:rPr>
              <a:t>Розрізняють	</a:t>
            </a:r>
            <a:r>
              <a:rPr sz="2800" b="1" spc="-105" dirty="0">
                <a:solidFill>
                  <a:srgbClr val="C00000"/>
                </a:solidFill>
                <a:latin typeface="Times New Roman"/>
                <a:cs typeface="Times New Roman"/>
              </a:rPr>
              <a:t>два	</a:t>
            </a:r>
            <a:r>
              <a:rPr sz="2800" b="1" spc="-135" dirty="0">
                <a:solidFill>
                  <a:srgbClr val="C00000"/>
                </a:solidFill>
                <a:latin typeface="Times New Roman"/>
                <a:cs typeface="Times New Roman"/>
              </a:rPr>
              <a:t>способи	</a:t>
            </a:r>
            <a:r>
              <a:rPr sz="2800" b="1" spc="-155" dirty="0">
                <a:solidFill>
                  <a:srgbClr val="C00000"/>
                </a:solidFill>
                <a:latin typeface="Times New Roman"/>
                <a:cs typeface="Times New Roman"/>
              </a:rPr>
              <a:t>вторинного	</a:t>
            </a:r>
            <a:r>
              <a:rPr sz="2800" b="1" spc="-145" dirty="0">
                <a:solidFill>
                  <a:srgbClr val="C00000"/>
                </a:solidFill>
                <a:latin typeface="Times New Roman"/>
                <a:cs typeface="Times New Roman"/>
              </a:rPr>
              <a:t>групування</a:t>
            </a:r>
            <a:r>
              <a:rPr sz="2800" spc="-145" dirty="0">
                <a:solidFill>
                  <a:srgbClr val="252525"/>
                </a:solidFill>
                <a:latin typeface="Times New Roman"/>
                <a:cs typeface="Times New Roman"/>
              </a:rPr>
              <a:t>:</a:t>
            </a:r>
            <a:endParaRPr sz="2800">
              <a:latin typeface="Times New Roman"/>
              <a:cs typeface="Times New Roman"/>
            </a:endParaRPr>
          </a:p>
          <a:p>
            <a:pPr marL="12700" marR="5080" algn="just">
              <a:lnSpc>
                <a:spcPct val="114999"/>
              </a:lnSpc>
              <a:tabLst>
                <a:tab pos="6078855" algn="l"/>
              </a:tabLst>
            </a:pPr>
            <a:r>
              <a:rPr sz="2800" spc="-140" dirty="0">
                <a:solidFill>
                  <a:srgbClr val="252525"/>
                </a:solidFill>
                <a:latin typeface="Times New Roman"/>
                <a:cs typeface="Times New Roman"/>
              </a:rPr>
              <a:t>•</a:t>
            </a:r>
            <a:r>
              <a:rPr sz="2800" b="1" spc="-140" dirty="0">
                <a:solidFill>
                  <a:srgbClr val="C00000"/>
                </a:solidFill>
                <a:latin typeface="Times New Roman"/>
                <a:cs typeface="Times New Roman"/>
              </a:rPr>
              <a:t>об′єднання </a:t>
            </a:r>
            <a:r>
              <a:rPr sz="2800" b="1" spc="-145" dirty="0">
                <a:solidFill>
                  <a:srgbClr val="C00000"/>
                </a:solidFill>
                <a:latin typeface="Times New Roman"/>
                <a:cs typeface="Times New Roman"/>
              </a:rPr>
              <a:t>(збільшення) </a:t>
            </a:r>
            <a:r>
              <a:rPr sz="2800" b="1" spc="-135" dirty="0">
                <a:solidFill>
                  <a:srgbClr val="C00000"/>
                </a:solidFill>
                <a:latin typeface="Times New Roman"/>
                <a:cs typeface="Times New Roman"/>
              </a:rPr>
              <a:t>інтервалів </a:t>
            </a:r>
            <a:r>
              <a:rPr sz="2800" spc="-5" dirty="0">
                <a:solidFill>
                  <a:srgbClr val="252525"/>
                </a:solidFill>
                <a:latin typeface="Times New Roman"/>
                <a:cs typeface="Times New Roman"/>
              </a:rPr>
              <a:t>– </a:t>
            </a:r>
            <a:r>
              <a:rPr sz="2800" spc="-140" dirty="0">
                <a:solidFill>
                  <a:srgbClr val="252525"/>
                </a:solidFill>
                <a:latin typeface="Times New Roman"/>
                <a:cs typeface="Times New Roman"/>
              </a:rPr>
              <a:t>найбільш </a:t>
            </a:r>
            <a:r>
              <a:rPr sz="2800" spc="-125" dirty="0">
                <a:solidFill>
                  <a:srgbClr val="252525"/>
                </a:solidFill>
                <a:latin typeface="Times New Roman"/>
                <a:cs typeface="Times New Roman"/>
              </a:rPr>
              <a:t>простий </a:t>
            </a:r>
            <a:r>
              <a:rPr sz="2800" spc="-5" dirty="0">
                <a:solidFill>
                  <a:srgbClr val="252525"/>
                </a:solidFill>
                <a:latin typeface="Times New Roman"/>
                <a:cs typeface="Times New Roman"/>
              </a:rPr>
              <a:t>і  </a:t>
            </a:r>
            <a:r>
              <a:rPr sz="2800" spc="-140" dirty="0">
                <a:solidFill>
                  <a:srgbClr val="252525"/>
                </a:solidFill>
                <a:latin typeface="Times New Roman"/>
                <a:cs typeface="Times New Roman"/>
              </a:rPr>
              <a:t>поширений,</a:t>
            </a:r>
            <a:r>
              <a:rPr sz="2800" spc="420" dirty="0">
                <a:solidFill>
                  <a:srgbClr val="252525"/>
                </a:solidFill>
                <a:latin typeface="Times New Roman"/>
                <a:cs typeface="Times New Roman"/>
              </a:rPr>
              <a:t> </a:t>
            </a:r>
            <a:r>
              <a:rPr sz="2800" spc="-165" dirty="0">
                <a:solidFill>
                  <a:srgbClr val="252525"/>
                </a:solidFill>
                <a:latin typeface="Times New Roman"/>
                <a:cs typeface="Times New Roman"/>
              </a:rPr>
              <a:t>використовують</a:t>
            </a:r>
            <a:r>
              <a:rPr sz="2800" spc="370" dirty="0">
                <a:solidFill>
                  <a:srgbClr val="252525"/>
                </a:solidFill>
                <a:latin typeface="Times New Roman"/>
                <a:cs typeface="Times New Roman"/>
              </a:rPr>
              <a:t> </a:t>
            </a:r>
            <a:r>
              <a:rPr sz="2800" spc="-160" dirty="0">
                <a:solidFill>
                  <a:srgbClr val="252525"/>
                </a:solidFill>
                <a:latin typeface="Times New Roman"/>
                <a:cs typeface="Times New Roman"/>
              </a:rPr>
              <a:t>коли </a:t>
            </a:r>
            <a:r>
              <a:rPr sz="2800" spc="-120" dirty="0">
                <a:solidFill>
                  <a:srgbClr val="252525"/>
                </a:solidFill>
                <a:latin typeface="Times New Roman"/>
                <a:cs typeface="Times New Roman"/>
              </a:rPr>
              <a:t>межі </a:t>
            </a:r>
            <a:r>
              <a:rPr sz="2800" spc="-125" dirty="0">
                <a:solidFill>
                  <a:srgbClr val="252525"/>
                </a:solidFill>
                <a:latin typeface="Times New Roman"/>
                <a:cs typeface="Times New Roman"/>
              </a:rPr>
              <a:t>нових </a:t>
            </a:r>
            <a:r>
              <a:rPr sz="2800" spc="-5" dirty="0">
                <a:solidFill>
                  <a:srgbClr val="252525"/>
                </a:solidFill>
                <a:latin typeface="Times New Roman"/>
                <a:cs typeface="Times New Roman"/>
              </a:rPr>
              <a:t>і </a:t>
            </a:r>
            <a:r>
              <a:rPr sz="2800" spc="-130" dirty="0">
                <a:solidFill>
                  <a:srgbClr val="252525"/>
                </a:solidFill>
                <a:latin typeface="Times New Roman"/>
                <a:cs typeface="Times New Roman"/>
              </a:rPr>
              <a:t>старих  </a:t>
            </a:r>
            <a:r>
              <a:rPr sz="2800" spc="-140" dirty="0">
                <a:solidFill>
                  <a:srgbClr val="252525"/>
                </a:solidFill>
                <a:latin typeface="Times New Roman"/>
                <a:cs typeface="Times New Roman"/>
              </a:rPr>
              <a:t>інтервалів </a:t>
            </a:r>
            <a:r>
              <a:rPr sz="2800" spc="-145" dirty="0">
                <a:solidFill>
                  <a:srgbClr val="252525"/>
                </a:solidFill>
                <a:latin typeface="Times New Roman"/>
                <a:cs typeface="Times New Roman"/>
              </a:rPr>
              <a:t>збігаються, показники об′єднувальних </a:t>
            </a:r>
            <a:r>
              <a:rPr sz="2800" spc="-140" dirty="0">
                <a:solidFill>
                  <a:srgbClr val="252525"/>
                </a:solidFill>
                <a:latin typeface="Times New Roman"/>
                <a:cs typeface="Times New Roman"/>
              </a:rPr>
              <a:t>інтервалів  </a:t>
            </a:r>
            <a:r>
              <a:rPr sz="2800" spc="-150" dirty="0">
                <a:solidFill>
                  <a:srgbClr val="252525"/>
                </a:solidFill>
                <a:latin typeface="Times New Roman"/>
                <a:cs typeface="Times New Roman"/>
              </a:rPr>
              <a:t>п</a:t>
            </a:r>
            <a:r>
              <a:rPr sz="2800" spc="-160" dirty="0">
                <a:solidFill>
                  <a:srgbClr val="252525"/>
                </a:solidFill>
                <a:latin typeface="Times New Roman"/>
                <a:cs typeface="Times New Roman"/>
              </a:rPr>
              <a:t>р</a:t>
            </a:r>
            <a:r>
              <a:rPr sz="2800" spc="-85" dirty="0">
                <a:solidFill>
                  <a:srgbClr val="252525"/>
                </a:solidFill>
                <a:latin typeface="Times New Roman"/>
                <a:cs typeface="Times New Roman"/>
              </a:rPr>
              <a:t>о</a:t>
            </a:r>
            <a:r>
              <a:rPr sz="2800" spc="-155" dirty="0">
                <a:solidFill>
                  <a:srgbClr val="252525"/>
                </a:solidFill>
                <a:latin typeface="Times New Roman"/>
                <a:cs typeface="Times New Roman"/>
              </a:rPr>
              <a:t>с</a:t>
            </a:r>
            <a:r>
              <a:rPr sz="2800" spc="-200" dirty="0">
                <a:solidFill>
                  <a:srgbClr val="252525"/>
                </a:solidFill>
                <a:latin typeface="Times New Roman"/>
                <a:cs typeface="Times New Roman"/>
              </a:rPr>
              <a:t>т</a:t>
            </a:r>
            <a:r>
              <a:rPr sz="2800" spc="-5" dirty="0">
                <a:solidFill>
                  <a:srgbClr val="252525"/>
                </a:solidFill>
                <a:latin typeface="Times New Roman"/>
                <a:cs typeface="Times New Roman"/>
              </a:rPr>
              <a:t>о</a:t>
            </a:r>
            <a:r>
              <a:rPr sz="2800" dirty="0">
                <a:solidFill>
                  <a:srgbClr val="252525"/>
                </a:solidFill>
                <a:latin typeface="Times New Roman"/>
                <a:cs typeface="Times New Roman"/>
              </a:rPr>
              <a:t>	</a:t>
            </a:r>
            <a:r>
              <a:rPr sz="2800" spc="-150" dirty="0">
                <a:solidFill>
                  <a:srgbClr val="252525"/>
                </a:solidFill>
                <a:latin typeface="Times New Roman"/>
                <a:cs typeface="Times New Roman"/>
              </a:rPr>
              <a:t>п</a:t>
            </a:r>
            <a:r>
              <a:rPr sz="2800" spc="-160" dirty="0">
                <a:solidFill>
                  <a:srgbClr val="252525"/>
                </a:solidFill>
                <a:latin typeface="Times New Roman"/>
                <a:cs typeface="Times New Roman"/>
              </a:rPr>
              <a:t>ід</a:t>
            </a:r>
            <a:r>
              <a:rPr sz="2800" spc="-204" dirty="0">
                <a:solidFill>
                  <a:srgbClr val="252525"/>
                </a:solidFill>
                <a:latin typeface="Times New Roman"/>
                <a:cs typeface="Times New Roman"/>
              </a:rPr>
              <a:t>с</a:t>
            </a:r>
            <a:r>
              <a:rPr sz="2800" spc="-180" dirty="0">
                <a:solidFill>
                  <a:srgbClr val="252525"/>
                </a:solidFill>
                <a:latin typeface="Times New Roman"/>
                <a:cs typeface="Times New Roman"/>
              </a:rPr>
              <a:t>у</a:t>
            </a:r>
            <a:r>
              <a:rPr sz="2800" spc="-160" dirty="0">
                <a:solidFill>
                  <a:srgbClr val="252525"/>
                </a:solidFill>
                <a:latin typeface="Times New Roman"/>
                <a:cs typeface="Times New Roman"/>
              </a:rPr>
              <a:t>м</a:t>
            </a:r>
            <a:r>
              <a:rPr sz="2800" spc="-145" dirty="0">
                <a:solidFill>
                  <a:srgbClr val="252525"/>
                </a:solidFill>
                <a:latin typeface="Times New Roman"/>
                <a:cs typeface="Times New Roman"/>
              </a:rPr>
              <a:t>о</a:t>
            </a:r>
            <a:r>
              <a:rPr sz="2800" spc="-260" dirty="0">
                <a:solidFill>
                  <a:srgbClr val="252525"/>
                </a:solidFill>
                <a:latin typeface="Times New Roman"/>
                <a:cs typeface="Times New Roman"/>
              </a:rPr>
              <a:t>в</a:t>
            </a:r>
            <a:r>
              <a:rPr sz="2800" spc="-160" dirty="0">
                <a:solidFill>
                  <a:srgbClr val="252525"/>
                </a:solidFill>
                <a:latin typeface="Times New Roman"/>
                <a:cs typeface="Times New Roman"/>
              </a:rPr>
              <a:t>у</a:t>
            </a:r>
            <a:r>
              <a:rPr sz="2800" spc="-190" dirty="0">
                <a:solidFill>
                  <a:srgbClr val="252525"/>
                </a:solidFill>
                <a:latin typeface="Times New Roman"/>
                <a:cs typeface="Times New Roman"/>
              </a:rPr>
              <a:t>ю</a:t>
            </a:r>
            <a:r>
              <a:rPr sz="2800" spc="-150" dirty="0">
                <a:solidFill>
                  <a:srgbClr val="252525"/>
                </a:solidFill>
                <a:latin typeface="Times New Roman"/>
                <a:cs typeface="Times New Roman"/>
              </a:rPr>
              <a:t>т</a:t>
            </a:r>
            <a:r>
              <a:rPr sz="2800" spc="-165" dirty="0">
                <a:solidFill>
                  <a:srgbClr val="252525"/>
                </a:solidFill>
                <a:latin typeface="Times New Roman"/>
                <a:cs typeface="Times New Roman"/>
              </a:rPr>
              <a:t>ь</a:t>
            </a:r>
            <a:r>
              <a:rPr sz="2800" spc="-155" dirty="0">
                <a:solidFill>
                  <a:srgbClr val="252525"/>
                </a:solidFill>
                <a:latin typeface="Times New Roman"/>
                <a:cs typeface="Times New Roman"/>
              </a:rPr>
              <a:t>с</a:t>
            </a:r>
            <a:r>
              <a:rPr sz="2800" spc="-160" dirty="0">
                <a:solidFill>
                  <a:srgbClr val="252525"/>
                </a:solidFill>
                <a:latin typeface="Times New Roman"/>
                <a:cs typeface="Times New Roman"/>
              </a:rPr>
              <a:t>я</a:t>
            </a:r>
            <a:r>
              <a:rPr sz="2800" spc="-5" dirty="0">
                <a:solidFill>
                  <a:srgbClr val="252525"/>
                </a:solidFill>
                <a:latin typeface="Times New Roman"/>
                <a:cs typeface="Times New Roman"/>
              </a:rPr>
              <a:t>;</a:t>
            </a:r>
            <a:endParaRPr sz="2800">
              <a:latin typeface="Times New Roman"/>
              <a:cs typeface="Times New Roman"/>
            </a:endParaRPr>
          </a:p>
          <a:p>
            <a:pPr marL="12700" marR="5080" algn="just">
              <a:lnSpc>
                <a:spcPct val="114999"/>
              </a:lnSpc>
            </a:pPr>
            <a:r>
              <a:rPr sz="2800" spc="-140" dirty="0">
                <a:solidFill>
                  <a:srgbClr val="252525"/>
                </a:solidFill>
                <a:latin typeface="Times New Roman"/>
                <a:cs typeface="Times New Roman"/>
              </a:rPr>
              <a:t>•</a:t>
            </a:r>
            <a:r>
              <a:rPr sz="2800" b="1" spc="-140" dirty="0">
                <a:solidFill>
                  <a:srgbClr val="C00000"/>
                </a:solidFill>
                <a:latin typeface="Times New Roman"/>
                <a:cs typeface="Times New Roman"/>
              </a:rPr>
              <a:t>розбиття</a:t>
            </a:r>
            <a:r>
              <a:rPr sz="2800" b="1" spc="420" dirty="0">
                <a:solidFill>
                  <a:srgbClr val="C00000"/>
                </a:solidFill>
                <a:latin typeface="Times New Roman"/>
                <a:cs typeface="Times New Roman"/>
              </a:rPr>
              <a:t> </a:t>
            </a:r>
            <a:r>
              <a:rPr sz="2800" b="1" spc="-140" dirty="0">
                <a:solidFill>
                  <a:srgbClr val="C00000"/>
                </a:solidFill>
                <a:latin typeface="Times New Roman"/>
                <a:cs typeface="Times New Roman"/>
              </a:rPr>
              <a:t>інтервалів</a:t>
            </a:r>
            <a:r>
              <a:rPr sz="2800" b="1" spc="420" dirty="0">
                <a:solidFill>
                  <a:srgbClr val="C00000"/>
                </a:solidFill>
                <a:latin typeface="Times New Roman"/>
                <a:cs typeface="Times New Roman"/>
              </a:rPr>
              <a:t> </a:t>
            </a:r>
            <a:r>
              <a:rPr sz="2800" b="1" spc="-150" dirty="0">
                <a:solidFill>
                  <a:srgbClr val="C00000"/>
                </a:solidFill>
                <a:latin typeface="Times New Roman"/>
                <a:cs typeface="Times New Roman"/>
              </a:rPr>
              <a:t>первинного </a:t>
            </a:r>
            <a:r>
              <a:rPr sz="2800" b="1" spc="-145" dirty="0">
                <a:solidFill>
                  <a:srgbClr val="C00000"/>
                </a:solidFill>
                <a:latin typeface="Times New Roman"/>
                <a:cs typeface="Times New Roman"/>
              </a:rPr>
              <a:t>групування </a:t>
            </a:r>
            <a:r>
              <a:rPr sz="2800" spc="-5" dirty="0">
                <a:solidFill>
                  <a:srgbClr val="252525"/>
                </a:solidFill>
                <a:latin typeface="Times New Roman"/>
                <a:cs typeface="Times New Roman"/>
              </a:rPr>
              <a:t>–  </a:t>
            </a:r>
            <a:r>
              <a:rPr sz="2800" spc="-150" dirty="0">
                <a:solidFill>
                  <a:srgbClr val="252525"/>
                </a:solidFill>
                <a:latin typeface="Times New Roman"/>
                <a:cs typeface="Times New Roman"/>
              </a:rPr>
              <a:t>застосовують </a:t>
            </a:r>
            <a:r>
              <a:rPr sz="2800" spc="-100" dirty="0">
                <a:solidFill>
                  <a:srgbClr val="252525"/>
                </a:solidFill>
                <a:latin typeface="Times New Roman"/>
                <a:cs typeface="Times New Roman"/>
              </a:rPr>
              <a:t>при </a:t>
            </a:r>
            <a:r>
              <a:rPr sz="2800" spc="-145" dirty="0">
                <a:solidFill>
                  <a:srgbClr val="252525"/>
                </a:solidFill>
                <a:latin typeface="Times New Roman"/>
                <a:cs typeface="Times New Roman"/>
              </a:rPr>
              <a:t>необхідності </a:t>
            </a:r>
            <a:r>
              <a:rPr sz="2800" spc="-150" dirty="0">
                <a:solidFill>
                  <a:srgbClr val="252525"/>
                </a:solidFill>
                <a:latin typeface="Times New Roman"/>
                <a:cs typeface="Times New Roman"/>
              </a:rPr>
              <a:t>визначення </a:t>
            </a:r>
            <a:r>
              <a:rPr sz="2800" spc="-125" dirty="0">
                <a:solidFill>
                  <a:srgbClr val="252525"/>
                </a:solidFill>
                <a:latin typeface="Times New Roman"/>
                <a:cs typeface="Times New Roman"/>
              </a:rPr>
              <a:t>долі </a:t>
            </a:r>
            <a:r>
              <a:rPr sz="2800" spc="-140" dirty="0">
                <a:solidFill>
                  <a:srgbClr val="252525"/>
                </a:solidFill>
                <a:latin typeface="Times New Roman"/>
                <a:cs typeface="Times New Roman"/>
              </a:rPr>
              <a:t>(частки)  одиниць</a:t>
            </a:r>
            <a:r>
              <a:rPr sz="2800" spc="-355" dirty="0">
                <a:solidFill>
                  <a:srgbClr val="252525"/>
                </a:solidFill>
                <a:latin typeface="Times New Roman"/>
                <a:cs typeface="Times New Roman"/>
              </a:rPr>
              <a:t> </a:t>
            </a:r>
            <a:r>
              <a:rPr sz="2800" spc="-140" dirty="0">
                <a:solidFill>
                  <a:srgbClr val="252525"/>
                </a:solidFill>
                <a:latin typeface="Times New Roman"/>
                <a:cs typeface="Times New Roman"/>
              </a:rPr>
              <a:t>сукупності,</a:t>
            </a:r>
            <a:r>
              <a:rPr sz="2800" spc="-345" dirty="0">
                <a:solidFill>
                  <a:srgbClr val="252525"/>
                </a:solidFill>
                <a:latin typeface="Times New Roman"/>
                <a:cs typeface="Times New Roman"/>
              </a:rPr>
              <a:t> </a:t>
            </a:r>
            <a:r>
              <a:rPr sz="2800" spc="-120" dirty="0">
                <a:solidFill>
                  <a:srgbClr val="252525"/>
                </a:solidFill>
                <a:latin typeface="Times New Roman"/>
                <a:cs typeface="Times New Roman"/>
              </a:rPr>
              <a:t>яка</a:t>
            </a:r>
            <a:r>
              <a:rPr sz="2800" spc="-295" dirty="0">
                <a:solidFill>
                  <a:srgbClr val="252525"/>
                </a:solidFill>
                <a:latin typeface="Times New Roman"/>
                <a:cs typeface="Times New Roman"/>
              </a:rPr>
              <a:t> </a:t>
            </a:r>
            <a:r>
              <a:rPr sz="2800" spc="-130" dirty="0">
                <a:solidFill>
                  <a:srgbClr val="252525"/>
                </a:solidFill>
                <a:latin typeface="Times New Roman"/>
                <a:cs typeface="Times New Roman"/>
              </a:rPr>
              <a:t>перейде</a:t>
            </a:r>
            <a:r>
              <a:rPr sz="2800" spc="-350" dirty="0">
                <a:solidFill>
                  <a:srgbClr val="252525"/>
                </a:solidFill>
                <a:latin typeface="Times New Roman"/>
                <a:cs typeface="Times New Roman"/>
              </a:rPr>
              <a:t> </a:t>
            </a:r>
            <a:r>
              <a:rPr sz="2800" spc="-75" dirty="0">
                <a:solidFill>
                  <a:srgbClr val="252525"/>
                </a:solidFill>
                <a:latin typeface="Times New Roman"/>
                <a:cs typeface="Times New Roman"/>
              </a:rPr>
              <a:t>зі</a:t>
            </a:r>
            <a:r>
              <a:rPr sz="2800" spc="-315" dirty="0">
                <a:solidFill>
                  <a:srgbClr val="252525"/>
                </a:solidFill>
                <a:latin typeface="Times New Roman"/>
                <a:cs typeface="Times New Roman"/>
              </a:rPr>
              <a:t> </a:t>
            </a:r>
            <a:r>
              <a:rPr sz="2800" spc="-120" dirty="0">
                <a:solidFill>
                  <a:srgbClr val="252525"/>
                </a:solidFill>
                <a:latin typeface="Times New Roman"/>
                <a:cs typeface="Times New Roman"/>
              </a:rPr>
              <a:t>старих</a:t>
            </a:r>
            <a:r>
              <a:rPr sz="2800" spc="-335" dirty="0">
                <a:solidFill>
                  <a:srgbClr val="252525"/>
                </a:solidFill>
                <a:latin typeface="Times New Roman"/>
                <a:cs typeface="Times New Roman"/>
              </a:rPr>
              <a:t> </a:t>
            </a:r>
            <a:r>
              <a:rPr sz="2800" spc="-120" dirty="0">
                <a:solidFill>
                  <a:srgbClr val="252525"/>
                </a:solidFill>
                <a:latin typeface="Times New Roman"/>
                <a:cs typeface="Times New Roman"/>
              </a:rPr>
              <a:t>груп</a:t>
            </a:r>
            <a:r>
              <a:rPr sz="2800" spc="-325" dirty="0">
                <a:solidFill>
                  <a:srgbClr val="252525"/>
                </a:solidFill>
                <a:latin typeface="Times New Roman"/>
                <a:cs typeface="Times New Roman"/>
              </a:rPr>
              <a:t> </a:t>
            </a:r>
            <a:r>
              <a:rPr sz="2800" spc="-5" dirty="0">
                <a:solidFill>
                  <a:srgbClr val="252525"/>
                </a:solidFill>
                <a:latin typeface="Times New Roman"/>
                <a:cs typeface="Times New Roman"/>
              </a:rPr>
              <a:t>у</a:t>
            </a:r>
            <a:r>
              <a:rPr sz="2800" spc="-300" dirty="0">
                <a:solidFill>
                  <a:srgbClr val="252525"/>
                </a:solidFill>
                <a:latin typeface="Times New Roman"/>
                <a:cs typeface="Times New Roman"/>
              </a:rPr>
              <a:t> </a:t>
            </a:r>
            <a:r>
              <a:rPr sz="2800" spc="-120" dirty="0">
                <a:solidFill>
                  <a:srgbClr val="252525"/>
                </a:solidFill>
                <a:latin typeface="Times New Roman"/>
                <a:cs typeface="Times New Roman"/>
              </a:rPr>
              <a:t>нові.</a:t>
            </a:r>
            <a:endParaRPr sz="28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523" y="188671"/>
            <a:ext cx="8424926" cy="64806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30212"/>
            <a:ext cx="8382000" cy="332740"/>
          </a:xfrm>
          <a:custGeom>
            <a:avLst/>
            <a:gdLst/>
            <a:ahLst/>
            <a:cxnLst/>
            <a:rect l="l" t="t" r="r" b="b"/>
            <a:pathLst>
              <a:path w="8382000" h="332740">
                <a:moveTo>
                  <a:pt x="0" y="332397"/>
                </a:moveTo>
                <a:lnTo>
                  <a:pt x="8382000" y="332397"/>
                </a:lnTo>
                <a:lnTo>
                  <a:pt x="8382000" y="0"/>
                </a:lnTo>
                <a:lnTo>
                  <a:pt x="0" y="0"/>
                </a:lnTo>
                <a:lnTo>
                  <a:pt x="0" y="332397"/>
                </a:lnTo>
                <a:close/>
              </a:path>
            </a:pathLst>
          </a:custGeom>
          <a:solidFill>
            <a:srgbClr val="FFD5A9"/>
          </a:solidFill>
        </p:spPr>
        <p:txBody>
          <a:bodyPr wrap="square" lIns="0" tIns="0" rIns="0" bIns="0" rtlCol="0"/>
          <a:lstStyle/>
          <a:p>
            <a:endParaRPr/>
          </a:p>
        </p:txBody>
      </p:sp>
      <p:sp>
        <p:nvSpPr>
          <p:cNvPr id="3" name="object 3"/>
          <p:cNvSpPr/>
          <p:nvPr/>
        </p:nvSpPr>
        <p:spPr>
          <a:xfrm>
            <a:off x="3093085" y="260350"/>
            <a:ext cx="1161415" cy="283845"/>
          </a:xfrm>
          <a:custGeom>
            <a:avLst/>
            <a:gdLst/>
            <a:ahLst/>
            <a:cxnLst/>
            <a:rect l="l" t="t" r="r" b="b"/>
            <a:pathLst>
              <a:path w="1161414" h="283845">
                <a:moveTo>
                  <a:pt x="228473" y="175005"/>
                </a:moveTo>
                <a:lnTo>
                  <a:pt x="213487" y="175005"/>
                </a:lnTo>
                <a:lnTo>
                  <a:pt x="207263" y="177673"/>
                </a:lnTo>
                <a:lnTo>
                  <a:pt x="196850" y="188087"/>
                </a:lnTo>
                <a:lnTo>
                  <a:pt x="194182" y="194310"/>
                </a:lnTo>
                <a:lnTo>
                  <a:pt x="194182" y="209296"/>
                </a:lnTo>
                <a:lnTo>
                  <a:pt x="196850" y="215646"/>
                </a:lnTo>
                <a:lnTo>
                  <a:pt x="207263" y="226060"/>
                </a:lnTo>
                <a:lnTo>
                  <a:pt x="213487" y="228726"/>
                </a:lnTo>
                <a:lnTo>
                  <a:pt x="228473" y="228726"/>
                </a:lnTo>
                <a:lnTo>
                  <a:pt x="234695" y="226060"/>
                </a:lnTo>
                <a:lnTo>
                  <a:pt x="240029" y="220852"/>
                </a:lnTo>
                <a:lnTo>
                  <a:pt x="245237" y="215646"/>
                </a:lnTo>
                <a:lnTo>
                  <a:pt x="247776" y="209296"/>
                </a:lnTo>
                <a:lnTo>
                  <a:pt x="247776" y="194310"/>
                </a:lnTo>
                <a:lnTo>
                  <a:pt x="245237" y="188087"/>
                </a:lnTo>
                <a:lnTo>
                  <a:pt x="240029" y="182879"/>
                </a:lnTo>
                <a:lnTo>
                  <a:pt x="234695" y="177673"/>
                </a:lnTo>
                <a:lnTo>
                  <a:pt x="228473" y="175005"/>
                </a:lnTo>
                <a:close/>
              </a:path>
              <a:path w="1161414" h="283845">
                <a:moveTo>
                  <a:pt x="136397" y="164337"/>
                </a:moveTo>
                <a:lnTo>
                  <a:pt x="99187" y="164337"/>
                </a:lnTo>
                <a:lnTo>
                  <a:pt x="99187" y="221361"/>
                </a:lnTo>
                <a:lnTo>
                  <a:pt x="136397" y="221361"/>
                </a:lnTo>
                <a:lnTo>
                  <a:pt x="136397" y="164337"/>
                </a:lnTo>
                <a:close/>
              </a:path>
              <a:path w="1161414" h="283845">
                <a:moveTo>
                  <a:pt x="136397" y="2413"/>
                </a:moveTo>
                <a:lnTo>
                  <a:pt x="119506" y="2413"/>
                </a:lnTo>
                <a:lnTo>
                  <a:pt x="0" y="142112"/>
                </a:lnTo>
                <a:lnTo>
                  <a:pt x="0" y="164337"/>
                </a:lnTo>
                <a:lnTo>
                  <a:pt x="158495" y="164337"/>
                </a:lnTo>
                <a:lnTo>
                  <a:pt x="158495" y="133603"/>
                </a:lnTo>
                <a:lnTo>
                  <a:pt x="43306" y="133603"/>
                </a:lnTo>
                <a:lnTo>
                  <a:pt x="99187" y="68199"/>
                </a:lnTo>
                <a:lnTo>
                  <a:pt x="136397" y="68199"/>
                </a:lnTo>
                <a:lnTo>
                  <a:pt x="136397" y="2413"/>
                </a:lnTo>
                <a:close/>
              </a:path>
              <a:path w="1161414" h="283845">
                <a:moveTo>
                  <a:pt x="136397" y="68199"/>
                </a:moveTo>
                <a:lnTo>
                  <a:pt x="99187" y="68199"/>
                </a:lnTo>
                <a:lnTo>
                  <a:pt x="99187" y="133603"/>
                </a:lnTo>
                <a:lnTo>
                  <a:pt x="136397" y="133603"/>
                </a:lnTo>
                <a:lnTo>
                  <a:pt x="136397" y="68199"/>
                </a:lnTo>
                <a:close/>
              </a:path>
              <a:path w="1161414" h="283845">
                <a:moveTo>
                  <a:pt x="440181" y="1777"/>
                </a:moveTo>
                <a:lnTo>
                  <a:pt x="436348" y="1875"/>
                </a:lnTo>
                <a:lnTo>
                  <a:pt x="394842" y="3428"/>
                </a:lnTo>
                <a:lnTo>
                  <a:pt x="394842" y="221361"/>
                </a:lnTo>
                <a:lnTo>
                  <a:pt x="433577" y="221361"/>
                </a:lnTo>
                <a:lnTo>
                  <a:pt x="433577" y="141097"/>
                </a:lnTo>
                <a:lnTo>
                  <a:pt x="459479" y="141097"/>
                </a:lnTo>
                <a:lnTo>
                  <a:pt x="489775" y="137421"/>
                </a:lnTo>
                <a:lnTo>
                  <a:pt x="517397" y="123348"/>
                </a:lnTo>
                <a:lnTo>
                  <a:pt x="528547" y="107569"/>
                </a:lnTo>
                <a:lnTo>
                  <a:pt x="445388" y="107569"/>
                </a:lnTo>
                <a:lnTo>
                  <a:pt x="440181" y="107314"/>
                </a:lnTo>
                <a:lnTo>
                  <a:pt x="433577" y="106679"/>
                </a:lnTo>
                <a:lnTo>
                  <a:pt x="433577" y="36956"/>
                </a:lnTo>
                <a:lnTo>
                  <a:pt x="435863" y="36449"/>
                </a:lnTo>
                <a:lnTo>
                  <a:pt x="439800" y="36322"/>
                </a:lnTo>
                <a:lnTo>
                  <a:pt x="532480" y="36322"/>
                </a:lnTo>
                <a:lnTo>
                  <a:pt x="525940" y="26550"/>
                </a:lnTo>
                <a:lnTo>
                  <a:pt x="515365" y="17525"/>
                </a:lnTo>
                <a:lnTo>
                  <a:pt x="501600" y="10618"/>
                </a:lnTo>
                <a:lnTo>
                  <a:pt x="484489" y="5699"/>
                </a:lnTo>
                <a:lnTo>
                  <a:pt x="464020" y="2756"/>
                </a:lnTo>
                <a:lnTo>
                  <a:pt x="440181" y="1777"/>
                </a:lnTo>
                <a:close/>
              </a:path>
              <a:path w="1161414" h="283845">
                <a:moveTo>
                  <a:pt x="459479" y="141097"/>
                </a:moveTo>
                <a:lnTo>
                  <a:pt x="433577" y="141097"/>
                </a:lnTo>
                <a:lnTo>
                  <a:pt x="440816" y="141732"/>
                </a:lnTo>
                <a:lnTo>
                  <a:pt x="446659" y="142112"/>
                </a:lnTo>
                <a:lnTo>
                  <a:pt x="451103" y="142112"/>
                </a:lnTo>
                <a:lnTo>
                  <a:pt x="459479" y="141097"/>
                </a:lnTo>
                <a:close/>
              </a:path>
              <a:path w="1161414" h="283845">
                <a:moveTo>
                  <a:pt x="532480" y="36322"/>
                </a:moveTo>
                <a:lnTo>
                  <a:pt x="445262" y="36322"/>
                </a:lnTo>
                <a:lnTo>
                  <a:pt x="469171" y="38439"/>
                </a:lnTo>
                <a:lnTo>
                  <a:pt x="486235" y="44783"/>
                </a:lnTo>
                <a:lnTo>
                  <a:pt x="496464" y="55342"/>
                </a:lnTo>
                <a:lnTo>
                  <a:pt x="499872" y="70103"/>
                </a:lnTo>
                <a:lnTo>
                  <a:pt x="499110" y="79412"/>
                </a:lnTo>
                <a:lnTo>
                  <a:pt x="461408" y="107023"/>
                </a:lnTo>
                <a:lnTo>
                  <a:pt x="449072" y="107569"/>
                </a:lnTo>
                <a:lnTo>
                  <a:pt x="528547" y="107569"/>
                </a:lnTo>
                <a:lnTo>
                  <a:pt x="533971" y="99893"/>
                </a:lnTo>
                <a:lnTo>
                  <a:pt x="539495" y="67055"/>
                </a:lnTo>
                <a:lnTo>
                  <a:pt x="537993" y="51315"/>
                </a:lnTo>
                <a:lnTo>
                  <a:pt x="533479" y="37814"/>
                </a:lnTo>
                <a:lnTo>
                  <a:pt x="532480" y="36322"/>
                </a:lnTo>
                <a:close/>
              </a:path>
              <a:path w="1161414" h="283845">
                <a:moveTo>
                  <a:pt x="962913" y="189357"/>
                </a:moveTo>
                <a:lnTo>
                  <a:pt x="752093" y="189357"/>
                </a:lnTo>
                <a:lnTo>
                  <a:pt x="752093" y="283845"/>
                </a:lnTo>
                <a:lnTo>
                  <a:pt x="786129" y="283845"/>
                </a:lnTo>
                <a:lnTo>
                  <a:pt x="786129" y="221361"/>
                </a:lnTo>
                <a:lnTo>
                  <a:pt x="962913" y="221361"/>
                </a:lnTo>
                <a:lnTo>
                  <a:pt x="962913" y="189357"/>
                </a:lnTo>
                <a:close/>
              </a:path>
              <a:path w="1161414" h="283845">
                <a:moveTo>
                  <a:pt x="962913" y="221361"/>
                </a:moveTo>
                <a:lnTo>
                  <a:pt x="928877" y="221361"/>
                </a:lnTo>
                <a:lnTo>
                  <a:pt x="928877" y="283845"/>
                </a:lnTo>
                <a:lnTo>
                  <a:pt x="962913" y="283845"/>
                </a:lnTo>
                <a:lnTo>
                  <a:pt x="962913" y="221361"/>
                </a:lnTo>
                <a:close/>
              </a:path>
              <a:path w="1161414" h="283845">
                <a:moveTo>
                  <a:pt x="938529" y="3428"/>
                </a:moveTo>
                <a:lnTo>
                  <a:pt x="837311" y="3428"/>
                </a:lnTo>
                <a:lnTo>
                  <a:pt x="829186" y="41100"/>
                </a:lnTo>
                <a:lnTo>
                  <a:pt x="820801" y="73914"/>
                </a:lnTo>
                <a:lnTo>
                  <a:pt x="803148" y="124967"/>
                </a:lnTo>
                <a:lnTo>
                  <a:pt x="784907" y="161686"/>
                </a:lnTo>
                <a:lnTo>
                  <a:pt x="766952" y="189357"/>
                </a:lnTo>
                <a:lnTo>
                  <a:pt x="808101" y="189357"/>
                </a:lnTo>
                <a:lnTo>
                  <a:pt x="833586" y="143029"/>
                </a:lnTo>
                <a:lnTo>
                  <a:pt x="848489" y="101869"/>
                </a:lnTo>
                <a:lnTo>
                  <a:pt x="859823" y="57931"/>
                </a:lnTo>
                <a:lnTo>
                  <a:pt x="864107" y="35051"/>
                </a:lnTo>
                <a:lnTo>
                  <a:pt x="938529" y="35051"/>
                </a:lnTo>
                <a:lnTo>
                  <a:pt x="938529" y="3428"/>
                </a:lnTo>
                <a:close/>
              </a:path>
              <a:path w="1161414" h="283845">
                <a:moveTo>
                  <a:pt x="938529" y="35051"/>
                </a:moveTo>
                <a:lnTo>
                  <a:pt x="901318" y="35051"/>
                </a:lnTo>
                <a:lnTo>
                  <a:pt x="901318" y="189357"/>
                </a:lnTo>
                <a:lnTo>
                  <a:pt x="938529" y="189357"/>
                </a:lnTo>
                <a:lnTo>
                  <a:pt x="938529" y="35051"/>
                </a:lnTo>
                <a:close/>
              </a:path>
              <a:path w="1161414" h="283845">
                <a:moveTo>
                  <a:pt x="563626" y="187833"/>
                </a:moveTo>
                <a:lnTo>
                  <a:pt x="563626" y="222250"/>
                </a:lnTo>
                <a:lnTo>
                  <a:pt x="566292" y="222758"/>
                </a:lnTo>
                <a:lnTo>
                  <a:pt x="570738" y="223138"/>
                </a:lnTo>
                <a:lnTo>
                  <a:pt x="576706" y="223138"/>
                </a:lnTo>
                <a:lnTo>
                  <a:pt x="613029" y="201025"/>
                </a:lnTo>
                <a:lnTo>
                  <a:pt x="617199" y="188467"/>
                </a:lnTo>
                <a:lnTo>
                  <a:pt x="567436" y="188467"/>
                </a:lnTo>
                <a:lnTo>
                  <a:pt x="565403" y="188213"/>
                </a:lnTo>
                <a:lnTo>
                  <a:pt x="563626" y="187833"/>
                </a:lnTo>
                <a:close/>
              </a:path>
              <a:path w="1161414" h="283845">
                <a:moveTo>
                  <a:pt x="724788" y="130810"/>
                </a:moveTo>
                <a:lnTo>
                  <a:pt x="686435" y="130810"/>
                </a:lnTo>
                <a:lnTo>
                  <a:pt x="686435" y="221361"/>
                </a:lnTo>
                <a:lnTo>
                  <a:pt x="724788" y="221361"/>
                </a:lnTo>
                <a:lnTo>
                  <a:pt x="724788" y="130810"/>
                </a:lnTo>
                <a:close/>
              </a:path>
              <a:path w="1161414" h="283845">
                <a:moveTo>
                  <a:pt x="661797" y="889"/>
                </a:moveTo>
                <a:lnTo>
                  <a:pt x="610469" y="11336"/>
                </a:lnTo>
                <a:lnTo>
                  <a:pt x="582898" y="40020"/>
                </a:lnTo>
                <a:lnTo>
                  <a:pt x="577595" y="64897"/>
                </a:lnTo>
                <a:lnTo>
                  <a:pt x="578282" y="74160"/>
                </a:lnTo>
                <a:lnTo>
                  <a:pt x="603535" y="109585"/>
                </a:lnTo>
                <a:lnTo>
                  <a:pt x="627634" y="117983"/>
                </a:lnTo>
                <a:lnTo>
                  <a:pt x="611893" y="126557"/>
                </a:lnTo>
                <a:lnTo>
                  <a:pt x="599535" y="138001"/>
                </a:lnTo>
                <a:lnTo>
                  <a:pt x="590557" y="152326"/>
                </a:lnTo>
                <a:lnTo>
                  <a:pt x="584962" y="169545"/>
                </a:lnTo>
                <a:lnTo>
                  <a:pt x="583564" y="176022"/>
                </a:lnTo>
                <a:lnTo>
                  <a:pt x="581787" y="180848"/>
                </a:lnTo>
                <a:lnTo>
                  <a:pt x="577723" y="186944"/>
                </a:lnTo>
                <a:lnTo>
                  <a:pt x="574293" y="188467"/>
                </a:lnTo>
                <a:lnTo>
                  <a:pt x="617199" y="188467"/>
                </a:lnTo>
                <a:lnTo>
                  <a:pt x="631620" y="150348"/>
                </a:lnTo>
                <a:lnTo>
                  <a:pt x="665462" y="131593"/>
                </a:lnTo>
                <a:lnTo>
                  <a:pt x="677417" y="130810"/>
                </a:lnTo>
                <a:lnTo>
                  <a:pt x="724788" y="130810"/>
                </a:lnTo>
                <a:lnTo>
                  <a:pt x="724788" y="99695"/>
                </a:lnTo>
                <a:lnTo>
                  <a:pt x="686688" y="99695"/>
                </a:lnTo>
                <a:lnTo>
                  <a:pt x="665479" y="99440"/>
                </a:lnTo>
                <a:lnTo>
                  <a:pt x="643830" y="96962"/>
                </a:lnTo>
                <a:lnTo>
                  <a:pt x="628396" y="90281"/>
                </a:lnTo>
                <a:lnTo>
                  <a:pt x="619152" y="79384"/>
                </a:lnTo>
                <a:lnTo>
                  <a:pt x="616076" y="64261"/>
                </a:lnTo>
                <a:lnTo>
                  <a:pt x="616815" y="56925"/>
                </a:lnTo>
                <a:lnTo>
                  <a:pt x="649354" y="32779"/>
                </a:lnTo>
                <a:lnTo>
                  <a:pt x="658113" y="32257"/>
                </a:lnTo>
                <a:lnTo>
                  <a:pt x="724788" y="32257"/>
                </a:lnTo>
                <a:lnTo>
                  <a:pt x="724788" y="3682"/>
                </a:lnTo>
                <a:lnTo>
                  <a:pt x="707695" y="2442"/>
                </a:lnTo>
                <a:lnTo>
                  <a:pt x="691483" y="1571"/>
                </a:lnTo>
                <a:lnTo>
                  <a:pt x="676175" y="1057"/>
                </a:lnTo>
                <a:lnTo>
                  <a:pt x="661797" y="889"/>
                </a:lnTo>
                <a:close/>
              </a:path>
              <a:path w="1161414" h="283845">
                <a:moveTo>
                  <a:pt x="724788" y="32257"/>
                </a:moveTo>
                <a:lnTo>
                  <a:pt x="658113" y="32257"/>
                </a:lnTo>
                <a:lnTo>
                  <a:pt x="666186" y="32353"/>
                </a:lnTo>
                <a:lnTo>
                  <a:pt x="673639" y="32638"/>
                </a:lnTo>
                <a:lnTo>
                  <a:pt x="680473" y="33115"/>
                </a:lnTo>
                <a:lnTo>
                  <a:pt x="686688" y="33781"/>
                </a:lnTo>
                <a:lnTo>
                  <a:pt x="686688" y="99695"/>
                </a:lnTo>
                <a:lnTo>
                  <a:pt x="724788" y="99695"/>
                </a:lnTo>
                <a:lnTo>
                  <a:pt x="724788" y="32257"/>
                </a:lnTo>
                <a:close/>
              </a:path>
              <a:path w="1161414" h="283845">
                <a:moveTo>
                  <a:pt x="1030986" y="3428"/>
                </a:moveTo>
                <a:lnTo>
                  <a:pt x="992251" y="3428"/>
                </a:lnTo>
                <a:lnTo>
                  <a:pt x="992251" y="224662"/>
                </a:lnTo>
                <a:lnTo>
                  <a:pt x="1008634" y="224662"/>
                </a:lnTo>
                <a:lnTo>
                  <a:pt x="1065415" y="149987"/>
                </a:lnTo>
                <a:lnTo>
                  <a:pt x="1030986" y="149987"/>
                </a:lnTo>
                <a:lnTo>
                  <a:pt x="1030986" y="3428"/>
                </a:lnTo>
                <a:close/>
              </a:path>
              <a:path w="1161414" h="283845">
                <a:moveTo>
                  <a:pt x="1161288" y="74675"/>
                </a:moveTo>
                <a:lnTo>
                  <a:pt x="1122679" y="74675"/>
                </a:lnTo>
                <a:lnTo>
                  <a:pt x="1122679" y="221361"/>
                </a:lnTo>
                <a:lnTo>
                  <a:pt x="1161288" y="221361"/>
                </a:lnTo>
                <a:lnTo>
                  <a:pt x="1161288" y="74675"/>
                </a:lnTo>
                <a:close/>
              </a:path>
              <a:path w="1161414" h="283845">
                <a:moveTo>
                  <a:pt x="1161288" y="0"/>
                </a:moveTo>
                <a:lnTo>
                  <a:pt x="1144904" y="0"/>
                </a:lnTo>
                <a:lnTo>
                  <a:pt x="1030986" y="149987"/>
                </a:lnTo>
                <a:lnTo>
                  <a:pt x="1065415" y="149987"/>
                </a:lnTo>
                <a:lnTo>
                  <a:pt x="1122679" y="74675"/>
                </a:lnTo>
                <a:lnTo>
                  <a:pt x="1161288" y="74675"/>
                </a:lnTo>
                <a:lnTo>
                  <a:pt x="1161288" y="0"/>
                </a:lnTo>
                <a:close/>
              </a:path>
            </a:pathLst>
          </a:custGeom>
          <a:solidFill>
            <a:srgbClr val="5E2D79"/>
          </a:solidFill>
        </p:spPr>
        <p:txBody>
          <a:bodyPr wrap="square" lIns="0" tIns="0" rIns="0" bIns="0" rtlCol="0"/>
          <a:lstStyle/>
          <a:p>
            <a:endParaRPr/>
          </a:p>
        </p:txBody>
      </p:sp>
      <p:sp>
        <p:nvSpPr>
          <p:cNvPr id="4" name="object 4"/>
          <p:cNvSpPr/>
          <p:nvPr/>
        </p:nvSpPr>
        <p:spPr>
          <a:xfrm>
            <a:off x="3287267" y="435355"/>
            <a:ext cx="53975" cy="53975"/>
          </a:xfrm>
          <a:custGeom>
            <a:avLst/>
            <a:gdLst/>
            <a:ahLst/>
            <a:cxnLst/>
            <a:rect l="l" t="t" r="r" b="b"/>
            <a:pathLst>
              <a:path w="53975" h="53975">
                <a:moveTo>
                  <a:pt x="26797" y="0"/>
                </a:moveTo>
                <a:lnTo>
                  <a:pt x="34290" y="0"/>
                </a:lnTo>
                <a:lnTo>
                  <a:pt x="40512" y="2667"/>
                </a:lnTo>
                <a:lnTo>
                  <a:pt x="45847" y="7874"/>
                </a:lnTo>
                <a:lnTo>
                  <a:pt x="51054" y="13081"/>
                </a:lnTo>
                <a:lnTo>
                  <a:pt x="53594" y="19304"/>
                </a:lnTo>
                <a:lnTo>
                  <a:pt x="53594" y="26797"/>
                </a:lnTo>
                <a:lnTo>
                  <a:pt x="53594" y="34290"/>
                </a:lnTo>
                <a:lnTo>
                  <a:pt x="51054" y="40640"/>
                </a:lnTo>
                <a:lnTo>
                  <a:pt x="45847" y="45847"/>
                </a:lnTo>
                <a:lnTo>
                  <a:pt x="40512" y="51054"/>
                </a:lnTo>
                <a:lnTo>
                  <a:pt x="34290" y="53721"/>
                </a:lnTo>
                <a:lnTo>
                  <a:pt x="26797" y="53721"/>
                </a:lnTo>
                <a:lnTo>
                  <a:pt x="19304" y="53721"/>
                </a:lnTo>
                <a:lnTo>
                  <a:pt x="13081" y="51054"/>
                </a:lnTo>
                <a:lnTo>
                  <a:pt x="7874" y="45847"/>
                </a:lnTo>
                <a:lnTo>
                  <a:pt x="2667" y="40640"/>
                </a:lnTo>
                <a:lnTo>
                  <a:pt x="0" y="34290"/>
                </a:lnTo>
                <a:lnTo>
                  <a:pt x="0" y="26797"/>
                </a:lnTo>
                <a:lnTo>
                  <a:pt x="0" y="19304"/>
                </a:lnTo>
                <a:lnTo>
                  <a:pt x="2667" y="13081"/>
                </a:lnTo>
                <a:lnTo>
                  <a:pt x="7874" y="7874"/>
                </a:lnTo>
                <a:lnTo>
                  <a:pt x="13081" y="2667"/>
                </a:lnTo>
                <a:lnTo>
                  <a:pt x="19304" y="0"/>
                </a:lnTo>
                <a:lnTo>
                  <a:pt x="26797" y="0"/>
                </a:lnTo>
                <a:close/>
              </a:path>
            </a:pathLst>
          </a:custGeom>
          <a:ln w="3175">
            <a:solidFill>
              <a:srgbClr val="58134A"/>
            </a:solidFill>
          </a:ln>
        </p:spPr>
        <p:txBody>
          <a:bodyPr wrap="square" lIns="0" tIns="0" rIns="0" bIns="0" rtlCol="0"/>
          <a:lstStyle/>
          <a:p>
            <a:endParaRPr/>
          </a:p>
        </p:txBody>
      </p:sp>
      <p:sp>
        <p:nvSpPr>
          <p:cNvPr id="5" name="object 5"/>
          <p:cNvSpPr/>
          <p:nvPr/>
        </p:nvSpPr>
        <p:spPr>
          <a:xfrm>
            <a:off x="3136392" y="328549"/>
            <a:ext cx="55880" cy="65405"/>
          </a:xfrm>
          <a:custGeom>
            <a:avLst/>
            <a:gdLst/>
            <a:ahLst/>
            <a:cxnLst/>
            <a:rect l="l" t="t" r="r" b="b"/>
            <a:pathLst>
              <a:path w="55880" h="65404">
                <a:moveTo>
                  <a:pt x="55880" y="0"/>
                </a:moveTo>
                <a:lnTo>
                  <a:pt x="0" y="65404"/>
                </a:lnTo>
                <a:lnTo>
                  <a:pt x="55880" y="65404"/>
                </a:lnTo>
                <a:lnTo>
                  <a:pt x="55880" y="0"/>
                </a:lnTo>
                <a:close/>
              </a:path>
            </a:pathLst>
          </a:custGeom>
          <a:ln w="3175">
            <a:solidFill>
              <a:srgbClr val="58134A"/>
            </a:solidFill>
          </a:ln>
        </p:spPr>
        <p:txBody>
          <a:bodyPr wrap="square" lIns="0" tIns="0" rIns="0" bIns="0" rtlCol="0"/>
          <a:lstStyle/>
          <a:p>
            <a:endParaRPr/>
          </a:p>
        </p:txBody>
      </p:sp>
      <p:sp>
        <p:nvSpPr>
          <p:cNvPr id="6" name="object 6"/>
          <p:cNvSpPr/>
          <p:nvPr/>
        </p:nvSpPr>
        <p:spPr>
          <a:xfrm>
            <a:off x="3525773" y="295783"/>
            <a:ext cx="68072" cy="730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900296" y="294513"/>
            <a:ext cx="94995" cy="1560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708272" y="291718"/>
            <a:ext cx="72389" cy="6921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845178" y="263779"/>
            <a:ext cx="210820" cy="280670"/>
          </a:xfrm>
          <a:custGeom>
            <a:avLst/>
            <a:gdLst/>
            <a:ahLst/>
            <a:cxnLst/>
            <a:rect l="l" t="t" r="r" b="b"/>
            <a:pathLst>
              <a:path w="210820" h="280670">
                <a:moveTo>
                  <a:pt x="85217" y="0"/>
                </a:moveTo>
                <a:lnTo>
                  <a:pt x="186436" y="0"/>
                </a:lnTo>
                <a:lnTo>
                  <a:pt x="186436" y="185928"/>
                </a:lnTo>
                <a:lnTo>
                  <a:pt x="210820" y="185928"/>
                </a:lnTo>
                <a:lnTo>
                  <a:pt x="210820" y="280416"/>
                </a:lnTo>
                <a:lnTo>
                  <a:pt x="176784" y="280416"/>
                </a:lnTo>
                <a:lnTo>
                  <a:pt x="176784" y="217932"/>
                </a:lnTo>
                <a:lnTo>
                  <a:pt x="34036" y="217932"/>
                </a:lnTo>
                <a:lnTo>
                  <a:pt x="34036" y="280416"/>
                </a:lnTo>
                <a:lnTo>
                  <a:pt x="0" y="280416"/>
                </a:lnTo>
                <a:lnTo>
                  <a:pt x="0" y="185928"/>
                </a:lnTo>
                <a:lnTo>
                  <a:pt x="14859" y="185928"/>
                </a:lnTo>
                <a:lnTo>
                  <a:pt x="23818" y="173206"/>
                </a:lnTo>
                <a:lnTo>
                  <a:pt x="51054" y="121538"/>
                </a:lnTo>
                <a:lnTo>
                  <a:pt x="68707" y="70485"/>
                </a:lnTo>
                <a:lnTo>
                  <a:pt x="77092" y="37671"/>
                </a:lnTo>
                <a:lnTo>
                  <a:pt x="85217"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3092195" y="261874"/>
            <a:ext cx="160273" cy="2207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487039" y="261238"/>
            <a:ext cx="146430" cy="22136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655821" y="260350"/>
            <a:ext cx="162940" cy="22402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084446" y="259461"/>
            <a:ext cx="170814" cy="226441"/>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390771" y="258825"/>
            <a:ext cx="1669668" cy="286258"/>
          </a:xfrm>
          <a:prstGeom prst="rect">
            <a:avLst/>
          </a:prstGeom>
          <a:blipFill>
            <a:blip r:embed="rId9" cstate="print"/>
            <a:stretch>
              <a:fillRect/>
            </a:stretch>
          </a:blipFill>
        </p:spPr>
        <p:txBody>
          <a:bodyPr wrap="square" lIns="0" tIns="0" rIns="0" bIns="0" rtlCol="0"/>
          <a:lstStyle/>
          <a:p>
            <a:endParaRPr/>
          </a:p>
        </p:txBody>
      </p:sp>
      <p:sp>
        <p:nvSpPr>
          <p:cNvPr id="15" name="object 15"/>
          <p:cNvSpPr txBox="1">
            <a:spLocks noGrp="1"/>
          </p:cNvSpPr>
          <p:nvPr>
            <p:ph type="title"/>
          </p:nvPr>
        </p:nvSpPr>
        <p:spPr>
          <a:xfrm>
            <a:off x="2430526" y="1626869"/>
            <a:ext cx="6346190" cy="452120"/>
          </a:xfrm>
          <a:prstGeom prst="rect">
            <a:avLst/>
          </a:prstGeom>
        </p:spPr>
        <p:txBody>
          <a:bodyPr vert="horz" wrap="square" lIns="0" tIns="12065" rIns="0" bIns="0" rtlCol="0">
            <a:spAutoFit/>
          </a:bodyPr>
          <a:lstStyle/>
          <a:p>
            <a:pPr marL="12700">
              <a:lnSpc>
                <a:spcPct val="100000"/>
              </a:lnSpc>
              <a:spcBef>
                <a:spcPts val="95"/>
              </a:spcBef>
              <a:tabLst>
                <a:tab pos="2463800" algn="l"/>
                <a:tab pos="4975225" algn="l"/>
                <a:tab pos="5705475" algn="l"/>
              </a:tabLst>
            </a:pPr>
            <a:r>
              <a:rPr sz="2800" b="1" spc="-5" dirty="0">
                <a:latin typeface="Trebuchet MS"/>
                <a:cs typeface="Trebuchet MS"/>
              </a:rPr>
              <a:t>буд</a:t>
            </a:r>
            <a:r>
              <a:rPr sz="2800" b="1" spc="5" dirty="0">
                <a:latin typeface="Trebuchet MS"/>
                <a:cs typeface="Trebuchet MS"/>
              </a:rPr>
              <a:t>ь</a:t>
            </a:r>
            <a:r>
              <a:rPr sz="2800" b="1" dirty="0">
                <a:latin typeface="Trebuchet MS"/>
                <a:cs typeface="Trebuchet MS"/>
              </a:rPr>
              <a:t>-</a:t>
            </a:r>
            <a:r>
              <a:rPr sz="2800" b="1" spc="-10" dirty="0">
                <a:latin typeface="Trebuchet MS"/>
                <a:cs typeface="Trebuchet MS"/>
              </a:rPr>
              <a:t>яког</a:t>
            </a:r>
            <a:r>
              <a:rPr sz="2800" b="1" spc="-5" dirty="0">
                <a:latin typeface="Trebuchet MS"/>
                <a:cs typeface="Trebuchet MS"/>
              </a:rPr>
              <a:t>о</a:t>
            </a:r>
            <a:r>
              <a:rPr sz="2800" b="1" dirty="0">
                <a:latin typeface="Trebuchet MS"/>
                <a:cs typeface="Trebuchet MS"/>
              </a:rPr>
              <a:t>	</a:t>
            </a:r>
            <a:r>
              <a:rPr sz="2800" b="1" spc="-5" dirty="0">
                <a:latin typeface="Trebuchet MS"/>
                <a:cs typeface="Trebuchet MS"/>
              </a:rPr>
              <a:t>групува</a:t>
            </a:r>
            <a:r>
              <a:rPr sz="2800" b="1" spc="5" dirty="0">
                <a:latin typeface="Trebuchet MS"/>
                <a:cs typeface="Trebuchet MS"/>
              </a:rPr>
              <a:t>н</a:t>
            </a:r>
            <a:r>
              <a:rPr sz="2800" b="1" spc="-5" dirty="0">
                <a:latin typeface="Trebuchet MS"/>
                <a:cs typeface="Trebuchet MS"/>
              </a:rPr>
              <a:t>ня</a:t>
            </a:r>
            <a:r>
              <a:rPr sz="2800" b="1" dirty="0">
                <a:latin typeface="Trebuchet MS"/>
                <a:cs typeface="Trebuchet MS"/>
              </a:rPr>
              <a:t>	</a:t>
            </a:r>
            <a:r>
              <a:rPr sz="2800" b="1" spc="-5" dirty="0">
                <a:latin typeface="Trebuchet MS"/>
                <a:cs typeface="Trebuchet MS"/>
              </a:rPr>
              <a:t>є</a:t>
            </a:r>
            <a:r>
              <a:rPr sz="2800" b="1" dirty="0">
                <a:latin typeface="Trebuchet MS"/>
                <a:cs typeface="Trebuchet MS"/>
              </a:rPr>
              <a:t>	</a:t>
            </a:r>
            <a:r>
              <a:rPr sz="2800" b="1" spc="-5" dirty="0">
                <a:latin typeface="Trebuchet MS"/>
                <a:cs typeface="Trebuchet MS"/>
              </a:rPr>
              <a:t>р</a:t>
            </a:r>
            <a:r>
              <a:rPr sz="2800" b="1" spc="-15" dirty="0">
                <a:latin typeface="Trebuchet MS"/>
                <a:cs typeface="Trebuchet MS"/>
              </a:rPr>
              <a:t>я</a:t>
            </a:r>
            <a:r>
              <a:rPr sz="2800" b="1" spc="-5" dirty="0">
                <a:latin typeface="Trebuchet MS"/>
                <a:cs typeface="Trebuchet MS"/>
              </a:rPr>
              <a:t>д</a:t>
            </a:r>
            <a:endParaRPr sz="2800">
              <a:latin typeface="Trebuchet MS"/>
              <a:cs typeface="Trebuchet MS"/>
            </a:endParaRPr>
          </a:p>
        </p:txBody>
      </p:sp>
      <p:sp>
        <p:nvSpPr>
          <p:cNvPr id="16" name="object 16"/>
          <p:cNvSpPr txBox="1"/>
          <p:nvPr/>
        </p:nvSpPr>
        <p:spPr>
          <a:xfrm>
            <a:off x="368300" y="1626869"/>
            <a:ext cx="1882775" cy="87884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rebuchet MS"/>
                <a:cs typeface="Trebuchet MS"/>
              </a:rPr>
              <a:t>Основою</a:t>
            </a:r>
            <a:endParaRPr sz="2800">
              <a:latin typeface="Trebuchet MS"/>
              <a:cs typeface="Trebuchet MS"/>
            </a:endParaRPr>
          </a:p>
          <a:p>
            <a:pPr marL="12700">
              <a:lnSpc>
                <a:spcPct val="100000"/>
              </a:lnSpc>
            </a:pPr>
            <a:r>
              <a:rPr sz="2800" b="1" spc="-5" dirty="0">
                <a:latin typeface="Trebuchet MS"/>
                <a:cs typeface="Trebuchet MS"/>
              </a:rPr>
              <a:t>розподілу.</a:t>
            </a:r>
            <a:endParaRPr sz="2800">
              <a:latin typeface="Trebuchet MS"/>
              <a:cs typeface="Trebuchet MS"/>
            </a:endParaRPr>
          </a:p>
        </p:txBody>
      </p:sp>
      <p:sp>
        <p:nvSpPr>
          <p:cNvPr id="17" name="object 17"/>
          <p:cNvSpPr txBox="1"/>
          <p:nvPr/>
        </p:nvSpPr>
        <p:spPr>
          <a:xfrm>
            <a:off x="368300" y="2556763"/>
            <a:ext cx="8408670" cy="4095115"/>
          </a:xfrm>
          <a:prstGeom prst="rect">
            <a:avLst/>
          </a:prstGeom>
        </p:spPr>
        <p:txBody>
          <a:bodyPr vert="horz" wrap="square" lIns="0" tIns="12065" rIns="0" bIns="0" rtlCol="0">
            <a:spAutoFit/>
          </a:bodyPr>
          <a:lstStyle/>
          <a:p>
            <a:pPr marL="12700" marR="5080" algn="just">
              <a:lnSpc>
                <a:spcPct val="100000"/>
              </a:lnSpc>
              <a:spcBef>
                <a:spcPts val="95"/>
              </a:spcBef>
            </a:pPr>
            <a:r>
              <a:rPr sz="2800" b="1" spc="-10" dirty="0">
                <a:solidFill>
                  <a:srgbClr val="C00000"/>
                </a:solidFill>
                <a:latin typeface="Trebuchet MS"/>
                <a:cs typeface="Trebuchet MS"/>
              </a:rPr>
              <a:t>Ряд </a:t>
            </a:r>
            <a:r>
              <a:rPr sz="2800" b="1" spc="-5" dirty="0">
                <a:solidFill>
                  <a:srgbClr val="C00000"/>
                </a:solidFill>
                <a:latin typeface="Trebuchet MS"/>
                <a:cs typeface="Trebuchet MS"/>
              </a:rPr>
              <a:t>розподілу </a:t>
            </a:r>
            <a:r>
              <a:rPr sz="2800" b="1" spc="-5" dirty="0">
                <a:latin typeface="Trebuchet MS"/>
                <a:cs typeface="Trebuchet MS"/>
              </a:rPr>
              <a:t>– упорядковане розміщення  одиниць </a:t>
            </a:r>
            <a:r>
              <a:rPr sz="2800" b="1" spc="-10" dirty="0">
                <a:latin typeface="Trebuchet MS"/>
                <a:cs typeface="Trebuchet MS"/>
              </a:rPr>
              <a:t>сукупності </a:t>
            </a:r>
            <a:r>
              <a:rPr sz="2800" b="1" dirty="0">
                <a:latin typeface="Trebuchet MS"/>
                <a:cs typeface="Trebuchet MS"/>
              </a:rPr>
              <a:t>за </a:t>
            </a:r>
            <a:r>
              <a:rPr sz="2800" b="1" spc="-5" dirty="0">
                <a:latin typeface="Trebuchet MS"/>
                <a:cs typeface="Trebuchet MS"/>
              </a:rPr>
              <a:t>групувальною ознакою.  </a:t>
            </a:r>
            <a:r>
              <a:rPr sz="2800" b="1" spc="-10" dirty="0">
                <a:latin typeface="Trebuchet MS"/>
                <a:cs typeface="Trebuchet MS"/>
              </a:rPr>
              <a:t>Він складається </a:t>
            </a:r>
            <a:r>
              <a:rPr sz="2800" b="1" spc="-5" dirty="0">
                <a:latin typeface="Trebuchet MS"/>
                <a:cs typeface="Trebuchet MS"/>
              </a:rPr>
              <a:t>з варіантів і</a:t>
            </a:r>
            <a:r>
              <a:rPr sz="2800" b="1" spc="50" dirty="0">
                <a:latin typeface="Trebuchet MS"/>
                <a:cs typeface="Trebuchet MS"/>
              </a:rPr>
              <a:t> </a:t>
            </a:r>
            <a:r>
              <a:rPr sz="2800" b="1" spc="-10" dirty="0">
                <a:latin typeface="Trebuchet MS"/>
                <a:cs typeface="Trebuchet MS"/>
              </a:rPr>
              <a:t>частот.</a:t>
            </a:r>
            <a:endParaRPr sz="2800">
              <a:latin typeface="Trebuchet MS"/>
              <a:cs typeface="Trebuchet MS"/>
            </a:endParaRPr>
          </a:p>
          <a:p>
            <a:pPr marL="12700" marR="5715" algn="just">
              <a:lnSpc>
                <a:spcPct val="100000"/>
              </a:lnSpc>
              <a:spcBef>
                <a:spcPts val="600"/>
              </a:spcBef>
            </a:pPr>
            <a:r>
              <a:rPr sz="2800" b="1" spc="-5" dirty="0">
                <a:solidFill>
                  <a:srgbClr val="C00000"/>
                </a:solidFill>
                <a:latin typeface="Trebuchet MS"/>
                <a:cs typeface="Trebuchet MS"/>
              </a:rPr>
              <a:t>Варіанти </a:t>
            </a:r>
            <a:r>
              <a:rPr sz="2800" b="1" spc="-10" dirty="0">
                <a:solidFill>
                  <a:srgbClr val="C00000"/>
                </a:solidFill>
                <a:latin typeface="Trebuchet MS"/>
                <a:cs typeface="Trebuchet MS"/>
              </a:rPr>
              <a:t>(х) </a:t>
            </a:r>
            <a:r>
              <a:rPr sz="2800" b="1" spc="-5" dirty="0">
                <a:latin typeface="Trebuchet MS"/>
                <a:cs typeface="Trebuchet MS"/>
              </a:rPr>
              <a:t>– окремі значення групувальної  ознаки.</a:t>
            </a:r>
            <a:endParaRPr sz="2800">
              <a:latin typeface="Trebuchet MS"/>
              <a:cs typeface="Trebuchet MS"/>
            </a:endParaRPr>
          </a:p>
          <a:p>
            <a:pPr marL="12700" marR="5080" algn="just">
              <a:lnSpc>
                <a:spcPct val="100000"/>
              </a:lnSpc>
              <a:spcBef>
                <a:spcPts val="605"/>
              </a:spcBef>
            </a:pPr>
            <a:r>
              <a:rPr sz="2800" b="1" spc="-5" dirty="0">
                <a:solidFill>
                  <a:srgbClr val="C00000"/>
                </a:solidFill>
                <a:latin typeface="Trebuchet MS"/>
                <a:cs typeface="Trebuchet MS"/>
              </a:rPr>
              <a:t>Частоти (f) </a:t>
            </a:r>
            <a:r>
              <a:rPr sz="2800" b="1" spc="-5" dirty="0">
                <a:latin typeface="Trebuchet MS"/>
                <a:cs typeface="Trebuchet MS"/>
              </a:rPr>
              <a:t>– числа, </a:t>
            </a:r>
            <a:r>
              <a:rPr sz="2800" b="1" spc="-10" dirty="0">
                <a:latin typeface="Trebuchet MS"/>
                <a:cs typeface="Trebuchet MS"/>
              </a:rPr>
              <a:t>які </a:t>
            </a:r>
            <a:r>
              <a:rPr sz="2800" b="1" spc="-5" dirty="0">
                <a:latin typeface="Trebuchet MS"/>
                <a:cs typeface="Trebuchet MS"/>
              </a:rPr>
              <a:t>показують, </a:t>
            </a:r>
            <a:r>
              <a:rPr sz="2800" b="1" spc="-10" dirty="0">
                <a:latin typeface="Trebuchet MS"/>
                <a:cs typeface="Trebuchet MS"/>
              </a:rPr>
              <a:t>скільки </a:t>
            </a:r>
            <a:r>
              <a:rPr sz="2800" b="1" spc="-5" dirty="0">
                <a:latin typeface="Trebuchet MS"/>
                <a:cs typeface="Trebuchet MS"/>
              </a:rPr>
              <a:t>разів  повторюються окремі значення</a:t>
            </a:r>
            <a:r>
              <a:rPr sz="2800" b="1" spc="45" dirty="0">
                <a:latin typeface="Trebuchet MS"/>
                <a:cs typeface="Trebuchet MS"/>
              </a:rPr>
              <a:t> </a:t>
            </a:r>
            <a:r>
              <a:rPr sz="2800" b="1" spc="-5" dirty="0">
                <a:latin typeface="Trebuchet MS"/>
                <a:cs typeface="Trebuchet MS"/>
              </a:rPr>
              <a:t>варіантів.</a:t>
            </a:r>
            <a:endParaRPr sz="2800">
              <a:latin typeface="Trebuchet MS"/>
              <a:cs typeface="Trebuchet MS"/>
            </a:endParaRPr>
          </a:p>
          <a:p>
            <a:pPr marL="12700" marR="5080" algn="just">
              <a:lnSpc>
                <a:spcPct val="100000"/>
              </a:lnSpc>
              <a:spcBef>
                <a:spcPts val="600"/>
              </a:spcBef>
            </a:pPr>
            <a:r>
              <a:rPr sz="2800" b="1" spc="-5" dirty="0">
                <a:latin typeface="Trebuchet MS"/>
                <a:cs typeface="Trebuchet MS"/>
              </a:rPr>
              <a:t>У співвідношенні варіант і частот виявляється  </a:t>
            </a:r>
            <a:r>
              <a:rPr sz="2800" b="1" spc="-5" dirty="0">
                <a:solidFill>
                  <a:srgbClr val="C00000"/>
                </a:solidFill>
                <a:latin typeface="Trebuchet MS"/>
                <a:cs typeface="Trebuchet MS"/>
              </a:rPr>
              <a:t>закономірність</a:t>
            </a:r>
            <a:r>
              <a:rPr sz="2800" b="1" spc="15" dirty="0">
                <a:solidFill>
                  <a:srgbClr val="C00000"/>
                </a:solidFill>
                <a:latin typeface="Trebuchet MS"/>
                <a:cs typeface="Trebuchet MS"/>
              </a:rPr>
              <a:t> </a:t>
            </a:r>
            <a:r>
              <a:rPr sz="2800" b="1" spc="-5" dirty="0">
                <a:solidFill>
                  <a:srgbClr val="C00000"/>
                </a:solidFill>
                <a:latin typeface="Trebuchet MS"/>
                <a:cs typeface="Trebuchet MS"/>
              </a:rPr>
              <a:t>розподілу</a:t>
            </a:r>
            <a:r>
              <a:rPr sz="2800" b="1" spc="-5" dirty="0">
                <a:latin typeface="Trebuchet MS"/>
                <a:cs typeface="Trebuchet MS"/>
              </a:rPr>
              <a:t>.</a:t>
            </a:r>
            <a:endParaRPr sz="2800">
              <a:latin typeface="Trebuchet MS"/>
              <a:cs typeface="Trebuchet M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875" y="166476"/>
            <a:ext cx="8356600" cy="1497965"/>
          </a:xfrm>
          <a:prstGeom prst="rect">
            <a:avLst/>
          </a:prstGeom>
        </p:spPr>
        <p:txBody>
          <a:bodyPr vert="horz" wrap="square" lIns="0" tIns="12700" rIns="0" bIns="0" rtlCol="0">
            <a:spAutoFit/>
          </a:bodyPr>
          <a:lstStyle/>
          <a:p>
            <a:pPr marL="12700" marR="5080" indent="449580" algn="just">
              <a:lnSpc>
                <a:spcPct val="114999"/>
              </a:lnSpc>
              <a:spcBef>
                <a:spcPts val="100"/>
              </a:spcBef>
            </a:pPr>
            <a:r>
              <a:rPr sz="2800" spc="-130" dirty="0">
                <a:solidFill>
                  <a:srgbClr val="252525"/>
                </a:solidFill>
                <a:latin typeface="Times New Roman"/>
                <a:cs typeface="Times New Roman"/>
              </a:rPr>
              <a:t>Залежно </a:t>
            </a:r>
            <a:r>
              <a:rPr sz="2800" spc="-105" dirty="0">
                <a:solidFill>
                  <a:srgbClr val="252525"/>
                </a:solidFill>
                <a:latin typeface="Times New Roman"/>
                <a:cs typeface="Times New Roman"/>
              </a:rPr>
              <a:t>від </a:t>
            </a:r>
            <a:r>
              <a:rPr sz="2800" spc="-145" dirty="0">
                <a:solidFill>
                  <a:srgbClr val="252525"/>
                </a:solidFill>
                <a:latin typeface="Times New Roman"/>
                <a:cs typeface="Times New Roman"/>
              </a:rPr>
              <a:t>статистичної природи </a:t>
            </a:r>
            <a:r>
              <a:rPr sz="2800" spc="-140" dirty="0">
                <a:solidFill>
                  <a:srgbClr val="252525"/>
                </a:solidFill>
                <a:latin typeface="Times New Roman"/>
                <a:cs typeface="Times New Roman"/>
              </a:rPr>
              <a:t>варіант </a:t>
            </a:r>
            <a:r>
              <a:rPr sz="2800" b="1" spc="-114" dirty="0">
                <a:solidFill>
                  <a:srgbClr val="C00000"/>
                </a:solidFill>
                <a:latin typeface="Times New Roman"/>
                <a:cs typeface="Times New Roman"/>
              </a:rPr>
              <a:t>ряди  </a:t>
            </a:r>
            <a:r>
              <a:rPr sz="2800" b="1" spc="-145" dirty="0">
                <a:solidFill>
                  <a:srgbClr val="C00000"/>
                </a:solidFill>
                <a:latin typeface="Times New Roman"/>
                <a:cs typeface="Times New Roman"/>
              </a:rPr>
              <a:t>розподілу </a:t>
            </a:r>
            <a:r>
              <a:rPr sz="2800" b="1" spc="-150" dirty="0">
                <a:solidFill>
                  <a:srgbClr val="C00000"/>
                </a:solidFill>
                <a:latin typeface="Times New Roman"/>
                <a:cs typeface="Times New Roman"/>
              </a:rPr>
              <a:t>поділяються </a:t>
            </a:r>
            <a:r>
              <a:rPr sz="2800" b="1" spc="-85" dirty="0">
                <a:solidFill>
                  <a:srgbClr val="C00000"/>
                </a:solidFill>
                <a:latin typeface="Times New Roman"/>
                <a:cs typeface="Times New Roman"/>
              </a:rPr>
              <a:t>на </a:t>
            </a:r>
            <a:r>
              <a:rPr sz="2800" b="1" spc="-155" dirty="0">
                <a:solidFill>
                  <a:srgbClr val="C00000"/>
                </a:solidFill>
                <a:latin typeface="Times New Roman"/>
                <a:cs typeface="Times New Roman"/>
              </a:rPr>
              <a:t>атрибутивні </a:t>
            </a:r>
            <a:r>
              <a:rPr sz="2800" b="1" spc="-70" dirty="0">
                <a:solidFill>
                  <a:srgbClr val="C00000"/>
                </a:solidFill>
                <a:latin typeface="Times New Roman"/>
                <a:cs typeface="Times New Roman"/>
              </a:rPr>
              <a:t>та </a:t>
            </a:r>
            <a:r>
              <a:rPr sz="2800" b="1" spc="-145" dirty="0">
                <a:solidFill>
                  <a:srgbClr val="C00000"/>
                </a:solidFill>
                <a:latin typeface="Times New Roman"/>
                <a:cs typeface="Times New Roman"/>
              </a:rPr>
              <a:t>варіаційні</a:t>
            </a:r>
            <a:r>
              <a:rPr sz="2800" spc="-145" dirty="0">
                <a:solidFill>
                  <a:srgbClr val="252525"/>
                </a:solidFill>
                <a:latin typeface="Times New Roman"/>
                <a:cs typeface="Times New Roman"/>
              </a:rPr>
              <a:t>.  </a:t>
            </a:r>
            <a:r>
              <a:rPr sz="2800" spc="-150" dirty="0">
                <a:solidFill>
                  <a:srgbClr val="252525"/>
                </a:solidFill>
                <a:latin typeface="Times New Roman"/>
                <a:cs typeface="Times New Roman"/>
              </a:rPr>
              <a:t>Частотними </a:t>
            </a:r>
            <a:r>
              <a:rPr sz="2800" spc="-155" dirty="0">
                <a:solidFill>
                  <a:srgbClr val="252525"/>
                </a:solidFill>
                <a:latin typeface="Times New Roman"/>
                <a:cs typeface="Times New Roman"/>
              </a:rPr>
              <a:t>характеристиками </a:t>
            </a:r>
            <a:r>
              <a:rPr sz="2800" spc="-190" dirty="0">
                <a:solidFill>
                  <a:srgbClr val="252525"/>
                </a:solidFill>
                <a:latin typeface="Times New Roman"/>
                <a:cs typeface="Times New Roman"/>
              </a:rPr>
              <a:t>будь-якого </a:t>
            </a:r>
            <a:r>
              <a:rPr sz="2800" spc="-120" dirty="0">
                <a:solidFill>
                  <a:srgbClr val="252525"/>
                </a:solidFill>
                <a:latin typeface="Times New Roman"/>
                <a:cs typeface="Times New Roman"/>
              </a:rPr>
              <a:t>ряду </a:t>
            </a:r>
            <a:r>
              <a:rPr sz="2800" spc="-5" dirty="0">
                <a:solidFill>
                  <a:srgbClr val="252525"/>
                </a:solidFill>
                <a:latin typeface="Times New Roman"/>
                <a:cs typeface="Times New Roman"/>
              </a:rPr>
              <a:t>є</a:t>
            </a:r>
            <a:r>
              <a:rPr sz="2800" spc="-235" dirty="0">
                <a:solidFill>
                  <a:srgbClr val="252525"/>
                </a:solidFill>
                <a:latin typeface="Times New Roman"/>
                <a:cs typeface="Times New Roman"/>
              </a:rPr>
              <a:t> </a:t>
            </a:r>
            <a:r>
              <a:rPr sz="2800" spc="-150" dirty="0">
                <a:solidFill>
                  <a:srgbClr val="252525"/>
                </a:solidFill>
                <a:latin typeface="Times New Roman"/>
                <a:cs typeface="Times New Roman"/>
              </a:rPr>
              <a:t>абсолютна</a:t>
            </a:r>
            <a:endParaRPr sz="2800">
              <a:latin typeface="Times New Roman"/>
              <a:cs typeface="Times New Roman"/>
            </a:endParaRPr>
          </a:p>
        </p:txBody>
      </p:sp>
      <p:sp>
        <p:nvSpPr>
          <p:cNvPr id="3" name="object 3"/>
          <p:cNvSpPr txBox="1"/>
          <p:nvPr/>
        </p:nvSpPr>
        <p:spPr>
          <a:xfrm>
            <a:off x="404875" y="1639341"/>
            <a:ext cx="1626235" cy="1007110"/>
          </a:xfrm>
          <a:prstGeom prst="rect">
            <a:avLst/>
          </a:prstGeom>
        </p:spPr>
        <p:txBody>
          <a:bodyPr vert="horz" wrap="square" lIns="0" tIns="12700" rIns="0" bIns="0" rtlCol="0">
            <a:spAutoFit/>
          </a:bodyPr>
          <a:lstStyle/>
          <a:p>
            <a:pPr marL="82550" marR="5080" indent="-70485">
              <a:lnSpc>
                <a:spcPct val="114999"/>
              </a:lnSpc>
              <a:spcBef>
                <a:spcPts val="100"/>
              </a:spcBef>
            </a:pPr>
            <a:r>
              <a:rPr sz="2800" spc="-155" dirty="0">
                <a:solidFill>
                  <a:srgbClr val="252525"/>
                </a:solidFill>
                <a:latin typeface="Times New Roman"/>
                <a:cs typeface="Times New Roman"/>
              </a:rPr>
              <a:t>ч</a:t>
            </a:r>
            <a:r>
              <a:rPr sz="2800" spc="-150" dirty="0">
                <a:solidFill>
                  <a:srgbClr val="252525"/>
                </a:solidFill>
                <a:latin typeface="Times New Roman"/>
                <a:cs typeface="Times New Roman"/>
              </a:rPr>
              <a:t>и</a:t>
            </a:r>
            <a:r>
              <a:rPr sz="2800" spc="-120" dirty="0">
                <a:solidFill>
                  <a:srgbClr val="252525"/>
                </a:solidFill>
                <a:latin typeface="Times New Roman"/>
                <a:cs typeface="Times New Roman"/>
              </a:rPr>
              <a:t>с</a:t>
            </a:r>
            <a:r>
              <a:rPr sz="2800" spc="-155" dirty="0">
                <a:solidFill>
                  <a:srgbClr val="252525"/>
                </a:solidFill>
                <a:latin typeface="Times New Roman"/>
                <a:cs typeface="Times New Roman"/>
              </a:rPr>
              <a:t>ел</a:t>
            </a:r>
            <a:r>
              <a:rPr sz="2800" spc="-165" dirty="0">
                <a:solidFill>
                  <a:srgbClr val="252525"/>
                </a:solidFill>
                <a:latin typeface="Times New Roman"/>
                <a:cs typeface="Times New Roman"/>
              </a:rPr>
              <a:t>ь</a:t>
            </a:r>
            <a:r>
              <a:rPr sz="2800" spc="-160" dirty="0">
                <a:solidFill>
                  <a:srgbClr val="252525"/>
                </a:solidFill>
                <a:latin typeface="Times New Roman"/>
                <a:cs typeface="Times New Roman"/>
              </a:rPr>
              <a:t>н</a:t>
            </a:r>
            <a:r>
              <a:rPr sz="2800" spc="-150" dirty="0">
                <a:solidFill>
                  <a:srgbClr val="252525"/>
                </a:solidFill>
                <a:latin typeface="Times New Roman"/>
                <a:cs typeface="Times New Roman"/>
              </a:rPr>
              <a:t>і</a:t>
            </a:r>
            <a:r>
              <a:rPr sz="2800" spc="-170" dirty="0">
                <a:solidFill>
                  <a:srgbClr val="252525"/>
                </a:solidFill>
                <a:latin typeface="Times New Roman"/>
                <a:cs typeface="Times New Roman"/>
              </a:rPr>
              <a:t>с</a:t>
            </a:r>
            <a:r>
              <a:rPr sz="2800" spc="-160" dirty="0">
                <a:solidFill>
                  <a:srgbClr val="252525"/>
                </a:solidFill>
                <a:latin typeface="Times New Roman"/>
                <a:cs typeface="Times New Roman"/>
              </a:rPr>
              <a:t>т</a:t>
            </a:r>
            <a:r>
              <a:rPr sz="2800" spc="-5" dirty="0">
                <a:solidFill>
                  <a:srgbClr val="252525"/>
                </a:solidFill>
                <a:latin typeface="Times New Roman"/>
                <a:cs typeface="Times New Roman"/>
              </a:rPr>
              <a:t>ь  </a:t>
            </a:r>
            <a:r>
              <a:rPr sz="2800" spc="-125" dirty="0">
                <a:solidFill>
                  <a:srgbClr val="C00000"/>
                </a:solidFill>
                <a:latin typeface="Times New Roman"/>
                <a:cs typeface="Times New Roman"/>
              </a:rPr>
              <a:t>відносна</a:t>
            </a:r>
            <a:endParaRPr sz="2800">
              <a:latin typeface="Times New Roman"/>
              <a:cs typeface="Times New Roman"/>
            </a:endParaRPr>
          </a:p>
        </p:txBody>
      </p:sp>
      <p:sp>
        <p:nvSpPr>
          <p:cNvPr id="4" name="object 4"/>
          <p:cNvSpPr txBox="1"/>
          <p:nvPr/>
        </p:nvSpPr>
        <p:spPr>
          <a:xfrm>
            <a:off x="2238501" y="1639341"/>
            <a:ext cx="1046480" cy="1007110"/>
          </a:xfrm>
          <a:prstGeom prst="rect">
            <a:avLst/>
          </a:prstGeom>
        </p:spPr>
        <p:txBody>
          <a:bodyPr vert="horz" wrap="square" lIns="0" tIns="12700" rIns="0" bIns="0" rtlCol="0">
            <a:spAutoFit/>
          </a:bodyPr>
          <a:lstStyle/>
          <a:p>
            <a:pPr marL="12700" marR="5080" indent="396240">
              <a:lnSpc>
                <a:spcPct val="114999"/>
              </a:lnSpc>
              <a:spcBef>
                <a:spcPts val="100"/>
              </a:spcBef>
            </a:pPr>
            <a:r>
              <a:rPr sz="2800" spc="-105" dirty="0">
                <a:solidFill>
                  <a:srgbClr val="252525"/>
                </a:solidFill>
                <a:latin typeface="Times New Roman"/>
                <a:cs typeface="Times New Roman"/>
              </a:rPr>
              <a:t>j-ї </a:t>
            </a:r>
            <a:r>
              <a:rPr sz="2800" spc="-105" dirty="0">
                <a:solidFill>
                  <a:srgbClr val="C00000"/>
                </a:solidFill>
                <a:latin typeface="Times New Roman"/>
                <a:cs typeface="Times New Roman"/>
              </a:rPr>
              <a:t> </a:t>
            </a:r>
            <a:r>
              <a:rPr sz="2800" spc="-155" dirty="0">
                <a:solidFill>
                  <a:srgbClr val="C00000"/>
                </a:solidFill>
                <a:latin typeface="Times New Roman"/>
                <a:cs typeface="Times New Roman"/>
              </a:rPr>
              <a:t>ча</a:t>
            </a:r>
            <a:r>
              <a:rPr sz="2800" spc="-170" dirty="0">
                <a:solidFill>
                  <a:srgbClr val="C00000"/>
                </a:solidFill>
                <a:latin typeface="Times New Roman"/>
                <a:cs typeface="Times New Roman"/>
              </a:rPr>
              <a:t>с</a:t>
            </a:r>
            <a:r>
              <a:rPr sz="2800" spc="-200" dirty="0">
                <a:solidFill>
                  <a:srgbClr val="C00000"/>
                </a:solidFill>
                <a:latin typeface="Times New Roman"/>
                <a:cs typeface="Times New Roman"/>
              </a:rPr>
              <a:t>т</a:t>
            </a:r>
            <a:r>
              <a:rPr sz="2800" spc="-180" dirty="0">
                <a:solidFill>
                  <a:srgbClr val="C00000"/>
                </a:solidFill>
                <a:latin typeface="Times New Roman"/>
                <a:cs typeface="Times New Roman"/>
              </a:rPr>
              <a:t>о</a:t>
            </a:r>
            <a:r>
              <a:rPr sz="2800" spc="-125" dirty="0">
                <a:solidFill>
                  <a:srgbClr val="C00000"/>
                </a:solidFill>
                <a:latin typeface="Times New Roman"/>
                <a:cs typeface="Times New Roman"/>
              </a:rPr>
              <a:t>т</a:t>
            </a:r>
            <a:r>
              <a:rPr sz="2800" spc="-5" dirty="0">
                <a:solidFill>
                  <a:srgbClr val="C00000"/>
                </a:solidFill>
                <a:latin typeface="Times New Roman"/>
                <a:cs typeface="Times New Roman"/>
              </a:rPr>
              <a:t>а</a:t>
            </a:r>
            <a:endParaRPr sz="2800">
              <a:latin typeface="Times New Roman"/>
              <a:cs typeface="Times New Roman"/>
            </a:endParaRPr>
          </a:p>
        </p:txBody>
      </p:sp>
      <p:sp>
        <p:nvSpPr>
          <p:cNvPr id="5" name="object 5"/>
          <p:cNvSpPr txBox="1"/>
          <p:nvPr/>
        </p:nvSpPr>
        <p:spPr>
          <a:xfrm>
            <a:off x="3543427" y="1639341"/>
            <a:ext cx="5217160" cy="1007110"/>
          </a:xfrm>
          <a:prstGeom prst="rect">
            <a:avLst/>
          </a:prstGeom>
        </p:spPr>
        <p:txBody>
          <a:bodyPr vert="horz" wrap="square" lIns="0" tIns="12700" rIns="0" bIns="0" rtlCol="0">
            <a:spAutoFit/>
          </a:bodyPr>
          <a:lstStyle/>
          <a:p>
            <a:pPr marL="294005" marR="5080" indent="-281940">
              <a:lnSpc>
                <a:spcPct val="114999"/>
              </a:lnSpc>
              <a:spcBef>
                <a:spcPts val="100"/>
              </a:spcBef>
              <a:tabLst>
                <a:tab pos="1139825" algn="l"/>
                <a:tab pos="1443355" algn="l"/>
                <a:tab pos="2428240" algn="l"/>
                <a:tab pos="2508885" algn="l"/>
                <a:tab pos="3431540" algn="l"/>
                <a:tab pos="4079240" algn="l"/>
                <a:tab pos="4877435" algn="l"/>
                <a:tab pos="4904740" algn="l"/>
              </a:tabLst>
            </a:pPr>
            <a:r>
              <a:rPr sz="2800" spc="-160" dirty="0">
                <a:solidFill>
                  <a:srgbClr val="252525"/>
                </a:solidFill>
                <a:latin typeface="Times New Roman"/>
                <a:cs typeface="Times New Roman"/>
              </a:rPr>
              <a:t>г</a:t>
            </a:r>
            <a:r>
              <a:rPr sz="2800" spc="-195" dirty="0">
                <a:solidFill>
                  <a:srgbClr val="252525"/>
                </a:solidFill>
                <a:latin typeface="Times New Roman"/>
                <a:cs typeface="Times New Roman"/>
              </a:rPr>
              <a:t>р</a:t>
            </a:r>
            <a:r>
              <a:rPr sz="2800" spc="-160" dirty="0">
                <a:solidFill>
                  <a:srgbClr val="252525"/>
                </a:solidFill>
                <a:latin typeface="Times New Roman"/>
                <a:cs typeface="Times New Roman"/>
              </a:rPr>
              <a:t>у</a:t>
            </a:r>
            <a:r>
              <a:rPr sz="2800" spc="-150" dirty="0">
                <a:solidFill>
                  <a:srgbClr val="252525"/>
                </a:solidFill>
                <a:latin typeface="Times New Roman"/>
                <a:cs typeface="Times New Roman"/>
              </a:rPr>
              <a:t>п</a:t>
            </a:r>
            <a:r>
              <a:rPr sz="2800" spc="-5" dirty="0">
                <a:solidFill>
                  <a:srgbClr val="252525"/>
                </a:solidFill>
                <a:latin typeface="Times New Roman"/>
                <a:cs typeface="Times New Roman"/>
              </a:rPr>
              <a:t>и</a:t>
            </a:r>
            <a:r>
              <a:rPr sz="2800" dirty="0">
                <a:solidFill>
                  <a:srgbClr val="252525"/>
                </a:solidFill>
                <a:latin typeface="Times New Roman"/>
                <a:cs typeface="Times New Roman"/>
              </a:rPr>
              <a:t>		</a:t>
            </a:r>
            <a:r>
              <a:rPr sz="2800" spc="-5" dirty="0">
                <a:solidFill>
                  <a:srgbClr val="252525"/>
                </a:solidFill>
                <a:latin typeface="Times New Roman"/>
                <a:cs typeface="Times New Roman"/>
              </a:rPr>
              <a:t>—</a:t>
            </a:r>
            <a:r>
              <a:rPr sz="2800" dirty="0">
                <a:solidFill>
                  <a:srgbClr val="252525"/>
                </a:solidFill>
                <a:latin typeface="Times New Roman"/>
                <a:cs typeface="Times New Roman"/>
              </a:rPr>
              <a:t>	</a:t>
            </a:r>
            <a:r>
              <a:rPr sz="2800" spc="-155" dirty="0">
                <a:solidFill>
                  <a:srgbClr val="C00000"/>
                </a:solidFill>
                <a:latin typeface="Times New Roman"/>
                <a:cs typeface="Times New Roman"/>
              </a:rPr>
              <a:t>ча</a:t>
            </a:r>
            <a:r>
              <a:rPr sz="2800" spc="-170" dirty="0">
                <a:solidFill>
                  <a:srgbClr val="C00000"/>
                </a:solidFill>
                <a:latin typeface="Times New Roman"/>
                <a:cs typeface="Times New Roman"/>
              </a:rPr>
              <a:t>с</a:t>
            </a:r>
            <a:r>
              <a:rPr sz="2800" spc="-200" dirty="0">
                <a:solidFill>
                  <a:srgbClr val="C00000"/>
                </a:solidFill>
                <a:latin typeface="Times New Roman"/>
                <a:cs typeface="Times New Roman"/>
              </a:rPr>
              <a:t>т</a:t>
            </a:r>
            <a:r>
              <a:rPr sz="2800" spc="-180" dirty="0">
                <a:solidFill>
                  <a:srgbClr val="C00000"/>
                </a:solidFill>
                <a:latin typeface="Times New Roman"/>
                <a:cs typeface="Times New Roman"/>
              </a:rPr>
              <a:t>о</a:t>
            </a:r>
            <a:r>
              <a:rPr sz="2800" spc="-125" dirty="0">
                <a:solidFill>
                  <a:srgbClr val="C00000"/>
                </a:solidFill>
                <a:latin typeface="Times New Roman"/>
                <a:cs typeface="Times New Roman"/>
              </a:rPr>
              <a:t>т</a:t>
            </a:r>
            <a:r>
              <a:rPr sz="2800" spc="-5" dirty="0">
                <a:solidFill>
                  <a:srgbClr val="C00000"/>
                </a:solidFill>
                <a:latin typeface="Times New Roman"/>
                <a:cs typeface="Times New Roman"/>
              </a:rPr>
              <a:t>а</a:t>
            </a:r>
            <a:r>
              <a:rPr sz="2800" dirty="0">
                <a:solidFill>
                  <a:srgbClr val="C00000"/>
                </a:solidFill>
                <a:latin typeface="Times New Roman"/>
                <a:cs typeface="Times New Roman"/>
              </a:rPr>
              <a:t>	</a:t>
            </a:r>
            <a:r>
              <a:rPr sz="2800" spc="-160" dirty="0">
                <a:solidFill>
                  <a:srgbClr val="C00000"/>
                </a:solidFill>
                <a:latin typeface="Times New Roman"/>
                <a:cs typeface="Times New Roman"/>
              </a:rPr>
              <a:t>f</a:t>
            </a:r>
            <a:r>
              <a:rPr sz="2800" spc="-5" dirty="0">
                <a:solidFill>
                  <a:srgbClr val="C00000"/>
                </a:solidFill>
                <a:latin typeface="Times New Roman"/>
                <a:cs typeface="Times New Roman"/>
              </a:rPr>
              <a:t>j</a:t>
            </a:r>
            <a:r>
              <a:rPr sz="2800" dirty="0">
                <a:solidFill>
                  <a:srgbClr val="C00000"/>
                </a:solidFill>
                <a:latin typeface="Times New Roman"/>
                <a:cs typeface="Times New Roman"/>
              </a:rPr>
              <a:t>		</a:t>
            </a:r>
            <a:r>
              <a:rPr sz="2800" spc="-114" dirty="0">
                <a:solidFill>
                  <a:srgbClr val="252525"/>
                </a:solidFill>
                <a:latin typeface="Times New Roman"/>
                <a:cs typeface="Times New Roman"/>
              </a:rPr>
              <a:t>та  </a:t>
            </a:r>
            <a:r>
              <a:rPr sz="2800" spc="-150" dirty="0">
                <a:solidFill>
                  <a:srgbClr val="C00000"/>
                </a:solidFill>
                <a:latin typeface="Times New Roman"/>
                <a:cs typeface="Times New Roman"/>
              </a:rPr>
              <a:t>j</a:t>
            </a:r>
            <a:r>
              <a:rPr sz="2800" spc="-160" dirty="0">
                <a:solidFill>
                  <a:srgbClr val="C00000"/>
                </a:solidFill>
                <a:latin typeface="Times New Roman"/>
                <a:cs typeface="Times New Roman"/>
              </a:rPr>
              <a:t>-</a:t>
            </a:r>
            <a:r>
              <a:rPr sz="2800" spc="-5" dirty="0">
                <a:solidFill>
                  <a:srgbClr val="C00000"/>
                </a:solidFill>
                <a:latin typeface="Times New Roman"/>
                <a:cs typeface="Times New Roman"/>
              </a:rPr>
              <a:t>ї</a:t>
            </a:r>
            <a:r>
              <a:rPr sz="2800" dirty="0">
                <a:solidFill>
                  <a:srgbClr val="C00000"/>
                </a:solidFill>
                <a:latin typeface="Times New Roman"/>
                <a:cs typeface="Times New Roman"/>
              </a:rPr>
              <a:t>	</a:t>
            </a:r>
            <a:r>
              <a:rPr sz="2800" spc="-160" dirty="0">
                <a:solidFill>
                  <a:srgbClr val="C00000"/>
                </a:solidFill>
                <a:latin typeface="Times New Roman"/>
                <a:cs typeface="Times New Roman"/>
              </a:rPr>
              <a:t>г</a:t>
            </a:r>
            <a:r>
              <a:rPr sz="2800" spc="-195" dirty="0">
                <a:solidFill>
                  <a:srgbClr val="C00000"/>
                </a:solidFill>
                <a:latin typeface="Times New Roman"/>
                <a:cs typeface="Times New Roman"/>
              </a:rPr>
              <a:t>р</a:t>
            </a:r>
            <a:r>
              <a:rPr sz="2800" spc="-145" dirty="0">
                <a:solidFill>
                  <a:srgbClr val="C00000"/>
                </a:solidFill>
                <a:latin typeface="Times New Roman"/>
                <a:cs typeface="Times New Roman"/>
              </a:rPr>
              <a:t>у</a:t>
            </a:r>
            <a:r>
              <a:rPr sz="2800" spc="-160" dirty="0">
                <a:solidFill>
                  <a:srgbClr val="C00000"/>
                </a:solidFill>
                <a:latin typeface="Times New Roman"/>
                <a:cs typeface="Times New Roman"/>
              </a:rPr>
              <a:t>п</a:t>
            </a:r>
            <a:r>
              <a:rPr sz="2800" spc="-5" dirty="0">
                <a:solidFill>
                  <a:srgbClr val="C00000"/>
                </a:solidFill>
                <a:latin typeface="Times New Roman"/>
                <a:cs typeface="Times New Roman"/>
              </a:rPr>
              <a:t>и</a:t>
            </a:r>
            <a:r>
              <a:rPr sz="2800" dirty="0">
                <a:solidFill>
                  <a:srgbClr val="C00000"/>
                </a:solidFill>
                <a:latin typeface="Times New Roman"/>
                <a:cs typeface="Times New Roman"/>
              </a:rPr>
              <a:t>		</a:t>
            </a:r>
            <a:r>
              <a:rPr sz="2800" spc="-5" dirty="0">
                <a:solidFill>
                  <a:srgbClr val="C00000"/>
                </a:solidFill>
                <a:latin typeface="Times New Roman"/>
                <a:cs typeface="Times New Roman"/>
              </a:rPr>
              <a:t>—</a:t>
            </a:r>
            <a:r>
              <a:rPr sz="2800" dirty="0">
                <a:solidFill>
                  <a:srgbClr val="C00000"/>
                </a:solidFill>
                <a:latin typeface="Times New Roman"/>
                <a:cs typeface="Times New Roman"/>
              </a:rPr>
              <a:t>	</a:t>
            </a:r>
            <a:r>
              <a:rPr sz="2800" spc="-155" dirty="0">
                <a:solidFill>
                  <a:srgbClr val="C00000"/>
                </a:solidFill>
                <a:latin typeface="Times New Roman"/>
                <a:cs typeface="Times New Roman"/>
              </a:rPr>
              <a:t>час</a:t>
            </a:r>
            <a:r>
              <a:rPr sz="2800" spc="-150" dirty="0">
                <a:solidFill>
                  <a:srgbClr val="C00000"/>
                </a:solidFill>
                <a:latin typeface="Times New Roman"/>
                <a:cs typeface="Times New Roman"/>
              </a:rPr>
              <a:t>т</a:t>
            </a:r>
            <a:r>
              <a:rPr sz="2800" spc="-204" dirty="0">
                <a:solidFill>
                  <a:srgbClr val="C00000"/>
                </a:solidFill>
                <a:latin typeface="Times New Roman"/>
                <a:cs typeface="Times New Roman"/>
              </a:rPr>
              <a:t>к</a:t>
            </a:r>
            <a:r>
              <a:rPr sz="2800" spc="-5" dirty="0">
                <a:solidFill>
                  <a:srgbClr val="C00000"/>
                </a:solidFill>
                <a:latin typeface="Times New Roman"/>
                <a:cs typeface="Times New Roman"/>
              </a:rPr>
              <a:t>а</a:t>
            </a:r>
            <a:r>
              <a:rPr sz="2800" dirty="0">
                <a:solidFill>
                  <a:srgbClr val="C00000"/>
                </a:solidFill>
                <a:latin typeface="Times New Roman"/>
                <a:cs typeface="Times New Roman"/>
              </a:rPr>
              <a:t>	</a:t>
            </a:r>
            <a:r>
              <a:rPr sz="2800" spc="-155" dirty="0">
                <a:solidFill>
                  <a:srgbClr val="C00000"/>
                </a:solidFill>
                <a:latin typeface="Times New Roman"/>
                <a:cs typeface="Times New Roman"/>
              </a:rPr>
              <a:t>d</a:t>
            </a:r>
            <a:r>
              <a:rPr sz="2800" spc="-160" dirty="0">
                <a:solidFill>
                  <a:srgbClr val="C00000"/>
                </a:solidFill>
                <a:latin typeface="Times New Roman"/>
                <a:cs typeface="Times New Roman"/>
              </a:rPr>
              <a:t>j</a:t>
            </a:r>
            <a:r>
              <a:rPr sz="2800" spc="-5" dirty="0">
                <a:solidFill>
                  <a:srgbClr val="C00000"/>
                </a:solidFill>
                <a:latin typeface="Times New Roman"/>
                <a:cs typeface="Times New Roman"/>
              </a:rPr>
              <a:t>.</a:t>
            </a:r>
            <a:endParaRPr sz="2800">
              <a:latin typeface="Times New Roman"/>
              <a:cs typeface="Times New Roman"/>
            </a:endParaRPr>
          </a:p>
        </p:txBody>
      </p:sp>
      <p:sp>
        <p:nvSpPr>
          <p:cNvPr id="6" name="object 6"/>
          <p:cNvSpPr txBox="1"/>
          <p:nvPr/>
        </p:nvSpPr>
        <p:spPr>
          <a:xfrm>
            <a:off x="404875" y="4648961"/>
            <a:ext cx="8356600" cy="452120"/>
          </a:xfrm>
          <a:prstGeom prst="rect">
            <a:avLst/>
          </a:prstGeom>
        </p:spPr>
        <p:txBody>
          <a:bodyPr vert="horz" wrap="square" lIns="0" tIns="12065" rIns="0" bIns="0" rtlCol="0">
            <a:spAutoFit/>
          </a:bodyPr>
          <a:lstStyle/>
          <a:p>
            <a:pPr marL="12700">
              <a:lnSpc>
                <a:spcPct val="100000"/>
              </a:lnSpc>
              <a:spcBef>
                <a:spcPts val="95"/>
              </a:spcBef>
            </a:pPr>
            <a:r>
              <a:rPr sz="2800" spc="-135" dirty="0">
                <a:latin typeface="Times New Roman"/>
                <a:cs typeface="Times New Roman"/>
              </a:rPr>
              <a:t>Замість </a:t>
            </a:r>
            <a:r>
              <a:rPr sz="2800" spc="-145" dirty="0">
                <a:latin typeface="Times New Roman"/>
                <a:cs typeface="Times New Roman"/>
              </a:rPr>
              <a:t>частот </a:t>
            </a:r>
            <a:r>
              <a:rPr sz="2800" spc="-140" dirty="0">
                <a:latin typeface="Times New Roman"/>
                <a:cs typeface="Times New Roman"/>
              </a:rPr>
              <a:t>може </a:t>
            </a:r>
            <a:r>
              <a:rPr sz="2800" spc="-145" dirty="0">
                <a:latin typeface="Times New Roman"/>
                <a:cs typeface="Times New Roman"/>
              </a:rPr>
              <a:t>бути </a:t>
            </a:r>
            <a:r>
              <a:rPr sz="2800" spc="-135" dirty="0">
                <a:latin typeface="Times New Roman"/>
                <a:cs typeface="Times New Roman"/>
              </a:rPr>
              <a:t>частка </a:t>
            </a:r>
            <a:r>
              <a:rPr sz="2800" spc="-110" dirty="0">
                <a:latin typeface="Times New Roman"/>
                <a:cs typeface="Times New Roman"/>
              </a:rPr>
              <a:t>(w), </a:t>
            </a:r>
            <a:r>
              <a:rPr sz="2800" spc="-140" dirty="0">
                <a:latin typeface="Times New Roman"/>
                <a:cs typeface="Times New Roman"/>
              </a:rPr>
              <a:t>виражена</a:t>
            </a:r>
            <a:r>
              <a:rPr sz="2800" spc="275" dirty="0">
                <a:latin typeface="Times New Roman"/>
                <a:cs typeface="Times New Roman"/>
              </a:rPr>
              <a:t> </a:t>
            </a:r>
            <a:r>
              <a:rPr sz="2800" spc="-160" dirty="0">
                <a:latin typeface="Times New Roman"/>
                <a:cs typeface="Times New Roman"/>
              </a:rPr>
              <a:t>коефіцієнтом</a:t>
            </a:r>
            <a:endParaRPr sz="2800">
              <a:latin typeface="Times New Roman"/>
              <a:cs typeface="Times New Roman"/>
            </a:endParaRPr>
          </a:p>
        </p:txBody>
      </p:sp>
      <p:sp>
        <p:nvSpPr>
          <p:cNvPr id="7" name="object 7"/>
          <p:cNvSpPr txBox="1"/>
          <p:nvPr/>
        </p:nvSpPr>
        <p:spPr>
          <a:xfrm>
            <a:off x="404875" y="5075178"/>
            <a:ext cx="6847205" cy="1007110"/>
          </a:xfrm>
          <a:prstGeom prst="rect">
            <a:avLst/>
          </a:prstGeom>
        </p:spPr>
        <p:txBody>
          <a:bodyPr vert="horz" wrap="square" lIns="0" tIns="12065" rIns="0" bIns="0" rtlCol="0">
            <a:spAutoFit/>
          </a:bodyPr>
          <a:lstStyle/>
          <a:p>
            <a:pPr marL="12700" marR="5715">
              <a:lnSpc>
                <a:spcPct val="115100"/>
              </a:lnSpc>
              <a:spcBef>
                <a:spcPts val="95"/>
              </a:spcBef>
              <a:tabLst>
                <a:tab pos="875030" algn="l"/>
                <a:tab pos="2329180" algn="l"/>
                <a:tab pos="2789555" algn="l"/>
                <a:tab pos="4018279" algn="l"/>
                <a:tab pos="4984750" algn="l"/>
                <a:tab pos="5877560" algn="l"/>
                <a:tab pos="6546850" algn="l"/>
              </a:tabLst>
            </a:pPr>
            <a:r>
              <a:rPr sz="2800" spc="-155" dirty="0">
                <a:latin typeface="Times New Roman"/>
                <a:cs typeface="Times New Roman"/>
              </a:rPr>
              <a:t>ч</a:t>
            </a:r>
            <a:r>
              <a:rPr sz="2800" spc="-5" dirty="0">
                <a:latin typeface="Times New Roman"/>
                <a:cs typeface="Times New Roman"/>
              </a:rPr>
              <a:t>и</a:t>
            </a:r>
            <a:r>
              <a:rPr sz="2800" dirty="0">
                <a:latin typeface="Times New Roman"/>
                <a:cs typeface="Times New Roman"/>
              </a:rPr>
              <a:t>	</a:t>
            </a:r>
            <a:r>
              <a:rPr sz="2800" spc="-150" dirty="0">
                <a:latin typeface="Times New Roman"/>
                <a:cs typeface="Times New Roman"/>
              </a:rPr>
              <a:t>в</a:t>
            </a:r>
            <a:r>
              <a:rPr sz="2800" spc="-160" dirty="0">
                <a:latin typeface="Times New Roman"/>
                <a:cs typeface="Times New Roman"/>
              </a:rPr>
              <a:t>і</a:t>
            </a:r>
            <a:r>
              <a:rPr sz="2800" spc="-145" dirty="0">
                <a:latin typeface="Times New Roman"/>
                <a:cs typeface="Times New Roman"/>
              </a:rPr>
              <a:t>д</a:t>
            </a:r>
            <a:r>
              <a:rPr sz="2800" spc="-170" dirty="0">
                <a:latin typeface="Times New Roman"/>
                <a:cs typeface="Times New Roman"/>
              </a:rPr>
              <a:t>с</a:t>
            </a:r>
            <a:r>
              <a:rPr sz="2800" spc="-195" dirty="0">
                <a:latin typeface="Times New Roman"/>
                <a:cs typeface="Times New Roman"/>
              </a:rPr>
              <a:t>о</a:t>
            </a:r>
            <a:r>
              <a:rPr sz="2800" spc="-150" dirty="0">
                <a:latin typeface="Times New Roman"/>
                <a:cs typeface="Times New Roman"/>
              </a:rPr>
              <a:t>т</a:t>
            </a:r>
            <a:r>
              <a:rPr sz="2800" spc="-310" dirty="0">
                <a:latin typeface="Times New Roman"/>
                <a:cs typeface="Times New Roman"/>
              </a:rPr>
              <a:t>к</a:t>
            </a:r>
            <a:r>
              <a:rPr sz="2800" spc="-195" dirty="0">
                <a:latin typeface="Times New Roman"/>
                <a:cs typeface="Times New Roman"/>
              </a:rPr>
              <a:t>о</a:t>
            </a:r>
            <a:r>
              <a:rPr sz="2800" spc="-155" dirty="0">
                <a:latin typeface="Times New Roman"/>
                <a:cs typeface="Times New Roman"/>
              </a:rPr>
              <a:t>м</a:t>
            </a:r>
            <a:r>
              <a:rPr sz="2800" spc="-5" dirty="0">
                <a:latin typeface="Times New Roman"/>
                <a:cs typeface="Times New Roman"/>
              </a:rPr>
              <a:t>,</a:t>
            </a:r>
            <a:r>
              <a:rPr sz="2800" dirty="0">
                <a:latin typeface="Times New Roman"/>
                <a:cs typeface="Times New Roman"/>
              </a:rPr>
              <a:t>		</a:t>
            </a:r>
            <a:r>
              <a:rPr sz="2800" spc="-190" dirty="0">
                <a:latin typeface="Times New Roman"/>
                <a:cs typeface="Times New Roman"/>
              </a:rPr>
              <a:t>к</a:t>
            </a:r>
            <a:r>
              <a:rPr sz="2800" spc="-195" dirty="0">
                <a:latin typeface="Times New Roman"/>
                <a:cs typeface="Times New Roman"/>
              </a:rPr>
              <a:t>у</a:t>
            </a:r>
            <a:r>
              <a:rPr sz="2800" spc="-160" dirty="0">
                <a:latin typeface="Times New Roman"/>
                <a:cs typeface="Times New Roman"/>
              </a:rPr>
              <a:t>м</a:t>
            </a:r>
            <a:r>
              <a:rPr sz="2800" spc="-265" dirty="0">
                <a:latin typeface="Times New Roman"/>
                <a:cs typeface="Times New Roman"/>
              </a:rPr>
              <a:t>у</a:t>
            </a:r>
            <a:r>
              <a:rPr sz="2800" spc="-155" dirty="0">
                <a:latin typeface="Times New Roman"/>
                <a:cs typeface="Times New Roman"/>
              </a:rPr>
              <a:t>ля</a:t>
            </a:r>
            <a:r>
              <a:rPr sz="2800" spc="-160" dirty="0">
                <a:latin typeface="Times New Roman"/>
                <a:cs typeface="Times New Roman"/>
              </a:rPr>
              <a:t>т</a:t>
            </a:r>
            <a:r>
              <a:rPr sz="2800" spc="-150" dirty="0">
                <a:latin typeface="Times New Roman"/>
                <a:cs typeface="Times New Roman"/>
              </a:rPr>
              <a:t>ив</a:t>
            </a:r>
            <a:r>
              <a:rPr sz="2800" spc="-160" dirty="0">
                <a:latin typeface="Times New Roman"/>
                <a:cs typeface="Times New Roman"/>
              </a:rPr>
              <a:t>н</a:t>
            </a:r>
            <a:r>
              <a:rPr sz="2800" spc="-5" dirty="0">
                <a:latin typeface="Times New Roman"/>
                <a:cs typeface="Times New Roman"/>
              </a:rPr>
              <a:t>і</a:t>
            </a:r>
            <a:r>
              <a:rPr sz="2800" dirty="0">
                <a:latin typeface="Times New Roman"/>
                <a:cs typeface="Times New Roman"/>
              </a:rPr>
              <a:t>	</a:t>
            </a:r>
            <a:r>
              <a:rPr sz="2800" spc="-155" dirty="0">
                <a:latin typeface="Times New Roman"/>
                <a:cs typeface="Times New Roman"/>
              </a:rPr>
              <a:t>час</a:t>
            </a:r>
            <a:r>
              <a:rPr sz="2800" spc="-200" dirty="0">
                <a:latin typeface="Times New Roman"/>
                <a:cs typeface="Times New Roman"/>
              </a:rPr>
              <a:t>т</a:t>
            </a:r>
            <a:r>
              <a:rPr sz="2800" spc="-180" dirty="0">
                <a:latin typeface="Times New Roman"/>
                <a:cs typeface="Times New Roman"/>
              </a:rPr>
              <a:t>о</a:t>
            </a:r>
            <a:r>
              <a:rPr sz="2800" spc="-160" dirty="0">
                <a:latin typeface="Times New Roman"/>
                <a:cs typeface="Times New Roman"/>
              </a:rPr>
              <a:t>т</a:t>
            </a:r>
            <a:r>
              <a:rPr sz="2800" spc="-5" dirty="0">
                <a:latin typeface="Times New Roman"/>
                <a:cs typeface="Times New Roman"/>
              </a:rPr>
              <a:t>и</a:t>
            </a:r>
            <a:r>
              <a:rPr sz="2800" dirty="0">
                <a:latin typeface="Times New Roman"/>
                <a:cs typeface="Times New Roman"/>
              </a:rPr>
              <a:t>	</a:t>
            </a:r>
            <a:r>
              <a:rPr sz="2800" spc="-114" dirty="0">
                <a:latin typeface="Times New Roman"/>
                <a:cs typeface="Times New Roman"/>
              </a:rPr>
              <a:t>та  </a:t>
            </a:r>
            <a:r>
              <a:rPr sz="2800" spc="-170" dirty="0">
                <a:latin typeface="Times New Roman"/>
                <a:cs typeface="Times New Roman"/>
              </a:rPr>
              <a:t>Кумулятивною	</a:t>
            </a:r>
            <a:r>
              <a:rPr sz="2800" spc="-150" dirty="0">
                <a:latin typeface="Times New Roman"/>
                <a:cs typeface="Times New Roman"/>
              </a:rPr>
              <a:t>називають	</a:t>
            </a:r>
            <a:r>
              <a:rPr sz="2800" spc="-155" dirty="0">
                <a:latin typeface="Times New Roman"/>
                <a:cs typeface="Times New Roman"/>
              </a:rPr>
              <a:t>накопичену	</a:t>
            </a:r>
            <a:r>
              <a:rPr sz="2800" spc="-135" dirty="0">
                <a:latin typeface="Times New Roman"/>
                <a:cs typeface="Times New Roman"/>
              </a:rPr>
              <a:t>частку</a:t>
            </a:r>
            <a:endParaRPr sz="2800">
              <a:latin typeface="Times New Roman"/>
              <a:cs typeface="Times New Roman"/>
            </a:endParaRPr>
          </a:p>
        </p:txBody>
      </p:sp>
      <p:sp>
        <p:nvSpPr>
          <p:cNvPr id="8" name="object 8"/>
          <p:cNvSpPr txBox="1"/>
          <p:nvPr/>
        </p:nvSpPr>
        <p:spPr>
          <a:xfrm>
            <a:off x="7436357" y="5075178"/>
            <a:ext cx="1324610" cy="1007110"/>
          </a:xfrm>
          <a:prstGeom prst="rect">
            <a:avLst/>
          </a:prstGeom>
        </p:spPr>
        <p:txBody>
          <a:bodyPr vert="horz" wrap="square" lIns="0" tIns="12065" rIns="0" bIns="0" rtlCol="0">
            <a:spAutoFit/>
          </a:bodyPr>
          <a:lstStyle/>
          <a:p>
            <a:pPr marL="12700" marR="5080" indent="312420">
              <a:lnSpc>
                <a:spcPct val="115100"/>
              </a:lnSpc>
              <a:spcBef>
                <a:spcPts val="95"/>
              </a:spcBef>
            </a:pPr>
            <a:r>
              <a:rPr sz="2800" spc="-155" dirty="0">
                <a:latin typeface="Times New Roman"/>
                <a:cs typeface="Times New Roman"/>
              </a:rPr>
              <a:t>час</a:t>
            </a:r>
            <a:r>
              <a:rPr sz="2800" spc="-150" dirty="0">
                <a:latin typeface="Times New Roman"/>
                <a:cs typeface="Times New Roman"/>
              </a:rPr>
              <a:t>т</a:t>
            </a:r>
            <a:r>
              <a:rPr sz="2800" spc="-165" dirty="0">
                <a:latin typeface="Times New Roman"/>
                <a:cs typeface="Times New Roman"/>
              </a:rPr>
              <a:t>к</a:t>
            </a:r>
            <a:r>
              <a:rPr sz="2800" spc="-160" dirty="0">
                <a:latin typeface="Times New Roman"/>
                <a:cs typeface="Times New Roman"/>
              </a:rPr>
              <a:t>и</a:t>
            </a:r>
            <a:r>
              <a:rPr sz="2800" spc="-5" dirty="0">
                <a:latin typeface="Times New Roman"/>
                <a:cs typeface="Times New Roman"/>
              </a:rPr>
              <a:t>.  </a:t>
            </a:r>
            <a:r>
              <a:rPr sz="2800" spc="-145" dirty="0">
                <a:latin typeface="Times New Roman"/>
                <a:cs typeface="Times New Roman"/>
              </a:rPr>
              <a:t>(</a:t>
            </a:r>
            <a:r>
              <a:rPr sz="2800" spc="-165" dirty="0">
                <a:latin typeface="Times New Roman"/>
                <a:cs typeface="Times New Roman"/>
              </a:rPr>
              <a:t>ч</a:t>
            </a:r>
            <a:r>
              <a:rPr sz="2800" spc="-160" dirty="0">
                <a:latin typeface="Times New Roman"/>
                <a:cs typeface="Times New Roman"/>
              </a:rPr>
              <a:t>ас</a:t>
            </a:r>
            <a:r>
              <a:rPr sz="2800" spc="-200" dirty="0">
                <a:latin typeface="Times New Roman"/>
                <a:cs typeface="Times New Roman"/>
              </a:rPr>
              <a:t>т</a:t>
            </a:r>
            <a:r>
              <a:rPr sz="2800" spc="-195" dirty="0">
                <a:latin typeface="Times New Roman"/>
                <a:cs typeface="Times New Roman"/>
              </a:rPr>
              <a:t>о</a:t>
            </a:r>
            <a:r>
              <a:rPr sz="2800" spc="-200" dirty="0">
                <a:latin typeface="Times New Roman"/>
                <a:cs typeface="Times New Roman"/>
              </a:rPr>
              <a:t>т</a:t>
            </a:r>
            <a:r>
              <a:rPr sz="2800" spc="-160" dirty="0">
                <a:latin typeface="Times New Roman"/>
                <a:cs typeface="Times New Roman"/>
              </a:rPr>
              <a:t>у)</a:t>
            </a:r>
            <a:r>
              <a:rPr sz="2800" spc="-5" dirty="0">
                <a:latin typeface="Times New Roman"/>
                <a:cs typeface="Times New Roman"/>
              </a:rPr>
              <a:t>.</a:t>
            </a:r>
            <a:endParaRPr sz="2800">
              <a:latin typeface="Times New Roman"/>
              <a:cs typeface="Times New Roman"/>
            </a:endParaRPr>
          </a:p>
        </p:txBody>
      </p:sp>
      <p:sp>
        <p:nvSpPr>
          <p:cNvPr id="9" name="object 9"/>
          <p:cNvSpPr/>
          <p:nvPr/>
        </p:nvSpPr>
        <p:spPr>
          <a:xfrm>
            <a:off x="539546" y="3252851"/>
            <a:ext cx="2700655" cy="140030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24350" y="3252851"/>
            <a:ext cx="3416046" cy="14003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6530" y="228041"/>
            <a:ext cx="1022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a:t>
            </a:r>
            <a:endParaRPr sz="2400">
              <a:latin typeface="Times New Roman"/>
              <a:cs typeface="Times New Roman"/>
            </a:endParaRPr>
          </a:p>
        </p:txBody>
      </p:sp>
      <p:sp>
        <p:nvSpPr>
          <p:cNvPr id="3" name="object 3"/>
          <p:cNvSpPr txBox="1">
            <a:spLocks noGrp="1"/>
          </p:cNvSpPr>
          <p:nvPr>
            <p:ph type="title"/>
          </p:nvPr>
        </p:nvSpPr>
        <p:spPr>
          <a:xfrm>
            <a:off x="1581800" y="877585"/>
            <a:ext cx="7168515" cy="818515"/>
          </a:xfrm>
          <a:prstGeom prst="rect">
            <a:avLst/>
          </a:prstGeom>
        </p:spPr>
        <p:txBody>
          <a:bodyPr vert="horz" wrap="square" lIns="0" tIns="15875" rIns="0" bIns="0" rtlCol="0">
            <a:spAutoFit/>
          </a:bodyPr>
          <a:lstStyle/>
          <a:p>
            <a:pPr marR="5080" algn="r">
              <a:lnSpc>
                <a:spcPts val="3105"/>
              </a:lnSpc>
              <a:spcBef>
                <a:spcPts val="125"/>
              </a:spcBef>
            </a:pPr>
            <a:r>
              <a:rPr sz="3050" b="1" i="1" spc="-630" dirty="0">
                <a:latin typeface="Times New Roman"/>
                <a:cs typeface="Times New Roman"/>
              </a:rPr>
              <a:t>Таблиця</a:t>
            </a:r>
            <a:r>
              <a:rPr sz="3050" b="1" i="1" spc="-500" dirty="0">
                <a:latin typeface="Times New Roman"/>
                <a:cs typeface="Times New Roman"/>
              </a:rPr>
              <a:t> </a:t>
            </a:r>
            <a:r>
              <a:rPr sz="3050" b="1" i="1" spc="-580" dirty="0">
                <a:latin typeface="Times New Roman"/>
                <a:cs typeface="Times New Roman"/>
              </a:rPr>
              <a:t>1</a:t>
            </a:r>
            <a:endParaRPr sz="3050">
              <a:latin typeface="Times New Roman"/>
              <a:cs typeface="Times New Roman"/>
            </a:endParaRPr>
          </a:p>
          <a:p>
            <a:pPr marL="12700">
              <a:lnSpc>
                <a:spcPts val="3105"/>
              </a:lnSpc>
            </a:pPr>
            <a:r>
              <a:rPr sz="3050" b="1" spc="-795" dirty="0">
                <a:latin typeface="Times New Roman"/>
                <a:cs typeface="Times New Roman"/>
              </a:rPr>
              <a:t>ЧАСТОТНІ</a:t>
            </a:r>
            <a:r>
              <a:rPr sz="3050" b="1" spc="-295" dirty="0">
                <a:latin typeface="Times New Roman"/>
                <a:cs typeface="Times New Roman"/>
              </a:rPr>
              <a:t> </a:t>
            </a:r>
            <a:r>
              <a:rPr sz="3050" b="1" spc="-830" dirty="0">
                <a:latin typeface="Times New Roman"/>
                <a:cs typeface="Times New Roman"/>
              </a:rPr>
              <a:t>ХАРАКТЕРИСТИКИ</a:t>
            </a:r>
            <a:r>
              <a:rPr sz="3050" b="1" spc="-290" dirty="0">
                <a:latin typeface="Times New Roman"/>
                <a:cs typeface="Times New Roman"/>
              </a:rPr>
              <a:t> </a:t>
            </a:r>
            <a:r>
              <a:rPr sz="3050" b="1" spc="-720" dirty="0">
                <a:latin typeface="Times New Roman"/>
                <a:cs typeface="Times New Roman"/>
              </a:rPr>
              <a:t>РЯДІВ</a:t>
            </a:r>
            <a:r>
              <a:rPr sz="3050" b="1" spc="-715" dirty="0">
                <a:latin typeface="Times New Roman"/>
                <a:cs typeface="Times New Roman"/>
              </a:rPr>
              <a:t> </a:t>
            </a:r>
            <a:r>
              <a:rPr sz="3050" b="1" spc="-785" dirty="0">
                <a:latin typeface="Times New Roman"/>
                <a:cs typeface="Times New Roman"/>
              </a:rPr>
              <a:t>РОЗПОДІЛУ</a:t>
            </a:r>
            <a:endParaRPr sz="3050">
              <a:latin typeface="Times New Roman"/>
              <a:cs typeface="Times New Roman"/>
            </a:endParaRPr>
          </a:p>
        </p:txBody>
      </p:sp>
      <p:graphicFrame>
        <p:nvGraphicFramePr>
          <p:cNvPr id="4" name="object 4"/>
          <p:cNvGraphicFramePr>
            <a:graphicFrameLocks noGrp="1"/>
          </p:cNvGraphicFramePr>
          <p:nvPr/>
        </p:nvGraphicFramePr>
        <p:xfrm>
          <a:off x="487724" y="1667963"/>
          <a:ext cx="7637778" cy="4323856"/>
        </p:xfrm>
        <a:graphic>
          <a:graphicData uri="http://schemas.openxmlformats.org/drawingml/2006/table">
            <a:tbl>
              <a:tblPr firstRow="1" bandRow="1">
                <a:tableStyleId>{2D5ABB26-0587-4C30-8999-92F81FD0307C}</a:tableStyleId>
              </a:tblPr>
              <a:tblGrid>
                <a:gridCol w="1334135"/>
                <a:gridCol w="1089660"/>
                <a:gridCol w="1213484"/>
                <a:gridCol w="1818639"/>
                <a:gridCol w="2181860"/>
              </a:tblGrid>
              <a:tr h="568163">
                <a:tc rowSpan="2">
                  <a:txBody>
                    <a:bodyPr/>
                    <a:lstStyle/>
                    <a:p>
                      <a:pPr marL="143510" marR="133985" indent="-51435">
                        <a:lnSpc>
                          <a:spcPct val="76100"/>
                        </a:lnSpc>
                        <a:spcBef>
                          <a:spcPts val="2010"/>
                        </a:spcBef>
                      </a:pPr>
                      <a:r>
                        <a:rPr sz="3050" b="1" spc="-630" dirty="0">
                          <a:latin typeface="Times New Roman"/>
                          <a:cs typeface="Times New Roman"/>
                        </a:rPr>
                        <a:t>Значення  </a:t>
                      </a:r>
                      <a:r>
                        <a:rPr sz="3050" b="1" spc="-575" dirty="0">
                          <a:latin typeface="Times New Roman"/>
                          <a:cs typeface="Times New Roman"/>
                        </a:rPr>
                        <a:t>варіант</a:t>
                      </a:r>
                      <a:r>
                        <a:rPr sz="3050" b="1" spc="-395" dirty="0">
                          <a:latin typeface="Times New Roman"/>
                          <a:cs typeface="Times New Roman"/>
                        </a:rPr>
                        <a:t> </a:t>
                      </a:r>
                      <a:r>
                        <a:rPr sz="3050" b="1" i="1" spc="-390" dirty="0">
                          <a:latin typeface="Times New Roman"/>
                          <a:cs typeface="Times New Roman"/>
                        </a:rPr>
                        <a:t>х</a:t>
                      </a:r>
                      <a:r>
                        <a:rPr sz="2925" b="1" i="1" spc="-585" baseline="-12820" dirty="0">
                          <a:latin typeface="Times New Roman"/>
                          <a:cs typeface="Times New Roman"/>
                        </a:rPr>
                        <a:t>j</a:t>
                      </a:r>
                      <a:endParaRPr sz="2925" baseline="-12820">
                        <a:latin typeface="Times New Roman"/>
                        <a:cs typeface="Times New Roman"/>
                      </a:endParaRPr>
                    </a:p>
                  </a:txBody>
                  <a:tcPr marL="0" marR="0" marT="255270" marB="0">
                    <a:lnL w="952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2">
                  <a:txBody>
                    <a:bodyPr/>
                    <a:lstStyle/>
                    <a:p>
                      <a:pPr algn="ctr">
                        <a:lnSpc>
                          <a:spcPts val="3120"/>
                        </a:lnSpc>
                        <a:spcBef>
                          <a:spcPts val="1580"/>
                        </a:spcBef>
                      </a:pPr>
                      <a:r>
                        <a:rPr sz="3050" b="1" spc="-625" dirty="0">
                          <a:latin typeface="Times New Roman"/>
                          <a:cs typeface="Times New Roman"/>
                        </a:rPr>
                        <a:t>Частоти</a:t>
                      </a:r>
                      <a:endParaRPr sz="3050">
                        <a:latin typeface="Times New Roman"/>
                        <a:cs typeface="Times New Roman"/>
                      </a:endParaRPr>
                    </a:p>
                    <a:p>
                      <a:pPr algn="ctr">
                        <a:lnSpc>
                          <a:spcPts val="3120"/>
                        </a:lnSpc>
                      </a:pPr>
                      <a:r>
                        <a:rPr sz="3050" b="1" i="1" spc="-300" dirty="0">
                          <a:latin typeface="Times New Roman"/>
                          <a:cs typeface="Times New Roman"/>
                        </a:rPr>
                        <a:t>f</a:t>
                      </a:r>
                      <a:r>
                        <a:rPr sz="2925" b="1" i="1" spc="-450" baseline="-12820" dirty="0">
                          <a:latin typeface="Times New Roman"/>
                          <a:cs typeface="Times New Roman"/>
                        </a:rPr>
                        <a:t>j</a:t>
                      </a:r>
                      <a:endParaRPr sz="2925" baseline="-12820">
                        <a:latin typeface="Times New Roman"/>
                        <a:cs typeface="Times New Roman"/>
                      </a:endParaRPr>
                    </a:p>
                  </a:txBody>
                  <a:tcPr marL="0" marR="0" marT="20066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2">
                  <a:txBody>
                    <a:bodyPr/>
                    <a:lstStyle/>
                    <a:p>
                      <a:pPr marL="98425">
                        <a:lnSpc>
                          <a:spcPct val="100000"/>
                        </a:lnSpc>
                        <a:spcBef>
                          <a:spcPts val="2870"/>
                        </a:spcBef>
                      </a:pPr>
                      <a:r>
                        <a:rPr sz="3050" b="1" spc="-645" dirty="0">
                          <a:latin typeface="Times New Roman"/>
                          <a:cs typeface="Times New Roman"/>
                        </a:rPr>
                        <a:t>Частки</a:t>
                      </a:r>
                      <a:r>
                        <a:rPr sz="3050" b="1" spc="-570" dirty="0">
                          <a:latin typeface="Times New Roman"/>
                          <a:cs typeface="Times New Roman"/>
                        </a:rPr>
                        <a:t> </a:t>
                      </a:r>
                      <a:r>
                        <a:rPr sz="3050" b="1" i="1" spc="-390" dirty="0">
                          <a:latin typeface="Times New Roman"/>
                          <a:cs typeface="Times New Roman"/>
                        </a:rPr>
                        <a:t>d</a:t>
                      </a:r>
                      <a:r>
                        <a:rPr sz="2925" b="1" i="1" spc="-585" baseline="-12820" dirty="0">
                          <a:latin typeface="Times New Roman"/>
                          <a:cs typeface="Times New Roman"/>
                        </a:rPr>
                        <a:t>j</a:t>
                      </a:r>
                      <a:endParaRPr sz="2925" baseline="-12820">
                        <a:latin typeface="Times New Roman"/>
                        <a:cs typeface="Times New Roman"/>
                      </a:endParaRPr>
                    </a:p>
                  </a:txBody>
                  <a:tcPr marL="0" marR="0" marT="36449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gridSpan="2">
                  <a:txBody>
                    <a:bodyPr/>
                    <a:lstStyle/>
                    <a:p>
                      <a:pPr marL="4445" algn="ctr">
                        <a:lnSpc>
                          <a:spcPts val="3635"/>
                        </a:lnSpc>
                      </a:pPr>
                      <a:r>
                        <a:rPr sz="3050" b="1" spc="-635" dirty="0">
                          <a:latin typeface="Times New Roman"/>
                          <a:cs typeface="Times New Roman"/>
                        </a:rPr>
                        <a:t>Кумулятивні</a:t>
                      </a:r>
                      <a:endParaRPr sz="3050">
                        <a:latin typeface="Times New Roman"/>
                        <a:cs typeface="Times New Roman"/>
                      </a:endParaRPr>
                    </a:p>
                  </a:txBody>
                  <a:tcPr marL="0" marR="0" marT="0" marB="0">
                    <a:lnL w="12700">
                      <a:solidFill>
                        <a:srgbClr val="000000"/>
                      </a:solidFill>
                      <a:prstDash val="solid"/>
                    </a:lnL>
                    <a:lnR w="952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r>
              <a:tr h="734550">
                <a:tc vMerge="1">
                  <a:txBody>
                    <a:bodyPr/>
                    <a:lstStyle/>
                    <a:p>
                      <a:endParaRPr/>
                    </a:p>
                  </a:txBody>
                  <a:tcPr marL="0" marR="0" marT="255270" marB="0">
                    <a:lnL w="952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20066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36449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313690">
                        <a:lnSpc>
                          <a:spcPts val="3220"/>
                        </a:lnSpc>
                        <a:spcBef>
                          <a:spcPts val="500"/>
                        </a:spcBef>
                      </a:pPr>
                      <a:r>
                        <a:rPr sz="3050" b="1" spc="-595" dirty="0">
                          <a:latin typeface="Times New Roman"/>
                          <a:cs typeface="Times New Roman"/>
                        </a:rPr>
                        <a:t>частоти </a:t>
                      </a:r>
                      <a:r>
                        <a:rPr sz="3000" i="1" spc="-562" baseline="1388" dirty="0">
                          <a:latin typeface="Times New Roman"/>
                          <a:cs typeface="Times New Roman"/>
                        </a:rPr>
                        <a:t>S </a:t>
                      </a:r>
                      <a:r>
                        <a:rPr sz="2175" i="1" spc="-232" baseline="-17241" dirty="0">
                          <a:latin typeface="Times New Roman"/>
                          <a:cs typeface="Times New Roman"/>
                        </a:rPr>
                        <a:t>f</a:t>
                      </a:r>
                      <a:endParaRPr sz="2175" baseline="-17241">
                        <a:latin typeface="Times New Roman"/>
                        <a:cs typeface="Times New Roman"/>
                      </a:endParaRPr>
                    </a:p>
                    <a:p>
                      <a:pPr marR="356870" algn="r">
                        <a:lnSpc>
                          <a:spcPts val="880"/>
                        </a:lnSpc>
                      </a:pPr>
                      <a:r>
                        <a:rPr sz="1100" i="1" dirty="0">
                          <a:latin typeface="Times New Roman"/>
                          <a:cs typeface="Times New Roman"/>
                        </a:rPr>
                        <a:t>j</a:t>
                      </a:r>
                      <a:endParaRPr sz="1100">
                        <a:latin typeface="Times New Roman"/>
                        <a:cs typeface="Times New Roman"/>
                      </a:endParaRPr>
                    </a:p>
                  </a:txBody>
                  <a:tcPr marL="0" marR="0" marT="6350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541655">
                        <a:lnSpc>
                          <a:spcPts val="3220"/>
                        </a:lnSpc>
                        <a:spcBef>
                          <a:spcPts val="500"/>
                        </a:spcBef>
                      </a:pPr>
                      <a:r>
                        <a:rPr sz="3050" b="1" spc="-615" dirty="0">
                          <a:latin typeface="Times New Roman"/>
                          <a:cs typeface="Times New Roman"/>
                        </a:rPr>
                        <a:t>частки</a:t>
                      </a:r>
                      <a:r>
                        <a:rPr sz="3050" b="1" spc="-480" dirty="0">
                          <a:latin typeface="Times New Roman"/>
                          <a:cs typeface="Times New Roman"/>
                        </a:rPr>
                        <a:t> </a:t>
                      </a:r>
                      <a:r>
                        <a:rPr sz="3000" i="1" spc="-442" baseline="1388" dirty="0">
                          <a:latin typeface="Times New Roman"/>
                          <a:cs typeface="Times New Roman"/>
                        </a:rPr>
                        <a:t>S</a:t>
                      </a:r>
                      <a:r>
                        <a:rPr sz="2175" i="1" spc="-442" baseline="-17241" dirty="0">
                          <a:latin typeface="Times New Roman"/>
                          <a:cs typeface="Times New Roman"/>
                        </a:rPr>
                        <a:t>d</a:t>
                      </a:r>
                      <a:endParaRPr sz="2175" baseline="-17241">
                        <a:latin typeface="Times New Roman"/>
                        <a:cs typeface="Times New Roman"/>
                      </a:endParaRPr>
                    </a:p>
                    <a:p>
                      <a:pPr marR="587375" algn="r">
                        <a:lnSpc>
                          <a:spcPts val="880"/>
                        </a:lnSpc>
                      </a:pPr>
                      <a:r>
                        <a:rPr sz="1100" i="1" dirty="0">
                          <a:latin typeface="Times New Roman"/>
                          <a:cs typeface="Times New Roman"/>
                        </a:rPr>
                        <a:t>j</a:t>
                      </a:r>
                      <a:endParaRPr sz="1100">
                        <a:latin typeface="Times New Roman"/>
                        <a:cs typeface="Times New Roman"/>
                      </a:endParaRPr>
                    </a:p>
                  </a:txBody>
                  <a:tcPr marL="0" marR="0" marT="63500" marB="0">
                    <a:lnL w="12700">
                      <a:solidFill>
                        <a:srgbClr val="000000"/>
                      </a:solidFill>
                      <a:prstDash val="solid"/>
                    </a:lnL>
                    <a:lnR w="9525">
                      <a:solidFill>
                        <a:srgbClr val="000000"/>
                      </a:solidFill>
                      <a:prstDash val="solid"/>
                    </a:lnR>
                    <a:lnT w="28575">
                      <a:solidFill>
                        <a:srgbClr val="000000"/>
                      </a:solidFill>
                      <a:prstDash val="solid"/>
                    </a:lnT>
                    <a:lnB w="28575">
                      <a:solidFill>
                        <a:srgbClr val="000000"/>
                      </a:solidFill>
                      <a:prstDash val="solid"/>
                    </a:lnB>
                  </a:tcPr>
                </a:tc>
              </a:tr>
              <a:tr h="531777">
                <a:tc>
                  <a:txBody>
                    <a:bodyPr/>
                    <a:lstStyle/>
                    <a:p>
                      <a:pPr marL="635" algn="ctr">
                        <a:lnSpc>
                          <a:spcPct val="100000"/>
                        </a:lnSpc>
                        <a:spcBef>
                          <a:spcPts val="270"/>
                        </a:spcBef>
                      </a:pPr>
                      <a:r>
                        <a:rPr sz="3050" b="1" i="1" spc="-475" dirty="0">
                          <a:latin typeface="Times New Roman"/>
                          <a:cs typeface="Times New Roman"/>
                        </a:rPr>
                        <a:t>х</a:t>
                      </a:r>
                      <a:r>
                        <a:rPr sz="2925" b="1" spc="-712" baseline="-12820" dirty="0">
                          <a:latin typeface="Times New Roman"/>
                          <a:cs typeface="Times New Roman"/>
                        </a:rPr>
                        <a:t>1</a:t>
                      </a:r>
                      <a:endParaRPr sz="2925" baseline="-12820">
                        <a:latin typeface="Times New Roman"/>
                        <a:cs typeface="Times New Roman"/>
                      </a:endParaRPr>
                    </a:p>
                  </a:txBody>
                  <a:tcPr marL="0" marR="0" marT="34290" marB="0">
                    <a:lnL w="9525">
                      <a:solidFill>
                        <a:srgbClr val="000000"/>
                      </a:solidFill>
                      <a:prstDash val="solid"/>
                    </a:lnL>
                    <a:lnR w="12700">
                      <a:solidFill>
                        <a:srgbClr val="000000"/>
                      </a:solidFill>
                      <a:prstDash val="solid"/>
                    </a:lnR>
                    <a:lnT w="28575">
                      <a:solidFill>
                        <a:srgbClr val="000000"/>
                      </a:solidFill>
                      <a:prstDash val="solid"/>
                    </a:lnT>
                  </a:tcPr>
                </a:tc>
                <a:tc>
                  <a:txBody>
                    <a:bodyPr/>
                    <a:lstStyle/>
                    <a:p>
                      <a:pPr algn="ctr">
                        <a:lnSpc>
                          <a:spcPct val="100000"/>
                        </a:lnSpc>
                        <a:spcBef>
                          <a:spcPts val="270"/>
                        </a:spcBef>
                      </a:pPr>
                      <a:r>
                        <a:rPr sz="3050" b="1" i="1" spc="-380" dirty="0">
                          <a:latin typeface="Times New Roman"/>
                          <a:cs typeface="Times New Roman"/>
                        </a:rPr>
                        <a:t>f</a:t>
                      </a:r>
                      <a:r>
                        <a:rPr sz="2925" b="1" spc="-569" baseline="-12820" dirty="0">
                          <a:latin typeface="Times New Roman"/>
                          <a:cs typeface="Times New Roman"/>
                        </a:rPr>
                        <a:t>1</a:t>
                      </a:r>
                      <a:endParaRPr sz="2925" baseline="-12820">
                        <a:latin typeface="Times New Roman"/>
                        <a:cs typeface="Times New Roman"/>
                      </a:endParaRPr>
                    </a:p>
                  </a:txBody>
                  <a:tcPr marL="0" marR="0" marT="3429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L="3175" algn="ctr">
                        <a:lnSpc>
                          <a:spcPct val="100000"/>
                        </a:lnSpc>
                        <a:spcBef>
                          <a:spcPts val="270"/>
                        </a:spcBef>
                      </a:pPr>
                      <a:r>
                        <a:rPr sz="3050" b="1" i="1" spc="-475" dirty="0">
                          <a:latin typeface="Times New Roman"/>
                          <a:cs typeface="Times New Roman"/>
                        </a:rPr>
                        <a:t>d</a:t>
                      </a:r>
                      <a:r>
                        <a:rPr sz="2925" b="1" spc="-712" baseline="-12820" dirty="0">
                          <a:latin typeface="Times New Roman"/>
                          <a:cs typeface="Times New Roman"/>
                        </a:rPr>
                        <a:t>1</a:t>
                      </a:r>
                      <a:endParaRPr sz="2925" baseline="-12820">
                        <a:latin typeface="Times New Roman"/>
                        <a:cs typeface="Times New Roman"/>
                      </a:endParaRPr>
                    </a:p>
                  </a:txBody>
                  <a:tcPr marL="0" marR="0" marT="3429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L="4445" algn="ctr">
                        <a:lnSpc>
                          <a:spcPct val="100000"/>
                        </a:lnSpc>
                        <a:spcBef>
                          <a:spcPts val="270"/>
                        </a:spcBef>
                      </a:pPr>
                      <a:r>
                        <a:rPr sz="3050" b="1" i="1" spc="-380" dirty="0">
                          <a:latin typeface="Times New Roman"/>
                          <a:cs typeface="Times New Roman"/>
                        </a:rPr>
                        <a:t>f</a:t>
                      </a:r>
                      <a:r>
                        <a:rPr sz="2925" b="1" spc="-569" baseline="-12820" dirty="0">
                          <a:latin typeface="Times New Roman"/>
                          <a:cs typeface="Times New Roman"/>
                        </a:rPr>
                        <a:t>1</a:t>
                      </a:r>
                      <a:endParaRPr sz="2925" baseline="-12820">
                        <a:latin typeface="Times New Roman"/>
                        <a:cs typeface="Times New Roman"/>
                      </a:endParaRPr>
                    </a:p>
                  </a:txBody>
                  <a:tcPr marL="0" marR="0" marT="3429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algn="ctr">
                        <a:lnSpc>
                          <a:spcPct val="100000"/>
                        </a:lnSpc>
                        <a:spcBef>
                          <a:spcPts val="270"/>
                        </a:spcBef>
                      </a:pPr>
                      <a:r>
                        <a:rPr sz="3050" b="1" i="1" spc="-475" dirty="0">
                          <a:latin typeface="Times New Roman"/>
                          <a:cs typeface="Times New Roman"/>
                        </a:rPr>
                        <a:t>d</a:t>
                      </a:r>
                      <a:r>
                        <a:rPr sz="2925" b="1" spc="-712" baseline="-12820" dirty="0">
                          <a:latin typeface="Times New Roman"/>
                          <a:cs typeface="Times New Roman"/>
                        </a:rPr>
                        <a:t>1</a:t>
                      </a:r>
                      <a:endParaRPr sz="2925" baseline="-12820">
                        <a:latin typeface="Times New Roman"/>
                        <a:cs typeface="Times New Roman"/>
                      </a:endParaRPr>
                    </a:p>
                  </a:txBody>
                  <a:tcPr marL="0" marR="0" marT="34290" marB="0">
                    <a:lnL w="12700">
                      <a:solidFill>
                        <a:srgbClr val="000000"/>
                      </a:solidFill>
                      <a:prstDash val="solid"/>
                    </a:lnL>
                    <a:lnR w="9525">
                      <a:solidFill>
                        <a:srgbClr val="000000"/>
                      </a:solidFill>
                      <a:prstDash val="solid"/>
                    </a:lnR>
                    <a:lnT w="28575">
                      <a:solidFill>
                        <a:srgbClr val="000000"/>
                      </a:solidFill>
                      <a:prstDash val="solid"/>
                    </a:lnT>
                  </a:tcPr>
                </a:tc>
              </a:tr>
              <a:tr h="487794">
                <a:tc>
                  <a:txBody>
                    <a:bodyPr/>
                    <a:lstStyle/>
                    <a:p>
                      <a:pPr marL="635" algn="ctr">
                        <a:lnSpc>
                          <a:spcPts val="3345"/>
                        </a:lnSpc>
                      </a:pPr>
                      <a:r>
                        <a:rPr sz="3050" b="1" i="1" spc="-475" dirty="0">
                          <a:latin typeface="Times New Roman"/>
                          <a:cs typeface="Times New Roman"/>
                        </a:rPr>
                        <a:t>х</a:t>
                      </a:r>
                      <a:r>
                        <a:rPr sz="2925" b="1" spc="-712" baseline="-12820" dirty="0">
                          <a:latin typeface="Times New Roman"/>
                          <a:cs typeface="Times New Roman"/>
                        </a:rPr>
                        <a:t>2</a:t>
                      </a:r>
                      <a:endParaRPr sz="2925" baseline="-12820">
                        <a:latin typeface="Times New Roman"/>
                        <a:cs typeface="Times New Roman"/>
                      </a:endParaRPr>
                    </a:p>
                  </a:txBody>
                  <a:tcPr marL="0" marR="0" marT="0" marB="0">
                    <a:lnL w="9525">
                      <a:solidFill>
                        <a:srgbClr val="000000"/>
                      </a:solidFill>
                      <a:prstDash val="solid"/>
                    </a:lnL>
                    <a:lnR w="12700">
                      <a:solidFill>
                        <a:srgbClr val="000000"/>
                      </a:solidFill>
                      <a:prstDash val="solid"/>
                    </a:lnR>
                  </a:tcPr>
                </a:tc>
                <a:tc>
                  <a:txBody>
                    <a:bodyPr/>
                    <a:lstStyle/>
                    <a:p>
                      <a:pPr algn="ctr">
                        <a:lnSpc>
                          <a:spcPts val="3345"/>
                        </a:lnSpc>
                      </a:pPr>
                      <a:r>
                        <a:rPr sz="3050" b="1" i="1" spc="-380" dirty="0">
                          <a:latin typeface="Times New Roman"/>
                          <a:cs typeface="Times New Roman"/>
                        </a:rPr>
                        <a:t>f</a:t>
                      </a:r>
                      <a:r>
                        <a:rPr sz="2925" b="1" spc="-569" baseline="-12820" dirty="0">
                          <a:latin typeface="Times New Roman"/>
                          <a:cs typeface="Times New Roman"/>
                        </a:rPr>
                        <a:t>2</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3175" algn="ctr">
                        <a:lnSpc>
                          <a:spcPts val="3345"/>
                        </a:lnSpc>
                      </a:pPr>
                      <a:r>
                        <a:rPr sz="3050" b="1" i="1" spc="-475" dirty="0">
                          <a:latin typeface="Times New Roman"/>
                          <a:cs typeface="Times New Roman"/>
                        </a:rPr>
                        <a:t>d</a:t>
                      </a:r>
                      <a:r>
                        <a:rPr sz="2925" b="1" spc="-712" baseline="-12820" dirty="0">
                          <a:latin typeface="Times New Roman"/>
                          <a:cs typeface="Times New Roman"/>
                        </a:rPr>
                        <a:t>2</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5080" algn="ctr">
                        <a:lnSpc>
                          <a:spcPts val="3345"/>
                        </a:lnSpc>
                      </a:pPr>
                      <a:r>
                        <a:rPr sz="3050" b="1" i="1" spc="-380" dirty="0">
                          <a:latin typeface="Times New Roman"/>
                          <a:cs typeface="Times New Roman"/>
                        </a:rPr>
                        <a:t>f</a:t>
                      </a:r>
                      <a:r>
                        <a:rPr sz="2925" b="1" spc="-569" baseline="-12820" dirty="0">
                          <a:latin typeface="Times New Roman"/>
                          <a:cs typeface="Times New Roman"/>
                        </a:rPr>
                        <a:t>1     </a:t>
                      </a:r>
                      <a:r>
                        <a:rPr sz="3050" b="1" spc="-665" dirty="0">
                          <a:latin typeface="Times New Roman"/>
                          <a:cs typeface="Times New Roman"/>
                        </a:rPr>
                        <a:t>+    </a:t>
                      </a:r>
                      <a:r>
                        <a:rPr sz="3050" b="1" i="1" spc="-380" dirty="0">
                          <a:latin typeface="Times New Roman"/>
                          <a:cs typeface="Times New Roman"/>
                        </a:rPr>
                        <a:t>f</a:t>
                      </a:r>
                      <a:r>
                        <a:rPr sz="2925" b="1" spc="-569" baseline="-12820" dirty="0">
                          <a:latin typeface="Times New Roman"/>
                          <a:cs typeface="Times New Roman"/>
                        </a:rPr>
                        <a:t>2</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35" algn="ctr">
                        <a:lnSpc>
                          <a:spcPts val="3345"/>
                        </a:lnSpc>
                      </a:pPr>
                      <a:r>
                        <a:rPr sz="3050" b="1" i="1" spc="-475" dirty="0">
                          <a:latin typeface="Times New Roman"/>
                          <a:cs typeface="Times New Roman"/>
                        </a:rPr>
                        <a:t>d</a:t>
                      </a:r>
                      <a:r>
                        <a:rPr sz="2925" b="1" spc="-712" baseline="-12820" dirty="0">
                          <a:latin typeface="Times New Roman"/>
                          <a:cs typeface="Times New Roman"/>
                        </a:rPr>
                        <a:t>1                                    </a:t>
                      </a:r>
                      <a:r>
                        <a:rPr sz="3050" b="1" spc="-665" dirty="0">
                          <a:latin typeface="Times New Roman"/>
                          <a:cs typeface="Times New Roman"/>
                        </a:rPr>
                        <a:t>+   </a:t>
                      </a:r>
                      <a:r>
                        <a:rPr sz="3050" b="1" spc="-585" dirty="0">
                          <a:latin typeface="Times New Roman"/>
                          <a:cs typeface="Times New Roman"/>
                        </a:rPr>
                        <a:t> </a:t>
                      </a:r>
                      <a:r>
                        <a:rPr sz="3050" b="1" i="1" spc="-475" dirty="0">
                          <a:latin typeface="Times New Roman"/>
                          <a:cs typeface="Times New Roman"/>
                        </a:rPr>
                        <a:t>d</a:t>
                      </a:r>
                      <a:r>
                        <a:rPr sz="2925" b="1" spc="-712" baseline="-12820" dirty="0">
                          <a:latin typeface="Times New Roman"/>
                          <a:cs typeface="Times New Roman"/>
                        </a:rPr>
                        <a:t>2</a:t>
                      </a:r>
                      <a:endParaRPr sz="2925" baseline="-12820">
                        <a:latin typeface="Times New Roman"/>
                        <a:cs typeface="Times New Roman"/>
                      </a:endParaRPr>
                    </a:p>
                  </a:txBody>
                  <a:tcPr marL="0" marR="0" marT="0" marB="0">
                    <a:lnL w="12700">
                      <a:solidFill>
                        <a:srgbClr val="000000"/>
                      </a:solidFill>
                      <a:prstDash val="solid"/>
                    </a:lnL>
                    <a:lnR w="9525">
                      <a:solidFill>
                        <a:srgbClr val="000000"/>
                      </a:solidFill>
                      <a:prstDash val="solid"/>
                    </a:lnR>
                  </a:tcPr>
                </a:tc>
              </a:tr>
              <a:tr h="487808">
                <a:tc>
                  <a:txBody>
                    <a:bodyPr/>
                    <a:lstStyle/>
                    <a:p>
                      <a:pPr marL="635" algn="ctr">
                        <a:lnSpc>
                          <a:spcPts val="3585"/>
                        </a:lnSpc>
                      </a:pPr>
                      <a:r>
                        <a:rPr sz="3050" b="1" i="1" spc="-475" dirty="0">
                          <a:latin typeface="Times New Roman"/>
                          <a:cs typeface="Times New Roman"/>
                        </a:rPr>
                        <a:t>х</a:t>
                      </a:r>
                      <a:r>
                        <a:rPr sz="2925" b="1" spc="-712" baseline="-12820" dirty="0">
                          <a:latin typeface="Times New Roman"/>
                          <a:cs typeface="Times New Roman"/>
                        </a:rPr>
                        <a:t>3</a:t>
                      </a:r>
                      <a:endParaRPr sz="2925" baseline="-12820">
                        <a:latin typeface="Times New Roman"/>
                        <a:cs typeface="Times New Roman"/>
                      </a:endParaRPr>
                    </a:p>
                  </a:txBody>
                  <a:tcPr marL="0" marR="0" marT="0" marB="0">
                    <a:lnL w="9525">
                      <a:solidFill>
                        <a:srgbClr val="000000"/>
                      </a:solidFill>
                      <a:prstDash val="solid"/>
                    </a:lnL>
                    <a:lnR w="12700">
                      <a:solidFill>
                        <a:srgbClr val="000000"/>
                      </a:solidFill>
                      <a:prstDash val="solid"/>
                    </a:lnR>
                  </a:tcPr>
                </a:tc>
                <a:tc>
                  <a:txBody>
                    <a:bodyPr/>
                    <a:lstStyle/>
                    <a:p>
                      <a:pPr algn="ctr">
                        <a:lnSpc>
                          <a:spcPts val="3585"/>
                        </a:lnSpc>
                      </a:pPr>
                      <a:r>
                        <a:rPr sz="3050" b="1" i="1" spc="-380" dirty="0">
                          <a:latin typeface="Times New Roman"/>
                          <a:cs typeface="Times New Roman"/>
                        </a:rPr>
                        <a:t>f</a:t>
                      </a:r>
                      <a:r>
                        <a:rPr sz="2925" b="1" spc="-569" baseline="-12820" dirty="0">
                          <a:latin typeface="Times New Roman"/>
                          <a:cs typeface="Times New Roman"/>
                        </a:rPr>
                        <a:t>3</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3175" algn="ctr">
                        <a:lnSpc>
                          <a:spcPts val="3585"/>
                        </a:lnSpc>
                      </a:pPr>
                      <a:r>
                        <a:rPr sz="3050" b="1" i="1" spc="-475" dirty="0">
                          <a:latin typeface="Times New Roman"/>
                          <a:cs typeface="Times New Roman"/>
                        </a:rPr>
                        <a:t>d</a:t>
                      </a:r>
                      <a:r>
                        <a:rPr sz="2925" b="1" spc="-712" baseline="-12820" dirty="0">
                          <a:latin typeface="Times New Roman"/>
                          <a:cs typeface="Times New Roman"/>
                        </a:rPr>
                        <a:t>3</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3175" algn="ctr">
                        <a:lnSpc>
                          <a:spcPts val="3585"/>
                        </a:lnSpc>
                      </a:pPr>
                      <a:r>
                        <a:rPr sz="3050" b="1" i="1" spc="-380" dirty="0">
                          <a:latin typeface="Times New Roman"/>
                          <a:cs typeface="Times New Roman"/>
                        </a:rPr>
                        <a:t>f</a:t>
                      </a:r>
                      <a:r>
                        <a:rPr sz="2925" b="1" spc="-569" baseline="-12820" dirty="0">
                          <a:latin typeface="Times New Roman"/>
                          <a:cs typeface="Times New Roman"/>
                        </a:rPr>
                        <a:t>1 </a:t>
                      </a:r>
                      <a:r>
                        <a:rPr sz="3050" b="1" spc="-665" dirty="0">
                          <a:latin typeface="Times New Roman"/>
                          <a:cs typeface="Times New Roman"/>
                        </a:rPr>
                        <a:t>+ </a:t>
                      </a:r>
                      <a:r>
                        <a:rPr sz="3050" b="1" i="1" spc="-380" dirty="0">
                          <a:latin typeface="Times New Roman"/>
                          <a:cs typeface="Times New Roman"/>
                        </a:rPr>
                        <a:t>f</a:t>
                      </a:r>
                      <a:r>
                        <a:rPr sz="2925" b="1" spc="-569" baseline="-12820" dirty="0">
                          <a:latin typeface="Times New Roman"/>
                          <a:cs typeface="Times New Roman"/>
                        </a:rPr>
                        <a:t>2 </a:t>
                      </a:r>
                      <a:r>
                        <a:rPr sz="3050" b="1" spc="-665" dirty="0">
                          <a:latin typeface="Times New Roman"/>
                          <a:cs typeface="Times New Roman"/>
                        </a:rPr>
                        <a:t>+</a:t>
                      </a:r>
                      <a:r>
                        <a:rPr sz="3050" b="1" spc="-660" dirty="0">
                          <a:latin typeface="Times New Roman"/>
                          <a:cs typeface="Times New Roman"/>
                        </a:rPr>
                        <a:t> </a:t>
                      </a:r>
                      <a:r>
                        <a:rPr sz="3050" b="1" i="1" spc="-380" dirty="0">
                          <a:latin typeface="Times New Roman"/>
                          <a:cs typeface="Times New Roman"/>
                        </a:rPr>
                        <a:t>f</a:t>
                      </a:r>
                      <a:r>
                        <a:rPr sz="2925" b="1" spc="-569" baseline="-12820" dirty="0">
                          <a:latin typeface="Times New Roman"/>
                          <a:cs typeface="Times New Roman"/>
                        </a:rPr>
                        <a:t>3</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35" algn="ctr">
                        <a:lnSpc>
                          <a:spcPts val="3585"/>
                        </a:lnSpc>
                      </a:pPr>
                      <a:r>
                        <a:rPr sz="3050" b="1" i="1" spc="-475" dirty="0">
                          <a:latin typeface="Times New Roman"/>
                          <a:cs typeface="Times New Roman"/>
                        </a:rPr>
                        <a:t>d</a:t>
                      </a:r>
                      <a:r>
                        <a:rPr sz="2925" b="1" spc="-712" baseline="-12820" dirty="0">
                          <a:latin typeface="Times New Roman"/>
                          <a:cs typeface="Times New Roman"/>
                        </a:rPr>
                        <a:t>1 </a:t>
                      </a:r>
                      <a:r>
                        <a:rPr sz="3050" b="1" spc="-665" dirty="0">
                          <a:latin typeface="Times New Roman"/>
                          <a:cs typeface="Times New Roman"/>
                        </a:rPr>
                        <a:t>+ </a:t>
                      </a:r>
                      <a:r>
                        <a:rPr sz="3050" b="1" i="1" spc="-475" dirty="0">
                          <a:latin typeface="Times New Roman"/>
                          <a:cs typeface="Times New Roman"/>
                        </a:rPr>
                        <a:t>d</a:t>
                      </a:r>
                      <a:r>
                        <a:rPr sz="2925" b="1" spc="-712" baseline="-12820" dirty="0">
                          <a:latin typeface="Times New Roman"/>
                          <a:cs typeface="Times New Roman"/>
                        </a:rPr>
                        <a:t>2 </a:t>
                      </a:r>
                      <a:r>
                        <a:rPr sz="3050" b="1" spc="-665" dirty="0">
                          <a:latin typeface="Times New Roman"/>
                          <a:cs typeface="Times New Roman"/>
                        </a:rPr>
                        <a:t>+</a:t>
                      </a:r>
                      <a:r>
                        <a:rPr sz="3050" b="1" spc="-615" dirty="0">
                          <a:latin typeface="Times New Roman"/>
                          <a:cs typeface="Times New Roman"/>
                        </a:rPr>
                        <a:t> </a:t>
                      </a:r>
                      <a:r>
                        <a:rPr sz="3050" b="1" i="1" spc="-480" dirty="0">
                          <a:latin typeface="Times New Roman"/>
                          <a:cs typeface="Times New Roman"/>
                        </a:rPr>
                        <a:t>d</a:t>
                      </a:r>
                      <a:r>
                        <a:rPr sz="2925" b="1" spc="-719" baseline="-12820" dirty="0">
                          <a:latin typeface="Times New Roman"/>
                          <a:cs typeface="Times New Roman"/>
                        </a:rPr>
                        <a:t>3</a:t>
                      </a:r>
                      <a:endParaRPr sz="2925" baseline="-12820">
                        <a:latin typeface="Times New Roman"/>
                        <a:cs typeface="Times New Roman"/>
                      </a:endParaRPr>
                    </a:p>
                  </a:txBody>
                  <a:tcPr marL="0" marR="0" marT="0" marB="0">
                    <a:lnL w="12700">
                      <a:solidFill>
                        <a:srgbClr val="000000"/>
                      </a:solidFill>
                      <a:prstDash val="solid"/>
                    </a:lnL>
                    <a:lnR w="9525">
                      <a:solidFill>
                        <a:srgbClr val="000000"/>
                      </a:solidFill>
                      <a:prstDash val="solid"/>
                    </a:lnR>
                  </a:tcPr>
                </a:tc>
              </a:tr>
              <a:tr h="416196">
                <a:tc>
                  <a:txBody>
                    <a:bodyPr/>
                    <a:lstStyle/>
                    <a:p>
                      <a:pPr algn="ctr">
                        <a:lnSpc>
                          <a:spcPts val="3175"/>
                        </a:lnSpc>
                      </a:pPr>
                      <a:r>
                        <a:rPr sz="3050" b="1" spc="-295" dirty="0">
                          <a:latin typeface="Times New Roman"/>
                          <a:cs typeface="Times New Roman"/>
                        </a:rPr>
                        <a:t>...</a:t>
                      </a:r>
                      <a:endParaRPr sz="3050">
                        <a:latin typeface="Times New Roman"/>
                        <a:cs typeface="Times New Roman"/>
                      </a:endParaRPr>
                    </a:p>
                  </a:txBody>
                  <a:tcPr marL="0" marR="0" marT="0" marB="0">
                    <a:lnL w="9525">
                      <a:solidFill>
                        <a:srgbClr val="000000"/>
                      </a:solidFill>
                      <a:prstDash val="solid"/>
                    </a:lnL>
                    <a:lnR w="12700">
                      <a:solidFill>
                        <a:srgbClr val="000000"/>
                      </a:solidFill>
                      <a:prstDash val="solid"/>
                    </a:lnR>
                  </a:tcPr>
                </a:tc>
                <a:tc>
                  <a:txBody>
                    <a:bodyPr/>
                    <a:lstStyle/>
                    <a:p>
                      <a:pPr algn="ctr">
                        <a:lnSpc>
                          <a:spcPts val="3175"/>
                        </a:lnSpc>
                      </a:pPr>
                      <a:r>
                        <a:rPr sz="3050" b="1" spc="-295" dirty="0">
                          <a:latin typeface="Times New Roman"/>
                          <a:cs typeface="Times New Roman"/>
                        </a:rPr>
                        <a:t>...</a:t>
                      </a:r>
                      <a:endParaRPr sz="305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35" algn="ctr">
                        <a:lnSpc>
                          <a:spcPts val="3175"/>
                        </a:lnSpc>
                      </a:pPr>
                      <a:r>
                        <a:rPr sz="3050" b="1" spc="-295" dirty="0">
                          <a:latin typeface="Times New Roman"/>
                          <a:cs typeface="Times New Roman"/>
                        </a:rPr>
                        <a:t>...</a:t>
                      </a:r>
                      <a:endParaRPr sz="305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1270" algn="ctr">
                        <a:lnSpc>
                          <a:spcPts val="3175"/>
                        </a:lnSpc>
                      </a:pPr>
                      <a:r>
                        <a:rPr sz="3050" b="1" spc="-295" dirty="0">
                          <a:latin typeface="Times New Roman"/>
                          <a:cs typeface="Times New Roman"/>
                        </a:rPr>
                        <a:t>...</a:t>
                      </a:r>
                      <a:endParaRPr sz="305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gn="ctr">
                        <a:lnSpc>
                          <a:spcPts val="3175"/>
                        </a:lnSpc>
                      </a:pPr>
                      <a:r>
                        <a:rPr sz="3050" b="1" spc="-295" dirty="0">
                          <a:latin typeface="Times New Roman"/>
                          <a:cs typeface="Times New Roman"/>
                        </a:rPr>
                        <a:t>...</a:t>
                      </a:r>
                      <a:endParaRPr sz="3050">
                        <a:latin typeface="Times New Roman"/>
                        <a:cs typeface="Times New Roman"/>
                      </a:endParaRPr>
                    </a:p>
                  </a:txBody>
                  <a:tcPr marL="0" marR="0" marT="0" marB="0">
                    <a:lnL w="12700">
                      <a:solidFill>
                        <a:srgbClr val="000000"/>
                      </a:solidFill>
                      <a:prstDash val="solid"/>
                    </a:lnL>
                    <a:lnR w="9525">
                      <a:solidFill>
                        <a:srgbClr val="000000"/>
                      </a:solidFill>
                      <a:prstDash val="solid"/>
                    </a:lnR>
                  </a:tcPr>
                </a:tc>
              </a:tr>
              <a:tr h="505921">
                <a:tc>
                  <a:txBody>
                    <a:bodyPr/>
                    <a:lstStyle/>
                    <a:p>
                      <a:pPr algn="ctr">
                        <a:lnSpc>
                          <a:spcPts val="3229"/>
                        </a:lnSpc>
                      </a:pPr>
                      <a:r>
                        <a:rPr sz="3050" b="1" i="1" spc="-585" dirty="0">
                          <a:latin typeface="Times New Roman"/>
                          <a:cs typeface="Times New Roman"/>
                        </a:rPr>
                        <a:t>х</a:t>
                      </a:r>
                      <a:r>
                        <a:rPr sz="2925" b="1" i="1" spc="-877" baseline="-12820" dirty="0">
                          <a:latin typeface="Times New Roman"/>
                          <a:cs typeface="Times New Roman"/>
                        </a:rPr>
                        <a:t>m</a:t>
                      </a:r>
                      <a:endParaRPr sz="2925" baseline="-12820">
                        <a:latin typeface="Times New Roman"/>
                        <a:cs typeface="Times New Roman"/>
                      </a:endParaRPr>
                    </a:p>
                  </a:txBody>
                  <a:tcPr marL="0" marR="0" marT="0" marB="0">
                    <a:lnL w="9525">
                      <a:solidFill>
                        <a:srgbClr val="000000"/>
                      </a:solidFill>
                      <a:prstDash val="solid"/>
                    </a:lnL>
                    <a:lnR w="12700">
                      <a:solidFill>
                        <a:srgbClr val="000000"/>
                      </a:solidFill>
                      <a:prstDash val="solid"/>
                    </a:lnR>
                    <a:lnB w="28575">
                      <a:solidFill>
                        <a:srgbClr val="000000"/>
                      </a:solidFill>
                      <a:prstDash val="solid"/>
                    </a:lnB>
                  </a:tcPr>
                </a:tc>
                <a:tc>
                  <a:txBody>
                    <a:bodyPr/>
                    <a:lstStyle/>
                    <a:p>
                      <a:pPr algn="ctr">
                        <a:lnSpc>
                          <a:spcPts val="3229"/>
                        </a:lnSpc>
                      </a:pPr>
                      <a:r>
                        <a:rPr sz="3050" b="1" i="1" spc="-495" dirty="0">
                          <a:latin typeface="Times New Roman"/>
                          <a:cs typeface="Times New Roman"/>
                        </a:rPr>
                        <a:t>f</a:t>
                      </a:r>
                      <a:r>
                        <a:rPr sz="2925" b="1" i="1" spc="-742" baseline="-12820" dirty="0">
                          <a:latin typeface="Times New Roman"/>
                          <a:cs typeface="Times New Roman"/>
                        </a:rPr>
                        <a:t>m</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L="3175" algn="ctr">
                        <a:lnSpc>
                          <a:spcPts val="3229"/>
                        </a:lnSpc>
                      </a:pPr>
                      <a:r>
                        <a:rPr sz="3050" b="1" i="1" spc="-585" dirty="0">
                          <a:latin typeface="Times New Roman"/>
                          <a:cs typeface="Times New Roman"/>
                        </a:rPr>
                        <a:t>d</a:t>
                      </a:r>
                      <a:r>
                        <a:rPr sz="2925" b="1" i="1" spc="-877" baseline="-12820" dirty="0">
                          <a:latin typeface="Times New Roman"/>
                          <a:cs typeface="Times New Roman"/>
                        </a:rPr>
                        <a:t>m</a:t>
                      </a:r>
                      <a:endParaRPr sz="2925" baseline="-1282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R="19050" algn="ctr">
                        <a:lnSpc>
                          <a:spcPts val="2510"/>
                        </a:lnSpc>
                      </a:pPr>
                      <a:r>
                        <a:rPr sz="3600" spc="-975" baseline="-5787" dirty="0">
                          <a:latin typeface="Symbol"/>
                          <a:cs typeface="Symbol"/>
                        </a:rPr>
                        <a:t></a:t>
                      </a:r>
                      <a:r>
                        <a:rPr sz="3600" spc="-419" baseline="-5787" dirty="0">
                          <a:latin typeface="Times New Roman"/>
                          <a:cs typeface="Times New Roman"/>
                        </a:rPr>
                        <a:t> </a:t>
                      </a:r>
                      <a:r>
                        <a:rPr sz="1950" i="1" spc="-204" dirty="0">
                          <a:latin typeface="Times New Roman"/>
                          <a:cs typeface="Times New Roman"/>
                        </a:rPr>
                        <a:t>f</a:t>
                      </a:r>
                      <a:r>
                        <a:rPr sz="1950" i="1" spc="-275" dirty="0">
                          <a:latin typeface="Times New Roman"/>
                          <a:cs typeface="Times New Roman"/>
                        </a:rPr>
                        <a:t> </a:t>
                      </a:r>
                      <a:r>
                        <a:rPr sz="2100" i="1" spc="-217" baseline="-19841" dirty="0">
                          <a:latin typeface="Times New Roman"/>
                          <a:cs typeface="Times New Roman"/>
                        </a:rPr>
                        <a:t>j</a:t>
                      </a:r>
                      <a:endParaRPr sz="2100" baseline="-19841">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gn="ctr">
                        <a:lnSpc>
                          <a:spcPts val="3229"/>
                        </a:lnSpc>
                      </a:pPr>
                      <a:r>
                        <a:rPr sz="3050" b="1" dirty="0">
                          <a:latin typeface="Times New Roman"/>
                          <a:cs typeface="Times New Roman"/>
                        </a:rPr>
                        <a:t>1</a:t>
                      </a:r>
                      <a:endParaRPr sz="3050">
                        <a:latin typeface="Times New Roman"/>
                        <a:cs typeface="Times New Roman"/>
                      </a:endParaRPr>
                    </a:p>
                  </a:txBody>
                  <a:tcPr marL="0" marR="0" marT="0" marB="0">
                    <a:lnL w="12700">
                      <a:solidFill>
                        <a:srgbClr val="000000"/>
                      </a:solidFill>
                      <a:prstDash val="solid"/>
                    </a:lnL>
                    <a:lnR w="9525">
                      <a:solidFill>
                        <a:srgbClr val="000000"/>
                      </a:solidFill>
                      <a:prstDash val="solid"/>
                    </a:lnR>
                    <a:lnB w="28575">
                      <a:solidFill>
                        <a:srgbClr val="000000"/>
                      </a:solidFill>
                      <a:prstDash val="solid"/>
                    </a:lnB>
                  </a:tcPr>
                </a:tc>
              </a:tr>
              <a:tr h="591647">
                <a:tc>
                  <a:txBody>
                    <a:bodyPr/>
                    <a:lstStyle/>
                    <a:p>
                      <a:pPr marL="635" algn="ctr">
                        <a:lnSpc>
                          <a:spcPct val="100000"/>
                        </a:lnSpc>
                        <a:spcBef>
                          <a:spcPts val="215"/>
                        </a:spcBef>
                      </a:pPr>
                      <a:r>
                        <a:rPr sz="3050" b="1" spc="-630" dirty="0">
                          <a:latin typeface="Times New Roman"/>
                          <a:cs typeface="Times New Roman"/>
                        </a:rPr>
                        <a:t>Разом</a:t>
                      </a:r>
                      <a:endParaRPr sz="3050">
                        <a:latin typeface="Times New Roman"/>
                        <a:cs typeface="Times New Roman"/>
                      </a:endParaRPr>
                    </a:p>
                  </a:txBody>
                  <a:tcPr marL="0" marR="0" marT="27305" marB="0">
                    <a:lnL w="9525">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tcPr>
                </a:tc>
                <a:tc>
                  <a:txBody>
                    <a:bodyPr/>
                    <a:lstStyle/>
                    <a:p>
                      <a:pPr marR="12700" algn="ctr">
                        <a:lnSpc>
                          <a:spcPct val="100000"/>
                        </a:lnSpc>
                        <a:spcBef>
                          <a:spcPts val="240"/>
                        </a:spcBef>
                      </a:pPr>
                      <a:r>
                        <a:rPr sz="3675" spc="-1027" baseline="-5668" dirty="0">
                          <a:latin typeface="Symbol"/>
                          <a:cs typeface="Symbol"/>
                        </a:rPr>
                        <a:t></a:t>
                      </a:r>
                      <a:r>
                        <a:rPr sz="3675" spc="-405" baseline="-5668" dirty="0">
                          <a:latin typeface="Times New Roman"/>
                          <a:cs typeface="Times New Roman"/>
                        </a:rPr>
                        <a:t> </a:t>
                      </a:r>
                      <a:r>
                        <a:rPr sz="2100" i="1" spc="-229" dirty="0">
                          <a:latin typeface="Times New Roman"/>
                          <a:cs typeface="Times New Roman"/>
                        </a:rPr>
                        <a:t>f</a:t>
                      </a:r>
                      <a:r>
                        <a:rPr sz="2100" i="1" spc="-295" dirty="0">
                          <a:latin typeface="Times New Roman"/>
                          <a:cs typeface="Times New Roman"/>
                        </a:rPr>
                        <a:t> </a:t>
                      </a:r>
                      <a:r>
                        <a:rPr sz="2175" i="1" spc="-240" baseline="-21072" dirty="0">
                          <a:latin typeface="Times New Roman"/>
                          <a:cs typeface="Times New Roman"/>
                        </a:rPr>
                        <a:t>j</a:t>
                      </a:r>
                      <a:endParaRPr sz="2175" baseline="-21072">
                        <a:latin typeface="Times New Roman"/>
                        <a:cs typeface="Times New Roman"/>
                      </a:endParaRPr>
                    </a:p>
                  </a:txBody>
                  <a:tcPr marL="0" marR="0" marT="30480"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tcPr>
                </a:tc>
                <a:tc>
                  <a:txBody>
                    <a:bodyPr/>
                    <a:lstStyle/>
                    <a:p>
                      <a:pPr marL="3175" algn="ctr">
                        <a:lnSpc>
                          <a:spcPct val="100000"/>
                        </a:lnSpc>
                        <a:spcBef>
                          <a:spcPts val="215"/>
                        </a:spcBef>
                      </a:pPr>
                      <a:r>
                        <a:rPr sz="3050" b="1" dirty="0">
                          <a:latin typeface="Times New Roman"/>
                          <a:cs typeface="Times New Roman"/>
                        </a:rPr>
                        <a:t>1</a:t>
                      </a:r>
                      <a:endParaRPr sz="3050">
                        <a:latin typeface="Times New Roman"/>
                        <a:cs typeface="Times New Roman"/>
                      </a:endParaRPr>
                    </a:p>
                  </a:txBody>
                  <a:tcPr marL="0" marR="0" marT="27305"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tcPr>
                </a:tc>
                <a:tc>
                  <a:txBody>
                    <a:bodyPr/>
                    <a:lstStyle/>
                    <a:p>
                      <a:pPr marL="3810" algn="ctr">
                        <a:lnSpc>
                          <a:spcPct val="100000"/>
                        </a:lnSpc>
                        <a:spcBef>
                          <a:spcPts val="295"/>
                        </a:spcBef>
                      </a:pPr>
                      <a:r>
                        <a:rPr sz="3050" dirty="0">
                          <a:latin typeface="Symbol"/>
                          <a:cs typeface="Symbol"/>
                        </a:rPr>
                        <a:t></a:t>
                      </a:r>
                      <a:endParaRPr sz="3050">
                        <a:latin typeface="Symbol"/>
                        <a:cs typeface="Symbol"/>
                      </a:endParaRPr>
                    </a:p>
                  </a:txBody>
                  <a:tcPr marL="0" marR="0" marT="37465"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tcPr>
                </a:tc>
                <a:tc>
                  <a:txBody>
                    <a:bodyPr/>
                    <a:lstStyle/>
                    <a:p>
                      <a:pPr algn="ctr">
                        <a:lnSpc>
                          <a:spcPct val="100000"/>
                        </a:lnSpc>
                        <a:spcBef>
                          <a:spcPts val="295"/>
                        </a:spcBef>
                      </a:pPr>
                      <a:r>
                        <a:rPr sz="3050" dirty="0">
                          <a:latin typeface="Symbol"/>
                          <a:cs typeface="Symbol"/>
                        </a:rPr>
                        <a:t></a:t>
                      </a:r>
                      <a:endParaRPr sz="3050">
                        <a:latin typeface="Symbol"/>
                        <a:cs typeface="Symbol"/>
                      </a:endParaRPr>
                    </a:p>
                  </a:txBody>
                  <a:tcPr marL="0" marR="0" marT="37465" marB="0">
                    <a:lnL w="12700">
                      <a:solidFill>
                        <a:srgbClr val="000000"/>
                      </a:solidFill>
                      <a:prstDash val="solid"/>
                    </a:lnL>
                    <a:lnR w="9525">
                      <a:solidFill>
                        <a:srgbClr val="000000"/>
                      </a:solidFill>
                      <a:prstDash val="solid"/>
                    </a:lnR>
                    <a:lnT w="28575">
                      <a:solidFill>
                        <a:srgbClr val="000000"/>
                      </a:solidFill>
                      <a:prstDash val="solid"/>
                    </a:lnT>
                    <a:lnB w="19050">
                      <a:solidFill>
                        <a:srgbClr val="000000"/>
                      </a:solidFill>
                      <a:prstDash val="solid"/>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80112" y="648204"/>
            <a:ext cx="1068070" cy="541655"/>
          </a:xfrm>
          <a:prstGeom prst="rect">
            <a:avLst/>
          </a:prstGeom>
        </p:spPr>
        <p:txBody>
          <a:bodyPr vert="horz" wrap="square" lIns="0" tIns="17145" rIns="0" bIns="0" rtlCol="0">
            <a:spAutoFit/>
          </a:bodyPr>
          <a:lstStyle/>
          <a:p>
            <a:pPr marL="12700">
              <a:lnSpc>
                <a:spcPct val="100000"/>
              </a:lnSpc>
              <a:spcBef>
                <a:spcPts val="135"/>
              </a:spcBef>
            </a:pPr>
            <a:r>
              <a:rPr sz="3350" i="1" spc="-695" dirty="0">
                <a:latin typeface="Times New Roman"/>
                <a:cs typeface="Times New Roman"/>
              </a:rPr>
              <a:t>Таблиця</a:t>
            </a:r>
            <a:r>
              <a:rPr sz="3350" i="1" spc="-570" dirty="0">
                <a:latin typeface="Times New Roman"/>
                <a:cs typeface="Times New Roman"/>
              </a:rPr>
              <a:t> </a:t>
            </a:r>
            <a:r>
              <a:rPr sz="3350" i="1" spc="-700" dirty="0">
                <a:latin typeface="Times New Roman"/>
                <a:cs typeface="Times New Roman"/>
              </a:rPr>
              <a:t>2</a:t>
            </a:r>
            <a:endParaRPr sz="3350">
              <a:latin typeface="Times New Roman"/>
              <a:cs typeface="Times New Roman"/>
            </a:endParaRPr>
          </a:p>
        </p:txBody>
      </p:sp>
      <p:sp>
        <p:nvSpPr>
          <p:cNvPr id="3" name="object 3"/>
          <p:cNvSpPr txBox="1"/>
          <p:nvPr/>
        </p:nvSpPr>
        <p:spPr>
          <a:xfrm>
            <a:off x="306656" y="1193046"/>
            <a:ext cx="8441055" cy="541655"/>
          </a:xfrm>
          <a:prstGeom prst="rect">
            <a:avLst/>
          </a:prstGeom>
        </p:spPr>
        <p:txBody>
          <a:bodyPr vert="horz" wrap="square" lIns="0" tIns="17145" rIns="0" bIns="0" rtlCol="0">
            <a:spAutoFit/>
          </a:bodyPr>
          <a:lstStyle/>
          <a:p>
            <a:pPr marL="12700">
              <a:lnSpc>
                <a:spcPct val="100000"/>
              </a:lnSpc>
              <a:spcBef>
                <a:spcPts val="135"/>
              </a:spcBef>
            </a:pPr>
            <a:r>
              <a:rPr sz="3350" b="1" spc="-930" dirty="0">
                <a:latin typeface="Times New Roman"/>
                <a:cs typeface="Times New Roman"/>
              </a:rPr>
              <a:t>РОЗПОДІЛ</a:t>
            </a:r>
            <a:r>
              <a:rPr sz="3350" b="1" spc="-350" dirty="0">
                <a:latin typeface="Times New Roman"/>
                <a:cs typeface="Times New Roman"/>
              </a:rPr>
              <a:t> </a:t>
            </a:r>
            <a:r>
              <a:rPr sz="3350" b="1" spc="-985" dirty="0">
                <a:latin typeface="Times New Roman"/>
                <a:cs typeface="Times New Roman"/>
              </a:rPr>
              <a:t>ФІРМ</a:t>
            </a:r>
            <a:r>
              <a:rPr sz="3350" b="1" spc="-380" dirty="0">
                <a:latin typeface="Times New Roman"/>
                <a:cs typeface="Times New Roman"/>
              </a:rPr>
              <a:t> </a:t>
            </a:r>
            <a:r>
              <a:rPr sz="3350" b="1" spc="-919" dirty="0">
                <a:latin typeface="Times New Roman"/>
                <a:cs typeface="Times New Roman"/>
              </a:rPr>
              <a:t>РЕГІОНУ</a:t>
            </a:r>
            <a:r>
              <a:rPr sz="3350" b="1" spc="-350" dirty="0">
                <a:latin typeface="Times New Roman"/>
                <a:cs typeface="Times New Roman"/>
              </a:rPr>
              <a:t> </a:t>
            </a:r>
            <a:r>
              <a:rPr sz="3350" b="1" spc="-875" dirty="0">
                <a:latin typeface="Times New Roman"/>
                <a:cs typeface="Times New Roman"/>
              </a:rPr>
              <a:t>ЗА</a:t>
            </a:r>
            <a:r>
              <a:rPr sz="3350" b="1" spc="-355" dirty="0">
                <a:latin typeface="Times New Roman"/>
                <a:cs typeface="Times New Roman"/>
              </a:rPr>
              <a:t> </a:t>
            </a:r>
            <a:r>
              <a:rPr sz="3350" b="1" spc="-950" dirty="0">
                <a:latin typeface="Times New Roman"/>
                <a:cs typeface="Times New Roman"/>
              </a:rPr>
              <a:t>РІВНЕМ</a:t>
            </a:r>
            <a:r>
              <a:rPr sz="3350" b="1" spc="-360" dirty="0">
                <a:latin typeface="Times New Roman"/>
                <a:cs typeface="Times New Roman"/>
              </a:rPr>
              <a:t> </a:t>
            </a:r>
            <a:r>
              <a:rPr sz="3350" b="1" spc="-990" dirty="0">
                <a:latin typeface="Times New Roman"/>
                <a:cs typeface="Times New Roman"/>
              </a:rPr>
              <a:t>ФОНДООЗБРОЄНОСТІ</a:t>
            </a:r>
            <a:r>
              <a:rPr sz="3350" b="1" spc="-345" dirty="0">
                <a:latin typeface="Times New Roman"/>
                <a:cs typeface="Times New Roman"/>
              </a:rPr>
              <a:t> </a:t>
            </a:r>
            <a:r>
              <a:rPr sz="3350" b="1" spc="-925" dirty="0">
                <a:latin typeface="Times New Roman"/>
                <a:cs typeface="Times New Roman"/>
              </a:rPr>
              <a:t>ПРАЦІ</a:t>
            </a:r>
            <a:endParaRPr sz="3350">
              <a:latin typeface="Times New Roman"/>
              <a:cs typeface="Times New Roman"/>
            </a:endParaRPr>
          </a:p>
        </p:txBody>
      </p:sp>
      <p:graphicFrame>
        <p:nvGraphicFramePr>
          <p:cNvPr id="4" name="object 4"/>
          <p:cNvGraphicFramePr>
            <a:graphicFrameLocks noGrp="1"/>
          </p:cNvGraphicFramePr>
          <p:nvPr/>
        </p:nvGraphicFramePr>
        <p:xfrm>
          <a:off x="312820" y="1705262"/>
          <a:ext cx="8514714" cy="4393425"/>
        </p:xfrm>
        <a:graphic>
          <a:graphicData uri="http://schemas.openxmlformats.org/drawingml/2006/table">
            <a:tbl>
              <a:tblPr firstRow="1" bandRow="1">
                <a:tableStyleId>{2D5ABB26-0587-4C30-8999-92F81FD0307C}</a:tableStyleId>
              </a:tblPr>
              <a:tblGrid>
                <a:gridCol w="2253615"/>
                <a:gridCol w="1377950"/>
                <a:gridCol w="1878964"/>
                <a:gridCol w="3004185"/>
              </a:tblGrid>
              <a:tr h="1195040">
                <a:tc>
                  <a:txBody>
                    <a:bodyPr/>
                    <a:lstStyle/>
                    <a:p>
                      <a:pPr marL="275590" marR="110489" indent="-157480">
                        <a:lnSpc>
                          <a:spcPts val="3329"/>
                        </a:lnSpc>
                        <a:spcBef>
                          <a:spcPts val="1390"/>
                        </a:spcBef>
                      </a:pPr>
                      <a:r>
                        <a:rPr sz="3350" b="1" spc="-720" dirty="0">
                          <a:latin typeface="Times New Roman"/>
                          <a:cs typeface="Times New Roman"/>
                        </a:rPr>
                        <a:t>Фондоозброєність  </a:t>
                      </a:r>
                      <a:r>
                        <a:rPr sz="3350" b="1" spc="-640" dirty="0">
                          <a:latin typeface="Times New Roman"/>
                          <a:cs typeface="Times New Roman"/>
                        </a:rPr>
                        <a:t>праці,</a:t>
                      </a:r>
                      <a:r>
                        <a:rPr sz="3350" b="1" spc="-575" dirty="0">
                          <a:latin typeface="Times New Roman"/>
                          <a:cs typeface="Times New Roman"/>
                        </a:rPr>
                        <a:t> </a:t>
                      </a:r>
                      <a:r>
                        <a:rPr sz="3350" b="1" spc="-855" dirty="0">
                          <a:latin typeface="Times New Roman"/>
                          <a:cs typeface="Times New Roman"/>
                        </a:rPr>
                        <a:t>млн</a:t>
                      </a:r>
                      <a:r>
                        <a:rPr sz="3350" b="1" spc="-380" dirty="0">
                          <a:latin typeface="Times New Roman"/>
                          <a:cs typeface="Times New Roman"/>
                        </a:rPr>
                        <a:t> </a:t>
                      </a:r>
                      <a:r>
                        <a:rPr sz="3350" b="1" spc="-650" dirty="0">
                          <a:latin typeface="Times New Roman"/>
                          <a:cs typeface="Times New Roman"/>
                        </a:rPr>
                        <a:t>грн.</a:t>
                      </a:r>
                      <a:endParaRPr sz="3350">
                        <a:latin typeface="Times New Roman"/>
                        <a:cs typeface="Times New Roman"/>
                      </a:endParaRPr>
                    </a:p>
                  </a:txBody>
                  <a:tcPr marL="0" marR="0" marT="17653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285750">
                        <a:lnSpc>
                          <a:spcPts val="3675"/>
                        </a:lnSpc>
                        <a:spcBef>
                          <a:spcPts val="705"/>
                        </a:spcBef>
                      </a:pPr>
                      <a:r>
                        <a:rPr sz="3350" b="1" spc="-760" dirty="0">
                          <a:latin typeface="Times New Roman"/>
                          <a:cs typeface="Times New Roman"/>
                        </a:rPr>
                        <a:t>Частка</a:t>
                      </a:r>
                      <a:endParaRPr sz="3350">
                        <a:latin typeface="Times New Roman"/>
                        <a:cs typeface="Times New Roman"/>
                      </a:endParaRPr>
                    </a:p>
                    <a:p>
                      <a:pPr marL="419734">
                        <a:lnSpc>
                          <a:spcPts val="3675"/>
                        </a:lnSpc>
                      </a:pPr>
                      <a:r>
                        <a:rPr sz="3350" b="1" i="1" spc="-434" dirty="0">
                          <a:latin typeface="Times New Roman"/>
                          <a:cs typeface="Times New Roman"/>
                        </a:rPr>
                        <a:t>d</a:t>
                      </a:r>
                      <a:r>
                        <a:rPr sz="3225" b="1" i="1" spc="-652" baseline="-12919" dirty="0">
                          <a:latin typeface="Times New Roman"/>
                          <a:cs typeface="Times New Roman"/>
                        </a:rPr>
                        <a:t>j</a:t>
                      </a:r>
                      <a:r>
                        <a:rPr sz="3350" b="1" spc="-434" dirty="0">
                          <a:latin typeface="Times New Roman"/>
                          <a:cs typeface="Times New Roman"/>
                        </a:rPr>
                        <a:t>,</a:t>
                      </a:r>
                      <a:r>
                        <a:rPr sz="3350" b="1" spc="-375" dirty="0">
                          <a:latin typeface="Times New Roman"/>
                          <a:cs typeface="Times New Roman"/>
                        </a:rPr>
                        <a:t> </a:t>
                      </a:r>
                      <a:r>
                        <a:rPr sz="3350" b="1" spc="-1400" dirty="0">
                          <a:latin typeface="Times New Roman"/>
                          <a:cs typeface="Times New Roman"/>
                        </a:rPr>
                        <a:t>%</a:t>
                      </a:r>
                      <a:endParaRPr sz="3350">
                        <a:latin typeface="Times New Roman"/>
                        <a:cs typeface="Times New Roman"/>
                      </a:endParaRPr>
                    </a:p>
                  </a:txBody>
                  <a:tcPr marL="0" marR="0" marT="8953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403225" marR="165735" indent="-229870">
                        <a:lnSpc>
                          <a:spcPts val="3429"/>
                        </a:lnSpc>
                        <a:spcBef>
                          <a:spcPts val="965"/>
                        </a:spcBef>
                      </a:pPr>
                      <a:r>
                        <a:rPr sz="3350" b="1" spc="-5" dirty="0">
                          <a:latin typeface="Times New Roman"/>
                          <a:cs typeface="Times New Roman"/>
                        </a:rPr>
                        <a:t>Кум</a:t>
                      </a:r>
                      <a:r>
                        <a:rPr sz="3350" b="1" spc="-10" dirty="0">
                          <a:latin typeface="Times New Roman"/>
                          <a:cs typeface="Times New Roman"/>
                        </a:rPr>
                        <a:t>у</a:t>
                      </a:r>
                      <a:r>
                        <a:rPr sz="3350" b="1" dirty="0">
                          <a:latin typeface="Times New Roman"/>
                          <a:cs typeface="Times New Roman"/>
                        </a:rPr>
                        <a:t>лятив</a:t>
                      </a:r>
                      <a:r>
                        <a:rPr sz="3350" b="1" spc="-30" dirty="0">
                          <a:latin typeface="Times New Roman"/>
                          <a:cs typeface="Times New Roman"/>
                        </a:rPr>
                        <a:t>н</a:t>
                      </a:r>
                      <a:r>
                        <a:rPr sz="3350" b="1" dirty="0">
                          <a:latin typeface="Times New Roman"/>
                          <a:cs typeface="Times New Roman"/>
                        </a:rPr>
                        <a:t>а  </a:t>
                      </a:r>
                      <a:r>
                        <a:rPr sz="3350" b="1" spc="-720" dirty="0">
                          <a:latin typeface="Times New Roman"/>
                          <a:cs typeface="Times New Roman"/>
                        </a:rPr>
                        <a:t>частка</a:t>
                      </a:r>
                      <a:r>
                        <a:rPr sz="3350" b="1" spc="-690" dirty="0">
                          <a:latin typeface="Times New Roman"/>
                          <a:cs typeface="Times New Roman"/>
                        </a:rPr>
                        <a:t> </a:t>
                      </a:r>
                      <a:r>
                        <a:rPr sz="1900" i="1" spc="-210" dirty="0">
                          <a:latin typeface="Times New Roman"/>
                          <a:cs typeface="Times New Roman"/>
                        </a:rPr>
                        <a:t>S</a:t>
                      </a:r>
                      <a:r>
                        <a:rPr sz="2325" i="1" spc="-315" baseline="-17921" dirty="0">
                          <a:latin typeface="Times New Roman"/>
                          <a:cs typeface="Times New Roman"/>
                        </a:rPr>
                        <a:t>dj</a:t>
                      </a:r>
                      <a:endParaRPr sz="2325" baseline="-17921">
                        <a:latin typeface="Times New Roman"/>
                        <a:cs typeface="Times New Roman"/>
                      </a:endParaRPr>
                    </a:p>
                  </a:txBody>
                  <a:tcPr marL="0" marR="0" marT="12255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811530" marR="802005" indent="97155">
                        <a:lnSpc>
                          <a:spcPts val="3329"/>
                        </a:lnSpc>
                        <a:spcBef>
                          <a:spcPts val="1390"/>
                        </a:spcBef>
                      </a:pPr>
                      <a:r>
                        <a:rPr sz="3350" b="1" spc="-750" dirty="0">
                          <a:latin typeface="Times New Roman"/>
                          <a:cs typeface="Times New Roman"/>
                        </a:rPr>
                        <a:t>Щільність  </a:t>
                      </a:r>
                      <a:r>
                        <a:rPr sz="3350" b="1" spc="-740" dirty="0">
                          <a:latin typeface="Times New Roman"/>
                          <a:cs typeface="Times New Roman"/>
                        </a:rPr>
                        <a:t>частки </a:t>
                      </a:r>
                      <a:r>
                        <a:rPr sz="3350" b="1" i="1" spc="-434" dirty="0">
                          <a:latin typeface="Times New Roman"/>
                          <a:cs typeface="Times New Roman"/>
                        </a:rPr>
                        <a:t>g</a:t>
                      </a:r>
                      <a:r>
                        <a:rPr sz="3225" b="1" i="1" spc="-652" baseline="-12919" dirty="0">
                          <a:latin typeface="Times New Roman"/>
                          <a:cs typeface="Times New Roman"/>
                        </a:rPr>
                        <a:t>j</a:t>
                      </a:r>
                      <a:r>
                        <a:rPr sz="3350" b="1" spc="-434" dirty="0">
                          <a:latin typeface="Times New Roman"/>
                          <a:cs typeface="Times New Roman"/>
                        </a:rPr>
                        <a:t>,</a:t>
                      </a:r>
                      <a:r>
                        <a:rPr sz="3350" b="1" spc="-430" dirty="0">
                          <a:latin typeface="Times New Roman"/>
                          <a:cs typeface="Times New Roman"/>
                        </a:rPr>
                        <a:t> </a:t>
                      </a:r>
                      <a:r>
                        <a:rPr sz="3350" b="1" spc="-1400" dirty="0">
                          <a:latin typeface="Times New Roman"/>
                          <a:cs typeface="Times New Roman"/>
                        </a:rPr>
                        <a:t>%</a:t>
                      </a:r>
                      <a:endParaRPr sz="3350">
                        <a:latin typeface="Times New Roman"/>
                        <a:cs typeface="Times New Roman"/>
                      </a:endParaRPr>
                    </a:p>
                  </a:txBody>
                  <a:tcPr marL="0" marR="0" marT="17653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r>
              <a:tr h="513722">
                <a:tc>
                  <a:txBody>
                    <a:bodyPr/>
                    <a:lstStyle/>
                    <a:p>
                      <a:pPr marL="3175" algn="ctr">
                        <a:lnSpc>
                          <a:spcPts val="3920"/>
                        </a:lnSpc>
                      </a:pPr>
                      <a:r>
                        <a:rPr sz="3350" b="1" spc="-700" dirty="0">
                          <a:latin typeface="Times New Roman"/>
                          <a:cs typeface="Times New Roman"/>
                        </a:rPr>
                        <a:t>1  </a:t>
                      </a:r>
                      <a:r>
                        <a:rPr sz="3350" b="1" spc="-635" dirty="0">
                          <a:latin typeface="Times New Roman"/>
                          <a:cs typeface="Times New Roman"/>
                        </a:rPr>
                        <a:t> </a:t>
                      </a:r>
                      <a:r>
                        <a:rPr sz="3350" b="1" spc="-1400" dirty="0">
                          <a:latin typeface="Times New Roman"/>
                          <a:cs typeface="Times New Roman"/>
                        </a:rPr>
                        <a:t>—</a:t>
                      </a:r>
                      <a:r>
                        <a:rPr sz="3350" b="1" spc="-360" dirty="0">
                          <a:latin typeface="Times New Roman"/>
                          <a:cs typeface="Times New Roman"/>
                        </a:rPr>
                        <a:t> </a:t>
                      </a:r>
                      <a:r>
                        <a:rPr sz="3350" b="1" spc="-700" dirty="0">
                          <a:latin typeface="Times New Roman"/>
                          <a:cs typeface="Times New Roman"/>
                        </a:rPr>
                        <a:t>2</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tcPr>
                </a:tc>
                <a:tc>
                  <a:txBody>
                    <a:bodyPr/>
                    <a:lstStyle/>
                    <a:p>
                      <a:pPr marR="464184" algn="r">
                        <a:lnSpc>
                          <a:spcPts val="3920"/>
                        </a:lnSpc>
                      </a:pPr>
                      <a:r>
                        <a:rPr sz="3350" b="1" spc="5" dirty="0">
                          <a:latin typeface="Times New Roman"/>
                          <a:cs typeface="Times New Roman"/>
                        </a:rPr>
                        <a:t>13</a:t>
                      </a:r>
                      <a:r>
                        <a:rPr sz="3350" b="1" spc="-25" dirty="0">
                          <a:latin typeface="Times New Roman"/>
                          <a:cs typeface="Times New Roman"/>
                        </a:rPr>
                        <a:t>,</a:t>
                      </a:r>
                      <a:r>
                        <a:rPr sz="3350" b="1" dirty="0">
                          <a:latin typeface="Times New Roman"/>
                          <a:cs typeface="Times New Roman"/>
                        </a:rPr>
                        <a:t>4</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tcPr>
                </a:tc>
                <a:tc>
                  <a:txBody>
                    <a:bodyPr/>
                    <a:lstStyle/>
                    <a:p>
                      <a:pPr marL="635" algn="ctr">
                        <a:lnSpc>
                          <a:spcPts val="3920"/>
                        </a:lnSpc>
                      </a:pPr>
                      <a:r>
                        <a:rPr sz="3350" b="1" spc="-615" dirty="0">
                          <a:latin typeface="Times New Roman"/>
                          <a:cs typeface="Times New Roman"/>
                        </a:rPr>
                        <a:t>13,4</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tcPr>
                </a:tc>
                <a:tc>
                  <a:txBody>
                    <a:bodyPr/>
                    <a:lstStyle/>
                    <a:p>
                      <a:pPr marL="2540" algn="ctr">
                        <a:lnSpc>
                          <a:spcPts val="3920"/>
                        </a:lnSpc>
                      </a:pPr>
                      <a:r>
                        <a:rPr sz="3350" b="1" spc="-615" dirty="0">
                          <a:latin typeface="Times New Roman"/>
                          <a:cs typeface="Times New Roman"/>
                        </a:rPr>
                        <a:t>13,4</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tcPr>
                </a:tc>
              </a:tr>
              <a:tr h="492839">
                <a:tc>
                  <a:txBody>
                    <a:bodyPr/>
                    <a:lstStyle/>
                    <a:p>
                      <a:pPr marL="3175" algn="ctr">
                        <a:lnSpc>
                          <a:spcPts val="3750"/>
                        </a:lnSpc>
                      </a:pPr>
                      <a:r>
                        <a:rPr sz="3350" b="1" spc="-700" dirty="0">
                          <a:latin typeface="Times New Roman"/>
                          <a:cs typeface="Times New Roman"/>
                        </a:rPr>
                        <a:t>2  </a:t>
                      </a:r>
                      <a:r>
                        <a:rPr sz="3350" b="1" spc="-635" dirty="0">
                          <a:latin typeface="Times New Roman"/>
                          <a:cs typeface="Times New Roman"/>
                        </a:rPr>
                        <a:t> </a:t>
                      </a:r>
                      <a:r>
                        <a:rPr sz="3350" b="1" spc="-1400" dirty="0">
                          <a:latin typeface="Times New Roman"/>
                          <a:cs typeface="Times New Roman"/>
                        </a:rPr>
                        <a:t>—</a:t>
                      </a:r>
                      <a:r>
                        <a:rPr sz="3350" b="1" spc="-360" dirty="0">
                          <a:latin typeface="Times New Roman"/>
                          <a:cs typeface="Times New Roman"/>
                        </a:rPr>
                        <a:t> </a:t>
                      </a:r>
                      <a:r>
                        <a:rPr sz="3350" b="1" spc="-700" dirty="0">
                          <a:latin typeface="Times New Roman"/>
                          <a:cs typeface="Times New Roman"/>
                        </a:rPr>
                        <a:t>5</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R="464184" algn="r">
                        <a:lnSpc>
                          <a:spcPts val="3750"/>
                        </a:lnSpc>
                      </a:pPr>
                      <a:r>
                        <a:rPr sz="3350" b="1" spc="5" dirty="0">
                          <a:latin typeface="Times New Roman"/>
                          <a:cs typeface="Times New Roman"/>
                        </a:rPr>
                        <a:t>37</a:t>
                      </a:r>
                      <a:r>
                        <a:rPr sz="3350" b="1" spc="-25" dirty="0">
                          <a:latin typeface="Times New Roman"/>
                          <a:cs typeface="Times New Roman"/>
                        </a:rPr>
                        <a:t>,</a:t>
                      </a:r>
                      <a:r>
                        <a:rPr sz="3350" b="1" dirty="0">
                          <a:latin typeface="Times New Roman"/>
                          <a:cs typeface="Times New Roman"/>
                        </a:rPr>
                        <a:t>2</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635" algn="ctr">
                        <a:lnSpc>
                          <a:spcPts val="3750"/>
                        </a:lnSpc>
                      </a:pPr>
                      <a:r>
                        <a:rPr sz="3350" b="1" spc="-615" dirty="0">
                          <a:latin typeface="Times New Roman"/>
                          <a:cs typeface="Times New Roman"/>
                        </a:rPr>
                        <a:t>50,6</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2540" algn="ctr">
                        <a:lnSpc>
                          <a:spcPts val="3750"/>
                        </a:lnSpc>
                      </a:pPr>
                      <a:r>
                        <a:rPr sz="3350" b="1" spc="-615" dirty="0">
                          <a:latin typeface="Times New Roman"/>
                          <a:cs typeface="Times New Roman"/>
                        </a:rPr>
                        <a:t>12,4</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r>
              <a:tr h="492839">
                <a:tc>
                  <a:txBody>
                    <a:bodyPr/>
                    <a:lstStyle/>
                    <a:p>
                      <a:pPr marL="1905" algn="ctr">
                        <a:lnSpc>
                          <a:spcPts val="3754"/>
                        </a:lnSpc>
                      </a:pPr>
                      <a:r>
                        <a:rPr sz="3350" b="1" spc="-700" dirty="0">
                          <a:latin typeface="Times New Roman"/>
                          <a:cs typeface="Times New Roman"/>
                        </a:rPr>
                        <a:t>5  </a:t>
                      </a:r>
                      <a:r>
                        <a:rPr sz="3350" b="1" spc="-635" dirty="0">
                          <a:latin typeface="Times New Roman"/>
                          <a:cs typeface="Times New Roman"/>
                        </a:rPr>
                        <a:t> </a:t>
                      </a:r>
                      <a:r>
                        <a:rPr sz="3350" b="1" spc="-1400" dirty="0">
                          <a:latin typeface="Times New Roman"/>
                          <a:cs typeface="Times New Roman"/>
                        </a:rPr>
                        <a:t>—</a:t>
                      </a:r>
                      <a:r>
                        <a:rPr sz="3350" b="1" spc="-360" dirty="0">
                          <a:latin typeface="Times New Roman"/>
                          <a:cs typeface="Times New Roman"/>
                        </a:rPr>
                        <a:t> </a:t>
                      </a:r>
                      <a:r>
                        <a:rPr sz="3350" b="1" spc="-710" dirty="0">
                          <a:latin typeface="Times New Roman"/>
                          <a:cs typeface="Times New Roman"/>
                        </a:rPr>
                        <a:t>10</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R="464184" algn="r">
                        <a:lnSpc>
                          <a:spcPts val="3754"/>
                        </a:lnSpc>
                      </a:pPr>
                      <a:r>
                        <a:rPr sz="3350" b="1" spc="5" dirty="0">
                          <a:latin typeface="Times New Roman"/>
                          <a:cs typeface="Times New Roman"/>
                        </a:rPr>
                        <a:t>23</a:t>
                      </a:r>
                      <a:r>
                        <a:rPr sz="3350" b="1" spc="-25" dirty="0">
                          <a:latin typeface="Times New Roman"/>
                          <a:cs typeface="Times New Roman"/>
                        </a:rPr>
                        <a:t>,</a:t>
                      </a:r>
                      <a:r>
                        <a:rPr sz="3350" b="1" dirty="0">
                          <a:latin typeface="Times New Roman"/>
                          <a:cs typeface="Times New Roman"/>
                        </a:rPr>
                        <a:t>5</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635" algn="ctr">
                        <a:lnSpc>
                          <a:spcPts val="3754"/>
                        </a:lnSpc>
                      </a:pPr>
                      <a:r>
                        <a:rPr sz="3350" b="1" spc="-615" dirty="0">
                          <a:latin typeface="Times New Roman"/>
                          <a:cs typeface="Times New Roman"/>
                        </a:rPr>
                        <a:t>74,1</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3810" algn="ctr">
                        <a:lnSpc>
                          <a:spcPts val="3754"/>
                        </a:lnSpc>
                      </a:pPr>
                      <a:r>
                        <a:rPr sz="3350" b="1" spc="-585" dirty="0">
                          <a:latin typeface="Times New Roman"/>
                          <a:cs typeface="Times New Roman"/>
                        </a:rPr>
                        <a:t>4,7</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r>
              <a:tr h="492839">
                <a:tc>
                  <a:txBody>
                    <a:bodyPr/>
                    <a:lstStyle/>
                    <a:p>
                      <a:pPr marL="1905" algn="ctr">
                        <a:lnSpc>
                          <a:spcPts val="3750"/>
                        </a:lnSpc>
                      </a:pPr>
                      <a:r>
                        <a:rPr sz="3350" b="1" spc="-700" dirty="0">
                          <a:latin typeface="Times New Roman"/>
                          <a:cs typeface="Times New Roman"/>
                        </a:rPr>
                        <a:t>10</a:t>
                      </a:r>
                      <a:r>
                        <a:rPr sz="3350" b="1" spc="-635" dirty="0">
                          <a:latin typeface="Times New Roman"/>
                          <a:cs typeface="Times New Roman"/>
                        </a:rPr>
                        <a:t> </a:t>
                      </a:r>
                      <a:r>
                        <a:rPr sz="3350" b="1" spc="-1400" dirty="0">
                          <a:latin typeface="Times New Roman"/>
                          <a:cs typeface="Times New Roman"/>
                        </a:rPr>
                        <a:t>—</a:t>
                      </a:r>
                      <a:r>
                        <a:rPr sz="3350" b="1" spc="-375" dirty="0">
                          <a:latin typeface="Times New Roman"/>
                          <a:cs typeface="Times New Roman"/>
                        </a:rPr>
                        <a:t> </a:t>
                      </a:r>
                      <a:r>
                        <a:rPr sz="3350" b="1" spc="-710" dirty="0">
                          <a:latin typeface="Times New Roman"/>
                          <a:cs typeface="Times New Roman"/>
                        </a:rPr>
                        <a:t>20</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R="464184" algn="r">
                        <a:lnSpc>
                          <a:spcPts val="3750"/>
                        </a:lnSpc>
                      </a:pPr>
                      <a:r>
                        <a:rPr sz="3350" b="1" spc="5" dirty="0">
                          <a:latin typeface="Times New Roman"/>
                          <a:cs typeface="Times New Roman"/>
                        </a:rPr>
                        <a:t>16</a:t>
                      </a:r>
                      <a:r>
                        <a:rPr sz="3350" b="1" spc="-25" dirty="0">
                          <a:latin typeface="Times New Roman"/>
                          <a:cs typeface="Times New Roman"/>
                        </a:rPr>
                        <a:t>,</a:t>
                      </a:r>
                      <a:r>
                        <a:rPr sz="3350" b="1" dirty="0">
                          <a:latin typeface="Times New Roman"/>
                          <a:cs typeface="Times New Roman"/>
                        </a:rPr>
                        <a:t>8</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635" algn="ctr">
                        <a:lnSpc>
                          <a:spcPts val="3750"/>
                        </a:lnSpc>
                      </a:pPr>
                      <a:r>
                        <a:rPr sz="3350" b="1" spc="-615" dirty="0">
                          <a:latin typeface="Times New Roman"/>
                          <a:cs typeface="Times New Roman"/>
                        </a:rPr>
                        <a:t>90,9</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marL="3810" algn="ctr">
                        <a:lnSpc>
                          <a:spcPts val="3750"/>
                        </a:lnSpc>
                      </a:pPr>
                      <a:r>
                        <a:rPr sz="3350" b="1" spc="-585" dirty="0">
                          <a:latin typeface="Times New Roman"/>
                          <a:cs typeface="Times New Roman"/>
                        </a:rPr>
                        <a:t>4,7</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r>
              <a:tr h="498110">
                <a:tc>
                  <a:txBody>
                    <a:bodyPr/>
                    <a:lstStyle/>
                    <a:p>
                      <a:pPr marL="1905" algn="ctr">
                        <a:lnSpc>
                          <a:spcPts val="3754"/>
                        </a:lnSpc>
                      </a:pPr>
                      <a:r>
                        <a:rPr sz="3350" b="1" spc="-700" dirty="0">
                          <a:latin typeface="Times New Roman"/>
                          <a:cs typeface="Times New Roman"/>
                        </a:rPr>
                        <a:t>20</a:t>
                      </a:r>
                      <a:r>
                        <a:rPr sz="3350" b="1" spc="-635" dirty="0">
                          <a:latin typeface="Times New Roman"/>
                          <a:cs typeface="Times New Roman"/>
                        </a:rPr>
                        <a:t> </a:t>
                      </a:r>
                      <a:r>
                        <a:rPr sz="3350" b="1" spc="-1400" dirty="0">
                          <a:latin typeface="Times New Roman"/>
                          <a:cs typeface="Times New Roman"/>
                        </a:rPr>
                        <a:t>—</a:t>
                      </a:r>
                      <a:r>
                        <a:rPr sz="3350" b="1" spc="-375" dirty="0">
                          <a:latin typeface="Times New Roman"/>
                          <a:cs typeface="Times New Roman"/>
                        </a:rPr>
                        <a:t> </a:t>
                      </a:r>
                      <a:r>
                        <a:rPr sz="3350" b="1" spc="-710" dirty="0">
                          <a:latin typeface="Times New Roman"/>
                          <a:cs typeface="Times New Roman"/>
                        </a:rPr>
                        <a:t>50</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tcPr>
                </a:tc>
                <a:tc>
                  <a:txBody>
                    <a:bodyPr/>
                    <a:lstStyle/>
                    <a:p>
                      <a:pPr marL="1270" algn="ctr">
                        <a:lnSpc>
                          <a:spcPts val="3754"/>
                        </a:lnSpc>
                      </a:pPr>
                      <a:r>
                        <a:rPr sz="3350" b="1" spc="-585" dirty="0">
                          <a:latin typeface="Times New Roman"/>
                          <a:cs typeface="Times New Roman"/>
                        </a:rPr>
                        <a:t>9,1</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tcPr>
                </a:tc>
                <a:tc>
                  <a:txBody>
                    <a:bodyPr/>
                    <a:lstStyle/>
                    <a:p>
                      <a:pPr marL="3810" algn="ctr">
                        <a:lnSpc>
                          <a:spcPts val="3754"/>
                        </a:lnSpc>
                      </a:pPr>
                      <a:r>
                        <a:rPr sz="3350" b="1" spc="-630" dirty="0">
                          <a:latin typeface="Times New Roman"/>
                          <a:cs typeface="Times New Roman"/>
                        </a:rPr>
                        <a:t>100,0</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tcPr>
                </a:tc>
                <a:tc>
                  <a:txBody>
                    <a:bodyPr/>
                    <a:lstStyle/>
                    <a:p>
                      <a:pPr marL="3810" algn="ctr">
                        <a:lnSpc>
                          <a:spcPts val="3754"/>
                        </a:lnSpc>
                      </a:pPr>
                      <a:r>
                        <a:rPr sz="3350" b="1" spc="-585" dirty="0">
                          <a:latin typeface="Times New Roman"/>
                          <a:cs typeface="Times New Roman"/>
                        </a:rPr>
                        <a:t>0,3</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B w="28575">
                      <a:solidFill>
                        <a:srgbClr val="000000"/>
                      </a:solidFill>
                      <a:prstDash val="solid"/>
                    </a:lnB>
                  </a:tcPr>
                </a:tc>
              </a:tr>
              <a:tr h="485121">
                <a:tc>
                  <a:txBody>
                    <a:bodyPr/>
                    <a:lstStyle/>
                    <a:p>
                      <a:pPr marL="2540" algn="ctr">
                        <a:lnSpc>
                          <a:spcPts val="3245"/>
                        </a:lnSpc>
                      </a:pPr>
                      <a:r>
                        <a:rPr sz="3350" b="1" spc="-760" dirty="0">
                          <a:latin typeface="Times New Roman"/>
                          <a:cs typeface="Times New Roman"/>
                        </a:rPr>
                        <a:t>Разом</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R="495934" algn="r">
                        <a:lnSpc>
                          <a:spcPts val="3245"/>
                        </a:lnSpc>
                      </a:pPr>
                      <a:r>
                        <a:rPr sz="3350" b="1" spc="5" dirty="0">
                          <a:latin typeface="Times New Roman"/>
                          <a:cs typeface="Times New Roman"/>
                        </a:rPr>
                        <a:t>1</a:t>
                      </a:r>
                      <a:r>
                        <a:rPr sz="3350" b="1" spc="-10" dirty="0">
                          <a:latin typeface="Times New Roman"/>
                          <a:cs typeface="Times New Roman"/>
                        </a:rPr>
                        <a:t>0</a:t>
                      </a:r>
                      <a:r>
                        <a:rPr sz="3350" b="1" dirty="0">
                          <a:latin typeface="Times New Roman"/>
                          <a:cs typeface="Times New Roman"/>
                        </a:rPr>
                        <a:t>0</a:t>
                      </a:r>
                      <a:endParaRPr sz="3350">
                        <a:latin typeface="Times New Roman"/>
                        <a:cs typeface="Times New Roman"/>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635" algn="ctr">
                        <a:lnSpc>
                          <a:spcPts val="3245"/>
                        </a:lnSpc>
                      </a:pPr>
                      <a:r>
                        <a:rPr sz="3350" dirty="0">
                          <a:latin typeface="Symbol"/>
                          <a:cs typeface="Symbol"/>
                        </a:rPr>
                        <a:t></a:t>
                      </a:r>
                      <a:endParaRPr sz="3350">
                        <a:latin typeface="Symbol"/>
                        <a:cs typeface="Symbol"/>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2540" algn="ctr">
                        <a:lnSpc>
                          <a:spcPts val="3245"/>
                        </a:lnSpc>
                      </a:pPr>
                      <a:r>
                        <a:rPr sz="3350" dirty="0">
                          <a:latin typeface="Symbol"/>
                          <a:cs typeface="Symbol"/>
                        </a:rPr>
                        <a:t></a:t>
                      </a:r>
                      <a:endParaRPr sz="3350">
                        <a:latin typeface="Symbol"/>
                        <a:cs typeface="Symbol"/>
                      </a:endParaRPr>
                    </a:p>
                  </a:txBody>
                  <a:tcPr marL="0" marR="0" marT="0"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875" y="166476"/>
            <a:ext cx="8173720" cy="6406515"/>
          </a:xfrm>
          <a:prstGeom prst="rect">
            <a:avLst/>
          </a:prstGeom>
        </p:spPr>
        <p:txBody>
          <a:bodyPr vert="horz" wrap="square" lIns="0" tIns="12700" rIns="0" bIns="0" rtlCol="0">
            <a:spAutoFit/>
          </a:bodyPr>
          <a:lstStyle/>
          <a:p>
            <a:pPr marL="12700" marR="522605" indent="449580">
              <a:lnSpc>
                <a:spcPct val="114999"/>
              </a:lnSpc>
              <a:spcBef>
                <a:spcPts val="100"/>
              </a:spcBef>
            </a:pPr>
            <a:r>
              <a:rPr sz="2800" b="1" spc="-155" dirty="0">
                <a:latin typeface="Times New Roman"/>
                <a:cs typeface="Times New Roman"/>
              </a:rPr>
              <a:t>Поглиблений </a:t>
            </a:r>
            <a:r>
              <a:rPr sz="2800" b="1" spc="-120" dirty="0">
                <a:latin typeface="Times New Roman"/>
                <a:cs typeface="Times New Roman"/>
              </a:rPr>
              <a:t>аналіз </a:t>
            </a:r>
            <a:r>
              <a:rPr sz="2800" b="1" spc="-150" dirty="0">
                <a:latin typeface="Times New Roman"/>
                <a:cs typeface="Times New Roman"/>
              </a:rPr>
              <a:t>закономірностей </a:t>
            </a:r>
            <a:r>
              <a:rPr sz="2800" b="1" spc="-140" dirty="0">
                <a:latin typeface="Times New Roman"/>
                <a:cs typeface="Times New Roman"/>
              </a:rPr>
              <a:t>розподілу  </a:t>
            </a:r>
            <a:r>
              <a:rPr sz="2800" b="1" spc="-150" dirty="0">
                <a:latin typeface="Times New Roman"/>
                <a:cs typeface="Times New Roman"/>
              </a:rPr>
              <a:t>передбачає</a:t>
            </a:r>
            <a:r>
              <a:rPr sz="2800" b="1" spc="-355" dirty="0">
                <a:latin typeface="Times New Roman"/>
                <a:cs typeface="Times New Roman"/>
              </a:rPr>
              <a:t> </a:t>
            </a:r>
            <a:r>
              <a:rPr sz="2800" b="1" spc="-145" dirty="0">
                <a:latin typeface="Times New Roman"/>
                <a:cs typeface="Times New Roman"/>
              </a:rPr>
              <a:t>характеристику</a:t>
            </a:r>
            <a:r>
              <a:rPr sz="2800" b="1" spc="-360" dirty="0">
                <a:latin typeface="Times New Roman"/>
                <a:cs typeface="Times New Roman"/>
              </a:rPr>
              <a:t> </a:t>
            </a:r>
            <a:r>
              <a:rPr sz="2800" b="1" spc="-150" dirty="0">
                <a:latin typeface="Times New Roman"/>
                <a:cs typeface="Times New Roman"/>
              </a:rPr>
              <a:t>зазначених</a:t>
            </a:r>
            <a:r>
              <a:rPr sz="2800" b="1" spc="-350" dirty="0">
                <a:latin typeface="Times New Roman"/>
                <a:cs typeface="Times New Roman"/>
              </a:rPr>
              <a:t> </a:t>
            </a:r>
            <a:r>
              <a:rPr sz="2800" b="1" spc="-145" dirty="0">
                <a:latin typeface="Times New Roman"/>
                <a:cs typeface="Times New Roman"/>
              </a:rPr>
              <a:t>особливостей  сукупності,</a:t>
            </a:r>
            <a:r>
              <a:rPr sz="2800" b="1" spc="-350" dirty="0">
                <a:latin typeface="Times New Roman"/>
                <a:cs typeface="Times New Roman"/>
              </a:rPr>
              <a:t> </a:t>
            </a:r>
            <a:r>
              <a:rPr sz="2800" b="1" spc="-135" dirty="0">
                <a:latin typeface="Times New Roman"/>
                <a:cs typeface="Times New Roman"/>
              </a:rPr>
              <a:t>зокрема:</a:t>
            </a:r>
            <a:endParaRPr sz="2800">
              <a:latin typeface="Times New Roman"/>
              <a:cs typeface="Times New Roman"/>
            </a:endParaRPr>
          </a:p>
          <a:p>
            <a:pPr marL="12700" marR="459105">
              <a:lnSpc>
                <a:spcPct val="114999"/>
              </a:lnSpc>
              <a:spcBef>
                <a:spcPts val="5"/>
              </a:spcBef>
            </a:pPr>
            <a:r>
              <a:rPr sz="2800" b="1" spc="-75" dirty="0">
                <a:latin typeface="Times New Roman"/>
                <a:cs typeface="Times New Roman"/>
              </a:rPr>
              <a:t>а)</a:t>
            </a:r>
            <a:r>
              <a:rPr sz="2800" b="1" spc="-310" dirty="0">
                <a:latin typeface="Times New Roman"/>
                <a:cs typeface="Times New Roman"/>
              </a:rPr>
              <a:t> </a:t>
            </a:r>
            <a:r>
              <a:rPr sz="2800" b="1" spc="-150" dirty="0">
                <a:latin typeface="Times New Roman"/>
                <a:cs typeface="Times New Roman"/>
              </a:rPr>
              <a:t>визначення</a:t>
            </a:r>
            <a:r>
              <a:rPr sz="2800" b="1" spc="-340" dirty="0">
                <a:latin typeface="Times New Roman"/>
                <a:cs typeface="Times New Roman"/>
              </a:rPr>
              <a:t> </a:t>
            </a:r>
            <a:r>
              <a:rPr sz="2800" b="1" spc="-155" dirty="0">
                <a:latin typeface="Times New Roman"/>
                <a:cs typeface="Times New Roman"/>
              </a:rPr>
              <a:t>типового</a:t>
            </a:r>
            <a:r>
              <a:rPr sz="2800" b="1" spc="-315" dirty="0">
                <a:latin typeface="Times New Roman"/>
                <a:cs typeface="Times New Roman"/>
              </a:rPr>
              <a:t> </a:t>
            </a:r>
            <a:r>
              <a:rPr sz="2800" b="1" spc="-120" dirty="0">
                <a:latin typeface="Times New Roman"/>
                <a:cs typeface="Times New Roman"/>
              </a:rPr>
              <a:t>рівня</a:t>
            </a:r>
            <a:r>
              <a:rPr sz="2800" b="1" spc="-325" dirty="0">
                <a:latin typeface="Times New Roman"/>
                <a:cs typeface="Times New Roman"/>
              </a:rPr>
              <a:t> </a:t>
            </a:r>
            <a:r>
              <a:rPr sz="2800" b="1" spc="-130" dirty="0">
                <a:latin typeface="Times New Roman"/>
                <a:cs typeface="Times New Roman"/>
              </a:rPr>
              <a:t>ознаки,</a:t>
            </a:r>
            <a:r>
              <a:rPr sz="2800" b="1" spc="-325" dirty="0">
                <a:latin typeface="Times New Roman"/>
                <a:cs typeface="Times New Roman"/>
              </a:rPr>
              <a:t> </a:t>
            </a:r>
            <a:r>
              <a:rPr sz="2800" b="1" spc="-114" dirty="0">
                <a:latin typeface="Times New Roman"/>
                <a:cs typeface="Times New Roman"/>
              </a:rPr>
              <a:t>який</a:t>
            </a:r>
            <a:r>
              <a:rPr sz="2800" b="1" spc="-305" dirty="0">
                <a:latin typeface="Times New Roman"/>
                <a:cs typeface="Times New Roman"/>
              </a:rPr>
              <a:t> </a:t>
            </a:r>
            <a:r>
              <a:rPr sz="2800" b="1" spc="-5" dirty="0">
                <a:latin typeface="Times New Roman"/>
                <a:cs typeface="Times New Roman"/>
              </a:rPr>
              <a:t>є</a:t>
            </a:r>
            <a:r>
              <a:rPr sz="2800" b="1" spc="-280" dirty="0">
                <a:latin typeface="Times New Roman"/>
                <a:cs typeface="Times New Roman"/>
              </a:rPr>
              <a:t> </a:t>
            </a:r>
            <a:r>
              <a:rPr sz="2800" b="1" spc="-135" dirty="0">
                <a:latin typeface="Times New Roman"/>
                <a:cs typeface="Times New Roman"/>
              </a:rPr>
              <a:t>центром  </a:t>
            </a:r>
            <a:r>
              <a:rPr sz="2800" b="1" spc="-140" dirty="0">
                <a:latin typeface="Times New Roman"/>
                <a:cs typeface="Times New Roman"/>
              </a:rPr>
              <a:t>тяжіння;</a:t>
            </a:r>
            <a:endParaRPr sz="2800">
              <a:latin typeface="Times New Roman"/>
              <a:cs typeface="Times New Roman"/>
            </a:endParaRPr>
          </a:p>
          <a:p>
            <a:pPr marL="12700" marR="271780">
              <a:lnSpc>
                <a:spcPct val="114999"/>
              </a:lnSpc>
            </a:pPr>
            <a:r>
              <a:rPr sz="2800" b="1" spc="-75" dirty="0">
                <a:latin typeface="Times New Roman"/>
                <a:cs typeface="Times New Roman"/>
              </a:rPr>
              <a:t>б)</a:t>
            </a:r>
            <a:r>
              <a:rPr sz="2800" b="1" spc="-315" dirty="0">
                <a:latin typeface="Times New Roman"/>
                <a:cs typeface="Times New Roman"/>
              </a:rPr>
              <a:t> </a:t>
            </a:r>
            <a:r>
              <a:rPr sz="2800" b="1" spc="-135" dirty="0">
                <a:latin typeface="Times New Roman"/>
                <a:cs typeface="Times New Roman"/>
              </a:rPr>
              <a:t>вимірювання</a:t>
            </a:r>
            <a:r>
              <a:rPr sz="2800" b="1" spc="-345" dirty="0">
                <a:latin typeface="Times New Roman"/>
                <a:cs typeface="Times New Roman"/>
              </a:rPr>
              <a:t> </a:t>
            </a:r>
            <a:r>
              <a:rPr sz="2800" b="1" spc="-130" dirty="0">
                <a:latin typeface="Times New Roman"/>
                <a:cs typeface="Times New Roman"/>
              </a:rPr>
              <a:t>варіації</a:t>
            </a:r>
            <a:r>
              <a:rPr sz="2800" b="1" spc="-340" dirty="0">
                <a:latin typeface="Times New Roman"/>
                <a:cs typeface="Times New Roman"/>
              </a:rPr>
              <a:t> </a:t>
            </a:r>
            <a:r>
              <a:rPr sz="2800" b="1" spc="-130" dirty="0">
                <a:latin typeface="Times New Roman"/>
                <a:cs typeface="Times New Roman"/>
              </a:rPr>
              <a:t>ознаки,</a:t>
            </a:r>
            <a:r>
              <a:rPr sz="2800" b="1" spc="-330" dirty="0">
                <a:latin typeface="Times New Roman"/>
                <a:cs typeface="Times New Roman"/>
              </a:rPr>
              <a:t> </a:t>
            </a:r>
            <a:r>
              <a:rPr sz="2800" b="1" spc="-140" dirty="0">
                <a:latin typeface="Times New Roman"/>
                <a:cs typeface="Times New Roman"/>
              </a:rPr>
              <a:t>ступеня</a:t>
            </a:r>
            <a:r>
              <a:rPr sz="2800" b="1" spc="-325" dirty="0">
                <a:latin typeface="Times New Roman"/>
                <a:cs typeface="Times New Roman"/>
              </a:rPr>
              <a:t> </a:t>
            </a:r>
            <a:r>
              <a:rPr sz="2800" b="1" spc="-145" dirty="0">
                <a:latin typeface="Times New Roman"/>
                <a:cs typeface="Times New Roman"/>
              </a:rPr>
              <a:t>згрупованості  індивідуальних значень </a:t>
            </a:r>
            <a:r>
              <a:rPr sz="2800" b="1" spc="-125" dirty="0">
                <a:latin typeface="Times New Roman"/>
                <a:cs typeface="Times New Roman"/>
              </a:rPr>
              <a:t>ознаки </a:t>
            </a:r>
            <a:r>
              <a:rPr sz="2800" b="1" spc="-140" dirty="0">
                <a:latin typeface="Times New Roman"/>
                <a:cs typeface="Times New Roman"/>
              </a:rPr>
              <a:t>навколо </a:t>
            </a:r>
            <a:r>
              <a:rPr sz="2800" b="1" spc="-125" dirty="0">
                <a:latin typeface="Times New Roman"/>
                <a:cs typeface="Times New Roman"/>
              </a:rPr>
              <a:t>центра  </a:t>
            </a:r>
            <a:r>
              <a:rPr sz="2800" b="1" spc="-145" dirty="0">
                <a:latin typeface="Times New Roman"/>
                <a:cs typeface="Times New Roman"/>
              </a:rPr>
              <a:t>розподілу;</a:t>
            </a:r>
            <a:endParaRPr sz="2800">
              <a:latin typeface="Times New Roman"/>
              <a:cs typeface="Times New Roman"/>
            </a:endParaRPr>
          </a:p>
          <a:p>
            <a:pPr marL="12700" marR="1416685">
              <a:lnSpc>
                <a:spcPct val="114999"/>
              </a:lnSpc>
              <a:spcBef>
                <a:spcPts val="5"/>
              </a:spcBef>
            </a:pPr>
            <a:r>
              <a:rPr sz="2800" b="1" spc="-75" dirty="0">
                <a:latin typeface="Times New Roman"/>
                <a:cs typeface="Times New Roman"/>
              </a:rPr>
              <a:t>в)</a:t>
            </a:r>
            <a:r>
              <a:rPr sz="2800" b="1" spc="-315" dirty="0">
                <a:latin typeface="Times New Roman"/>
                <a:cs typeface="Times New Roman"/>
              </a:rPr>
              <a:t> </a:t>
            </a:r>
            <a:r>
              <a:rPr sz="2800" b="1" spc="-135" dirty="0">
                <a:latin typeface="Times New Roman"/>
                <a:cs typeface="Times New Roman"/>
              </a:rPr>
              <a:t>оцінювання</a:t>
            </a:r>
            <a:r>
              <a:rPr sz="2800" b="1" spc="-345" dirty="0">
                <a:latin typeface="Times New Roman"/>
                <a:cs typeface="Times New Roman"/>
              </a:rPr>
              <a:t> </a:t>
            </a:r>
            <a:r>
              <a:rPr sz="2800" b="1" spc="-145" dirty="0">
                <a:latin typeface="Times New Roman"/>
                <a:cs typeface="Times New Roman"/>
              </a:rPr>
              <a:t>особливостей</a:t>
            </a:r>
            <a:r>
              <a:rPr sz="2800" b="1" spc="-335" dirty="0">
                <a:latin typeface="Times New Roman"/>
                <a:cs typeface="Times New Roman"/>
              </a:rPr>
              <a:t> </a:t>
            </a:r>
            <a:r>
              <a:rPr sz="2800" b="1" spc="-135" dirty="0">
                <a:latin typeface="Times New Roman"/>
                <a:cs typeface="Times New Roman"/>
              </a:rPr>
              <a:t>варіації,</a:t>
            </a:r>
            <a:r>
              <a:rPr sz="2800" b="1" spc="-340" dirty="0">
                <a:latin typeface="Times New Roman"/>
                <a:cs typeface="Times New Roman"/>
              </a:rPr>
              <a:t> </a:t>
            </a:r>
            <a:r>
              <a:rPr sz="2800" b="1" spc="-140" dirty="0">
                <a:latin typeface="Times New Roman"/>
                <a:cs typeface="Times New Roman"/>
              </a:rPr>
              <a:t>ступеня</a:t>
            </a:r>
            <a:r>
              <a:rPr sz="2800" b="1" spc="-310" dirty="0">
                <a:latin typeface="Times New Roman"/>
                <a:cs typeface="Times New Roman"/>
              </a:rPr>
              <a:t> </a:t>
            </a:r>
            <a:r>
              <a:rPr sz="2800" b="1" spc="-150" dirty="0">
                <a:latin typeface="Times New Roman"/>
                <a:cs typeface="Times New Roman"/>
              </a:rPr>
              <a:t>її  </a:t>
            </a:r>
            <a:r>
              <a:rPr sz="2800" b="1" spc="-135" dirty="0">
                <a:latin typeface="Times New Roman"/>
                <a:cs typeface="Times New Roman"/>
              </a:rPr>
              <a:t>відхилення </a:t>
            </a:r>
            <a:r>
              <a:rPr sz="2800" b="1" spc="-100" dirty="0">
                <a:latin typeface="Times New Roman"/>
                <a:cs typeface="Times New Roman"/>
              </a:rPr>
              <a:t>від</a:t>
            </a:r>
            <a:r>
              <a:rPr sz="2800" b="1" spc="-540" dirty="0">
                <a:latin typeface="Times New Roman"/>
                <a:cs typeface="Times New Roman"/>
              </a:rPr>
              <a:t> </a:t>
            </a:r>
            <a:r>
              <a:rPr sz="2800" b="1" spc="-130" dirty="0">
                <a:latin typeface="Times New Roman"/>
                <a:cs typeface="Times New Roman"/>
              </a:rPr>
              <a:t>симетрії;</a:t>
            </a:r>
            <a:endParaRPr sz="2800">
              <a:latin typeface="Times New Roman"/>
              <a:cs typeface="Times New Roman"/>
            </a:endParaRPr>
          </a:p>
          <a:p>
            <a:pPr marL="12700" marR="5080">
              <a:lnSpc>
                <a:spcPct val="114999"/>
              </a:lnSpc>
            </a:pPr>
            <a:r>
              <a:rPr sz="2800" b="1" spc="-75" dirty="0">
                <a:latin typeface="Times New Roman"/>
                <a:cs typeface="Times New Roman"/>
              </a:rPr>
              <a:t>г)</a:t>
            </a:r>
            <a:r>
              <a:rPr sz="2800" b="1" spc="-320" dirty="0">
                <a:latin typeface="Times New Roman"/>
                <a:cs typeface="Times New Roman"/>
              </a:rPr>
              <a:t> </a:t>
            </a:r>
            <a:r>
              <a:rPr sz="2800" b="1" spc="-135" dirty="0">
                <a:latin typeface="Times New Roman"/>
                <a:cs typeface="Times New Roman"/>
              </a:rPr>
              <a:t>оцінювання</a:t>
            </a:r>
            <a:r>
              <a:rPr sz="2800" b="1" spc="-355" dirty="0">
                <a:latin typeface="Times New Roman"/>
                <a:cs typeface="Times New Roman"/>
              </a:rPr>
              <a:t> </a:t>
            </a:r>
            <a:r>
              <a:rPr sz="2800" b="1" spc="-145" dirty="0">
                <a:latin typeface="Times New Roman"/>
                <a:cs typeface="Times New Roman"/>
              </a:rPr>
              <a:t>нерівномірності</a:t>
            </a:r>
            <a:r>
              <a:rPr sz="2800" b="1" spc="-350" dirty="0">
                <a:latin typeface="Times New Roman"/>
                <a:cs typeface="Times New Roman"/>
              </a:rPr>
              <a:t> </a:t>
            </a:r>
            <a:r>
              <a:rPr sz="2800" b="1" spc="-140" dirty="0">
                <a:latin typeface="Times New Roman"/>
                <a:cs typeface="Times New Roman"/>
              </a:rPr>
              <a:t>розподілу</a:t>
            </a:r>
            <a:r>
              <a:rPr sz="2800" b="1" spc="-360" dirty="0">
                <a:latin typeface="Times New Roman"/>
                <a:cs typeface="Times New Roman"/>
              </a:rPr>
              <a:t> </a:t>
            </a:r>
            <a:r>
              <a:rPr sz="2800" b="1" spc="-145" dirty="0">
                <a:latin typeface="Times New Roman"/>
                <a:cs typeface="Times New Roman"/>
              </a:rPr>
              <a:t>значень</a:t>
            </a:r>
            <a:r>
              <a:rPr sz="2800" b="1" spc="-350" dirty="0">
                <a:latin typeface="Times New Roman"/>
                <a:cs typeface="Times New Roman"/>
              </a:rPr>
              <a:t> </a:t>
            </a:r>
            <a:r>
              <a:rPr sz="2800" b="1" spc="-125" dirty="0">
                <a:latin typeface="Times New Roman"/>
                <a:cs typeface="Times New Roman"/>
              </a:rPr>
              <a:t>ознаки  </a:t>
            </a:r>
            <a:r>
              <a:rPr sz="2800" b="1" spc="-100" dirty="0">
                <a:latin typeface="Times New Roman"/>
                <a:cs typeface="Times New Roman"/>
              </a:rPr>
              <a:t>між </a:t>
            </a:r>
            <a:r>
              <a:rPr sz="2800" b="1" spc="-130" dirty="0">
                <a:latin typeface="Times New Roman"/>
                <a:cs typeface="Times New Roman"/>
              </a:rPr>
              <a:t>окремими </a:t>
            </a:r>
            <a:r>
              <a:rPr sz="2800" b="1" spc="-135" dirty="0">
                <a:latin typeface="Times New Roman"/>
                <a:cs typeface="Times New Roman"/>
              </a:rPr>
              <a:t>елементами </a:t>
            </a:r>
            <a:r>
              <a:rPr sz="2800" b="1" spc="-145" dirty="0">
                <a:latin typeface="Times New Roman"/>
                <a:cs typeface="Times New Roman"/>
              </a:rPr>
              <a:t>сукупності, </a:t>
            </a:r>
            <a:r>
              <a:rPr sz="2800" b="1" spc="-135" dirty="0">
                <a:latin typeface="Times New Roman"/>
                <a:cs typeface="Times New Roman"/>
              </a:rPr>
              <a:t>тобто ступінь </a:t>
            </a:r>
            <a:r>
              <a:rPr sz="2800" b="1" spc="-150" dirty="0">
                <a:latin typeface="Times New Roman"/>
                <a:cs typeface="Times New Roman"/>
              </a:rPr>
              <a:t>їх  </a:t>
            </a:r>
            <a:r>
              <a:rPr sz="2800" b="1" spc="-140" dirty="0">
                <a:latin typeface="Times New Roman"/>
                <a:cs typeface="Times New Roman"/>
              </a:rPr>
              <a:t>концентрації.</a:t>
            </a:r>
            <a:endParaRPr sz="2800">
              <a:latin typeface="Times New Roman"/>
              <a:cs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013" y="475995"/>
            <a:ext cx="8340090" cy="6021070"/>
          </a:xfrm>
          <a:prstGeom prst="rect">
            <a:avLst/>
          </a:prstGeom>
        </p:spPr>
        <p:txBody>
          <a:bodyPr vert="horz" wrap="square" lIns="0" tIns="12700" rIns="0" bIns="0" rtlCol="0">
            <a:spAutoFit/>
          </a:bodyPr>
          <a:lstStyle/>
          <a:p>
            <a:pPr marL="12700" marR="6350" indent="449580" algn="just">
              <a:lnSpc>
                <a:spcPct val="115100"/>
              </a:lnSpc>
              <a:spcBef>
                <a:spcPts val="100"/>
              </a:spcBef>
            </a:pPr>
            <a:r>
              <a:rPr sz="1800" spc="-5" dirty="0">
                <a:latin typeface="Times New Roman"/>
                <a:cs typeface="Times New Roman"/>
              </a:rPr>
              <a:t>Базою аналізу </a:t>
            </a:r>
            <a:r>
              <a:rPr sz="1800" spc="-10" dirty="0">
                <a:latin typeface="Times New Roman"/>
                <a:cs typeface="Times New Roman"/>
              </a:rPr>
              <a:t>закономірностей розподілу </a:t>
            </a:r>
            <a:r>
              <a:rPr sz="1800" dirty="0">
                <a:latin typeface="Times New Roman"/>
                <a:cs typeface="Times New Roman"/>
              </a:rPr>
              <a:t>є </a:t>
            </a:r>
            <a:r>
              <a:rPr sz="1800" spc="-10" dirty="0">
                <a:latin typeface="Times New Roman"/>
                <a:cs typeface="Times New Roman"/>
              </a:rPr>
              <a:t>варіаційний </a:t>
            </a:r>
            <a:r>
              <a:rPr sz="1800" dirty="0">
                <a:latin typeface="Times New Roman"/>
                <a:cs typeface="Times New Roman"/>
              </a:rPr>
              <a:t>ряд — </a:t>
            </a:r>
            <a:r>
              <a:rPr sz="1800" spc="-5" dirty="0">
                <a:latin typeface="Times New Roman"/>
                <a:cs typeface="Times New Roman"/>
              </a:rPr>
              <a:t>дискретний </a:t>
            </a:r>
            <a:r>
              <a:rPr sz="1800" dirty="0">
                <a:latin typeface="Times New Roman"/>
                <a:cs typeface="Times New Roman"/>
              </a:rPr>
              <a:t>або  </a:t>
            </a:r>
            <a:r>
              <a:rPr sz="1800" spc="-5" dirty="0">
                <a:latin typeface="Times New Roman"/>
                <a:cs typeface="Times New Roman"/>
              </a:rPr>
              <a:t>інтервальний </a:t>
            </a:r>
            <a:r>
              <a:rPr sz="1800" dirty="0">
                <a:latin typeface="Times New Roman"/>
                <a:cs typeface="Times New Roman"/>
              </a:rPr>
              <a:t>— з </a:t>
            </a:r>
            <a:r>
              <a:rPr sz="1800" spc="-5" dirty="0">
                <a:latin typeface="Times New Roman"/>
                <a:cs typeface="Times New Roman"/>
              </a:rPr>
              <a:t>рівними</a:t>
            </a:r>
            <a:r>
              <a:rPr sz="1800" spc="-10" dirty="0">
                <a:latin typeface="Times New Roman"/>
                <a:cs typeface="Times New Roman"/>
              </a:rPr>
              <a:t> </a:t>
            </a:r>
            <a:r>
              <a:rPr sz="1800" spc="-5" dirty="0">
                <a:latin typeface="Times New Roman"/>
                <a:cs typeface="Times New Roman"/>
              </a:rPr>
              <a:t>інтервалами.</a:t>
            </a:r>
            <a:endParaRPr sz="1800">
              <a:latin typeface="Times New Roman"/>
              <a:cs typeface="Times New Roman"/>
            </a:endParaRPr>
          </a:p>
          <a:p>
            <a:pPr marL="12700" marR="5715" indent="449580" algn="just">
              <a:lnSpc>
                <a:spcPct val="114999"/>
              </a:lnSpc>
            </a:pPr>
            <a:r>
              <a:rPr sz="1800" dirty="0">
                <a:latin typeface="Times New Roman"/>
                <a:cs typeface="Times New Roman"/>
              </a:rPr>
              <a:t>Залежно </a:t>
            </a:r>
            <a:r>
              <a:rPr sz="1800" spc="-5" dirty="0">
                <a:latin typeface="Times New Roman"/>
                <a:cs typeface="Times New Roman"/>
              </a:rPr>
              <a:t>від групувальної ознаки </a:t>
            </a:r>
            <a:r>
              <a:rPr sz="1800" spc="-10" dirty="0">
                <a:latin typeface="Times New Roman"/>
                <a:cs typeface="Times New Roman"/>
              </a:rPr>
              <a:t>виділяють атрибутивні </a:t>
            </a:r>
            <a:r>
              <a:rPr sz="1800" dirty="0">
                <a:latin typeface="Times New Roman"/>
                <a:cs typeface="Times New Roman"/>
              </a:rPr>
              <a:t>і </a:t>
            </a:r>
            <a:r>
              <a:rPr sz="1800" spc="-10" dirty="0">
                <a:latin typeface="Times New Roman"/>
                <a:cs typeface="Times New Roman"/>
              </a:rPr>
              <a:t>варіаційні </a:t>
            </a:r>
            <a:r>
              <a:rPr sz="1800" spc="-5" dirty="0">
                <a:latin typeface="Times New Roman"/>
                <a:cs typeface="Times New Roman"/>
              </a:rPr>
              <a:t>ряди  </a:t>
            </a:r>
            <a:r>
              <a:rPr sz="1800" spc="-25" dirty="0">
                <a:latin typeface="Times New Roman"/>
                <a:cs typeface="Times New Roman"/>
              </a:rPr>
              <a:t>розподілу.</a:t>
            </a:r>
            <a:endParaRPr sz="1800">
              <a:latin typeface="Times New Roman"/>
              <a:cs typeface="Times New Roman"/>
            </a:endParaRPr>
          </a:p>
          <a:p>
            <a:pPr marL="462280" algn="just">
              <a:lnSpc>
                <a:spcPct val="100000"/>
              </a:lnSpc>
              <a:spcBef>
                <a:spcPts val="320"/>
              </a:spcBef>
            </a:pPr>
            <a:r>
              <a:rPr sz="1800" b="1" spc="-20" dirty="0">
                <a:solidFill>
                  <a:srgbClr val="C00000"/>
                </a:solidFill>
                <a:latin typeface="Times New Roman"/>
                <a:cs typeface="Times New Roman"/>
              </a:rPr>
              <a:t>Атрибутивні </a:t>
            </a:r>
            <a:r>
              <a:rPr sz="1800" b="1" spc="-5" dirty="0">
                <a:solidFill>
                  <a:srgbClr val="C00000"/>
                </a:solidFill>
                <a:latin typeface="Times New Roman"/>
                <a:cs typeface="Times New Roman"/>
              </a:rPr>
              <a:t>ряди </a:t>
            </a:r>
            <a:r>
              <a:rPr sz="1800" dirty="0">
                <a:latin typeface="Times New Roman"/>
                <a:cs typeface="Times New Roman"/>
              </a:rPr>
              <a:t>– </a:t>
            </a:r>
            <a:r>
              <a:rPr sz="1800" spc="-5" dirty="0">
                <a:latin typeface="Times New Roman"/>
                <a:cs typeface="Times New Roman"/>
              </a:rPr>
              <a:t>це </a:t>
            </a:r>
            <a:r>
              <a:rPr sz="1800" dirty="0">
                <a:latin typeface="Times New Roman"/>
                <a:cs typeface="Times New Roman"/>
              </a:rPr>
              <a:t>ряди, які </a:t>
            </a:r>
            <a:r>
              <a:rPr sz="1800" spc="-25" dirty="0">
                <a:latin typeface="Times New Roman"/>
                <a:cs typeface="Times New Roman"/>
              </a:rPr>
              <a:t>побудовані </a:t>
            </a:r>
            <a:r>
              <a:rPr sz="1800" spc="-5" dirty="0">
                <a:latin typeface="Times New Roman"/>
                <a:cs typeface="Times New Roman"/>
              </a:rPr>
              <a:t>за </a:t>
            </a:r>
            <a:r>
              <a:rPr sz="1800" spc="-10" dirty="0">
                <a:latin typeface="Times New Roman"/>
                <a:cs typeface="Times New Roman"/>
              </a:rPr>
              <a:t>атрибутивною</a:t>
            </a:r>
            <a:r>
              <a:rPr sz="1800" spc="395" dirty="0">
                <a:latin typeface="Times New Roman"/>
                <a:cs typeface="Times New Roman"/>
              </a:rPr>
              <a:t> </a:t>
            </a:r>
            <a:r>
              <a:rPr sz="1800" spc="-15" dirty="0">
                <a:latin typeface="Times New Roman"/>
                <a:cs typeface="Times New Roman"/>
              </a:rPr>
              <a:t>ознакою</a:t>
            </a:r>
            <a:endParaRPr sz="1800">
              <a:latin typeface="Times New Roman"/>
              <a:cs typeface="Times New Roman"/>
            </a:endParaRPr>
          </a:p>
          <a:p>
            <a:pPr marL="12700" algn="just">
              <a:lnSpc>
                <a:spcPct val="100000"/>
              </a:lnSpc>
              <a:spcBef>
                <a:spcPts val="330"/>
              </a:spcBef>
            </a:pPr>
            <a:r>
              <a:rPr sz="1800" spc="-10" dirty="0">
                <a:latin typeface="Times New Roman"/>
                <a:cs typeface="Times New Roman"/>
              </a:rPr>
              <a:t>(розподіл </a:t>
            </a:r>
            <a:r>
              <a:rPr sz="1800" spc="-15" dirty="0">
                <a:latin typeface="Times New Roman"/>
                <a:cs typeface="Times New Roman"/>
              </a:rPr>
              <a:t>студентів </a:t>
            </a:r>
            <a:r>
              <a:rPr sz="1800" spc="-5" dirty="0">
                <a:latin typeface="Times New Roman"/>
                <a:cs typeface="Times New Roman"/>
              </a:rPr>
              <a:t>за</a:t>
            </a:r>
            <a:r>
              <a:rPr sz="1800" spc="-40" dirty="0">
                <a:latin typeface="Times New Roman"/>
                <a:cs typeface="Times New Roman"/>
              </a:rPr>
              <a:t> </a:t>
            </a:r>
            <a:r>
              <a:rPr sz="1800" dirty="0">
                <a:latin typeface="Times New Roman"/>
                <a:cs typeface="Times New Roman"/>
              </a:rPr>
              <a:t>спеціальністю).</a:t>
            </a:r>
            <a:endParaRPr sz="1800">
              <a:latin typeface="Times New Roman"/>
              <a:cs typeface="Times New Roman"/>
            </a:endParaRPr>
          </a:p>
          <a:p>
            <a:pPr marL="462280" algn="just">
              <a:lnSpc>
                <a:spcPct val="100000"/>
              </a:lnSpc>
              <a:spcBef>
                <a:spcPts val="320"/>
              </a:spcBef>
            </a:pPr>
            <a:r>
              <a:rPr sz="1800" b="1" spc="-5" dirty="0">
                <a:solidFill>
                  <a:srgbClr val="C00000"/>
                </a:solidFill>
                <a:latin typeface="Times New Roman"/>
                <a:cs typeface="Times New Roman"/>
              </a:rPr>
              <a:t>Варіаційні ряди </a:t>
            </a:r>
            <a:r>
              <a:rPr sz="1800" dirty="0">
                <a:latin typeface="Times New Roman"/>
                <a:cs typeface="Times New Roman"/>
              </a:rPr>
              <a:t>– </a:t>
            </a:r>
            <a:r>
              <a:rPr sz="1800" spc="-5" dirty="0">
                <a:latin typeface="Times New Roman"/>
                <a:cs typeface="Times New Roman"/>
              </a:rPr>
              <a:t>ряди, </a:t>
            </a:r>
            <a:r>
              <a:rPr sz="1800" dirty="0">
                <a:latin typeface="Times New Roman"/>
                <a:cs typeface="Times New Roman"/>
              </a:rPr>
              <a:t>які </a:t>
            </a:r>
            <a:r>
              <a:rPr sz="1800" spc="-20" dirty="0">
                <a:latin typeface="Times New Roman"/>
                <a:cs typeface="Times New Roman"/>
              </a:rPr>
              <a:t>побудовані </a:t>
            </a:r>
            <a:r>
              <a:rPr sz="1800" spc="-5" dirty="0">
                <a:latin typeface="Times New Roman"/>
                <a:cs typeface="Times New Roman"/>
              </a:rPr>
              <a:t>за кількісною</a:t>
            </a:r>
            <a:r>
              <a:rPr sz="1800" spc="20" dirty="0">
                <a:latin typeface="Times New Roman"/>
                <a:cs typeface="Times New Roman"/>
              </a:rPr>
              <a:t> </a:t>
            </a:r>
            <a:r>
              <a:rPr sz="1800" spc="-15" dirty="0">
                <a:latin typeface="Times New Roman"/>
                <a:cs typeface="Times New Roman"/>
              </a:rPr>
              <a:t>ознакою.</a:t>
            </a:r>
            <a:endParaRPr sz="1800">
              <a:latin typeface="Times New Roman"/>
              <a:cs typeface="Times New Roman"/>
            </a:endParaRPr>
          </a:p>
          <a:p>
            <a:pPr marL="12700" marR="5080" indent="449580" algn="just">
              <a:lnSpc>
                <a:spcPct val="114999"/>
              </a:lnSpc>
            </a:pPr>
            <a:r>
              <a:rPr sz="1800" spc="-5" dirty="0">
                <a:latin typeface="Times New Roman"/>
                <a:cs typeface="Times New Roman"/>
              </a:rPr>
              <a:t>Варіаційні </a:t>
            </a:r>
            <a:r>
              <a:rPr sz="1800" spc="-10" dirty="0">
                <a:latin typeface="Times New Roman"/>
                <a:cs typeface="Times New Roman"/>
              </a:rPr>
              <a:t>ряди, </a:t>
            </a:r>
            <a:r>
              <a:rPr sz="1800" dirty="0">
                <a:latin typeface="Times New Roman"/>
                <a:cs typeface="Times New Roman"/>
              </a:rPr>
              <a:t>залежно </a:t>
            </a:r>
            <a:r>
              <a:rPr sz="1800" spc="-5" dirty="0">
                <a:latin typeface="Times New Roman"/>
                <a:cs typeface="Times New Roman"/>
              </a:rPr>
              <a:t>від групувальної ознаки, </a:t>
            </a:r>
            <a:r>
              <a:rPr sz="1800" spc="-15" dirty="0">
                <a:latin typeface="Times New Roman"/>
                <a:cs typeface="Times New Roman"/>
              </a:rPr>
              <a:t>поділяють </a:t>
            </a:r>
            <a:r>
              <a:rPr sz="1800" spc="-5" dirty="0">
                <a:latin typeface="Times New Roman"/>
                <a:cs typeface="Times New Roman"/>
              </a:rPr>
              <a:t>на дискретні </a:t>
            </a:r>
            <a:r>
              <a:rPr sz="1800" spc="15" dirty="0">
                <a:latin typeface="Times New Roman"/>
                <a:cs typeface="Times New Roman"/>
              </a:rPr>
              <a:t>та  </a:t>
            </a:r>
            <a:r>
              <a:rPr sz="1800" spc="-5" dirty="0">
                <a:latin typeface="Times New Roman"/>
                <a:cs typeface="Times New Roman"/>
              </a:rPr>
              <a:t>інтервальні.</a:t>
            </a:r>
            <a:endParaRPr sz="1800">
              <a:latin typeface="Times New Roman"/>
              <a:cs typeface="Times New Roman"/>
            </a:endParaRPr>
          </a:p>
          <a:p>
            <a:pPr marL="462280" algn="just">
              <a:lnSpc>
                <a:spcPct val="100000"/>
              </a:lnSpc>
              <a:spcBef>
                <a:spcPts val="330"/>
              </a:spcBef>
            </a:pPr>
            <a:r>
              <a:rPr sz="1800" b="1" spc="-5" dirty="0">
                <a:solidFill>
                  <a:srgbClr val="C00000"/>
                </a:solidFill>
                <a:latin typeface="Times New Roman"/>
                <a:cs typeface="Times New Roman"/>
              </a:rPr>
              <a:t>За дискретною </a:t>
            </a:r>
            <a:r>
              <a:rPr sz="1800" b="1" spc="-10" dirty="0">
                <a:solidFill>
                  <a:srgbClr val="C00000"/>
                </a:solidFill>
                <a:latin typeface="Times New Roman"/>
                <a:cs typeface="Times New Roman"/>
              </a:rPr>
              <a:t>ознакою</a:t>
            </a:r>
            <a:r>
              <a:rPr sz="1800" spc="-10" dirty="0">
                <a:latin typeface="Times New Roman"/>
                <a:cs typeface="Times New Roman"/>
              </a:rPr>
              <a:t>, </a:t>
            </a:r>
            <a:r>
              <a:rPr sz="1800" spc="-5" dirty="0">
                <a:latin typeface="Times New Roman"/>
                <a:cs typeface="Times New Roman"/>
              </a:rPr>
              <a:t>кількість </a:t>
            </a:r>
            <a:r>
              <a:rPr sz="1800" spc="-15" dirty="0">
                <a:latin typeface="Times New Roman"/>
                <a:cs typeface="Times New Roman"/>
              </a:rPr>
              <a:t>значень </a:t>
            </a:r>
            <a:r>
              <a:rPr sz="1800" spc="-25" dirty="0">
                <a:latin typeface="Times New Roman"/>
                <a:cs typeface="Times New Roman"/>
              </a:rPr>
              <a:t>якої</a:t>
            </a:r>
            <a:r>
              <a:rPr sz="1800" spc="-20" dirty="0">
                <a:latin typeface="Times New Roman"/>
                <a:cs typeface="Times New Roman"/>
              </a:rPr>
              <a:t> </a:t>
            </a:r>
            <a:r>
              <a:rPr sz="1800" spc="-10" dirty="0">
                <a:latin typeface="Times New Roman"/>
                <a:cs typeface="Times New Roman"/>
              </a:rPr>
              <a:t>обмежена, </a:t>
            </a:r>
            <a:r>
              <a:rPr sz="1800" spc="-5" dirty="0">
                <a:latin typeface="Times New Roman"/>
                <a:cs typeface="Times New Roman"/>
              </a:rPr>
              <a:t>утворюється</a:t>
            </a:r>
            <a:endParaRPr sz="1800">
              <a:latin typeface="Times New Roman"/>
              <a:cs typeface="Times New Roman"/>
            </a:endParaRPr>
          </a:p>
          <a:p>
            <a:pPr marL="12700" algn="just">
              <a:lnSpc>
                <a:spcPct val="100000"/>
              </a:lnSpc>
              <a:spcBef>
                <a:spcPts val="325"/>
              </a:spcBef>
            </a:pPr>
            <a:r>
              <a:rPr sz="1800" spc="-5" dirty="0">
                <a:latin typeface="Times New Roman"/>
                <a:cs typeface="Times New Roman"/>
              </a:rPr>
              <a:t>дискретний </a:t>
            </a:r>
            <a:r>
              <a:rPr sz="1800" dirty="0">
                <a:latin typeface="Times New Roman"/>
                <a:cs typeface="Times New Roman"/>
              </a:rPr>
              <a:t>ряд</a:t>
            </a:r>
            <a:r>
              <a:rPr sz="1800" spc="-20" dirty="0">
                <a:latin typeface="Times New Roman"/>
                <a:cs typeface="Times New Roman"/>
              </a:rPr>
              <a:t> </a:t>
            </a:r>
            <a:r>
              <a:rPr sz="1800" spc="-25" dirty="0">
                <a:latin typeface="Times New Roman"/>
                <a:cs typeface="Times New Roman"/>
              </a:rPr>
              <a:t>розподілу.</a:t>
            </a:r>
            <a:endParaRPr sz="1800">
              <a:latin typeface="Times New Roman"/>
              <a:cs typeface="Times New Roman"/>
            </a:endParaRPr>
          </a:p>
          <a:p>
            <a:pPr marL="12700" marR="6350" indent="449580" algn="just">
              <a:lnSpc>
                <a:spcPct val="114999"/>
              </a:lnSpc>
            </a:pPr>
            <a:r>
              <a:rPr sz="1800" b="1" spc="-5" dirty="0">
                <a:solidFill>
                  <a:srgbClr val="C00000"/>
                </a:solidFill>
                <a:latin typeface="Times New Roman"/>
                <a:cs typeface="Times New Roman"/>
              </a:rPr>
              <a:t>Інтервальний ряд </a:t>
            </a:r>
            <a:r>
              <a:rPr sz="1800" spc="-35" dirty="0">
                <a:latin typeface="Times New Roman"/>
                <a:cs typeface="Times New Roman"/>
              </a:rPr>
              <a:t>будують </a:t>
            </a:r>
            <a:r>
              <a:rPr sz="1800" spc="-5" dirty="0">
                <a:latin typeface="Times New Roman"/>
                <a:cs typeface="Times New Roman"/>
              </a:rPr>
              <a:t>за неперервною </a:t>
            </a:r>
            <a:r>
              <a:rPr sz="1800" spc="-15" dirty="0">
                <a:latin typeface="Times New Roman"/>
                <a:cs typeface="Times New Roman"/>
              </a:rPr>
              <a:t>ознакою </a:t>
            </a:r>
            <a:r>
              <a:rPr sz="1800" dirty="0">
                <a:latin typeface="Times New Roman"/>
                <a:cs typeface="Times New Roman"/>
              </a:rPr>
              <a:t>або </a:t>
            </a:r>
            <a:r>
              <a:rPr sz="1800" spc="-5" dirty="0">
                <a:latin typeface="Times New Roman"/>
                <a:cs typeface="Times New Roman"/>
              </a:rPr>
              <a:t>за дискретною  </a:t>
            </a:r>
            <a:r>
              <a:rPr sz="1800" spc="-15" dirty="0">
                <a:latin typeface="Times New Roman"/>
                <a:cs typeface="Times New Roman"/>
              </a:rPr>
              <a:t>ознакою, </a:t>
            </a:r>
            <a:r>
              <a:rPr sz="1800" spc="-10" dirty="0">
                <a:latin typeface="Times New Roman"/>
                <a:cs typeface="Times New Roman"/>
              </a:rPr>
              <a:t>яка </a:t>
            </a:r>
            <a:r>
              <a:rPr sz="1800" spc="-5" dirty="0">
                <a:latin typeface="Times New Roman"/>
                <a:cs typeface="Times New Roman"/>
              </a:rPr>
              <a:t>варіює </a:t>
            </a:r>
            <a:r>
              <a:rPr sz="1800" dirty="0">
                <a:latin typeface="Times New Roman"/>
                <a:cs typeface="Times New Roman"/>
              </a:rPr>
              <a:t>в </a:t>
            </a:r>
            <a:r>
              <a:rPr sz="1800" spc="-5" dirty="0">
                <a:latin typeface="Times New Roman"/>
                <a:cs typeface="Times New Roman"/>
              </a:rPr>
              <a:t>широких</a:t>
            </a:r>
            <a:r>
              <a:rPr sz="1800" spc="5" dirty="0">
                <a:latin typeface="Times New Roman"/>
                <a:cs typeface="Times New Roman"/>
              </a:rPr>
              <a:t> </a:t>
            </a:r>
            <a:r>
              <a:rPr sz="1800" dirty="0">
                <a:latin typeface="Times New Roman"/>
                <a:cs typeface="Times New Roman"/>
              </a:rPr>
              <a:t>межах.</a:t>
            </a:r>
            <a:endParaRPr sz="1800">
              <a:latin typeface="Times New Roman"/>
              <a:cs typeface="Times New Roman"/>
            </a:endParaRPr>
          </a:p>
          <a:p>
            <a:pPr marL="12700" marR="5715" indent="449580" algn="just">
              <a:lnSpc>
                <a:spcPct val="114999"/>
              </a:lnSpc>
            </a:pPr>
            <a:r>
              <a:rPr sz="1800" spc="-5" dirty="0">
                <a:latin typeface="Times New Roman"/>
                <a:cs typeface="Times New Roman"/>
              </a:rPr>
              <a:t>При </a:t>
            </a:r>
            <a:r>
              <a:rPr sz="1800" spc="-15" dirty="0">
                <a:latin typeface="Times New Roman"/>
                <a:cs typeface="Times New Roman"/>
              </a:rPr>
              <a:t>цьому </a:t>
            </a:r>
            <a:r>
              <a:rPr sz="1800" spc="-10" dirty="0">
                <a:latin typeface="Times New Roman"/>
                <a:cs typeface="Times New Roman"/>
              </a:rPr>
              <a:t>варіанти групуються </a:t>
            </a:r>
            <a:r>
              <a:rPr sz="1800" dirty="0">
                <a:latin typeface="Times New Roman"/>
                <a:cs typeface="Times New Roman"/>
              </a:rPr>
              <a:t>в </a:t>
            </a:r>
            <a:r>
              <a:rPr sz="1800" spc="-5" dirty="0">
                <a:latin typeface="Times New Roman"/>
                <a:cs typeface="Times New Roman"/>
              </a:rPr>
              <a:t>інтервали, </a:t>
            </a:r>
            <a:r>
              <a:rPr sz="1800" dirty="0">
                <a:latin typeface="Times New Roman"/>
                <a:cs typeface="Times New Roman"/>
              </a:rPr>
              <a:t>а </a:t>
            </a:r>
            <a:r>
              <a:rPr sz="1800" spc="-10" dirty="0">
                <a:latin typeface="Times New Roman"/>
                <a:cs typeface="Times New Roman"/>
              </a:rPr>
              <a:t>частоти </a:t>
            </a:r>
            <a:r>
              <a:rPr sz="1800" dirty="0">
                <a:latin typeface="Times New Roman"/>
                <a:cs typeface="Times New Roman"/>
              </a:rPr>
              <a:t>відносяться </a:t>
            </a:r>
            <a:r>
              <a:rPr sz="1800" spc="-5" dirty="0">
                <a:latin typeface="Times New Roman"/>
                <a:cs typeface="Times New Roman"/>
              </a:rPr>
              <a:t>не до  </a:t>
            </a:r>
            <a:r>
              <a:rPr sz="1800" spc="-10" dirty="0">
                <a:latin typeface="Times New Roman"/>
                <a:cs typeface="Times New Roman"/>
              </a:rPr>
              <a:t>окремого </a:t>
            </a:r>
            <a:r>
              <a:rPr sz="1800" spc="-15" dirty="0">
                <a:latin typeface="Times New Roman"/>
                <a:cs typeface="Times New Roman"/>
              </a:rPr>
              <a:t>значення </a:t>
            </a:r>
            <a:r>
              <a:rPr sz="1800" spc="-5" dirty="0">
                <a:latin typeface="Times New Roman"/>
                <a:cs typeface="Times New Roman"/>
              </a:rPr>
              <a:t>ознаки, </a:t>
            </a:r>
            <a:r>
              <a:rPr sz="1800" spc="-10" dirty="0">
                <a:latin typeface="Times New Roman"/>
                <a:cs typeface="Times New Roman"/>
              </a:rPr>
              <a:t>як </a:t>
            </a:r>
            <a:r>
              <a:rPr sz="1800" dirty="0">
                <a:latin typeface="Times New Roman"/>
                <a:cs typeface="Times New Roman"/>
              </a:rPr>
              <a:t>у </a:t>
            </a:r>
            <a:r>
              <a:rPr sz="1800" spc="-5" dirty="0">
                <a:latin typeface="Times New Roman"/>
                <a:cs typeface="Times New Roman"/>
              </a:rPr>
              <a:t>дискретних рядах, </a:t>
            </a:r>
            <a:r>
              <a:rPr sz="1800" dirty="0">
                <a:latin typeface="Times New Roman"/>
                <a:cs typeface="Times New Roman"/>
              </a:rPr>
              <a:t>а </a:t>
            </a:r>
            <a:r>
              <a:rPr sz="1800" spc="-5" dirty="0">
                <a:latin typeface="Times New Roman"/>
                <a:cs typeface="Times New Roman"/>
              </a:rPr>
              <a:t>до </a:t>
            </a:r>
            <a:r>
              <a:rPr sz="1800" spc="-15" dirty="0">
                <a:latin typeface="Times New Roman"/>
                <a:cs typeface="Times New Roman"/>
              </a:rPr>
              <a:t>всього </a:t>
            </a:r>
            <a:r>
              <a:rPr sz="1800" spc="-25" dirty="0">
                <a:latin typeface="Times New Roman"/>
                <a:cs typeface="Times New Roman"/>
              </a:rPr>
              <a:t>інтервалу. </a:t>
            </a:r>
            <a:r>
              <a:rPr sz="1800" spc="-5" dirty="0">
                <a:latin typeface="Times New Roman"/>
                <a:cs typeface="Times New Roman"/>
              </a:rPr>
              <a:t>На практиці  </a:t>
            </a:r>
            <a:r>
              <a:rPr sz="1800" spc="-10" dirty="0">
                <a:latin typeface="Times New Roman"/>
                <a:cs typeface="Times New Roman"/>
              </a:rPr>
              <a:t>виникає </a:t>
            </a:r>
            <a:r>
              <a:rPr sz="1800" spc="-5" dirty="0">
                <a:latin typeface="Times New Roman"/>
                <a:cs typeface="Times New Roman"/>
              </a:rPr>
              <a:t>потреба перетворення </a:t>
            </a:r>
            <a:r>
              <a:rPr sz="1800" dirty="0">
                <a:latin typeface="Times New Roman"/>
                <a:cs typeface="Times New Roman"/>
              </a:rPr>
              <a:t>рядів </a:t>
            </a:r>
            <a:r>
              <a:rPr sz="1800" spc="-10" dirty="0">
                <a:latin typeface="Times New Roman"/>
                <a:cs typeface="Times New Roman"/>
              </a:rPr>
              <a:t>розподілу </a:t>
            </a:r>
            <a:r>
              <a:rPr sz="1800" dirty="0">
                <a:latin typeface="Times New Roman"/>
                <a:cs typeface="Times New Roman"/>
              </a:rPr>
              <a:t>в </a:t>
            </a:r>
            <a:r>
              <a:rPr sz="1800" spc="-10" dirty="0">
                <a:latin typeface="Times New Roman"/>
                <a:cs typeface="Times New Roman"/>
              </a:rPr>
              <a:t>кумулятивні</a:t>
            </a:r>
            <a:r>
              <a:rPr sz="1800" spc="-55" dirty="0">
                <a:latin typeface="Times New Roman"/>
                <a:cs typeface="Times New Roman"/>
              </a:rPr>
              <a:t> </a:t>
            </a:r>
            <a:r>
              <a:rPr sz="1800" spc="-5" dirty="0">
                <a:latin typeface="Times New Roman"/>
                <a:cs typeface="Times New Roman"/>
              </a:rPr>
              <a:t>ряди.</a:t>
            </a:r>
            <a:endParaRPr sz="1800">
              <a:latin typeface="Times New Roman"/>
              <a:cs typeface="Times New Roman"/>
            </a:endParaRPr>
          </a:p>
          <a:p>
            <a:pPr marL="12700" marR="8890" indent="449580" algn="just">
              <a:lnSpc>
                <a:spcPct val="114999"/>
              </a:lnSpc>
            </a:pPr>
            <a:r>
              <a:rPr sz="1800" b="1" spc="-5" dirty="0">
                <a:solidFill>
                  <a:srgbClr val="C00000"/>
                </a:solidFill>
                <a:latin typeface="Times New Roman"/>
                <a:cs typeface="Times New Roman"/>
              </a:rPr>
              <a:t>Щільність </a:t>
            </a:r>
            <a:r>
              <a:rPr sz="1800" b="1" spc="-15" dirty="0">
                <a:solidFill>
                  <a:srgbClr val="C00000"/>
                </a:solidFill>
                <a:latin typeface="Times New Roman"/>
                <a:cs typeface="Times New Roman"/>
              </a:rPr>
              <a:t>розподілу </a:t>
            </a:r>
            <a:r>
              <a:rPr sz="1800" dirty="0">
                <a:latin typeface="Times New Roman"/>
                <a:cs typeface="Times New Roman"/>
              </a:rPr>
              <a:t>– </a:t>
            </a:r>
            <a:r>
              <a:rPr sz="1800" spc="-5" dirty="0">
                <a:latin typeface="Times New Roman"/>
                <a:cs typeface="Times New Roman"/>
              </a:rPr>
              <a:t>це кількість </a:t>
            </a:r>
            <a:r>
              <a:rPr sz="1800" dirty="0">
                <a:latin typeface="Times New Roman"/>
                <a:cs typeface="Times New Roman"/>
              </a:rPr>
              <a:t>елементів </a:t>
            </a:r>
            <a:r>
              <a:rPr sz="1800" spc="-5" dirty="0">
                <a:latin typeface="Times New Roman"/>
                <a:cs typeface="Times New Roman"/>
              </a:rPr>
              <a:t>сукупності, </a:t>
            </a:r>
            <a:r>
              <a:rPr sz="1800" dirty="0">
                <a:latin typeface="Times New Roman"/>
                <a:cs typeface="Times New Roman"/>
              </a:rPr>
              <a:t>що </a:t>
            </a:r>
            <a:r>
              <a:rPr sz="1800" spc="-5" dirty="0">
                <a:latin typeface="Times New Roman"/>
                <a:cs typeface="Times New Roman"/>
              </a:rPr>
              <a:t>припадає на  </a:t>
            </a:r>
            <a:r>
              <a:rPr sz="1800" spc="-15" dirty="0">
                <a:latin typeface="Times New Roman"/>
                <a:cs typeface="Times New Roman"/>
              </a:rPr>
              <a:t>одиницю </a:t>
            </a:r>
            <a:r>
              <a:rPr sz="1800" spc="-5" dirty="0">
                <a:latin typeface="Times New Roman"/>
                <a:cs typeface="Times New Roman"/>
              </a:rPr>
              <a:t>ширини інтервалу групувальної</a:t>
            </a:r>
            <a:r>
              <a:rPr sz="1800" spc="-20" dirty="0">
                <a:latin typeface="Times New Roman"/>
                <a:cs typeface="Times New Roman"/>
              </a:rPr>
              <a:t> </a:t>
            </a:r>
            <a:r>
              <a:rPr sz="1800" spc="-5" dirty="0">
                <a:latin typeface="Times New Roman"/>
                <a:cs typeface="Times New Roman"/>
              </a:rPr>
              <a:t>ознаки.</a:t>
            </a:r>
            <a:endParaRPr sz="1800">
              <a:latin typeface="Times New Roman"/>
              <a:cs typeface="Times New Roman"/>
            </a:endParaRPr>
          </a:p>
          <a:p>
            <a:pPr marL="462280" algn="just">
              <a:lnSpc>
                <a:spcPct val="100000"/>
              </a:lnSpc>
              <a:spcBef>
                <a:spcPts val="325"/>
              </a:spcBef>
            </a:pPr>
            <a:r>
              <a:rPr sz="1800" b="1" spc="-20" dirty="0">
                <a:solidFill>
                  <a:srgbClr val="C00000"/>
                </a:solidFill>
                <a:latin typeface="Times New Roman"/>
                <a:cs typeface="Times New Roman"/>
              </a:rPr>
              <a:t>Абсолютна </a:t>
            </a:r>
            <a:r>
              <a:rPr sz="1800" b="1" spc="-5" dirty="0">
                <a:solidFill>
                  <a:srgbClr val="C00000"/>
                </a:solidFill>
                <a:latin typeface="Times New Roman"/>
                <a:cs typeface="Times New Roman"/>
              </a:rPr>
              <a:t>щільність. </a:t>
            </a:r>
            <a:r>
              <a:rPr sz="1800" b="1" dirty="0">
                <a:solidFill>
                  <a:srgbClr val="C00000"/>
                </a:solidFill>
                <a:latin typeface="Times New Roman"/>
                <a:cs typeface="Times New Roman"/>
              </a:rPr>
              <a:t>Відносна</a:t>
            </a:r>
            <a:r>
              <a:rPr sz="1800" b="1" spc="35" dirty="0">
                <a:solidFill>
                  <a:srgbClr val="C00000"/>
                </a:solidFill>
                <a:latin typeface="Times New Roman"/>
                <a:cs typeface="Times New Roman"/>
              </a:rPr>
              <a:t> </a:t>
            </a:r>
            <a:r>
              <a:rPr sz="1800" b="1" spc="-5" dirty="0">
                <a:solidFill>
                  <a:srgbClr val="C00000"/>
                </a:solidFill>
                <a:latin typeface="Times New Roman"/>
                <a:cs typeface="Times New Roman"/>
              </a:rPr>
              <a:t>щільність</a:t>
            </a:r>
            <a:r>
              <a:rPr sz="1800" spc="-5" dirty="0">
                <a:latin typeface="Times New Roman"/>
                <a:cs typeface="Times New Roman"/>
              </a:rPr>
              <a:t>.</a:t>
            </a:r>
            <a:endParaRPr sz="1800">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60692"/>
            <a:ext cx="8382000" cy="332740"/>
          </a:xfrm>
          <a:prstGeom prst="rect">
            <a:avLst/>
          </a:prstGeom>
          <a:solidFill>
            <a:srgbClr val="FFD5A9"/>
          </a:solidFill>
        </p:spPr>
        <p:txBody>
          <a:bodyPr vert="horz" wrap="square" lIns="0" tIns="0" rIns="0" bIns="0" rtlCol="0">
            <a:spAutoFit/>
          </a:bodyPr>
          <a:lstStyle/>
          <a:p>
            <a:pPr marL="257175">
              <a:lnSpc>
                <a:spcPts val="2510"/>
              </a:lnSpc>
            </a:pPr>
            <a:r>
              <a:rPr sz="2400" b="1" spc="-150" dirty="0">
                <a:solidFill>
                  <a:srgbClr val="5E2D79"/>
                </a:solidFill>
                <a:latin typeface="Times New Roman"/>
                <a:cs typeface="Times New Roman"/>
              </a:rPr>
              <a:t>ПОДАННЯ</a:t>
            </a:r>
            <a:r>
              <a:rPr sz="2400" b="1" spc="-310" dirty="0">
                <a:solidFill>
                  <a:srgbClr val="5E2D79"/>
                </a:solidFill>
                <a:latin typeface="Times New Roman"/>
                <a:cs typeface="Times New Roman"/>
              </a:rPr>
              <a:t> </a:t>
            </a:r>
            <a:r>
              <a:rPr sz="2400" b="1" spc="-175" dirty="0">
                <a:solidFill>
                  <a:srgbClr val="5E2D79"/>
                </a:solidFill>
                <a:latin typeface="Times New Roman"/>
                <a:cs typeface="Times New Roman"/>
              </a:rPr>
              <a:t>СТАТИСТИЧНИХ</a:t>
            </a:r>
            <a:r>
              <a:rPr sz="2400" b="1" spc="-260" dirty="0">
                <a:solidFill>
                  <a:srgbClr val="5E2D79"/>
                </a:solidFill>
                <a:latin typeface="Times New Roman"/>
                <a:cs typeface="Times New Roman"/>
              </a:rPr>
              <a:t> </a:t>
            </a:r>
            <a:r>
              <a:rPr sz="2400" b="1" spc="-135" dirty="0">
                <a:solidFill>
                  <a:srgbClr val="5E2D79"/>
                </a:solidFill>
                <a:latin typeface="Times New Roman"/>
                <a:cs typeface="Times New Roman"/>
              </a:rPr>
              <a:t>ДАНИХ:</a:t>
            </a:r>
            <a:r>
              <a:rPr sz="2400" b="1" spc="-285" dirty="0">
                <a:solidFill>
                  <a:srgbClr val="5E2D79"/>
                </a:solidFill>
                <a:latin typeface="Times New Roman"/>
                <a:cs typeface="Times New Roman"/>
              </a:rPr>
              <a:t> </a:t>
            </a:r>
            <a:r>
              <a:rPr sz="2400" b="1" spc="-165" dirty="0">
                <a:solidFill>
                  <a:srgbClr val="5E2D79"/>
                </a:solidFill>
                <a:latin typeface="Times New Roman"/>
                <a:cs typeface="Times New Roman"/>
              </a:rPr>
              <a:t>ТАБЛИЦІ</a:t>
            </a:r>
            <a:r>
              <a:rPr sz="2400" b="1" spc="-265" dirty="0">
                <a:solidFill>
                  <a:srgbClr val="5E2D79"/>
                </a:solidFill>
                <a:latin typeface="Times New Roman"/>
                <a:cs typeface="Times New Roman"/>
              </a:rPr>
              <a:t> </a:t>
            </a:r>
            <a:r>
              <a:rPr sz="2400" b="1" dirty="0">
                <a:solidFill>
                  <a:srgbClr val="5E2D79"/>
                </a:solidFill>
                <a:latin typeface="Times New Roman"/>
                <a:cs typeface="Times New Roman"/>
              </a:rPr>
              <a:t>І</a:t>
            </a:r>
            <a:r>
              <a:rPr sz="2400" b="1" spc="-290" dirty="0">
                <a:solidFill>
                  <a:srgbClr val="5E2D79"/>
                </a:solidFill>
                <a:latin typeface="Times New Roman"/>
                <a:cs typeface="Times New Roman"/>
              </a:rPr>
              <a:t> </a:t>
            </a:r>
            <a:r>
              <a:rPr sz="2400" b="1" spc="-204" dirty="0">
                <a:solidFill>
                  <a:srgbClr val="5E2D79"/>
                </a:solidFill>
                <a:latin typeface="Times New Roman"/>
                <a:cs typeface="Times New Roman"/>
              </a:rPr>
              <a:t>ГРАФІКИ</a:t>
            </a:r>
            <a:endParaRPr sz="2400">
              <a:latin typeface="Times New Roman"/>
              <a:cs typeface="Times New Roman"/>
            </a:endParaRPr>
          </a:p>
        </p:txBody>
      </p:sp>
      <p:sp>
        <p:nvSpPr>
          <p:cNvPr id="4" name="object 4"/>
          <p:cNvSpPr/>
          <p:nvPr/>
        </p:nvSpPr>
        <p:spPr>
          <a:xfrm>
            <a:off x="562943" y="2781048"/>
            <a:ext cx="1488440" cy="1141730"/>
          </a:xfrm>
          <a:custGeom>
            <a:avLst/>
            <a:gdLst/>
            <a:ahLst/>
            <a:cxnLst/>
            <a:rect l="l" t="t" r="r" b="b"/>
            <a:pathLst>
              <a:path w="1488439" h="1141729">
                <a:moveTo>
                  <a:pt x="0" y="0"/>
                </a:moveTo>
                <a:lnTo>
                  <a:pt x="1487944" y="1141465"/>
                </a:lnTo>
              </a:path>
            </a:pathLst>
          </a:custGeom>
          <a:ln w="10010">
            <a:solidFill>
              <a:srgbClr val="000000"/>
            </a:solidFill>
          </a:ln>
        </p:spPr>
        <p:txBody>
          <a:bodyPr wrap="square" lIns="0" tIns="0" rIns="0" bIns="0" rtlCol="0"/>
          <a:lstStyle/>
          <a:p>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79928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013" y="242676"/>
            <a:ext cx="8340090" cy="6406515"/>
          </a:xfrm>
          <a:prstGeom prst="rect">
            <a:avLst/>
          </a:prstGeom>
        </p:spPr>
        <p:txBody>
          <a:bodyPr vert="horz" wrap="square" lIns="0" tIns="12700" rIns="0" bIns="0" rtlCol="0">
            <a:spAutoFit/>
          </a:bodyPr>
          <a:lstStyle/>
          <a:p>
            <a:pPr marL="12700" marR="5080" indent="449580" algn="just">
              <a:lnSpc>
                <a:spcPct val="114999"/>
              </a:lnSpc>
              <a:spcBef>
                <a:spcPts val="100"/>
              </a:spcBef>
            </a:pPr>
            <a:r>
              <a:rPr sz="2800" b="1" spc="-15" dirty="0">
                <a:latin typeface="Times New Roman"/>
                <a:cs typeface="Times New Roman"/>
              </a:rPr>
              <a:t>Підметом </a:t>
            </a:r>
            <a:r>
              <a:rPr sz="2800" b="1" spc="-10" dirty="0">
                <a:latin typeface="Times New Roman"/>
                <a:cs typeface="Times New Roman"/>
              </a:rPr>
              <a:t>таблиці </a:t>
            </a:r>
            <a:r>
              <a:rPr sz="2800" b="1" spc="-5" dirty="0">
                <a:latin typeface="Times New Roman"/>
                <a:cs typeface="Times New Roman"/>
              </a:rPr>
              <a:t>є об′єкт </a:t>
            </a:r>
            <a:r>
              <a:rPr sz="2800" b="1" spc="-10" dirty="0">
                <a:latin typeface="Times New Roman"/>
                <a:cs typeface="Times New Roman"/>
              </a:rPr>
              <a:t>дослідження </a:t>
            </a:r>
            <a:r>
              <a:rPr sz="2800" b="1" spc="-5" dirty="0">
                <a:latin typeface="Times New Roman"/>
                <a:cs typeface="Times New Roman"/>
              </a:rPr>
              <a:t>(те, </a:t>
            </a:r>
            <a:r>
              <a:rPr sz="2800" b="1" spc="-10" dirty="0">
                <a:latin typeface="Times New Roman"/>
                <a:cs typeface="Times New Roman"/>
              </a:rPr>
              <a:t>про  </a:t>
            </a:r>
            <a:r>
              <a:rPr sz="2800" b="1" spc="-5" dirty="0">
                <a:latin typeface="Times New Roman"/>
                <a:cs typeface="Times New Roman"/>
              </a:rPr>
              <a:t>що </a:t>
            </a:r>
            <a:r>
              <a:rPr sz="2800" b="1" spc="-10" dirty="0">
                <a:latin typeface="Times New Roman"/>
                <a:cs typeface="Times New Roman"/>
              </a:rPr>
              <a:t>йдеться </a:t>
            </a:r>
            <a:r>
              <a:rPr sz="2800" b="1" spc="-5" dirty="0">
                <a:latin typeface="Times New Roman"/>
                <a:cs typeface="Times New Roman"/>
              </a:rPr>
              <a:t>в </a:t>
            </a:r>
            <a:r>
              <a:rPr sz="2800" b="1" spc="-10" dirty="0">
                <a:latin typeface="Times New Roman"/>
                <a:cs typeface="Times New Roman"/>
              </a:rPr>
              <a:t>таблиці): </a:t>
            </a:r>
            <a:r>
              <a:rPr sz="2800" b="1" spc="-5" dirty="0">
                <a:latin typeface="Times New Roman"/>
                <a:cs typeface="Times New Roman"/>
              </a:rPr>
              <a:t>перелік елементів  </a:t>
            </a:r>
            <a:r>
              <a:rPr sz="2800" b="1" spc="-10" dirty="0">
                <a:latin typeface="Times New Roman"/>
                <a:cs typeface="Times New Roman"/>
              </a:rPr>
              <a:t>сукупності, </a:t>
            </a:r>
            <a:r>
              <a:rPr sz="2800" b="1" spc="-5" dirty="0">
                <a:latin typeface="Times New Roman"/>
                <a:cs typeface="Times New Roman"/>
              </a:rPr>
              <a:t>їх </a:t>
            </a:r>
            <a:r>
              <a:rPr sz="2800" b="1" spc="-10" dirty="0">
                <a:latin typeface="Times New Roman"/>
                <a:cs typeface="Times New Roman"/>
              </a:rPr>
              <a:t>групи, </a:t>
            </a:r>
            <a:r>
              <a:rPr sz="2800" b="1" dirty="0">
                <a:latin typeface="Times New Roman"/>
                <a:cs typeface="Times New Roman"/>
              </a:rPr>
              <a:t>окремі </a:t>
            </a:r>
            <a:r>
              <a:rPr sz="2800" b="1" spc="-5" dirty="0">
                <a:latin typeface="Times New Roman"/>
                <a:cs typeface="Times New Roman"/>
              </a:rPr>
              <a:t>територіальні </a:t>
            </a:r>
            <a:r>
              <a:rPr sz="2800" b="1" spc="-15" dirty="0">
                <a:latin typeface="Times New Roman"/>
                <a:cs typeface="Times New Roman"/>
              </a:rPr>
              <a:t>одиниці  або </a:t>
            </a:r>
            <a:r>
              <a:rPr sz="2800" b="1" spc="-20" dirty="0">
                <a:latin typeface="Times New Roman"/>
                <a:cs typeface="Times New Roman"/>
              </a:rPr>
              <a:t>часові </a:t>
            </a:r>
            <a:r>
              <a:rPr sz="2800" b="1" dirty="0">
                <a:latin typeface="Times New Roman"/>
                <a:cs typeface="Times New Roman"/>
              </a:rPr>
              <a:t>інтервали </a:t>
            </a:r>
            <a:r>
              <a:rPr sz="2800" b="1" spc="-10" dirty="0">
                <a:latin typeface="Times New Roman"/>
                <a:cs typeface="Times New Roman"/>
              </a:rPr>
              <a:t>тощо. </a:t>
            </a:r>
            <a:r>
              <a:rPr sz="2800" b="1" spc="-5" dirty="0">
                <a:latin typeface="Times New Roman"/>
                <a:cs typeface="Times New Roman"/>
              </a:rPr>
              <a:t>Звичайно </a:t>
            </a:r>
            <a:r>
              <a:rPr sz="2800" b="1" spc="-10" dirty="0">
                <a:latin typeface="Times New Roman"/>
                <a:cs typeface="Times New Roman"/>
              </a:rPr>
              <a:t>підмет  </a:t>
            </a:r>
            <a:r>
              <a:rPr sz="2800" b="1" spc="-15" dirty="0">
                <a:latin typeface="Times New Roman"/>
                <a:cs typeface="Times New Roman"/>
              </a:rPr>
              <a:t>розміщують </a:t>
            </a:r>
            <a:r>
              <a:rPr sz="2800" b="1" spc="-5" dirty="0">
                <a:latin typeface="Times New Roman"/>
                <a:cs typeface="Times New Roman"/>
              </a:rPr>
              <a:t>зліва, у назві</a:t>
            </a:r>
            <a:r>
              <a:rPr sz="2800" b="1" spc="-15" dirty="0">
                <a:latin typeface="Times New Roman"/>
                <a:cs typeface="Times New Roman"/>
              </a:rPr>
              <a:t> </a:t>
            </a:r>
            <a:r>
              <a:rPr sz="2800" b="1" spc="-5" dirty="0">
                <a:latin typeface="Times New Roman"/>
                <a:cs typeface="Times New Roman"/>
              </a:rPr>
              <a:t>рядків.</a:t>
            </a:r>
            <a:endParaRPr sz="2800">
              <a:latin typeface="Times New Roman"/>
              <a:cs typeface="Times New Roman"/>
            </a:endParaRPr>
          </a:p>
          <a:p>
            <a:pPr>
              <a:lnSpc>
                <a:spcPct val="100000"/>
              </a:lnSpc>
              <a:spcBef>
                <a:spcPts val="15"/>
              </a:spcBef>
            </a:pPr>
            <a:endParaRPr sz="3350">
              <a:latin typeface="Times New Roman"/>
              <a:cs typeface="Times New Roman"/>
            </a:endParaRPr>
          </a:p>
          <a:p>
            <a:pPr marL="12700" marR="5080" indent="449580" algn="just">
              <a:lnSpc>
                <a:spcPct val="114999"/>
              </a:lnSpc>
            </a:pPr>
            <a:r>
              <a:rPr sz="2800" b="1" spc="-30" dirty="0">
                <a:latin typeface="Times New Roman"/>
                <a:cs typeface="Times New Roman"/>
              </a:rPr>
              <a:t>Присудок </a:t>
            </a:r>
            <a:r>
              <a:rPr sz="2800" b="1" spc="-10" dirty="0">
                <a:latin typeface="Times New Roman"/>
                <a:cs typeface="Times New Roman"/>
              </a:rPr>
              <a:t>таблиці </a:t>
            </a:r>
            <a:r>
              <a:rPr sz="2800" b="1" spc="-5" dirty="0">
                <a:latin typeface="Times New Roman"/>
                <a:cs typeface="Times New Roman"/>
              </a:rPr>
              <a:t>– це </a:t>
            </a:r>
            <a:r>
              <a:rPr sz="2800" b="1" spc="-10" dirty="0">
                <a:latin typeface="Times New Roman"/>
                <a:cs typeface="Times New Roman"/>
              </a:rPr>
              <a:t>система показників, </a:t>
            </a:r>
            <a:r>
              <a:rPr sz="2800" b="1" spc="-5" dirty="0">
                <a:latin typeface="Times New Roman"/>
                <a:cs typeface="Times New Roman"/>
              </a:rPr>
              <a:t>що  </a:t>
            </a:r>
            <a:r>
              <a:rPr sz="2800" b="1" spc="-15" dirty="0">
                <a:latin typeface="Times New Roman"/>
                <a:cs typeface="Times New Roman"/>
              </a:rPr>
              <a:t>характеризують </a:t>
            </a:r>
            <a:r>
              <a:rPr sz="2800" b="1" spc="-5" dirty="0">
                <a:latin typeface="Times New Roman"/>
                <a:cs typeface="Times New Roman"/>
              </a:rPr>
              <a:t>підмет в </a:t>
            </a:r>
            <a:r>
              <a:rPr sz="2800" b="1" spc="-10" dirty="0">
                <a:latin typeface="Times New Roman"/>
                <a:cs typeface="Times New Roman"/>
              </a:rPr>
              <a:t>кількісній формі.  </a:t>
            </a:r>
            <a:r>
              <a:rPr sz="2800" b="1" spc="-30" dirty="0">
                <a:latin typeface="Times New Roman"/>
                <a:cs typeface="Times New Roman"/>
              </a:rPr>
              <a:t>Присудок </a:t>
            </a:r>
            <a:r>
              <a:rPr sz="2800" b="1" spc="-10" dirty="0">
                <a:latin typeface="Times New Roman"/>
                <a:cs typeface="Times New Roman"/>
              </a:rPr>
              <a:t>формує </a:t>
            </a:r>
            <a:r>
              <a:rPr sz="2800" b="1" spc="-5" dirty="0">
                <a:latin typeface="Times New Roman"/>
                <a:cs typeface="Times New Roman"/>
              </a:rPr>
              <a:t>верхні </a:t>
            </a:r>
            <a:r>
              <a:rPr sz="2800" b="1" spc="-25" dirty="0">
                <a:latin typeface="Times New Roman"/>
                <a:cs typeface="Times New Roman"/>
              </a:rPr>
              <a:t>заголовки </a:t>
            </a:r>
            <a:r>
              <a:rPr sz="2800" b="1" spc="-5" dirty="0">
                <a:latin typeface="Times New Roman"/>
                <a:cs typeface="Times New Roman"/>
              </a:rPr>
              <a:t>і складає </a:t>
            </a:r>
            <a:r>
              <a:rPr sz="2800" b="1" spc="-15" dirty="0">
                <a:latin typeface="Times New Roman"/>
                <a:cs typeface="Times New Roman"/>
              </a:rPr>
              <a:t>зміст </a:t>
            </a:r>
            <a:r>
              <a:rPr sz="2800" b="1" spc="670" dirty="0">
                <a:latin typeface="Times New Roman"/>
                <a:cs typeface="Times New Roman"/>
              </a:rPr>
              <a:t> </a:t>
            </a:r>
            <a:r>
              <a:rPr sz="2800" b="1" spc="-5" dirty="0">
                <a:latin typeface="Times New Roman"/>
                <a:cs typeface="Times New Roman"/>
              </a:rPr>
              <a:t>граф з логічно </a:t>
            </a:r>
            <a:r>
              <a:rPr sz="2800" b="1" spc="-15" dirty="0">
                <a:latin typeface="Times New Roman"/>
                <a:cs typeface="Times New Roman"/>
              </a:rPr>
              <a:t>послідовним</a:t>
            </a:r>
            <a:r>
              <a:rPr sz="2800" b="1" spc="670" dirty="0">
                <a:latin typeface="Times New Roman"/>
                <a:cs typeface="Times New Roman"/>
              </a:rPr>
              <a:t> </a:t>
            </a:r>
            <a:r>
              <a:rPr sz="2800" b="1" spc="-10" dirty="0">
                <a:latin typeface="Times New Roman"/>
                <a:cs typeface="Times New Roman"/>
              </a:rPr>
              <a:t>розміщенням  показників </a:t>
            </a:r>
            <a:r>
              <a:rPr sz="2800" b="1" spc="-5" dirty="0">
                <a:latin typeface="Times New Roman"/>
                <a:cs typeface="Times New Roman"/>
              </a:rPr>
              <a:t>зліва</a:t>
            </a:r>
            <a:r>
              <a:rPr sz="2800" b="1" spc="5" dirty="0">
                <a:latin typeface="Times New Roman"/>
                <a:cs typeface="Times New Roman"/>
              </a:rPr>
              <a:t> </a:t>
            </a:r>
            <a:r>
              <a:rPr sz="2800" b="1" spc="-10" dirty="0">
                <a:latin typeface="Times New Roman"/>
                <a:cs typeface="Times New Roman"/>
              </a:rPr>
              <a:t>направо.</a:t>
            </a:r>
            <a:endParaRPr sz="2800">
              <a:latin typeface="Times New Roman"/>
              <a:cs typeface="Times New Roman"/>
            </a:endParaRPr>
          </a:p>
          <a:p>
            <a:pPr marL="12700" marR="8255" indent="449580" algn="just">
              <a:lnSpc>
                <a:spcPct val="114999"/>
              </a:lnSpc>
            </a:pPr>
            <a:r>
              <a:rPr sz="2800" b="1" spc="-5" dirty="0">
                <a:latin typeface="Times New Roman"/>
                <a:cs typeface="Times New Roman"/>
              </a:rPr>
              <a:t>Складена, </a:t>
            </a:r>
            <a:r>
              <a:rPr sz="2800" b="1" spc="5" dirty="0">
                <a:latin typeface="Times New Roman"/>
                <a:cs typeface="Times New Roman"/>
              </a:rPr>
              <a:t>але </a:t>
            </a:r>
            <a:r>
              <a:rPr sz="2800" b="1" spc="-5" dirty="0">
                <a:latin typeface="Times New Roman"/>
                <a:cs typeface="Times New Roman"/>
              </a:rPr>
              <a:t>не </a:t>
            </a:r>
            <a:r>
              <a:rPr sz="2800" b="1" spc="-20" dirty="0">
                <a:latin typeface="Times New Roman"/>
                <a:cs typeface="Times New Roman"/>
              </a:rPr>
              <a:t>заповнена </a:t>
            </a:r>
            <a:r>
              <a:rPr sz="2800" b="1" spc="-5" dirty="0">
                <a:latin typeface="Times New Roman"/>
                <a:cs typeface="Times New Roman"/>
              </a:rPr>
              <a:t>цифрами </a:t>
            </a:r>
            <a:r>
              <a:rPr sz="2800" b="1" spc="-10" dirty="0">
                <a:latin typeface="Times New Roman"/>
                <a:cs typeface="Times New Roman"/>
              </a:rPr>
              <a:t>таблиця </a:t>
            </a:r>
            <a:r>
              <a:rPr sz="2800" b="1" spc="-5" dirty="0">
                <a:latin typeface="Times New Roman"/>
                <a:cs typeface="Times New Roman"/>
              </a:rPr>
              <a:t>є  </a:t>
            </a:r>
            <a:r>
              <a:rPr sz="2800" b="1" spc="-30" dirty="0">
                <a:solidFill>
                  <a:srgbClr val="C00000"/>
                </a:solidFill>
                <a:latin typeface="Times New Roman"/>
                <a:cs typeface="Times New Roman"/>
              </a:rPr>
              <a:t>макетом </a:t>
            </a:r>
            <a:r>
              <a:rPr sz="2800" b="1" spc="-15" dirty="0">
                <a:solidFill>
                  <a:srgbClr val="C00000"/>
                </a:solidFill>
                <a:latin typeface="Times New Roman"/>
                <a:cs typeface="Times New Roman"/>
              </a:rPr>
              <a:t>статистичної</a:t>
            </a:r>
            <a:r>
              <a:rPr sz="2800" b="1" spc="65" dirty="0">
                <a:solidFill>
                  <a:srgbClr val="C00000"/>
                </a:solidFill>
                <a:latin typeface="Times New Roman"/>
                <a:cs typeface="Times New Roman"/>
              </a:rPr>
              <a:t> </a:t>
            </a:r>
            <a:r>
              <a:rPr sz="2800" b="1" spc="-10" dirty="0">
                <a:solidFill>
                  <a:srgbClr val="C00000"/>
                </a:solidFill>
                <a:latin typeface="Times New Roman"/>
                <a:cs typeface="Times New Roman"/>
              </a:rPr>
              <a:t>таблиці</a:t>
            </a:r>
            <a:r>
              <a:rPr sz="2800" b="1" spc="-10" dirty="0">
                <a:latin typeface="Times New Roman"/>
                <a:cs typeface="Times New Roman"/>
              </a:rPr>
              <a:t>:</a:t>
            </a:r>
            <a:endParaRPr sz="28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60692"/>
            <a:ext cx="8382000" cy="332740"/>
          </a:xfrm>
          <a:prstGeom prst="rect">
            <a:avLst/>
          </a:prstGeom>
          <a:solidFill>
            <a:srgbClr val="FFD5A9"/>
          </a:solidFill>
        </p:spPr>
        <p:txBody>
          <a:bodyPr vert="horz" wrap="square" lIns="0" tIns="0" rIns="0" bIns="0" rtlCol="0">
            <a:spAutoFit/>
          </a:bodyPr>
          <a:lstStyle/>
          <a:p>
            <a:pPr marL="17780" algn="ctr">
              <a:lnSpc>
                <a:spcPts val="2510"/>
              </a:lnSpc>
            </a:pPr>
            <a:r>
              <a:rPr sz="2400" b="1" spc="-175" dirty="0">
                <a:solidFill>
                  <a:srgbClr val="5E2D79"/>
                </a:solidFill>
                <a:latin typeface="Times New Roman"/>
                <a:cs typeface="Times New Roman"/>
              </a:rPr>
              <a:t>СТАТИСТИЧНІ</a:t>
            </a:r>
            <a:r>
              <a:rPr sz="2400" b="1" spc="-270" dirty="0">
                <a:solidFill>
                  <a:srgbClr val="5E2D79"/>
                </a:solidFill>
                <a:latin typeface="Times New Roman"/>
                <a:cs typeface="Times New Roman"/>
              </a:rPr>
              <a:t> </a:t>
            </a:r>
            <a:r>
              <a:rPr sz="2400" b="1" spc="-204" dirty="0">
                <a:solidFill>
                  <a:srgbClr val="5E2D79"/>
                </a:solidFill>
                <a:latin typeface="Times New Roman"/>
                <a:cs typeface="Times New Roman"/>
              </a:rPr>
              <a:t>ГРАФІКИ</a:t>
            </a:r>
            <a:endParaRPr sz="2400">
              <a:latin typeface="Times New Roman"/>
              <a:cs typeface="Times New Roman"/>
            </a:endParaRPr>
          </a:p>
        </p:txBody>
      </p:sp>
      <p:sp>
        <p:nvSpPr>
          <p:cNvPr id="3" name="object 3"/>
          <p:cNvSpPr txBox="1"/>
          <p:nvPr/>
        </p:nvSpPr>
        <p:spPr>
          <a:xfrm>
            <a:off x="459740" y="1731391"/>
            <a:ext cx="8225790" cy="4293235"/>
          </a:xfrm>
          <a:prstGeom prst="rect">
            <a:avLst/>
          </a:prstGeom>
        </p:spPr>
        <p:txBody>
          <a:bodyPr vert="horz" wrap="square" lIns="0" tIns="12065" rIns="0" bIns="0" rtlCol="0">
            <a:spAutoFit/>
          </a:bodyPr>
          <a:lstStyle/>
          <a:p>
            <a:pPr marL="12700" marR="5080" algn="just">
              <a:lnSpc>
                <a:spcPct val="100000"/>
              </a:lnSpc>
              <a:spcBef>
                <a:spcPts val="95"/>
              </a:spcBef>
            </a:pPr>
            <a:r>
              <a:rPr sz="2800" b="1" spc="-5" dirty="0">
                <a:latin typeface="Calibri"/>
                <a:cs typeface="Calibri"/>
              </a:rPr>
              <a:t>Статистичний графік </a:t>
            </a:r>
            <a:r>
              <a:rPr sz="2800" spc="-5" dirty="0">
                <a:latin typeface="Calibri"/>
                <a:cs typeface="Calibri"/>
              </a:rPr>
              <a:t>– </a:t>
            </a:r>
            <a:r>
              <a:rPr sz="2800" spc="-20" dirty="0">
                <a:latin typeface="Calibri"/>
                <a:cs typeface="Calibri"/>
              </a:rPr>
              <a:t>це </a:t>
            </a:r>
            <a:r>
              <a:rPr sz="2800" dirty="0">
                <a:latin typeface="Calibri"/>
                <a:cs typeface="Calibri"/>
              </a:rPr>
              <a:t>спосіб </a:t>
            </a:r>
            <a:r>
              <a:rPr sz="2800" spc="-10" dirty="0">
                <a:latin typeface="Calibri"/>
                <a:cs typeface="Calibri"/>
              </a:rPr>
              <a:t>наочного </a:t>
            </a:r>
            <a:r>
              <a:rPr sz="2800" spc="-15" dirty="0">
                <a:latin typeface="Calibri"/>
                <a:cs typeface="Calibri"/>
              </a:rPr>
              <a:t>подання </a:t>
            </a:r>
            <a:r>
              <a:rPr sz="2800" spc="-5" dirty="0">
                <a:latin typeface="Calibri"/>
                <a:cs typeface="Calibri"/>
              </a:rPr>
              <a:t>і  викладення даних за </a:t>
            </a:r>
            <a:r>
              <a:rPr sz="2800" spc="-10" dirty="0">
                <a:latin typeface="Calibri"/>
                <a:cs typeface="Calibri"/>
              </a:rPr>
              <a:t>допомогою геометричних  </a:t>
            </a:r>
            <a:r>
              <a:rPr sz="2800" spc="-5" dirty="0">
                <a:latin typeface="Calibri"/>
                <a:cs typeface="Calibri"/>
              </a:rPr>
              <a:t>знаків та інших графічних засобів з </a:t>
            </a:r>
            <a:r>
              <a:rPr sz="2800" spc="-20" dirty="0">
                <a:latin typeface="Calibri"/>
                <a:cs typeface="Calibri"/>
              </a:rPr>
              <a:t>метою </a:t>
            </a:r>
            <a:r>
              <a:rPr sz="2800" spc="-15" dirty="0">
                <a:latin typeface="Calibri"/>
                <a:cs typeface="Calibri"/>
              </a:rPr>
              <a:t>їх  </a:t>
            </a:r>
            <a:r>
              <a:rPr sz="2800" spc="-5" dirty="0">
                <a:latin typeface="Calibri"/>
                <a:cs typeface="Calibri"/>
              </a:rPr>
              <a:t>узагальнення і </a:t>
            </a:r>
            <a:r>
              <a:rPr sz="2800" spc="-15" dirty="0">
                <a:latin typeface="Calibri"/>
                <a:cs typeface="Calibri"/>
              </a:rPr>
              <a:t>аналізу. </a:t>
            </a:r>
            <a:r>
              <a:rPr sz="2800" spc="-35" dirty="0">
                <a:latin typeface="Calibri"/>
                <a:cs typeface="Calibri"/>
              </a:rPr>
              <a:t>Графіки </a:t>
            </a:r>
            <a:r>
              <a:rPr sz="2800" spc="-5" dirty="0">
                <a:latin typeface="Calibri"/>
                <a:cs typeface="Calibri"/>
              </a:rPr>
              <a:t>є </a:t>
            </a:r>
            <a:r>
              <a:rPr sz="2800" spc="-15" dirty="0">
                <a:latin typeface="Calibri"/>
                <a:cs typeface="Calibri"/>
              </a:rPr>
              <a:t>особливим видом  </a:t>
            </a:r>
            <a:r>
              <a:rPr sz="2800" spc="-5" dirty="0">
                <a:latin typeface="Calibri"/>
                <a:cs typeface="Calibri"/>
              </a:rPr>
              <a:t>графічних </a:t>
            </a:r>
            <a:r>
              <a:rPr sz="2800" spc="-10" dirty="0">
                <a:latin typeface="Calibri"/>
                <a:cs typeface="Calibri"/>
              </a:rPr>
              <a:t>зображень. </a:t>
            </a:r>
            <a:r>
              <a:rPr sz="2800" spc="-5" dirty="0">
                <a:latin typeface="Calibri"/>
                <a:cs typeface="Calibri"/>
              </a:rPr>
              <a:t>Основна відмінність  статистичних графіків від інших графічних </a:t>
            </a:r>
            <a:r>
              <a:rPr sz="2800" spc="-10" dirty="0">
                <a:latin typeface="Calibri"/>
                <a:cs typeface="Calibri"/>
              </a:rPr>
              <a:t>зображень  </a:t>
            </a:r>
            <a:r>
              <a:rPr sz="2800" spc="-15" dirty="0">
                <a:latin typeface="Calibri"/>
                <a:cs typeface="Calibri"/>
              </a:rPr>
              <a:t>полягає </a:t>
            </a:r>
            <a:r>
              <a:rPr sz="2800" spc="-5" dirty="0">
                <a:latin typeface="Calibri"/>
                <a:cs typeface="Calibri"/>
              </a:rPr>
              <a:t>в </a:t>
            </a:r>
            <a:r>
              <a:rPr sz="2800" spc="-30" dirty="0">
                <a:latin typeface="Calibri"/>
                <a:cs typeface="Calibri"/>
              </a:rPr>
              <a:t>тому, </a:t>
            </a:r>
            <a:r>
              <a:rPr sz="2800" spc="-15" dirty="0">
                <a:latin typeface="Calibri"/>
                <a:cs typeface="Calibri"/>
              </a:rPr>
              <a:t>що предметом </a:t>
            </a:r>
            <a:r>
              <a:rPr sz="2800" spc="-10" dirty="0">
                <a:latin typeface="Calibri"/>
                <a:cs typeface="Calibri"/>
              </a:rPr>
              <a:t>зображення </a:t>
            </a:r>
            <a:r>
              <a:rPr sz="2800" spc="-5" dirty="0">
                <a:latin typeface="Calibri"/>
                <a:cs typeface="Calibri"/>
              </a:rPr>
              <a:t>перших  завжди є статистичні дані, цифрові </a:t>
            </a:r>
            <a:r>
              <a:rPr sz="2800" spc="-10" dirty="0">
                <a:latin typeface="Calibri"/>
                <a:cs typeface="Calibri"/>
              </a:rPr>
              <a:t>показники, які  отримують внаслідок статистичного дослідження  </a:t>
            </a:r>
            <a:r>
              <a:rPr sz="2800" spc="-5" dirty="0">
                <a:latin typeface="Calibri"/>
                <a:cs typeface="Calibri"/>
              </a:rPr>
              <a:t>масових суспільних </a:t>
            </a:r>
            <a:r>
              <a:rPr sz="2800" spc="-10" dirty="0">
                <a:latin typeface="Calibri"/>
                <a:cs typeface="Calibri"/>
              </a:rPr>
              <a:t>явищ </a:t>
            </a:r>
            <a:r>
              <a:rPr sz="2800" spc="-5" dirty="0">
                <a:latin typeface="Calibri"/>
                <a:cs typeface="Calibri"/>
              </a:rPr>
              <a:t>і</a:t>
            </a:r>
            <a:r>
              <a:rPr sz="2800" spc="20" dirty="0">
                <a:latin typeface="Calibri"/>
                <a:cs typeface="Calibri"/>
              </a:rPr>
              <a:t> </a:t>
            </a:r>
            <a:r>
              <a:rPr sz="2800" spc="-10" dirty="0">
                <a:latin typeface="Calibri"/>
                <a:cs typeface="Calibri"/>
              </a:rPr>
              <a:t>процесів.</a:t>
            </a:r>
            <a:endParaRPr sz="28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257613"/>
            <a:ext cx="8630285" cy="5635625"/>
          </a:xfrm>
          <a:prstGeom prst="rect">
            <a:avLst/>
          </a:prstGeom>
        </p:spPr>
        <p:txBody>
          <a:bodyPr vert="horz" wrap="square" lIns="0" tIns="58419" rIns="0" bIns="0" rtlCol="0">
            <a:spAutoFit/>
          </a:bodyPr>
          <a:lstStyle/>
          <a:p>
            <a:pPr marL="462280" algn="just">
              <a:lnSpc>
                <a:spcPct val="100000"/>
              </a:lnSpc>
              <a:spcBef>
                <a:spcPts val="459"/>
              </a:spcBef>
            </a:pPr>
            <a:r>
              <a:rPr sz="2000" b="1" spc="-5" dirty="0">
                <a:latin typeface="Times New Roman"/>
                <a:cs typeface="Times New Roman"/>
              </a:rPr>
              <a:t>Всі графіки </a:t>
            </a:r>
            <a:r>
              <a:rPr sz="2000" b="1" spc="-15" dirty="0">
                <a:latin typeface="Times New Roman"/>
                <a:cs typeface="Times New Roman"/>
              </a:rPr>
              <a:t>мають </a:t>
            </a:r>
            <a:r>
              <a:rPr sz="2000" b="1" spc="-25" dirty="0">
                <a:latin typeface="Times New Roman"/>
                <a:cs typeface="Times New Roman"/>
              </a:rPr>
              <a:t>однакові </a:t>
            </a:r>
            <a:r>
              <a:rPr sz="2000" b="1" spc="-10" dirty="0">
                <a:latin typeface="Times New Roman"/>
                <a:cs typeface="Times New Roman"/>
              </a:rPr>
              <a:t>складові </a:t>
            </a:r>
            <a:r>
              <a:rPr sz="2000" b="1" spc="-5" dirty="0">
                <a:latin typeface="Times New Roman"/>
                <a:cs typeface="Times New Roman"/>
              </a:rPr>
              <a:t>елементи: </a:t>
            </a:r>
            <a:r>
              <a:rPr sz="2000" b="1" spc="-10" dirty="0">
                <a:latin typeface="Times New Roman"/>
                <a:cs typeface="Times New Roman"/>
              </a:rPr>
              <a:t>поле</a:t>
            </a:r>
            <a:r>
              <a:rPr sz="2000" b="1" spc="175" dirty="0">
                <a:latin typeface="Times New Roman"/>
                <a:cs typeface="Times New Roman"/>
              </a:rPr>
              <a:t> </a:t>
            </a:r>
            <a:r>
              <a:rPr sz="2000" b="1" spc="-10" dirty="0">
                <a:latin typeface="Times New Roman"/>
                <a:cs typeface="Times New Roman"/>
              </a:rPr>
              <a:t>графіка,</a:t>
            </a:r>
            <a:endParaRPr sz="2000">
              <a:latin typeface="Times New Roman"/>
              <a:cs typeface="Times New Roman"/>
            </a:endParaRPr>
          </a:p>
          <a:p>
            <a:pPr marL="12700" algn="just">
              <a:lnSpc>
                <a:spcPct val="100000"/>
              </a:lnSpc>
              <a:spcBef>
                <a:spcPts val="360"/>
              </a:spcBef>
            </a:pPr>
            <a:r>
              <a:rPr sz="2000" b="1" spc="-5" dirty="0">
                <a:latin typeface="Times New Roman"/>
                <a:cs typeface="Times New Roman"/>
              </a:rPr>
              <a:t>графічний </a:t>
            </a:r>
            <a:r>
              <a:rPr sz="2000" b="1" dirty="0">
                <a:latin typeface="Times New Roman"/>
                <a:cs typeface="Times New Roman"/>
              </a:rPr>
              <a:t>образ, </a:t>
            </a:r>
            <a:r>
              <a:rPr sz="2000" b="1" spc="-10" dirty="0">
                <a:latin typeface="Times New Roman"/>
                <a:cs typeface="Times New Roman"/>
              </a:rPr>
              <a:t>просторові </a:t>
            </a:r>
            <a:r>
              <a:rPr sz="2000" b="1" dirty="0">
                <a:latin typeface="Times New Roman"/>
                <a:cs typeface="Times New Roman"/>
              </a:rPr>
              <a:t>і масштабні </a:t>
            </a:r>
            <a:r>
              <a:rPr sz="2000" b="1" spc="-5" dirty="0">
                <a:latin typeface="Times New Roman"/>
                <a:cs typeface="Times New Roman"/>
              </a:rPr>
              <a:t>орієнтіри, </a:t>
            </a:r>
            <a:r>
              <a:rPr sz="2000" b="1" spc="-10" dirty="0">
                <a:latin typeface="Times New Roman"/>
                <a:cs typeface="Times New Roman"/>
              </a:rPr>
              <a:t>експлікацію</a:t>
            </a:r>
            <a:r>
              <a:rPr sz="2000" b="1" spc="-100" dirty="0">
                <a:latin typeface="Times New Roman"/>
                <a:cs typeface="Times New Roman"/>
              </a:rPr>
              <a:t> </a:t>
            </a:r>
            <a:r>
              <a:rPr sz="2000" b="1" spc="-10" dirty="0">
                <a:latin typeface="Times New Roman"/>
                <a:cs typeface="Times New Roman"/>
              </a:rPr>
              <a:t>графіка.</a:t>
            </a:r>
            <a:endParaRPr sz="2000">
              <a:latin typeface="Times New Roman"/>
              <a:cs typeface="Times New Roman"/>
            </a:endParaRPr>
          </a:p>
          <a:p>
            <a:pPr marL="12700" marR="5080" indent="449580" algn="just">
              <a:lnSpc>
                <a:spcPct val="114999"/>
              </a:lnSpc>
            </a:pPr>
            <a:r>
              <a:rPr sz="2000" b="1" spc="-10" dirty="0">
                <a:latin typeface="Times New Roman"/>
                <a:cs typeface="Times New Roman"/>
              </a:rPr>
              <a:t>Поле графіка </a:t>
            </a:r>
            <a:r>
              <a:rPr sz="2000" dirty="0">
                <a:latin typeface="Times New Roman"/>
                <a:cs typeface="Times New Roman"/>
              </a:rPr>
              <a:t>– </a:t>
            </a:r>
            <a:r>
              <a:rPr sz="2000" spc="-5" dirty="0">
                <a:latin typeface="Times New Roman"/>
                <a:cs typeface="Times New Roman"/>
              </a:rPr>
              <a:t>це </a:t>
            </a:r>
            <a:r>
              <a:rPr sz="2000" dirty="0">
                <a:latin typeface="Times New Roman"/>
                <a:cs typeface="Times New Roman"/>
              </a:rPr>
              <a:t>простір, у </a:t>
            </a:r>
            <a:r>
              <a:rPr sz="2000" spc="-30" dirty="0">
                <a:latin typeface="Times New Roman"/>
                <a:cs typeface="Times New Roman"/>
              </a:rPr>
              <a:t>якому </a:t>
            </a:r>
            <a:r>
              <a:rPr sz="2000" spc="-5" dirty="0">
                <a:latin typeface="Times New Roman"/>
                <a:cs typeface="Times New Roman"/>
              </a:rPr>
              <a:t>розміщуються геометричні або інші  графічні</a:t>
            </a:r>
            <a:r>
              <a:rPr sz="2000" spc="60" dirty="0">
                <a:latin typeface="Times New Roman"/>
                <a:cs typeface="Times New Roman"/>
              </a:rPr>
              <a:t> </a:t>
            </a:r>
            <a:r>
              <a:rPr sz="2000" spc="-5" dirty="0">
                <a:latin typeface="Times New Roman"/>
                <a:cs typeface="Times New Roman"/>
              </a:rPr>
              <a:t>знаки.</a:t>
            </a:r>
            <a:r>
              <a:rPr sz="2000" spc="70" dirty="0">
                <a:latin typeface="Times New Roman"/>
                <a:cs typeface="Times New Roman"/>
              </a:rPr>
              <a:t> </a:t>
            </a:r>
            <a:r>
              <a:rPr sz="2000" spc="-15" dirty="0">
                <a:latin typeface="Times New Roman"/>
                <a:cs typeface="Times New Roman"/>
              </a:rPr>
              <a:t>Розмір</a:t>
            </a:r>
            <a:r>
              <a:rPr sz="2000" spc="65" dirty="0">
                <a:latin typeface="Times New Roman"/>
                <a:cs typeface="Times New Roman"/>
              </a:rPr>
              <a:t> </a:t>
            </a:r>
            <a:r>
              <a:rPr sz="2000" spc="-10" dirty="0">
                <a:latin typeface="Times New Roman"/>
                <a:cs typeface="Times New Roman"/>
              </a:rPr>
              <a:t>поля</a:t>
            </a:r>
            <a:r>
              <a:rPr sz="2000" spc="65" dirty="0">
                <a:latin typeface="Times New Roman"/>
                <a:cs typeface="Times New Roman"/>
              </a:rPr>
              <a:t> </a:t>
            </a:r>
            <a:r>
              <a:rPr sz="2000" dirty="0">
                <a:latin typeface="Times New Roman"/>
                <a:cs typeface="Times New Roman"/>
              </a:rPr>
              <a:t>залежить</a:t>
            </a:r>
            <a:r>
              <a:rPr sz="2000" spc="70" dirty="0">
                <a:latin typeface="Times New Roman"/>
                <a:cs typeface="Times New Roman"/>
              </a:rPr>
              <a:t> </a:t>
            </a:r>
            <a:r>
              <a:rPr sz="2000" spc="-5" dirty="0">
                <a:latin typeface="Times New Roman"/>
                <a:cs typeface="Times New Roman"/>
              </a:rPr>
              <a:t>від</a:t>
            </a:r>
            <a:r>
              <a:rPr sz="2000" spc="65" dirty="0">
                <a:latin typeface="Times New Roman"/>
                <a:cs typeface="Times New Roman"/>
              </a:rPr>
              <a:t> </a:t>
            </a:r>
            <a:r>
              <a:rPr sz="2000" spc="-10" dirty="0">
                <a:latin typeface="Times New Roman"/>
                <a:cs typeface="Times New Roman"/>
              </a:rPr>
              <a:t>призначення</a:t>
            </a:r>
            <a:r>
              <a:rPr sz="2000" spc="75" dirty="0">
                <a:latin typeface="Times New Roman"/>
                <a:cs typeface="Times New Roman"/>
              </a:rPr>
              <a:t> </a:t>
            </a:r>
            <a:r>
              <a:rPr sz="2000" spc="-10" dirty="0">
                <a:latin typeface="Times New Roman"/>
                <a:cs typeface="Times New Roman"/>
              </a:rPr>
              <a:t>графіка.</a:t>
            </a:r>
            <a:r>
              <a:rPr sz="2000" spc="75" dirty="0">
                <a:latin typeface="Times New Roman"/>
                <a:cs typeface="Times New Roman"/>
              </a:rPr>
              <a:t> </a:t>
            </a:r>
            <a:r>
              <a:rPr sz="2000" dirty="0">
                <a:latin typeface="Times New Roman"/>
                <a:cs typeface="Times New Roman"/>
              </a:rPr>
              <a:t>Пропорції</a:t>
            </a:r>
            <a:r>
              <a:rPr sz="2000" spc="60" dirty="0">
                <a:latin typeface="Times New Roman"/>
                <a:cs typeface="Times New Roman"/>
              </a:rPr>
              <a:t> </a:t>
            </a:r>
            <a:r>
              <a:rPr sz="2000" spc="-20" dirty="0">
                <a:latin typeface="Times New Roman"/>
                <a:cs typeface="Times New Roman"/>
              </a:rPr>
              <a:t>його</a:t>
            </a:r>
            <a:endParaRPr sz="2000">
              <a:latin typeface="Times New Roman"/>
              <a:cs typeface="Times New Roman"/>
            </a:endParaRPr>
          </a:p>
          <a:p>
            <a:pPr marL="12700" marR="6985" algn="just">
              <a:lnSpc>
                <a:spcPct val="114999"/>
              </a:lnSpc>
              <a:spcBef>
                <a:spcPts val="5"/>
              </a:spcBef>
            </a:pPr>
            <a:r>
              <a:rPr sz="2000" spc="-5" dirty="0">
                <a:latin typeface="Times New Roman"/>
                <a:cs typeface="Times New Roman"/>
              </a:rPr>
              <a:t>сторін мають </a:t>
            </a:r>
            <a:r>
              <a:rPr sz="2000" dirty="0">
                <a:latin typeface="Times New Roman"/>
                <a:cs typeface="Times New Roman"/>
              </a:rPr>
              <a:t>сприяти </a:t>
            </a:r>
            <a:r>
              <a:rPr sz="2000" spc="-10" dirty="0">
                <a:latin typeface="Times New Roman"/>
                <a:cs typeface="Times New Roman"/>
              </a:rPr>
              <a:t>зоровому </a:t>
            </a:r>
            <a:r>
              <a:rPr sz="2000" spc="-5" dirty="0">
                <a:latin typeface="Times New Roman"/>
                <a:cs typeface="Times New Roman"/>
              </a:rPr>
              <a:t>сприйманню зображених </a:t>
            </a:r>
            <a:r>
              <a:rPr sz="2000" dirty="0">
                <a:latin typeface="Times New Roman"/>
                <a:cs typeface="Times New Roman"/>
              </a:rPr>
              <a:t>даних. На </a:t>
            </a:r>
            <a:r>
              <a:rPr sz="2000" spc="-10" dirty="0">
                <a:latin typeface="Times New Roman"/>
                <a:cs typeface="Times New Roman"/>
              </a:rPr>
              <a:t>практиці  </a:t>
            </a:r>
            <a:r>
              <a:rPr sz="2000" spc="-5" dirty="0">
                <a:latin typeface="Times New Roman"/>
                <a:cs typeface="Times New Roman"/>
              </a:rPr>
              <a:t>найчастіше відношення сторін </a:t>
            </a:r>
            <a:r>
              <a:rPr sz="2000" dirty="0">
                <a:latin typeface="Times New Roman"/>
                <a:cs typeface="Times New Roman"/>
              </a:rPr>
              <a:t>становить </a:t>
            </a:r>
            <a:r>
              <a:rPr sz="2000" spc="-5" dirty="0">
                <a:latin typeface="Times New Roman"/>
                <a:cs typeface="Times New Roman"/>
              </a:rPr>
              <a:t>1:1,3; 1:1,5 або 1:1,41. </a:t>
            </a:r>
            <a:r>
              <a:rPr sz="2000" spc="-15" dirty="0">
                <a:latin typeface="Times New Roman"/>
                <a:cs typeface="Times New Roman"/>
              </a:rPr>
              <a:t>Здебільшого  </a:t>
            </a:r>
            <a:r>
              <a:rPr sz="2000" spc="-5" dirty="0">
                <a:latin typeface="Times New Roman"/>
                <a:cs typeface="Times New Roman"/>
              </a:rPr>
              <a:t>графіки доцільно </a:t>
            </a:r>
            <a:r>
              <a:rPr sz="2000" spc="-40" dirty="0">
                <a:latin typeface="Times New Roman"/>
                <a:cs typeface="Times New Roman"/>
              </a:rPr>
              <a:t>будувати </a:t>
            </a:r>
            <a:r>
              <a:rPr sz="2000" spc="-5" dirty="0">
                <a:latin typeface="Times New Roman"/>
                <a:cs typeface="Times New Roman"/>
              </a:rPr>
              <a:t>прямокутної </a:t>
            </a:r>
            <a:r>
              <a:rPr sz="2000" spc="-10" dirty="0">
                <a:latin typeface="Times New Roman"/>
                <a:cs typeface="Times New Roman"/>
              </a:rPr>
              <a:t>форми, </a:t>
            </a:r>
            <a:r>
              <a:rPr sz="2000" dirty="0">
                <a:latin typeface="Times New Roman"/>
                <a:cs typeface="Times New Roman"/>
              </a:rPr>
              <a:t>але </a:t>
            </a:r>
            <a:r>
              <a:rPr sz="2000" spc="-5" dirty="0">
                <a:latin typeface="Times New Roman"/>
                <a:cs typeface="Times New Roman"/>
              </a:rPr>
              <a:t>при </a:t>
            </a:r>
            <a:r>
              <a:rPr sz="2000" spc="-10" dirty="0">
                <a:latin typeface="Times New Roman"/>
                <a:cs typeface="Times New Roman"/>
              </a:rPr>
              <a:t>вивченні  </a:t>
            </a:r>
            <a:r>
              <a:rPr sz="2000" spc="-5" dirty="0">
                <a:latin typeface="Times New Roman"/>
                <a:cs typeface="Times New Roman"/>
              </a:rPr>
              <a:t>взаємозв’язку </a:t>
            </a:r>
            <a:r>
              <a:rPr sz="2000" dirty="0">
                <a:latin typeface="Times New Roman"/>
                <a:cs typeface="Times New Roman"/>
              </a:rPr>
              <a:t>між явищами краще </a:t>
            </a:r>
            <a:r>
              <a:rPr sz="2000" spc="-20" dirty="0">
                <a:latin typeface="Times New Roman"/>
                <a:cs typeface="Times New Roman"/>
              </a:rPr>
              <a:t>використовувати </a:t>
            </a:r>
            <a:r>
              <a:rPr sz="2000" spc="-10" dirty="0">
                <a:latin typeface="Times New Roman"/>
                <a:cs typeface="Times New Roman"/>
              </a:rPr>
              <a:t>квадратні </a:t>
            </a:r>
            <a:r>
              <a:rPr sz="2000" spc="-5" dirty="0">
                <a:latin typeface="Times New Roman"/>
                <a:cs typeface="Times New Roman"/>
              </a:rPr>
              <a:t>графіки</a:t>
            </a:r>
            <a:r>
              <a:rPr sz="2000" spc="-45" dirty="0">
                <a:latin typeface="Times New Roman"/>
                <a:cs typeface="Times New Roman"/>
              </a:rPr>
              <a:t> </a:t>
            </a:r>
            <a:r>
              <a:rPr sz="2000" dirty="0">
                <a:latin typeface="Times New Roman"/>
                <a:cs typeface="Times New Roman"/>
              </a:rPr>
              <a:t>.</a:t>
            </a:r>
            <a:endParaRPr sz="2000">
              <a:latin typeface="Times New Roman"/>
              <a:cs typeface="Times New Roman"/>
            </a:endParaRPr>
          </a:p>
          <a:p>
            <a:pPr>
              <a:lnSpc>
                <a:spcPct val="100000"/>
              </a:lnSpc>
            </a:pPr>
            <a:endParaRPr sz="2400">
              <a:latin typeface="Times New Roman"/>
              <a:cs typeface="Times New Roman"/>
            </a:endParaRPr>
          </a:p>
          <a:p>
            <a:pPr marL="12700" marR="6350" indent="449580" algn="just">
              <a:lnSpc>
                <a:spcPct val="114999"/>
              </a:lnSpc>
            </a:pPr>
            <a:r>
              <a:rPr sz="2000" b="1" spc="-20" dirty="0">
                <a:latin typeface="Times New Roman"/>
                <a:cs typeface="Times New Roman"/>
              </a:rPr>
              <a:t>Графічний </a:t>
            </a:r>
            <a:r>
              <a:rPr sz="2000" b="1" dirty="0">
                <a:latin typeface="Times New Roman"/>
                <a:cs typeface="Times New Roman"/>
              </a:rPr>
              <a:t>образ </a:t>
            </a:r>
            <a:r>
              <a:rPr sz="2000" dirty="0">
                <a:latin typeface="Times New Roman"/>
                <a:cs typeface="Times New Roman"/>
              </a:rPr>
              <a:t>– </a:t>
            </a:r>
            <a:r>
              <a:rPr sz="2000" spc="-5" dirty="0">
                <a:latin typeface="Times New Roman"/>
                <a:cs typeface="Times New Roman"/>
              </a:rPr>
              <a:t>це </a:t>
            </a:r>
            <a:r>
              <a:rPr sz="2000" spc="-10" dirty="0">
                <a:latin typeface="Times New Roman"/>
                <a:cs typeface="Times New Roman"/>
              </a:rPr>
              <a:t>сукупність </a:t>
            </a:r>
            <a:r>
              <a:rPr sz="2000" spc="-5" dirty="0">
                <a:latin typeface="Times New Roman"/>
                <a:cs typeface="Times New Roman"/>
              </a:rPr>
              <a:t>геометричних або графічних знаків, </a:t>
            </a:r>
            <a:r>
              <a:rPr sz="2000" dirty="0">
                <a:latin typeface="Times New Roman"/>
                <a:cs typeface="Times New Roman"/>
              </a:rPr>
              <a:t>за  </a:t>
            </a:r>
            <a:r>
              <a:rPr sz="2000" spc="-10" dirty="0">
                <a:latin typeface="Times New Roman"/>
                <a:cs typeface="Times New Roman"/>
              </a:rPr>
              <a:t>допомогою </a:t>
            </a:r>
            <a:r>
              <a:rPr sz="2000" dirty="0">
                <a:latin typeface="Times New Roman"/>
                <a:cs typeface="Times New Roman"/>
              </a:rPr>
              <a:t>яких </a:t>
            </a:r>
            <a:r>
              <a:rPr sz="2000" spc="-5" dirty="0">
                <a:latin typeface="Times New Roman"/>
                <a:cs typeface="Times New Roman"/>
              </a:rPr>
              <a:t>відображаються статистичні дані, </a:t>
            </a:r>
            <a:r>
              <a:rPr sz="2000" dirty="0">
                <a:latin typeface="Times New Roman"/>
                <a:cs typeface="Times New Roman"/>
              </a:rPr>
              <a:t>є </a:t>
            </a:r>
            <a:r>
              <a:rPr sz="2000" spc="5" dirty="0">
                <a:latin typeface="Times New Roman"/>
                <a:cs typeface="Times New Roman"/>
              </a:rPr>
              <a:t>основою</a:t>
            </a:r>
            <a:r>
              <a:rPr sz="2000" spc="-25" dirty="0">
                <a:latin typeface="Times New Roman"/>
                <a:cs typeface="Times New Roman"/>
              </a:rPr>
              <a:t> </a:t>
            </a:r>
            <a:r>
              <a:rPr sz="2000" spc="-10" dirty="0">
                <a:latin typeface="Times New Roman"/>
                <a:cs typeface="Times New Roman"/>
              </a:rPr>
              <a:t>графіка.</a:t>
            </a:r>
            <a:endParaRPr sz="2000">
              <a:latin typeface="Times New Roman"/>
              <a:cs typeface="Times New Roman"/>
            </a:endParaRPr>
          </a:p>
          <a:p>
            <a:pPr>
              <a:lnSpc>
                <a:spcPct val="100000"/>
              </a:lnSpc>
              <a:spcBef>
                <a:spcPts val="5"/>
              </a:spcBef>
            </a:pPr>
            <a:endParaRPr sz="2400">
              <a:latin typeface="Times New Roman"/>
              <a:cs typeface="Times New Roman"/>
            </a:endParaRPr>
          </a:p>
          <a:p>
            <a:pPr marL="12700" marR="5080" indent="449580" algn="just">
              <a:lnSpc>
                <a:spcPct val="114999"/>
              </a:lnSpc>
            </a:pPr>
            <a:r>
              <a:rPr sz="2000" b="1" dirty="0">
                <a:latin typeface="Times New Roman"/>
                <a:cs typeface="Times New Roman"/>
              </a:rPr>
              <a:t>Масштабні </a:t>
            </a:r>
            <a:r>
              <a:rPr sz="2000" b="1" spc="-5" dirty="0">
                <a:latin typeface="Times New Roman"/>
                <a:cs typeface="Times New Roman"/>
              </a:rPr>
              <a:t>орієнтири </a:t>
            </a:r>
            <a:r>
              <a:rPr sz="2000" dirty="0">
                <a:latin typeface="Times New Roman"/>
                <a:cs typeface="Times New Roman"/>
              </a:rPr>
              <a:t>– </a:t>
            </a:r>
            <a:r>
              <a:rPr sz="2000" spc="-10" dirty="0">
                <a:latin typeface="Times New Roman"/>
                <a:cs typeface="Times New Roman"/>
              </a:rPr>
              <a:t>це </a:t>
            </a:r>
            <a:r>
              <a:rPr sz="2000" spc="-5" dirty="0">
                <a:latin typeface="Times New Roman"/>
                <a:cs typeface="Times New Roman"/>
              </a:rPr>
              <a:t>масштаб, </a:t>
            </a:r>
            <a:r>
              <a:rPr sz="2000" dirty="0">
                <a:latin typeface="Times New Roman"/>
                <a:cs typeface="Times New Roman"/>
              </a:rPr>
              <a:t>масштабна </a:t>
            </a:r>
            <a:r>
              <a:rPr sz="2000" spc="-5" dirty="0">
                <a:latin typeface="Times New Roman"/>
                <a:cs typeface="Times New Roman"/>
              </a:rPr>
              <a:t>шкала </a:t>
            </a:r>
            <a:r>
              <a:rPr sz="2000" dirty="0">
                <a:latin typeface="Times New Roman"/>
                <a:cs typeface="Times New Roman"/>
              </a:rPr>
              <a:t>і масштабний  </a:t>
            </a:r>
            <a:r>
              <a:rPr sz="2000" spc="-5" dirty="0">
                <a:latin typeface="Times New Roman"/>
                <a:cs typeface="Times New Roman"/>
              </a:rPr>
              <a:t>знак, </a:t>
            </a:r>
            <a:r>
              <a:rPr sz="2000" dirty="0">
                <a:latin typeface="Times New Roman"/>
                <a:cs typeface="Times New Roman"/>
              </a:rPr>
              <a:t>які </a:t>
            </a:r>
            <a:r>
              <a:rPr sz="2000" spc="-10" dirty="0">
                <a:latin typeface="Times New Roman"/>
                <a:cs typeface="Times New Roman"/>
              </a:rPr>
              <a:t>застосовуються </a:t>
            </a:r>
            <a:r>
              <a:rPr sz="2000" dirty="0">
                <a:latin typeface="Times New Roman"/>
                <a:cs typeface="Times New Roman"/>
              </a:rPr>
              <a:t>для </a:t>
            </a:r>
            <a:r>
              <a:rPr sz="2000" spc="-15" dirty="0">
                <a:latin typeface="Times New Roman"/>
                <a:cs typeface="Times New Roman"/>
              </a:rPr>
              <a:t>визначення </a:t>
            </a:r>
            <a:r>
              <a:rPr sz="2000" spc="-5" dirty="0">
                <a:latin typeface="Times New Roman"/>
                <a:cs typeface="Times New Roman"/>
              </a:rPr>
              <a:t>розмірів геометричних </a:t>
            </a:r>
            <a:r>
              <a:rPr sz="2000" spc="10" dirty="0">
                <a:latin typeface="Times New Roman"/>
                <a:cs typeface="Times New Roman"/>
              </a:rPr>
              <a:t>та </a:t>
            </a:r>
            <a:r>
              <a:rPr sz="2000" dirty="0">
                <a:latin typeface="Times New Roman"/>
                <a:cs typeface="Times New Roman"/>
              </a:rPr>
              <a:t>інших  </a:t>
            </a:r>
            <a:r>
              <a:rPr sz="2000" spc="-5" dirty="0">
                <a:latin typeface="Times New Roman"/>
                <a:cs typeface="Times New Roman"/>
              </a:rPr>
              <a:t>знаків. </a:t>
            </a:r>
            <a:r>
              <a:rPr sz="2000" dirty="0">
                <a:latin typeface="Times New Roman"/>
                <a:cs typeface="Times New Roman"/>
              </a:rPr>
              <a:t>Масштаб – </a:t>
            </a:r>
            <a:r>
              <a:rPr sz="2000" spc="-5" dirty="0">
                <a:latin typeface="Times New Roman"/>
                <a:cs typeface="Times New Roman"/>
              </a:rPr>
              <a:t>це </a:t>
            </a:r>
            <a:r>
              <a:rPr sz="2000" spc="-10" dirty="0">
                <a:latin typeface="Times New Roman"/>
                <a:cs typeface="Times New Roman"/>
              </a:rPr>
              <a:t>умовна </a:t>
            </a:r>
            <a:r>
              <a:rPr sz="2000" spc="-5" dirty="0">
                <a:latin typeface="Times New Roman"/>
                <a:cs typeface="Times New Roman"/>
              </a:rPr>
              <a:t>міра </a:t>
            </a:r>
            <a:r>
              <a:rPr sz="2000" spc="-15" dirty="0">
                <a:latin typeface="Times New Roman"/>
                <a:cs typeface="Times New Roman"/>
              </a:rPr>
              <a:t>переводу </a:t>
            </a:r>
            <a:r>
              <a:rPr sz="2000" spc="-10" dirty="0">
                <a:latin typeface="Times New Roman"/>
                <a:cs typeface="Times New Roman"/>
              </a:rPr>
              <a:t>числового </a:t>
            </a:r>
            <a:r>
              <a:rPr sz="2000" spc="-15" dirty="0">
                <a:latin typeface="Times New Roman"/>
                <a:cs typeface="Times New Roman"/>
              </a:rPr>
              <a:t>значення </a:t>
            </a:r>
            <a:r>
              <a:rPr sz="2000" spc="-5" dirty="0">
                <a:latin typeface="Times New Roman"/>
                <a:cs typeface="Times New Roman"/>
              </a:rPr>
              <a:t>статистичної  величини </a:t>
            </a:r>
            <a:r>
              <a:rPr sz="2000" dirty="0">
                <a:latin typeface="Times New Roman"/>
                <a:cs typeface="Times New Roman"/>
              </a:rPr>
              <a:t>у</a:t>
            </a:r>
            <a:r>
              <a:rPr sz="2000" spc="5" dirty="0">
                <a:latin typeface="Times New Roman"/>
                <a:cs typeface="Times New Roman"/>
              </a:rPr>
              <a:t> </a:t>
            </a:r>
            <a:r>
              <a:rPr sz="2000" spc="-25" dirty="0">
                <a:latin typeface="Times New Roman"/>
                <a:cs typeface="Times New Roman"/>
              </a:rPr>
              <a:t>графічну.</a:t>
            </a:r>
            <a:endParaRPr sz="20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300" y="206705"/>
            <a:ext cx="8408670" cy="452120"/>
          </a:xfrm>
          <a:prstGeom prst="rect">
            <a:avLst/>
          </a:prstGeom>
        </p:spPr>
        <p:txBody>
          <a:bodyPr vert="horz" wrap="square" lIns="0" tIns="12065" rIns="0" bIns="0" rtlCol="0">
            <a:spAutoFit/>
          </a:bodyPr>
          <a:lstStyle/>
          <a:p>
            <a:pPr marL="12700">
              <a:lnSpc>
                <a:spcPct val="100000"/>
              </a:lnSpc>
              <a:spcBef>
                <a:spcPts val="95"/>
              </a:spcBef>
              <a:tabLst>
                <a:tab pos="2002789" algn="l"/>
                <a:tab pos="3924935" algn="l"/>
                <a:tab pos="5431155" algn="l"/>
                <a:tab pos="6273800" algn="l"/>
                <a:tab pos="7790815" algn="l"/>
              </a:tabLst>
            </a:pPr>
            <a:r>
              <a:rPr sz="2800" i="1" spc="-5" dirty="0">
                <a:solidFill>
                  <a:srgbClr val="FF0000"/>
                </a:solidFill>
                <a:latin typeface="Trebuchet MS"/>
                <a:cs typeface="Trebuchet MS"/>
              </a:rPr>
              <a:t>Еко</a:t>
            </a:r>
            <a:r>
              <a:rPr sz="2800" i="1" spc="-20" dirty="0">
                <a:solidFill>
                  <a:srgbClr val="FF0000"/>
                </a:solidFill>
                <a:latin typeface="Trebuchet MS"/>
                <a:cs typeface="Trebuchet MS"/>
              </a:rPr>
              <a:t>н</a:t>
            </a:r>
            <a:r>
              <a:rPr sz="2800" i="1" dirty="0">
                <a:solidFill>
                  <a:srgbClr val="FF0000"/>
                </a:solidFill>
                <a:latin typeface="Trebuchet MS"/>
                <a:cs typeface="Trebuchet MS"/>
              </a:rPr>
              <a:t>о</a:t>
            </a:r>
            <a:r>
              <a:rPr sz="2800" i="1" spc="-5" dirty="0">
                <a:solidFill>
                  <a:srgbClr val="FF0000"/>
                </a:solidFill>
                <a:latin typeface="Trebuchet MS"/>
                <a:cs typeface="Trebuchet MS"/>
              </a:rPr>
              <a:t>мічні</a:t>
            </a:r>
            <a:r>
              <a:rPr sz="2800" i="1" dirty="0">
                <a:solidFill>
                  <a:srgbClr val="FF0000"/>
                </a:solidFill>
                <a:latin typeface="Trebuchet MS"/>
                <a:cs typeface="Trebuchet MS"/>
              </a:rPr>
              <a:t>	</a:t>
            </a:r>
            <a:r>
              <a:rPr sz="2800" i="1" spc="-5" dirty="0">
                <a:solidFill>
                  <a:srgbClr val="FF0000"/>
                </a:solidFill>
                <a:latin typeface="Trebuchet MS"/>
                <a:cs typeface="Trebuchet MS"/>
              </a:rPr>
              <a:t>(</a:t>
            </a:r>
            <a:r>
              <a:rPr sz="2800" i="1" spc="-10" dirty="0">
                <a:solidFill>
                  <a:srgbClr val="FF0000"/>
                </a:solidFill>
                <a:latin typeface="Trebuchet MS"/>
                <a:cs typeface="Trebuchet MS"/>
              </a:rPr>
              <a:t>п</a:t>
            </a:r>
            <a:r>
              <a:rPr sz="2800" i="1" spc="-15" dirty="0">
                <a:solidFill>
                  <a:srgbClr val="FF0000"/>
                </a:solidFill>
                <a:latin typeface="Trebuchet MS"/>
                <a:cs typeface="Trebuchet MS"/>
              </a:rPr>
              <a:t>р</a:t>
            </a:r>
            <a:r>
              <a:rPr sz="2800" i="1" spc="-5" dirty="0">
                <a:solidFill>
                  <a:srgbClr val="FF0000"/>
                </a:solidFill>
                <a:latin typeface="Trebuchet MS"/>
                <a:cs typeface="Trebuchet MS"/>
              </a:rPr>
              <a:t>и</a:t>
            </a:r>
            <a:r>
              <a:rPr sz="2800" i="1" spc="-20" dirty="0">
                <a:solidFill>
                  <a:srgbClr val="FF0000"/>
                </a:solidFill>
                <a:latin typeface="Trebuchet MS"/>
                <a:cs typeface="Trebuchet MS"/>
              </a:rPr>
              <a:t>р</a:t>
            </a:r>
            <a:r>
              <a:rPr sz="2800" i="1" spc="-5" dirty="0">
                <a:solidFill>
                  <a:srgbClr val="FF0000"/>
                </a:solidFill>
                <a:latin typeface="Trebuchet MS"/>
                <a:cs typeface="Trebuchet MS"/>
              </a:rPr>
              <a:t>од</a:t>
            </a:r>
            <a:r>
              <a:rPr sz="2800" i="1" spc="-20" dirty="0">
                <a:solidFill>
                  <a:srgbClr val="FF0000"/>
                </a:solidFill>
                <a:latin typeface="Trebuchet MS"/>
                <a:cs typeface="Trebuchet MS"/>
              </a:rPr>
              <a:t>н</a:t>
            </a:r>
            <a:r>
              <a:rPr sz="2800" i="1" dirty="0">
                <a:solidFill>
                  <a:srgbClr val="FF0000"/>
                </a:solidFill>
                <a:latin typeface="Trebuchet MS"/>
                <a:cs typeface="Trebuchet MS"/>
              </a:rPr>
              <a:t>і</a:t>
            </a:r>
            <a:r>
              <a:rPr sz="2800" i="1" spc="-5" dirty="0">
                <a:solidFill>
                  <a:srgbClr val="FF0000"/>
                </a:solidFill>
                <a:latin typeface="Trebuchet MS"/>
                <a:cs typeface="Trebuchet MS"/>
              </a:rPr>
              <a:t>)</a:t>
            </a:r>
            <a:r>
              <a:rPr sz="2800" i="1" dirty="0">
                <a:solidFill>
                  <a:srgbClr val="FF0000"/>
                </a:solidFill>
                <a:latin typeface="Trebuchet MS"/>
                <a:cs typeface="Trebuchet MS"/>
              </a:rPr>
              <a:t>	</a:t>
            </a:r>
            <a:r>
              <a:rPr sz="2800" i="1" spc="-10" dirty="0">
                <a:solidFill>
                  <a:srgbClr val="FF0000"/>
                </a:solidFill>
                <a:latin typeface="Trebuchet MS"/>
                <a:cs typeface="Trebuchet MS"/>
              </a:rPr>
              <a:t>п</a:t>
            </a:r>
            <a:r>
              <a:rPr sz="2800" i="1" spc="-15" dirty="0">
                <a:solidFill>
                  <a:srgbClr val="FF0000"/>
                </a:solidFill>
                <a:latin typeface="Trebuchet MS"/>
                <a:cs typeface="Trebuchet MS"/>
              </a:rPr>
              <a:t>р</a:t>
            </a:r>
            <a:r>
              <a:rPr sz="2800" i="1" spc="-5" dirty="0">
                <a:solidFill>
                  <a:srgbClr val="FF0000"/>
                </a:solidFill>
                <a:latin typeface="Trebuchet MS"/>
                <a:cs typeface="Trebuchet MS"/>
              </a:rPr>
              <a:t>о</a:t>
            </a:r>
            <a:r>
              <a:rPr sz="2800" i="1" spc="-15" dirty="0">
                <a:solidFill>
                  <a:srgbClr val="FF0000"/>
                </a:solidFill>
                <a:latin typeface="Trebuchet MS"/>
                <a:cs typeface="Trebuchet MS"/>
              </a:rPr>
              <a:t>ц</a:t>
            </a:r>
            <a:r>
              <a:rPr sz="2800" i="1" spc="-10" dirty="0">
                <a:solidFill>
                  <a:srgbClr val="FF0000"/>
                </a:solidFill>
                <a:latin typeface="Trebuchet MS"/>
                <a:cs typeface="Trebuchet MS"/>
              </a:rPr>
              <a:t>ес</a:t>
            </a:r>
            <a:r>
              <a:rPr sz="2800" i="1" spc="-5" dirty="0">
                <a:solidFill>
                  <a:srgbClr val="FF0000"/>
                </a:solidFill>
                <a:latin typeface="Trebuchet MS"/>
                <a:cs typeface="Trebuchet MS"/>
              </a:rPr>
              <a:t>и</a:t>
            </a:r>
            <a:r>
              <a:rPr sz="2800" i="1" dirty="0">
                <a:solidFill>
                  <a:srgbClr val="FF0000"/>
                </a:solidFill>
                <a:latin typeface="Trebuchet MS"/>
                <a:cs typeface="Trebuchet MS"/>
              </a:rPr>
              <a:t>	</a:t>
            </a:r>
            <a:r>
              <a:rPr sz="2800" spc="-5" dirty="0">
                <a:latin typeface="Trebuchet MS"/>
                <a:cs typeface="Trebuchet MS"/>
              </a:rPr>
              <a:t>-</a:t>
            </a:r>
            <a:r>
              <a:rPr sz="2800" spc="420" dirty="0">
                <a:latin typeface="Trebuchet MS"/>
                <a:cs typeface="Trebuchet MS"/>
              </a:rPr>
              <a:t> </a:t>
            </a:r>
            <a:r>
              <a:rPr sz="2800" spc="-15" dirty="0">
                <a:latin typeface="Trebuchet MS"/>
                <a:cs typeface="Trebuchet MS"/>
              </a:rPr>
              <a:t>ц</a:t>
            </a:r>
            <a:r>
              <a:rPr sz="2800" spc="-5" dirty="0">
                <a:latin typeface="Trebuchet MS"/>
                <a:cs typeface="Trebuchet MS"/>
              </a:rPr>
              <a:t>е</a:t>
            </a:r>
            <a:r>
              <a:rPr sz="2800" dirty="0">
                <a:latin typeface="Trebuchet MS"/>
                <a:cs typeface="Trebuchet MS"/>
              </a:rPr>
              <a:t>	</a:t>
            </a:r>
            <a:r>
              <a:rPr sz="2800" spc="-5" dirty="0">
                <a:latin typeface="Trebuchet MS"/>
                <a:cs typeface="Trebuchet MS"/>
              </a:rPr>
              <a:t>процеси</a:t>
            </a:r>
            <a:r>
              <a:rPr sz="2800" dirty="0">
                <a:latin typeface="Trebuchet MS"/>
                <a:cs typeface="Trebuchet MS"/>
              </a:rPr>
              <a:t>	</a:t>
            </a:r>
            <a:r>
              <a:rPr sz="2800" spc="-10" dirty="0">
                <a:latin typeface="Trebuchet MS"/>
                <a:cs typeface="Trebuchet MS"/>
              </a:rPr>
              <a:t>між</a:t>
            </a:r>
            <a:endParaRPr sz="2800">
              <a:latin typeface="Trebuchet MS"/>
              <a:cs typeface="Trebuchet MS"/>
            </a:endParaRPr>
          </a:p>
        </p:txBody>
      </p:sp>
      <p:sp>
        <p:nvSpPr>
          <p:cNvPr id="3" name="object 3"/>
          <p:cNvSpPr txBox="1"/>
          <p:nvPr/>
        </p:nvSpPr>
        <p:spPr>
          <a:xfrm>
            <a:off x="368300" y="633729"/>
            <a:ext cx="2106295" cy="878840"/>
          </a:xfrm>
          <a:prstGeom prst="rect">
            <a:avLst/>
          </a:prstGeom>
        </p:spPr>
        <p:txBody>
          <a:bodyPr vert="horz" wrap="square" lIns="0" tIns="12065" rIns="0" bIns="0" rtlCol="0">
            <a:spAutoFit/>
          </a:bodyPr>
          <a:lstStyle/>
          <a:p>
            <a:pPr marL="12700" marR="5080">
              <a:lnSpc>
                <a:spcPct val="100000"/>
              </a:lnSpc>
              <a:spcBef>
                <a:spcPts val="95"/>
              </a:spcBef>
              <a:tabLst>
                <a:tab pos="1890395" algn="l"/>
              </a:tabLst>
            </a:pPr>
            <a:r>
              <a:rPr sz="2800" spc="-5" dirty="0">
                <a:latin typeface="Trebuchet MS"/>
                <a:cs typeface="Trebuchet MS"/>
              </a:rPr>
              <a:t>лю</a:t>
            </a:r>
            <a:r>
              <a:rPr sz="2800" dirty="0">
                <a:latin typeface="Trebuchet MS"/>
                <a:cs typeface="Trebuchet MS"/>
              </a:rPr>
              <a:t>д</a:t>
            </a:r>
            <a:r>
              <a:rPr sz="2800" spc="-5" dirty="0">
                <a:latin typeface="Trebuchet MS"/>
                <a:cs typeface="Trebuchet MS"/>
              </a:rPr>
              <a:t>иною</a:t>
            </a:r>
            <a:r>
              <a:rPr sz="2800" dirty="0">
                <a:latin typeface="Trebuchet MS"/>
                <a:cs typeface="Trebuchet MS"/>
              </a:rPr>
              <a:t>	</a:t>
            </a:r>
            <a:r>
              <a:rPr sz="2800" spc="-5" dirty="0">
                <a:latin typeface="Trebuchet MS"/>
                <a:cs typeface="Trebuchet MS"/>
              </a:rPr>
              <a:t>й  </a:t>
            </a:r>
            <a:r>
              <a:rPr sz="2800" spc="-10" dirty="0">
                <a:latin typeface="Trebuchet MS"/>
                <a:cs typeface="Trebuchet MS"/>
              </a:rPr>
              <a:t>допомогою</a:t>
            </a:r>
            <a:endParaRPr sz="2800">
              <a:latin typeface="Trebuchet MS"/>
              <a:cs typeface="Trebuchet MS"/>
            </a:endParaRPr>
          </a:p>
        </p:txBody>
      </p:sp>
      <p:sp>
        <p:nvSpPr>
          <p:cNvPr id="4" name="object 4"/>
          <p:cNvSpPr txBox="1"/>
          <p:nvPr/>
        </p:nvSpPr>
        <p:spPr>
          <a:xfrm>
            <a:off x="2505201" y="633729"/>
            <a:ext cx="2407920" cy="878840"/>
          </a:xfrm>
          <a:prstGeom prst="rect">
            <a:avLst/>
          </a:prstGeom>
        </p:spPr>
        <p:txBody>
          <a:bodyPr vert="horz" wrap="square" lIns="0" tIns="12065" rIns="0" bIns="0" rtlCol="0">
            <a:spAutoFit/>
          </a:bodyPr>
          <a:lstStyle/>
          <a:p>
            <a:pPr marL="12700" marR="5080" indent="307340">
              <a:lnSpc>
                <a:spcPct val="100000"/>
              </a:lnSpc>
              <a:spcBef>
                <a:spcPts val="95"/>
              </a:spcBef>
              <a:tabLst>
                <a:tab pos="1524635" algn="l"/>
              </a:tabLst>
            </a:pPr>
            <a:r>
              <a:rPr sz="2800" spc="-5" dirty="0">
                <a:latin typeface="Trebuchet MS"/>
                <a:cs typeface="Trebuchet MS"/>
              </a:rPr>
              <a:t>природою,  </a:t>
            </a:r>
            <a:r>
              <a:rPr sz="2800" spc="-10" dirty="0">
                <a:latin typeface="Trebuchet MS"/>
                <a:cs typeface="Trebuchet MS"/>
              </a:rPr>
              <a:t>за</a:t>
            </a:r>
            <a:r>
              <a:rPr sz="2800" dirty="0">
                <a:latin typeface="Trebuchet MS"/>
                <a:cs typeface="Trebuchet MS"/>
              </a:rPr>
              <a:t>с</a:t>
            </a:r>
            <a:r>
              <a:rPr sz="2800" spc="-10" dirty="0">
                <a:latin typeface="Trebuchet MS"/>
                <a:cs typeface="Trebuchet MS"/>
              </a:rPr>
              <a:t>обі</a:t>
            </a:r>
            <a:r>
              <a:rPr sz="2800" spc="-5" dirty="0">
                <a:latin typeface="Trebuchet MS"/>
                <a:cs typeface="Trebuchet MS"/>
              </a:rPr>
              <a:t>в</a:t>
            </a:r>
            <a:r>
              <a:rPr sz="2800" dirty="0">
                <a:latin typeface="Trebuchet MS"/>
                <a:cs typeface="Trebuchet MS"/>
              </a:rPr>
              <a:t>	</a:t>
            </a:r>
            <a:r>
              <a:rPr sz="2800" spc="-5" dirty="0">
                <a:latin typeface="Trebuchet MS"/>
                <a:cs typeface="Trebuchet MS"/>
              </a:rPr>
              <a:t>праці</a:t>
            </a:r>
            <a:endParaRPr sz="2800">
              <a:latin typeface="Trebuchet MS"/>
              <a:cs typeface="Trebuchet MS"/>
            </a:endParaRPr>
          </a:p>
        </p:txBody>
      </p:sp>
      <p:sp>
        <p:nvSpPr>
          <p:cNvPr id="5" name="object 5"/>
          <p:cNvSpPr txBox="1"/>
          <p:nvPr/>
        </p:nvSpPr>
        <p:spPr>
          <a:xfrm>
            <a:off x="4945760" y="633729"/>
            <a:ext cx="3832860" cy="878840"/>
          </a:xfrm>
          <a:prstGeom prst="rect">
            <a:avLst/>
          </a:prstGeom>
        </p:spPr>
        <p:txBody>
          <a:bodyPr vert="horz" wrap="square" lIns="0" tIns="12065" rIns="0" bIns="0" rtlCol="0">
            <a:spAutoFit/>
          </a:bodyPr>
          <a:lstStyle/>
          <a:p>
            <a:pPr marL="276225" marR="5080" indent="-264160">
              <a:lnSpc>
                <a:spcPct val="100000"/>
              </a:lnSpc>
              <a:spcBef>
                <a:spcPts val="95"/>
              </a:spcBef>
              <a:tabLst>
                <a:tab pos="758825" algn="l"/>
                <a:tab pos="845819" algn="l"/>
                <a:tab pos="3475354" algn="l"/>
              </a:tabLst>
            </a:pPr>
            <a:r>
              <a:rPr sz="2800" spc="-5" dirty="0">
                <a:latin typeface="Trebuchet MS"/>
                <a:cs typeface="Trebuchet MS"/>
              </a:rPr>
              <a:t>які		</a:t>
            </a:r>
            <a:r>
              <a:rPr sz="2800" spc="-10" dirty="0">
                <a:latin typeface="Trebuchet MS"/>
                <a:cs typeface="Trebuchet MS"/>
              </a:rPr>
              <a:t>зд</a:t>
            </a:r>
            <a:r>
              <a:rPr sz="2800" dirty="0">
                <a:latin typeface="Trebuchet MS"/>
                <a:cs typeface="Trebuchet MS"/>
              </a:rPr>
              <a:t>ій</a:t>
            </a:r>
            <a:r>
              <a:rPr sz="2800" spc="-10" dirty="0">
                <a:latin typeface="Trebuchet MS"/>
                <a:cs typeface="Trebuchet MS"/>
              </a:rPr>
              <a:t>снюю</a:t>
            </a:r>
            <a:r>
              <a:rPr sz="2800" dirty="0">
                <a:latin typeface="Trebuchet MS"/>
                <a:cs typeface="Trebuchet MS"/>
              </a:rPr>
              <a:t>т</a:t>
            </a:r>
            <a:r>
              <a:rPr sz="2800" spc="-5" dirty="0">
                <a:latin typeface="Trebuchet MS"/>
                <a:cs typeface="Trebuchet MS"/>
              </a:rPr>
              <a:t>ься</a:t>
            </a:r>
            <a:r>
              <a:rPr sz="2800" dirty="0">
                <a:latin typeface="Trebuchet MS"/>
                <a:cs typeface="Trebuchet MS"/>
              </a:rPr>
              <a:t>	</a:t>
            </a:r>
            <a:r>
              <a:rPr sz="2800" spc="-5" dirty="0">
                <a:latin typeface="Trebuchet MS"/>
                <a:cs typeface="Trebuchet MS"/>
              </a:rPr>
              <a:t>за  з	метою</a:t>
            </a:r>
            <a:endParaRPr sz="2800">
              <a:latin typeface="Trebuchet MS"/>
              <a:cs typeface="Trebuchet MS"/>
            </a:endParaRPr>
          </a:p>
        </p:txBody>
      </p:sp>
      <p:sp>
        <p:nvSpPr>
          <p:cNvPr id="6" name="object 6"/>
          <p:cNvSpPr txBox="1"/>
          <p:nvPr/>
        </p:nvSpPr>
        <p:spPr>
          <a:xfrm>
            <a:off x="7061454" y="1060449"/>
            <a:ext cx="171450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Trebuchet MS"/>
                <a:cs typeface="Trebuchet MS"/>
              </a:rPr>
              <a:t>ств</a:t>
            </a:r>
            <a:r>
              <a:rPr sz="2800" spc="5" dirty="0">
                <a:latin typeface="Trebuchet MS"/>
                <a:cs typeface="Trebuchet MS"/>
              </a:rPr>
              <a:t>о</a:t>
            </a:r>
            <a:r>
              <a:rPr sz="2800" spc="-10" dirty="0">
                <a:latin typeface="Trebuchet MS"/>
                <a:cs typeface="Trebuchet MS"/>
              </a:rPr>
              <a:t>р</a:t>
            </a:r>
            <a:r>
              <a:rPr sz="2800" dirty="0">
                <a:latin typeface="Trebuchet MS"/>
                <a:cs typeface="Trebuchet MS"/>
              </a:rPr>
              <a:t>е</a:t>
            </a:r>
            <a:r>
              <a:rPr sz="2800" spc="-10" dirty="0">
                <a:latin typeface="Trebuchet MS"/>
                <a:cs typeface="Trebuchet MS"/>
              </a:rPr>
              <a:t>ння</a:t>
            </a:r>
            <a:endParaRPr sz="2800">
              <a:latin typeface="Trebuchet MS"/>
              <a:cs typeface="Trebuchet MS"/>
            </a:endParaRPr>
          </a:p>
        </p:txBody>
      </p:sp>
      <p:sp>
        <p:nvSpPr>
          <p:cNvPr id="7" name="object 7"/>
          <p:cNvSpPr txBox="1"/>
          <p:nvPr/>
        </p:nvSpPr>
        <p:spPr>
          <a:xfrm>
            <a:off x="368300" y="1487246"/>
            <a:ext cx="84093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rebuchet MS"/>
                <a:cs typeface="Trebuchet MS"/>
              </a:rPr>
              <a:t>матеріальних </a:t>
            </a:r>
            <a:r>
              <a:rPr sz="2800" dirty="0">
                <a:latin typeface="Trebuchet MS"/>
                <a:cs typeface="Trebuchet MS"/>
              </a:rPr>
              <a:t>продуктів </a:t>
            </a:r>
            <a:r>
              <a:rPr sz="2800" spc="-10" dirty="0">
                <a:latin typeface="Trebuchet MS"/>
                <a:cs typeface="Trebuchet MS"/>
              </a:rPr>
              <a:t>виробничих </a:t>
            </a:r>
            <a:r>
              <a:rPr sz="2800" spc="-5" dirty="0">
                <a:latin typeface="Trebuchet MS"/>
                <a:cs typeface="Trebuchet MS"/>
              </a:rPr>
              <a:t>процесів,</a:t>
            </a:r>
            <a:r>
              <a:rPr sz="2800" spc="500" dirty="0">
                <a:latin typeface="Trebuchet MS"/>
                <a:cs typeface="Trebuchet MS"/>
              </a:rPr>
              <a:t> </a:t>
            </a:r>
            <a:r>
              <a:rPr sz="2800" spc="-10" dirty="0">
                <a:latin typeface="Trebuchet MS"/>
                <a:cs typeface="Trebuchet MS"/>
              </a:rPr>
              <a:t>або</a:t>
            </a:r>
            <a:endParaRPr sz="2800">
              <a:latin typeface="Trebuchet MS"/>
              <a:cs typeface="Trebuchet MS"/>
            </a:endParaRPr>
          </a:p>
        </p:txBody>
      </p:sp>
      <p:sp>
        <p:nvSpPr>
          <p:cNvPr id="8" name="object 8"/>
          <p:cNvSpPr txBox="1"/>
          <p:nvPr/>
        </p:nvSpPr>
        <p:spPr>
          <a:xfrm>
            <a:off x="5657469" y="1914270"/>
            <a:ext cx="3121025" cy="452120"/>
          </a:xfrm>
          <a:prstGeom prst="rect">
            <a:avLst/>
          </a:prstGeom>
        </p:spPr>
        <p:txBody>
          <a:bodyPr vert="horz" wrap="square" lIns="0" tIns="12065" rIns="0" bIns="0" rtlCol="0">
            <a:spAutoFit/>
          </a:bodyPr>
          <a:lstStyle/>
          <a:p>
            <a:pPr marL="12700">
              <a:lnSpc>
                <a:spcPct val="100000"/>
              </a:lnSpc>
              <a:spcBef>
                <a:spcPts val="95"/>
              </a:spcBef>
              <a:tabLst>
                <a:tab pos="2763520" algn="l"/>
              </a:tabLst>
            </a:pPr>
            <a:r>
              <a:rPr sz="2800" spc="-10" dirty="0">
                <a:latin typeface="Trebuchet MS"/>
                <a:cs typeface="Trebuchet MS"/>
              </a:rPr>
              <a:t>інформаційни</a:t>
            </a:r>
            <a:r>
              <a:rPr sz="2800" spc="-5" dirty="0">
                <a:latin typeface="Trebuchet MS"/>
                <a:cs typeface="Trebuchet MS"/>
              </a:rPr>
              <a:t>х</a:t>
            </a:r>
            <a:r>
              <a:rPr sz="2800" dirty="0">
                <a:latin typeface="Trebuchet MS"/>
                <a:cs typeface="Trebuchet MS"/>
              </a:rPr>
              <a:t>	та</a:t>
            </a:r>
            <a:endParaRPr sz="2800">
              <a:latin typeface="Trebuchet MS"/>
              <a:cs typeface="Trebuchet MS"/>
            </a:endParaRPr>
          </a:p>
        </p:txBody>
      </p:sp>
      <p:sp>
        <p:nvSpPr>
          <p:cNvPr id="9" name="object 9"/>
          <p:cNvSpPr txBox="1"/>
          <p:nvPr/>
        </p:nvSpPr>
        <p:spPr>
          <a:xfrm>
            <a:off x="368300" y="1914270"/>
            <a:ext cx="5033645" cy="878840"/>
          </a:xfrm>
          <a:prstGeom prst="rect">
            <a:avLst/>
          </a:prstGeom>
        </p:spPr>
        <p:txBody>
          <a:bodyPr vert="horz" wrap="square" lIns="0" tIns="12065" rIns="0" bIns="0" rtlCol="0">
            <a:spAutoFit/>
          </a:bodyPr>
          <a:lstStyle/>
          <a:p>
            <a:pPr marL="12700" marR="5080">
              <a:lnSpc>
                <a:spcPct val="100000"/>
              </a:lnSpc>
              <a:spcBef>
                <a:spcPts val="95"/>
              </a:spcBef>
              <a:tabLst>
                <a:tab pos="3013710" algn="l"/>
                <a:tab pos="4890135" algn="l"/>
              </a:tabLst>
            </a:pPr>
            <a:r>
              <a:rPr sz="2800" spc="-10" dirty="0">
                <a:latin typeface="Trebuchet MS"/>
                <a:cs typeface="Trebuchet MS"/>
              </a:rPr>
              <a:t>інте</a:t>
            </a:r>
            <a:r>
              <a:rPr sz="2800" dirty="0">
                <a:latin typeface="Trebuchet MS"/>
                <a:cs typeface="Trebuchet MS"/>
              </a:rPr>
              <a:t>л</a:t>
            </a:r>
            <a:r>
              <a:rPr sz="2800" spc="-5" dirty="0">
                <a:latin typeface="Trebuchet MS"/>
                <a:cs typeface="Trebuchet MS"/>
              </a:rPr>
              <a:t>е</a:t>
            </a:r>
            <a:r>
              <a:rPr sz="2800" spc="5" dirty="0">
                <a:latin typeface="Trebuchet MS"/>
                <a:cs typeface="Trebuchet MS"/>
              </a:rPr>
              <a:t>кт</a:t>
            </a:r>
            <a:r>
              <a:rPr sz="2800" spc="-10" dirty="0">
                <a:latin typeface="Trebuchet MS"/>
                <a:cs typeface="Trebuchet MS"/>
              </a:rPr>
              <a:t>уальни</a:t>
            </a:r>
            <a:r>
              <a:rPr sz="2800" spc="-5" dirty="0">
                <a:latin typeface="Trebuchet MS"/>
                <a:cs typeface="Trebuchet MS"/>
              </a:rPr>
              <a:t>х</a:t>
            </a:r>
            <a:r>
              <a:rPr sz="2800" dirty="0">
                <a:latin typeface="Trebuchet MS"/>
                <a:cs typeface="Trebuchet MS"/>
              </a:rPr>
              <a:t>	</a:t>
            </a:r>
            <a:r>
              <a:rPr sz="2800" spc="-5" dirty="0">
                <a:latin typeface="Trebuchet MS"/>
                <a:cs typeface="Trebuchet MS"/>
              </a:rPr>
              <a:t>проду</a:t>
            </a:r>
            <a:r>
              <a:rPr sz="2800" spc="5" dirty="0">
                <a:latin typeface="Trebuchet MS"/>
                <a:cs typeface="Trebuchet MS"/>
              </a:rPr>
              <a:t>к</a:t>
            </a:r>
            <a:r>
              <a:rPr sz="2800" spc="-10" dirty="0">
                <a:latin typeface="Trebuchet MS"/>
                <a:cs typeface="Trebuchet MS"/>
              </a:rPr>
              <a:t>т</a:t>
            </a:r>
            <a:r>
              <a:rPr sz="2800" dirty="0">
                <a:latin typeface="Trebuchet MS"/>
                <a:cs typeface="Trebuchet MS"/>
              </a:rPr>
              <a:t>і</a:t>
            </a:r>
            <a:r>
              <a:rPr sz="2800" spc="-5" dirty="0">
                <a:latin typeface="Trebuchet MS"/>
                <a:cs typeface="Trebuchet MS"/>
              </a:rPr>
              <a:t>в</a:t>
            </a:r>
            <a:r>
              <a:rPr sz="2800" dirty="0">
                <a:latin typeface="Trebuchet MS"/>
                <a:cs typeface="Trebuchet MS"/>
              </a:rPr>
              <a:t>	</a:t>
            </a:r>
            <a:r>
              <a:rPr sz="2800" spc="-5" dirty="0">
                <a:latin typeface="Trebuchet MS"/>
                <a:cs typeface="Trebuchet MS"/>
              </a:rPr>
              <a:t>–  </a:t>
            </a:r>
            <a:r>
              <a:rPr sz="2800" spc="-10" dirty="0">
                <a:latin typeface="Trebuchet MS"/>
                <a:cs typeface="Trebuchet MS"/>
              </a:rPr>
              <a:t>інноваційних</a:t>
            </a:r>
            <a:endParaRPr sz="2800">
              <a:latin typeface="Trebuchet MS"/>
              <a:cs typeface="Trebuchet MS"/>
            </a:endParaRPr>
          </a:p>
        </p:txBody>
      </p:sp>
      <p:sp>
        <p:nvSpPr>
          <p:cNvPr id="10" name="object 10"/>
          <p:cNvSpPr txBox="1"/>
          <p:nvPr/>
        </p:nvSpPr>
        <p:spPr>
          <a:xfrm>
            <a:off x="368300" y="2340991"/>
            <a:ext cx="8409940" cy="1305560"/>
          </a:xfrm>
          <a:prstGeom prst="rect">
            <a:avLst/>
          </a:prstGeom>
        </p:spPr>
        <p:txBody>
          <a:bodyPr vert="horz" wrap="square" lIns="0" tIns="12065" rIns="0" bIns="0" rtlCol="0">
            <a:spAutoFit/>
          </a:bodyPr>
          <a:lstStyle/>
          <a:p>
            <a:pPr marR="5080" algn="r">
              <a:lnSpc>
                <a:spcPct val="100000"/>
              </a:lnSpc>
              <a:spcBef>
                <a:spcPts val="95"/>
              </a:spcBef>
            </a:pPr>
            <a:r>
              <a:rPr sz="2800" spc="-5" dirty="0">
                <a:latin typeface="Trebuchet MS"/>
                <a:cs typeface="Trebuchet MS"/>
              </a:rPr>
              <a:t>процесі</a:t>
            </a:r>
            <a:r>
              <a:rPr sz="2800" spc="5" dirty="0">
                <a:latin typeface="Trebuchet MS"/>
                <a:cs typeface="Trebuchet MS"/>
              </a:rPr>
              <a:t>в</a:t>
            </a:r>
            <a:r>
              <a:rPr sz="2800" spc="-5" dirty="0">
                <a:latin typeface="Trebuchet MS"/>
                <a:cs typeface="Trebuchet MS"/>
              </a:rPr>
              <a:t>.</a:t>
            </a:r>
            <a:endParaRPr sz="2800">
              <a:latin typeface="Trebuchet MS"/>
              <a:cs typeface="Trebuchet MS"/>
            </a:endParaRPr>
          </a:p>
          <a:p>
            <a:pPr>
              <a:lnSpc>
                <a:spcPct val="100000"/>
              </a:lnSpc>
              <a:spcBef>
                <a:spcPts val="25"/>
              </a:spcBef>
            </a:pPr>
            <a:endParaRPr sz="2900">
              <a:latin typeface="Times New Roman"/>
              <a:cs typeface="Times New Roman"/>
            </a:endParaRPr>
          </a:p>
          <a:p>
            <a:pPr marR="6985" algn="r">
              <a:lnSpc>
                <a:spcPct val="100000"/>
              </a:lnSpc>
              <a:tabLst>
                <a:tab pos="1958339" algn="l"/>
                <a:tab pos="4083050" algn="l"/>
                <a:tab pos="5787390" algn="l"/>
                <a:tab pos="6279515" algn="l"/>
                <a:tab pos="7029450" algn="l"/>
              </a:tabLst>
            </a:pPr>
            <a:r>
              <a:rPr sz="2800" i="1" spc="-5" dirty="0">
                <a:solidFill>
                  <a:srgbClr val="FF0000"/>
                </a:solidFill>
                <a:latin typeface="Trebuchet MS"/>
                <a:cs typeface="Trebuchet MS"/>
              </a:rPr>
              <a:t>Со</a:t>
            </a:r>
            <a:r>
              <a:rPr sz="2800" i="1" spc="-20" dirty="0">
                <a:solidFill>
                  <a:srgbClr val="FF0000"/>
                </a:solidFill>
                <a:latin typeface="Trebuchet MS"/>
                <a:cs typeface="Trebuchet MS"/>
              </a:rPr>
              <a:t>ц</a:t>
            </a:r>
            <a:r>
              <a:rPr sz="2800" i="1" spc="-10" dirty="0">
                <a:solidFill>
                  <a:srgbClr val="FF0000"/>
                </a:solidFill>
                <a:latin typeface="Trebuchet MS"/>
                <a:cs typeface="Trebuchet MS"/>
              </a:rPr>
              <a:t>і</a:t>
            </a:r>
            <a:r>
              <a:rPr sz="2800" i="1" dirty="0">
                <a:solidFill>
                  <a:srgbClr val="FF0000"/>
                </a:solidFill>
                <a:latin typeface="Trebuchet MS"/>
                <a:cs typeface="Trebuchet MS"/>
              </a:rPr>
              <a:t>а</a:t>
            </a:r>
            <a:r>
              <a:rPr sz="2800" i="1" spc="-10" dirty="0">
                <a:solidFill>
                  <a:srgbClr val="FF0000"/>
                </a:solidFill>
                <a:latin typeface="Trebuchet MS"/>
                <a:cs typeface="Trebuchet MS"/>
              </a:rPr>
              <a:t>льн</a:t>
            </a:r>
            <a:r>
              <a:rPr sz="2800" i="1" spc="-5" dirty="0">
                <a:solidFill>
                  <a:srgbClr val="FF0000"/>
                </a:solidFill>
                <a:latin typeface="Trebuchet MS"/>
                <a:cs typeface="Trebuchet MS"/>
              </a:rPr>
              <a:t>і</a:t>
            </a:r>
            <a:r>
              <a:rPr sz="2800" i="1" dirty="0">
                <a:solidFill>
                  <a:srgbClr val="FF0000"/>
                </a:solidFill>
                <a:latin typeface="Trebuchet MS"/>
                <a:cs typeface="Trebuchet MS"/>
              </a:rPr>
              <a:t>	(</a:t>
            </a:r>
            <a:r>
              <a:rPr sz="2800" i="1" spc="-10" dirty="0">
                <a:solidFill>
                  <a:srgbClr val="FF0000"/>
                </a:solidFill>
                <a:latin typeface="Trebuchet MS"/>
                <a:cs typeface="Trebuchet MS"/>
              </a:rPr>
              <a:t>сусп</a:t>
            </a:r>
            <a:r>
              <a:rPr sz="2800" i="1" spc="-20" dirty="0">
                <a:solidFill>
                  <a:srgbClr val="FF0000"/>
                </a:solidFill>
                <a:latin typeface="Trebuchet MS"/>
                <a:cs typeface="Trebuchet MS"/>
              </a:rPr>
              <a:t>і</a:t>
            </a:r>
            <a:r>
              <a:rPr sz="2800" i="1" spc="-10" dirty="0">
                <a:solidFill>
                  <a:srgbClr val="FF0000"/>
                </a:solidFill>
                <a:latin typeface="Trebuchet MS"/>
                <a:cs typeface="Trebuchet MS"/>
              </a:rPr>
              <a:t>льні</a:t>
            </a:r>
            <a:r>
              <a:rPr sz="2800" i="1" spc="-5" dirty="0">
                <a:solidFill>
                  <a:srgbClr val="FF0000"/>
                </a:solidFill>
                <a:latin typeface="Trebuchet MS"/>
                <a:cs typeface="Trebuchet MS"/>
              </a:rPr>
              <a:t>)</a:t>
            </a:r>
            <a:r>
              <a:rPr sz="2800" i="1" dirty="0">
                <a:solidFill>
                  <a:srgbClr val="FF0000"/>
                </a:solidFill>
                <a:latin typeface="Trebuchet MS"/>
                <a:cs typeface="Trebuchet MS"/>
              </a:rPr>
              <a:t>	</a:t>
            </a:r>
            <a:r>
              <a:rPr sz="2800" i="1" spc="-10" dirty="0">
                <a:solidFill>
                  <a:srgbClr val="FF0000"/>
                </a:solidFill>
                <a:latin typeface="Trebuchet MS"/>
                <a:cs typeface="Trebuchet MS"/>
              </a:rPr>
              <a:t>про</a:t>
            </a:r>
            <a:r>
              <a:rPr sz="2800" i="1" spc="-20" dirty="0">
                <a:solidFill>
                  <a:srgbClr val="FF0000"/>
                </a:solidFill>
                <a:latin typeface="Trebuchet MS"/>
                <a:cs typeface="Trebuchet MS"/>
              </a:rPr>
              <a:t>ц</a:t>
            </a:r>
            <a:r>
              <a:rPr sz="2800" i="1" spc="-10" dirty="0">
                <a:solidFill>
                  <a:srgbClr val="FF0000"/>
                </a:solidFill>
                <a:latin typeface="Trebuchet MS"/>
                <a:cs typeface="Trebuchet MS"/>
              </a:rPr>
              <a:t>ес</a:t>
            </a:r>
            <a:r>
              <a:rPr sz="2800" i="1" spc="-5" dirty="0">
                <a:solidFill>
                  <a:srgbClr val="FF0000"/>
                </a:solidFill>
                <a:latin typeface="Trebuchet MS"/>
                <a:cs typeface="Trebuchet MS"/>
              </a:rPr>
              <a:t>и</a:t>
            </a:r>
            <a:r>
              <a:rPr sz="2800" i="1" dirty="0">
                <a:solidFill>
                  <a:srgbClr val="FF0000"/>
                </a:solidFill>
                <a:latin typeface="Trebuchet MS"/>
                <a:cs typeface="Trebuchet MS"/>
              </a:rPr>
              <a:t>	</a:t>
            </a:r>
            <a:r>
              <a:rPr sz="2800" spc="-5" dirty="0">
                <a:latin typeface="Trebuchet MS"/>
                <a:cs typeface="Trebuchet MS"/>
              </a:rPr>
              <a:t>–</a:t>
            </a:r>
            <a:r>
              <a:rPr sz="2800" dirty="0">
                <a:latin typeface="Trebuchet MS"/>
                <a:cs typeface="Trebuchet MS"/>
              </a:rPr>
              <a:t>	</a:t>
            </a:r>
            <a:r>
              <a:rPr sz="2800" spc="-10" dirty="0">
                <a:latin typeface="Trebuchet MS"/>
                <a:cs typeface="Trebuchet MS"/>
              </a:rPr>
              <a:t>ц</a:t>
            </a:r>
            <a:r>
              <a:rPr sz="2800" spc="-5" dirty="0">
                <a:latin typeface="Trebuchet MS"/>
                <a:cs typeface="Trebuchet MS"/>
              </a:rPr>
              <a:t>е</a:t>
            </a:r>
            <a:r>
              <a:rPr sz="2800" dirty="0">
                <a:latin typeface="Trebuchet MS"/>
                <a:cs typeface="Trebuchet MS"/>
              </a:rPr>
              <a:t>	</a:t>
            </a:r>
            <a:r>
              <a:rPr sz="2800" spc="-5" dirty="0">
                <a:latin typeface="Trebuchet MS"/>
                <a:cs typeface="Trebuchet MS"/>
              </a:rPr>
              <a:t>проц</a:t>
            </a:r>
            <a:r>
              <a:rPr sz="2800" spc="-20" dirty="0">
                <a:latin typeface="Trebuchet MS"/>
                <a:cs typeface="Trebuchet MS"/>
              </a:rPr>
              <a:t>е</a:t>
            </a:r>
            <a:r>
              <a:rPr sz="2800" spc="5" dirty="0">
                <a:latin typeface="Trebuchet MS"/>
                <a:cs typeface="Trebuchet MS"/>
              </a:rPr>
              <a:t>с</a:t>
            </a:r>
            <a:r>
              <a:rPr sz="2800" spc="-5" dirty="0">
                <a:latin typeface="Trebuchet MS"/>
                <a:cs typeface="Trebuchet MS"/>
              </a:rPr>
              <a:t>и</a:t>
            </a:r>
            <a:endParaRPr sz="2800">
              <a:latin typeface="Trebuchet MS"/>
              <a:cs typeface="Trebuchet MS"/>
            </a:endParaRPr>
          </a:p>
        </p:txBody>
      </p:sp>
      <p:sp>
        <p:nvSpPr>
          <p:cNvPr id="11" name="object 11"/>
          <p:cNvSpPr txBox="1"/>
          <p:nvPr/>
        </p:nvSpPr>
        <p:spPr>
          <a:xfrm>
            <a:off x="368300" y="3621404"/>
            <a:ext cx="8406765" cy="452120"/>
          </a:xfrm>
          <a:prstGeom prst="rect">
            <a:avLst/>
          </a:prstGeom>
        </p:spPr>
        <p:txBody>
          <a:bodyPr vert="horz" wrap="square" lIns="0" tIns="12065" rIns="0" bIns="0" rtlCol="0">
            <a:spAutoFit/>
          </a:bodyPr>
          <a:lstStyle/>
          <a:p>
            <a:pPr marL="12700">
              <a:lnSpc>
                <a:spcPct val="100000"/>
              </a:lnSpc>
              <a:spcBef>
                <a:spcPts val="95"/>
              </a:spcBef>
              <a:tabLst>
                <a:tab pos="2801620" algn="l"/>
                <a:tab pos="3601720" algn="l"/>
                <a:tab pos="5085080" algn="l"/>
                <a:tab pos="6142990" algn="l"/>
              </a:tabLst>
            </a:pPr>
            <a:r>
              <a:rPr sz="2800" spc="-10" dirty="0">
                <a:latin typeface="Trebuchet MS"/>
                <a:cs typeface="Trebuchet MS"/>
              </a:rPr>
              <a:t>взаємовідносин	між	</a:t>
            </a:r>
            <a:r>
              <a:rPr sz="2800" spc="-5" dirty="0">
                <a:latin typeface="Trebuchet MS"/>
                <a:cs typeface="Trebuchet MS"/>
              </a:rPr>
              <a:t>людьми	</a:t>
            </a:r>
            <a:r>
              <a:rPr sz="2800" dirty="0">
                <a:latin typeface="Trebuchet MS"/>
                <a:cs typeface="Trebuchet MS"/>
              </a:rPr>
              <a:t>щодо	</a:t>
            </a:r>
            <a:r>
              <a:rPr sz="2800" spc="-5" dirty="0">
                <a:latin typeface="Trebuchet MS"/>
                <a:cs typeface="Trebuchet MS"/>
              </a:rPr>
              <a:t>забезпечення</a:t>
            </a:r>
            <a:endParaRPr sz="2800">
              <a:latin typeface="Trebuchet MS"/>
              <a:cs typeface="Trebuchet MS"/>
            </a:endParaRPr>
          </a:p>
        </p:txBody>
      </p:sp>
      <p:sp>
        <p:nvSpPr>
          <p:cNvPr id="12" name="object 12"/>
          <p:cNvSpPr txBox="1"/>
          <p:nvPr/>
        </p:nvSpPr>
        <p:spPr>
          <a:xfrm>
            <a:off x="3959478" y="4048201"/>
            <a:ext cx="157353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Trebuchet MS"/>
                <a:cs typeface="Trebuchet MS"/>
              </a:rPr>
              <a:t>надбання</a:t>
            </a:r>
            <a:endParaRPr sz="2800">
              <a:latin typeface="Trebuchet MS"/>
              <a:cs typeface="Trebuchet MS"/>
            </a:endParaRPr>
          </a:p>
        </p:txBody>
      </p:sp>
      <p:sp>
        <p:nvSpPr>
          <p:cNvPr id="13" name="object 13"/>
          <p:cNvSpPr txBox="1"/>
          <p:nvPr/>
        </p:nvSpPr>
        <p:spPr>
          <a:xfrm>
            <a:off x="368300" y="4048201"/>
            <a:ext cx="3990975" cy="878840"/>
          </a:xfrm>
          <a:prstGeom prst="rect">
            <a:avLst/>
          </a:prstGeom>
        </p:spPr>
        <p:txBody>
          <a:bodyPr vert="horz" wrap="square" lIns="0" tIns="12065" rIns="0" bIns="0" rtlCol="0">
            <a:spAutoFit/>
          </a:bodyPr>
          <a:lstStyle/>
          <a:p>
            <a:pPr marL="12700" marR="5080">
              <a:lnSpc>
                <a:spcPct val="100000"/>
              </a:lnSpc>
              <a:spcBef>
                <a:spcPts val="95"/>
              </a:spcBef>
              <a:tabLst>
                <a:tab pos="2252980" algn="l"/>
                <a:tab pos="2571750" algn="l"/>
              </a:tabLst>
            </a:pPr>
            <a:r>
              <a:rPr sz="2800" spc="-10" dirty="0">
                <a:latin typeface="Trebuchet MS"/>
                <a:cs typeface="Trebuchet MS"/>
              </a:rPr>
              <a:t>виробництва		або  ство</a:t>
            </a:r>
            <a:r>
              <a:rPr sz="2800" spc="10" dirty="0">
                <a:latin typeface="Trebuchet MS"/>
                <a:cs typeface="Trebuchet MS"/>
              </a:rPr>
              <a:t>р</a:t>
            </a:r>
            <a:r>
              <a:rPr sz="2800" spc="-5" dirty="0">
                <a:latin typeface="Trebuchet MS"/>
                <a:cs typeface="Trebuchet MS"/>
              </a:rPr>
              <a:t>ен</a:t>
            </a:r>
            <a:r>
              <a:rPr sz="2800" dirty="0">
                <a:latin typeface="Trebuchet MS"/>
                <a:cs typeface="Trebuchet MS"/>
              </a:rPr>
              <a:t>и</a:t>
            </a:r>
            <a:r>
              <a:rPr sz="2800" spc="-5" dirty="0">
                <a:latin typeface="Trebuchet MS"/>
                <a:cs typeface="Trebuchet MS"/>
              </a:rPr>
              <a:t>х</a:t>
            </a:r>
            <a:r>
              <a:rPr sz="2800" dirty="0">
                <a:latin typeface="Trebuchet MS"/>
                <a:cs typeface="Trebuchet MS"/>
              </a:rPr>
              <a:t>	</a:t>
            </a:r>
            <a:r>
              <a:rPr sz="2800" spc="-5" dirty="0">
                <a:latin typeface="Trebuchet MS"/>
                <a:cs typeface="Trebuchet MS"/>
              </a:rPr>
              <a:t>про</a:t>
            </a:r>
            <a:r>
              <a:rPr sz="2800" spc="5" dirty="0">
                <a:latin typeface="Trebuchet MS"/>
                <a:cs typeface="Trebuchet MS"/>
              </a:rPr>
              <a:t>д</a:t>
            </a:r>
            <a:r>
              <a:rPr sz="2800" spc="-10" dirty="0">
                <a:latin typeface="Trebuchet MS"/>
                <a:cs typeface="Trebuchet MS"/>
              </a:rPr>
              <a:t>укт</a:t>
            </a:r>
            <a:r>
              <a:rPr sz="2800" dirty="0">
                <a:latin typeface="Trebuchet MS"/>
                <a:cs typeface="Trebuchet MS"/>
              </a:rPr>
              <a:t>і</a:t>
            </a:r>
            <a:r>
              <a:rPr sz="2800" spc="-5" dirty="0">
                <a:latin typeface="Trebuchet MS"/>
                <a:cs typeface="Trebuchet MS"/>
              </a:rPr>
              <a:t>в.</a:t>
            </a:r>
            <a:endParaRPr sz="2800">
              <a:latin typeface="Trebuchet MS"/>
              <a:cs typeface="Trebuchet MS"/>
            </a:endParaRPr>
          </a:p>
        </p:txBody>
      </p:sp>
      <p:sp>
        <p:nvSpPr>
          <p:cNvPr id="14" name="object 14"/>
          <p:cNvSpPr txBox="1"/>
          <p:nvPr/>
        </p:nvSpPr>
        <p:spPr>
          <a:xfrm>
            <a:off x="4886325" y="4475226"/>
            <a:ext cx="15817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rebuchet MS"/>
                <a:cs typeface="Trebuchet MS"/>
              </a:rPr>
              <a:t>Со</a:t>
            </a:r>
            <a:r>
              <a:rPr sz="2800" spc="-15" dirty="0">
                <a:latin typeface="Trebuchet MS"/>
                <a:cs typeface="Trebuchet MS"/>
              </a:rPr>
              <a:t>ц</a:t>
            </a:r>
            <a:r>
              <a:rPr sz="2800" spc="-10" dirty="0">
                <a:latin typeface="Trebuchet MS"/>
                <a:cs typeface="Trebuchet MS"/>
              </a:rPr>
              <a:t>і</a:t>
            </a:r>
            <a:r>
              <a:rPr sz="2800" dirty="0">
                <a:latin typeface="Trebuchet MS"/>
                <a:cs typeface="Trebuchet MS"/>
              </a:rPr>
              <a:t>а</a:t>
            </a:r>
            <a:r>
              <a:rPr sz="2800" spc="-5" dirty="0">
                <a:latin typeface="Trebuchet MS"/>
                <a:cs typeface="Trebuchet MS"/>
              </a:rPr>
              <a:t>льні</a:t>
            </a:r>
            <a:endParaRPr sz="2800">
              <a:latin typeface="Trebuchet MS"/>
              <a:cs typeface="Trebuchet MS"/>
            </a:endParaRPr>
          </a:p>
        </p:txBody>
      </p:sp>
      <p:sp>
        <p:nvSpPr>
          <p:cNvPr id="15" name="object 15"/>
          <p:cNvSpPr txBox="1"/>
          <p:nvPr/>
        </p:nvSpPr>
        <p:spPr>
          <a:xfrm>
            <a:off x="5969889" y="4048201"/>
            <a:ext cx="2807970" cy="878840"/>
          </a:xfrm>
          <a:prstGeom prst="rect">
            <a:avLst/>
          </a:prstGeom>
        </p:spPr>
        <p:txBody>
          <a:bodyPr vert="horz" wrap="square" lIns="0" tIns="12065" rIns="0" bIns="0" rtlCol="0">
            <a:spAutoFit/>
          </a:bodyPr>
          <a:lstStyle/>
          <a:p>
            <a:pPr marR="6350" algn="r">
              <a:lnSpc>
                <a:spcPct val="100000"/>
              </a:lnSpc>
              <a:spcBef>
                <a:spcPts val="95"/>
              </a:spcBef>
              <a:tabLst>
                <a:tab pos="807720" algn="l"/>
              </a:tabLst>
            </a:pPr>
            <a:r>
              <a:rPr sz="2800" spc="-5" dirty="0">
                <a:latin typeface="Trebuchet MS"/>
                <a:cs typeface="Trebuchet MS"/>
              </a:rPr>
              <a:t>та	</a:t>
            </a:r>
            <a:r>
              <a:rPr sz="2800" spc="-10" dirty="0">
                <a:latin typeface="Trebuchet MS"/>
                <a:cs typeface="Trebuchet MS"/>
              </a:rPr>
              <a:t>сп</a:t>
            </a:r>
            <a:r>
              <a:rPr sz="2800" spc="-25" dirty="0">
                <a:latin typeface="Trebuchet MS"/>
                <a:cs typeface="Trebuchet MS"/>
              </a:rPr>
              <a:t>о</a:t>
            </a:r>
            <a:r>
              <a:rPr sz="2800" spc="-5" dirty="0">
                <a:latin typeface="Trebuchet MS"/>
                <a:cs typeface="Trebuchet MS"/>
              </a:rPr>
              <a:t>живан</a:t>
            </a:r>
            <a:r>
              <a:rPr sz="2800" spc="-20" dirty="0">
                <a:latin typeface="Trebuchet MS"/>
                <a:cs typeface="Trebuchet MS"/>
              </a:rPr>
              <a:t>н</a:t>
            </a:r>
            <a:r>
              <a:rPr sz="2800" spc="-5" dirty="0">
                <a:latin typeface="Trebuchet MS"/>
                <a:cs typeface="Trebuchet MS"/>
              </a:rPr>
              <a:t>я</a:t>
            </a:r>
            <a:endParaRPr sz="2800">
              <a:latin typeface="Trebuchet MS"/>
              <a:cs typeface="Trebuchet MS"/>
            </a:endParaRPr>
          </a:p>
          <a:p>
            <a:pPr marR="5080" algn="r">
              <a:lnSpc>
                <a:spcPct val="100000"/>
              </a:lnSpc>
            </a:pPr>
            <a:r>
              <a:rPr sz="2800" dirty="0">
                <a:latin typeface="Trebuchet MS"/>
                <a:cs typeface="Trebuchet MS"/>
              </a:rPr>
              <a:t>(</a:t>
            </a:r>
            <a:r>
              <a:rPr sz="2800" spc="-10" dirty="0">
                <a:latin typeface="Trebuchet MS"/>
                <a:cs typeface="Trebuchet MS"/>
              </a:rPr>
              <a:t>сусп</a:t>
            </a:r>
            <a:r>
              <a:rPr sz="2800" spc="-25" dirty="0">
                <a:latin typeface="Trebuchet MS"/>
                <a:cs typeface="Trebuchet MS"/>
              </a:rPr>
              <a:t>і</a:t>
            </a:r>
            <a:r>
              <a:rPr sz="2800" spc="-5" dirty="0">
                <a:latin typeface="Trebuchet MS"/>
                <a:cs typeface="Trebuchet MS"/>
              </a:rPr>
              <a:t>льн</a:t>
            </a:r>
            <a:r>
              <a:rPr sz="2800" spc="-20" dirty="0">
                <a:latin typeface="Trebuchet MS"/>
                <a:cs typeface="Trebuchet MS"/>
              </a:rPr>
              <a:t>і</a:t>
            </a:r>
            <a:r>
              <a:rPr sz="2800" spc="-5" dirty="0">
                <a:latin typeface="Trebuchet MS"/>
                <a:cs typeface="Trebuchet MS"/>
              </a:rPr>
              <a:t>)</a:t>
            </a:r>
            <a:endParaRPr sz="2800">
              <a:latin typeface="Trebuchet MS"/>
              <a:cs typeface="Trebuchet MS"/>
            </a:endParaRPr>
          </a:p>
        </p:txBody>
      </p:sp>
      <p:sp>
        <p:nvSpPr>
          <p:cNvPr id="16" name="object 16"/>
          <p:cNvSpPr txBox="1"/>
          <p:nvPr/>
        </p:nvSpPr>
        <p:spPr>
          <a:xfrm>
            <a:off x="368300" y="4901946"/>
            <a:ext cx="8410575" cy="1305560"/>
          </a:xfrm>
          <a:prstGeom prst="rect">
            <a:avLst/>
          </a:prstGeom>
        </p:spPr>
        <p:txBody>
          <a:bodyPr vert="horz" wrap="square" lIns="0" tIns="12065" rIns="0" bIns="0" rtlCol="0">
            <a:spAutoFit/>
          </a:bodyPr>
          <a:lstStyle/>
          <a:p>
            <a:pPr marL="12700" marR="5080" algn="just">
              <a:lnSpc>
                <a:spcPct val="100000"/>
              </a:lnSpc>
              <a:spcBef>
                <a:spcPts val="95"/>
              </a:spcBef>
            </a:pPr>
            <a:r>
              <a:rPr sz="2800" spc="-5" dirty="0">
                <a:latin typeface="Trebuchet MS"/>
                <a:cs typeface="Trebuchet MS"/>
              </a:rPr>
              <a:t>процеси формують </a:t>
            </a:r>
            <a:r>
              <a:rPr sz="2800" spc="-10" dirty="0">
                <a:latin typeface="Trebuchet MS"/>
                <a:cs typeface="Trebuchet MS"/>
              </a:rPr>
              <a:t>сферу соціальної </a:t>
            </a:r>
            <a:r>
              <a:rPr sz="2800" spc="-5" dirty="0">
                <a:latin typeface="Trebuchet MS"/>
                <a:cs typeface="Trebuchet MS"/>
              </a:rPr>
              <a:t>економіки,  яка </a:t>
            </a:r>
            <a:r>
              <a:rPr sz="2800" spc="-10" dirty="0">
                <a:latin typeface="Trebuchet MS"/>
                <a:cs typeface="Trebuchet MS"/>
              </a:rPr>
              <a:t>охоплює соціальні </a:t>
            </a:r>
            <a:r>
              <a:rPr sz="2800" spc="-5" dirty="0">
                <a:latin typeface="Trebuchet MS"/>
                <a:cs typeface="Trebuchet MS"/>
              </a:rPr>
              <a:t>технології та пов’язані із  </a:t>
            </a:r>
            <a:r>
              <a:rPr sz="2800" spc="-10" dirty="0">
                <a:latin typeface="Trebuchet MS"/>
                <a:cs typeface="Trebuchet MS"/>
              </a:rPr>
              <a:t>ними </a:t>
            </a:r>
            <a:r>
              <a:rPr sz="2800" spc="-5" dirty="0">
                <a:latin typeface="Trebuchet MS"/>
                <a:cs typeface="Trebuchet MS"/>
              </a:rPr>
              <a:t>політичні й </a:t>
            </a:r>
            <a:r>
              <a:rPr sz="2800" spc="-10" dirty="0">
                <a:latin typeface="Trebuchet MS"/>
                <a:cs typeface="Trebuchet MS"/>
              </a:rPr>
              <a:t>організаційні</a:t>
            </a:r>
            <a:r>
              <a:rPr sz="2800" spc="204" dirty="0">
                <a:latin typeface="Trebuchet MS"/>
                <a:cs typeface="Trebuchet MS"/>
              </a:rPr>
              <a:t> </a:t>
            </a:r>
            <a:r>
              <a:rPr sz="2800" spc="-10" dirty="0">
                <a:latin typeface="Trebuchet MS"/>
                <a:cs typeface="Trebuchet MS"/>
              </a:rPr>
              <a:t>процеси.</a:t>
            </a:r>
            <a:endParaRPr sz="2800">
              <a:latin typeface="Trebuchet MS"/>
              <a:cs typeface="Trebuchet M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242676"/>
            <a:ext cx="8630285" cy="3462020"/>
          </a:xfrm>
          <a:prstGeom prst="rect">
            <a:avLst/>
          </a:prstGeom>
        </p:spPr>
        <p:txBody>
          <a:bodyPr vert="horz" wrap="square" lIns="0" tIns="12700" rIns="0" bIns="0" rtlCol="0">
            <a:spAutoFit/>
          </a:bodyPr>
          <a:lstStyle/>
          <a:p>
            <a:pPr marL="12700" marR="5080" indent="449580" algn="just">
              <a:lnSpc>
                <a:spcPct val="114999"/>
              </a:lnSpc>
              <a:spcBef>
                <a:spcPts val="100"/>
              </a:spcBef>
            </a:pPr>
            <a:r>
              <a:rPr sz="2800" b="1" dirty="0">
                <a:latin typeface="Times New Roman"/>
                <a:cs typeface="Times New Roman"/>
              </a:rPr>
              <a:t>Масштабна </a:t>
            </a:r>
            <a:r>
              <a:rPr sz="2800" b="1" spc="-5" dirty="0">
                <a:latin typeface="Times New Roman"/>
                <a:cs typeface="Times New Roman"/>
              </a:rPr>
              <a:t>шкала </a:t>
            </a:r>
            <a:r>
              <a:rPr sz="2800" spc="-5" dirty="0">
                <a:latin typeface="Times New Roman"/>
                <a:cs typeface="Times New Roman"/>
              </a:rPr>
              <a:t>- лінія, </a:t>
            </a:r>
            <a:r>
              <a:rPr sz="2800" spc="-15" dirty="0">
                <a:latin typeface="Times New Roman"/>
                <a:cs typeface="Times New Roman"/>
              </a:rPr>
              <a:t>поділена </a:t>
            </a:r>
            <a:r>
              <a:rPr sz="2800" spc="-5" dirty="0">
                <a:latin typeface="Times New Roman"/>
                <a:cs typeface="Times New Roman"/>
              </a:rPr>
              <a:t>відповідно до  </a:t>
            </a:r>
            <a:r>
              <a:rPr sz="2800" spc="-15" dirty="0">
                <a:latin typeface="Times New Roman"/>
                <a:cs typeface="Times New Roman"/>
              </a:rPr>
              <a:t>прийнятого </a:t>
            </a:r>
            <a:r>
              <a:rPr sz="2800" spc="-50" dirty="0">
                <a:latin typeface="Times New Roman"/>
                <a:cs typeface="Times New Roman"/>
              </a:rPr>
              <a:t>масштабу. </a:t>
            </a:r>
            <a:r>
              <a:rPr sz="2800" spc="-5" dirty="0">
                <a:latin typeface="Times New Roman"/>
                <a:cs typeface="Times New Roman"/>
              </a:rPr>
              <a:t>Вона складається з </a:t>
            </a:r>
            <a:r>
              <a:rPr sz="2800" spc="-10" dirty="0">
                <a:latin typeface="Times New Roman"/>
                <a:cs typeface="Times New Roman"/>
              </a:rPr>
              <a:t>трьох  </a:t>
            </a:r>
            <a:r>
              <a:rPr sz="2800" spc="-5" dirty="0">
                <a:latin typeface="Times New Roman"/>
                <a:cs typeface="Times New Roman"/>
              </a:rPr>
              <a:t>елементів: лінії, </a:t>
            </a:r>
            <a:r>
              <a:rPr sz="2800" spc="-20" dirty="0">
                <a:latin typeface="Times New Roman"/>
                <a:cs typeface="Times New Roman"/>
              </a:rPr>
              <a:t>яка </a:t>
            </a:r>
            <a:r>
              <a:rPr sz="2800" spc="-5" dirty="0">
                <a:latin typeface="Times New Roman"/>
                <a:cs typeface="Times New Roman"/>
              </a:rPr>
              <a:t>є опорою </a:t>
            </a:r>
            <a:r>
              <a:rPr sz="2800" spc="-10" dirty="0">
                <a:latin typeface="Times New Roman"/>
                <a:cs typeface="Times New Roman"/>
              </a:rPr>
              <a:t>шкали; </a:t>
            </a:r>
            <a:r>
              <a:rPr sz="2800" spc="-15" dirty="0">
                <a:latin typeface="Times New Roman"/>
                <a:cs typeface="Times New Roman"/>
              </a:rPr>
              <a:t>поділів</a:t>
            </a:r>
            <a:r>
              <a:rPr sz="2800" spc="670" dirty="0">
                <a:latin typeface="Times New Roman"/>
                <a:cs typeface="Times New Roman"/>
              </a:rPr>
              <a:t> </a:t>
            </a:r>
            <a:r>
              <a:rPr sz="2800" spc="-5" dirty="0">
                <a:latin typeface="Times New Roman"/>
                <a:cs typeface="Times New Roman"/>
              </a:rPr>
              <a:t>або  </a:t>
            </a:r>
            <a:r>
              <a:rPr sz="2800" spc="-20" dirty="0">
                <a:latin typeface="Times New Roman"/>
                <a:cs typeface="Times New Roman"/>
              </a:rPr>
              <a:t>позначок </a:t>
            </a:r>
            <a:r>
              <a:rPr sz="2800" spc="-10" dirty="0">
                <a:latin typeface="Times New Roman"/>
                <a:cs typeface="Times New Roman"/>
              </a:rPr>
              <a:t>шкали; </a:t>
            </a:r>
            <a:r>
              <a:rPr sz="2800" spc="-5" dirty="0">
                <a:latin typeface="Times New Roman"/>
                <a:cs typeface="Times New Roman"/>
              </a:rPr>
              <a:t>числових </a:t>
            </a:r>
            <a:r>
              <a:rPr sz="2800" spc="-20" dirty="0">
                <a:latin typeface="Times New Roman"/>
                <a:cs typeface="Times New Roman"/>
              </a:rPr>
              <a:t>значень, </a:t>
            </a:r>
            <a:r>
              <a:rPr sz="2800" spc="-5" dirty="0">
                <a:latin typeface="Times New Roman"/>
                <a:cs typeface="Times New Roman"/>
              </a:rPr>
              <a:t>що </a:t>
            </a:r>
            <a:r>
              <a:rPr sz="2800" spc="-10" dirty="0">
                <a:latin typeface="Times New Roman"/>
                <a:cs typeface="Times New Roman"/>
              </a:rPr>
              <a:t>відповідають  </a:t>
            </a:r>
            <a:r>
              <a:rPr sz="2800" spc="-20" dirty="0">
                <a:latin typeface="Times New Roman"/>
                <a:cs typeface="Times New Roman"/>
              </a:rPr>
              <a:t>поділу </a:t>
            </a:r>
            <a:r>
              <a:rPr sz="2800" spc="-10" dirty="0">
                <a:latin typeface="Times New Roman"/>
                <a:cs typeface="Times New Roman"/>
              </a:rPr>
              <a:t>шкали. </a:t>
            </a:r>
            <a:r>
              <a:rPr sz="2800" dirty="0">
                <a:latin typeface="Times New Roman"/>
                <a:cs typeface="Times New Roman"/>
              </a:rPr>
              <a:t>Масштабні </a:t>
            </a:r>
            <a:r>
              <a:rPr sz="2800" spc="-10" dirty="0">
                <a:latin typeface="Times New Roman"/>
                <a:cs typeface="Times New Roman"/>
              </a:rPr>
              <a:t>знаки </a:t>
            </a:r>
            <a:r>
              <a:rPr sz="2800" spc="-5" dirty="0">
                <a:latin typeface="Times New Roman"/>
                <a:cs typeface="Times New Roman"/>
              </a:rPr>
              <a:t>– </a:t>
            </a:r>
            <a:r>
              <a:rPr sz="2800" dirty="0">
                <a:latin typeface="Times New Roman"/>
                <a:cs typeface="Times New Roman"/>
              </a:rPr>
              <a:t>знаки-еталони, </a:t>
            </a:r>
            <a:r>
              <a:rPr sz="2800" spc="-10" dirty="0">
                <a:latin typeface="Times New Roman"/>
                <a:cs typeface="Times New Roman"/>
              </a:rPr>
              <a:t>за  </a:t>
            </a:r>
            <a:r>
              <a:rPr sz="2800" spc="-15" dirty="0">
                <a:latin typeface="Times New Roman"/>
                <a:cs typeface="Times New Roman"/>
              </a:rPr>
              <a:t>допомогою </a:t>
            </a:r>
            <a:r>
              <a:rPr sz="2800" spc="-5" dirty="0">
                <a:latin typeface="Times New Roman"/>
                <a:cs typeface="Times New Roman"/>
              </a:rPr>
              <a:t>яких </a:t>
            </a:r>
            <a:r>
              <a:rPr sz="2800" spc="-10" dirty="0">
                <a:latin typeface="Times New Roman"/>
                <a:cs typeface="Times New Roman"/>
              </a:rPr>
              <a:t>зображують </a:t>
            </a:r>
            <a:r>
              <a:rPr sz="2800" spc="-5" dirty="0">
                <a:latin typeface="Times New Roman"/>
                <a:cs typeface="Times New Roman"/>
              </a:rPr>
              <a:t>статистичні дані у </a:t>
            </a:r>
            <a:r>
              <a:rPr sz="2800" spc="-25" dirty="0">
                <a:latin typeface="Times New Roman"/>
                <a:cs typeface="Times New Roman"/>
              </a:rPr>
              <a:t>вигляді  </a:t>
            </a:r>
            <a:r>
              <a:rPr sz="2800" spc="-15" dirty="0">
                <a:latin typeface="Times New Roman"/>
                <a:cs typeface="Times New Roman"/>
              </a:rPr>
              <a:t>квадратів, </a:t>
            </a:r>
            <a:r>
              <a:rPr sz="2800" spc="-10" dirty="0">
                <a:latin typeface="Times New Roman"/>
                <a:cs typeface="Times New Roman"/>
              </a:rPr>
              <a:t>кругів, силуетів</a:t>
            </a:r>
            <a:r>
              <a:rPr sz="2800" spc="5" dirty="0">
                <a:latin typeface="Times New Roman"/>
                <a:cs typeface="Times New Roman"/>
              </a:rPr>
              <a:t> </a:t>
            </a:r>
            <a:r>
              <a:rPr sz="2800" spc="-10" dirty="0">
                <a:latin typeface="Times New Roman"/>
                <a:cs typeface="Times New Roman"/>
              </a:rPr>
              <a:t>тощо.</a:t>
            </a:r>
            <a:endParaRPr sz="2800">
              <a:latin typeface="Times New Roman"/>
              <a:cs typeface="Times New Roman"/>
            </a:endParaRPr>
          </a:p>
        </p:txBody>
      </p:sp>
      <p:sp>
        <p:nvSpPr>
          <p:cNvPr id="3" name="object 3"/>
          <p:cNvSpPr txBox="1"/>
          <p:nvPr/>
        </p:nvSpPr>
        <p:spPr>
          <a:xfrm>
            <a:off x="294843" y="4234129"/>
            <a:ext cx="7732395" cy="452120"/>
          </a:xfrm>
          <a:prstGeom prst="rect">
            <a:avLst/>
          </a:prstGeom>
        </p:spPr>
        <p:txBody>
          <a:bodyPr vert="horz" wrap="square" lIns="0" tIns="12065" rIns="0" bIns="0" rtlCol="0">
            <a:spAutoFit/>
          </a:bodyPr>
          <a:lstStyle/>
          <a:p>
            <a:pPr marL="12700">
              <a:lnSpc>
                <a:spcPct val="100000"/>
              </a:lnSpc>
              <a:spcBef>
                <a:spcPts val="95"/>
              </a:spcBef>
              <a:tabLst>
                <a:tab pos="1199515" algn="l"/>
                <a:tab pos="1541145" algn="l"/>
                <a:tab pos="3222625" algn="l"/>
                <a:tab pos="5042535" algn="l"/>
                <a:tab pos="6048375" algn="l"/>
                <a:tab pos="7551420" algn="l"/>
              </a:tabLst>
            </a:pPr>
            <a:r>
              <a:rPr sz="2800" spc="-45" dirty="0">
                <a:latin typeface="Times New Roman"/>
                <a:cs typeface="Times New Roman"/>
              </a:rPr>
              <a:t>з</a:t>
            </a:r>
            <a:r>
              <a:rPr sz="2800" spc="-5" dirty="0">
                <a:latin typeface="Times New Roman"/>
                <a:cs typeface="Times New Roman"/>
              </a:rPr>
              <a:t>мі</a:t>
            </a:r>
            <a:r>
              <a:rPr sz="2800" spc="-20" dirty="0">
                <a:latin typeface="Times New Roman"/>
                <a:cs typeface="Times New Roman"/>
              </a:rPr>
              <a:t>с</a:t>
            </a:r>
            <a:r>
              <a:rPr sz="2800" spc="-40" dirty="0">
                <a:latin typeface="Times New Roman"/>
                <a:cs typeface="Times New Roman"/>
              </a:rPr>
              <a:t>т</a:t>
            </a:r>
            <a:r>
              <a:rPr sz="2800" spc="-5" dirty="0">
                <a:latin typeface="Times New Roman"/>
                <a:cs typeface="Times New Roman"/>
              </a:rPr>
              <a:t>у</a:t>
            </a:r>
            <a:r>
              <a:rPr sz="2800" dirty="0">
                <a:latin typeface="Times New Roman"/>
                <a:cs typeface="Times New Roman"/>
              </a:rPr>
              <a:t>	</a:t>
            </a:r>
            <a:r>
              <a:rPr sz="2800" spc="-5" dirty="0">
                <a:latin typeface="Times New Roman"/>
                <a:cs typeface="Times New Roman"/>
              </a:rPr>
              <a:t>і</a:t>
            </a:r>
            <a:r>
              <a:rPr sz="2800" dirty="0">
                <a:latin typeface="Times New Roman"/>
                <a:cs typeface="Times New Roman"/>
              </a:rPr>
              <a:t>	</a:t>
            </a:r>
            <a:r>
              <a:rPr sz="2800" spc="65" dirty="0">
                <a:latin typeface="Times New Roman"/>
                <a:cs typeface="Times New Roman"/>
              </a:rPr>
              <a:t>о</a:t>
            </a:r>
            <a:r>
              <a:rPr sz="2800" spc="-5" dirty="0">
                <a:latin typeface="Times New Roman"/>
                <a:cs typeface="Times New Roman"/>
              </a:rPr>
              <a:t>сновних</a:t>
            </a:r>
            <a:r>
              <a:rPr sz="2800" dirty="0">
                <a:latin typeface="Times New Roman"/>
                <a:cs typeface="Times New Roman"/>
              </a:rPr>
              <a:t>	</a:t>
            </a:r>
            <a:r>
              <a:rPr sz="2800" spc="-5" dirty="0">
                <a:latin typeface="Times New Roman"/>
                <a:cs typeface="Times New Roman"/>
              </a:rPr>
              <a:t>е</a:t>
            </a:r>
            <a:r>
              <a:rPr sz="2800" spc="-20" dirty="0">
                <a:latin typeface="Times New Roman"/>
                <a:cs typeface="Times New Roman"/>
              </a:rPr>
              <a:t>л</a:t>
            </a:r>
            <a:r>
              <a:rPr sz="2800" spc="-5" dirty="0">
                <a:latin typeface="Times New Roman"/>
                <a:cs typeface="Times New Roman"/>
              </a:rPr>
              <a:t>емен</a:t>
            </a:r>
            <a:r>
              <a:rPr sz="2800" spc="10" dirty="0">
                <a:latin typeface="Times New Roman"/>
                <a:cs typeface="Times New Roman"/>
              </a:rPr>
              <a:t>т</a:t>
            </a:r>
            <a:r>
              <a:rPr sz="2800" spc="-5" dirty="0">
                <a:latin typeface="Times New Roman"/>
                <a:cs typeface="Times New Roman"/>
              </a:rPr>
              <a:t>і</a:t>
            </a:r>
            <a:r>
              <a:rPr sz="2800" dirty="0">
                <a:latin typeface="Times New Roman"/>
                <a:cs typeface="Times New Roman"/>
              </a:rPr>
              <a:t>в</a:t>
            </a:r>
            <a:r>
              <a:rPr sz="2800" spc="-5" dirty="0">
                <a:latin typeface="Times New Roman"/>
                <a:cs typeface="Times New Roman"/>
              </a:rPr>
              <a:t>.</a:t>
            </a:r>
            <a:r>
              <a:rPr sz="2800" dirty="0">
                <a:latin typeface="Times New Roman"/>
                <a:cs typeface="Times New Roman"/>
              </a:rPr>
              <a:t>	</a:t>
            </a:r>
            <a:r>
              <a:rPr sz="2800" spc="-5" dirty="0">
                <a:latin typeface="Times New Roman"/>
                <a:cs typeface="Times New Roman"/>
              </a:rPr>
              <a:t>Вона</a:t>
            </a:r>
            <a:r>
              <a:rPr sz="2800" dirty="0">
                <a:latin typeface="Times New Roman"/>
                <a:cs typeface="Times New Roman"/>
              </a:rPr>
              <a:t>	</a:t>
            </a:r>
            <a:r>
              <a:rPr sz="2800" spc="-10" dirty="0">
                <a:latin typeface="Times New Roman"/>
                <a:cs typeface="Times New Roman"/>
              </a:rPr>
              <a:t>вкл</a:t>
            </a:r>
            <a:r>
              <a:rPr sz="2800" spc="-105" dirty="0">
                <a:latin typeface="Times New Roman"/>
                <a:cs typeface="Times New Roman"/>
              </a:rPr>
              <a:t>ю</a:t>
            </a:r>
            <a:r>
              <a:rPr sz="2800" spc="-5" dirty="0">
                <a:latin typeface="Times New Roman"/>
                <a:cs typeface="Times New Roman"/>
              </a:rPr>
              <a:t>ч</a:t>
            </a:r>
            <a:r>
              <a:rPr sz="2800" spc="-20" dirty="0">
                <a:latin typeface="Times New Roman"/>
                <a:cs typeface="Times New Roman"/>
              </a:rPr>
              <a:t>а</a:t>
            </a:r>
            <a:r>
              <a:rPr sz="2800" spc="-5" dirty="0">
                <a:latin typeface="Times New Roman"/>
                <a:cs typeface="Times New Roman"/>
              </a:rPr>
              <a:t>є</a:t>
            </a:r>
            <a:r>
              <a:rPr sz="2800" dirty="0">
                <a:latin typeface="Times New Roman"/>
                <a:cs typeface="Times New Roman"/>
              </a:rPr>
              <a:t>	</a:t>
            </a:r>
            <a:r>
              <a:rPr sz="2800" spc="-5" dirty="0">
                <a:latin typeface="Times New Roman"/>
                <a:cs typeface="Times New Roman"/>
              </a:rPr>
              <a:t>в</a:t>
            </a:r>
            <a:endParaRPr sz="2800">
              <a:latin typeface="Times New Roman"/>
              <a:cs typeface="Times New Roman"/>
            </a:endParaRPr>
          </a:p>
        </p:txBody>
      </p:sp>
      <p:sp>
        <p:nvSpPr>
          <p:cNvPr id="4" name="object 4"/>
          <p:cNvSpPr txBox="1"/>
          <p:nvPr/>
        </p:nvSpPr>
        <p:spPr>
          <a:xfrm>
            <a:off x="744423" y="3678686"/>
            <a:ext cx="8177530" cy="1007744"/>
          </a:xfrm>
          <a:prstGeom prst="rect">
            <a:avLst/>
          </a:prstGeom>
        </p:spPr>
        <p:txBody>
          <a:bodyPr vert="horz" wrap="square" lIns="0" tIns="76835" rIns="0" bIns="0" rtlCol="0">
            <a:spAutoFit/>
          </a:bodyPr>
          <a:lstStyle/>
          <a:p>
            <a:pPr marR="5080" algn="r">
              <a:lnSpc>
                <a:spcPct val="100000"/>
              </a:lnSpc>
              <a:spcBef>
                <a:spcPts val="605"/>
              </a:spcBef>
              <a:tabLst>
                <a:tab pos="2205355" algn="l"/>
                <a:tab pos="3705225" algn="l"/>
                <a:tab pos="4122420" algn="l"/>
                <a:tab pos="5654675" algn="l"/>
                <a:tab pos="7468234" algn="l"/>
              </a:tabLst>
            </a:pPr>
            <a:r>
              <a:rPr sz="2800" b="1" spc="-5" dirty="0">
                <a:latin typeface="Times New Roman"/>
                <a:cs typeface="Times New Roman"/>
              </a:rPr>
              <a:t>Е</a:t>
            </a:r>
            <a:r>
              <a:rPr sz="2800" b="1" spc="-85" dirty="0">
                <a:latin typeface="Times New Roman"/>
                <a:cs typeface="Times New Roman"/>
              </a:rPr>
              <a:t>к</a:t>
            </a:r>
            <a:r>
              <a:rPr sz="2800" b="1" spc="-5" dirty="0">
                <a:latin typeface="Times New Roman"/>
                <a:cs typeface="Times New Roman"/>
              </a:rPr>
              <a:t>спл</a:t>
            </a:r>
            <a:r>
              <a:rPr sz="2800" b="1" dirty="0">
                <a:latin typeface="Times New Roman"/>
                <a:cs typeface="Times New Roman"/>
              </a:rPr>
              <a:t>і</a:t>
            </a:r>
            <a:r>
              <a:rPr sz="2800" b="1" spc="-60" dirty="0">
                <a:latin typeface="Times New Roman"/>
                <a:cs typeface="Times New Roman"/>
              </a:rPr>
              <a:t>к</a:t>
            </a:r>
            <a:r>
              <a:rPr sz="2800" b="1" spc="5" dirty="0">
                <a:latin typeface="Times New Roman"/>
                <a:cs typeface="Times New Roman"/>
              </a:rPr>
              <a:t>а</a:t>
            </a:r>
            <a:r>
              <a:rPr sz="2800" b="1" spc="-10" dirty="0">
                <a:latin typeface="Times New Roman"/>
                <a:cs typeface="Times New Roman"/>
              </a:rPr>
              <a:t>ці</a:t>
            </a:r>
            <a:r>
              <a:rPr sz="2800" b="1" spc="-5" dirty="0">
                <a:latin typeface="Times New Roman"/>
                <a:cs typeface="Times New Roman"/>
              </a:rPr>
              <a:t>я</a:t>
            </a:r>
            <a:r>
              <a:rPr sz="2800" b="1" dirty="0">
                <a:latin typeface="Times New Roman"/>
                <a:cs typeface="Times New Roman"/>
              </a:rPr>
              <a:t>	</a:t>
            </a:r>
            <a:r>
              <a:rPr sz="2800" b="1" spc="-10" dirty="0">
                <a:latin typeface="Times New Roman"/>
                <a:cs typeface="Times New Roman"/>
              </a:rPr>
              <a:t>гр</a:t>
            </a:r>
            <a:r>
              <a:rPr sz="2800" b="1" spc="5" dirty="0">
                <a:latin typeface="Times New Roman"/>
                <a:cs typeface="Times New Roman"/>
              </a:rPr>
              <a:t>а</a:t>
            </a:r>
            <a:r>
              <a:rPr sz="2800" b="1" dirty="0">
                <a:latin typeface="Times New Roman"/>
                <a:cs typeface="Times New Roman"/>
              </a:rPr>
              <a:t>ф</a:t>
            </a:r>
            <a:r>
              <a:rPr sz="2800" b="1" spc="-5" dirty="0">
                <a:latin typeface="Times New Roman"/>
                <a:cs typeface="Times New Roman"/>
              </a:rPr>
              <a:t>і</a:t>
            </a:r>
            <a:r>
              <a:rPr sz="2800" b="1" spc="-55" dirty="0">
                <a:latin typeface="Times New Roman"/>
                <a:cs typeface="Times New Roman"/>
              </a:rPr>
              <a:t>к</a:t>
            </a:r>
            <a:r>
              <a:rPr sz="2800" b="1" spc="-5" dirty="0">
                <a:latin typeface="Times New Roman"/>
                <a:cs typeface="Times New Roman"/>
              </a:rPr>
              <a:t>а</a:t>
            </a:r>
            <a:r>
              <a:rPr sz="2800" b="1" dirty="0">
                <a:latin typeface="Times New Roman"/>
                <a:cs typeface="Times New Roman"/>
              </a:rPr>
              <a:t>	</a:t>
            </a:r>
            <a:r>
              <a:rPr sz="2800" spc="-5" dirty="0">
                <a:latin typeface="Times New Roman"/>
                <a:cs typeface="Times New Roman"/>
              </a:rPr>
              <a:t>–</a:t>
            </a:r>
            <a:r>
              <a:rPr sz="2800" dirty="0">
                <a:latin typeface="Times New Roman"/>
                <a:cs typeface="Times New Roman"/>
              </a:rPr>
              <a:t>	</a:t>
            </a:r>
            <a:r>
              <a:rPr sz="2800" spc="-5" dirty="0">
                <a:latin typeface="Times New Roman"/>
                <a:cs typeface="Times New Roman"/>
              </a:rPr>
              <a:t>сл</a:t>
            </a:r>
            <a:r>
              <a:rPr sz="2800" dirty="0">
                <a:latin typeface="Times New Roman"/>
                <a:cs typeface="Times New Roman"/>
              </a:rPr>
              <a:t>о</a:t>
            </a:r>
            <a:r>
              <a:rPr sz="2800" spc="-20" dirty="0">
                <a:latin typeface="Times New Roman"/>
                <a:cs typeface="Times New Roman"/>
              </a:rPr>
              <a:t>в</a:t>
            </a:r>
            <a:r>
              <a:rPr sz="2800" spc="55" dirty="0">
                <a:latin typeface="Times New Roman"/>
                <a:cs typeface="Times New Roman"/>
              </a:rPr>
              <a:t>е</a:t>
            </a:r>
            <a:r>
              <a:rPr sz="2800" spc="-5" dirty="0">
                <a:latin typeface="Times New Roman"/>
                <a:cs typeface="Times New Roman"/>
              </a:rPr>
              <a:t>сні</a:t>
            </a:r>
            <a:r>
              <a:rPr sz="2800" dirty="0">
                <a:latin typeface="Times New Roman"/>
                <a:cs typeface="Times New Roman"/>
              </a:rPr>
              <a:t>	</a:t>
            </a:r>
            <a:r>
              <a:rPr sz="2800" spc="-10" dirty="0">
                <a:latin typeface="Times New Roman"/>
                <a:cs typeface="Times New Roman"/>
              </a:rPr>
              <a:t>п</a:t>
            </a:r>
            <a:r>
              <a:rPr sz="2800" spc="-60" dirty="0">
                <a:latin typeface="Times New Roman"/>
                <a:cs typeface="Times New Roman"/>
              </a:rPr>
              <a:t>о</a:t>
            </a:r>
            <a:r>
              <a:rPr sz="2800" spc="-5" dirty="0">
                <a:latin typeface="Times New Roman"/>
                <a:cs typeface="Times New Roman"/>
              </a:rPr>
              <a:t>ясн</a:t>
            </a:r>
            <a:r>
              <a:rPr sz="2800" spc="-15" dirty="0">
                <a:latin typeface="Times New Roman"/>
                <a:cs typeface="Times New Roman"/>
              </a:rPr>
              <a:t>е</a:t>
            </a:r>
            <a:r>
              <a:rPr sz="2800" spc="-10" dirty="0">
                <a:latin typeface="Times New Roman"/>
                <a:cs typeface="Times New Roman"/>
              </a:rPr>
              <a:t>нн</a:t>
            </a:r>
            <a:r>
              <a:rPr sz="2800" spc="-5" dirty="0">
                <a:latin typeface="Times New Roman"/>
                <a:cs typeface="Times New Roman"/>
              </a:rPr>
              <a:t>я</a:t>
            </a:r>
            <a:r>
              <a:rPr sz="2800" dirty="0">
                <a:latin typeface="Times New Roman"/>
                <a:cs typeface="Times New Roman"/>
              </a:rPr>
              <a:t>	</a:t>
            </a:r>
            <a:r>
              <a:rPr sz="2800" spc="-10" dirty="0">
                <a:latin typeface="Times New Roman"/>
                <a:cs typeface="Times New Roman"/>
              </a:rPr>
              <a:t>й</a:t>
            </a:r>
            <a:r>
              <a:rPr sz="2800" dirty="0">
                <a:latin typeface="Times New Roman"/>
                <a:cs typeface="Times New Roman"/>
              </a:rPr>
              <a:t>о</a:t>
            </a:r>
            <a:r>
              <a:rPr sz="2800" spc="-75" dirty="0">
                <a:latin typeface="Times New Roman"/>
                <a:cs typeface="Times New Roman"/>
              </a:rPr>
              <a:t>г</a:t>
            </a:r>
            <a:r>
              <a:rPr sz="2800" spc="-5" dirty="0">
                <a:latin typeface="Times New Roman"/>
                <a:cs typeface="Times New Roman"/>
              </a:rPr>
              <a:t>о</a:t>
            </a:r>
            <a:endParaRPr sz="2800">
              <a:latin typeface="Times New Roman"/>
              <a:cs typeface="Times New Roman"/>
            </a:endParaRPr>
          </a:p>
          <a:p>
            <a:pPr marR="5080" algn="r">
              <a:lnSpc>
                <a:spcPct val="100000"/>
              </a:lnSpc>
              <a:spcBef>
                <a:spcPts val="505"/>
              </a:spcBef>
            </a:pPr>
            <a:r>
              <a:rPr sz="2800" spc="20" dirty="0">
                <a:latin typeface="Times New Roman"/>
                <a:cs typeface="Times New Roman"/>
              </a:rPr>
              <a:t>с</a:t>
            </a:r>
            <a:r>
              <a:rPr sz="2800" spc="-5" dirty="0">
                <a:latin typeface="Times New Roman"/>
                <a:cs typeface="Times New Roman"/>
              </a:rPr>
              <a:t>е</a:t>
            </a:r>
            <a:r>
              <a:rPr sz="2800" spc="-45" dirty="0">
                <a:latin typeface="Times New Roman"/>
                <a:cs typeface="Times New Roman"/>
              </a:rPr>
              <a:t>б</a:t>
            </a:r>
            <a:r>
              <a:rPr sz="2800" spc="-5" dirty="0">
                <a:latin typeface="Times New Roman"/>
                <a:cs typeface="Times New Roman"/>
              </a:rPr>
              <a:t>е</a:t>
            </a:r>
            <a:endParaRPr sz="2800">
              <a:latin typeface="Times New Roman"/>
              <a:cs typeface="Times New Roman"/>
            </a:endParaRPr>
          </a:p>
        </p:txBody>
      </p:sp>
      <p:sp>
        <p:nvSpPr>
          <p:cNvPr id="5" name="object 5"/>
          <p:cNvSpPr txBox="1"/>
          <p:nvPr/>
        </p:nvSpPr>
        <p:spPr>
          <a:xfrm>
            <a:off x="294843" y="4660544"/>
            <a:ext cx="8627745" cy="1007110"/>
          </a:xfrm>
          <a:prstGeom prst="rect">
            <a:avLst/>
          </a:prstGeom>
        </p:spPr>
        <p:txBody>
          <a:bodyPr vert="horz" wrap="square" lIns="0" tIns="12700" rIns="0" bIns="0" rtlCol="0">
            <a:spAutoFit/>
          </a:bodyPr>
          <a:lstStyle/>
          <a:p>
            <a:pPr marL="12700" marR="5080">
              <a:lnSpc>
                <a:spcPct val="114999"/>
              </a:lnSpc>
              <a:spcBef>
                <a:spcPts val="100"/>
              </a:spcBef>
              <a:tabLst>
                <a:tab pos="1666239" algn="l"/>
                <a:tab pos="3284854" algn="l"/>
                <a:tab pos="4648835" algn="l"/>
                <a:tab pos="5988685" algn="l"/>
                <a:tab pos="6749415" algn="l"/>
              </a:tabLst>
            </a:pPr>
            <a:r>
              <a:rPr sz="2800" spc="-10" dirty="0">
                <a:latin typeface="Times New Roman"/>
                <a:cs typeface="Times New Roman"/>
              </a:rPr>
              <a:t>заг</a:t>
            </a:r>
            <a:r>
              <a:rPr sz="2800" spc="10" dirty="0">
                <a:latin typeface="Times New Roman"/>
                <a:cs typeface="Times New Roman"/>
              </a:rPr>
              <a:t>а</a:t>
            </a:r>
            <a:r>
              <a:rPr sz="2800" spc="-10" dirty="0">
                <a:latin typeface="Times New Roman"/>
                <a:cs typeface="Times New Roman"/>
              </a:rPr>
              <a:t>льни</a:t>
            </a:r>
            <a:r>
              <a:rPr sz="2800" spc="-5" dirty="0">
                <a:latin typeface="Times New Roman"/>
                <a:cs typeface="Times New Roman"/>
              </a:rPr>
              <a:t>й</a:t>
            </a:r>
            <a:r>
              <a:rPr sz="2800" dirty="0">
                <a:latin typeface="Times New Roman"/>
                <a:cs typeface="Times New Roman"/>
              </a:rPr>
              <a:t>	</a:t>
            </a:r>
            <a:r>
              <a:rPr sz="2800" spc="-10" dirty="0">
                <a:latin typeface="Times New Roman"/>
                <a:cs typeface="Times New Roman"/>
              </a:rPr>
              <a:t>за</a:t>
            </a:r>
            <a:r>
              <a:rPr sz="2800" spc="-80" dirty="0">
                <a:latin typeface="Times New Roman"/>
                <a:cs typeface="Times New Roman"/>
              </a:rPr>
              <a:t>г</a:t>
            </a:r>
            <a:r>
              <a:rPr sz="2800" spc="-40" dirty="0">
                <a:latin typeface="Times New Roman"/>
                <a:cs typeface="Times New Roman"/>
              </a:rPr>
              <a:t>о</a:t>
            </a:r>
            <a:r>
              <a:rPr sz="2800" spc="-10" dirty="0">
                <a:latin typeface="Times New Roman"/>
                <a:cs typeface="Times New Roman"/>
              </a:rPr>
              <a:t>ло</a:t>
            </a:r>
            <a:r>
              <a:rPr sz="2800" spc="-25" dirty="0">
                <a:latin typeface="Times New Roman"/>
                <a:cs typeface="Times New Roman"/>
              </a:rPr>
              <a:t>в</a:t>
            </a:r>
            <a:r>
              <a:rPr sz="2800" spc="5" dirty="0">
                <a:latin typeface="Times New Roman"/>
                <a:cs typeface="Times New Roman"/>
              </a:rPr>
              <a:t>о</a:t>
            </a:r>
            <a:r>
              <a:rPr sz="2800" spc="-5" dirty="0">
                <a:latin typeface="Times New Roman"/>
                <a:cs typeface="Times New Roman"/>
              </a:rPr>
              <a:t>к</a:t>
            </a:r>
            <a:r>
              <a:rPr sz="2800" dirty="0">
                <a:latin typeface="Times New Roman"/>
                <a:cs typeface="Times New Roman"/>
              </a:rPr>
              <a:t>	</a:t>
            </a:r>
            <a:r>
              <a:rPr sz="2800" spc="-10" dirty="0">
                <a:latin typeface="Times New Roman"/>
                <a:cs typeface="Times New Roman"/>
              </a:rPr>
              <a:t>г</a:t>
            </a:r>
            <a:r>
              <a:rPr sz="2800" dirty="0">
                <a:latin typeface="Times New Roman"/>
                <a:cs typeface="Times New Roman"/>
              </a:rPr>
              <a:t>р</a:t>
            </a:r>
            <a:r>
              <a:rPr sz="2800" spc="-5" dirty="0">
                <a:latin typeface="Times New Roman"/>
                <a:cs typeface="Times New Roman"/>
              </a:rPr>
              <a:t>афі</a:t>
            </a:r>
            <a:r>
              <a:rPr sz="2800" spc="-60" dirty="0">
                <a:latin typeface="Times New Roman"/>
                <a:cs typeface="Times New Roman"/>
              </a:rPr>
              <a:t>к</a:t>
            </a:r>
            <a:r>
              <a:rPr sz="2800" spc="5" dirty="0">
                <a:latin typeface="Times New Roman"/>
                <a:cs typeface="Times New Roman"/>
              </a:rPr>
              <a:t>а</a:t>
            </a:r>
            <a:r>
              <a:rPr sz="2800" spc="-5" dirty="0">
                <a:latin typeface="Times New Roman"/>
                <a:cs typeface="Times New Roman"/>
              </a:rPr>
              <a:t>,</a:t>
            </a:r>
            <a:r>
              <a:rPr sz="2800" dirty="0">
                <a:latin typeface="Times New Roman"/>
                <a:cs typeface="Times New Roman"/>
              </a:rPr>
              <a:t>	</a:t>
            </a:r>
            <a:r>
              <a:rPr sz="2800" spc="-10" dirty="0">
                <a:latin typeface="Times New Roman"/>
                <a:cs typeface="Times New Roman"/>
              </a:rPr>
              <a:t>пі</a:t>
            </a:r>
            <a:r>
              <a:rPr sz="2800" dirty="0">
                <a:latin typeface="Times New Roman"/>
                <a:cs typeface="Times New Roman"/>
              </a:rPr>
              <a:t>д</a:t>
            </a:r>
            <a:r>
              <a:rPr sz="2800" spc="-10" dirty="0">
                <a:latin typeface="Times New Roman"/>
                <a:cs typeface="Times New Roman"/>
              </a:rPr>
              <a:t>пис</a:t>
            </a:r>
            <a:r>
              <a:rPr sz="2800" spc="-5" dirty="0">
                <a:latin typeface="Times New Roman"/>
                <a:cs typeface="Times New Roman"/>
              </a:rPr>
              <a:t>и</a:t>
            </a:r>
            <a:r>
              <a:rPr sz="2800" dirty="0">
                <a:latin typeface="Times New Roman"/>
                <a:cs typeface="Times New Roman"/>
              </a:rPr>
              <a:t>	</a:t>
            </a:r>
            <a:r>
              <a:rPr sz="2800" spc="-5" dirty="0">
                <a:latin typeface="Times New Roman"/>
                <a:cs typeface="Times New Roman"/>
              </a:rPr>
              <a:t>біля</a:t>
            </a:r>
            <a:r>
              <a:rPr sz="2800" dirty="0">
                <a:latin typeface="Times New Roman"/>
                <a:cs typeface="Times New Roman"/>
              </a:rPr>
              <a:t>	</a:t>
            </a:r>
            <a:r>
              <a:rPr sz="2800" spc="-40" dirty="0">
                <a:latin typeface="Times New Roman"/>
                <a:cs typeface="Times New Roman"/>
              </a:rPr>
              <a:t>м</a:t>
            </a:r>
            <a:r>
              <a:rPr sz="2800" spc="-5" dirty="0">
                <a:latin typeface="Times New Roman"/>
                <a:cs typeface="Times New Roman"/>
              </a:rPr>
              <a:t>асш</a:t>
            </a:r>
            <a:r>
              <a:rPr sz="2800" spc="25" dirty="0">
                <a:latin typeface="Times New Roman"/>
                <a:cs typeface="Times New Roman"/>
              </a:rPr>
              <a:t>т</a:t>
            </a:r>
            <a:r>
              <a:rPr sz="2800" spc="-5" dirty="0">
                <a:latin typeface="Times New Roman"/>
                <a:cs typeface="Times New Roman"/>
              </a:rPr>
              <a:t>абних  </a:t>
            </a:r>
            <a:r>
              <a:rPr sz="2800" spc="-15" dirty="0">
                <a:latin typeface="Times New Roman"/>
                <a:cs typeface="Times New Roman"/>
              </a:rPr>
              <a:t>шкал</a:t>
            </a:r>
            <a:r>
              <a:rPr sz="2800" dirty="0">
                <a:latin typeface="Times New Roman"/>
                <a:cs typeface="Times New Roman"/>
              </a:rPr>
              <a:t> </a:t>
            </a:r>
            <a:r>
              <a:rPr sz="2800" spc="-10" dirty="0">
                <a:latin typeface="Times New Roman"/>
                <a:cs typeface="Times New Roman"/>
              </a:rPr>
              <a:t>тощо.</a:t>
            </a:r>
            <a:endParaRPr sz="280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49383"/>
            <a:ext cx="8703945" cy="5916295"/>
          </a:xfrm>
          <a:prstGeom prst="rect">
            <a:avLst/>
          </a:prstGeom>
        </p:spPr>
        <p:txBody>
          <a:bodyPr vert="horz" wrap="square" lIns="0" tIns="67945" rIns="0" bIns="0" rtlCol="0">
            <a:spAutoFit/>
          </a:bodyPr>
          <a:lstStyle/>
          <a:p>
            <a:pPr marL="3073400" algn="just">
              <a:lnSpc>
                <a:spcPct val="100000"/>
              </a:lnSpc>
              <a:spcBef>
                <a:spcPts val="535"/>
              </a:spcBef>
            </a:pPr>
            <a:r>
              <a:rPr sz="2400" b="1" i="1" spc="-10" dirty="0">
                <a:solidFill>
                  <a:srgbClr val="C00000"/>
                </a:solidFill>
                <a:latin typeface="Times New Roman"/>
                <a:cs typeface="Times New Roman"/>
              </a:rPr>
              <a:t>Класифікація</a:t>
            </a:r>
            <a:r>
              <a:rPr sz="2400" b="1" i="1" spc="-95" dirty="0">
                <a:solidFill>
                  <a:srgbClr val="C00000"/>
                </a:solidFill>
                <a:latin typeface="Times New Roman"/>
                <a:cs typeface="Times New Roman"/>
              </a:rPr>
              <a:t> </a:t>
            </a:r>
            <a:r>
              <a:rPr sz="2400" b="1" i="1" spc="-5" dirty="0">
                <a:solidFill>
                  <a:srgbClr val="C00000"/>
                </a:solidFill>
                <a:latin typeface="Times New Roman"/>
                <a:cs typeface="Times New Roman"/>
              </a:rPr>
              <a:t>графіків</a:t>
            </a:r>
            <a:endParaRPr sz="2400">
              <a:latin typeface="Times New Roman"/>
              <a:cs typeface="Times New Roman"/>
            </a:endParaRPr>
          </a:p>
          <a:p>
            <a:pPr marL="12700" marR="7620" indent="467359" algn="just">
              <a:lnSpc>
                <a:spcPct val="114999"/>
              </a:lnSpc>
            </a:pPr>
            <a:r>
              <a:rPr sz="2400" b="1" i="1" dirty="0">
                <a:solidFill>
                  <a:srgbClr val="C00000"/>
                </a:solidFill>
                <a:latin typeface="Times New Roman"/>
                <a:cs typeface="Times New Roman"/>
              </a:rPr>
              <a:t>За </a:t>
            </a:r>
            <a:r>
              <a:rPr sz="2400" b="1" i="1" spc="-5" dirty="0">
                <a:solidFill>
                  <a:srgbClr val="C00000"/>
                </a:solidFill>
                <a:latin typeface="Times New Roman"/>
                <a:cs typeface="Times New Roman"/>
              </a:rPr>
              <a:t>загальним призначенням </a:t>
            </a:r>
            <a:r>
              <a:rPr sz="2400" b="1" i="1" spc="-5" dirty="0">
                <a:latin typeface="Times New Roman"/>
                <a:cs typeface="Times New Roman"/>
              </a:rPr>
              <a:t>графіки </a:t>
            </a:r>
            <a:r>
              <a:rPr sz="2400" b="1" i="1" spc="-10" dirty="0">
                <a:latin typeface="Times New Roman"/>
                <a:cs typeface="Times New Roman"/>
              </a:rPr>
              <a:t>поділяють </a:t>
            </a:r>
            <a:r>
              <a:rPr sz="2400" b="1" i="1" spc="10" dirty="0">
                <a:latin typeface="Times New Roman"/>
                <a:cs typeface="Times New Roman"/>
              </a:rPr>
              <a:t>на   </a:t>
            </a:r>
            <a:r>
              <a:rPr sz="2400" b="1" i="1" dirty="0">
                <a:latin typeface="Times New Roman"/>
                <a:cs typeface="Times New Roman"/>
              </a:rPr>
              <a:t>аналітичні, </a:t>
            </a:r>
            <a:r>
              <a:rPr sz="2400" b="1" i="1" spc="-5" dirty="0">
                <a:latin typeface="Times New Roman"/>
                <a:cs typeface="Times New Roman"/>
              </a:rPr>
              <a:t>ілюстративні </a:t>
            </a:r>
            <a:r>
              <a:rPr sz="2400" b="1" i="1" dirty="0">
                <a:latin typeface="Times New Roman"/>
                <a:cs typeface="Times New Roman"/>
              </a:rPr>
              <a:t>та</a:t>
            </a:r>
            <a:r>
              <a:rPr sz="2400" b="1" i="1" spc="-40" dirty="0">
                <a:latin typeface="Times New Roman"/>
                <a:cs typeface="Times New Roman"/>
              </a:rPr>
              <a:t> </a:t>
            </a:r>
            <a:r>
              <a:rPr sz="2400" b="1" i="1" spc="-15" dirty="0">
                <a:latin typeface="Times New Roman"/>
                <a:cs typeface="Times New Roman"/>
              </a:rPr>
              <a:t>інформаційні.</a:t>
            </a:r>
            <a:endParaRPr sz="2400">
              <a:latin typeface="Times New Roman"/>
              <a:cs typeface="Times New Roman"/>
            </a:endParaRPr>
          </a:p>
          <a:p>
            <a:pPr marL="12700" marR="9525" indent="467359" algn="just">
              <a:lnSpc>
                <a:spcPct val="114999"/>
              </a:lnSpc>
            </a:pPr>
            <a:r>
              <a:rPr sz="2400" b="1" dirty="0">
                <a:solidFill>
                  <a:srgbClr val="C00000"/>
                </a:solidFill>
                <a:latin typeface="Times New Roman"/>
                <a:cs typeface="Times New Roman"/>
              </a:rPr>
              <a:t>За </a:t>
            </a:r>
            <a:r>
              <a:rPr sz="2400" b="1" spc="-10" dirty="0">
                <a:solidFill>
                  <a:srgbClr val="C00000"/>
                </a:solidFill>
                <a:latin typeface="Times New Roman"/>
                <a:cs typeface="Times New Roman"/>
              </a:rPr>
              <a:t>функціонально-цільовим призначенням </a:t>
            </a:r>
            <a:r>
              <a:rPr sz="2400" b="1" dirty="0">
                <a:latin typeface="Times New Roman"/>
                <a:cs typeface="Times New Roman"/>
              </a:rPr>
              <a:t>– </a:t>
            </a:r>
            <a:r>
              <a:rPr sz="2400" b="1" spc="-5" dirty="0">
                <a:latin typeface="Times New Roman"/>
                <a:cs typeface="Times New Roman"/>
              </a:rPr>
              <a:t>графіки  групувань </a:t>
            </a:r>
            <a:r>
              <a:rPr sz="2400" b="1" dirty="0">
                <a:latin typeface="Times New Roman"/>
                <a:cs typeface="Times New Roman"/>
              </a:rPr>
              <a:t>і </a:t>
            </a:r>
            <a:r>
              <a:rPr sz="2400" b="1" spc="-5" dirty="0">
                <a:latin typeface="Times New Roman"/>
                <a:cs typeface="Times New Roman"/>
              </a:rPr>
              <a:t>рядів </a:t>
            </a:r>
            <a:r>
              <a:rPr sz="2400" b="1" spc="-35" dirty="0">
                <a:latin typeface="Times New Roman"/>
                <a:cs typeface="Times New Roman"/>
              </a:rPr>
              <a:t>розподілу, </a:t>
            </a:r>
            <a:r>
              <a:rPr sz="2400" b="1" spc="-5" dirty="0">
                <a:latin typeface="Times New Roman"/>
                <a:cs typeface="Times New Roman"/>
              </a:rPr>
              <a:t>графіки рядів динаміки, графіки  </a:t>
            </a:r>
            <a:r>
              <a:rPr sz="2400" b="1" spc="-10" dirty="0">
                <a:latin typeface="Times New Roman"/>
                <a:cs typeface="Times New Roman"/>
              </a:rPr>
              <a:t>взаємозв’язку </a:t>
            </a:r>
            <a:r>
              <a:rPr sz="2400" b="1" spc="10" dirty="0">
                <a:latin typeface="Times New Roman"/>
                <a:cs typeface="Times New Roman"/>
              </a:rPr>
              <a:t>та </a:t>
            </a:r>
            <a:r>
              <a:rPr sz="2400" b="1" spc="-10" dirty="0">
                <a:latin typeface="Times New Roman"/>
                <a:cs typeface="Times New Roman"/>
              </a:rPr>
              <a:t>графіки</a:t>
            </a:r>
            <a:r>
              <a:rPr sz="2400" b="1" spc="75" dirty="0">
                <a:latin typeface="Times New Roman"/>
                <a:cs typeface="Times New Roman"/>
              </a:rPr>
              <a:t> </a:t>
            </a:r>
            <a:r>
              <a:rPr sz="2400" b="1" spc="-5" dirty="0">
                <a:latin typeface="Times New Roman"/>
                <a:cs typeface="Times New Roman"/>
              </a:rPr>
              <a:t>порівняння.</a:t>
            </a:r>
            <a:endParaRPr sz="2400">
              <a:latin typeface="Times New Roman"/>
              <a:cs typeface="Times New Roman"/>
            </a:endParaRPr>
          </a:p>
          <a:p>
            <a:pPr marL="12700" marR="5080" indent="467359">
              <a:lnSpc>
                <a:spcPts val="3310"/>
              </a:lnSpc>
              <a:spcBef>
                <a:spcPts val="185"/>
              </a:spcBef>
              <a:tabLst>
                <a:tab pos="1033780" algn="l"/>
                <a:tab pos="2120265" algn="l"/>
                <a:tab pos="3018155" algn="l"/>
                <a:tab pos="4365625" algn="l"/>
                <a:tab pos="6339205" algn="l"/>
                <a:tab pos="6906259" algn="l"/>
                <a:tab pos="8380095" algn="l"/>
              </a:tabLst>
            </a:pPr>
            <a:r>
              <a:rPr sz="2400" b="1" spc="5" dirty="0">
                <a:solidFill>
                  <a:srgbClr val="C00000"/>
                </a:solidFill>
                <a:latin typeface="Times New Roman"/>
                <a:cs typeface="Times New Roman"/>
              </a:rPr>
              <a:t>З</a:t>
            </a:r>
            <a:r>
              <a:rPr sz="2400" b="1" dirty="0">
                <a:solidFill>
                  <a:srgbClr val="C00000"/>
                </a:solidFill>
                <a:latin typeface="Times New Roman"/>
                <a:cs typeface="Times New Roman"/>
              </a:rPr>
              <a:t>а	</a:t>
            </a:r>
            <a:r>
              <a:rPr sz="2400" b="1" spc="-5" dirty="0">
                <a:solidFill>
                  <a:srgbClr val="C00000"/>
                </a:solidFill>
                <a:latin typeface="Times New Roman"/>
                <a:cs typeface="Times New Roman"/>
              </a:rPr>
              <a:t>вид</a:t>
            </a:r>
            <a:r>
              <a:rPr sz="2400" b="1" spc="-55" dirty="0">
                <a:solidFill>
                  <a:srgbClr val="C00000"/>
                </a:solidFill>
                <a:latin typeface="Times New Roman"/>
                <a:cs typeface="Times New Roman"/>
              </a:rPr>
              <a:t>о</a:t>
            </a:r>
            <a:r>
              <a:rPr sz="2400" b="1" dirty="0">
                <a:solidFill>
                  <a:srgbClr val="C00000"/>
                </a:solidFill>
                <a:latin typeface="Times New Roman"/>
                <a:cs typeface="Times New Roman"/>
              </a:rPr>
              <a:t>м	</a:t>
            </a:r>
            <a:r>
              <a:rPr sz="2400" b="1" spc="-5" dirty="0">
                <a:solidFill>
                  <a:srgbClr val="C00000"/>
                </a:solidFill>
                <a:latin typeface="Times New Roman"/>
                <a:cs typeface="Times New Roman"/>
              </a:rPr>
              <a:t>п</a:t>
            </a:r>
            <a:r>
              <a:rPr sz="2400" b="1" spc="-40" dirty="0">
                <a:solidFill>
                  <a:srgbClr val="C00000"/>
                </a:solidFill>
                <a:latin typeface="Times New Roman"/>
                <a:cs typeface="Times New Roman"/>
              </a:rPr>
              <a:t>о</a:t>
            </a:r>
            <a:r>
              <a:rPr sz="2400" b="1" spc="-5" dirty="0">
                <a:solidFill>
                  <a:srgbClr val="C00000"/>
                </a:solidFill>
                <a:latin typeface="Times New Roman"/>
                <a:cs typeface="Times New Roman"/>
              </a:rPr>
              <a:t>л</a:t>
            </a:r>
            <a:r>
              <a:rPr sz="2400" b="1" dirty="0">
                <a:solidFill>
                  <a:srgbClr val="C00000"/>
                </a:solidFill>
                <a:latin typeface="Times New Roman"/>
                <a:cs typeface="Times New Roman"/>
              </a:rPr>
              <a:t>я	</a:t>
            </a:r>
            <a:r>
              <a:rPr sz="2400" b="1" spc="-5" dirty="0">
                <a:latin typeface="Times New Roman"/>
                <a:cs typeface="Times New Roman"/>
              </a:rPr>
              <a:t>г</a:t>
            </a:r>
            <a:r>
              <a:rPr sz="2400" b="1" spc="5" dirty="0">
                <a:latin typeface="Times New Roman"/>
                <a:cs typeface="Times New Roman"/>
              </a:rPr>
              <a:t>р</a:t>
            </a:r>
            <a:r>
              <a:rPr sz="2400" b="1" spc="20" dirty="0">
                <a:latin typeface="Times New Roman"/>
                <a:cs typeface="Times New Roman"/>
              </a:rPr>
              <a:t>а</a:t>
            </a:r>
            <a:r>
              <a:rPr sz="2400" b="1" spc="-45" dirty="0">
                <a:latin typeface="Times New Roman"/>
                <a:cs typeface="Times New Roman"/>
              </a:rPr>
              <a:t>ф</a:t>
            </a:r>
            <a:r>
              <a:rPr sz="2400" b="1" dirty="0">
                <a:latin typeface="Times New Roman"/>
                <a:cs typeface="Times New Roman"/>
              </a:rPr>
              <a:t>і</a:t>
            </a:r>
            <a:r>
              <a:rPr sz="2400" b="1" spc="10" dirty="0">
                <a:latin typeface="Times New Roman"/>
                <a:cs typeface="Times New Roman"/>
              </a:rPr>
              <a:t>к</a:t>
            </a:r>
            <a:r>
              <a:rPr sz="2400" b="1" dirty="0">
                <a:latin typeface="Times New Roman"/>
                <a:cs typeface="Times New Roman"/>
              </a:rPr>
              <a:t>и	</a:t>
            </a:r>
            <a:r>
              <a:rPr sz="2400" b="1" spc="-5" dirty="0">
                <a:latin typeface="Times New Roman"/>
                <a:cs typeface="Times New Roman"/>
              </a:rPr>
              <a:t>п</a:t>
            </a:r>
            <a:r>
              <a:rPr sz="2400" b="1" spc="-75" dirty="0">
                <a:latin typeface="Times New Roman"/>
                <a:cs typeface="Times New Roman"/>
              </a:rPr>
              <a:t>о</a:t>
            </a:r>
            <a:r>
              <a:rPr sz="2400" b="1" spc="5" dirty="0">
                <a:latin typeface="Times New Roman"/>
                <a:cs typeface="Times New Roman"/>
              </a:rPr>
              <a:t>д</a:t>
            </a:r>
            <a:r>
              <a:rPr sz="2400" b="1" dirty="0">
                <a:latin typeface="Times New Roman"/>
                <a:cs typeface="Times New Roman"/>
              </a:rPr>
              <a:t>іля</a:t>
            </a:r>
            <a:r>
              <a:rPr sz="2400" b="1" spc="-35" dirty="0">
                <a:latin typeface="Times New Roman"/>
                <a:cs typeface="Times New Roman"/>
              </a:rPr>
              <a:t>ю</a:t>
            </a:r>
            <a:r>
              <a:rPr sz="2400" b="1" spc="-5" dirty="0">
                <a:latin typeface="Times New Roman"/>
                <a:cs typeface="Times New Roman"/>
              </a:rPr>
              <a:t>тьс</a:t>
            </a:r>
            <a:r>
              <a:rPr sz="2400" b="1" dirty="0">
                <a:latin typeface="Times New Roman"/>
                <a:cs typeface="Times New Roman"/>
              </a:rPr>
              <a:t>я	</a:t>
            </a:r>
            <a:r>
              <a:rPr sz="2400" b="1" spc="-5" dirty="0">
                <a:latin typeface="Times New Roman"/>
                <a:cs typeface="Times New Roman"/>
              </a:rPr>
              <a:t>н</a:t>
            </a:r>
            <a:r>
              <a:rPr sz="2400" b="1" dirty="0">
                <a:latin typeface="Times New Roman"/>
                <a:cs typeface="Times New Roman"/>
              </a:rPr>
              <a:t>а	діагр</a:t>
            </a:r>
            <a:r>
              <a:rPr sz="2400" b="1" spc="-10" dirty="0">
                <a:latin typeface="Times New Roman"/>
                <a:cs typeface="Times New Roman"/>
              </a:rPr>
              <a:t>а</a:t>
            </a:r>
            <a:r>
              <a:rPr sz="2400" b="1" spc="-5" dirty="0">
                <a:latin typeface="Times New Roman"/>
                <a:cs typeface="Times New Roman"/>
              </a:rPr>
              <a:t>м</a:t>
            </a:r>
            <a:r>
              <a:rPr sz="2400" b="1" dirty="0">
                <a:latin typeface="Times New Roman"/>
                <a:cs typeface="Times New Roman"/>
              </a:rPr>
              <a:t>и	</a:t>
            </a:r>
            <a:r>
              <a:rPr sz="2400" b="1" spc="30" dirty="0">
                <a:latin typeface="Times New Roman"/>
                <a:cs typeface="Times New Roman"/>
              </a:rPr>
              <a:t>та  </a:t>
            </a:r>
            <a:r>
              <a:rPr sz="2400" b="1" spc="-10" dirty="0">
                <a:latin typeface="Times New Roman"/>
                <a:cs typeface="Times New Roman"/>
              </a:rPr>
              <a:t>статистичні</a:t>
            </a:r>
            <a:r>
              <a:rPr sz="2400" b="1" spc="-15" dirty="0">
                <a:latin typeface="Times New Roman"/>
                <a:cs typeface="Times New Roman"/>
              </a:rPr>
              <a:t> </a:t>
            </a:r>
            <a:r>
              <a:rPr sz="2400" b="1" spc="-20" dirty="0">
                <a:latin typeface="Times New Roman"/>
                <a:cs typeface="Times New Roman"/>
              </a:rPr>
              <a:t>карти.</a:t>
            </a:r>
            <a:endParaRPr sz="2400">
              <a:latin typeface="Times New Roman"/>
              <a:cs typeface="Times New Roman"/>
            </a:endParaRPr>
          </a:p>
          <a:p>
            <a:pPr marL="12700" marR="8890" indent="467359">
              <a:lnSpc>
                <a:spcPts val="3310"/>
              </a:lnSpc>
              <a:spcBef>
                <a:spcPts val="5"/>
              </a:spcBef>
              <a:tabLst>
                <a:tab pos="1103630" algn="l"/>
                <a:tab pos="2527300" algn="l"/>
                <a:tab pos="4373245" algn="l"/>
                <a:tab pos="5577205" algn="l"/>
                <a:tab pos="6037580" algn="l"/>
                <a:tab pos="7658100" algn="l"/>
              </a:tabLst>
            </a:pPr>
            <a:r>
              <a:rPr sz="2400" b="1" spc="5" dirty="0">
                <a:solidFill>
                  <a:srgbClr val="C00000"/>
                </a:solidFill>
                <a:latin typeface="Times New Roman"/>
                <a:cs typeface="Times New Roman"/>
              </a:rPr>
              <a:t>З</a:t>
            </a:r>
            <a:r>
              <a:rPr sz="2400" b="1" dirty="0">
                <a:solidFill>
                  <a:srgbClr val="C00000"/>
                </a:solidFill>
                <a:latin typeface="Times New Roman"/>
                <a:cs typeface="Times New Roman"/>
              </a:rPr>
              <a:t>а	</a:t>
            </a:r>
            <a:r>
              <a:rPr sz="2400" b="1" spc="-30" dirty="0">
                <a:solidFill>
                  <a:srgbClr val="C00000"/>
                </a:solidFill>
                <a:latin typeface="Times New Roman"/>
                <a:cs typeface="Times New Roman"/>
              </a:rPr>
              <a:t>ф</a:t>
            </a:r>
            <a:r>
              <a:rPr sz="2400" b="1" dirty="0">
                <a:solidFill>
                  <a:srgbClr val="C00000"/>
                </a:solidFill>
                <a:latin typeface="Times New Roman"/>
                <a:cs typeface="Times New Roman"/>
              </a:rPr>
              <a:t>о</a:t>
            </a:r>
            <a:r>
              <a:rPr sz="2400" b="1" spc="-30" dirty="0">
                <a:solidFill>
                  <a:srgbClr val="C00000"/>
                </a:solidFill>
                <a:latin typeface="Times New Roman"/>
                <a:cs typeface="Times New Roman"/>
              </a:rPr>
              <a:t>р</a:t>
            </a:r>
            <a:r>
              <a:rPr sz="2400" b="1" spc="-40" dirty="0">
                <a:solidFill>
                  <a:srgbClr val="C00000"/>
                </a:solidFill>
                <a:latin typeface="Times New Roman"/>
                <a:cs typeface="Times New Roman"/>
              </a:rPr>
              <a:t>м</a:t>
            </a:r>
            <a:r>
              <a:rPr sz="2400" b="1" spc="5" dirty="0">
                <a:solidFill>
                  <a:srgbClr val="C00000"/>
                </a:solidFill>
                <a:latin typeface="Times New Roman"/>
                <a:cs typeface="Times New Roman"/>
              </a:rPr>
              <a:t>о</a:t>
            </a:r>
            <a:r>
              <a:rPr sz="2400" b="1" dirty="0">
                <a:solidFill>
                  <a:srgbClr val="C00000"/>
                </a:solidFill>
                <a:latin typeface="Times New Roman"/>
                <a:cs typeface="Times New Roman"/>
              </a:rPr>
              <a:t>ю	</a:t>
            </a:r>
            <a:r>
              <a:rPr sz="2400" b="1" spc="-5" dirty="0">
                <a:solidFill>
                  <a:srgbClr val="C00000"/>
                </a:solidFill>
                <a:latin typeface="Times New Roman"/>
                <a:cs typeface="Times New Roman"/>
              </a:rPr>
              <a:t>гр</a:t>
            </a:r>
            <a:r>
              <a:rPr sz="2400" b="1" spc="20" dirty="0">
                <a:solidFill>
                  <a:srgbClr val="C00000"/>
                </a:solidFill>
                <a:latin typeface="Times New Roman"/>
                <a:cs typeface="Times New Roman"/>
              </a:rPr>
              <a:t>а</a:t>
            </a:r>
            <a:r>
              <a:rPr sz="2400" b="1" spc="-45" dirty="0">
                <a:solidFill>
                  <a:srgbClr val="C00000"/>
                </a:solidFill>
                <a:latin typeface="Times New Roman"/>
                <a:cs typeface="Times New Roman"/>
              </a:rPr>
              <a:t>ф</a:t>
            </a:r>
            <a:r>
              <a:rPr sz="2400" b="1" dirty="0">
                <a:solidFill>
                  <a:srgbClr val="C00000"/>
                </a:solidFill>
                <a:latin typeface="Times New Roman"/>
                <a:cs typeface="Times New Roman"/>
              </a:rPr>
              <a:t>і</a:t>
            </a:r>
            <a:r>
              <a:rPr sz="2400" b="1" spc="5" dirty="0">
                <a:solidFill>
                  <a:srgbClr val="C00000"/>
                </a:solidFill>
                <a:latin typeface="Times New Roman"/>
                <a:cs typeface="Times New Roman"/>
              </a:rPr>
              <a:t>ч</a:t>
            </a:r>
            <a:r>
              <a:rPr sz="2400" b="1" spc="-5" dirty="0">
                <a:solidFill>
                  <a:srgbClr val="C00000"/>
                </a:solidFill>
                <a:latin typeface="Times New Roman"/>
                <a:cs typeface="Times New Roman"/>
              </a:rPr>
              <a:t>но</a:t>
            </a:r>
            <a:r>
              <a:rPr sz="2400" b="1" spc="-65" dirty="0">
                <a:solidFill>
                  <a:srgbClr val="C00000"/>
                </a:solidFill>
                <a:latin typeface="Times New Roman"/>
                <a:cs typeface="Times New Roman"/>
              </a:rPr>
              <a:t>г</a:t>
            </a:r>
            <a:r>
              <a:rPr sz="2400" b="1" dirty="0">
                <a:solidFill>
                  <a:srgbClr val="C00000"/>
                </a:solidFill>
                <a:latin typeface="Times New Roman"/>
                <a:cs typeface="Times New Roman"/>
              </a:rPr>
              <a:t>о	обр</a:t>
            </a:r>
            <a:r>
              <a:rPr sz="2400" b="1" spc="5" dirty="0">
                <a:solidFill>
                  <a:srgbClr val="C00000"/>
                </a:solidFill>
                <a:latin typeface="Times New Roman"/>
                <a:cs typeface="Times New Roman"/>
              </a:rPr>
              <a:t>а</a:t>
            </a:r>
            <a:r>
              <a:rPr sz="2400" b="1" spc="-55" dirty="0">
                <a:solidFill>
                  <a:srgbClr val="C00000"/>
                </a:solidFill>
                <a:latin typeface="Times New Roman"/>
                <a:cs typeface="Times New Roman"/>
              </a:rPr>
              <a:t>з</a:t>
            </a:r>
            <a:r>
              <a:rPr sz="2400" b="1" dirty="0">
                <a:solidFill>
                  <a:srgbClr val="C00000"/>
                </a:solidFill>
                <a:latin typeface="Times New Roman"/>
                <a:cs typeface="Times New Roman"/>
              </a:rPr>
              <a:t>у	</a:t>
            </a:r>
            <a:r>
              <a:rPr sz="2400" b="1" dirty="0">
                <a:latin typeface="Times New Roman"/>
                <a:cs typeface="Times New Roman"/>
              </a:rPr>
              <a:t>–	</a:t>
            </a:r>
            <a:r>
              <a:rPr sz="2400" b="1" spc="-5" dirty="0">
                <a:latin typeface="Times New Roman"/>
                <a:cs typeface="Times New Roman"/>
              </a:rPr>
              <a:t>кр</a:t>
            </a:r>
            <a:r>
              <a:rPr sz="2400" b="1" spc="-30" dirty="0">
                <a:latin typeface="Times New Roman"/>
                <a:cs typeface="Times New Roman"/>
              </a:rPr>
              <a:t>а</a:t>
            </a:r>
            <a:r>
              <a:rPr sz="2400" b="1" spc="5" dirty="0">
                <a:latin typeface="Times New Roman"/>
                <a:cs typeface="Times New Roman"/>
              </a:rPr>
              <a:t>п</a:t>
            </a:r>
            <a:r>
              <a:rPr sz="2400" b="1" spc="-40" dirty="0">
                <a:latin typeface="Times New Roman"/>
                <a:cs typeface="Times New Roman"/>
              </a:rPr>
              <a:t>к</a:t>
            </a:r>
            <a:r>
              <a:rPr sz="2400" b="1" spc="-60" dirty="0">
                <a:latin typeface="Times New Roman"/>
                <a:cs typeface="Times New Roman"/>
              </a:rPr>
              <a:t>о</a:t>
            </a:r>
            <a:r>
              <a:rPr sz="2400" b="1" spc="-5" dirty="0">
                <a:latin typeface="Times New Roman"/>
                <a:cs typeface="Times New Roman"/>
              </a:rPr>
              <a:t>в</a:t>
            </a:r>
            <a:r>
              <a:rPr sz="2400" b="1" spc="10" dirty="0">
                <a:latin typeface="Times New Roman"/>
                <a:cs typeface="Times New Roman"/>
              </a:rPr>
              <a:t>і</a:t>
            </a:r>
            <a:r>
              <a:rPr sz="2400" b="1" dirty="0">
                <a:latin typeface="Times New Roman"/>
                <a:cs typeface="Times New Roman"/>
              </a:rPr>
              <a:t>,	</a:t>
            </a:r>
            <a:r>
              <a:rPr sz="2400" b="1" spc="-5" dirty="0">
                <a:latin typeface="Times New Roman"/>
                <a:cs typeface="Times New Roman"/>
              </a:rPr>
              <a:t>лінійн</a:t>
            </a:r>
            <a:r>
              <a:rPr sz="2400" b="1" spc="5" dirty="0">
                <a:latin typeface="Times New Roman"/>
                <a:cs typeface="Times New Roman"/>
              </a:rPr>
              <a:t>і</a:t>
            </a:r>
            <a:r>
              <a:rPr sz="2400" b="1" dirty="0">
                <a:latin typeface="Times New Roman"/>
                <a:cs typeface="Times New Roman"/>
              </a:rPr>
              <a:t>,  </a:t>
            </a:r>
            <a:r>
              <a:rPr sz="2400" b="1" spc="-5" dirty="0">
                <a:latin typeface="Times New Roman"/>
                <a:cs typeface="Times New Roman"/>
              </a:rPr>
              <a:t>площинні, </a:t>
            </a:r>
            <a:r>
              <a:rPr sz="2400" b="1" spc="-15" dirty="0">
                <a:latin typeface="Times New Roman"/>
                <a:cs typeface="Times New Roman"/>
              </a:rPr>
              <a:t>просторові </a:t>
            </a:r>
            <a:r>
              <a:rPr sz="2400" b="1" dirty="0">
                <a:latin typeface="Times New Roman"/>
                <a:cs typeface="Times New Roman"/>
              </a:rPr>
              <a:t>і</a:t>
            </a:r>
            <a:r>
              <a:rPr sz="2400" b="1" spc="35" dirty="0">
                <a:latin typeface="Times New Roman"/>
                <a:cs typeface="Times New Roman"/>
              </a:rPr>
              <a:t> </a:t>
            </a:r>
            <a:r>
              <a:rPr sz="2400" b="1" spc="-5" dirty="0">
                <a:latin typeface="Times New Roman"/>
                <a:cs typeface="Times New Roman"/>
              </a:rPr>
              <a:t>фігурні.</a:t>
            </a:r>
            <a:endParaRPr sz="2400">
              <a:latin typeface="Times New Roman"/>
              <a:cs typeface="Times New Roman"/>
            </a:endParaRPr>
          </a:p>
          <a:p>
            <a:pPr marL="12700" marR="8890" indent="467359">
              <a:lnSpc>
                <a:spcPts val="3310"/>
              </a:lnSpc>
              <a:spcBef>
                <a:spcPts val="10"/>
              </a:spcBef>
              <a:tabLst>
                <a:tab pos="960755" algn="l"/>
                <a:tab pos="2134235" algn="l"/>
                <a:tab pos="3568065" algn="l"/>
                <a:tab pos="5332095" algn="l"/>
                <a:tab pos="7106284" algn="l"/>
                <a:tab pos="8534400" algn="l"/>
              </a:tabLst>
            </a:pPr>
            <a:r>
              <a:rPr sz="2400" b="1" dirty="0">
                <a:solidFill>
                  <a:srgbClr val="C00000"/>
                </a:solidFill>
                <a:latin typeface="Times New Roman"/>
                <a:cs typeface="Times New Roman"/>
              </a:rPr>
              <a:t>З	</a:t>
            </a:r>
            <a:r>
              <a:rPr sz="2400" b="1" spc="-5" dirty="0">
                <a:solidFill>
                  <a:srgbClr val="C00000"/>
                </a:solidFill>
                <a:latin typeface="Times New Roman"/>
                <a:cs typeface="Times New Roman"/>
              </a:rPr>
              <a:t>тип</a:t>
            </a:r>
            <a:r>
              <a:rPr sz="2400" b="1" spc="-60" dirty="0">
                <a:solidFill>
                  <a:srgbClr val="C00000"/>
                </a:solidFill>
                <a:latin typeface="Times New Roman"/>
                <a:cs typeface="Times New Roman"/>
              </a:rPr>
              <a:t>о</a:t>
            </a:r>
            <a:r>
              <a:rPr sz="2400" b="1" dirty="0">
                <a:solidFill>
                  <a:srgbClr val="C00000"/>
                </a:solidFill>
                <a:latin typeface="Times New Roman"/>
                <a:cs typeface="Times New Roman"/>
              </a:rPr>
              <a:t>м	системи	</a:t>
            </a:r>
            <a:r>
              <a:rPr sz="2400" b="1" spc="-40" dirty="0">
                <a:solidFill>
                  <a:srgbClr val="C00000"/>
                </a:solidFill>
                <a:latin typeface="Times New Roman"/>
                <a:cs typeface="Times New Roman"/>
              </a:rPr>
              <a:t>к</a:t>
            </a:r>
            <a:r>
              <a:rPr sz="2400" b="1" dirty="0">
                <a:solidFill>
                  <a:srgbClr val="C00000"/>
                </a:solidFill>
                <a:latin typeface="Times New Roman"/>
                <a:cs typeface="Times New Roman"/>
              </a:rPr>
              <a:t>о</a:t>
            </a:r>
            <a:r>
              <a:rPr sz="2400" b="1" spc="5" dirty="0">
                <a:solidFill>
                  <a:srgbClr val="C00000"/>
                </a:solidFill>
                <a:latin typeface="Times New Roman"/>
                <a:cs typeface="Times New Roman"/>
              </a:rPr>
              <a:t>о</a:t>
            </a:r>
            <a:r>
              <a:rPr sz="2400" b="1" spc="-40" dirty="0">
                <a:solidFill>
                  <a:srgbClr val="C00000"/>
                </a:solidFill>
                <a:latin typeface="Times New Roman"/>
                <a:cs typeface="Times New Roman"/>
              </a:rPr>
              <a:t>р</a:t>
            </a:r>
            <a:r>
              <a:rPr sz="2400" b="1" spc="5" dirty="0">
                <a:solidFill>
                  <a:srgbClr val="C00000"/>
                </a:solidFill>
                <a:latin typeface="Times New Roman"/>
                <a:cs typeface="Times New Roman"/>
              </a:rPr>
              <a:t>дин</a:t>
            </a:r>
            <a:r>
              <a:rPr sz="2400" b="1" spc="-60" dirty="0">
                <a:solidFill>
                  <a:srgbClr val="C00000"/>
                </a:solidFill>
                <a:latin typeface="Times New Roman"/>
                <a:cs typeface="Times New Roman"/>
              </a:rPr>
              <a:t>а</a:t>
            </a:r>
            <a:r>
              <a:rPr sz="2400" b="1" dirty="0">
                <a:solidFill>
                  <a:srgbClr val="C00000"/>
                </a:solidFill>
                <a:latin typeface="Times New Roman"/>
                <a:cs typeface="Times New Roman"/>
              </a:rPr>
              <a:t>т	</a:t>
            </a:r>
            <a:r>
              <a:rPr sz="2400" b="1" spc="-5" dirty="0">
                <a:latin typeface="Times New Roman"/>
                <a:cs typeface="Times New Roman"/>
              </a:rPr>
              <a:t>виділ</a:t>
            </a:r>
            <a:r>
              <a:rPr sz="2400" b="1" dirty="0">
                <a:latin typeface="Times New Roman"/>
                <a:cs typeface="Times New Roman"/>
              </a:rPr>
              <a:t>я</a:t>
            </a:r>
            <a:r>
              <a:rPr sz="2400" b="1" spc="-35" dirty="0">
                <a:latin typeface="Times New Roman"/>
                <a:cs typeface="Times New Roman"/>
              </a:rPr>
              <a:t>ю</a:t>
            </a:r>
            <a:r>
              <a:rPr sz="2400" b="1" spc="-5" dirty="0">
                <a:latin typeface="Times New Roman"/>
                <a:cs typeface="Times New Roman"/>
              </a:rPr>
              <a:t>т</a:t>
            </a:r>
            <a:r>
              <a:rPr sz="2400" b="1" dirty="0">
                <a:latin typeface="Times New Roman"/>
                <a:cs typeface="Times New Roman"/>
              </a:rPr>
              <a:t>ь	</a:t>
            </a:r>
            <a:r>
              <a:rPr sz="2400" b="1" spc="-5" dirty="0">
                <a:latin typeface="Times New Roman"/>
                <a:cs typeface="Times New Roman"/>
              </a:rPr>
              <a:t>гр</a:t>
            </a:r>
            <a:r>
              <a:rPr sz="2400" b="1" spc="20" dirty="0">
                <a:latin typeface="Times New Roman"/>
                <a:cs typeface="Times New Roman"/>
              </a:rPr>
              <a:t>а</a:t>
            </a:r>
            <a:r>
              <a:rPr sz="2400" b="1" dirty="0">
                <a:latin typeface="Times New Roman"/>
                <a:cs typeface="Times New Roman"/>
              </a:rPr>
              <a:t>фіки	у  </a:t>
            </a:r>
            <a:r>
              <a:rPr sz="2400" b="1" spc="-10" dirty="0">
                <a:latin typeface="Times New Roman"/>
                <a:cs typeface="Times New Roman"/>
              </a:rPr>
              <a:t>прямокутній </a:t>
            </a:r>
            <a:r>
              <a:rPr sz="2400" b="1" dirty="0">
                <a:latin typeface="Times New Roman"/>
                <a:cs typeface="Times New Roman"/>
              </a:rPr>
              <a:t>і у </a:t>
            </a:r>
            <a:r>
              <a:rPr sz="2400" b="1" spc="-10" dirty="0">
                <a:latin typeface="Times New Roman"/>
                <a:cs typeface="Times New Roman"/>
              </a:rPr>
              <a:t>полярній </a:t>
            </a:r>
            <a:r>
              <a:rPr sz="2400" b="1" dirty="0">
                <a:latin typeface="Times New Roman"/>
                <a:cs typeface="Times New Roman"/>
              </a:rPr>
              <a:t>системі</a:t>
            </a:r>
            <a:r>
              <a:rPr sz="2400" b="1" spc="50" dirty="0">
                <a:latin typeface="Times New Roman"/>
                <a:cs typeface="Times New Roman"/>
              </a:rPr>
              <a:t> </a:t>
            </a:r>
            <a:r>
              <a:rPr sz="2400" b="1" spc="-35" dirty="0">
                <a:latin typeface="Times New Roman"/>
                <a:cs typeface="Times New Roman"/>
              </a:rPr>
              <a:t>координат.</a:t>
            </a:r>
            <a:endParaRPr sz="2400">
              <a:latin typeface="Times New Roman"/>
              <a:cs typeface="Times New Roman"/>
            </a:endParaRPr>
          </a:p>
          <a:p>
            <a:pPr marL="12700" marR="8890" indent="467359">
              <a:lnSpc>
                <a:spcPts val="3310"/>
              </a:lnSpc>
              <a:tabLst>
                <a:tab pos="962025" algn="l"/>
                <a:tab pos="1983105" algn="l"/>
                <a:tab pos="3862704" algn="l"/>
                <a:tab pos="4784725" algn="l"/>
                <a:tab pos="5104765" algn="l"/>
                <a:tab pos="6380480" algn="l"/>
                <a:tab pos="6670040" algn="l"/>
              </a:tabLst>
            </a:pPr>
            <a:r>
              <a:rPr sz="2400" b="1" dirty="0">
                <a:solidFill>
                  <a:srgbClr val="C00000"/>
                </a:solidFill>
                <a:latin typeface="Times New Roman"/>
                <a:cs typeface="Times New Roman"/>
              </a:rPr>
              <a:t>За	</a:t>
            </a:r>
            <a:r>
              <a:rPr sz="2400" b="1" spc="-15" dirty="0">
                <a:solidFill>
                  <a:srgbClr val="C00000"/>
                </a:solidFill>
                <a:latin typeface="Times New Roman"/>
                <a:cs typeface="Times New Roman"/>
              </a:rPr>
              <a:t>типом	</a:t>
            </a:r>
            <a:r>
              <a:rPr sz="2400" b="1" dirty="0">
                <a:solidFill>
                  <a:srgbClr val="C00000"/>
                </a:solidFill>
                <a:latin typeface="Times New Roman"/>
                <a:cs typeface="Times New Roman"/>
              </a:rPr>
              <a:t>масштабних	</a:t>
            </a:r>
            <a:r>
              <a:rPr sz="2400" b="1" spc="-10" dirty="0">
                <a:solidFill>
                  <a:srgbClr val="C00000"/>
                </a:solidFill>
                <a:latin typeface="Times New Roman"/>
                <a:cs typeface="Times New Roman"/>
              </a:rPr>
              <a:t>шкал	</a:t>
            </a:r>
            <a:r>
              <a:rPr sz="2400" b="1" dirty="0">
                <a:latin typeface="Times New Roman"/>
                <a:cs typeface="Times New Roman"/>
              </a:rPr>
              <a:t>–	</a:t>
            </a:r>
            <a:r>
              <a:rPr sz="2400" b="1" spc="-5" dirty="0">
                <a:latin typeface="Times New Roman"/>
                <a:cs typeface="Times New Roman"/>
              </a:rPr>
              <a:t>графіки	</a:t>
            </a:r>
            <a:r>
              <a:rPr sz="2400" b="1" dirty="0">
                <a:latin typeface="Times New Roman"/>
                <a:cs typeface="Times New Roman"/>
              </a:rPr>
              <a:t>з	</a:t>
            </a:r>
            <a:r>
              <a:rPr sz="2400" b="1" spc="-10" dirty="0">
                <a:latin typeface="Times New Roman"/>
                <a:cs typeface="Times New Roman"/>
              </a:rPr>
              <a:t>рівномірними,  нерівномірними </a:t>
            </a:r>
            <a:r>
              <a:rPr sz="2400" b="1" dirty="0">
                <a:latin typeface="Times New Roman"/>
                <a:cs typeface="Times New Roman"/>
              </a:rPr>
              <a:t>і </a:t>
            </a:r>
            <a:r>
              <a:rPr sz="2400" b="1" spc="-10" dirty="0">
                <a:latin typeface="Times New Roman"/>
                <a:cs typeface="Times New Roman"/>
              </a:rPr>
              <a:t>змішаними</a:t>
            </a:r>
            <a:r>
              <a:rPr sz="2400" b="1" spc="55" dirty="0">
                <a:latin typeface="Times New Roman"/>
                <a:cs typeface="Times New Roman"/>
              </a:rPr>
              <a:t> </a:t>
            </a:r>
            <a:r>
              <a:rPr sz="2400" b="1" spc="-5" dirty="0">
                <a:latin typeface="Times New Roman"/>
                <a:cs typeface="Times New Roman"/>
              </a:rPr>
              <a:t>шкалами..</a:t>
            </a:r>
            <a:endParaRPr sz="2400">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249383"/>
            <a:ext cx="8465185" cy="6336665"/>
          </a:xfrm>
          <a:prstGeom prst="rect">
            <a:avLst/>
          </a:prstGeom>
        </p:spPr>
        <p:txBody>
          <a:bodyPr vert="horz" wrap="square" lIns="0" tIns="67945" rIns="0" bIns="0" rtlCol="0">
            <a:spAutoFit/>
          </a:bodyPr>
          <a:lstStyle/>
          <a:p>
            <a:pPr marL="12700">
              <a:lnSpc>
                <a:spcPct val="100000"/>
              </a:lnSpc>
              <a:spcBef>
                <a:spcPts val="535"/>
              </a:spcBef>
            </a:pPr>
            <a:r>
              <a:rPr sz="2400" b="1" spc="-5" dirty="0">
                <a:solidFill>
                  <a:srgbClr val="C00000"/>
                </a:solidFill>
                <a:latin typeface="Times New Roman"/>
                <a:cs typeface="Times New Roman"/>
              </a:rPr>
              <a:t>Діаграми, які </a:t>
            </a:r>
            <a:r>
              <a:rPr sz="2400" b="1" spc="-20" dirty="0">
                <a:solidFill>
                  <a:srgbClr val="C00000"/>
                </a:solidFill>
                <a:latin typeface="Times New Roman"/>
                <a:cs typeface="Times New Roman"/>
              </a:rPr>
              <a:t>застосовують </a:t>
            </a:r>
            <a:r>
              <a:rPr sz="2400" b="1" spc="-5" dirty="0">
                <a:solidFill>
                  <a:srgbClr val="C00000"/>
                </a:solidFill>
                <a:latin typeface="Times New Roman"/>
                <a:cs typeface="Times New Roman"/>
              </a:rPr>
              <a:t>для порівняння</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статистичних</a:t>
            </a:r>
            <a:endParaRPr sz="2400" dirty="0">
              <a:latin typeface="Times New Roman"/>
              <a:cs typeface="Times New Roman"/>
            </a:endParaRPr>
          </a:p>
          <a:p>
            <a:pPr marL="12700">
              <a:lnSpc>
                <a:spcPct val="100000"/>
              </a:lnSpc>
              <a:spcBef>
                <a:spcPts val="430"/>
              </a:spcBef>
            </a:pPr>
            <a:r>
              <a:rPr sz="2400" b="1" spc="-5" dirty="0">
                <a:solidFill>
                  <a:srgbClr val="C00000"/>
                </a:solidFill>
                <a:latin typeface="Times New Roman"/>
                <a:cs typeface="Times New Roman"/>
              </a:rPr>
              <a:t>величин:</a:t>
            </a:r>
            <a:endParaRPr sz="2400" dirty="0">
              <a:latin typeface="Times New Roman"/>
              <a:cs typeface="Times New Roman"/>
            </a:endParaRPr>
          </a:p>
          <a:p>
            <a:pPr marL="12700" marR="36830">
              <a:lnSpc>
                <a:spcPts val="3310"/>
              </a:lnSpc>
              <a:spcBef>
                <a:spcPts val="185"/>
              </a:spcBef>
              <a:buSzPct val="95833"/>
              <a:buChar char="•"/>
              <a:tabLst>
                <a:tab pos="120650" algn="l"/>
              </a:tabLst>
            </a:pPr>
            <a:r>
              <a:rPr sz="2400" b="1" spc="-25" dirty="0">
                <a:solidFill>
                  <a:srgbClr val="C00000"/>
                </a:solidFill>
                <a:latin typeface="Times New Roman"/>
                <a:cs typeface="Times New Roman"/>
              </a:rPr>
              <a:t>стовпчикові </a:t>
            </a:r>
            <a:r>
              <a:rPr sz="2400" b="1" spc="5" dirty="0">
                <a:solidFill>
                  <a:srgbClr val="C00000"/>
                </a:solidFill>
                <a:latin typeface="Times New Roman"/>
                <a:cs typeface="Times New Roman"/>
              </a:rPr>
              <a:t>та </a:t>
            </a:r>
            <a:r>
              <a:rPr sz="2400" b="1" spc="-15" dirty="0">
                <a:solidFill>
                  <a:srgbClr val="C00000"/>
                </a:solidFill>
                <a:latin typeface="Times New Roman"/>
                <a:cs typeface="Times New Roman"/>
              </a:rPr>
              <a:t>стрічкові </a:t>
            </a:r>
            <a:r>
              <a:rPr sz="2400" b="1" dirty="0">
                <a:solidFill>
                  <a:srgbClr val="C00000"/>
                </a:solidFill>
                <a:latin typeface="Times New Roman"/>
                <a:cs typeface="Times New Roman"/>
              </a:rPr>
              <a:t>– </a:t>
            </a:r>
            <a:r>
              <a:rPr sz="2400" spc="5" dirty="0">
                <a:latin typeface="Times New Roman"/>
                <a:cs typeface="Times New Roman"/>
              </a:rPr>
              <a:t>основи </a:t>
            </a:r>
            <a:r>
              <a:rPr sz="2400" spc="-5" dirty="0">
                <a:latin typeface="Times New Roman"/>
                <a:cs typeface="Times New Roman"/>
              </a:rPr>
              <a:t>стовпчиків </a:t>
            </a:r>
            <a:r>
              <a:rPr sz="2400" spc="-10" dirty="0">
                <a:latin typeface="Times New Roman"/>
                <a:cs typeface="Times New Roman"/>
              </a:rPr>
              <a:t>розташовують  </a:t>
            </a:r>
            <a:r>
              <a:rPr sz="2400" spc="-5" dirty="0">
                <a:latin typeface="Times New Roman"/>
                <a:cs typeface="Times New Roman"/>
              </a:rPr>
              <a:t>відповідно на вісі </a:t>
            </a:r>
            <a:r>
              <a:rPr sz="2400" dirty="0">
                <a:latin typeface="Times New Roman"/>
                <a:cs typeface="Times New Roman"/>
              </a:rPr>
              <a:t>абсцис чи </a:t>
            </a:r>
            <a:r>
              <a:rPr sz="2400" spc="-15" dirty="0">
                <a:latin typeface="Times New Roman"/>
                <a:cs typeface="Times New Roman"/>
              </a:rPr>
              <a:t>ординат; </a:t>
            </a:r>
            <a:r>
              <a:rPr sz="2400" spc="-5" dirty="0">
                <a:latin typeface="Times New Roman"/>
                <a:cs typeface="Times New Roman"/>
              </a:rPr>
              <a:t>зверніть </a:t>
            </a:r>
            <a:r>
              <a:rPr sz="2400" dirty="0">
                <a:latin typeface="Times New Roman"/>
                <a:cs typeface="Times New Roman"/>
              </a:rPr>
              <a:t>увагу! – </a:t>
            </a:r>
            <a:r>
              <a:rPr sz="2400" spc="-5" dirty="0">
                <a:latin typeface="Times New Roman"/>
                <a:cs typeface="Times New Roman"/>
              </a:rPr>
              <a:t>шкала,</a:t>
            </a:r>
            <a:r>
              <a:rPr sz="2400" spc="-20" dirty="0">
                <a:latin typeface="Times New Roman"/>
                <a:cs typeface="Times New Roman"/>
              </a:rPr>
              <a:t> </a:t>
            </a:r>
            <a:r>
              <a:rPr sz="2400" spc="-5" dirty="0">
                <a:latin typeface="Times New Roman"/>
                <a:cs typeface="Times New Roman"/>
              </a:rPr>
              <a:t>за</a:t>
            </a:r>
            <a:endParaRPr sz="2400" dirty="0">
              <a:latin typeface="Times New Roman"/>
              <a:cs typeface="Times New Roman"/>
            </a:endParaRPr>
          </a:p>
          <a:p>
            <a:pPr marL="12700" marR="5080">
              <a:lnSpc>
                <a:spcPts val="3310"/>
              </a:lnSpc>
              <a:spcBef>
                <a:spcPts val="5"/>
              </a:spcBef>
            </a:pPr>
            <a:r>
              <a:rPr sz="2400" spc="-35" dirty="0">
                <a:latin typeface="Times New Roman"/>
                <a:cs typeface="Times New Roman"/>
              </a:rPr>
              <a:t>якою </a:t>
            </a:r>
            <a:r>
              <a:rPr sz="2400" spc="-10" dirty="0">
                <a:latin typeface="Times New Roman"/>
                <a:cs typeface="Times New Roman"/>
              </a:rPr>
              <a:t>встановлюють розмір стовпчика </a:t>
            </a:r>
            <a:r>
              <a:rPr sz="2400" dirty="0">
                <a:latin typeface="Times New Roman"/>
                <a:cs typeface="Times New Roman"/>
              </a:rPr>
              <a:t>(стрічки), </a:t>
            </a:r>
            <a:r>
              <a:rPr sz="2400" spc="-5" dirty="0">
                <a:latin typeface="Times New Roman"/>
                <a:cs typeface="Times New Roman"/>
              </a:rPr>
              <a:t>повинна  </a:t>
            </a:r>
            <a:r>
              <a:rPr sz="2400" spc="-15" dirty="0">
                <a:latin typeface="Times New Roman"/>
                <a:cs typeface="Times New Roman"/>
              </a:rPr>
              <a:t>починатися </a:t>
            </a:r>
            <a:r>
              <a:rPr sz="2400" dirty="0">
                <a:latin typeface="Times New Roman"/>
                <a:cs typeface="Times New Roman"/>
              </a:rPr>
              <a:t>з </a:t>
            </a:r>
            <a:r>
              <a:rPr sz="2400" spc="-20" dirty="0">
                <a:latin typeface="Times New Roman"/>
                <a:cs typeface="Times New Roman"/>
              </a:rPr>
              <a:t>нуля, бути </a:t>
            </a:r>
            <a:r>
              <a:rPr sz="2400" spc="-5" dirty="0">
                <a:latin typeface="Times New Roman"/>
                <a:cs typeface="Times New Roman"/>
              </a:rPr>
              <a:t>неперервною, </a:t>
            </a:r>
            <a:r>
              <a:rPr sz="2400" spc="-20" dirty="0">
                <a:latin typeface="Times New Roman"/>
                <a:cs typeface="Times New Roman"/>
              </a:rPr>
              <a:t>тобто </a:t>
            </a:r>
            <a:r>
              <a:rPr sz="2400" spc="-30" dirty="0">
                <a:latin typeface="Times New Roman"/>
                <a:cs typeface="Times New Roman"/>
              </a:rPr>
              <a:t>охоплювати </a:t>
            </a:r>
            <a:r>
              <a:rPr sz="2400" spc="5" dirty="0">
                <a:latin typeface="Times New Roman"/>
                <a:cs typeface="Times New Roman"/>
              </a:rPr>
              <a:t>усі  </a:t>
            </a:r>
            <a:r>
              <a:rPr sz="2400" dirty="0">
                <a:latin typeface="Times New Roman"/>
                <a:cs typeface="Times New Roman"/>
              </a:rPr>
              <a:t>числа </a:t>
            </a:r>
            <a:r>
              <a:rPr sz="2400" spc="-15" dirty="0">
                <a:latin typeface="Times New Roman"/>
                <a:cs typeface="Times New Roman"/>
              </a:rPr>
              <a:t>статистичного </a:t>
            </a:r>
            <a:r>
              <a:rPr sz="2400" dirty="0">
                <a:latin typeface="Times New Roman"/>
                <a:cs typeface="Times New Roman"/>
              </a:rPr>
              <a:t>ряду; розрив </a:t>
            </a:r>
            <a:r>
              <a:rPr sz="2400" spc="-5" dirty="0">
                <a:latin typeface="Times New Roman"/>
                <a:cs typeface="Times New Roman"/>
              </a:rPr>
              <a:t>шкали </a:t>
            </a:r>
            <a:r>
              <a:rPr sz="2400" dirty="0">
                <a:latin typeface="Times New Roman"/>
                <a:cs typeface="Times New Roman"/>
              </a:rPr>
              <a:t>і </a:t>
            </a:r>
            <a:r>
              <a:rPr sz="2400" spc="-5" dirty="0">
                <a:latin typeface="Times New Roman"/>
                <a:cs typeface="Times New Roman"/>
              </a:rPr>
              <a:t>відповідно</a:t>
            </a:r>
            <a:r>
              <a:rPr sz="2400" spc="10" dirty="0">
                <a:latin typeface="Times New Roman"/>
                <a:cs typeface="Times New Roman"/>
              </a:rPr>
              <a:t> </a:t>
            </a:r>
            <a:r>
              <a:rPr sz="2400" spc="-5" dirty="0">
                <a:latin typeface="Times New Roman"/>
                <a:cs typeface="Times New Roman"/>
              </a:rPr>
              <a:t>стовпчиків</a:t>
            </a:r>
            <a:endParaRPr sz="2400" dirty="0">
              <a:latin typeface="Times New Roman"/>
              <a:cs typeface="Times New Roman"/>
            </a:endParaRPr>
          </a:p>
          <a:p>
            <a:pPr marL="12700" marR="988060">
              <a:lnSpc>
                <a:spcPts val="3310"/>
              </a:lnSpc>
              <a:spcBef>
                <a:spcPts val="10"/>
              </a:spcBef>
            </a:pPr>
            <a:r>
              <a:rPr sz="2400" dirty="0">
                <a:latin typeface="Times New Roman"/>
                <a:cs typeface="Times New Roman"/>
              </a:rPr>
              <a:t>(стрічок) </a:t>
            </a:r>
            <a:r>
              <a:rPr sz="2400" spc="-5" dirty="0">
                <a:latin typeface="Times New Roman"/>
                <a:cs typeface="Times New Roman"/>
              </a:rPr>
              <a:t>не допускається, це </a:t>
            </a:r>
            <a:r>
              <a:rPr sz="2400" spc="-15" dirty="0">
                <a:latin typeface="Times New Roman"/>
                <a:cs typeface="Times New Roman"/>
              </a:rPr>
              <a:t>приводить </a:t>
            </a:r>
            <a:r>
              <a:rPr sz="2400" dirty="0">
                <a:latin typeface="Times New Roman"/>
                <a:cs typeface="Times New Roman"/>
              </a:rPr>
              <a:t>до </a:t>
            </a:r>
            <a:r>
              <a:rPr sz="2400" spc="-15" dirty="0">
                <a:latin typeface="Times New Roman"/>
                <a:cs typeface="Times New Roman"/>
              </a:rPr>
              <a:t>викривленого  </a:t>
            </a:r>
            <a:r>
              <a:rPr sz="2400" spc="-10" dirty="0">
                <a:latin typeface="Times New Roman"/>
                <a:cs typeface="Times New Roman"/>
              </a:rPr>
              <a:t>графічного представлення </a:t>
            </a:r>
            <a:r>
              <a:rPr sz="2400" spc="-15" dirty="0">
                <a:latin typeface="Times New Roman"/>
                <a:cs typeface="Times New Roman"/>
              </a:rPr>
              <a:t>статистичного</a:t>
            </a:r>
            <a:r>
              <a:rPr sz="2400" spc="30" dirty="0">
                <a:latin typeface="Times New Roman"/>
                <a:cs typeface="Times New Roman"/>
              </a:rPr>
              <a:t> </a:t>
            </a:r>
            <a:r>
              <a:rPr sz="2400" spc="-5" dirty="0">
                <a:latin typeface="Times New Roman"/>
                <a:cs typeface="Times New Roman"/>
              </a:rPr>
              <a:t>матеріалу;</a:t>
            </a:r>
            <a:endParaRPr sz="2400" dirty="0">
              <a:latin typeface="Times New Roman"/>
              <a:cs typeface="Times New Roman"/>
            </a:endParaRPr>
          </a:p>
          <a:p>
            <a:pPr marL="12700" marR="762635">
              <a:lnSpc>
                <a:spcPts val="3310"/>
              </a:lnSpc>
              <a:spcBef>
                <a:spcPts val="5"/>
              </a:spcBef>
              <a:buSzPct val="95833"/>
              <a:buChar char="•"/>
              <a:tabLst>
                <a:tab pos="120650" algn="l"/>
              </a:tabLst>
            </a:pPr>
            <a:r>
              <a:rPr sz="2400" b="1" spc="-10" dirty="0">
                <a:solidFill>
                  <a:srgbClr val="C00000"/>
                </a:solidFill>
                <a:latin typeface="Times New Roman"/>
                <a:cs typeface="Times New Roman"/>
              </a:rPr>
              <a:t>квадратні, </a:t>
            </a:r>
            <a:r>
              <a:rPr sz="2400" b="1" spc="-25" dirty="0">
                <a:solidFill>
                  <a:srgbClr val="C00000"/>
                </a:solidFill>
                <a:latin typeface="Times New Roman"/>
                <a:cs typeface="Times New Roman"/>
              </a:rPr>
              <a:t>кругові, </a:t>
            </a:r>
            <a:r>
              <a:rPr sz="2400" b="1" spc="-10" dirty="0">
                <a:solidFill>
                  <a:srgbClr val="C00000"/>
                </a:solidFill>
                <a:latin typeface="Times New Roman"/>
                <a:cs typeface="Times New Roman"/>
              </a:rPr>
              <a:t>прямокутні </a:t>
            </a:r>
            <a:r>
              <a:rPr sz="2400" b="1" dirty="0">
                <a:solidFill>
                  <a:srgbClr val="C00000"/>
                </a:solidFill>
                <a:latin typeface="Times New Roman"/>
                <a:cs typeface="Times New Roman"/>
              </a:rPr>
              <a:t>– </a:t>
            </a:r>
            <a:r>
              <a:rPr sz="2400" spc="-10" dirty="0">
                <a:latin typeface="Times New Roman"/>
                <a:cs typeface="Times New Roman"/>
              </a:rPr>
              <a:t>виражають </a:t>
            </a:r>
            <a:r>
              <a:rPr sz="2400" spc="-5" dirty="0">
                <a:latin typeface="Times New Roman"/>
                <a:cs typeface="Times New Roman"/>
              </a:rPr>
              <a:t>величину  </a:t>
            </a:r>
            <a:r>
              <a:rPr sz="2400" spc="-10" dirty="0">
                <a:latin typeface="Times New Roman"/>
                <a:cs typeface="Times New Roman"/>
              </a:rPr>
              <a:t>зображуваного </a:t>
            </a:r>
            <a:r>
              <a:rPr sz="2400" spc="-5" dirty="0">
                <a:latin typeface="Times New Roman"/>
                <a:cs typeface="Times New Roman"/>
              </a:rPr>
              <a:t>явища </a:t>
            </a:r>
            <a:r>
              <a:rPr sz="2400" spc="-15" dirty="0">
                <a:latin typeface="Times New Roman"/>
                <a:cs typeface="Times New Roman"/>
              </a:rPr>
              <a:t>розміром </a:t>
            </a:r>
            <a:r>
              <a:rPr sz="2400" spc="-5" dirty="0">
                <a:latin typeface="Times New Roman"/>
                <a:cs typeface="Times New Roman"/>
              </a:rPr>
              <a:t>своєї</a:t>
            </a:r>
            <a:r>
              <a:rPr sz="2400" spc="25" dirty="0">
                <a:latin typeface="Times New Roman"/>
                <a:cs typeface="Times New Roman"/>
              </a:rPr>
              <a:t> </a:t>
            </a:r>
            <a:r>
              <a:rPr sz="2400" spc="-5" dirty="0">
                <a:latin typeface="Times New Roman"/>
                <a:cs typeface="Times New Roman"/>
              </a:rPr>
              <a:t>площі;</a:t>
            </a:r>
            <a:endParaRPr sz="2400" dirty="0">
              <a:latin typeface="Times New Roman"/>
              <a:cs typeface="Times New Roman"/>
            </a:endParaRPr>
          </a:p>
          <a:p>
            <a:pPr marL="12700" marR="15875">
              <a:lnSpc>
                <a:spcPts val="3310"/>
              </a:lnSpc>
              <a:spcBef>
                <a:spcPts val="5"/>
              </a:spcBef>
              <a:buSzPct val="95833"/>
              <a:buChar char="•"/>
              <a:tabLst>
                <a:tab pos="120650" algn="l"/>
              </a:tabLst>
            </a:pPr>
            <a:r>
              <a:rPr sz="2400" b="1" spc="-10" dirty="0">
                <a:solidFill>
                  <a:srgbClr val="C00000"/>
                </a:solidFill>
                <a:latin typeface="Times New Roman"/>
                <a:cs typeface="Times New Roman"/>
              </a:rPr>
              <a:t>фігурні</a:t>
            </a:r>
            <a:r>
              <a:rPr sz="2400" spc="-10" dirty="0">
                <a:solidFill>
                  <a:srgbClr val="C00000"/>
                </a:solidFill>
                <a:latin typeface="Times New Roman"/>
                <a:cs typeface="Times New Roman"/>
              </a:rPr>
              <a:t> </a:t>
            </a:r>
            <a:r>
              <a:rPr sz="2400" dirty="0">
                <a:solidFill>
                  <a:srgbClr val="C00000"/>
                </a:solidFill>
                <a:latin typeface="Times New Roman"/>
                <a:cs typeface="Times New Roman"/>
              </a:rPr>
              <a:t>– </a:t>
            </a:r>
            <a:r>
              <a:rPr sz="2400" dirty="0">
                <a:latin typeface="Times New Roman"/>
                <a:cs typeface="Times New Roman"/>
              </a:rPr>
              <a:t>досліджувана </a:t>
            </a:r>
            <a:r>
              <a:rPr sz="2400" spc="-10" dirty="0">
                <a:latin typeface="Times New Roman"/>
                <a:cs typeface="Times New Roman"/>
              </a:rPr>
              <a:t>статистична </a:t>
            </a:r>
            <a:r>
              <a:rPr sz="2400" spc="-5" dirty="0">
                <a:latin typeface="Times New Roman"/>
                <a:cs typeface="Times New Roman"/>
              </a:rPr>
              <a:t>величина зображується  </a:t>
            </a:r>
            <a:r>
              <a:rPr sz="2400" spc="-10" dirty="0">
                <a:latin typeface="Times New Roman"/>
                <a:cs typeface="Times New Roman"/>
              </a:rPr>
              <a:t>окремою </a:t>
            </a:r>
            <a:r>
              <a:rPr sz="2400" spc="-5" dirty="0">
                <a:latin typeface="Times New Roman"/>
                <a:cs typeface="Times New Roman"/>
              </a:rPr>
              <a:t>кількістю </a:t>
            </a:r>
            <a:r>
              <a:rPr sz="2400" spc="-25" dirty="0">
                <a:latin typeface="Times New Roman"/>
                <a:cs typeface="Times New Roman"/>
              </a:rPr>
              <a:t>однакових </a:t>
            </a:r>
            <a:r>
              <a:rPr sz="2400" dirty="0">
                <a:latin typeface="Times New Roman"/>
                <a:cs typeface="Times New Roman"/>
              </a:rPr>
              <a:t>за </a:t>
            </a:r>
            <a:r>
              <a:rPr sz="2400" spc="-10" dirty="0">
                <a:latin typeface="Times New Roman"/>
                <a:cs typeface="Times New Roman"/>
              </a:rPr>
              <a:t>розмірами</a:t>
            </a:r>
            <a:r>
              <a:rPr sz="2400" spc="85" dirty="0">
                <a:latin typeface="Times New Roman"/>
                <a:cs typeface="Times New Roman"/>
              </a:rPr>
              <a:t> </a:t>
            </a:r>
            <a:r>
              <a:rPr sz="2400" spc="-5" dirty="0">
                <a:latin typeface="Times New Roman"/>
                <a:cs typeface="Times New Roman"/>
              </a:rPr>
              <a:t>фігур-знаків,</a:t>
            </a:r>
            <a:endParaRPr sz="2400" dirty="0">
              <a:latin typeface="Times New Roman"/>
              <a:cs typeface="Times New Roman"/>
            </a:endParaRPr>
          </a:p>
          <a:p>
            <a:pPr marL="12700" marR="380365">
              <a:lnSpc>
                <a:spcPts val="3310"/>
              </a:lnSpc>
              <a:spcBef>
                <a:spcPts val="5"/>
              </a:spcBef>
            </a:pPr>
            <a:r>
              <a:rPr sz="2400" spc="-15" dirty="0">
                <a:latin typeface="Times New Roman"/>
                <a:cs typeface="Times New Roman"/>
              </a:rPr>
              <a:t>послідовно </a:t>
            </a:r>
            <a:r>
              <a:rPr sz="2400" spc="-10" dirty="0">
                <a:latin typeface="Times New Roman"/>
                <a:cs typeface="Times New Roman"/>
              </a:rPr>
              <a:t>розташованих </a:t>
            </a:r>
            <a:r>
              <a:rPr sz="2400" spc="-5" dirty="0">
                <a:latin typeface="Times New Roman"/>
                <a:cs typeface="Times New Roman"/>
              </a:rPr>
              <a:t>на малюнку</a:t>
            </a:r>
            <a:r>
              <a:rPr sz="2400" spc="-5" dirty="0">
                <a:solidFill>
                  <a:srgbClr val="C00000"/>
                </a:solidFill>
                <a:latin typeface="Times New Roman"/>
                <a:cs typeface="Times New Roman"/>
              </a:rPr>
              <a:t>; </a:t>
            </a:r>
            <a:r>
              <a:rPr sz="2400" spc="-20" dirty="0">
                <a:latin typeface="Times New Roman"/>
                <a:cs typeface="Times New Roman"/>
              </a:rPr>
              <a:t>використовуються  </a:t>
            </a:r>
            <a:r>
              <a:rPr sz="2400" dirty="0">
                <a:latin typeface="Times New Roman"/>
                <a:cs typeface="Times New Roman"/>
              </a:rPr>
              <a:t>для </a:t>
            </a:r>
            <a:r>
              <a:rPr sz="2400" spc="-10" dirty="0">
                <a:latin typeface="Times New Roman"/>
                <a:cs typeface="Times New Roman"/>
              </a:rPr>
              <a:t>популяризації статистичних </a:t>
            </a:r>
            <a:r>
              <a:rPr sz="2400" spc="-5" dirty="0">
                <a:latin typeface="Times New Roman"/>
                <a:cs typeface="Times New Roman"/>
              </a:rPr>
              <a:t>даних </a:t>
            </a:r>
            <a:r>
              <a:rPr sz="2400" spc="5" dirty="0">
                <a:latin typeface="Times New Roman"/>
                <a:cs typeface="Times New Roman"/>
              </a:rPr>
              <a:t>та</a:t>
            </a:r>
            <a:r>
              <a:rPr sz="2400" spc="50" dirty="0">
                <a:latin typeface="Times New Roman"/>
                <a:cs typeface="Times New Roman"/>
              </a:rPr>
              <a:t> </a:t>
            </a:r>
            <a:r>
              <a:rPr sz="2400" spc="-5" dirty="0">
                <a:latin typeface="Times New Roman"/>
                <a:cs typeface="Times New Roman"/>
              </a:rPr>
              <a:t>реклами.</a:t>
            </a:r>
            <a:endParaRPr sz="2400" dirty="0">
              <a:latin typeface="Times New Roman"/>
              <a:cs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34753"/>
            <a:ext cx="8703310" cy="2269490"/>
          </a:xfrm>
          <a:prstGeom prst="rect">
            <a:avLst/>
          </a:prstGeom>
        </p:spPr>
        <p:txBody>
          <a:bodyPr vert="horz" wrap="square" lIns="0" tIns="12700" rIns="0" bIns="0" rtlCol="0">
            <a:spAutoFit/>
          </a:bodyPr>
          <a:lstStyle/>
          <a:p>
            <a:pPr marL="12700" marR="5080" indent="467359">
              <a:lnSpc>
                <a:spcPct val="114999"/>
              </a:lnSpc>
              <a:spcBef>
                <a:spcPts val="100"/>
              </a:spcBef>
              <a:tabLst>
                <a:tab pos="1762125" algn="l"/>
                <a:tab pos="4290695" algn="l"/>
                <a:tab pos="6935470" algn="l"/>
              </a:tabLst>
            </a:pPr>
            <a:r>
              <a:rPr sz="3200" spc="-5" dirty="0">
                <a:solidFill>
                  <a:srgbClr val="C00000"/>
                </a:solidFill>
                <a:latin typeface="Times New Roman"/>
                <a:cs typeface="Times New Roman"/>
              </a:rPr>
              <a:t>Дл</a:t>
            </a:r>
            <a:r>
              <a:rPr sz="3200" dirty="0">
                <a:solidFill>
                  <a:srgbClr val="C00000"/>
                </a:solidFill>
                <a:latin typeface="Times New Roman"/>
                <a:cs typeface="Times New Roman"/>
              </a:rPr>
              <a:t>я	</a:t>
            </a:r>
            <a:r>
              <a:rPr sz="3200" spc="-5" dirty="0">
                <a:solidFill>
                  <a:srgbClr val="C00000"/>
                </a:solidFill>
                <a:latin typeface="Times New Roman"/>
                <a:cs typeface="Times New Roman"/>
              </a:rPr>
              <a:t>г</a:t>
            </a:r>
            <a:r>
              <a:rPr sz="3200" spc="5" dirty="0">
                <a:solidFill>
                  <a:srgbClr val="C00000"/>
                </a:solidFill>
                <a:latin typeface="Times New Roman"/>
                <a:cs typeface="Times New Roman"/>
              </a:rPr>
              <a:t>р</a:t>
            </a:r>
            <a:r>
              <a:rPr sz="3200" dirty="0">
                <a:solidFill>
                  <a:srgbClr val="C00000"/>
                </a:solidFill>
                <a:latin typeface="Times New Roman"/>
                <a:cs typeface="Times New Roman"/>
              </a:rPr>
              <a:t>афіч</a:t>
            </a:r>
            <a:r>
              <a:rPr sz="3200" spc="-20" dirty="0">
                <a:solidFill>
                  <a:srgbClr val="C00000"/>
                </a:solidFill>
                <a:latin typeface="Times New Roman"/>
                <a:cs typeface="Times New Roman"/>
              </a:rPr>
              <a:t>н</a:t>
            </a:r>
            <a:r>
              <a:rPr sz="3200" dirty="0">
                <a:solidFill>
                  <a:srgbClr val="C00000"/>
                </a:solidFill>
                <a:latin typeface="Times New Roman"/>
                <a:cs typeface="Times New Roman"/>
              </a:rPr>
              <a:t>о</a:t>
            </a:r>
            <a:r>
              <a:rPr sz="3200" spc="-90" dirty="0">
                <a:solidFill>
                  <a:srgbClr val="C00000"/>
                </a:solidFill>
                <a:latin typeface="Times New Roman"/>
                <a:cs typeface="Times New Roman"/>
              </a:rPr>
              <a:t>г</a:t>
            </a:r>
            <a:r>
              <a:rPr sz="3200" dirty="0">
                <a:solidFill>
                  <a:srgbClr val="C00000"/>
                </a:solidFill>
                <a:latin typeface="Times New Roman"/>
                <a:cs typeface="Times New Roman"/>
              </a:rPr>
              <a:t>о	</a:t>
            </a:r>
            <a:r>
              <a:rPr sz="3200" spc="-35" dirty="0">
                <a:solidFill>
                  <a:srgbClr val="C00000"/>
                </a:solidFill>
                <a:latin typeface="Times New Roman"/>
                <a:cs typeface="Times New Roman"/>
              </a:rPr>
              <a:t>з</a:t>
            </a:r>
            <a:r>
              <a:rPr sz="3200" dirty="0">
                <a:solidFill>
                  <a:srgbClr val="C00000"/>
                </a:solidFill>
                <a:latin typeface="Times New Roman"/>
                <a:cs typeface="Times New Roman"/>
              </a:rPr>
              <a:t>обра</a:t>
            </a:r>
            <a:r>
              <a:rPr sz="3200" spc="-45" dirty="0">
                <a:solidFill>
                  <a:srgbClr val="C00000"/>
                </a:solidFill>
                <a:latin typeface="Times New Roman"/>
                <a:cs typeface="Times New Roman"/>
              </a:rPr>
              <a:t>ж</a:t>
            </a:r>
            <a:r>
              <a:rPr sz="3200" dirty="0">
                <a:solidFill>
                  <a:srgbClr val="C00000"/>
                </a:solidFill>
                <a:latin typeface="Times New Roman"/>
                <a:cs typeface="Times New Roman"/>
              </a:rPr>
              <a:t>ення	с</a:t>
            </a:r>
            <a:r>
              <a:rPr sz="3200" spc="25" dirty="0">
                <a:solidFill>
                  <a:srgbClr val="C00000"/>
                </a:solidFill>
                <a:latin typeface="Times New Roman"/>
                <a:cs typeface="Times New Roman"/>
              </a:rPr>
              <a:t>т</a:t>
            </a:r>
            <a:r>
              <a:rPr sz="3200" spc="-35" dirty="0">
                <a:solidFill>
                  <a:srgbClr val="C00000"/>
                </a:solidFill>
                <a:latin typeface="Times New Roman"/>
                <a:cs typeface="Times New Roman"/>
              </a:rPr>
              <a:t>р</a:t>
            </a:r>
            <a:r>
              <a:rPr sz="3200" dirty="0">
                <a:solidFill>
                  <a:srgbClr val="C00000"/>
                </a:solidFill>
                <a:latin typeface="Times New Roman"/>
                <a:cs typeface="Times New Roman"/>
              </a:rPr>
              <a:t>у</a:t>
            </a:r>
            <a:r>
              <a:rPr sz="3200" spc="-55" dirty="0">
                <a:solidFill>
                  <a:srgbClr val="C00000"/>
                </a:solidFill>
                <a:latin typeface="Times New Roman"/>
                <a:cs typeface="Times New Roman"/>
              </a:rPr>
              <a:t>к</a:t>
            </a:r>
            <a:r>
              <a:rPr sz="3200" spc="-45" dirty="0">
                <a:solidFill>
                  <a:srgbClr val="C00000"/>
                </a:solidFill>
                <a:latin typeface="Times New Roman"/>
                <a:cs typeface="Times New Roman"/>
              </a:rPr>
              <a:t>т</a:t>
            </a:r>
            <a:r>
              <a:rPr sz="3200" dirty="0">
                <a:solidFill>
                  <a:srgbClr val="C00000"/>
                </a:solidFill>
                <a:latin typeface="Times New Roman"/>
                <a:cs typeface="Times New Roman"/>
              </a:rPr>
              <a:t>ури  </a:t>
            </a:r>
            <a:r>
              <a:rPr sz="3200" spc="-30" dirty="0">
                <a:solidFill>
                  <a:srgbClr val="C00000"/>
                </a:solidFill>
                <a:latin typeface="Times New Roman"/>
                <a:cs typeface="Times New Roman"/>
              </a:rPr>
              <a:t>використовують</a:t>
            </a:r>
            <a:r>
              <a:rPr sz="3200" spc="-40" dirty="0">
                <a:solidFill>
                  <a:srgbClr val="C00000"/>
                </a:solidFill>
                <a:latin typeface="Times New Roman"/>
                <a:cs typeface="Times New Roman"/>
              </a:rPr>
              <a:t> </a:t>
            </a:r>
            <a:r>
              <a:rPr sz="3200" dirty="0">
                <a:solidFill>
                  <a:srgbClr val="C00000"/>
                </a:solidFill>
                <a:latin typeface="Times New Roman"/>
                <a:cs typeface="Times New Roman"/>
              </a:rPr>
              <a:t>діаграми</a:t>
            </a:r>
            <a:r>
              <a:rPr sz="3200" dirty="0">
                <a:latin typeface="Times New Roman"/>
                <a:cs typeface="Times New Roman"/>
              </a:rPr>
              <a:t>:</a:t>
            </a:r>
            <a:endParaRPr sz="3200">
              <a:latin typeface="Times New Roman"/>
              <a:cs typeface="Times New Roman"/>
            </a:endParaRPr>
          </a:p>
          <a:p>
            <a:pPr marL="12700" marR="5080" indent="467359">
              <a:lnSpc>
                <a:spcPct val="114999"/>
              </a:lnSpc>
              <a:spcBef>
                <a:spcPts val="5"/>
              </a:spcBef>
              <a:buSzPct val="96875"/>
              <a:buChar char="•"/>
              <a:tabLst>
                <a:tab pos="624205" algn="l"/>
                <a:tab pos="2803525" algn="l"/>
                <a:tab pos="3245485" algn="l"/>
                <a:tab pos="5394325" algn="l"/>
                <a:tab pos="5935345" algn="l"/>
                <a:tab pos="7221855" algn="l"/>
              </a:tabLst>
            </a:pPr>
            <a:r>
              <a:rPr sz="3200" dirty="0">
                <a:latin typeface="Times New Roman"/>
                <a:cs typeface="Times New Roman"/>
              </a:rPr>
              <a:t>с</a:t>
            </a:r>
            <a:r>
              <a:rPr sz="3200" spc="-30" dirty="0">
                <a:latin typeface="Times New Roman"/>
                <a:cs typeface="Times New Roman"/>
              </a:rPr>
              <a:t>т</a:t>
            </a:r>
            <a:r>
              <a:rPr sz="3200" dirty="0">
                <a:latin typeface="Times New Roman"/>
                <a:cs typeface="Times New Roman"/>
              </a:rPr>
              <a:t>овпчи</a:t>
            </a:r>
            <a:r>
              <a:rPr sz="3200" spc="-170" dirty="0">
                <a:latin typeface="Times New Roman"/>
                <a:cs typeface="Times New Roman"/>
              </a:rPr>
              <a:t>к</a:t>
            </a:r>
            <a:r>
              <a:rPr sz="3200" dirty="0">
                <a:latin typeface="Times New Roman"/>
                <a:cs typeface="Times New Roman"/>
              </a:rPr>
              <a:t>ові,		</a:t>
            </a:r>
            <a:r>
              <a:rPr sz="3200" spc="-675" dirty="0">
                <a:latin typeface="Times New Roman"/>
                <a:cs typeface="Times New Roman"/>
              </a:rPr>
              <a:t> </a:t>
            </a:r>
            <a:r>
              <a:rPr sz="3200" dirty="0">
                <a:latin typeface="Times New Roman"/>
                <a:cs typeface="Times New Roman"/>
              </a:rPr>
              <a:t>с</a:t>
            </a:r>
            <a:r>
              <a:rPr sz="3200" spc="25" dirty="0">
                <a:latin typeface="Times New Roman"/>
                <a:cs typeface="Times New Roman"/>
              </a:rPr>
              <a:t>т</a:t>
            </a:r>
            <a:r>
              <a:rPr sz="3200" dirty="0">
                <a:latin typeface="Times New Roman"/>
                <a:cs typeface="Times New Roman"/>
              </a:rPr>
              <a:t>річ</a:t>
            </a:r>
            <a:r>
              <a:rPr sz="3200" spc="-170" dirty="0">
                <a:latin typeface="Times New Roman"/>
                <a:cs typeface="Times New Roman"/>
              </a:rPr>
              <a:t>к</a:t>
            </a:r>
            <a:r>
              <a:rPr sz="3200" dirty="0">
                <a:latin typeface="Times New Roman"/>
                <a:cs typeface="Times New Roman"/>
              </a:rPr>
              <a:t>ові,	к</a:t>
            </a:r>
            <a:r>
              <a:rPr sz="3200" spc="-55" dirty="0">
                <a:latin typeface="Times New Roman"/>
                <a:cs typeface="Times New Roman"/>
              </a:rPr>
              <a:t>р</a:t>
            </a:r>
            <a:r>
              <a:rPr sz="3200" dirty="0">
                <a:latin typeface="Times New Roman"/>
                <a:cs typeface="Times New Roman"/>
              </a:rPr>
              <a:t>у</a:t>
            </a:r>
            <a:r>
              <a:rPr sz="3200" spc="-85" dirty="0">
                <a:latin typeface="Times New Roman"/>
                <a:cs typeface="Times New Roman"/>
              </a:rPr>
              <a:t>г</a:t>
            </a:r>
            <a:r>
              <a:rPr sz="3200" dirty="0">
                <a:latin typeface="Times New Roman"/>
                <a:cs typeface="Times New Roman"/>
              </a:rPr>
              <a:t>ові,	</a:t>
            </a:r>
            <a:r>
              <a:rPr sz="3200" spc="35" dirty="0">
                <a:latin typeface="Times New Roman"/>
                <a:cs typeface="Times New Roman"/>
              </a:rPr>
              <a:t>с</a:t>
            </a:r>
            <a:r>
              <a:rPr sz="3200" dirty="0">
                <a:latin typeface="Times New Roman"/>
                <a:cs typeface="Times New Roman"/>
              </a:rPr>
              <a:t>е</a:t>
            </a:r>
            <a:r>
              <a:rPr sz="3200" spc="-65" dirty="0">
                <a:latin typeface="Times New Roman"/>
                <a:cs typeface="Times New Roman"/>
              </a:rPr>
              <a:t>к</a:t>
            </a:r>
            <a:r>
              <a:rPr sz="3200" spc="-45" dirty="0">
                <a:latin typeface="Times New Roman"/>
                <a:cs typeface="Times New Roman"/>
              </a:rPr>
              <a:t>т</a:t>
            </a:r>
            <a:r>
              <a:rPr sz="3200" dirty="0">
                <a:latin typeface="Times New Roman"/>
                <a:cs typeface="Times New Roman"/>
              </a:rPr>
              <a:t>о</a:t>
            </a:r>
            <a:r>
              <a:rPr sz="3200" spc="5" dirty="0">
                <a:latin typeface="Times New Roman"/>
                <a:cs typeface="Times New Roman"/>
              </a:rPr>
              <a:t>р</a:t>
            </a:r>
            <a:r>
              <a:rPr sz="3200" spc="-15" dirty="0">
                <a:latin typeface="Times New Roman"/>
                <a:cs typeface="Times New Roman"/>
              </a:rPr>
              <a:t>н</a:t>
            </a:r>
            <a:r>
              <a:rPr sz="3200" dirty="0">
                <a:latin typeface="Times New Roman"/>
                <a:cs typeface="Times New Roman"/>
              </a:rPr>
              <a:t>і  (</a:t>
            </a:r>
            <a:r>
              <a:rPr sz="3200" spc="-5" dirty="0">
                <a:latin typeface="Times New Roman"/>
                <a:cs typeface="Times New Roman"/>
              </a:rPr>
              <a:t>найпо</a:t>
            </a:r>
            <a:r>
              <a:rPr sz="3200" spc="-15" dirty="0">
                <a:latin typeface="Times New Roman"/>
                <a:cs typeface="Times New Roman"/>
              </a:rPr>
              <a:t>ш</a:t>
            </a:r>
            <a:r>
              <a:rPr sz="3200" spc="-5" dirty="0">
                <a:latin typeface="Times New Roman"/>
                <a:cs typeface="Times New Roman"/>
              </a:rPr>
              <a:t>ирен</a:t>
            </a:r>
            <a:r>
              <a:rPr sz="3200" spc="5" dirty="0">
                <a:latin typeface="Times New Roman"/>
                <a:cs typeface="Times New Roman"/>
              </a:rPr>
              <a:t>і</a:t>
            </a:r>
            <a:r>
              <a:rPr sz="3200" dirty="0">
                <a:latin typeface="Times New Roman"/>
                <a:cs typeface="Times New Roman"/>
              </a:rPr>
              <a:t>)	–	</a:t>
            </a:r>
            <a:r>
              <a:rPr sz="3200" spc="-5" dirty="0">
                <a:latin typeface="Times New Roman"/>
                <a:cs typeface="Times New Roman"/>
              </a:rPr>
              <a:t>відоб</a:t>
            </a:r>
            <a:r>
              <a:rPr sz="3200" spc="-15" dirty="0">
                <a:latin typeface="Times New Roman"/>
                <a:cs typeface="Times New Roman"/>
              </a:rPr>
              <a:t>р</a:t>
            </a:r>
            <a:r>
              <a:rPr sz="3200" dirty="0">
                <a:latin typeface="Times New Roman"/>
                <a:cs typeface="Times New Roman"/>
              </a:rPr>
              <a:t>а</a:t>
            </a:r>
            <a:r>
              <a:rPr sz="3200" spc="-15" dirty="0">
                <a:latin typeface="Times New Roman"/>
                <a:cs typeface="Times New Roman"/>
              </a:rPr>
              <a:t>ж</a:t>
            </a:r>
            <a:r>
              <a:rPr sz="3200" dirty="0">
                <a:latin typeface="Times New Roman"/>
                <a:cs typeface="Times New Roman"/>
              </a:rPr>
              <a:t>у</a:t>
            </a:r>
            <a:r>
              <a:rPr sz="3200" spc="-40" dirty="0">
                <a:latin typeface="Times New Roman"/>
                <a:cs typeface="Times New Roman"/>
              </a:rPr>
              <a:t>ю</a:t>
            </a:r>
            <a:r>
              <a:rPr sz="3200" dirty="0">
                <a:latin typeface="Times New Roman"/>
                <a:cs typeface="Times New Roman"/>
              </a:rPr>
              <a:t>ть	співвідношення</a:t>
            </a:r>
            <a:endParaRPr sz="3200">
              <a:latin typeface="Times New Roman"/>
              <a:cs typeface="Times New Roman"/>
            </a:endParaRPr>
          </a:p>
        </p:txBody>
      </p:sp>
      <p:sp>
        <p:nvSpPr>
          <p:cNvPr id="3" name="object 3"/>
          <p:cNvSpPr txBox="1"/>
          <p:nvPr/>
        </p:nvSpPr>
        <p:spPr>
          <a:xfrm>
            <a:off x="258267" y="2551302"/>
            <a:ext cx="2785110" cy="513715"/>
          </a:xfrm>
          <a:prstGeom prst="rect">
            <a:avLst/>
          </a:prstGeom>
        </p:spPr>
        <p:txBody>
          <a:bodyPr vert="horz" wrap="square" lIns="0" tIns="13335" rIns="0" bIns="0" rtlCol="0">
            <a:spAutoFit/>
          </a:bodyPr>
          <a:lstStyle/>
          <a:p>
            <a:pPr marL="12700">
              <a:lnSpc>
                <a:spcPct val="100000"/>
              </a:lnSpc>
              <a:spcBef>
                <a:spcPts val="105"/>
              </a:spcBef>
              <a:tabLst>
                <a:tab pos="1593215" algn="l"/>
              </a:tabLst>
            </a:pPr>
            <a:r>
              <a:rPr sz="3200" dirty="0">
                <a:latin typeface="Times New Roman"/>
                <a:cs typeface="Times New Roman"/>
              </a:rPr>
              <a:t>різн</a:t>
            </a:r>
            <a:r>
              <a:rPr sz="3200" spc="-10" dirty="0">
                <a:latin typeface="Times New Roman"/>
                <a:cs typeface="Times New Roman"/>
              </a:rPr>
              <a:t>и</a:t>
            </a:r>
            <a:r>
              <a:rPr sz="3200" dirty="0">
                <a:latin typeface="Times New Roman"/>
                <a:cs typeface="Times New Roman"/>
              </a:rPr>
              <a:t>х	час</a:t>
            </a:r>
            <a:r>
              <a:rPr sz="3200" spc="5" dirty="0">
                <a:latin typeface="Times New Roman"/>
                <a:cs typeface="Times New Roman"/>
              </a:rPr>
              <a:t>т</a:t>
            </a:r>
            <a:r>
              <a:rPr sz="3200" spc="-15" dirty="0">
                <a:latin typeface="Times New Roman"/>
                <a:cs typeface="Times New Roman"/>
              </a:rPr>
              <a:t>и</a:t>
            </a:r>
            <a:r>
              <a:rPr sz="3200" dirty="0">
                <a:latin typeface="Times New Roman"/>
                <a:cs typeface="Times New Roman"/>
              </a:rPr>
              <a:t>н</a:t>
            </a:r>
            <a:endParaRPr sz="3200">
              <a:latin typeface="Times New Roman"/>
              <a:cs typeface="Times New Roman"/>
            </a:endParaRPr>
          </a:p>
        </p:txBody>
      </p:sp>
      <p:sp>
        <p:nvSpPr>
          <p:cNvPr id="4" name="object 4"/>
          <p:cNvSpPr txBox="1"/>
          <p:nvPr/>
        </p:nvSpPr>
        <p:spPr>
          <a:xfrm>
            <a:off x="258267" y="2478506"/>
            <a:ext cx="8701405" cy="1148080"/>
          </a:xfrm>
          <a:prstGeom prst="rect">
            <a:avLst/>
          </a:prstGeom>
        </p:spPr>
        <p:txBody>
          <a:bodyPr vert="horz" wrap="square" lIns="0" tIns="12065" rIns="0" bIns="0" rtlCol="0">
            <a:spAutoFit/>
          </a:bodyPr>
          <a:lstStyle/>
          <a:p>
            <a:pPr marL="12700" marR="5080" indent="3225165">
              <a:lnSpc>
                <a:spcPct val="115100"/>
              </a:lnSpc>
              <a:spcBef>
                <a:spcPts val="95"/>
              </a:spcBef>
              <a:tabLst>
                <a:tab pos="2870200" algn="l"/>
                <a:tab pos="5596890" algn="l"/>
                <a:tab pos="5729605" algn="l"/>
                <a:tab pos="6927850" algn="l"/>
                <a:tab pos="8279765" algn="l"/>
              </a:tabLst>
            </a:pPr>
            <a:r>
              <a:rPr sz="3200" spc="-35" dirty="0">
                <a:latin typeface="Times New Roman"/>
                <a:cs typeface="Times New Roman"/>
              </a:rPr>
              <a:t>с</a:t>
            </a:r>
            <a:r>
              <a:rPr sz="3200" dirty="0">
                <a:latin typeface="Times New Roman"/>
                <a:cs typeface="Times New Roman"/>
              </a:rPr>
              <a:t>у</a:t>
            </a:r>
            <a:r>
              <a:rPr sz="3200" spc="-65" dirty="0">
                <a:latin typeface="Times New Roman"/>
                <a:cs typeface="Times New Roman"/>
              </a:rPr>
              <a:t>к</a:t>
            </a:r>
            <a:r>
              <a:rPr sz="3200" dirty="0">
                <a:latin typeface="Times New Roman"/>
                <a:cs typeface="Times New Roman"/>
              </a:rPr>
              <a:t>уп</a:t>
            </a:r>
            <a:r>
              <a:rPr sz="3200" spc="-15" dirty="0">
                <a:latin typeface="Times New Roman"/>
                <a:cs typeface="Times New Roman"/>
              </a:rPr>
              <a:t>н</a:t>
            </a:r>
            <a:r>
              <a:rPr sz="3200" spc="85" dirty="0">
                <a:latin typeface="Times New Roman"/>
                <a:cs typeface="Times New Roman"/>
              </a:rPr>
              <a:t>о</a:t>
            </a:r>
            <a:r>
              <a:rPr sz="3200" dirty="0">
                <a:latin typeface="Times New Roman"/>
                <a:cs typeface="Times New Roman"/>
              </a:rPr>
              <a:t>сті	</a:t>
            </a:r>
            <a:r>
              <a:rPr sz="3200" spc="-15" dirty="0">
                <a:latin typeface="Times New Roman"/>
                <a:cs typeface="Times New Roman"/>
              </a:rPr>
              <a:t>п</a:t>
            </a:r>
            <a:r>
              <a:rPr sz="3200" dirty="0">
                <a:latin typeface="Times New Roman"/>
                <a:cs typeface="Times New Roman"/>
              </a:rPr>
              <a:t>ропорційно	</a:t>
            </a:r>
            <a:r>
              <a:rPr sz="3200" spc="-15" dirty="0">
                <a:latin typeface="Times New Roman"/>
                <a:cs typeface="Times New Roman"/>
              </a:rPr>
              <a:t>до  </a:t>
            </a:r>
            <a:r>
              <a:rPr sz="3200" spc="-5" dirty="0">
                <a:latin typeface="Times New Roman"/>
                <a:cs typeface="Times New Roman"/>
              </a:rPr>
              <a:t>від</a:t>
            </a:r>
            <a:r>
              <a:rPr sz="3200" spc="-15" dirty="0">
                <a:latin typeface="Times New Roman"/>
                <a:cs typeface="Times New Roman"/>
              </a:rPr>
              <a:t>п</a:t>
            </a:r>
            <a:r>
              <a:rPr sz="3200" dirty="0">
                <a:latin typeface="Times New Roman"/>
                <a:cs typeface="Times New Roman"/>
              </a:rPr>
              <a:t>овідних	абс</a:t>
            </a:r>
            <a:r>
              <a:rPr sz="3200" spc="-30" dirty="0">
                <a:latin typeface="Times New Roman"/>
                <a:cs typeface="Times New Roman"/>
              </a:rPr>
              <a:t>о</a:t>
            </a:r>
            <a:r>
              <a:rPr sz="3200" spc="-5" dirty="0">
                <a:latin typeface="Times New Roman"/>
                <a:cs typeface="Times New Roman"/>
              </a:rPr>
              <a:t>л</a:t>
            </a:r>
            <a:r>
              <a:rPr sz="3200" spc="-60" dirty="0">
                <a:latin typeface="Times New Roman"/>
                <a:cs typeface="Times New Roman"/>
              </a:rPr>
              <a:t>ю</a:t>
            </a:r>
            <a:r>
              <a:rPr sz="3200" dirty="0">
                <a:latin typeface="Times New Roman"/>
                <a:cs typeface="Times New Roman"/>
              </a:rPr>
              <a:t>тних		</a:t>
            </a:r>
            <a:r>
              <a:rPr sz="3200" spc="-5" dirty="0">
                <a:latin typeface="Times New Roman"/>
                <a:cs typeface="Times New Roman"/>
              </a:rPr>
              <a:t>ч</a:t>
            </a:r>
            <a:r>
              <a:rPr sz="3200" dirty="0">
                <a:latin typeface="Times New Roman"/>
                <a:cs typeface="Times New Roman"/>
              </a:rPr>
              <a:t>и	</a:t>
            </a:r>
            <a:r>
              <a:rPr sz="3200" spc="-5" dirty="0">
                <a:latin typeface="Times New Roman"/>
                <a:cs typeface="Times New Roman"/>
              </a:rPr>
              <a:t>від</a:t>
            </a:r>
            <a:r>
              <a:rPr sz="3200" spc="-15" dirty="0">
                <a:latin typeface="Times New Roman"/>
                <a:cs typeface="Times New Roman"/>
              </a:rPr>
              <a:t>н</a:t>
            </a:r>
            <a:r>
              <a:rPr sz="3200" spc="85" dirty="0">
                <a:latin typeface="Times New Roman"/>
                <a:cs typeface="Times New Roman"/>
              </a:rPr>
              <a:t>о</a:t>
            </a:r>
            <a:r>
              <a:rPr sz="3200" dirty="0">
                <a:latin typeface="Times New Roman"/>
                <a:cs typeface="Times New Roman"/>
              </a:rPr>
              <a:t>сн</a:t>
            </a:r>
            <a:r>
              <a:rPr sz="3200" spc="-20" dirty="0">
                <a:latin typeface="Times New Roman"/>
                <a:cs typeface="Times New Roman"/>
              </a:rPr>
              <a:t>и</a:t>
            </a:r>
            <a:r>
              <a:rPr sz="3200" dirty="0">
                <a:latin typeface="Times New Roman"/>
                <a:cs typeface="Times New Roman"/>
              </a:rPr>
              <a:t>х</a:t>
            </a:r>
            <a:endParaRPr sz="3200">
              <a:latin typeface="Times New Roman"/>
              <a:cs typeface="Times New Roman"/>
            </a:endParaRPr>
          </a:p>
        </p:txBody>
      </p:sp>
      <p:sp>
        <p:nvSpPr>
          <p:cNvPr id="5" name="object 5"/>
          <p:cNvSpPr txBox="1"/>
          <p:nvPr/>
        </p:nvSpPr>
        <p:spPr>
          <a:xfrm>
            <a:off x="258267" y="3600656"/>
            <a:ext cx="8703310" cy="2830830"/>
          </a:xfrm>
          <a:prstGeom prst="rect">
            <a:avLst/>
          </a:prstGeom>
        </p:spPr>
        <p:txBody>
          <a:bodyPr vert="horz" wrap="square" lIns="0" tIns="12700" rIns="0" bIns="0" rtlCol="0">
            <a:spAutoFit/>
          </a:bodyPr>
          <a:lstStyle/>
          <a:p>
            <a:pPr marL="12700" marR="5080" algn="just">
              <a:lnSpc>
                <a:spcPct val="114999"/>
              </a:lnSpc>
              <a:spcBef>
                <a:spcPts val="100"/>
              </a:spcBef>
            </a:pPr>
            <a:r>
              <a:rPr sz="3200" spc="-5" dirty="0">
                <a:latin typeface="Times New Roman"/>
                <a:cs typeface="Times New Roman"/>
              </a:rPr>
              <a:t>показників; </a:t>
            </a:r>
            <a:r>
              <a:rPr sz="3200" spc="-10" dirty="0">
                <a:latin typeface="Times New Roman"/>
                <a:cs typeface="Times New Roman"/>
              </a:rPr>
              <a:t>якщо сукупність поділяється </a:t>
            </a:r>
            <a:r>
              <a:rPr sz="3200" spc="-5" dirty="0">
                <a:latin typeface="Times New Roman"/>
                <a:cs typeface="Times New Roman"/>
              </a:rPr>
              <a:t>більше  ніж </a:t>
            </a:r>
            <a:r>
              <a:rPr sz="3200" dirty="0">
                <a:latin typeface="Times New Roman"/>
                <a:cs typeface="Times New Roman"/>
              </a:rPr>
              <a:t>на </a:t>
            </a:r>
            <a:r>
              <a:rPr sz="3200" spc="-5" dirty="0">
                <a:latin typeface="Times New Roman"/>
                <a:cs typeface="Times New Roman"/>
              </a:rPr>
              <a:t>5-6 </a:t>
            </a:r>
            <a:r>
              <a:rPr sz="3200" dirty="0">
                <a:latin typeface="Times New Roman"/>
                <a:cs typeface="Times New Roman"/>
              </a:rPr>
              <a:t>частин, або </a:t>
            </a:r>
            <a:r>
              <a:rPr sz="3200" spc="-5" dirty="0">
                <a:latin typeface="Times New Roman"/>
                <a:cs typeface="Times New Roman"/>
              </a:rPr>
              <a:t>між </a:t>
            </a:r>
            <a:r>
              <a:rPr sz="3200" dirty="0">
                <a:latin typeface="Times New Roman"/>
                <a:cs typeface="Times New Roman"/>
              </a:rPr>
              <a:t>окремими частинами  </a:t>
            </a:r>
            <a:r>
              <a:rPr sz="3200" spc="-15" dirty="0">
                <a:latin typeface="Times New Roman"/>
                <a:cs typeface="Times New Roman"/>
              </a:rPr>
              <a:t>велика </a:t>
            </a:r>
            <a:r>
              <a:rPr sz="3200" dirty="0">
                <a:latin typeface="Times New Roman"/>
                <a:cs typeface="Times New Roman"/>
              </a:rPr>
              <a:t>різниця, </a:t>
            </a:r>
            <a:r>
              <a:rPr sz="3200" spc="-10" dirty="0">
                <a:latin typeface="Times New Roman"/>
                <a:cs typeface="Times New Roman"/>
              </a:rPr>
              <a:t>секторні </a:t>
            </a:r>
            <a:r>
              <a:rPr sz="3200" dirty="0">
                <a:latin typeface="Times New Roman"/>
                <a:cs typeface="Times New Roman"/>
              </a:rPr>
              <a:t>діаграми </a:t>
            </a:r>
            <a:r>
              <a:rPr sz="3200" spc="-25" dirty="0">
                <a:latin typeface="Times New Roman"/>
                <a:cs typeface="Times New Roman"/>
              </a:rPr>
              <a:t>втрачають  </a:t>
            </a:r>
            <a:r>
              <a:rPr sz="3200" spc="-5" dirty="0">
                <a:latin typeface="Times New Roman"/>
                <a:cs typeface="Times New Roman"/>
              </a:rPr>
              <a:t>свою виразність, </a:t>
            </a:r>
            <a:r>
              <a:rPr sz="3200" spc="-35" dirty="0">
                <a:latin typeface="Times New Roman"/>
                <a:cs typeface="Times New Roman"/>
              </a:rPr>
              <a:t>тоді </a:t>
            </a:r>
            <a:r>
              <a:rPr sz="3200" spc="-5" dirty="0">
                <a:latin typeface="Times New Roman"/>
                <a:cs typeface="Times New Roman"/>
              </a:rPr>
              <a:t>доцільно </a:t>
            </a:r>
            <a:r>
              <a:rPr sz="3200" spc="-30" dirty="0">
                <a:latin typeface="Times New Roman"/>
                <a:cs typeface="Times New Roman"/>
              </a:rPr>
              <a:t>використовувати  </a:t>
            </a:r>
            <a:r>
              <a:rPr sz="3200" spc="-20" dirty="0">
                <a:latin typeface="Times New Roman"/>
                <a:cs typeface="Times New Roman"/>
              </a:rPr>
              <a:t>стовпчикові </a:t>
            </a:r>
            <a:r>
              <a:rPr sz="3200" spc="-5" dirty="0">
                <a:latin typeface="Times New Roman"/>
                <a:cs typeface="Times New Roman"/>
              </a:rPr>
              <a:t>чи </a:t>
            </a:r>
            <a:r>
              <a:rPr sz="3200" spc="-15" dirty="0">
                <a:latin typeface="Times New Roman"/>
                <a:cs typeface="Times New Roman"/>
              </a:rPr>
              <a:t>стрічкові</a:t>
            </a:r>
            <a:r>
              <a:rPr sz="3200" spc="-40" dirty="0">
                <a:latin typeface="Times New Roman"/>
                <a:cs typeface="Times New Roman"/>
              </a:rPr>
              <a:t> </a:t>
            </a:r>
            <a:r>
              <a:rPr sz="3200" dirty="0">
                <a:latin typeface="Times New Roman"/>
                <a:cs typeface="Times New Roman"/>
              </a:rPr>
              <a:t>діаграми.</a:t>
            </a:r>
            <a:endParaRPr sz="3200">
              <a:latin typeface="Times New Roman"/>
              <a:cs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946" y="185880"/>
            <a:ext cx="8270240" cy="4232910"/>
          </a:xfrm>
          <a:prstGeom prst="rect">
            <a:avLst/>
          </a:prstGeom>
        </p:spPr>
        <p:txBody>
          <a:bodyPr vert="horz" wrap="square" lIns="0" tIns="57785" rIns="0" bIns="0" rtlCol="0">
            <a:spAutoFit/>
          </a:bodyPr>
          <a:lstStyle/>
          <a:p>
            <a:pPr marL="462280" algn="just">
              <a:lnSpc>
                <a:spcPct val="100000"/>
              </a:lnSpc>
              <a:spcBef>
                <a:spcPts val="455"/>
              </a:spcBef>
            </a:pPr>
            <a:r>
              <a:rPr sz="2000" b="1" dirty="0">
                <a:latin typeface="Times New Roman"/>
                <a:cs typeface="Times New Roman"/>
              </a:rPr>
              <a:t>Діаграми </a:t>
            </a:r>
            <a:r>
              <a:rPr sz="2000" b="1" spc="-5" dirty="0">
                <a:latin typeface="Times New Roman"/>
                <a:cs typeface="Times New Roman"/>
              </a:rPr>
              <a:t>динаміки розвитку</a:t>
            </a:r>
            <a:r>
              <a:rPr sz="2000" b="1" spc="-85" dirty="0">
                <a:latin typeface="Times New Roman"/>
                <a:cs typeface="Times New Roman"/>
              </a:rPr>
              <a:t> </a:t>
            </a:r>
            <a:r>
              <a:rPr sz="2000" b="1" spc="-5" dirty="0">
                <a:latin typeface="Times New Roman"/>
                <a:cs typeface="Times New Roman"/>
              </a:rPr>
              <a:t>явищ:</a:t>
            </a:r>
            <a:endParaRPr sz="2000">
              <a:latin typeface="Times New Roman"/>
              <a:cs typeface="Times New Roman"/>
            </a:endParaRPr>
          </a:p>
          <a:p>
            <a:pPr marL="12700" marR="5080" indent="449580" algn="just">
              <a:lnSpc>
                <a:spcPct val="114999"/>
              </a:lnSpc>
              <a:spcBef>
                <a:spcPts val="5"/>
              </a:spcBef>
              <a:buSzPct val="95000"/>
              <a:buChar char="•"/>
              <a:tabLst>
                <a:tab pos="552450" algn="l"/>
              </a:tabLst>
            </a:pPr>
            <a:r>
              <a:rPr sz="2000" b="1" spc="-15" dirty="0">
                <a:latin typeface="Times New Roman"/>
                <a:cs typeface="Times New Roman"/>
              </a:rPr>
              <a:t>стовпчикові, </a:t>
            </a:r>
            <a:r>
              <a:rPr sz="2000" b="1" spc="-10" dirty="0">
                <a:latin typeface="Times New Roman"/>
                <a:cs typeface="Times New Roman"/>
              </a:rPr>
              <a:t>стрічкові, квадратні, </a:t>
            </a:r>
            <a:r>
              <a:rPr sz="2000" b="1" spc="-20" dirty="0">
                <a:latin typeface="Times New Roman"/>
                <a:cs typeface="Times New Roman"/>
              </a:rPr>
              <a:t>кругові </a:t>
            </a:r>
            <a:r>
              <a:rPr sz="2000" b="1" spc="5" dirty="0">
                <a:latin typeface="Times New Roman"/>
                <a:cs typeface="Times New Roman"/>
              </a:rPr>
              <a:t>та </a:t>
            </a:r>
            <a:r>
              <a:rPr sz="2000" b="1" spc="-5" dirty="0">
                <a:latin typeface="Times New Roman"/>
                <a:cs typeface="Times New Roman"/>
              </a:rPr>
              <a:t>фігурні </a:t>
            </a:r>
            <a:r>
              <a:rPr sz="2000" b="1" dirty="0">
                <a:latin typeface="Times New Roman"/>
                <a:cs typeface="Times New Roman"/>
              </a:rPr>
              <a:t>– </a:t>
            </a:r>
            <a:r>
              <a:rPr sz="2000" b="1" spc="-10" dirty="0">
                <a:latin typeface="Times New Roman"/>
                <a:cs typeface="Times New Roman"/>
              </a:rPr>
              <a:t>зображують  </a:t>
            </a:r>
            <a:r>
              <a:rPr sz="2000" b="1" dirty="0">
                <a:latin typeface="Times New Roman"/>
                <a:cs typeface="Times New Roman"/>
              </a:rPr>
              <a:t>обсяг </a:t>
            </a:r>
            <a:r>
              <a:rPr sz="2000" b="1" spc="-5" dirty="0">
                <a:latin typeface="Times New Roman"/>
                <a:cs typeface="Times New Roman"/>
              </a:rPr>
              <a:t>явища </a:t>
            </a:r>
            <a:r>
              <a:rPr sz="2000" b="1" spc="-10" dirty="0">
                <a:latin typeface="Times New Roman"/>
                <a:cs typeface="Times New Roman"/>
              </a:rPr>
              <a:t>на певну </a:t>
            </a:r>
            <a:r>
              <a:rPr sz="2000" b="1" spc="-25" dirty="0">
                <a:latin typeface="Times New Roman"/>
                <a:cs typeface="Times New Roman"/>
              </a:rPr>
              <a:t>дату </a:t>
            </a:r>
            <a:r>
              <a:rPr sz="2000" b="1" spc="-5" dirty="0">
                <a:latin typeface="Times New Roman"/>
                <a:cs typeface="Times New Roman"/>
              </a:rPr>
              <a:t>чи за </a:t>
            </a:r>
            <a:r>
              <a:rPr sz="2000" b="1" spc="-15" dirty="0">
                <a:latin typeface="Times New Roman"/>
                <a:cs typeface="Times New Roman"/>
              </a:rPr>
              <a:t>відповідний період, </a:t>
            </a:r>
            <a:r>
              <a:rPr sz="2000" b="1" spc="-5" dirty="0">
                <a:latin typeface="Times New Roman"/>
                <a:cs typeface="Times New Roman"/>
              </a:rPr>
              <a:t>добре  </a:t>
            </a:r>
            <a:r>
              <a:rPr sz="2000" b="1" spc="-15" dirty="0">
                <a:latin typeface="Times New Roman"/>
                <a:cs typeface="Times New Roman"/>
              </a:rPr>
              <a:t>запам′ятовуються, </a:t>
            </a:r>
            <a:r>
              <a:rPr sz="2000" b="1" spc="5" dirty="0">
                <a:latin typeface="Times New Roman"/>
                <a:cs typeface="Times New Roman"/>
              </a:rPr>
              <a:t>але </a:t>
            </a:r>
            <a:r>
              <a:rPr sz="2000" b="1" spc="-10" dirty="0">
                <a:latin typeface="Times New Roman"/>
                <a:cs typeface="Times New Roman"/>
              </a:rPr>
              <a:t>не </a:t>
            </a:r>
            <a:r>
              <a:rPr sz="2000" b="1" spc="-5" dirty="0">
                <a:latin typeface="Times New Roman"/>
                <a:cs typeface="Times New Roman"/>
              </a:rPr>
              <a:t>зручні для </a:t>
            </a:r>
            <a:r>
              <a:rPr sz="2000" b="1" spc="-15" dirty="0">
                <a:latin typeface="Times New Roman"/>
                <a:cs typeface="Times New Roman"/>
              </a:rPr>
              <a:t>великого </a:t>
            </a:r>
            <a:r>
              <a:rPr sz="2000" b="1" spc="-5" dirty="0">
                <a:latin typeface="Times New Roman"/>
                <a:cs typeface="Times New Roman"/>
              </a:rPr>
              <a:t>числа </a:t>
            </a:r>
            <a:r>
              <a:rPr sz="2000" b="1" spc="-10" dirty="0">
                <a:latin typeface="Times New Roman"/>
                <a:cs typeface="Times New Roman"/>
              </a:rPr>
              <a:t>рівнів, </a:t>
            </a:r>
            <a:r>
              <a:rPr sz="2000" b="1" spc="-60" dirty="0">
                <a:latin typeface="Times New Roman"/>
                <a:cs typeface="Times New Roman"/>
              </a:rPr>
              <a:t>тому, </a:t>
            </a:r>
            <a:r>
              <a:rPr sz="2000" b="1" dirty="0">
                <a:latin typeface="Times New Roman"/>
                <a:cs typeface="Times New Roman"/>
              </a:rPr>
              <a:t>що  </a:t>
            </a:r>
            <a:r>
              <a:rPr sz="2000" b="1" spc="-10" dirty="0">
                <a:latin typeface="Times New Roman"/>
                <a:cs typeface="Times New Roman"/>
              </a:rPr>
              <a:t>громіздкі;</a:t>
            </a:r>
            <a:endParaRPr sz="2000">
              <a:latin typeface="Times New Roman"/>
              <a:cs typeface="Times New Roman"/>
            </a:endParaRPr>
          </a:p>
          <a:p>
            <a:pPr marL="12700" marR="5080" indent="449580" algn="just">
              <a:lnSpc>
                <a:spcPct val="114999"/>
              </a:lnSpc>
              <a:buSzPct val="95000"/>
              <a:buChar char="•"/>
              <a:tabLst>
                <a:tab pos="665480" algn="l"/>
              </a:tabLst>
            </a:pPr>
            <a:r>
              <a:rPr sz="2000" b="1" spc="-5" dirty="0">
                <a:latin typeface="Times New Roman"/>
                <a:cs typeface="Times New Roman"/>
              </a:rPr>
              <a:t>відображують </a:t>
            </a:r>
            <a:r>
              <a:rPr sz="2000" b="1" spc="-10" dirty="0">
                <a:latin typeface="Times New Roman"/>
                <a:cs typeface="Times New Roman"/>
              </a:rPr>
              <a:t>зміни </a:t>
            </a:r>
            <a:r>
              <a:rPr sz="2000" b="1" dirty="0">
                <a:latin typeface="Times New Roman"/>
                <a:cs typeface="Times New Roman"/>
              </a:rPr>
              <a:t>явищ у </a:t>
            </a:r>
            <a:r>
              <a:rPr sz="2000" b="1" spc="-5" dirty="0">
                <a:latin typeface="Times New Roman"/>
                <a:cs typeface="Times New Roman"/>
              </a:rPr>
              <a:t>часі; вісь </a:t>
            </a:r>
            <a:r>
              <a:rPr sz="2000" b="1" dirty="0">
                <a:latin typeface="Times New Roman"/>
                <a:cs typeface="Times New Roman"/>
              </a:rPr>
              <a:t>абсцис </a:t>
            </a:r>
            <a:r>
              <a:rPr sz="2000" b="1" spc="-15" dirty="0">
                <a:latin typeface="Times New Roman"/>
                <a:cs typeface="Times New Roman"/>
              </a:rPr>
              <a:t>визначає періоди  часу </a:t>
            </a:r>
            <a:r>
              <a:rPr sz="2000" b="1" spc="-10" dirty="0">
                <a:latin typeface="Times New Roman"/>
                <a:cs typeface="Times New Roman"/>
              </a:rPr>
              <a:t>(дні, </a:t>
            </a:r>
            <a:r>
              <a:rPr sz="2000" b="1" spc="-5" dirty="0">
                <a:latin typeface="Times New Roman"/>
                <a:cs typeface="Times New Roman"/>
              </a:rPr>
              <a:t>місяці, роки), </a:t>
            </a:r>
            <a:r>
              <a:rPr sz="2000" b="1" spc="-15" dirty="0">
                <a:latin typeface="Times New Roman"/>
                <a:cs typeface="Times New Roman"/>
              </a:rPr>
              <a:t>ордината </a:t>
            </a:r>
            <a:r>
              <a:rPr sz="2000" b="1" dirty="0">
                <a:latin typeface="Times New Roman"/>
                <a:cs typeface="Times New Roman"/>
              </a:rPr>
              <a:t>– </a:t>
            </a:r>
            <a:r>
              <a:rPr sz="2000" b="1" spc="-10" dirty="0">
                <a:latin typeface="Times New Roman"/>
                <a:cs typeface="Times New Roman"/>
              </a:rPr>
              <a:t>рівні (показники) динаміки; шкала  </a:t>
            </a:r>
            <a:r>
              <a:rPr sz="2000" b="1" spc="-15" dirty="0">
                <a:latin typeface="Times New Roman"/>
                <a:cs typeface="Times New Roman"/>
              </a:rPr>
              <a:t>ординати </a:t>
            </a:r>
            <a:r>
              <a:rPr sz="2000" b="1" spc="-10" dirty="0">
                <a:latin typeface="Times New Roman"/>
                <a:cs typeface="Times New Roman"/>
              </a:rPr>
              <a:t>починається </a:t>
            </a:r>
            <a:r>
              <a:rPr sz="2000" b="1" dirty="0">
                <a:latin typeface="Times New Roman"/>
                <a:cs typeface="Times New Roman"/>
              </a:rPr>
              <a:t>з </a:t>
            </a:r>
            <a:r>
              <a:rPr sz="2000" b="1" spc="-15" dirty="0">
                <a:latin typeface="Times New Roman"/>
                <a:cs typeface="Times New Roman"/>
              </a:rPr>
              <a:t>нуля, </a:t>
            </a:r>
            <a:r>
              <a:rPr sz="2000" b="1" spc="-30" dirty="0">
                <a:latin typeface="Times New Roman"/>
                <a:cs typeface="Times New Roman"/>
              </a:rPr>
              <a:t>може </a:t>
            </a:r>
            <a:r>
              <a:rPr sz="2000" b="1" spc="-10" dirty="0">
                <a:latin typeface="Times New Roman"/>
                <a:cs typeface="Times New Roman"/>
              </a:rPr>
              <a:t>перериватися </a:t>
            </a:r>
            <a:r>
              <a:rPr sz="2000" b="1" dirty="0">
                <a:latin typeface="Times New Roman"/>
                <a:cs typeface="Times New Roman"/>
              </a:rPr>
              <a:t>у </a:t>
            </a:r>
            <a:r>
              <a:rPr sz="2000" b="1" spc="-35" dirty="0">
                <a:latin typeface="Times New Roman"/>
                <a:cs typeface="Times New Roman"/>
              </a:rPr>
              <a:t>випадку, </a:t>
            </a:r>
            <a:r>
              <a:rPr sz="2000" b="1" spc="-20" dirty="0">
                <a:latin typeface="Times New Roman"/>
                <a:cs typeface="Times New Roman"/>
              </a:rPr>
              <a:t>коли  </a:t>
            </a:r>
            <a:r>
              <a:rPr sz="2000" b="1" spc="-5" dirty="0">
                <a:latin typeface="Times New Roman"/>
                <a:cs typeface="Times New Roman"/>
              </a:rPr>
              <a:t>мінімальне </a:t>
            </a:r>
            <a:r>
              <a:rPr sz="2000" b="1" spc="-15" dirty="0">
                <a:latin typeface="Times New Roman"/>
                <a:cs typeface="Times New Roman"/>
              </a:rPr>
              <a:t>значення </a:t>
            </a:r>
            <a:r>
              <a:rPr sz="2000" b="1" spc="-5" dirty="0">
                <a:latin typeface="Times New Roman"/>
                <a:cs typeface="Times New Roman"/>
              </a:rPr>
              <a:t>рівня динаміки </a:t>
            </a:r>
            <a:r>
              <a:rPr sz="2000" b="1" spc="-15" dirty="0">
                <a:latin typeface="Times New Roman"/>
                <a:cs typeface="Times New Roman"/>
              </a:rPr>
              <a:t>значно </a:t>
            </a:r>
            <a:r>
              <a:rPr sz="2000" b="1" spc="-5" dirty="0">
                <a:latin typeface="Times New Roman"/>
                <a:cs typeface="Times New Roman"/>
              </a:rPr>
              <a:t>перевищує </a:t>
            </a:r>
            <a:r>
              <a:rPr sz="2000" b="1" spc="-15" dirty="0">
                <a:latin typeface="Times New Roman"/>
                <a:cs typeface="Times New Roman"/>
              </a:rPr>
              <a:t>нуль;  </a:t>
            </a:r>
            <a:r>
              <a:rPr sz="2000" b="1" spc="-10" dirty="0">
                <a:latin typeface="Times New Roman"/>
                <a:cs typeface="Times New Roman"/>
              </a:rPr>
              <a:t>необхідним </a:t>
            </a:r>
            <a:r>
              <a:rPr sz="2000" b="1" dirty="0">
                <a:latin typeface="Times New Roman"/>
                <a:cs typeface="Times New Roman"/>
              </a:rPr>
              <a:t>є </a:t>
            </a:r>
            <a:r>
              <a:rPr sz="2000" b="1" spc="-15" dirty="0">
                <a:latin typeface="Times New Roman"/>
                <a:cs typeface="Times New Roman"/>
              </a:rPr>
              <a:t>забезпечення </a:t>
            </a:r>
            <a:r>
              <a:rPr sz="2000" b="1" spc="-10" dirty="0">
                <a:latin typeface="Times New Roman"/>
                <a:cs typeface="Times New Roman"/>
              </a:rPr>
              <a:t>рівноваги </a:t>
            </a:r>
            <a:r>
              <a:rPr sz="2000" b="1" spc="-5" dirty="0">
                <a:latin typeface="Times New Roman"/>
                <a:cs typeface="Times New Roman"/>
              </a:rPr>
              <a:t>масштабних </a:t>
            </a:r>
            <a:r>
              <a:rPr sz="2000" b="1" spc="-10" dirty="0">
                <a:latin typeface="Times New Roman"/>
                <a:cs typeface="Times New Roman"/>
              </a:rPr>
              <a:t>шкал </a:t>
            </a:r>
            <a:r>
              <a:rPr sz="2000" b="1" dirty="0">
                <a:latin typeface="Times New Roman"/>
                <a:cs typeface="Times New Roman"/>
              </a:rPr>
              <a:t>між </a:t>
            </a:r>
            <a:r>
              <a:rPr sz="2000" b="1" spc="-5" dirty="0">
                <a:latin typeface="Times New Roman"/>
                <a:cs typeface="Times New Roman"/>
              </a:rPr>
              <a:t>вісями  </a:t>
            </a:r>
            <a:r>
              <a:rPr sz="2000" b="1" spc="-15" dirty="0">
                <a:latin typeface="Times New Roman"/>
                <a:cs typeface="Times New Roman"/>
              </a:rPr>
              <a:t>координат </a:t>
            </a:r>
            <a:r>
              <a:rPr sz="2000" b="1" spc="-5" dirty="0">
                <a:latin typeface="Times New Roman"/>
                <a:cs typeface="Times New Roman"/>
              </a:rPr>
              <a:t>для </a:t>
            </a:r>
            <a:r>
              <a:rPr sz="2000" b="1" spc="-15" dirty="0">
                <a:latin typeface="Times New Roman"/>
                <a:cs typeface="Times New Roman"/>
              </a:rPr>
              <a:t>усунення </a:t>
            </a:r>
            <a:r>
              <a:rPr sz="2000" b="1" spc="-10" dirty="0">
                <a:latin typeface="Times New Roman"/>
                <a:cs typeface="Times New Roman"/>
              </a:rPr>
              <a:t>викривлення </a:t>
            </a:r>
            <a:r>
              <a:rPr sz="2000" b="1" spc="-5" dirty="0">
                <a:latin typeface="Times New Roman"/>
                <a:cs typeface="Times New Roman"/>
              </a:rPr>
              <a:t>зображення (розтягненні чи  різкі </a:t>
            </a:r>
            <a:r>
              <a:rPr sz="2000" b="1" spc="-10" dirty="0">
                <a:latin typeface="Times New Roman"/>
                <a:cs typeface="Times New Roman"/>
              </a:rPr>
              <a:t>коливання) </a:t>
            </a:r>
            <a:r>
              <a:rPr sz="2000" b="1" dirty="0">
                <a:latin typeface="Times New Roman"/>
                <a:cs typeface="Times New Roman"/>
              </a:rPr>
              <a:t>і </a:t>
            </a:r>
            <a:r>
              <a:rPr sz="2000" b="1" spc="-15" dirty="0">
                <a:latin typeface="Times New Roman"/>
                <a:cs typeface="Times New Roman"/>
              </a:rPr>
              <a:t>його </a:t>
            </a:r>
            <a:r>
              <a:rPr sz="2000" b="1" spc="-10" dirty="0">
                <a:latin typeface="Times New Roman"/>
                <a:cs typeface="Times New Roman"/>
              </a:rPr>
              <a:t>невідповідності</a:t>
            </a:r>
            <a:r>
              <a:rPr sz="2000" b="1" spc="-75" dirty="0">
                <a:latin typeface="Times New Roman"/>
                <a:cs typeface="Times New Roman"/>
              </a:rPr>
              <a:t> </a:t>
            </a:r>
            <a:r>
              <a:rPr sz="2000" b="1" dirty="0">
                <a:latin typeface="Times New Roman"/>
                <a:cs typeface="Times New Roman"/>
              </a:rPr>
              <a:t>фактам;</a:t>
            </a:r>
            <a:endParaRPr sz="2000">
              <a:latin typeface="Times New Roman"/>
              <a:cs typeface="Times New Roman"/>
            </a:endParaRPr>
          </a:p>
        </p:txBody>
      </p:sp>
      <p:sp>
        <p:nvSpPr>
          <p:cNvPr id="3" name="object 3"/>
          <p:cNvSpPr txBox="1"/>
          <p:nvPr/>
        </p:nvSpPr>
        <p:spPr>
          <a:xfrm>
            <a:off x="960526" y="4438015"/>
            <a:ext cx="3145155" cy="330835"/>
          </a:xfrm>
          <a:prstGeom prst="rect">
            <a:avLst/>
          </a:prstGeom>
        </p:spPr>
        <p:txBody>
          <a:bodyPr vert="horz" wrap="square" lIns="0" tIns="12700" rIns="0" bIns="0" rtlCol="0">
            <a:spAutoFit/>
          </a:bodyPr>
          <a:lstStyle/>
          <a:p>
            <a:pPr marL="102235" indent="-90170">
              <a:lnSpc>
                <a:spcPct val="100000"/>
              </a:lnSpc>
              <a:spcBef>
                <a:spcPts val="100"/>
              </a:spcBef>
              <a:buSzPct val="95000"/>
              <a:buChar char="•"/>
              <a:tabLst>
                <a:tab pos="102870" algn="l"/>
                <a:tab pos="1443990" algn="l"/>
                <a:tab pos="2873375" algn="l"/>
              </a:tabLst>
            </a:pPr>
            <a:r>
              <a:rPr sz="2000" b="1" spc="-5" dirty="0">
                <a:latin typeface="Times New Roman"/>
                <a:cs typeface="Times New Roman"/>
              </a:rPr>
              <a:t>р</a:t>
            </a:r>
            <a:r>
              <a:rPr sz="2000" b="1" spc="5" dirty="0">
                <a:latin typeface="Times New Roman"/>
                <a:cs typeface="Times New Roman"/>
              </a:rPr>
              <a:t>а</a:t>
            </a:r>
            <a:r>
              <a:rPr sz="2000" b="1" spc="-10" dirty="0">
                <a:latin typeface="Times New Roman"/>
                <a:cs typeface="Times New Roman"/>
              </a:rPr>
              <a:t>д</a:t>
            </a:r>
            <a:r>
              <a:rPr sz="2000" b="1" dirty="0">
                <a:latin typeface="Times New Roman"/>
                <a:cs typeface="Times New Roman"/>
              </a:rPr>
              <a:t>і</a:t>
            </a:r>
            <a:r>
              <a:rPr sz="2000" b="1" spc="10" dirty="0">
                <a:latin typeface="Times New Roman"/>
                <a:cs typeface="Times New Roman"/>
              </a:rPr>
              <a:t>а</a:t>
            </a:r>
            <a:r>
              <a:rPr sz="2000" b="1" spc="-5" dirty="0">
                <a:latin typeface="Times New Roman"/>
                <a:cs typeface="Times New Roman"/>
              </a:rPr>
              <a:t>л</a:t>
            </a:r>
            <a:r>
              <a:rPr sz="2000" b="1" spc="5" dirty="0">
                <a:latin typeface="Times New Roman"/>
                <a:cs typeface="Times New Roman"/>
              </a:rPr>
              <a:t>ь</a:t>
            </a:r>
            <a:r>
              <a:rPr sz="2000" b="1" spc="-5" dirty="0">
                <a:latin typeface="Times New Roman"/>
                <a:cs typeface="Times New Roman"/>
              </a:rPr>
              <a:t>н</a:t>
            </a:r>
            <a:r>
              <a:rPr sz="2000" b="1" dirty="0">
                <a:latin typeface="Times New Roman"/>
                <a:cs typeface="Times New Roman"/>
              </a:rPr>
              <a:t>і	</a:t>
            </a:r>
            <a:r>
              <a:rPr sz="2000" b="1" spc="-10" dirty="0">
                <a:latin typeface="Times New Roman"/>
                <a:cs typeface="Times New Roman"/>
              </a:rPr>
              <a:t>(</a:t>
            </a:r>
            <a:r>
              <a:rPr sz="2000" b="1" dirty="0">
                <a:latin typeface="Times New Roman"/>
                <a:cs typeface="Times New Roman"/>
              </a:rPr>
              <a:t>сп</a:t>
            </a:r>
            <a:r>
              <a:rPr sz="2000" b="1" spc="-10" dirty="0">
                <a:latin typeface="Times New Roman"/>
                <a:cs typeface="Times New Roman"/>
              </a:rPr>
              <a:t>і</a:t>
            </a:r>
            <a:r>
              <a:rPr sz="2000" b="1" spc="-5" dirty="0">
                <a:latin typeface="Times New Roman"/>
                <a:cs typeface="Times New Roman"/>
              </a:rPr>
              <a:t>р</a:t>
            </a:r>
            <a:r>
              <a:rPr sz="2000" b="1" spc="15" dirty="0">
                <a:latin typeface="Times New Roman"/>
                <a:cs typeface="Times New Roman"/>
              </a:rPr>
              <a:t>а</a:t>
            </a:r>
            <a:r>
              <a:rPr sz="2000" b="1" spc="-10" dirty="0">
                <a:latin typeface="Times New Roman"/>
                <a:cs typeface="Times New Roman"/>
              </a:rPr>
              <a:t>л</a:t>
            </a:r>
            <a:r>
              <a:rPr sz="2000" b="1" spc="5" dirty="0">
                <a:latin typeface="Times New Roman"/>
                <a:cs typeface="Times New Roman"/>
              </a:rPr>
              <a:t>ь</a:t>
            </a:r>
            <a:r>
              <a:rPr sz="2000" b="1" spc="-5" dirty="0">
                <a:latin typeface="Times New Roman"/>
                <a:cs typeface="Times New Roman"/>
              </a:rPr>
              <a:t>н</a:t>
            </a:r>
            <a:r>
              <a:rPr sz="2000" b="1" dirty="0">
                <a:latin typeface="Times New Roman"/>
                <a:cs typeface="Times New Roman"/>
              </a:rPr>
              <a:t>і	</a:t>
            </a:r>
            <a:r>
              <a:rPr sz="2000" b="1" spc="20" dirty="0">
                <a:latin typeface="Times New Roman"/>
                <a:cs typeface="Times New Roman"/>
              </a:rPr>
              <a:t>та</a:t>
            </a:r>
            <a:endParaRPr sz="2000">
              <a:latin typeface="Times New Roman"/>
              <a:cs typeface="Times New Roman"/>
            </a:endParaRPr>
          </a:p>
        </p:txBody>
      </p:sp>
      <p:sp>
        <p:nvSpPr>
          <p:cNvPr id="4" name="object 4"/>
          <p:cNvSpPr txBox="1"/>
          <p:nvPr/>
        </p:nvSpPr>
        <p:spPr>
          <a:xfrm>
            <a:off x="4135628" y="4392650"/>
            <a:ext cx="4645660" cy="727075"/>
          </a:xfrm>
          <a:prstGeom prst="rect">
            <a:avLst/>
          </a:prstGeom>
        </p:spPr>
        <p:txBody>
          <a:bodyPr vert="horz" wrap="square" lIns="0" tIns="12065" rIns="0" bIns="0" rtlCol="0">
            <a:spAutoFit/>
          </a:bodyPr>
          <a:lstStyle/>
          <a:p>
            <a:pPr marL="12700" marR="5080" indent="193040">
              <a:lnSpc>
                <a:spcPct val="115100"/>
              </a:lnSpc>
              <a:spcBef>
                <a:spcPts val="95"/>
              </a:spcBef>
              <a:tabLst>
                <a:tab pos="1478915" algn="l"/>
                <a:tab pos="1565275" algn="l"/>
                <a:tab pos="1943735" algn="l"/>
                <a:tab pos="3110865" algn="l"/>
                <a:tab pos="3132455" algn="l"/>
                <a:tab pos="3521075" algn="l"/>
                <a:tab pos="3733165" algn="l"/>
                <a:tab pos="4092575" algn="l"/>
              </a:tabLst>
            </a:pPr>
            <a:r>
              <a:rPr sz="2000" b="1" dirty="0">
                <a:latin typeface="Times New Roman"/>
                <a:cs typeface="Times New Roman"/>
              </a:rPr>
              <a:t>з</a:t>
            </a:r>
            <a:r>
              <a:rPr sz="2000" b="1" spc="-10" dirty="0">
                <a:latin typeface="Times New Roman"/>
                <a:cs typeface="Times New Roman"/>
              </a:rPr>
              <a:t>а</a:t>
            </a:r>
            <a:r>
              <a:rPr sz="2000" b="1" spc="-5" dirty="0">
                <a:latin typeface="Times New Roman"/>
                <a:cs typeface="Times New Roman"/>
              </a:rPr>
              <a:t>мкнен</a:t>
            </a:r>
            <a:r>
              <a:rPr sz="2000" b="1" spc="-25" dirty="0">
                <a:latin typeface="Times New Roman"/>
                <a:cs typeface="Times New Roman"/>
              </a:rPr>
              <a:t>і</a:t>
            </a:r>
            <a:r>
              <a:rPr sz="2000" b="1" dirty="0">
                <a:latin typeface="Times New Roman"/>
                <a:cs typeface="Times New Roman"/>
              </a:rPr>
              <a:t>)		–	</a:t>
            </a:r>
            <a:r>
              <a:rPr sz="2000" b="1" spc="-95" dirty="0">
                <a:latin typeface="Times New Roman"/>
                <a:cs typeface="Times New Roman"/>
              </a:rPr>
              <a:t>б</a:t>
            </a:r>
            <a:r>
              <a:rPr sz="2000" b="1" spc="-105" dirty="0">
                <a:latin typeface="Times New Roman"/>
                <a:cs typeface="Times New Roman"/>
              </a:rPr>
              <a:t>у</a:t>
            </a:r>
            <a:r>
              <a:rPr sz="2000" b="1" spc="-20" dirty="0">
                <a:latin typeface="Times New Roman"/>
                <a:cs typeface="Times New Roman"/>
              </a:rPr>
              <a:t>д</a:t>
            </a:r>
            <a:r>
              <a:rPr sz="2000" b="1" spc="15" dirty="0">
                <a:latin typeface="Times New Roman"/>
                <a:cs typeface="Times New Roman"/>
              </a:rPr>
              <a:t>у</a:t>
            </a:r>
            <a:r>
              <a:rPr sz="2000" b="1" spc="-25" dirty="0">
                <a:latin typeface="Times New Roman"/>
                <a:cs typeface="Times New Roman"/>
              </a:rPr>
              <a:t>ют</a:t>
            </a:r>
            <a:r>
              <a:rPr sz="2000" b="1" dirty="0">
                <a:latin typeface="Times New Roman"/>
                <a:cs typeface="Times New Roman"/>
              </a:rPr>
              <a:t>ь		в	</a:t>
            </a:r>
            <a:r>
              <a:rPr sz="2000" b="1" spc="-15" dirty="0">
                <a:latin typeface="Times New Roman"/>
                <a:cs typeface="Times New Roman"/>
              </a:rPr>
              <a:t>п</a:t>
            </a:r>
            <a:r>
              <a:rPr sz="2000" b="1" spc="-20" dirty="0">
                <a:latin typeface="Times New Roman"/>
                <a:cs typeface="Times New Roman"/>
              </a:rPr>
              <a:t>о</a:t>
            </a:r>
            <a:r>
              <a:rPr sz="2000" b="1" spc="-5" dirty="0">
                <a:latin typeface="Times New Roman"/>
                <a:cs typeface="Times New Roman"/>
              </a:rPr>
              <a:t>ля</a:t>
            </a:r>
            <a:r>
              <a:rPr sz="2000" b="1" spc="-15" dirty="0">
                <a:latin typeface="Times New Roman"/>
                <a:cs typeface="Times New Roman"/>
              </a:rPr>
              <a:t>р</a:t>
            </a:r>
            <a:r>
              <a:rPr sz="2000" b="1" spc="-5" dirty="0">
                <a:latin typeface="Times New Roman"/>
                <a:cs typeface="Times New Roman"/>
              </a:rPr>
              <a:t>них  ри</a:t>
            </a:r>
            <a:r>
              <a:rPr sz="2000" b="1" spc="-15" dirty="0">
                <a:latin typeface="Times New Roman"/>
                <a:cs typeface="Times New Roman"/>
              </a:rPr>
              <a:t>т</a:t>
            </a:r>
            <a:r>
              <a:rPr sz="2000" b="1" spc="-5" dirty="0">
                <a:latin typeface="Times New Roman"/>
                <a:cs typeface="Times New Roman"/>
              </a:rPr>
              <a:t>мі</a:t>
            </a:r>
            <a:r>
              <a:rPr sz="2000" b="1" spc="-20" dirty="0">
                <a:latin typeface="Times New Roman"/>
                <a:cs typeface="Times New Roman"/>
              </a:rPr>
              <a:t>ч</a:t>
            </a:r>
            <a:r>
              <a:rPr sz="2000" b="1" spc="-5" dirty="0">
                <a:latin typeface="Times New Roman"/>
                <a:cs typeface="Times New Roman"/>
              </a:rPr>
              <a:t>ни</a:t>
            </a:r>
            <a:r>
              <a:rPr sz="2000" b="1" dirty="0">
                <a:latin typeface="Times New Roman"/>
                <a:cs typeface="Times New Roman"/>
              </a:rPr>
              <a:t>й	(</a:t>
            </a:r>
            <a:r>
              <a:rPr sz="2000" b="1" spc="-5" dirty="0">
                <a:latin typeface="Times New Roman"/>
                <a:cs typeface="Times New Roman"/>
              </a:rPr>
              <a:t>ци</a:t>
            </a:r>
            <a:r>
              <a:rPr sz="2000" b="1" spc="-10" dirty="0">
                <a:latin typeface="Times New Roman"/>
                <a:cs typeface="Times New Roman"/>
              </a:rPr>
              <a:t>к</a:t>
            </a:r>
            <a:r>
              <a:rPr sz="2000" b="1" spc="-5" dirty="0">
                <a:latin typeface="Times New Roman"/>
                <a:cs typeface="Times New Roman"/>
              </a:rPr>
              <a:t>л</a:t>
            </a:r>
            <a:r>
              <a:rPr sz="2000" b="1" spc="-15" dirty="0">
                <a:latin typeface="Times New Roman"/>
                <a:cs typeface="Times New Roman"/>
              </a:rPr>
              <a:t>іч</a:t>
            </a:r>
            <a:r>
              <a:rPr sz="2000" b="1" spc="-5" dirty="0">
                <a:latin typeface="Times New Roman"/>
                <a:cs typeface="Times New Roman"/>
              </a:rPr>
              <a:t>ни</a:t>
            </a:r>
            <a:r>
              <a:rPr sz="2000" b="1" spc="-10" dirty="0">
                <a:latin typeface="Times New Roman"/>
                <a:cs typeface="Times New Roman"/>
              </a:rPr>
              <a:t>й</a:t>
            </a:r>
            <a:r>
              <a:rPr sz="2000" b="1" dirty="0">
                <a:latin typeface="Times New Roman"/>
                <a:cs typeface="Times New Roman"/>
              </a:rPr>
              <a:t>)	</a:t>
            </a:r>
            <a:r>
              <a:rPr sz="2000" b="1" spc="-50" dirty="0">
                <a:latin typeface="Times New Roman"/>
                <a:cs typeface="Times New Roman"/>
              </a:rPr>
              <a:t>р</a:t>
            </a:r>
            <a:r>
              <a:rPr sz="2000" b="1" spc="15" dirty="0">
                <a:latin typeface="Times New Roman"/>
                <a:cs typeface="Times New Roman"/>
              </a:rPr>
              <a:t>у</a:t>
            </a:r>
            <a:r>
              <a:rPr sz="2000" b="1" dirty="0">
                <a:latin typeface="Times New Roman"/>
                <a:cs typeface="Times New Roman"/>
              </a:rPr>
              <a:t>х		у	час</a:t>
            </a:r>
            <a:r>
              <a:rPr sz="2000" b="1" spc="-15" dirty="0">
                <a:latin typeface="Times New Roman"/>
                <a:cs typeface="Times New Roman"/>
              </a:rPr>
              <a:t>і</a:t>
            </a:r>
            <a:r>
              <a:rPr sz="2000" b="1" dirty="0">
                <a:latin typeface="Times New Roman"/>
                <a:cs typeface="Times New Roman"/>
              </a:rPr>
              <a:t>;</a:t>
            </a:r>
            <a:endParaRPr sz="2000">
              <a:latin typeface="Times New Roman"/>
              <a:cs typeface="Times New Roman"/>
            </a:endParaRPr>
          </a:p>
        </p:txBody>
      </p:sp>
      <p:sp>
        <p:nvSpPr>
          <p:cNvPr id="5" name="object 5"/>
          <p:cNvSpPr txBox="1"/>
          <p:nvPr/>
        </p:nvSpPr>
        <p:spPr>
          <a:xfrm>
            <a:off x="510946" y="4743678"/>
            <a:ext cx="8269605" cy="726440"/>
          </a:xfrm>
          <a:prstGeom prst="rect">
            <a:avLst/>
          </a:prstGeom>
        </p:spPr>
        <p:txBody>
          <a:bodyPr vert="horz" wrap="square" lIns="0" tIns="58419" rIns="0" bIns="0" rtlCol="0">
            <a:spAutoFit/>
          </a:bodyPr>
          <a:lstStyle/>
          <a:p>
            <a:pPr marL="12700">
              <a:lnSpc>
                <a:spcPct val="100000"/>
              </a:lnSpc>
              <a:spcBef>
                <a:spcPts val="459"/>
              </a:spcBef>
              <a:tabLst>
                <a:tab pos="1786889" algn="l"/>
              </a:tabLst>
            </a:pPr>
            <a:r>
              <a:rPr sz="2000" b="1" spc="-10" dirty="0">
                <a:latin typeface="Times New Roman"/>
                <a:cs typeface="Times New Roman"/>
              </a:rPr>
              <a:t>координатах;	</a:t>
            </a:r>
            <a:r>
              <a:rPr sz="2000" b="1" spc="-5" dirty="0">
                <a:latin typeface="Times New Roman"/>
                <a:cs typeface="Times New Roman"/>
              </a:rPr>
              <a:t>відображують</a:t>
            </a:r>
            <a:endParaRPr sz="2000">
              <a:latin typeface="Times New Roman"/>
              <a:cs typeface="Times New Roman"/>
            </a:endParaRPr>
          </a:p>
          <a:p>
            <a:pPr marL="12700">
              <a:lnSpc>
                <a:spcPct val="100000"/>
              </a:lnSpc>
              <a:spcBef>
                <a:spcPts val="359"/>
              </a:spcBef>
              <a:tabLst>
                <a:tab pos="1590040" algn="l"/>
                <a:tab pos="2058035" algn="l"/>
                <a:tab pos="3338195" algn="l"/>
                <a:tab pos="5120005" algn="l"/>
                <a:tab pos="5779770" algn="l"/>
                <a:tab pos="7234555" algn="l"/>
              </a:tabLst>
            </a:pPr>
            <a:r>
              <a:rPr sz="2000" b="1" spc="-5" dirty="0">
                <a:latin typeface="Times New Roman"/>
                <a:cs typeface="Times New Roman"/>
              </a:rPr>
              <a:t>найчастіше	ці	діаграми	</a:t>
            </a:r>
            <a:r>
              <a:rPr sz="2000" b="1" spc="-20" dirty="0">
                <a:latin typeface="Times New Roman"/>
                <a:cs typeface="Times New Roman"/>
              </a:rPr>
              <a:t>застосовують	</a:t>
            </a:r>
            <a:r>
              <a:rPr sz="2000" b="1" spc="-5" dirty="0">
                <a:latin typeface="Times New Roman"/>
                <a:cs typeface="Times New Roman"/>
              </a:rPr>
              <a:t>для	ілюстрації	сезонних</a:t>
            </a:r>
            <a:endParaRPr sz="2000">
              <a:latin typeface="Times New Roman"/>
              <a:cs typeface="Times New Roman"/>
            </a:endParaRPr>
          </a:p>
        </p:txBody>
      </p:sp>
      <p:sp>
        <p:nvSpPr>
          <p:cNvPr id="6" name="object 6"/>
          <p:cNvSpPr txBox="1"/>
          <p:nvPr/>
        </p:nvSpPr>
        <p:spPr>
          <a:xfrm>
            <a:off x="510946" y="5444797"/>
            <a:ext cx="8268970" cy="727075"/>
          </a:xfrm>
          <a:prstGeom prst="rect">
            <a:avLst/>
          </a:prstGeom>
        </p:spPr>
        <p:txBody>
          <a:bodyPr vert="horz" wrap="square" lIns="0" tIns="57785" rIns="0" bIns="0" rtlCol="0">
            <a:spAutoFit/>
          </a:bodyPr>
          <a:lstStyle/>
          <a:p>
            <a:pPr marL="12700">
              <a:lnSpc>
                <a:spcPct val="100000"/>
              </a:lnSpc>
              <a:spcBef>
                <a:spcPts val="455"/>
              </a:spcBef>
              <a:tabLst>
                <a:tab pos="1329690" algn="l"/>
                <a:tab pos="1824989" algn="l"/>
                <a:tab pos="3326129" algn="l"/>
                <a:tab pos="4633595" algn="l"/>
                <a:tab pos="5141595" algn="l"/>
                <a:tab pos="6353175" algn="l"/>
                <a:tab pos="6607809" algn="l"/>
                <a:tab pos="7094220" algn="l"/>
              </a:tabLst>
            </a:pPr>
            <a:r>
              <a:rPr sz="2000" b="1" spc="-10" dirty="0">
                <a:latin typeface="Times New Roman"/>
                <a:cs typeface="Times New Roman"/>
              </a:rPr>
              <a:t>коливань,	</a:t>
            </a:r>
            <a:r>
              <a:rPr sz="2000" b="1" spc="-5" dirty="0">
                <a:latin typeface="Times New Roman"/>
                <a:cs typeface="Times New Roman"/>
              </a:rPr>
              <a:t>що	притаманні	</a:t>
            </a:r>
            <a:r>
              <a:rPr sz="2000" b="1" dirty="0">
                <a:latin typeface="Times New Roman"/>
                <a:cs typeface="Times New Roman"/>
              </a:rPr>
              <a:t>процесам,	</a:t>
            </a:r>
            <a:r>
              <a:rPr sz="2000" b="1" spc="-5" dirty="0">
                <a:latin typeface="Times New Roman"/>
                <a:cs typeface="Times New Roman"/>
              </a:rPr>
              <a:t>які	</a:t>
            </a:r>
            <a:r>
              <a:rPr sz="2000" b="1" spc="-10" dirty="0">
                <a:latin typeface="Times New Roman"/>
                <a:cs typeface="Times New Roman"/>
              </a:rPr>
              <a:t>пов′язані	</a:t>
            </a:r>
            <a:r>
              <a:rPr sz="2000" b="1" dirty="0">
                <a:latin typeface="Times New Roman"/>
                <a:cs typeface="Times New Roman"/>
              </a:rPr>
              <a:t>з	</a:t>
            </a:r>
            <a:r>
              <a:rPr sz="2000" b="1" spc="-60" dirty="0">
                <a:latin typeface="Times New Roman"/>
                <a:cs typeface="Times New Roman"/>
              </a:rPr>
              <a:t>с/г,	</a:t>
            </a:r>
            <a:r>
              <a:rPr sz="2000" b="1" spc="-20" dirty="0">
                <a:latin typeface="Times New Roman"/>
                <a:cs typeface="Times New Roman"/>
              </a:rPr>
              <a:t>туризмом,</a:t>
            </a:r>
            <a:endParaRPr sz="2000">
              <a:latin typeface="Times New Roman"/>
              <a:cs typeface="Times New Roman"/>
            </a:endParaRPr>
          </a:p>
          <a:p>
            <a:pPr marL="12700">
              <a:lnSpc>
                <a:spcPct val="100000"/>
              </a:lnSpc>
              <a:spcBef>
                <a:spcPts val="365"/>
              </a:spcBef>
            </a:pPr>
            <a:r>
              <a:rPr sz="2000" b="1" spc="-10" dirty="0">
                <a:latin typeface="Times New Roman"/>
                <a:cs typeface="Times New Roman"/>
              </a:rPr>
              <a:t>транспортом</a:t>
            </a:r>
            <a:r>
              <a:rPr sz="2000" b="1" spc="-30" dirty="0">
                <a:latin typeface="Times New Roman"/>
                <a:cs typeface="Times New Roman"/>
              </a:rPr>
              <a:t> </a:t>
            </a:r>
            <a:r>
              <a:rPr sz="2000" b="1" spc="-5" dirty="0">
                <a:latin typeface="Times New Roman"/>
                <a:cs typeface="Times New Roman"/>
              </a:rPr>
              <a:t>тощо.</a:t>
            </a:r>
            <a:endParaRPr sz="2000">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83328" y="598678"/>
            <a:ext cx="3994150" cy="574040"/>
          </a:xfrm>
          <a:prstGeom prst="rect">
            <a:avLst/>
          </a:prstGeom>
        </p:spPr>
        <p:txBody>
          <a:bodyPr vert="horz" wrap="square" lIns="0" tIns="12700" rIns="0" bIns="0" rtlCol="0">
            <a:spAutoFit/>
          </a:bodyPr>
          <a:lstStyle/>
          <a:p>
            <a:pPr marL="12700">
              <a:lnSpc>
                <a:spcPct val="100000"/>
              </a:lnSpc>
              <a:spcBef>
                <a:spcPts val="100"/>
              </a:spcBef>
              <a:tabLst>
                <a:tab pos="1140460" algn="l"/>
              </a:tabLst>
            </a:pPr>
            <a:r>
              <a:rPr sz="3600" b="1" dirty="0">
                <a:solidFill>
                  <a:srgbClr val="C00000"/>
                </a:solidFill>
                <a:latin typeface="Times New Roman"/>
                <a:cs typeface="Times New Roman"/>
              </a:rPr>
              <a:t>у	</a:t>
            </a:r>
            <a:r>
              <a:rPr sz="3600" b="1" spc="-10" dirty="0">
                <a:solidFill>
                  <a:srgbClr val="C00000"/>
                </a:solidFill>
                <a:latin typeface="Times New Roman"/>
                <a:cs typeface="Times New Roman"/>
              </a:rPr>
              <a:t>статистичних</a:t>
            </a:r>
            <a:endParaRPr sz="3600">
              <a:latin typeface="Times New Roman"/>
              <a:cs typeface="Times New Roman"/>
            </a:endParaRPr>
          </a:p>
        </p:txBody>
      </p:sp>
      <p:sp>
        <p:nvSpPr>
          <p:cNvPr id="3" name="object 3"/>
          <p:cNvSpPr txBox="1"/>
          <p:nvPr/>
        </p:nvSpPr>
        <p:spPr>
          <a:xfrm>
            <a:off x="510946" y="516382"/>
            <a:ext cx="8267065" cy="1287780"/>
          </a:xfrm>
          <a:prstGeom prst="rect">
            <a:avLst/>
          </a:prstGeom>
        </p:spPr>
        <p:txBody>
          <a:bodyPr vert="horz" wrap="square" lIns="0" tIns="94615" rIns="0" bIns="0" rtlCol="0">
            <a:spAutoFit/>
          </a:bodyPr>
          <a:lstStyle/>
          <a:p>
            <a:pPr marL="462280">
              <a:lnSpc>
                <a:spcPct val="100000"/>
              </a:lnSpc>
              <a:spcBef>
                <a:spcPts val="745"/>
              </a:spcBef>
            </a:pPr>
            <a:r>
              <a:rPr sz="3600" b="1" spc="-5" dirty="0">
                <a:solidFill>
                  <a:srgbClr val="C00000"/>
                </a:solidFill>
                <a:latin typeface="Times New Roman"/>
                <a:cs typeface="Times New Roman"/>
              </a:rPr>
              <a:t>Ефективними</a:t>
            </a:r>
            <a:endParaRPr sz="3600">
              <a:latin typeface="Times New Roman"/>
              <a:cs typeface="Times New Roman"/>
            </a:endParaRPr>
          </a:p>
          <a:p>
            <a:pPr marL="12700">
              <a:lnSpc>
                <a:spcPct val="100000"/>
              </a:lnSpc>
              <a:spcBef>
                <a:spcPts val="650"/>
              </a:spcBef>
              <a:tabLst>
                <a:tab pos="3249930" algn="l"/>
                <a:tab pos="3873500" algn="l"/>
                <a:tab pos="6917055" algn="l"/>
              </a:tabLst>
            </a:pPr>
            <a:r>
              <a:rPr sz="3600" b="1" dirty="0">
                <a:solidFill>
                  <a:srgbClr val="C00000"/>
                </a:solidFill>
                <a:latin typeface="Times New Roman"/>
                <a:cs typeface="Times New Roman"/>
              </a:rPr>
              <a:t>дослі</a:t>
            </a:r>
            <a:r>
              <a:rPr sz="3600" b="1" spc="10" dirty="0">
                <a:solidFill>
                  <a:srgbClr val="C00000"/>
                </a:solidFill>
                <a:latin typeface="Times New Roman"/>
                <a:cs typeface="Times New Roman"/>
              </a:rPr>
              <a:t>д</a:t>
            </a:r>
            <a:r>
              <a:rPr sz="3600" b="1" spc="-45" dirty="0">
                <a:solidFill>
                  <a:srgbClr val="C00000"/>
                </a:solidFill>
                <a:latin typeface="Times New Roman"/>
                <a:cs typeface="Times New Roman"/>
              </a:rPr>
              <a:t>ж</a:t>
            </a:r>
            <a:r>
              <a:rPr sz="3600" b="1" dirty="0">
                <a:solidFill>
                  <a:srgbClr val="C00000"/>
                </a:solidFill>
                <a:latin typeface="Times New Roman"/>
                <a:cs typeface="Times New Roman"/>
              </a:rPr>
              <a:t>еннях	є	</a:t>
            </a:r>
            <a:r>
              <a:rPr sz="3600" b="1" spc="-50" dirty="0">
                <a:solidFill>
                  <a:srgbClr val="C00000"/>
                </a:solidFill>
                <a:latin typeface="Times New Roman"/>
                <a:cs typeface="Times New Roman"/>
              </a:rPr>
              <a:t>к</a:t>
            </a:r>
            <a:r>
              <a:rPr sz="3600" b="1" spc="-75" dirty="0">
                <a:solidFill>
                  <a:srgbClr val="C00000"/>
                </a:solidFill>
                <a:latin typeface="Times New Roman"/>
                <a:cs typeface="Times New Roman"/>
              </a:rPr>
              <a:t>о</a:t>
            </a:r>
            <a:r>
              <a:rPr sz="3600" b="1" spc="-5" dirty="0">
                <a:solidFill>
                  <a:srgbClr val="C00000"/>
                </a:solidFill>
                <a:latin typeface="Times New Roman"/>
                <a:cs typeface="Times New Roman"/>
              </a:rPr>
              <a:t>мп’</a:t>
            </a:r>
            <a:r>
              <a:rPr sz="3600" b="1" spc="-55" dirty="0">
                <a:solidFill>
                  <a:srgbClr val="C00000"/>
                </a:solidFill>
                <a:latin typeface="Times New Roman"/>
                <a:cs typeface="Times New Roman"/>
              </a:rPr>
              <a:t>ю</a:t>
            </a:r>
            <a:r>
              <a:rPr sz="3600" b="1" spc="-5" dirty="0">
                <a:solidFill>
                  <a:srgbClr val="C00000"/>
                </a:solidFill>
                <a:latin typeface="Times New Roman"/>
                <a:cs typeface="Times New Roman"/>
              </a:rPr>
              <a:t>терн</a:t>
            </a:r>
            <a:r>
              <a:rPr sz="3600" b="1" dirty="0">
                <a:solidFill>
                  <a:srgbClr val="C00000"/>
                </a:solidFill>
                <a:latin typeface="Times New Roman"/>
                <a:cs typeface="Times New Roman"/>
              </a:rPr>
              <a:t>і	засоби</a:t>
            </a:r>
            <a:endParaRPr sz="3600">
              <a:latin typeface="Times New Roman"/>
              <a:cs typeface="Times New Roman"/>
            </a:endParaRPr>
          </a:p>
        </p:txBody>
      </p:sp>
      <p:sp>
        <p:nvSpPr>
          <p:cNvPr id="4" name="object 4"/>
          <p:cNvSpPr txBox="1"/>
          <p:nvPr/>
        </p:nvSpPr>
        <p:spPr>
          <a:xfrm>
            <a:off x="510946" y="1778635"/>
            <a:ext cx="8268970" cy="1918970"/>
          </a:xfrm>
          <a:prstGeom prst="rect">
            <a:avLst/>
          </a:prstGeom>
        </p:spPr>
        <p:txBody>
          <a:bodyPr vert="horz" wrap="square" lIns="0" tIns="12700" rIns="0" bIns="0" rtlCol="0">
            <a:spAutoFit/>
          </a:bodyPr>
          <a:lstStyle/>
          <a:p>
            <a:pPr marL="12700" marR="5080" algn="just">
              <a:lnSpc>
                <a:spcPct val="114999"/>
              </a:lnSpc>
              <a:spcBef>
                <a:spcPts val="100"/>
              </a:spcBef>
              <a:tabLst>
                <a:tab pos="2964815" algn="l"/>
                <a:tab pos="7098665" algn="l"/>
              </a:tabLst>
            </a:pPr>
            <a:r>
              <a:rPr sz="3600" b="1" spc="-60" dirty="0">
                <a:solidFill>
                  <a:srgbClr val="C00000"/>
                </a:solidFill>
                <a:latin typeface="Times New Roman"/>
                <a:cs typeface="Times New Roman"/>
              </a:rPr>
              <a:t>побудови </a:t>
            </a:r>
            <a:r>
              <a:rPr sz="3600" b="1" spc="-5" dirty="0">
                <a:solidFill>
                  <a:srgbClr val="C00000"/>
                </a:solidFill>
                <a:latin typeface="Times New Roman"/>
                <a:cs typeface="Times New Roman"/>
              </a:rPr>
              <a:t>графічних </a:t>
            </a:r>
            <a:r>
              <a:rPr sz="3600" b="1" spc="-10" dirty="0">
                <a:solidFill>
                  <a:srgbClr val="C00000"/>
                </a:solidFill>
                <a:latin typeface="Times New Roman"/>
                <a:cs typeface="Times New Roman"/>
              </a:rPr>
              <a:t>зображень </a:t>
            </a:r>
            <a:r>
              <a:rPr sz="3600" b="1" dirty="0">
                <a:solidFill>
                  <a:srgbClr val="C00000"/>
                </a:solidFill>
                <a:latin typeface="Times New Roman"/>
                <a:cs typeface="Times New Roman"/>
              </a:rPr>
              <a:t>у  </a:t>
            </a:r>
            <a:r>
              <a:rPr sz="3600" b="1" spc="-5" dirty="0">
                <a:solidFill>
                  <a:srgbClr val="C00000"/>
                </a:solidFill>
                <a:latin typeface="Times New Roman"/>
                <a:cs typeface="Times New Roman"/>
              </a:rPr>
              <a:t>па</a:t>
            </a:r>
            <a:r>
              <a:rPr sz="3600" b="1" spc="-80" dirty="0">
                <a:solidFill>
                  <a:srgbClr val="C00000"/>
                </a:solidFill>
                <a:latin typeface="Times New Roman"/>
                <a:cs typeface="Times New Roman"/>
              </a:rPr>
              <a:t>к</a:t>
            </a:r>
            <a:r>
              <a:rPr sz="3600" b="1" dirty="0">
                <a:solidFill>
                  <a:srgbClr val="C00000"/>
                </a:solidFill>
                <a:latin typeface="Times New Roman"/>
                <a:cs typeface="Times New Roman"/>
              </a:rPr>
              <a:t>е</a:t>
            </a:r>
            <a:r>
              <a:rPr sz="3600" b="1" spc="40" dirty="0">
                <a:solidFill>
                  <a:srgbClr val="C00000"/>
                </a:solidFill>
                <a:latin typeface="Times New Roman"/>
                <a:cs typeface="Times New Roman"/>
              </a:rPr>
              <a:t>т</a:t>
            </a:r>
            <a:r>
              <a:rPr sz="3600" b="1" spc="-15" dirty="0">
                <a:solidFill>
                  <a:srgbClr val="C00000"/>
                </a:solidFill>
                <a:latin typeface="Times New Roman"/>
                <a:cs typeface="Times New Roman"/>
              </a:rPr>
              <a:t>а</a:t>
            </a:r>
            <a:r>
              <a:rPr sz="3600" b="1" dirty="0">
                <a:solidFill>
                  <a:srgbClr val="C00000"/>
                </a:solidFill>
                <a:latin typeface="Times New Roman"/>
                <a:cs typeface="Times New Roman"/>
              </a:rPr>
              <a:t>х	</a:t>
            </a:r>
            <a:r>
              <a:rPr sz="3600" b="1" spc="-5" dirty="0">
                <a:solidFill>
                  <a:srgbClr val="C00000"/>
                </a:solidFill>
                <a:latin typeface="Times New Roman"/>
                <a:cs typeface="Times New Roman"/>
              </a:rPr>
              <a:t>S</a:t>
            </a:r>
            <a:r>
              <a:rPr sz="3600" b="1" spc="-265" dirty="0">
                <a:solidFill>
                  <a:srgbClr val="C00000"/>
                </a:solidFill>
                <a:latin typeface="Times New Roman"/>
                <a:cs typeface="Times New Roman"/>
              </a:rPr>
              <a:t>TA</a:t>
            </a:r>
            <a:r>
              <a:rPr sz="3600" b="1" spc="-15" dirty="0">
                <a:solidFill>
                  <a:srgbClr val="C00000"/>
                </a:solidFill>
                <a:latin typeface="Times New Roman"/>
                <a:cs typeface="Times New Roman"/>
              </a:rPr>
              <a:t>T</a:t>
            </a:r>
            <a:r>
              <a:rPr sz="3600" b="1" spc="-5" dirty="0">
                <a:solidFill>
                  <a:srgbClr val="C00000"/>
                </a:solidFill>
                <a:latin typeface="Times New Roman"/>
                <a:cs typeface="Times New Roman"/>
              </a:rPr>
              <a:t>ISTICA,</a:t>
            </a:r>
            <a:r>
              <a:rPr sz="3600" b="1" dirty="0">
                <a:solidFill>
                  <a:srgbClr val="C00000"/>
                </a:solidFill>
                <a:latin typeface="Times New Roman"/>
                <a:cs typeface="Times New Roman"/>
              </a:rPr>
              <a:t>	</a:t>
            </a:r>
            <a:r>
              <a:rPr sz="3600" b="1" spc="-5" dirty="0">
                <a:solidFill>
                  <a:srgbClr val="C00000"/>
                </a:solidFill>
                <a:latin typeface="Times New Roman"/>
                <a:cs typeface="Times New Roman"/>
              </a:rPr>
              <a:t>SPSS,  </a:t>
            </a:r>
            <a:r>
              <a:rPr sz="3600" b="1" spc="-45" dirty="0">
                <a:solidFill>
                  <a:srgbClr val="C00000"/>
                </a:solidFill>
                <a:latin typeface="Times New Roman"/>
                <a:cs typeface="Times New Roman"/>
              </a:rPr>
              <a:t>STATGRAPHICS, </a:t>
            </a:r>
            <a:r>
              <a:rPr sz="3600" b="1" spc="-5" dirty="0">
                <a:solidFill>
                  <a:srgbClr val="C00000"/>
                </a:solidFill>
                <a:latin typeface="Times New Roman"/>
                <a:cs typeface="Times New Roman"/>
              </a:rPr>
              <a:t>MS</a:t>
            </a:r>
            <a:r>
              <a:rPr sz="3600" b="1" spc="15" dirty="0">
                <a:solidFill>
                  <a:srgbClr val="C00000"/>
                </a:solidFill>
                <a:latin typeface="Times New Roman"/>
                <a:cs typeface="Times New Roman"/>
              </a:rPr>
              <a:t> </a:t>
            </a:r>
            <a:r>
              <a:rPr sz="3600" b="1" dirty="0">
                <a:solidFill>
                  <a:srgbClr val="C00000"/>
                </a:solidFill>
                <a:latin typeface="Times New Roman"/>
                <a:cs typeface="Times New Roman"/>
              </a:rPr>
              <a:t>EXCEL</a:t>
            </a:r>
            <a:endParaRPr sz="36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1632585"/>
            <a:ext cx="5859145" cy="2800350"/>
          </a:xfrm>
          <a:prstGeom prst="rect">
            <a:avLst/>
          </a:prstGeom>
        </p:spPr>
        <p:txBody>
          <a:bodyPr vert="horz" wrap="square" lIns="0" tIns="13335" rIns="0" bIns="0" rtlCol="0">
            <a:spAutoFit/>
          </a:bodyPr>
          <a:lstStyle/>
          <a:p>
            <a:pPr marL="189230" indent="-177165">
              <a:lnSpc>
                <a:spcPct val="100000"/>
              </a:lnSpc>
              <a:spcBef>
                <a:spcPts val="105"/>
              </a:spcBef>
              <a:buAutoNum type="arabicPeriod"/>
              <a:tabLst>
                <a:tab pos="189865" algn="l"/>
              </a:tabLst>
            </a:pPr>
            <a:r>
              <a:rPr sz="1400" spc="-5" dirty="0">
                <a:latin typeface="Times New Roman"/>
                <a:cs typeface="Times New Roman"/>
              </a:rPr>
              <a:t>Сутність </a:t>
            </a:r>
            <a:r>
              <a:rPr sz="1400" dirty="0">
                <a:latin typeface="Times New Roman"/>
                <a:cs typeface="Times New Roman"/>
              </a:rPr>
              <a:t>статистичної </a:t>
            </a:r>
            <a:r>
              <a:rPr sz="1400" spc="-10" dirty="0">
                <a:latin typeface="Times New Roman"/>
                <a:cs typeface="Times New Roman"/>
              </a:rPr>
              <a:t>угрупуванням </a:t>
            </a:r>
            <a:r>
              <a:rPr sz="1400" dirty="0">
                <a:latin typeface="Times New Roman"/>
                <a:cs typeface="Times New Roman"/>
              </a:rPr>
              <a:t>та </a:t>
            </a:r>
            <a:r>
              <a:rPr sz="1400" spc="5" dirty="0">
                <a:latin typeface="Times New Roman"/>
                <a:cs typeface="Times New Roman"/>
              </a:rPr>
              <a:t>основні </a:t>
            </a:r>
            <a:r>
              <a:rPr sz="1400" dirty="0">
                <a:latin typeface="Times New Roman"/>
                <a:cs typeface="Times New Roman"/>
              </a:rPr>
              <a:t>її</a:t>
            </a:r>
            <a:r>
              <a:rPr sz="1400" spc="-10" dirty="0">
                <a:latin typeface="Times New Roman"/>
                <a:cs typeface="Times New Roman"/>
              </a:rPr>
              <a:t> </a:t>
            </a:r>
            <a:r>
              <a:rPr sz="1400" spc="-5" dirty="0">
                <a:latin typeface="Times New Roman"/>
                <a:cs typeface="Times New Roman"/>
              </a:rPr>
              <a:t>завдання.</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Класифікація группіровочних </a:t>
            </a:r>
            <a:r>
              <a:rPr sz="1400" dirty="0">
                <a:latin typeface="Times New Roman"/>
                <a:cs typeface="Times New Roman"/>
              </a:rPr>
              <a:t>ознак, </a:t>
            </a:r>
            <a:r>
              <a:rPr sz="1400" spc="-5" dirty="0">
                <a:latin typeface="Times New Roman"/>
                <a:cs typeface="Times New Roman"/>
              </a:rPr>
              <a:t>вимоги </a:t>
            </a:r>
            <a:r>
              <a:rPr sz="1400" dirty="0">
                <a:latin typeface="Times New Roman"/>
                <a:cs typeface="Times New Roman"/>
              </a:rPr>
              <a:t>до</a:t>
            </a:r>
            <a:r>
              <a:rPr sz="1400" spc="-105" dirty="0">
                <a:latin typeface="Times New Roman"/>
                <a:cs typeface="Times New Roman"/>
              </a:rPr>
              <a:t> </a:t>
            </a:r>
            <a:r>
              <a:rPr sz="1400" dirty="0">
                <a:latin typeface="Times New Roman"/>
                <a:cs typeface="Times New Roman"/>
              </a:rPr>
              <a:t>них.</a:t>
            </a:r>
            <a:endParaRPr sz="1400">
              <a:latin typeface="Times New Roman"/>
              <a:cs typeface="Times New Roman"/>
            </a:endParaRPr>
          </a:p>
          <a:p>
            <a:pPr marL="189230" indent="-177165">
              <a:lnSpc>
                <a:spcPct val="100000"/>
              </a:lnSpc>
              <a:buAutoNum type="arabicPeriod"/>
              <a:tabLst>
                <a:tab pos="189865" algn="l"/>
              </a:tabLst>
            </a:pPr>
            <a:r>
              <a:rPr sz="1400" dirty="0">
                <a:latin typeface="Times New Roman"/>
                <a:cs typeface="Times New Roman"/>
              </a:rPr>
              <a:t>Види</a:t>
            </a:r>
            <a:r>
              <a:rPr sz="1400" spc="-30" dirty="0">
                <a:latin typeface="Times New Roman"/>
                <a:cs typeface="Times New Roman"/>
              </a:rPr>
              <a:t> </a:t>
            </a:r>
            <a:r>
              <a:rPr sz="1400" spc="-10" dirty="0">
                <a:latin typeface="Times New Roman"/>
                <a:cs typeface="Times New Roman"/>
              </a:rPr>
              <a:t>угрупувань.</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Основні класифікатори</a:t>
            </a:r>
            <a:r>
              <a:rPr sz="1400" spc="-50" dirty="0">
                <a:latin typeface="Times New Roman"/>
                <a:cs typeface="Times New Roman"/>
              </a:rPr>
              <a:t> </a:t>
            </a:r>
            <a:r>
              <a:rPr sz="1400" spc="-15" dirty="0">
                <a:latin typeface="Times New Roman"/>
                <a:cs typeface="Times New Roman"/>
              </a:rPr>
              <a:t>Україні.</a:t>
            </a:r>
            <a:endParaRPr sz="1400">
              <a:latin typeface="Times New Roman"/>
              <a:cs typeface="Times New Roman"/>
            </a:endParaRPr>
          </a:p>
          <a:p>
            <a:pPr marL="189230" indent="-177165">
              <a:lnSpc>
                <a:spcPct val="100000"/>
              </a:lnSpc>
              <a:buAutoNum type="arabicPeriod"/>
              <a:tabLst>
                <a:tab pos="189865" algn="l"/>
              </a:tabLst>
            </a:pPr>
            <a:r>
              <a:rPr sz="1400" spc="-5" dirty="0">
                <a:latin typeface="Times New Roman"/>
                <a:cs typeface="Times New Roman"/>
              </a:rPr>
              <a:t>Визначення кількості </a:t>
            </a:r>
            <a:r>
              <a:rPr sz="1400" spc="-10" dirty="0">
                <a:latin typeface="Times New Roman"/>
                <a:cs typeface="Times New Roman"/>
              </a:rPr>
              <a:t>груп </a:t>
            </a:r>
            <a:r>
              <a:rPr sz="1400" dirty="0">
                <a:latin typeface="Times New Roman"/>
                <a:cs typeface="Times New Roman"/>
              </a:rPr>
              <a:t>і </a:t>
            </a:r>
            <a:r>
              <a:rPr sz="1400" spc="-10" dirty="0">
                <a:latin typeface="Times New Roman"/>
                <a:cs typeface="Times New Roman"/>
              </a:rPr>
              <a:t>розміру </a:t>
            </a:r>
            <a:r>
              <a:rPr sz="1400" spc="-5" dirty="0">
                <a:latin typeface="Times New Roman"/>
                <a:cs typeface="Times New Roman"/>
              </a:rPr>
              <a:t>інтервалів </a:t>
            </a:r>
            <a:r>
              <a:rPr sz="1400" dirty="0">
                <a:latin typeface="Times New Roman"/>
                <a:cs typeface="Times New Roman"/>
              </a:rPr>
              <a:t>у кількісних</a:t>
            </a:r>
            <a:r>
              <a:rPr sz="1400" spc="-40" dirty="0">
                <a:latin typeface="Times New Roman"/>
                <a:cs typeface="Times New Roman"/>
              </a:rPr>
              <a:t> </a:t>
            </a:r>
            <a:r>
              <a:rPr sz="1400" spc="-5" dirty="0">
                <a:latin typeface="Times New Roman"/>
                <a:cs typeface="Times New Roman"/>
              </a:rPr>
              <a:t>угрупованнях.</a:t>
            </a:r>
            <a:endParaRPr sz="1400">
              <a:latin typeface="Times New Roman"/>
              <a:cs typeface="Times New Roman"/>
            </a:endParaRPr>
          </a:p>
          <a:p>
            <a:pPr marL="55244" marR="2562225" indent="-43180">
              <a:lnSpc>
                <a:spcPct val="100000"/>
              </a:lnSpc>
              <a:buAutoNum type="arabicPeriod"/>
              <a:tabLst>
                <a:tab pos="189865" algn="l"/>
              </a:tabLst>
            </a:pPr>
            <a:r>
              <a:rPr sz="1400" dirty="0">
                <a:latin typeface="Times New Roman"/>
                <a:cs typeface="Times New Roman"/>
              </a:rPr>
              <a:t>Особливості </a:t>
            </a:r>
            <a:r>
              <a:rPr sz="1400" spc="-10" dirty="0">
                <a:latin typeface="Times New Roman"/>
                <a:cs typeface="Times New Roman"/>
              </a:rPr>
              <a:t>комбінаційної угруповання.  </a:t>
            </a:r>
            <a:r>
              <a:rPr sz="1400" dirty="0">
                <a:latin typeface="Times New Roman"/>
                <a:cs typeface="Times New Roman"/>
              </a:rPr>
              <a:t>Правила </a:t>
            </a:r>
            <a:r>
              <a:rPr sz="1400" spc="-20" dirty="0">
                <a:latin typeface="Times New Roman"/>
                <a:cs typeface="Times New Roman"/>
              </a:rPr>
              <a:t>побудови </a:t>
            </a:r>
            <a:r>
              <a:rPr sz="1400" dirty="0">
                <a:latin typeface="Times New Roman"/>
                <a:cs typeface="Times New Roman"/>
              </a:rPr>
              <a:t>рядів</a:t>
            </a:r>
            <a:r>
              <a:rPr sz="1400" spc="-35"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a:p>
            <a:pPr marL="189230" indent="-177165">
              <a:lnSpc>
                <a:spcPct val="100000"/>
              </a:lnSpc>
              <a:buAutoNum type="arabicPeriod" startAt="8"/>
              <a:tabLst>
                <a:tab pos="189865" algn="l"/>
              </a:tabLst>
            </a:pPr>
            <a:r>
              <a:rPr sz="1400" dirty="0">
                <a:latin typeface="Times New Roman"/>
                <a:cs typeface="Times New Roman"/>
              </a:rPr>
              <a:t>Відмінність </a:t>
            </a:r>
            <a:r>
              <a:rPr sz="1400" spc="-10" dirty="0">
                <a:latin typeface="Times New Roman"/>
                <a:cs typeface="Times New Roman"/>
              </a:rPr>
              <a:t>атрибутивних </a:t>
            </a:r>
            <a:r>
              <a:rPr sz="1400" dirty="0">
                <a:latin typeface="Times New Roman"/>
                <a:cs typeface="Times New Roman"/>
              </a:rPr>
              <a:t>рядів </a:t>
            </a:r>
            <a:r>
              <a:rPr sz="1400" spc="-5" dirty="0">
                <a:latin typeface="Times New Roman"/>
                <a:cs typeface="Times New Roman"/>
              </a:rPr>
              <a:t>розподілу від</a:t>
            </a:r>
            <a:r>
              <a:rPr sz="1400" spc="-105" dirty="0">
                <a:latin typeface="Times New Roman"/>
                <a:cs typeface="Times New Roman"/>
              </a:rPr>
              <a:t> </a:t>
            </a:r>
            <a:r>
              <a:rPr sz="1400" dirty="0">
                <a:latin typeface="Times New Roman"/>
                <a:cs typeface="Times New Roman"/>
              </a:rPr>
              <a:t>варіаційних.</a:t>
            </a:r>
            <a:endParaRPr sz="1400">
              <a:latin typeface="Times New Roman"/>
              <a:cs typeface="Times New Roman"/>
            </a:endParaRPr>
          </a:p>
          <a:p>
            <a:pPr marL="188595" indent="-176530">
              <a:lnSpc>
                <a:spcPct val="100000"/>
              </a:lnSpc>
              <a:spcBef>
                <a:spcPts val="5"/>
              </a:spcBef>
              <a:buAutoNum type="arabicPeriod" startAt="8"/>
              <a:tabLst>
                <a:tab pos="189230" algn="l"/>
              </a:tabLst>
            </a:pPr>
            <a:r>
              <a:rPr sz="1400" spc="-5" dirty="0">
                <a:latin typeface="Times New Roman"/>
                <a:cs typeface="Times New Roman"/>
              </a:rPr>
              <a:t>Характеристика графічного зображення </a:t>
            </a:r>
            <a:r>
              <a:rPr sz="1400" dirty="0">
                <a:latin typeface="Times New Roman"/>
                <a:cs typeface="Times New Roman"/>
              </a:rPr>
              <a:t>рядів</a:t>
            </a:r>
            <a:r>
              <a:rPr sz="1400" spc="-100" dirty="0">
                <a:latin typeface="Times New Roman"/>
                <a:cs typeface="Times New Roman"/>
              </a:rPr>
              <a:t> </a:t>
            </a:r>
            <a:r>
              <a:rPr sz="1400" spc="-20" dirty="0">
                <a:latin typeface="Times New Roman"/>
                <a:cs typeface="Times New Roman"/>
              </a:rPr>
              <a:t>розподілу.</a:t>
            </a:r>
            <a:endParaRPr sz="1400">
              <a:latin typeface="Times New Roman"/>
              <a:cs typeface="Times New Roman"/>
            </a:endParaRPr>
          </a:p>
          <a:p>
            <a:pPr marL="277495" indent="-265430">
              <a:lnSpc>
                <a:spcPct val="100000"/>
              </a:lnSpc>
              <a:buAutoNum type="arabicPeriod" startAt="8"/>
              <a:tabLst>
                <a:tab pos="278130" algn="l"/>
              </a:tabLst>
            </a:pPr>
            <a:r>
              <a:rPr sz="1400" spc="-5" dirty="0">
                <a:latin typeface="Times New Roman"/>
                <a:cs typeface="Times New Roman"/>
              </a:rPr>
              <a:t>Статистична таблиця, </a:t>
            </a:r>
            <a:r>
              <a:rPr sz="1400" spc="5" dirty="0">
                <a:latin typeface="Times New Roman"/>
                <a:cs typeface="Times New Roman"/>
              </a:rPr>
              <a:t>основні </a:t>
            </a:r>
            <a:r>
              <a:rPr sz="1400" dirty="0">
                <a:latin typeface="Times New Roman"/>
                <a:cs typeface="Times New Roman"/>
              </a:rPr>
              <a:t>її</a:t>
            </a:r>
            <a:r>
              <a:rPr sz="1400" spc="-55" dirty="0">
                <a:latin typeface="Times New Roman"/>
                <a:cs typeface="Times New Roman"/>
              </a:rPr>
              <a:t> </a:t>
            </a:r>
            <a:r>
              <a:rPr sz="1400" dirty="0">
                <a:latin typeface="Times New Roman"/>
                <a:cs typeface="Times New Roman"/>
              </a:rPr>
              <a:t>елементи.</a:t>
            </a:r>
            <a:endParaRPr sz="1400">
              <a:latin typeface="Times New Roman"/>
              <a:cs typeface="Times New Roman"/>
            </a:endParaRPr>
          </a:p>
          <a:p>
            <a:pPr marL="271780" indent="-259079">
              <a:lnSpc>
                <a:spcPct val="100000"/>
              </a:lnSpc>
              <a:buAutoNum type="arabicPeriod" startAt="8"/>
              <a:tabLst>
                <a:tab pos="271780" algn="l"/>
              </a:tabLst>
            </a:pPr>
            <a:r>
              <a:rPr sz="1400" dirty="0">
                <a:latin typeface="Times New Roman"/>
                <a:cs typeface="Times New Roman"/>
              </a:rPr>
              <a:t>Підмет і </a:t>
            </a:r>
            <a:r>
              <a:rPr sz="1400" spc="-15" dirty="0">
                <a:latin typeface="Times New Roman"/>
                <a:cs typeface="Times New Roman"/>
              </a:rPr>
              <a:t>присудок </a:t>
            </a:r>
            <a:r>
              <a:rPr sz="1400" dirty="0">
                <a:latin typeface="Times New Roman"/>
                <a:cs typeface="Times New Roman"/>
              </a:rPr>
              <a:t>статистичної</a:t>
            </a:r>
            <a:r>
              <a:rPr sz="1400" spc="-50" dirty="0">
                <a:latin typeface="Times New Roman"/>
                <a:cs typeface="Times New Roman"/>
              </a:rPr>
              <a:t> </a:t>
            </a:r>
            <a:r>
              <a:rPr sz="1400" spc="-5" dirty="0">
                <a:latin typeface="Times New Roman"/>
                <a:cs typeface="Times New Roman"/>
              </a:rPr>
              <a:t>таблиці.</a:t>
            </a:r>
            <a:endParaRPr sz="1400">
              <a:latin typeface="Times New Roman"/>
              <a:cs typeface="Times New Roman"/>
            </a:endParaRPr>
          </a:p>
          <a:p>
            <a:pPr marL="276860" indent="-264795">
              <a:lnSpc>
                <a:spcPct val="100000"/>
              </a:lnSpc>
              <a:buAutoNum type="arabicPeriod" startAt="8"/>
              <a:tabLst>
                <a:tab pos="277495" algn="l"/>
              </a:tabLst>
            </a:pPr>
            <a:r>
              <a:rPr sz="1400" dirty="0">
                <a:latin typeface="Times New Roman"/>
                <a:cs typeface="Times New Roman"/>
              </a:rPr>
              <a:t>Правила </a:t>
            </a:r>
            <a:r>
              <a:rPr sz="1400" spc="-20" dirty="0">
                <a:latin typeface="Times New Roman"/>
                <a:cs typeface="Times New Roman"/>
              </a:rPr>
              <a:t>побудови </a:t>
            </a:r>
            <a:r>
              <a:rPr sz="1400" dirty="0">
                <a:latin typeface="Times New Roman"/>
                <a:cs typeface="Times New Roman"/>
              </a:rPr>
              <a:t>статистичних</a:t>
            </a:r>
            <a:r>
              <a:rPr sz="1400" spc="-30" dirty="0">
                <a:latin typeface="Times New Roman"/>
                <a:cs typeface="Times New Roman"/>
              </a:rPr>
              <a:t> </a:t>
            </a:r>
            <a:r>
              <a:rPr sz="1400" spc="-5" dirty="0">
                <a:latin typeface="Times New Roman"/>
                <a:cs typeface="Times New Roman"/>
              </a:rPr>
              <a:t>таблиць.</a:t>
            </a:r>
            <a:endParaRPr sz="1400">
              <a:latin typeface="Times New Roman"/>
              <a:cs typeface="Times New Roman"/>
            </a:endParaRPr>
          </a:p>
          <a:p>
            <a:pPr marL="277495" indent="-265430">
              <a:lnSpc>
                <a:spcPct val="100000"/>
              </a:lnSpc>
              <a:buAutoNum type="arabicPeriod" startAt="8"/>
              <a:tabLst>
                <a:tab pos="278130" algn="l"/>
              </a:tabLst>
            </a:pPr>
            <a:r>
              <a:rPr sz="1400" dirty="0">
                <a:latin typeface="Times New Roman"/>
                <a:cs typeface="Times New Roman"/>
              </a:rPr>
              <a:t>Аналіз </a:t>
            </a:r>
            <a:r>
              <a:rPr sz="1400" spc="-5" dirty="0">
                <a:latin typeface="Times New Roman"/>
                <a:cs typeface="Times New Roman"/>
              </a:rPr>
              <a:t>таблиць. </a:t>
            </a:r>
            <a:r>
              <a:rPr sz="1400" spc="-10" dirty="0">
                <a:latin typeface="Times New Roman"/>
                <a:cs typeface="Times New Roman"/>
              </a:rPr>
              <a:t>Розробка макетів</a:t>
            </a:r>
            <a:r>
              <a:rPr sz="1400" spc="-60" dirty="0">
                <a:latin typeface="Times New Roman"/>
                <a:cs typeface="Times New Roman"/>
              </a:rPr>
              <a:t> </a:t>
            </a:r>
            <a:r>
              <a:rPr sz="1400" spc="-5" dirty="0">
                <a:latin typeface="Times New Roman"/>
                <a:cs typeface="Times New Roman"/>
              </a:rPr>
              <a:t>таблиць.</a:t>
            </a:r>
            <a:endParaRPr sz="1400">
              <a:latin typeface="Times New Roman"/>
              <a:cs typeface="Times New Roman"/>
            </a:endParaRPr>
          </a:p>
        </p:txBody>
      </p:sp>
      <p:sp>
        <p:nvSpPr>
          <p:cNvPr id="3" name="object 3"/>
          <p:cNvSpPr txBox="1">
            <a:spLocks noGrp="1"/>
          </p:cNvSpPr>
          <p:nvPr>
            <p:ph type="title"/>
          </p:nvPr>
        </p:nvSpPr>
        <p:spPr>
          <a:xfrm>
            <a:off x="684707" y="548614"/>
            <a:ext cx="7849234" cy="462280"/>
          </a:xfrm>
          <a:prstGeom prst="rect">
            <a:avLst/>
          </a:prstGeom>
          <a:solidFill>
            <a:srgbClr val="8BDFA1"/>
          </a:solidFill>
        </p:spPr>
        <p:txBody>
          <a:bodyPr vert="horz" wrap="square" lIns="0" tIns="34925" rIns="0" bIns="0" rtlCol="0">
            <a:spAutoFit/>
          </a:bodyPr>
          <a:lstStyle/>
          <a:p>
            <a:pPr marL="808355">
              <a:lnSpc>
                <a:spcPct val="100000"/>
              </a:lnSpc>
              <a:spcBef>
                <a:spcPts val="275"/>
              </a:spcBef>
            </a:pPr>
            <a:r>
              <a:rPr sz="2400" b="1" dirty="0">
                <a:solidFill>
                  <a:srgbClr val="3E1F51"/>
                </a:solidFill>
                <a:latin typeface="Times New Roman"/>
                <a:cs typeface="Times New Roman"/>
              </a:rPr>
              <a:t>Питання до </a:t>
            </a:r>
            <a:r>
              <a:rPr sz="2400" b="1" spc="-5" dirty="0">
                <a:solidFill>
                  <a:srgbClr val="3E1F51"/>
                </a:solidFill>
                <a:latin typeface="Times New Roman"/>
                <a:cs typeface="Times New Roman"/>
              </a:rPr>
              <a:t>самостійної </a:t>
            </a:r>
            <a:r>
              <a:rPr sz="2400" b="1" spc="-15" dirty="0">
                <a:solidFill>
                  <a:srgbClr val="3E1F51"/>
                </a:solidFill>
                <a:latin typeface="Times New Roman"/>
                <a:cs typeface="Times New Roman"/>
              </a:rPr>
              <a:t>роботи </a:t>
            </a:r>
            <a:r>
              <a:rPr sz="2400" b="1" dirty="0">
                <a:solidFill>
                  <a:srgbClr val="3E1F51"/>
                </a:solidFill>
                <a:latin typeface="Times New Roman"/>
                <a:cs typeface="Times New Roman"/>
              </a:rPr>
              <a:t>за </a:t>
            </a:r>
            <a:r>
              <a:rPr sz="2400" b="1" spc="-10" dirty="0">
                <a:solidFill>
                  <a:srgbClr val="3E1F51"/>
                </a:solidFill>
                <a:latin typeface="Times New Roman"/>
                <a:cs typeface="Times New Roman"/>
              </a:rPr>
              <a:t>темою </a:t>
            </a:r>
            <a:r>
              <a:rPr sz="2400" b="1" dirty="0">
                <a:solidFill>
                  <a:srgbClr val="3E1F51"/>
                </a:solidFill>
                <a:latin typeface="Times New Roman"/>
                <a:cs typeface="Times New Roman"/>
              </a:rPr>
              <a:t>№</a:t>
            </a:r>
            <a:r>
              <a:rPr sz="2400" b="1" spc="-10" dirty="0">
                <a:solidFill>
                  <a:srgbClr val="3E1F51"/>
                </a:solidFill>
                <a:latin typeface="Times New Roman"/>
                <a:cs typeface="Times New Roman"/>
              </a:rPr>
              <a:t> </a:t>
            </a:r>
            <a:r>
              <a:rPr sz="2400" b="1" dirty="0">
                <a:solidFill>
                  <a:srgbClr val="3E1F51"/>
                </a:solidFill>
                <a:latin typeface="Times New Roman"/>
                <a:cs typeface="Times New Roman"/>
              </a:rPr>
              <a:t>3</a:t>
            </a:r>
            <a:endParaRPr sz="2400">
              <a:latin typeface="Times New Roman"/>
              <a:cs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250" y="1905000"/>
            <a:ext cx="7682230" cy="2244090"/>
          </a:xfrm>
          <a:custGeom>
            <a:avLst/>
            <a:gdLst/>
            <a:ahLst/>
            <a:cxnLst/>
            <a:rect l="l" t="t" r="r" b="b"/>
            <a:pathLst>
              <a:path w="7682230" h="2244090">
                <a:moveTo>
                  <a:pt x="0" y="2244090"/>
                </a:moveTo>
                <a:lnTo>
                  <a:pt x="7681976" y="2244090"/>
                </a:lnTo>
                <a:lnTo>
                  <a:pt x="7681976" y="0"/>
                </a:lnTo>
                <a:lnTo>
                  <a:pt x="0" y="0"/>
                </a:lnTo>
                <a:lnTo>
                  <a:pt x="0" y="2244090"/>
                </a:lnTo>
                <a:close/>
              </a:path>
            </a:pathLst>
          </a:custGeom>
          <a:solidFill>
            <a:srgbClr val="FFD966"/>
          </a:solidFill>
        </p:spPr>
        <p:txBody>
          <a:bodyPr wrap="square" lIns="0" tIns="0" rIns="0" bIns="0" rtlCol="0"/>
          <a:lstStyle/>
          <a:p>
            <a:endParaRPr/>
          </a:p>
        </p:txBody>
      </p:sp>
      <p:sp>
        <p:nvSpPr>
          <p:cNvPr id="3" name="object 3"/>
          <p:cNvSpPr/>
          <p:nvPr/>
        </p:nvSpPr>
        <p:spPr>
          <a:xfrm>
            <a:off x="3848100" y="2421635"/>
            <a:ext cx="1237488" cy="512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41164" y="2421635"/>
            <a:ext cx="579120" cy="5120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0800" y="2750820"/>
            <a:ext cx="3988307" cy="51206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30250" y="2505583"/>
            <a:ext cx="7682230" cy="720725"/>
          </a:xfrm>
          <a:prstGeom prst="rect">
            <a:avLst/>
          </a:prstGeom>
        </p:spPr>
        <p:txBody>
          <a:bodyPr vert="horz" wrap="square" lIns="0" tIns="53975" rIns="0" bIns="0" rtlCol="0">
            <a:spAutoFit/>
          </a:bodyPr>
          <a:lstStyle/>
          <a:p>
            <a:pPr marL="2057400" marR="2028189" indent="1257300">
              <a:lnSpc>
                <a:spcPts val="2590"/>
              </a:lnSpc>
              <a:spcBef>
                <a:spcPts val="425"/>
              </a:spcBef>
            </a:pPr>
            <a:r>
              <a:rPr sz="2400" b="1" spc="-130" dirty="0">
                <a:solidFill>
                  <a:srgbClr val="5E2D79"/>
                </a:solidFill>
                <a:latin typeface="Trebuchet MS"/>
                <a:cs typeface="Trebuchet MS"/>
              </a:rPr>
              <a:t>ТЕМА. </a:t>
            </a:r>
            <a:r>
              <a:rPr sz="2400" b="1" dirty="0">
                <a:solidFill>
                  <a:srgbClr val="5E2D79"/>
                </a:solidFill>
                <a:latin typeface="Trebuchet MS"/>
                <a:cs typeface="Trebuchet MS"/>
              </a:rPr>
              <a:t>4  </a:t>
            </a:r>
            <a:r>
              <a:rPr sz="2400" b="1" spc="-150" dirty="0">
                <a:solidFill>
                  <a:srgbClr val="5E2D79"/>
                </a:solidFill>
                <a:latin typeface="Trebuchet MS"/>
                <a:cs typeface="Trebuchet MS"/>
              </a:rPr>
              <a:t>СТАТИСТИЧНІ</a:t>
            </a:r>
            <a:r>
              <a:rPr sz="2400" b="1" spc="-290" dirty="0">
                <a:solidFill>
                  <a:srgbClr val="5E2D79"/>
                </a:solidFill>
                <a:latin typeface="Trebuchet MS"/>
                <a:cs typeface="Trebuchet MS"/>
              </a:rPr>
              <a:t> </a:t>
            </a:r>
            <a:r>
              <a:rPr sz="2400" b="1" spc="-140" dirty="0">
                <a:solidFill>
                  <a:srgbClr val="5E2D79"/>
                </a:solidFill>
                <a:latin typeface="Trebuchet MS"/>
                <a:cs typeface="Trebuchet MS"/>
              </a:rPr>
              <a:t>ПОКАЗНИКИ</a:t>
            </a:r>
            <a:endParaRPr sz="2400">
              <a:latin typeface="Trebuchet MS"/>
              <a:cs typeface="Trebuchet MS"/>
            </a:endParaRPr>
          </a:p>
        </p:txBody>
      </p:sp>
      <p:sp>
        <p:nvSpPr>
          <p:cNvPr id="7" name="object 7"/>
          <p:cNvSpPr/>
          <p:nvPr/>
        </p:nvSpPr>
        <p:spPr>
          <a:xfrm>
            <a:off x="192023" y="236220"/>
            <a:ext cx="8686800" cy="148437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50825" y="255650"/>
            <a:ext cx="8569325" cy="1368425"/>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250825" y="255650"/>
            <a:ext cx="8569325" cy="1368425"/>
          </a:xfrm>
          <a:prstGeom prst="rect">
            <a:avLst/>
          </a:prstGeom>
          <a:ln w="9525">
            <a:solidFill>
              <a:srgbClr val="7CCC2D"/>
            </a:solidFill>
          </a:ln>
        </p:spPr>
        <p:txBody>
          <a:bodyPr vert="horz" wrap="square" lIns="0" tIns="1905" rIns="0" bIns="0" rtlCol="0">
            <a:spAutoFit/>
          </a:bodyPr>
          <a:lstStyle/>
          <a:p>
            <a:pPr>
              <a:lnSpc>
                <a:spcPct val="100000"/>
              </a:lnSpc>
              <a:spcBef>
                <a:spcPts val="15"/>
              </a:spcBef>
            </a:pPr>
            <a:endParaRPr sz="1800">
              <a:latin typeface="Times New Roman"/>
              <a:cs typeface="Times New Roman"/>
            </a:endParaRPr>
          </a:p>
          <a:p>
            <a:pPr marL="1270" algn="ctr">
              <a:lnSpc>
                <a:spcPct val="100000"/>
              </a:lnSpc>
              <a:spcBef>
                <a:spcPts val="5"/>
              </a:spcBef>
            </a:pPr>
            <a:r>
              <a:rPr sz="1800" b="1" spc="-5" dirty="0">
                <a:solidFill>
                  <a:srgbClr val="175528"/>
                </a:solidFill>
                <a:latin typeface="Times New Roman"/>
                <a:cs typeface="Times New Roman"/>
              </a:rPr>
              <a:t>Міністерство освіти </a:t>
            </a:r>
            <a:r>
              <a:rPr sz="1800" b="1" dirty="0">
                <a:solidFill>
                  <a:srgbClr val="175528"/>
                </a:solidFill>
                <a:latin typeface="Times New Roman"/>
                <a:cs typeface="Times New Roman"/>
              </a:rPr>
              <a:t>і </a:t>
            </a:r>
            <a:r>
              <a:rPr sz="1800" b="1" spc="-5" dirty="0">
                <a:solidFill>
                  <a:srgbClr val="175528"/>
                </a:solidFill>
                <a:latin typeface="Times New Roman"/>
                <a:cs typeface="Times New Roman"/>
              </a:rPr>
              <a:t>науки</a:t>
            </a:r>
            <a:r>
              <a:rPr sz="1800" b="1" spc="10" dirty="0">
                <a:solidFill>
                  <a:srgbClr val="175528"/>
                </a:solidFill>
                <a:latin typeface="Times New Roman"/>
                <a:cs typeface="Times New Roman"/>
              </a:rPr>
              <a:t> </a:t>
            </a:r>
            <a:r>
              <a:rPr sz="1800" b="1" spc="-5" dirty="0">
                <a:solidFill>
                  <a:srgbClr val="175528"/>
                </a:solidFill>
                <a:latin typeface="Times New Roman"/>
                <a:cs typeface="Times New Roman"/>
              </a:rPr>
              <a:t>України</a:t>
            </a:r>
            <a:endParaRPr sz="1800">
              <a:latin typeface="Times New Roman"/>
              <a:cs typeface="Times New Roman"/>
            </a:endParaRPr>
          </a:p>
          <a:p>
            <a:pPr marL="1270" algn="ctr">
              <a:lnSpc>
                <a:spcPct val="100000"/>
              </a:lnSpc>
            </a:pPr>
            <a:r>
              <a:rPr sz="1800" b="1" spc="-5" dirty="0">
                <a:solidFill>
                  <a:srgbClr val="175528"/>
                </a:solidFill>
                <a:latin typeface="Times New Roman"/>
                <a:cs typeface="Times New Roman"/>
              </a:rPr>
              <a:t>Державний університет</a:t>
            </a:r>
            <a:r>
              <a:rPr sz="1800" b="1" spc="30" dirty="0">
                <a:solidFill>
                  <a:srgbClr val="175528"/>
                </a:solidFill>
                <a:latin typeface="Times New Roman"/>
                <a:cs typeface="Times New Roman"/>
              </a:rPr>
              <a:t> </a:t>
            </a:r>
            <a:r>
              <a:rPr sz="1800" b="1" spc="-5" dirty="0">
                <a:solidFill>
                  <a:srgbClr val="175528"/>
                </a:solidFill>
                <a:latin typeface="Times New Roman"/>
                <a:cs typeface="Times New Roman"/>
              </a:rPr>
              <a:t>телекомунікацій</a:t>
            </a:r>
            <a:endParaRPr sz="1800">
              <a:latin typeface="Times New Roman"/>
              <a:cs typeface="Times New Roman"/>
            </a:endParaRPr>
          </a:p>
          <a:p>
            <a:pPr algn="ctr">
              <a:lnSpc>
                <a:spcPct val="100000"/>
              </a:lnSpc>
            </a:pPr>
            <a:r>
              <a:rPr sz="1800" b="1" spc="-5" dirty="0">
                <a:solidFill>
                  <a:srgbClr val="175528"/>
                </a:solidFill>
                <a:latin typeface="Times New Roman"/>
                <a:cs typeface="Times New Roman"/>
              </a:rPr>
              <a:t>Кафедра економіки </a:t>
            </a:r>
            <a:r>
              <a:rPr sz="1800" b="1" spc="-10" dirty="0">
                <a:solidFill>
                  <a:srgbClr val="175528"/>
                </a:solidFill>
                <a:latin typeface="Times New Roman"/>
                <a:cs typeface="Times New Roman"/>
              </a:rPr>
              <a:t>підприємств </a:t>
            </a:r>
            <a:r>
              <a:rPr sz="1800" b="1" spc="-5" dirty="0">
                <a:solidFill>
                  <a:srgbClr val="175528"/>
                </a:solidFill>
                <a:latin typeface="Times New Roman"/>
                <a:cs typeface="Times New Roman"/>
              </a:rPr>
              <a:t>та соціальних</a:t>
            </a:r>
            <a:r>
              <a:rPr sz="1800" b="1" spc="50" dirty="0">
                <a:solidFill>
                  <a:srgbClr val="175528"/>
                </a:solidFill>
                <a:latin typeface="Times New Roman"/>
                <a:cs typeface="Times New Roman"/>
              </a:rPr>
              <a:t> </a:t>
            </a:r>
            <a:r>
              <a:rPr sz="1800" b="1" spc="-5" dirty="0">
                <a:solidFill>
                  <a:srgbClr val="175528"/>
                </a:solidFill>
                <a:latin typeface="Times New Roman"/>
                <a:cs typeface="Times New Roman"/>
              </a:rPr>
              <a:t>технологій</a:t>
            </a:r>
            <a:endParaRPr sz="1800">
              <a:latin typeface="Times New Roman"/>
              <a:cs typeface="Times New Roman"/>
            </a:endParaRPr>
          </a:p>
        </p:txBody>
      </p:sp>
      <p:graphicFrame>
        <p:nvGraphicFramePr>
          <p:cNvPr id="10" name="object 10"/>
          <p:cNvGraphicFramePr>
            <a:graphicFrameLocks noGrp="1"/>
          </p:cNvGraphicFramePr>
          <p:nvPr/>
        </p:nvGraphicFramePr>
        <p:xfrm>
          <a:off x="784440" y="4286758"/>
          <a:ext cx="7560945" cy="1788005"/>
        </p:xfrm>
        <a:graphic>
          <a:graphicData uri="http://schemas.openxmlformats.org/drawingml/2006/table">
            <a:tbl>
              <a:tblPr firstRow="1" bandRow="1">
                <a:tableStyleId>{2D5ABB26-0587-4C30-8999-92F81FD0307C}</a:tableStyleId>
              </a:tblPr>
              <a:tblGrid>
                <a:gridCol w="7140575"/>
                <a:gridCol w="420370"/>
              </a:tblGrid>
              <a:tr h="280416">
                <a:tc gridSpan="2">
                  <a:txBody>
                    <a:bodyPr/>
                    <a:lstStyle/>
                    <a:p>
                      <a:pPr marL="1905" algn="ctr">
                        <a:lnSpc>
                          <a:spcPct val="100000"/>
                        </a:lnSpc>
                        <a:spcBef>
                          <a:spcPts val="60"/>
                        </a:spcBef>
                      </a:pPr>
                      <a:r>
                        <a:rPr sz="1600" b="1" spc="-10" dirty="0">
                          <a:latin typeface="Times New Roman"/>
                          <a:cs typeface="Times New Roman"/>
                        </a:rPr>
                        <a:t>ПЛАН</a:t>
                      </a:r>
                      <a:endParaRPr sz="16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0E180"/>
                    </a:solidFill>
                  </a:tcPr>
                </a:tc>
                <a:tc hMerge="1">
                  <a:txBody>
                    <a:bodyPr/>
                    <a:lstStyle/>
                    <a:p>
                      <a:endParaRPr/>
                    </a:p>
                  </a:txBody>
                  <a:tcPr marL="0" marR="0" marT="0" marB="0"/>
                </a:tc>
              </a:tr>
              <a:tr h="243839">
                <a:tc>
                  <a:txBody>
                    <a:bodyPr/>
                    <a:lstStyle/>
                    <a:p>
                      <a:pPr marL="63500">
                        <a:lnSpc>
                          <a:spcPts val="1820"/>
                        </a:lnSpc>
                      </a:pPr>
                      <a:r>
                        <a:rPr sz="1600" b="1" spc="-5" dirty="0">
                          <a:latin typeface="Times New Roman"/>
                          <a:cs typeface="Times New Roman"/>
                        </a:rPr>
                        <a:t>1. </a:t>
                      </a:r>
                      <a:r>
                        <a:rPr sz="1600" b="1" spc="-15" dirty="0">
                          <a:latin typeface="Times New Roman"/>
                          <a:cs typeface="Times New Roman"/>
                        </a:rPr>
                        <a:t>Статистичні </a:t>
                      </a:r>
                      <a:r>
                        <a:rPr sz="1600" b="1" spc="-5" dirty="0">
                          <a:latin typeface="Times New Roman"/>
                          <a:cs typeface="Times New Roman"/>
                        </a:rPr>
                        <a:t>показники, їх </a:t>
                      </a:r>
                      <a:r>
                        <a:rPr sz="1600" b="1" spc="-15" dirty="0">
                          <a:latin typeface="Times New Roman"/>
                          <a:cs typeface="Times New Roman"/>
                        </a:rPr>
                        <a:t>суть </a:t>
                      </a:r>
                      <a:r>
                        <a:rPr sz="1600" b="1" spc="-5" dirty="0">
                          <a:latin typeface="Times New Roman"/>
                          <a:cs typeface="Times New Roman"/>
                        </a:rPr>
                        <a:t>та</a:t>
                      </a:r>
                      <a:r>
                        <a:rPr sz="1600" b="1" spc="120" dirty="0">
                          <a:latin typeface="Times New Roman"/>
                          <a:cs typeface="Times New Roman"/>
                        </a:rPr>
                        <a:t> </a:t>
                      </a:r>
                      <a:r>
                        <a:rPr sz="1600" b="1" spc="-10" dirty="0">
                          <a:latin typeface="Times New Roman"/>
                          <a:cs typeface="Times New Roman"/>
                        </a:rPr>
                        <a:t>види</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0E180"/>
                    </a:solidFill>
                  </a:tcPr>
                </a:tc>
              </a:tr>
              <a:tr h="266065">
                <a:tc>
                  <a:txBody>
                    <a:bodyPr/>
                    <a:lstStyle/>
                    <a:p>
                      <a:pPr marL="63500">
                        <a:lnSpc>
                          <a:spcPts val="1880"/>
                        </a:lnSpc>
                      </a:pPr>
                      <a:r>
                        <a:rPr sz="1600" b="1" spc="-5" dirty="0">
                          <a:latin typeface="Times New Roman"/>
                          <a:cs typeface="Times New Roman"/>
                        </a:rPr>
                        <a:t>2. </a:t>
                      </a:r>
                      <a:r>
                        <a:rPr sz="1600" b="1" spc="-20" dirty="0">
                          <a:latin typeface="Times New Roman"/>
                          <a:cs typeface="Times New Roman"/>
                        </a:rPr>
                        <a:t>Абсолютні </a:t>
                      </a:r>
                      <a:r>
                        <a:rPr sz="1600" b="1" spc="-5" dirty="0">
                          <a:latin typeface="Times New Roman"/>
                          <a:cs typeface="Times New Roman"/>
                        </a:rPr>
                        <a:t>величини, їх види </a:t>
                      </a:r>
                      <a:r>
                        <a:rPr sz="1600" b="1" dirty="0">
                          <a:latin typeface="Times New Roman"/>
                          <a:cs typeface="Times New Roman"/>
                        </a:rPr>
                        <a:t>та </a:t>
                      </a:r>
                      <a:r>
                        <a:rPr sz="1600" b="1" spc="-10" dirty="0">
                          <a:latin typeface="Times New Roman"/>
                          <a:cs typeface="Times New Roman"/>
                        </a:rPr>
                        <a:t>одиниці</a:t>
                      </a:r>
                      <a:r>
                        <a:rPr sz="1600" b="1" spc="110" dirty="0">
                          <a:latin typeface="Times New Roman"/>
                          <a:cs typeface="Times New Roman"/>
                        </a:rPr>
                        <a:t> </a:t>
                      </a:r>
                      <a:r>
                        <a:rPr sz="1600" b="1" spc="-15" dirty="0">
                          <a:latin typeface="Times New Roman"/>
                          <a:cs typeface="Times New Roman"/>
                        </a:rPr>
                        <a:t>виразу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266191">
                <a:tc>
                  <a:txBody>
                    <a:bodyPr/>
                    <a:lstStyle/>
                    <a:p>
                      <a:pPr marL="63500">
                        <a:lnSpc>
                          <a:spcPts val="1880"/>
                        </a:lnSpc>
                      </a:pPr>
                      <a:r>
                        <a:rPr sz="1600" b="1" spc="-5" dirty="0">
                          <a:latin typeface="Times New Roman"/>
                          <a:cs typeface="Times New Roman"/>
                        </a:rPr>
                        <a:t>3. Відносні величини: </a:t>
                      </a:r>
                      <a:r>
                        <a:rPr sz="1600" b="1" spc="-10" dirty="0">
                          <a:latin typeface="Times New Roman"/>
                          <a:cs typeface="Times New Roman"/>
                        </a:rPr>
                        <a:t>економічний зміст </a:t>
                      </a:r>
                      <a:r>
                        <a:rPr sz="1600" b="1" dirty="0">
                          <a:latin typeface="Times New Roman"/>
                          <a:cs typeface="Times New Roman"/>
                        </a:rPr>
                        <a:t>та </a:t>
                      </a:r>
                      <a:r>
                        <a:rPr sz="1600" b="1" spc="-10" dirty="0">
                          <a:latin typeface="Times New Roman"/>
                          <a:cs typeface="Times New Roman"/>
                        </a:rPr>
                        <a:t>форми</a:t>
                      </a:r>
                      <a:r>
                        <a:rPr sz="1600" b="1" spc="130" dirty="0">
                          <a:latin typeface="Times New Roman"/>
                          <a:cs typeface="Times New Roman"/>
                        </a:rPr>
                        <a:t> </a:t>
                      </a:r>
                      <a:r>
                        <a:rPr sz="1600" b="1" spc="-15" dirty="0">
                          <a:latin typeface="Times New Roman"/>
                          <a:cs typeface="Times New Roman"/>
                        </a:rPr>
                        <a:t>виразу</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r h="731494">
                <a:tc>
                  <a:txBody>
                    <a:bodyPr/>
                    <a:lstStyle/>
                    <a:p>
                      <a:pPr marL="264160" indent="-201295">
                        <a:lnSpc>
                          <a:spcPts val="1875"/>
                        </a:lnSpc>
                        <a:buAutoNum type="arabicPeriod" startAt="4"/>
                        <a:tabLst>
                          <a:tab pos="264795" algn="l"/>
                        </a:tabLst>
                      </a:pPr>
                      <a:r>
                        <a:rPr sz="1600" b="1" spc="-10" dirty="0">
                          <a:latin typeface="Times New Roman"/>
                          <a:cs typeface="Times New Roman"/>
                        </a:rPr>
                        <a:t>Системи статистичних</a:t>
                      </a:r>
                      <a:r>
                        <a:rPr sz="1600" b="1" spc="105" dirty="0">
                          <a:latin typeface="Times New Roman"/>
                          <a:cs typeface="Times New Roman"/>
                        </a:rPr>
                        <a:t> </a:t>
                      </a:r>
                      <a:r>
                        <a:rPr sz="1600" b="1" spc="-10" dirty="0">
                          <a:latin typeface="Times New Roman"/>
                          <a:cs typeface="Times New Roman"/>
                        </a:rPr>
                        <a:t>показників</a:t>
                      </a:r>
                      <a:endParaRPr sz="1600">
                        <a:latin typeface="Times New Roman"/>
                        <a:cs typeface="Times New Roman"/>
                      </a:endParaRPr>
                    </a:p>
                    <a:p>
                      <a:pPr marL="264160" indent="-201295">
                        <a:lnSpc>
                          <a:spcPct val="100000"/>
                        </a:lnSpc>
                        <a:buAutoNum type="arabicPeriod" startAt="4"/>
                        <a:tabLst>
                          <a:tab pos="264795" algn="l"/>
                        </a:tabLst>
                      </a:pPr>
                      <a:r>
                        <a:rPr sz="1600" b="1" spc="-15" dirty="0">
                          <a:latin typeface="Times New Roman"/>
                          <a:cs typeface="Times New Roman"/>
                        </a:rPr>
                        <a:t>Сутність </a:t>
                      </a:r>
                      <a:r>
                        <a:rPr sz="1600" b="1" spc="-5" dirty="0">
                          <a:latin typeface="Times New Roman"/>
                          <a:cs typeface="Times New Roman"/>
                        </a:rPr>
                        <a:t>та </a:t>
                      </a:r>
                      <a:r>
                        <a:rPr sz="1600" b="1" spc="-20" dirty="0">
                          <a:latin typeface="Times New Roman"/>
                          <a:cs typeface="Times New Roman"/>
                        </a:rPr>
                        <a:t>умови </a:t>
                      </a:r>
                      <a:r>
                        <a:rPr sz="1600" b="1" spc="-5" dirty="0">
                          <a:latin typeface="Times New Roman"/>
                          <a:cs typeface="Times New Roman"/>
                        </a:rPr>
                        <a:t>використання середніх</a:t>
                      </a:r>
                      <a:r>
                        <a:rPr sz="1600" b="1" spc="140" dirty="0">
                          <a:latin typeface="Times New Roman"/>
                          <a:cs typeface="Times New Roman"/>
                        </a:rPr>
                        <a:t> </a:t>
                      </a:r>
                      <a:r>
                        <a:rPr sz="1600" b="1" spc="-5" dirty="0">
                          <a:latin typeface="Times New Roman"/>
                          <a:cs typeface="Times New Roman"/>
                        </a:rPr>
                        <a:t>величин.</a:t>
                      </a:r>
                      <a:endParaRPr sz="1600">
                        <a:latin typeface="Times New Roman"/>
                        <a:cs typeface="Times New Roman"/>
                      </a:endParaRPr>
                    </a:p>
                    <a:p>
                      <a:pPr marL="63500">
                        <a:lnSpc>
                          <a:spcPts val="1860"/>
                        </a:lnSpc>
                      </a:pPr>
                      <a:r>
                        <a:rPr sz="1600" b="1" spc="-5" dirty="0">
                          <a:latin typeface="Times New Roman"/>
                          <a:cs typeface="Times New Roman"/>
                        </a:rPr>
                        <a:t>Види</a:t>
                      </a:r>
                      <a:r>
                        <a:rPr sz="1600" b="1" spc="-10" dirty="0">
                          <a:latin typeface="Times New Roman"/>
                          <a:cs typeface="Times New Roman"/>
                        </a:rPr>
                        <a:t> </a:t>
                      </a:r>
                      <a:r>
                        <a:rPr sz="1600" b="1" spc="-5" dirty="0">
                          <a:latin typeface="Times New Roman"/>
                          <a:cs typeface="Times New Roman"/>
                        </a:rPr>
                        <a:t>середніх</a:t>
                      </a: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0E180"/>
                    </a:solid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7127" y="0"/>
            <a:ext cx="4805172" cy="2308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1700783"/>
            <a:ext cx="8353425" cy="3047365"/>
          </a:xfrm>
          <a:custGeom>
            <a:avLst/>
            <a:gdLst/>
            <a:ahLst/>
            <a:cxnLst/>
            <a:rect l="l" t="t" r="r" b="b"/>
            <a:pathLst>
              <a:path w="8353425" h="3047365">
                <a:moveTo>
                  <a:pt x="0" y="3046984"/>
                </a:moveTo>
                <a:lnTo>
                  <a:pt x="8352917" y="3046984"/>
                </a:lnTo>
                <a:lnTo>
                  <a:pt x="8352917" y="0"/>
                </a:lnTo>
                <a:lnTo>
                  <a:pt x="0" y="0"/>
                </a:lnTo>
                <a:lnTo>
                  <a:pt x="0" y="3046984"/>
                </a:lnTo>
                <a:close/>
              </a:path>
            </a:pathLst>
          </a:custGeom>
          <a:solidFill>
            <a:srgbClr val="8BDFA1"/>
          </a:solidFill>
        </p:spPr>
        <p:txBody>
          <a:bodyPr wrap="square" lIns="0" tIns="0" rIns="0" bIns="0" rtlCol="0"/>
          <a:lstStyle/>
          <a:p>
            <a:endParaRPr/>
          </a:p>
        </p:txBody>
      </p:sp>
      <p:sp>
        <p:nvSpPr>
          <p:cNvPr id="4" name="object 4"/>
          <p:cNvSpPr txBox="1"/>
          <p:nvPr/>
        </p:nvSpPr>
        <p:spPr>
          <a:xfrm>
            <a:off x="474370" y="1728038"/>
            <a:ext cx="8195945" cy="2952115"/>
          </a:xfrm>
          <a:prstGeom prst="rect">
            <a:avLst/>
          </a:prstGeom>
        </p:spPr>
        <p:txBody>
          <a:bodyPr vert="horz" wrap="square" lIns="0" tIns="12065" rIns="0" bIns="0" rtlCol="0">
            <a:spAutoFit/>
          </a:bodyPr>
          <a:lstStyle/>
          <a:p>
            <a:pPr marL="213360" indent="-201295">
              <a:lnSpc>
                <a:spcPct val="100000"/>
              </a:lnSpc>
              <a:spcBef>
                <a:spcPts val="95"/>
              </a:spcBef>
              <a:buAutoNum type="arabicPeriod"/>
              <a:tabLst>
                <a:tab pos="213995" algn="l"/>
              </a:tabLst>
            </a:pPr>
            <a:r>
              <a:rPr sz="1600" b="1" spc="-25" dirty="0">
                <a:latin typeface="Times New Roman"/>
                <a:cs typeface="Times New Roman"/>
              </a:rPr>
              <a:t>Горкавий </a:t>
            </a:r>
            <a:r>
              <a:rPr sz="1600" b="1" spc="-5" dirty="0">
                <a:latin typeface="Times New Roman"/>
                <a:cs typeface="Times New Roman"/>
              </a:rPr>
              <a:t>В. </a:t>
            </a:r>
            <a:r>
              <a:rPr sz="1600" b="1" spc="-10" dirty="0">
                <a:latin typeface="Times New Roman"/>
                <a:cs typeface="Times New Roman"/>
              </a:rPr>
              <a:t>К. </a:t>
            </a:r>
            <a:r>
              <a:rPr sz="1600" b="1" spc="-15" dirty="0">
                <a:latin typeface="Times New Roman"/>
                <a:cs typeface="Times New Roman"/>
              </a:rPr>
              <a:t>Статистика. </a:t>
            </a:r>
            <a:r>
              <a:rPr sz="1600" b="1" spc="-10" dirty="0">
                <a:latin typeface="Times New Roman"/>
                <a:cs typeface="Times New Roman"/>
              </a:rPr>
              <a:t>Київ </a:t>
            </a:r>
            <a:r>
              <a:rPr sz="1600" b="1" spc="-5" dirty="0">
                <a:latin typeface="Times New Roman"/>
                <a:cs typeface="Times New Roman"/>
              </a:rPr>
              <a:t>: </a:t>
            </a:r>
            <a:r>
              <a:rPr sz="1600" b="1" spc="-10" dirty="0">
                <a:latin typeface="Times New Roman"/>
                <a:cs typeface="Times New Roman"/>
              </a:rPr>
              <a:t>ЦНЛ, </a:t>
            </a:r>
            <a:r>
              <a:rPr sz="1600" b="1" spc="-5" dirty="0">
                <a:latin typeface="Times New Roman"/>
                <a:cs typeface="Times New Roman"/>
              </a:rPr>
              <a:t>2012. 608</a:t>
            </a:r>
            <a:r>
              <a:rPr sz="1600" b="1" spc="160"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buAutoNum type="arabicPeriod"/>
              <a:tabLst>
                <a:tab pos="224790" algn="l"/>
              </a:tabLst>
            </a:pPr>
            <a:r>
              <a:rPr sz="1600" b="1" spc="-10" dirty="0">
                <a:latin typeface="Times New Roman"/>
                <a:cs typeface="Times New Roman"/>
              </a:rPr>
              <a:t>Єріна </a:t>
            </a:r>
            <a:r>
              <a:rPr sz="1600" b="1" spc="-5" dirty="0">
                <a:latin typeface="Times New Roman"/>
                <a:cs typeface="Times New Roman"/>
              </a:rPr>
              <a:t>А. </a:t>
            </a:r>
            <a:r>
              <a:rPr sz="1600" b="1" dirty="0">
                <a:latin typeface="Times New Roman"/>
                <a:cs typeface="Times New Roman"/>
              </a:rPr>
              <a:t>М., </a:t>
            </a:r>
            <a:r>
              <a:rPr sz="1600" b="1" spc="-5" dirty="0">
                <a:latin typeface="Times New Roman"/>
                <a:cs typeface="Times New Roman"/>
              </a:rPr>
              <a:t>Пальян З. </a:t>
            </a:r>
            <a:r>
              <a:rPr sz="1600" b="1" dirty="0">
                <a:latin typeface="Times New Roman"/>
                <a:cs typeface="Times New Roman"/>
              </a:rPr>
              <a:t>О.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Практикум </a:t>
            </a:r>
            <a:r>
              <a:rPr sz="1600" b="1" spc="-5" dirty="0">
                <a:latin typeface="Times New Roman"/>
                <a:cs typeface="Times New Roman"/>
              </a:rPr>
              <a:t>/ А. </a:t>
            </a:r>
            <a:r>
              <a:rPr sz="1600" b="1" dirty="0">
                <a:latin typeface="Times New Roman"/>
                <a:cs typeface="Times New Roman"/>
              </a:rPr>
              <a:t>М. </a:t>
            </a:r>
            <a:r>
              <a:rPr sz="1600" b="1" spc="-5" dirty="0">
                <a:latin typeface="Times New Roman"/>
                <a:cs typeface="Times New Roman"/>
              </a:rPr>
              <a:t>Єріна, </a:t>
            </a:r>
            <a:r>
              <a:rPr sz="1600" b="1" dirty="0">
                <a:latin typeface="Times New Roman"/>
                <a:cs typeface="Times New Roman"/>
              </a:rPr>
              <a:t>З. </a:t>
            </a:r>
            <a:r>
              <a:rPr sz="1600" b="1" spc="-10" dirty="0">
                <a:latin typeface="Times New Roman"/>
                <a:cs typeface="Times New Roman"/>
              </a:rPr>
              <a:t>О. </a:t>
            </a:r>
            <a:r>
              <a:rPr sz="1600" b="1" spc="-5" dirty="0">
                <a:latin typeface="Times New Roman"/>
                <a:cs typeface="Times New Roman"/>
              </a:rPr>
              <a:t>Кальян.  Київ: Знання, </a:t>
            </a:r>
            <a:r>
              <a:rPr sz="1600" b="1" dirty="0">
                <a:latin typeface="Times New Roman"/>
                <a:cs typeface="Times New Roman"/>
              </a:rPr>
              <a:t>2002. 422</a:t>
            </a:r>
            <a:r>
              <a:rPr sz="1600" b="1" spc="-5" dirty="0">
                <a:latin typeface="Times New Roman"/>
                <a:cs typeface="Times New Roman"/>
              </a:rPr>
              <a:t> с.</a:t>
            </a:r>
            <a:endParaRPr sz="1600">
              <a:latin typeface="Times New Roman"/>
              <a:cs typeface="Times New Roman"/>
            </a:endParaRPr>
          </a:p>
          <a:p>
            <a:pPr marL="213360" indent="-201295">
              <a:lnSpc>
                <a:spcPct val="100000"/>
              </a:lnSpc>
              <a:buAutoNum type="arabicPeriod"/>
              <a:tabLst>
                <a:tab pos="213995" algn="l"/>
              </a:tabLst>
            </a:pPr>
            <a:r>
              <a:rPr sz="1600" b="1" spc="-15" dirty="0">
                <a:latin typeface="Times New Roman"/>
                <a:cs typeface="Times New Roman"/>
              </a:rPr>
              <a:t>Лугінін </a:t>
            </a:r>
            <a:r>
              <a:rPr sz="1600" b="1" spc="-5" dirty="0">
                <a:latin typeface="Times New Roman"/>
                <a:cs typeface="Times New Roman"/>
              </a:rPr>
              <a:t>О. Є. </a:t>
            </a:r>
            <a:r>
              <a:rPr sz="1600" b="1" spc="-15" dirty="0">
                <a:latin typeface="Times New Roman"/>
                <a:cs typeface="Times New Roman"/>
              </a:rPr>
              <a:t>Статистика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Київ: </a:t>
            </a:r>
            <a:r>
              <a:rPr sz="1600" b="1" spc="-10" dirty="0">
                <a:latin typeface="Times New Roman"/>
                <a:cs typeface="Times New Roman"/>
              </a:rPr>
              <a:t>ЦНЛ, </a:t>
            </a:r>
            <a:r>
              <a:rPr sz="1600" b="1" dirty="0">
                <a:latin typeface="Times New Roman"/>
                <a:cs typeface="Times New Roman"/>
              </a:rPr>
              <a:t>2007. 608</a:t>
            </a:r>
            <a:r>
              <a:rPr sz="1600" b="1" spc="2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5080">
              <a:lnSpc>
                <a:spcPct val="100000"/>
              </a:lnSpc>
              <a:buAutoNum type="arabicPeriod"/>
              <a:tabLst>
                <a:tab pos="246379" algn="l"/>
              </a:tabLst>
            </a:pPr>
            <a:r>
              <a:rPr sz="1600" b="1" spc="-10" dirty="0">
                <a:latin typeface="Times New Roman"/>
                <a:cs typeface="Times New Roman"/>
              </a:rPr>
              <a:t>Матковський </a:t>
            </a:r>
            <a:r>
              <a:rPr sz="1600" b="1" spc="-5" dirty="0">
                <a:latin typeface="Times New Roman"/>
                <a:cs typeface="Times New Roman"/>
              </a:rPr>
              <a:t>С. О., Марець О. </a:t>
            </a:r>
            <a:r>
              <a:rPr sz="1600" b="1" spc="-110" dirty="0">
                <a:latin typeface="Times New Roman"/>
                <a:cs typeface="Times New Roman"/>
              </a:rPr>
              <a:t>Р. </a:t>
            </a:r>
            <a:r>
              <a:rPr sz="1600" b="1" spc="-15" dirty="0">
                <a:latin typeface="Times New Roman"/>
                <a:cs typeface="Times New Roman"/>
              </a:rPr>
              <a:t>Теорія </a:t>
            </a:r>
            <a:r>
              <a:rPr sz="1600" b="1" spc="-5" dirty="0">
                <a:latin typeface="Times New Roman"/>
                <a:cs typeface="Times New Roman"/>
              </a:rPr>
              <a:t>статистики: </a:t>
            </a:r>
            <a:r>
              <a:rPr sz="1600" b="1" spc="-10" dirty="0">
                <a:latin typeface="Times New Roman"/>
                <a:cs typeface="Times New Roman"/>
              </a:rPr>
              <a:t>Навчальний </a:t>
            </a:r>
            <a:r>
              <a:rPr sz="1600" b="1" spc="-5" dirty="0">
                <a:latin typeface="Times New Roman"/>
                <a:cs typeface="Times New Roman"/>
              </a:rPr>
              <a:t>посібник / С. </a:t>
            </a:r>
            <a:r>
              <a:rPr sz="1600" b="1" spc="-10" dirty="0">
                <a:latin typeface="Times New Roman"/>
                <a:cs typeface="Times New Roman"/>
              </a:rPr>
              <a:t>О.  Матковський, О. </a:t>
            </a:r>
            <a:r>
              <a:rPr sz="1600" b="1" spc="-110" dirty="0">
                <a:latin typeface="Times New Roman"/>
                <a:cs typeface="Times New Roman"/>
              </a:rPr>
              <a:t>Р. </a:t>
            </a:r>
            <a:r>
              <a:rPr sz="1600" b="1" spc="-5" dirty="0">
                <a:latin typeface="Times New Roman"/>
                <a:cs typeface="Times New Roman"/>
              </a:rPr>
              <a:t>Марець. Київ: Знання, </a:t>
            </a:r>
            <a:r>
              <a:rPr sz="1600" b="1" dirty="0">
                <a:latin typeface="Times New Roman"/>
                <a:cs typeface="Times New Roman"/>
              </a:rPr>
              <a:t>2010. 535</a:t>
            </a:r>
            <a:r>
              <a:rPr sz="1600" b="1" spc="-12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350">
              <a:lnSpc>
                <a:spcPct val="100000"/>
              </a:lnSpc>
              <a:spcBef>
                <a:spcPts val="5"/>
              </a:spcBef>
              <a:buAutoNum type="arabicPeriod"/>
              <a:tabLst>
                <a:tab pos="240029"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0" dirty="0">
                <a:latin typeface="Times New Roman"/>
                <a:cs typeface="Times New Roman"/>
              </a:rPr>
              <a:t>Статистика. </a:t>
            </a:r>
            <a:r>
              <a:rPr sz="1600" b="1" spc="-15" dirty="0">
                <a:latin typeface="Times New Roman"/>
                <a:cs typeface="Times New Roman"/>
              </a:rPr>
              <a:t>Математична </a:t>
            </a:r>
            <a:r>
              <a:rPr sz="1600" b="1" spc="-10" dirty="0">
                <a:latin typeface="Times New Roman"/>
                <a:cs typeface="Times New Roman"/>
              </a:rPr>
              <a:t>статистика. </a:t>
            </a:r>
            <a:r>
              <a:rPr sz="1600" b="1" spc="-15" dirty="0">
                <a:latin typeface="Times New Roman"/>
                <a:cs typeface="Times New Roman"/>
              </a:rPr>
              <a:t>Теорія </a:t>
            </a:r>
            <a:r>
              <a:rPr sz="1600" b="1" spc="-10" dirty="0">
                <a:latin typeface="Times New Roman"/>
                <a:cs typeface="Times New Roman"/>
              </a:rPr>
              <a:t>статистики </a:t>
            </a:r>
            <a:r>
              <a:rPr sz="1600" b="1" spc="-5" dirty="0">
                <a:latin typeface="Times New Roman"/>
                <a:cs typeface="Times New Roman"/>
              </a:rPr>
              <a:t>: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a:t>
            </a:r>
            <a:r>
              <a:rPr sz="1600" b="1" spc="-10" dirty="0">
                <a:latin typeface="Times New Roman"/>
                <a:cs typeface="Times New Roman"/>
              </a:rPr>
              <a:t>ЦНЛ, </a:t>
            </a:r>
            <a:r>
              <a:rPr sz="1600" b="1" dirty="0">
                <a:latin typeface="Times New Roman"/>
                <a:cs typeface="Times New Roman"/>
              </a:rPr>
              <a:t>2005. 496</a:t>
            </a:r>
            <a:r>
              <a:rPr sz="1600" b="1" spc="14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213360" indent="-201295">
              <a:lnSpc>
                <a:spcPct val="100000"/>
              </a:lnSpc>
              <a:buAutoNum type="arabicPeriod"/>
              <a:tabLst>
                <a:tab pos="213995" algn="l"/>
              </a:tabLst>
            </a:pPr>
            <a:r>
              <a:rPr sz="1600" b="1" spc="-10" dirty="0">
                <a:latin typeface="Times New Roman"/>
                <a:cs typeface="Times New Roman"/>
              </a:rPr>
              <a:t>Опря </a:t>
            </a:r>
            <a:r>
              <a:rPr sz="1600" b="1" spc="-5" dirty="0">
                <a:latin typeface="Times New Roman"/>
                <a:cs typeface="Times New Roman"/>
              </a:rPr>
              <a:t>А. </a:t>
            </a:r>
            <a:r>
              <a:rPr sz="1600" b="1" spc="-80" dirty="0">
                <a:latin typeface="Times New Roman"/>
                <a:cs typeface="Times New Roman"/>
              </a:rPr>
              <a:t>Т. </a:t>
            </a:r>
            <a:r>
              <a:rPr sz="1600" b="1" spc="-15" dirty="0">
                <a:latin typeface="Times New Roman"/>
                <a:cs typeface="Times New Roman"/>
              </a:rPr>
              <a:t>Статистика: </a:t>
            </a:r>
            <a:r>
              <a:rPr sz="1600" b="1" spc="-10" dirty="0">
                <a:latin typeface="Times New Roman"/>
                <a:cs typeface="Times New Roman"/>
              </a:rPr>
              <a:t>Навчальний </a:t>
            </a:r>
            <a:r>
              <a:rPr sz="1600" b="1" spc="-5" dirty="0">
                <a:latin typeface="Times New Roman"/>
                <a:cs typeface="Times New Roman"/>
              </a:rPr>
              <a:t>посібник / А. </a:t>
            </a:r>
            <a:r>
              <a:rPr sz="1600" b="1" spc="-80" dirty="0">
                <a:latin typeface="Times New Roman"/>
                <a:cs typeface="Times New Roman"/>
              </a:rPr>
              <a:t>Т. </a:t>
            </a:r>
            <a:r>
              <a:rPr sz="1600" b="1" spc="-10" dirty="0">
                <a:latin typeface="Times New Roman"/>
                <a:cs typeface="Times New Roman"/>
              </a:rPr>
              <a:t>Опря. </a:t>
            </a:r>
            <a:r>
              <a:rPr sz="1600" b="1" spc="-5" dirty="0">
                <a:latin typeface="Times New Roman"/>
                <a:cs typeface="Times New Roman"/>
              </a:rPr>
              <a:t>Київ : </a:t>
            </a:r>
            <a:r>
              <a:rPr sz="1600" b="1" spc="-10" dirty="0">
                <a:latin typeface="Times New Roman"/>
                <a:cs typeface="Times New Roman"/>
              </a:rPr>
              <a:t>ЦНЛ, </a:t>
            </a:r>
            <a:r>
              <a:rPr sz="1600" b="1" dirty="0">
                <a:latin typeface="Times New Roman"/>
                <a:cs typeface="Times New Roman"/>
              </a:rPr>
              <a:t>2012. 448</a:t>
            </a:r>
            <a:r>
              <a:rPr sz="1600" b="1" spc="395" dirty="0">
                <a:latin typeface="Times New Roman"/>
                <a:cs typeface="Times New Roman"/>
              </a:rPr>
              <a:t> </a:t>
            </a:r>
            <a:r>
              <a:rPr sz="1600" b="1" spc="-5" dirty="0">
                <a:latin typeface="Times New Roman"/>
                <a:cs typeface="Times New Roman"/>
              </a:rPr>
              <a:t>с.</a:t>
            </a:r>
            <a:endParaRPr sz="1600">
              <a:latin typeface="Times New Roman"/>
              <a:cs typeface="Times New Roman"/>
            </a:endParaRPr>
          </a:p>
          <a:p>
            <a:pPr marL="12700" marR="6985">
              <a:lnSpc>
                <a:spcPct val="100000"/>
              </a:lnSpc>
              <a:buAutoNum type="arabicPeriod"/>
              <a:tabLst>
                <a:tab pos="256540" algn="l"/>
              </a:tabLst>
            </a:pPr>
            <a:r>
              <a:rPr sz="1600" b="1" spc="-10" dirty="0">
                <a:latin typeface="Times New Roman"/>
                <a:cs typeface="Times New Roman"/>
              </a:rPr>
              <a:t>Закон </a:t>
            </a:r>
            <a:r>
              <a:rPr sz="1600" b="1" spc="-20" dirty="0">
                <a:latin typeface="Times New Roman"/>
                <a:cs typeface="Times New Roman"/>
              </a:rPr>
              <a:t>України </a:t>
            </a:r>
            <a:r>
              <a:rPr sz="1600" b="1" spc="-10" dirty="0">
                <a:latin typeface="Times New Roman"/>
                <a:cs typeface="Times New Roman"/>
              </a:rPr>
              <a:t>«Про </a:t>
            </a:r>
            <a:r>
              <a:rPr sz="1600" b="1" spc="-5" dirty="0">
                <a:latin typeface="Times New Roman"/>
                <a:cs typeface="Times New Roman"/>
              </a:rPr>
              <a:t>державну статистику» </a:t>
            </a:r>
            <a:r>
              <a:rPr sz="1600" b="1" spc="-10" dirty="0">
                <a:latin typeface="Times New Roman"/>
                <a:cs typeface="Times New Roman"/>
              </a:rPr>
              <a:t>від </a:t>
            </a:r>
            <a:r>
              <a:rPr sz="1600" b="1" dirty="0">
                <a:latin typeface="Times New Roman"/>
                <a:cs typeface="Times New Roman"/>
              </a:rPr>
              <a:t>17.09.1992 </a:t>
            </a:r>
            <a:r>
              <a:rPr sz="1600" b="1" spc="-5" dirty="0">
                <a:latin typeface="Times New Roman"/>
                <a:cs typeface="Times New Roman"/>
              </a:rPr>
              <a:t>N 2615-XII (зі </a:t>
            </a:r>
            <a:r>
              <a:rPr sz="1600" b="1" spc="-10" dirty="0">
                <a:latin typeface="Times New Roman"/>
                <a:cs typeface="Times New Roman"/>
              </a:rPr>
              <a:t>змінами </a:t>
            </a:r>
            <a:r>
              <a:rPr sz="1600" b="1" spc="-5" dirty="0">
                <a:latin typeface="Times New Roman"/>
                <a:cs typeface="Times New Roman"/>
              </a:rPr>
              <a:t>і  доповненнями). </a:t>
            </a:r>
            <a:r>
              <a:rPr sz="1600" b="1" spc="-10" dirty="0">
                <a:latin typeface="Times New Roman"/>
                <a:cs typeface="Times New Roman"/>
              </a:rPr>
              <a:t>URL:</a:t>
            </a:r>
            <a:r>
              <a:rPr sz="1600" b="1" spc="-5" dirty="0">
                <a:solidFill>
                  <a:srgbClr val="001F5F"/>
                </a:solid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3"/>
              </a:rPr>
              <a:t>www.ukrstat.gov.ua</a:t>
            </a:r>
            <a:endParaRPr sz="1600">
              <a:latin typeface="Times New Roman"/>
              <a:cs typeface="Times New Roman"/>
            </a:endParaRPr>
          </a:p>
          <a:p>
            <a:pPr marL="213360" indent="-201295">
              <a:lnSpc>
                <a:spcPct val="100000"/>
              </a:lnSpc>
              <a:buClr>
                <a:srgbClr val="001F5F"/>
              </a:buClr>
              <a:buAutoNum type="arabicPeriod"/>
              <a:tabLst>
                <a:tab pos="213995" algn="l"/>
              </a:tabLst>
            </a:pPr>
            <a:r>
              <a:rPr sz="1600" b="1" spc="-5" dirty="0">
                <a:latin typeface="Times New Roman"/>
                <a:cs typeface="Times New Roman"/>
              </a:rPr>
              <a:t>Офіційний </a:t>
            </a:r>
            <a:r>
              <a:rPr sz="1600" b="1" dirty="0">
                <a:latin typeface="Times New Roman"/>
                <a:cs typeface="Times New Roman"/>
              </a:rPr>
              <a:t>сайт </a:t>
            </a:r>
            <a:r>
              <a:rPr sz="1600" b="1" spc="-5" dirty="0">
                <a:latin typeface="Times New Roman"/>
                <a:cs typeface="Times New Roman"/>
              </a:rPr>
              <a:t>Державного </a:t>
            </a:r>
            <a:r>
              <a:rPr sz="1600" b="1" spc="-20" dirty="0">
                <a:latin typeface="Times New Roman"/>
                <a:cs typeface="Times New Roman"/>
              </a:rPr>
              <a:t>комітету </a:t>
            </a:r>
            <a:r>
              <a:rPr sz="1600" b="1" spc="-10" dirty="0">
                <a:latin typeface="Times New Roman"/>
                <a:cs typeface="Times New Roman"/>
              </a:rPr>
              <a:t>статистики </a:t>
            </a:r>
            <a:r>
              <a:rPr sz="1600" b="1" spc="-20" dirty="0">
                <a:latin typeface="Times New Roman"/>
                <a:cs typeface="Times New Roman"/>
              </a:rPr>
              <a:t>України. </a:t>
            </a:r>
            <a:r>
              <a:rPr sz="1600" b="1" spc="-10" dirty="0">
                <a:latin typeface="Times New Roman"/>
                <a:cs typeface="Times New Roman"/>
              </a:rPr>
              <a:t>URL:</a:t>
            </a:r>
            <a:r>
              <a:rPr sz="1600" b="1" u="heavy" spc="245" dirty="0">
                <a:solidFill>
                  <a:srgbClr val="001F5F"/>
                </a:solidFill>
                <a:uFill>
                  <a:solidFill>
                    <a:srgbClr val="001F5F"/>
                  </a:solidFill>
                </a:uFill>
                <a:latin typeface="Times New Roman"/>
                <a:cs typeface="Times New Roman"/>
              </a:rPr>
              <a:t> </a:t>
            </a:r>
            <a:r>
              <a:rPr sz="1600" b="1" u="heavy" spc="-15" dirty="0">
                <a:solidFill>
                  <a:srgbClr val="001F5F"/>
                </a:solidFill>
                <a:uFill>
                  <a:solidFill>
                    <a:srgbClr val="001F5F"/>
                  </a:solidFill>
                </a:uFill>
                <a:latin typeface="Times New Roman"/>
                <a:cs typeface="Times New Roman"/>
                <a:hlinkClick r:id="rId4"/>
              </a:rPr>
              <a:t>www.stat.gov.ua</a:t>
            </a:r>
            <a:endParaRPr sz="1600">
              <a:latin typeface="Times New Roman"/>
              <a:cs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8408" y="88392"/>
            <a:ext cx="609600" cy="5120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23772" y="88392"/>
            <a:ext cx="7028688" cy="51206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162608" y="170129"/>
            <a:ext cx="6837045" cy="391795"/>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1.</a:t>
            </a:r>
            <a:r>
              <a:rPr sz="2400" b="1" spc="-320" dirty="0">
                <a:solidFill>
                  <a:srgbClr val="5E2D79"/>
                </a:solidFill>
                <a:latin typeface="Times New Roman"/>
                <a:cs typeface="Times New Roman"/>
              </a:rPr>
              <a:t> </a:t>
            </a:r>
            <a:r>
              <a:rPr sz="2400" b="1" spc="-175" dirty="0">
                <a:solidFill>
                  <a:srgbClr val="5E2D79"/>
                </a:solidFill>
                <a:latin typeface="Times New Roman"/>
                <a:cs typeface="Times New Roman"/>
              </a:rPr>
              <a:t>СТАТИСТИЧНІ</a:t>
            </a:r>
            <a:r>
              <a:rPr sz="2400" b="1" spc="-250" dirty="0">
                <a:solidFill>
                  <a:srgbClr val="5E2D79"/>
                </a:solidFill>
                <a:latin typeface="Times New Roman"/>
                <a:cs typeface="Times New Roman"/>
              </a:rPr>
              <a:t> </a:t>
            </a:r>
            <a:r>
              <a:rPr sz="2400" b="1" spc="-150" dirty="0">
                <a:solidFill>
                  <a:srgbClr val="5E2D79"/>
                </a:solidFill>
                <a:latin typeface="Times New Roman"/>
                <a:cs typeface="Times New Roman"/>
              </a:rPr>
              <a:t>ПОКАЗНИКИ,</a:t>
            </a:r>
            <a:r>
              <a:rPr sz="2400" b="1" spc="-305" dirty="0">
                <a:solidFill>
                  <a:srgbClr val="5E2D79"/>
                </a:solidFill>
                <a:latin typeface="Times New Roman"/>
                <a:cs typeface="Times New Roman"/>
              </a:rPr>
              <a:t> </a:t>
            </a:r>
            <a:r>
              <a:rPr sz="2400" b="1" spc="-80" dirty="0">
                <a:solidFill>
                  <a:srgbClr val="5E2D79"/>
                </a:solidFill>
                <a:latin typeface="Times New Roman"/>
                <a:cs typeface="Times New Roman"/>
              </a:rPr>
              <a:t>ЇХ</a:t>
            </a:r>
            <a:r>
              <a:rPr sz="2400" b="1" spc="-285" dirty="0">
                <a:solidFill>
                  <a:srgbClr val="5E2D79"/>
                </a:solidFill>
                <a:latin typeface="Times New Roman"/>
                <a:cs typeface="Times New Roman"/>
              </a:rPr>
              <a:t> </a:t>
            </a:r>
            <a:r>
              <a:rPr sz="2400" b="1" spc="-130" dirty="0">
                <a:solidFill>
                  <a:srgbClr val="5E2D79"/>
                </a:solidFill>
                <a:latin typeface="Times New Roman"/>
                <a:cs typeface="Times New Roman"/>
              </a:rPr>
              <a:t>СУТЬ</a:t>
            </a:r>
            <a:r>
              <a:rPr sz="2400" b="1" spc="-275" dirty="0">
                <a:solidFill>
                  <a:srgbClr val="5E2D79"/>
                </a:solidFill>
                <a:latin typeface="Times New Roman"/>
                <a:cs typeface="Times New Roman"/>
              </a:rPr>
              <a:t> </a:t>
            </a:r>
            <a:r>
              <a:rPr sz="2400" b="1" spc="-145" dirty="0">
                <a:solidFill>
                  <a:srgbClr val="5E2D79"/>
                </a:solidFill>
                <a:latin typeface="Times New Roman"/>
                <a:cs typeface="Times New Roman"/>
              </a:rPr>
              <a:t>ТА</a:t>
            </a:r>
            <a:r>
              <a:rPr sz="2400" b="1" spc="-300" dirty="0">
                <a:solidFill>
                  <a:srgbClr val="5E2D79"/>
                </a:solidFill>
                <a:latin typeface="Times New Roman"/>
                <a:cs typeface="Times New Roman"/>
              </a:rPr>
              <a:t> </a:t>
            </a:r>
            <a:r>
              <a:rPr sz="2400" b="1" spc="-125" dirty="0">
                <a:solidFill>
                  <a:srgbClr val="5E2D79"/>
                </a:solidFill>
                <a:latin typeface="Times New Roman"/>
                <a:cs typeface="Times New Roman"/>
              </a:rPr>
              <a:t>ВИДИ.</a:t>
            </a:r>
            <a:endParaRPr sz="2400">
              <a:latin typeface="Times New Roman"/>
              <a:cs typeface="Times New Roman"/>
            </a:endParaRPr>
          </a:p>
        </p:txBody>
      </p:sp>
      <p:sp>
        <p:nvSpPr>
          <p:cNvPr id="5" name="object 5"/>
          <p:cNvSpPr txBox="1">
            <a:spLocks noGrp="1"/>
          </p:cNvSpPr>
          <p:nvPr>
            <p:ph type="title"/>
          </p:nvPr>
        </p:nvSpPr>
        <p:spPr>
          <a:xfrm>
            <a:off x="444499" y="1482674"/>
            <a:ext cx="2672207" cy="505908"/>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Calibri"/>
                <a:cs typeface="Calibri"/>
              </a:rPr>
              <a:t>С</a:t>
            </a:r>
            <a:r>
              <a:rPr sz="3200" b="1" spc="-15" dirty="0">
                <a:latin typeface="Calibri"/>
                <a:cs typeface="Calibri"/>
              </a:rPr>
              <a:t>та</a:t>
            </a:r>
            <a:r>
              <a:rPr sz="3200" b="1" spc="-5" dirty="0">
                <a:latin typeface="Calibri"/>
                <a:cs typeface="Calibri"/>
              </a:rPr>
              <a:t>т</a:t>
            </a:r>
            <a:r>
              <a:rPr sz="3200" b="1" spc="-15" dirty="0">
                <a:latin typeface="Calibri"/>
                <a:cs typeface="Calibri"/>
              </a:rPr>
              <a:t>и</a:t>
            </a:r>
            <a:r>
              <a:rPr sz="3200" b="1" dirty="0">
                <a:latin typeface="Calibri"/>
                <a:cs typeface="Calibri"/>
              </a:rPr>
              <a:t>ст</a:t>
            </a:r>
            <a:r>
              <a:rPr sz="3200" b="1" spc="-15" dirty="0">
                <a:latin typeface="Calibri"/>
                <a:cs typeface="Calibri"/>
              </a:rPr>
              <a:t>и</a:t>
            </a:r>
            <a:r>
              <a:rPr sz="3200" b="1" dirty="0">
                <a:latin typeface="Calibri"/>
                <a:cs typeface="Calibri"/>
              </a:rPr>
              <a:t>чн</a:t>
            </a:r>
            <a:r>
              <a:rPr sz="3200" b="1" spc="-10" dirty="0">
                <a:latin typeface="Calibri"/>
                <a:cs typeface="Calibri"/>
              </a:rPr>
              <a:t>и</a:t>
            </a:r>
            <a:r>
              <a:rPr sz="3200" b="1" dirty="0">
                <a:latin typeface="Calibri"/>
                <a:cs typeface="Calibri"/>
              </a:rPr>
              <a:t>й</a:t>
            </a:r>
          </a:p>
        </p:txBody>
      </p:sp>
      <p:sp>
        <p:nvSpPr>
          <p:cNvPr id="6" name="object 6"/>
          <p:cNvSpPr txBox="1"/>
          <p:nvPr/>
        </p:nvSpPr>
        <p:spPr>
          <a:xfrm>
            <a:off x="3116707" y="1482674"/>
            <a:ext cx="5645150" cy="514350"/>
          </a:xfrm>
          <a:prstGeom prst="rect">
            <a:avLst/>
          </a:prstGeom>
        </p:spPr>
        <p:txBody>
          <a:bodyPr vert="horz" wrap="square" lIns="0" tIns="13335" rIns="0" bIns="0" rtlCol="0">
            <a:spAutoFit/>
          </a:bodyPr>
          <a:lstStyle/>
          <a:p>
            <a:pPr marL="12700">
              <a:lnSpc>
                <a:spcPct val="100000"/>
              </a:lnSpc>
              <a:spcBef>
                <a:spcPts val="105"/>
              </a:spcBef>
              <a:tabLst>
                <a:tab pos="1945005" algn="l"/>
                <a:tab pos="2402205" algn="l"/>
                <a:tab pos="3155315" algn="l"/>
              </a:tabLst>
            </a:pPr>
            <a:r>
              <a:rPr sz="3200" b="1" spc="-15" dirty="0">
                <a:latin typeface="Calibri"/>
                <a:cs typeface="Calibri"/>
              </a:rPr>
              <a:t>п</a:t>
            </a:r>
            <a:r>
              <a:rPr sz="3200" b="1" spc="-5" dirty="0">
                <a:latin typeface="Calibri"/>
                <a:cs typeface="Calibri"/>
              </a:rPr>
              <a:t>о</a:t>
            </a:r>
            <a:r>
              <a:rPr sz="3200" b="1" spc="-50" dirty="0">
                <a:latin typeface="Calibri"/>
                <a:cs typeface="Calibri"/>
              </a:rPr>
              <a:t>к</a:t>
            </a:r>
            <a:r>
              <a:rPr sz="3200" b="1" dirty="0">
                <a:latin typeface="Calibri"/>
                <a:cs typeface="Calibri"/>
              </a:rPr>
              <a:t>азник</a:t>
            </a:r>
            <a:r>
              <a:rPr sz="3200" dirty="0">
                <a:latin typeface="Calibri"/>
                <a:cs typeface="Calibri"/>
              </a:rPr>
              <a:t>	-	</a:t>
            </a:r>
            <a:r>
              <a:rPr sz="3200" spc="-25" dirty="0">
                <a:latin typeface="Calibri"/>
                <a:cs typeface="Calibri"/>
              </a:rPr>
              <a:t>ц</a:t>
            </a:r>
            <a:r>
              <a:rPr sz="3200" dirty="0">
                <a:latin typeface="Calibri"/>
                <a:cs typeface="Calibri"/>
              </a:rPr>
              <a:t>е	уза</a:t>
            </a:r>
            <a:r>
              <a:rPr sz="3200" spc="-20" dirty="0">
                <a:latin typeface="Calibri"/>
                <a:cs typeface="Calibri"/>
              </a:rPr>
              <a:t>г</a:t>
            </a:r>
            <a:r>
              <a:rPr sz="3200" dirty="0">
                <a:latin typeface="Calibri"/>
                <a:cs typeface="Calibri"/>
              </a:rPr>
              <a:t>ал</a:t>
            </a:r>
            <a:r>
              <a:rPr sz="3200" spc="-10" dirty="0">
                <a:latin typeface="Calibri"/>
                <a:cs typeface="Calibri"/>
              </a:rPr>
              <a:t>ь</a:t>
            </a:r>
            <a:r>
              <a:rPr sz="3200" spc="10" dirty="0">
                <a:latin typeface="Calibri"/>
                <a:cs typeface="Calibri"/>
              </a:rPr>
              <a:t>н</a:t>
            </a:r>
            <a:r>
              <a:rPr sz="3200" dirty="0">
                <a:latin typeface="Calibri"/>
                <a:cs typeface="Calibri"/>
              </a:rPr>
              <a:t>ююча</a:t>
            </a:r>
          </a:p>
        </p:txBody>
      </p:sp>
      <p:sp>
        <p:nvSpPr>
          <p:cNvPr id="7" name="object 7"/>
          <p:cNvSpPr txBox="1"/>
          <p:nvPr/>
        </p:nvSpPr>
        <p:spPr>
          <a:xfrm>
            <a:off x="444500" y="1873123"/>
            <a:ext cx="8319134" cy="4221480"/>
          </a:xfrm>
          <a:prstGeom prst="rect">
            <a:avLst/>
          </a:prstGeom>
        </p:spPr>
        <p:txBody>
          <a:bodyPr vert="horz" wrap="square" lIns="0" tIns="107314" rIns="0" bIns="0" rtlCol="0">
            <a:spAutoFit/>
          </a:bodyPr>
          <a:lstStyle/>
          <a:p>
            <a:pPr marL="12700" marR="6985" algn="just">
              <a:lnSpc>
                <a:spcPts val="3070"/>
              </a:lnSpc>
              <a:spcBef>
                <a:spcPts val="844"/>
              </a:spcBef>
            </a:pPr>
            <a:r>
              <a:rPr sz="3200" dirty="0">
                <a:latin typeface="Calibri"/>
                <a:cs typeface="Calibri"/>
              </a:rPr>
              <a:t>кількісна </a:t>
            </a:r>
            <a:r>
              <a:rPr sz="3200" spc="-10" dirty="0">
                <a:latin typeface="Calibri"/>
                <a:cs typeface="Calibri"/>
              </a:rPr>
              <a:t>характеристика </a:t>
            </a:r>
            <a:r>
              <a:rPr sz="3200" spc="-5" dirty="0">
                <a:latin typeface="Calibri"/>
                <a:cs typeface="Calibri"/>
              </a:rPr>
              <a:t>суспільних явищ </a:t>
            </a:r>
            <a:r>
              <a:rPr sz="3200" dirty="0">
                <a:latin typeface="Calibri"/>
                <a:cs typeface="Calibri"/>
              </a:rPr>
              <a:t>і  </a:t>
            </a:r>
            <a:r>
              <a:rPr sz="3200" spc="-5" dirty="0">
                <a:latin typeface="Calibri"/>
                <a:cs typeface="Calibri"/>
              </a:rPr>
              <a:t>процесів </a:t>
            </a:r>
            <a:r>
              <a:rPr sz="3200" dirty="0">
                <a:latin typeface="Calibri"/>
                <a:cs typeface="Calibri"/>
              </a:rPr>
              <a:t>в їхній </a:t>
            </a:r>
            <a:r>
              <a:rPr sz="3200" spc="-5" dirty="0">
                <a:latin typeface="Calibri"/>
                <a:cs typeface="Calibri"/>
              </a:rPr>
              <a:t>якісній визначеності </a:t>
            </a:r>
            <a:r>
              <a:rPr sz="3200" dirty="0">
                <a:latin typeface="Calibri"/>
                <a:cs typeface="Calibri"/>
              </a:rPr>
              <a:t>в  </a:t>
            </a:r>
            <a:r>
              <a:rPr sz="3200" spc="-10" dirty="0">
                <a:latin typeface="Calibri"/>
                <a:cs typeface="Calibri"/>
              </a:rPr>
              <a:t>конкретних </a:t>
            </a:r>
            <a:r>
              <a:rPr sz="3200" spc="-5" dirty="0">
                <a:latin typeface="Calibri"/>
                <a:cs typeface="Calibri"/>
              </a:rPr>
              <a:t>умовах </a:t>
            </a:r>
            <a:r>
              <a:rPr sz="3200" spc="-10" dirty="0">
                <a:latin typeface="Calibri"/>
                <a:cs typeface="Calibri"/>
              </a:rPr>
              <a:t>простору </a:t>
            </a:r>
            <a:r>
              <a:rPr sz="3200" dirty="0">
                <a:latin typeface="Calibri"/>
                <a:cs typeface="Calibri"/>
              </a:rPr>
              <a:t>і</a:t>
            </a:r>
            <a:r>
              <a:rPr sz="3200" spc="-20" dirty="0">
                <a:latin typeface="Calibri"/>
                <a:cs typeface="Calibri"/>
              </a:rPr>
              <a:t> часу.</a:t>
            </a:r>
            <a:endParaRPr sz="3200" dirty="0">
              <a:latin typeface="Calibri"/>
              <a:cs typeface="Calibri"/>
            </a:endParaRPr>
          </a:p>
          <a:p>
            <a:pPr marL="12700" marR="5080" algn="just">
              <a:lnSpc>
                <a:spcPct val="80000"/>
              </a:lnSpc>
              <a:spcBef>
                <a:spcPts val="800"/>
              </a:spcBef>
            </a:pPr>
            <a:r>
              <a:rPr sz="3200" spc="-5" dirty="0">
                <a:latin typeface="Calibri"/>
                <a:cs typeface="Calibri"/>
              </a:rPr>
              <a:t>Основою </a:t>
            </a:r>
            <a:r>
              <a:rPr sz="3200" spc="-25" dirty="0">
                <a:latin typeface="Calibri"/>
                <a:cs typeface="Calibri"/>
              </a:rPr>
              <a:t>будь-якого </a:t>
            </a:r>
            <a:r>
              <a:rPr sz="3200" spc="-15" dirty="0">
                <a:latin typeface="Calibri"/>
                <a:cs typeface="Calibri"/>
              </a:rPr>
              <a:t>показника </a:t>
            </a:r>
            <a:r>
              <a:rPr sz="3200" dirty="0">
                <a:latin typeface="Calibri"/>
                <a:cs typeface="Calibri"/>
              </a:rPr>
              <a:t>є </a:t>
            </a:r>
            <a:r>
              <a:rPr sz="3200" spc="-10" dirty="0">
                <a:latin typeface="Calibri"/>
                <a:cs typeface="Calibri"/>
              </a:rPr>
              <a:t>ознака. </a:t>
            </a:r>
            <a:r>
              <a:rPr sz="3200" dirty="0">
                <a:latin typeface="Calibri"/>
                <a:cs typeface="Calibri"/>
              </a:rPr>
              <a:t>Але  </a:t>
            </a:r>
            <a:r>
              <a:rPr sz="3200" spc="-10" dirty="0">
                <a:latin typeface="Calibri"/>
                <a:cs typeface="Calibri"/>
              </a:rPr>
              <a:t>ознака характеризує </a:t>
            </a:r>
            <a:r>
              <a:rPr sz="3200" spc="-5" dirty="0">
                <a:latin typeface="Calibri"/>
                <a:cs typeface="Calibri"/>
              </a:rPr>
              <a:t>окремий </a:t>
            </a:r>
            <a:r>
              <a:rPr sz="3200" spc="-15" dirty="0">
                <a:latin typeface="Calibri"/>
                <a:cs typeface="Calibri"/>
              </a:rPr>
              <a:t>елемент  </a:t>
            </a:r>
            <a:r>
              <a:rPr sz="3200" spc="-5" dirty="0">
                <a:latin typeface="Calibri"/>
                <a:cs typeface="Calibri"/>
              </a:rPr>
              <a:t>сукупності, </a:t>
            </a:r>
            <a:r>
              <a:rPr sz="3200" dirty="0">
                <a:latin typeface="Calibri"/>
                <a:cs typeface="Calibri"/>
              </a:rPr>
              <a:t>а </a:t>
            </a:r>
            <a:r>
              <a:rPr sz="3200" spc="-10" dirty="0">
                <a:latin typeface="Calibri"/>
                <a:cs typeface="Calibri"/>
              </a:rPr>
              <a:t>показник </a:t>
            </a:r>
            <a:r>
              <a:rPr sz="3200" dirty="0">
                <a:latin typeface="Calibri"/>
                <a:cs typeface="Calibri"/>
              </a:rPr>
              <a:t>є узагальнюючою  </a:t>
            </a:r>
            <a:r>
              <a:rPr sz="3200" spc="-10" dirty="0">
                <a:latin typeface="Calibri"/>
                <a:cs typeface="Calibri"/>
              </a:rPr>
              <a:t>характеристикою </a:t>
            </a:r>
            <a:r>
              <a:rPr sz="3200" dirty="0">
                <a:latin typeface="Calibri"/>
                <a:cs typeface="Calibri"/>
              </a:rPr>
              <a:t>всіх </a:t>
            </a:r>
            <a:r>
              <a:rPr sz="3200" spc="-15" dirty="0">
                <a:latin typeface="Calibri"/>
                <a:cs typeface="Calibri"/>
              </a:rPr>
              <a:t>елементів </a:t>
            </a:r>
            <a:r>
              <a:rPr sz="3200" dirty="0">
                <a:latin typeface="Calibri"/>
                <a:cs typeface="Calibri"/>
              </a:rPr>
              <a:t>сукупності.</a:t>
            </a:r>
          </a:p>
          <a:p>
            <a:pPr marL="12700" marR="7620" algn="just">
              <a:lnSpc>
                <a:spcPct val="80000"/>
              </a:lnSpc>
              <a:spcBef>
                <a:spcPts val="770"/>
              </a:spcBef>
            </a:pPr>
            <a:r>
              <a:rPr sz="3200" spc="-5" dirty="0">
                <a:latin typeface="Calibri"/>
                <a:cs typeface="Calibri"/>
              </a:rPr>
              <a:t>Ознаки визначають якісний </a:t>
            </a:r>
            <a:r>
              <a:rPr sz="3200" dirty="0">
                <a:latin typeface="Calibri"/>
                <a:cs typeface="Calibri"/>
              </a:rPr>
              <a:t>зміст </a:t>
            </a:r>
            <a:r>
              <a:rPr sz="3200" spc="-15" dirty="0">
                <a:latin typeface="Calibri"/>
                <a:cs typeface="Calibri"/>
              </a:rPr>
              <a:t>показника. </a:t>
            </a:r>
            <a:r>
              <a:rPr sz="3200" spc="-5" dirty="0">
                <a:latin typeface="Calibri"/>
                <a:cs typeface="Calibri"/>
              </a:rPr>
              <a:t>На  </a:t>
            </a:r>
            <a:r>
              <a:rPr sz="3200" spc="-20" dirty="0">
                <a:latin typeface="Calibri"/>
                <a:cs typeface="Calibri"/>
              </a:rPr>
              <a:t>одній </a:t>
            </a:r>
            <a:r>
              <a:rPr sz="3200" spc="-5" dirty="0">
                <a:latin typeface="Calibri"/>
                <a:cs typeface="Calibri"/>
              </a:rPr>
              <a:t>ознаці </a:t>
            </a:r>
            <a:r>
              <a:rPr sz="3200" spc="-10" dirty="0">
                <a:latin typeface="Calibri"/>
                <a:cs typeface="Calibri"/>
              </a:rPr>
              <a:t>можна </a:t>
            </a:r>
            <a:r>
              <a:rPr sz="3200" spc="-20" dirty="0">
                <a:latin typeface="Calibri"/>
                <a:cs typeface="Calibri"/>
              </a:rPr>
              <a:t>побудувати </a:t>
            </a:r>
            <a:r>
              <a:rPr sz="3200" spc="-10" dirty="0">
                <a:latin typeface="Calibri"/>
                <a:cs typeface="Calibri"/>
              </a:rPr>
              <a:t>багато  </a:t>
            </a:r>
            <a:r>
              <a:rPr sz="3200" spc="-5" dirty="0">
                <a:latin typeface="Calibri"/>
                <a:cs typeface="Calibri"/>
              </a:rPr>
              <a:t>показників.</a:t>
            </a:r>
            <a:endParaRPr sz="32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9184" y="3084576"/>
            <a:ext cx="644652" cy="6217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8348" y="3084576"/>
            <a:ext cx="2054352" cy="6217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41220" y="3084576"/>
            <a:ext cx="1030224" cy="6217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95955" y="3084576"/>
            <a:ext cx="611123" cy="62179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831592" y="3084576"/>
            <a:ext cx="1699259" cy="6217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119371" y="3084576"/>
            <a:ext cx="1606296" cy="62179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250179" y="3084576"/>
            <a:ext cx="1597152" cy="62179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438900" y="3084576"/>
            <a:ext cx="2305811" cy="621792"/>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96595" y="3575303"/>
            <a:ext cx="2340864" cy="621792"/>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061972" y="3575303"/>
            <a:ext cx="556260" cy="621792"/>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196595" y="4066032"/>
            <a:ext cx="803147" cy="621792"/>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24255" y="4066032"/>
            <a:ext cx="2133600" cy="621792"/>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2246376" y="4066032"/>
            <a:ext cx="1812036" cy="621792"/>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3582923" y="4066032"/>
            <a:ext cx="1223772" cy="621792"/>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4396740" y="4066032"/>
            <a:ext cx="1836419" cy="621792"/>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5821679" y="4066032"/>
            <a:ext cx="2305812" cy="621792"/>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196595" y="4556759"/>
            <a:ext cx="1534667" cy="621792"/>
          </a:xfrm>
          <a:prstGeom prst="rect">
            <a:avLst/>
          </a:prstGeom>
          <a:blipFill>
            <a:blip r:embed="rId18" cstate="print"/>
            <a:stretch>
              <a:fillRect/>
            </a:stretch>
          </a:blipFill>
        </p:spPr>
        <p:txBody>
          <a:bodyPr wrap="square" lIns="0" tIns="0" rIns="0" bIns="0" rtlCol="0"/>
          <a:lstStyle/>
          <a:p>
            <a:endParaRPr/>
          </a:p>
        </p:txBody>
      </p:sp>
      <p:sp>
        <p:nvSpPr>
          <p:cNvPr id="19" name="object 19"/>
          <p:cNvSpPr/>
          <p:nvPr/>
        </p:nvSpPr>
        <p:spPr>
          <a:xfrm>
            <a:off x="1255775" y="4556759"/>
            <a:ext cx="609600" cy="621792"/>
          </a:xfrm>
          <a:prstGeom prst="rect">
            <a:avLst/>
          </a:prstGeom>
          <a:blipFill>
            <a:blip r:embed="rId19" cstate="print"/>
            <a:stretch>
              <a:fillRect/>
            </a:stretch>
          </a:blipFill>
        </p:spPr>
        <p:txBody>
          <a:bodyPr wrap="square" lIns="0" tIns="0" rIns="0" bIns="0" rtlCol="0"/>
          <a:lstStyle/>
          <a:p>
            <a:endParaRPr/>
          </a:p>
        </p:txBody>
      </p:sp>
      <p:sp>
        <p:nvSpPr>
          <p:cNvPr id="20" name="object 20"/>
          <p:cNvSpPr/>
          <p:nvPr/>
        </p:nvSpPr>
        <p:spPr>
          <a:xfrm>
            <a:off x="1389888" y="4556759"/>
            <a:ext cx="854963" cy="621792"/>
          </a:xfrm>
          <a:prstGeom prst="rect">
            <a:avLst/>
          </a:prstGeom>
          <a:blipFill>
            <a:blip r:embed="rId20" cstate="print"/>
            <a:stretch>
              <a:fillRect/>
            </a:stretch>
          </a:blipFill>
        </p:spPr>
        <p:txBody>
          <a:bodyPr wrap="square" lIns="0" tIns="0" rIns="0" bIns="0" rtlCol="0"/>
          <a:lstStyle/>
          <a:p>
            <a:endParaRPr/>
          </a:p>
        </p:txBody>
      </p:sp>
      <p:sp>
        <p:nvSpPr>
          <p:cNvPr id="21" name="object 21"/>
          <p:cNvSpPr/>
          <p:nvPr/>
        </p:nvSpPr>
        <p:spPr>
          <a:xfrm>
            <a:off x="1837944" y="4556759"/>
            <a:ext cx="1752600" cy="621792"/>
          </a:xfrm>
          <a:prstGeom prst="rect">
            <a:avLst/>
          </a:prstGeom>
          <a:blipFill>
            <a:blip r:embed="rId21" cstate="print"/>
            <a:stretch>
              <a:fillRect/>
            </a:stretch>
          </a:blipFill>
        </p:spPr>
        <p:txBody>
          <a:bodyPr wrap="square" lIns="0" tIns="0" rIns="0" bIns="0" rtlCol="0"/>
          <a:lstStyle/>
          <a:p>
            <a:endParaRPr/>
          </a:p>
        </p:txBody>
      </p:sp>
      <p:sp>
        <p:nvSpPr>
          <p:cNvPr id="22" name="object 22"/>
          <p:cNvSpPr/>
          <p:nvPr/>
        </p:nvSpPr>
        <p:spPr>
          <a:xfrm>
            <a:off x="3179064" y="4556759"/>
            <a:ext cx="624839" cy="621792"/>
          </a:xfrm>
          <a:prstGeom prst="rect">
            <a:avLst/>
          </a:prstGeom>
          <a:blipFill>
            <a:blip r:embed="rId22" cstate="print"/>
            <a:stretch>
              <a:fillRect/>
            </a:stretch>
          </a:blipFill>
        </p:spPr>
        <p:txBody>
          <a:bodyPr wrap="square" lIns="0" tIns="0" rIns="0" bIns="0" rtlCol="0"/>
          <a:lstStyle/>
          <a:p>
            <a:endParaRPr/>
          </a:p>
        </p:txBody>
      </p:sp>
      <p:sp>
        <p:nvSpPr>
          <p:cNvPr id="23" name="object 23"/>
          <p:cNvSpPr/>
          <p:nvPr/>
        </p:nvSpPr>
        <p:spPr>
          <a:xfrm>
            <a:off x="3328415" y="4556759"/>
            <a:ext cx="2097024" cy="621792"/>
          </a:xfrm>
          <a:prstGeom prst="rect">
            <a:avLst/>
          </a:prstGeom>
          <a:blipFill>
            <a:blip r:embed="rId23" cstate="print"/>
            <a:stretch>
              <a:fillRect/>
            </a:stretch>
          </a:blipFill>
        </p:spPr>
        <p:txBody>
          <a:bodyPr wrap="square" lIns="0" tIns="0" rIns="0" bIns="0" rtlCol="0"/>
          <a:lstStyle/>
          <a:p>
            <a:endParaRPr/>
          </a:p>
        </p:txBody>
      </p:sp>
      <p:sp>
        <p:nvSpPr>
          <p:cNvPr id="24" name="object 24"/>
          <p:cNvSpPr/>
          <p:nvPr/>
        </p:nvSpPr>
        <p:spPr>
          <a:xfrm>
            <a:off x="5013959" y="4556759"/>
            <a:ext cx="2093976" cy="621792"/>
          </a:xfrm>
          <a:prstGeom prst="rect">
            <a:avLst/>
          </a:prstGeom>
          <a:blipFill>
            <a:blip r:embed="rId24" cstate="print"/>
            <a:stretch>
              <a:fillRect/>
            </a:stretch>
          </a:blipFill>
        </p:spPr>
        <p:txBody>
          <a:bodyPr wrap="square" lIns="0" tIns="0" rIns="0" bIns="0" rtlCol="0"/>
          <a:lstStyle/>
          <a:p>
            <a:endParaRPr/>
          </a:p>
        </p:txBody>
      </p:sp>
      <p:sp>
        <p:nvSpPr>
          <p:cNvPr id="25" name="object 25"/>
          <p:cNvSpPr/>
          <p:nvPr/>
        </p:nvSpPr>
        <p:spPr>
          <a:xfrm>
            <a:off x="6696456" y="4556759"/>
            <a:ext cx="1034796" cy="621792"/>
          </a:xfrm>
          <a:prstGeom prst="rect">
            <a:avLst/>
          </a:prstGeom>
          <a:blipFill>
            <a:blip r:embed="rId25" cstate="print"/>
            <a:stretch>
              <a:fillRect/>
            </a:stretch>
          </a:blipFill>
        </p:spPr>
        <p:txBody>
          <a:bodyPr wrap="square" lIns="0" tIns="0" rIns="0" bIns="0" rtlCol="0"/>
          <a:lstStyle/>
          <a:p>
            <a:endParaRPr/>
          </a:p>
        </p:txBody>
      </p:sp>
      <p:sp>
        <p:nvSpPr>
          <p:cNvPr id="26" name="object 26"/>
          <p:cNvSpPr/>
          <p:nvPr/>
        </p:nvSpPr>
        <p:spPr>
          <a:xfrm>
            <a:off x="196595" y="5047488"/>
            <a:ext cx="1801368" cy="621792"/>
          </a:xfrm>
          <a:prstGeom prst="rect">
            <a:avLst/>
          </a:prstGeom>
          <a:blipFill>
            <a:blip r:embed="rId26" cstate="print"/>
            <a:stretch>
              <a:fillRect/>
            </a:stretch>
          </a:blipFill>
        </p:spPr>
        <p:txBody>
          <a:bodyPr wrap="square" lIns="0" tIns="0" rIns="0" bIns="0" rtlCol="0"/>
          <a:lstStyle/>
          <a:p>
            <a:endParaRPr/>
          </a:p>
        </p:txBody>
      </p:sp>
      <p:sp>
        <p:nvSpPr>
          <p:cNvPr id="27" name="object 27"/>
          <p:cNvSpPr/>
          <p:nvPr/>
        </p:nvSpPr>
        <p:spPr>
          <a:xfrm>
            <a:off x="1522475" y="5047488"/>
            <a:ext cx="574548" cy="621792"/>
          </a:xfrm>
          <a:prstGeom prst="rect">
            <a:avLst/>
          </a:prstGeom>
          <a:blipFill>
            <a:blip r:embed="rId27" cstate="print"/>
            <a:stretch>
              <a:fillRect/>
            </a:stretch>
          </a:blipFill>
        </p:spPr>
        <p:txBody>
          <a:bodyPr wrap="square" lIns="0" tIns="0" rIns="0" bIns="0" rtlCol="0"/>
          <a:lstStyle/>
          <a:p>
            <a:endParaRPr/>
          </a:p>
        </p:txBody>
      </p:sp>
      <p:sp>
        <p:nvSpPr>
          <p:cNvPr id="28" name="object 28"/>
          <p:cNvSpPr/>
          <p:nvPr/>
        </p:nvSpPr>
        <p:spPr>
          <a:xfrm>
            <a:off x="1621536" y="5047488"/>
            <a:ext cx="1929384" cy="621792"/>
          </a:xfrm>
          <a:prstGeom prst="rect">
            <a:avLst/>
          </a:prstGeom>
          <a:blipFill>
            <a:blip r:embed="rId28" cstate="print"/>
            <a:stretch>
              <a:fillRect/>
            </a:stretch>
          </a:blipFill>
        </p:spPr>
        <p:txBody>
          <a:bodyPr wrap="square" lIns="0" tIns="0" rIns="0" bIns="0" rtlCol="0"/>
          <a:lstStyle/>
          <a:p>
            <a:endParaRPr/>
          </a:p>
        </p:txBody>
      </p:sp>
      <p:sp>
        <p:nvSpPr>
          <p:cNvPr id="29" name="object 29"/>
          <p:cNvSpPr/>
          <p:nvPr/>
        </p:nvSpPr>
        <p:spPr>
          <a:xfrm>
            <a:off x="3139439" y="5047488"/>
            <a:ext cx="1335024" cy="621792"/>
          </a:xfrm>
          <a:prstGeom prst="rect">
            <a:avLst/>
          </a:prstGeom>
          <a:blipFill>
            <a:blip r:embed="rId29" cstate="print"/>
            <a:stretch>
              <a:fillRect/>
            </a:stretch>
          </a:blipFill>
        </p:spPr>
        <p:txBody>
          <a:bodyPr wrap="square" lIns="0" tIns="0" rIns="0" bIns="0" rtlCol="0"/>
          <a:lstStyle/>
          <a:p>
            <a:endParaRPr/>
          </a:p>
        </p:txBody>
      </p:sp>
      <p:sp>
        <p:nvSpPr>
          <p:cNvPr id="30" name="object 30"/>
          <p:cNvSpPr/>
          <p:nvPr/>
        </p:nvSpPr>
        <p:spPr>
          <a:xfrm>
            <a:off x="4066032" y="5047488"/>
            <a:ext cx="624839" cy="621792"/>
          </a:xfrm>
          <a:prstGeom prst="rect">
            <a:avLst/>
          </a:prstGeom>
          <a:blipFill>
            <a:blip r:embed="rId22" cstate="print"/>
            <a:stretch>
              <a:fillRect/>
            </a:stretch>
          </a:blipFill>
        </p:spPr>
        <p:txBody>
          <a:bodyPr wrap="square" lIns="0" tIns="0" rIns="0" bIns="0" rtlCol="0"/>
          <a:lstStyle/>
          <a:p>
            <a:endParaRPr/>
          </a:p>
        </p:txBody>
      </p:sp>
      <p:sp>
        <p:nvSpPr>
          <p:cNvPr id="31" name="object 31"/>
          <p:cNvSpPr/>
          <p:nvPr/>
        </p:nvSpPr>
        <p:spPr>
          <a:xfrm>
            <a:off x="4215384" y="5047488"/>
            <a:ext cx="1598676" cy="621792"/>
          </a:xfrm>
          <a:prstGeom prst="rect">
            <a:avLst/>
          </a:prstGeom>
          <a:blipFill>
            <a:blip r:embed="rId30" cstate="print"/>
            <a:stretch>
              <a:fillRect/>
            </a:stretch>
          </a:blipFill>
        </p:spPr>
        <p:txBody>
          <a:bodyPr wrap="square" lIns="0" tIns="0" rIns="0" bIns="0" rtlCol="0"/>
          <a:lstStyle/>
          <a:p>
            <a:endParaRPr/>
          </a:p>
        </p:txBody>
      </p:sp>
      <p:sp>
        <p:nvSpPr>
          <p:cNvPr id="32" name="object 32"/>
          <p:cNvSpPr/>
          <p:nvPr/>
        </p:nvSpPr>
        <p:spPr>
          <a:xfrm>
            <a:off x="5338571" y="5047488"/>
            <a:ext cx="554736" cy="621792"/>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196595" y="5538215"/>
            <a:ext cx="803147" cy="621792"/>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524255" y="5538215"/>
            <a:ext cx="2133600" cy="621792"/>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2246376" y="5538215"/>
            <a:ext cx="1272539" cy="621792"/>
          </a:xfrm>
          <a:prstGeom prst="rect">
            <a:avLst/>
          </a:prstGeom>
          <a:blipFill>
            <a:blip r:embed="rId33" cstate="print"/>
            <a:stretch>
              <a:fillRect/>
            </a:stretch>
          </a:blipFill>
        </p:spPr>
        <p:txBody>
          <a:bodyPr wrap="square" lIns="0" tIns="0" rIns="0" bIns="0" rtlCol="0"/>
          <a:lstStyle/>
          <a:p>
            <a:endParaRPr/>
          </a:p>
        </p:txBody>
      </p:sp>
      <p:sp>
        <p:nvSpPr>
          <p:cNvPr id="36" name="object 36"/>
          <p:cNvSpPr txBox="1"/>
          <p:nvPr/>
        </p:nvSpPr>
        <p:spPr>
          <a:xfrm>
            <a:off x="404875" y="173183"/>
            <a:ext cx="8321675" cy="5984715"/>
          </a:xfrm>
          <a:prstGeom prst="rect">
            <a:avLst/>
          </a:prstGeom>
        </p:spPr>
        <p:txBody>
          <a:bodyPr vert="horz" wrap="square" lIns="0" tIns="12700" rIns="0" bIns="0" rtlCol="0">
            <a:spAutoFit/>
          </a:bodyPr>
          <a:lstStyle/>
          <a:p>
            <a:pPr marL="12700" marR="5080" indent="449580">
              <a:lnSpc>
                <a:spcPct val="114999"/>
              </a:lnSpc>
              <a:spcBef>
                <a:spcPts val="100"/>
              </a:spcBef>
            </a:pPr>
            <a:r>
              <a:rPr sz="2400" spc="-155" dirty="0">
                <a:solidFill>
                  <a:srgbClr val="0D0D0D"/>
                </a:solidFill>
                <a:latin typeface="Times New Roman"/>
                <a:cs typeface="Times New Roman"/>
              </a:rPr>
              <a:t>Термін </a:t>
            </a:r>
            <a:r>
              <a:rPr sz="2400" spc="-229" dirty="0">
                <a:solidFill>
                  <a:srgbClr val="0D0D0D"/>
                </a:solidFill>
                <a:latin typeface="Times New Roman"/>
                <a:cs typeface="Times New Roman"/>
              </a:rPr>
              <a:t>―</a:t>
            </a:r>
            <a:r>
              <a:rPr sz="2400" spc="-229" dirty="0" err="1" smtClean="0">
                <a:solidFill>
                  <a:srgbClr val="0D0D0D"/>
                </a:solidFill>
                <a:latin typeface="Times New Roman"/>
                <a:cs typeface="Times New Roman"/>
              </a:rPr>
              <a:t>статистика</a:t>
            </a:r>
            <a:r>
              <a:rPr lang="uk-UA" sz="2400" spc="-229" dirty="0" smtClean="0">
                <a:solidFill>
                  <a:srgbClr val="0D0D0D"/>
                </a:solidFill>
                <a:latin typeface="Times New Roman"/>
                <a:cs typeface="Times New Roman"/>
              </a:rPr>
              <a:t> </a:t>
            </a:r>
            <a:r>
              <a:rPr sz="2400" spc="-135" dirty="0" err="1" smtClean="0">
                <a:solidFill>
                  <a:srgbClr val="0D0D0D"/>
                </a:solidFill>
                <a:latin typeface="Times New Roman"/>
                <a:cs typeface="Times New Roman"/>
              </a:rPr>
              <a:t>вперше</a:t>
            </a:r>
            <a:r>
              <a:rPr sz="2400" spc="-135" dirty="0" smtClean="0">
                <a:solidFill>
                  <a:srgbClr val="0D0D0D"/>
                </a:solidFill>
                <a:latin typeface="Times New Roman"/>
                <a:cs typeface="Times New Roman"/>
              </a:rPr>
              <a:t> </a:t>
            </a:r>
            <a:r>
              <a:rPr sz="2400" spc="-140" dirty="0">
                <a:solidFill>
                  <a:srgbClr val="0D0D0D"/>
                </a:solidFill>
                <a:latin typeface="Times New Roman"/>
                <a:cs typeface="Times New Roman"/>
              </a:rPr>
              <a:t>почав </a:t>
            </a:r>
            <a:r>
              <a:rPr sz="2400" spc="-165" dirty="0">
                <a:solidFill>
                  <a:srgbClr val="0D0D0D"/>
                </a:solidFill>
                <a:latin typeface="Times New Roman"/>
                <a:cs typeface="Times New Roman"/>
              </a:rPr>
              <a:t>використовуватися </a:t>
            </a:r>
            <a:r>
              <a:rPr sz="2400" dirty="0">
                <a:solidFill>
                  <a:srgbClr val="0D0D0D"/>
                </a:solidFill>
                <a:latin typeface="Times New Roman"/>
                <a:cs typeface="Times New Roman"/>
              </a:rPr>
              <a:t>в </a:t>
            </a:r>
            <a:r>
              <a:rPr sz="2400" spc="-110" dirty="0">
                <a:solidFill>
                  <a:srgbClr val="0D0D0D"/>
                </a:solidFill>
                <a:latin typeface="Times New Roman"/>
                <a:cs typeface="Times New Roman"/>
              </a:rPr>
              <a:t>XVI </a:t>
            </a:r>
            <a:r>
              <a:rPr sz="2400" dirty="0">
                <a:solidFill>
                  <a:srgbClr val="0D0D0D"/>
                </a:solidFill>
                <a:latin typeface="Times New Roman"/>
                <a:cs typeface="Times New Roman"/>
              </a:rPr>
              <a:t>I </a:t>
            </a:r>
            <a:r>
              <a:rPr sz="2400" spc="-170" dirty="0">
                <a:solidFill>
                  <a:srgbClr val="0D0D0D"/>
                </a:solidFill>
                <a:latin typeface="Times New Roman"/>
                <a:cs typeface="Times New Roman"/>
              </a:rPr>
              <a:t>ст. </a:t>
            </a:r>
            <a:r>
              <a:rPr sz="2400" dirty="0">
                <a:solidFill>
                  <a:srgbClr val="0D0D0D"/>
                </a:solidFill>
                <a:latin typeface="Times New Roman"/>
                <a:cs typeface="Times New Roman"/>
              </a:rPr>
              <a:t>і  </a:t>
            </a:r>
            <a:r>
              <a:rPr sz="2400" spc="-150" dirty="0">
                <a:solidFill>
                  <a:srgbClr val="0D0D0D"/>
                </a:solidFill>
                <a:latin typeface="Times New Roman"/>
                <a:cs typeface="Times New Roman"/>
              </a:rPr>
              <a:t>означає</a:t>
            </a:r>
            <a:r>
              <a:rPr sz="2400" spc="-285" dirty="0">
                <a:solidFill>
                  <a:srgbClr val="0D0D0D"/>
                </a:solidFill>
                <a:latin typeface="Times New Roman"/>
                <a:cs typeface="Times New Roman"/>
              </a:rPr>
              <a:t> </a:t>
            </a:r>
            <a:r>
              <a:rPr sz="2400" dirty="0">
                <a:solidFill>
                  <a:srgbClr val="0D0D0D"/>
                </a:solidFill>
                <a:latin typeface="Times New Roman"/>
                <a:cs typeface="Times New Roman"/>
              </a:rPr>
              <a:t>в</a:t>
            </a:r>
            <a:r>
              <a:rPr sz="2400" spc="-295" dirty="0">
                <a:solidFill>
                  <a:srgbClr val="0D0D0D"/>
                </a:solidFill>
                <a:latin typeface="Times New Roman"/>
                <a:cs typeface="Times New Roman"/>
              </a:rPr>
              <a:t> </a:t>
            </a:r>
            <a:r>
              <a:rPr sz="2400" spc="-140" dirty="0">
                <a:solidFill>
                  <a:srgbClr val="0D0D0D"/>
                </a:solidFill>
                <a:latin typeface="Times New Roman"/>
                <a:cs typeface="Times New Roman"/>
              </a:rPr>
              <a:t>дослівному</a:t>
            </a:r>
            <a:r>
              <a:rPr sz="2400" spc="-250" dirty="0">
                <a:solidFill>
                  <a:srgbClr val="0D0D0D"/>
                </a:solidFill>
                <a:latin typeface="Times New Roman"/>
                <a:cs typeface="Times New Roman"/>
              </a:rPr>
              <a:t> </a:t>
            </a:r>
            <a:r>
              <a:rPr sz="2400" spc="-140" dirty="0">
                <a:solidFill>
                  <a:srgbClr val="0D0D0D"/>
                </a:solidFill>
                <a:latin typeface="Times New Roman"/>
                <a:cs typeface="Times New Roman"/>
              </a:rPr>
              <a:t>перекладі</a:t>
            </a:r>
            <a:r>
              <a:rPr sz="2400" spc="-270" dirty="0">
                <a:solidFill>
                  <a:srgbClr val="0D0D0D"/>
                </a:solidFill>
                <a:latin typeface="Times New Roman"/>
                <a:cs typeface="Times New Roman"/>
              </a:rPr>
              <a:t> </a:t>
            </a:r>
            <a:r>
              <a:rPr sz="2400" spc="-130" dirty="0">
                <a:solidFill>
                  <a:srgbClr val="0D0D0D"/>
                </a:solidFill>
                <a:latin typeface="Times New Roman"/>
                <a:cs typeface="Times New Roman"/>
              </a:rPr>
              <a:t>суму</a:t>
            </a:r>
            <a:r>
              <a:rPr sz="2400" spc="-315" dirty="0">
                <a:solidFill>
                  <a:srgbClr val="0D0D0D"/>
                </a:solidFill>
                <a:latin typeface="Times New Roman"/>
                <a:cs typeface="Times New Roman"/>
              </a:rPr>
              <a:t> </a:t>
            </a:r>
            <a:r>
              <a:rPr sz="2400" spc="-130" dirty="0">
                <a:solidFill>
                  <a:srgbClr val="0D0D0D"/>
                </a:solidFill>
                <a:latin typeface="Times New Roman"/>
                <a:cs typeface="Times New Roman"/>
              </a:rPr>
              <a:t>знань</a:t>
            </a:r>
            <a:r>
              <a:rPr sz="2400" spc="-260" dirty="0">
                <a:solidFill>
                  <a:srgbClr val="0D0D0D"/>
                </a:solidFill>
                <a:latin typeface="Times New Roman"/>
                <a:cs typeface="Times New Roman"/>
              </a:rPr>
              <a:t> </a:t>
            </a:r>
            <a:r>
              <a:rPr sz="2400" spc="-110" dirty="0">
                <a:solidFill>
                  <a:srgbClr val="0D0D0D"/>
                </a:solidFill>
                <a:latin typeface="Times New Roman"/>
                <a:cs typeface="Times New Roman"/>
              </a:rPr>
              <a:t>про</a:t>
            </a:r>
            <a:r>
              <a:rPr sz="2400" spc="-280" dirty="0">
                <a:solidFill>
                  <a:srgbClr val="0D0D0D"/>
                </a:solidFill>
                <a:latin typeface="Times New Roman"/>
                <a:cs typeface="Times New Roman"/>
              </a:rPr>
              <a:t> </a:t>
            </a:r>
            <a:r>
              <a:rPr sz="2400" spc="-180" dirty="0">
                <a:solidFill>
                  <a:srgbClr val="0D0D0D"/>
                </a:solidFill>
                <a:latin typeface="Times New Roman"/>
                <a:cs typeface="Times New Roman"/>
              </a:rPr>
              <a:t>державу.</a:t>
            </a:r>
            <a:r>
              <a:rPr sz="2400" spc="-270" dirty="0">
                <a:solidFill>
                  <a:srgbClr val="0D0D0D"/>
                </a:solidFill>
                <a:latin typeface="Times New Roman"/>
                <a:cs typeface="Times New Roman"/>
              </a:rPr>
              <a:t> </a:t>
            </a:r>
            <a:r>
              <a:rPr sz="2400" spc="-155" dirty="0">
                <a:solidFill>
                  <a:srgbClr val="0D0D0D"/>
                </a:solidFill>
                <a:latin typeface="Times New Roman"/>
                <a:cs typeface="Times New Roman"/>
              </a:rPr>
              <a:t>Термін</a:t>
            </a:r>
            <a:r>
              <a:rPr sz="2400" spc="-280" dirty="0">
                <a:solidFill>
                  <a:srgbClr val="0D0D0D"/>
                </a:solidFill>
                <a:latin typeface="Times New Roman"/>
                <a:cs typeface="Times New Roman"/>
              </a:rPr>
              <a:t> </a:t>
            </a:r>
            <a:r>
              <a:rPr sz="2400" spc="-130" dirty="0">
                <a:solidFill>
                  <a:srgbClr val="0D0D0D"/>
                </a:solidFill>
                <a:latin typeface="Times New Roman"/>
                <a:cs typeface="Times New Roman"/>
              </a:rPr>
              <a:t>пішов</a:t>
            </a:r>
            <a:r>
              <a:rPr sz="2400" spc="-285" dirty="0">
                <a:solidFill>
                  <a:srgbClr val="0D0D0D"/>
                </a:solidFill>
                <a:latin typeface="Times New Roman"/>
                <a:cs typeface="Times New Roman"/>
              </a:rPr>
              <a:t> </a:t>
            </a:r>
            <a:r>
              <a:rPr sz="2400" spc="-110" dirty="0">
                <a:solidFill>
                  <a:srgbClr val="0D0D0D"/>
                </a:solidFill>
                <a:latin typeface="Times New Roman"/>
                <a:cs typeface="Times New Roman"/>
              </a:rPr>
              <a:t>від  </a:t>
            </a:r>
            <a:r>
              <a:rPr sz="2400" spc="-165" dirty="0">
                <a:solidFill>
                  <a:srgbClr val="0D0D0D"/>
                </a:solidFill>
                <a:latin typeface="Times New Roman"/>
                <a:cs typeface="Times New Roman"/>
              </a:rPr>
              <a:t>латинського </a:t>
            </a:r>
            <a:r>
              <a:rPr sz="2400" spc="-135" dirty="0">
                <a:solidFill>
                  <a:srgbClr val="0D0D0D"/>
                </a:solidFill>
                <a:latin typeface="Times New Roman"/>
                <a:cs typeface="Times New Roman"/>
              </a:rPr>
              <a:t>слова status, </a:t>
            </a:r>
            <a:r>
              <a:rPr sz="2400" spc="-80" dirty="0">
                <a:solidFill>
                  <a:srgbClr val="0D0D0D"/>
                </a:solidFill>
                <a:latin typeface="Times New Roman"/>
                <a:cs typeface="Times New Roman"/>
              </a:rPr>
              <a:t>що </a:t>
            </a:r>
            <a:r>
              <a:rPr sz="2400" spc="-150" dirty="0">
                <a:solidFill>
                  <a:srgbClr val="0D0D0D"/>
                </a:solidFill>
                <a:latin typeface="Times New Roman"/>
                <a:cs typeface="Times New Roman"/>
              </a:rPr>
              <a:t>означає </a:t>
            </a:r>
            <a:r>
              <a:rPr sz="2400" spc="-125" dirty="0">
                <a:solidFill>
                  <a:srgbClr val="0D0D0D"/>
                </a:solidFill>
                <a:latin typeface="Times New Roman"/>
                <a:cs typeface="Times New Roman"/>
              </a:rPr>
              <a:t>стан, </a:t>
            </a:r>
            <a:r>
              <a:rPr sz="2400" spc="-155" dirty="0">
                <a:solidFill>
                  <a:srgbClr val="0D0D0D"/>
                </a:solidFill>
                <a:latin typeface="Times New Roman"/>
                <a:cs typeface="Times New Roman"/>
              </a:rPr>
              <a:t>положення </a:t>
            </a:r>
            <a:r>
              <a:rPr sz="2400" spc="-145" dirty="0">
                <a:solidFill>
                  <a:srgbClr val="0D0D0D"/>
                </a:solidFill>
                <a:latin typeface="Times New Roman"/>
                <a:cs typeface="Times New Roman"/>
              </a:rPr>
              <a:t>речей, </a:t>
            </a:r>
            <a:r>
              <a:rPr sz="2400" spc="-70" dirty="0">
                <a:solidFill>
                  <a:srgbClr val="0D0D0D"/>
                </a:solidFill>
                <a:latin typeface="Times New Roman"/>
                <a:cs typeface="Times New Roman"/>
              </a:rPr>
              <a:t>та </a:t>
            </a:r>
            <a:r>
              <a:rPr sz="2400" spc="-110" dirty="0">
                <a:solidFill>
                  <a:srgbClr val="0D0D0D"/>
                </a:solidFill>
                <a:latin typeface="Times New Roman"/>
                <a:cs typeface="Times New Roman"/>
              </a:rPr>
              <a:t>від  </a:t>
            </a:r>
            <a:r>
              <a:rPr sz="2400" spc="-150" dirty="0">
                <a:solidFill>
                  <a:srgbClr val="0D0D0D"/>
                </a:solidFill>
                <a:latin typeface="Times New Roman"/>
                <a:cs typeface="Times New Roman"/>
              </a:rPr>
              <a:t>похідних</a:t>
            </a:r>
            <a:r>
              <a:rPr sz="2400" spc="-275" dirty="0">
                <a:solidFill>
                  <a:srgbClr val="0D0D0D"/>
                </a:solidFill>
                <a:latin typeface="Times New Roman"/>
                <a:cs typeface="Times New Roman"/>
              </a:rPr>
              <a:t> </a:t>
            </a:r>
            <a:r>
              <a:rPr sz="2400" spc="-140" dirty="0">
                <a:solidFill>
                  <a:srgbClr val="0D0D0D"/>
                </a:solidFill>
                <a:latin typeface="Times New Roman"/>
                <a:cs typeface="Times New Roman"/>
              </a:rPr>
              <a:t>італійських</a:t>
            </a:r>
            <a:r>
              <a:rPr sz="2400" spc="-270" dirty="0">
                <a:solidFill>
                  <a:srgbClr val="0D0D0D"/>
                </a:solidFill>
                <a:latin typeface="Times New Roman"/>
                <a:cs typeface="Times New Roman"/>
              </a:rPr>
              <a:t> </a:t>
            </a:r>
            <a:r>
              <a:rPr sz="2400" spc="-120" dirty="0">
                <a:solidFill>
                  <a:srgbClr val="0D0D0D"/>
                </a:solidFill>
                <a:latin typeface="Times New Roman"/>
                <a:cs typeface="Times New Roman"/>
              </a:rPr>
              <a:t>слів</a:t>
            </a:r>
            <a:r>
              <a:rPr sz="2400" spc="-290" dirty="0">
                <a:solidFill>
                  <a:srgbClr val="0D0D0D"/>
                </a:solidFill>
                <a:latin typeface="Times New Roman"/>
                <a:cs typeface="Times New Roman"/>
              </a:rPr>
              <a:t> </a:t>
            </a:r>
            <a:r>
              <a:rPr sz="2400" spc="-125" dirty="0">
                <a:solidFill>
                  <a:srgbClr val="0D0D0D"/>
                </a:solidFill>
                <a:latin typeface="Times New Roman"/>
                <a:cs typeface="Times New Roman"/>
              </a:rPr>
              <a:t>stato</a:t>
            </a:r>
            <a:r>
              <a:rPr sz="2400" spc="-305" dirty="0">
                <a:solidFill>
                  <a:srgbClr val="0D0D0D"/>
                </a:solidFill>
                <a:latin typeface="Times New Roman"/>
                <a:cs typeface="Times New Roman"/>
              </a:rPr>
              <a:t> </a:t>
            </a:r>
            <a:r>
              <a:rPr sz="2400" dirty="0">
                <a:solidFill>
                  <a:srgbClr val="0D0D0D"/>
                </a:solidFill>
                <a:latin typeface="Times New Roman"/>
                <a:cs typeface="Times New Roman"/>
              </a:rPr>
              <a:t>–</a:t>
            </a:r>
            <a:r>
              <a:rPr sz="2400" spc="-300" dirty="0">
                <a:solidFill>
                  <a:srgbClr val="0D0D0D"/>
                </a:solidFill>
                <a:latin typeface="Times New Roman"/>
                <a:cs typeface="Times New Roman"/>
              </a:rPr>
              <a:t> </a:t>
            </a:r>
            <a:r>
              <a:rPr sz="2400" spc="-145" dirty="0">
                <a:solidFill>
                  <a:srgbClr val="0D0D0D"/>
                </a:solidFill>
                <a:latin typeface="Times New Roman"/>
                <a:cs typeface="Times New Roman"/>
              </a:rPr>
              <a:t>держава,</a:t>
            </a:r>
            <a:r>
              <a:rPr sz="2400" spc="-270" dirty="0">
                <a:solidFill>
                  <a:srgbClr val="0D0D0D"/>
                </a:solidFill>
                <a:latin typeface="Times New Roman"/>
                <a:cs typeface="Times New Roman"/>
              </a:rPr>
              <a:t> </a:t>
            </a:r>
            <a:r>
              <a:rPr sz="2400" spc="-135" dirty="0">
                <a:solidFill>
                  <a:srgbClr val="0D0D0D"/>
                </a:solidFill>
                <a:latin typeface="Times New Roman"/>
                <a:cs typeface="Times New Roman"/>
              </a:rPr>
              <a:t>statista</a:t>
            </a:r>
            <a:r>
              <a:rPr sz="2400" spc="-300" dirty="0">
                <a:solidFill>
                  <a:srgbClr val="0D0D0D"/>
                </a:solidFill>
                <a:latin typeface="Times New Roman"/>
                <a:cs typeface="Times New Roman"/>
              </a:rPr>
              <a:t> </a:t>
            </a:r>
            <a:r>
              <a:rPr sz="2400" dirty="0">
                <a:solidFill>
                  <a:srgbClr val="0D0D0D"/>
                </a:solidFill>
                <a:latin typeface="Times New Roman"/>
                <a:cs typeface="Times New Roman"/>
              </a:rPr>
              <a:t>–</a:t>
            </a:r>
            <a:r>
              <a:rPr sz="2400" spc="-300" dirty="0">
                <a:solidFill>
                  <a:srgbClr val="0D0D0D"/>
                </a:solidFill>
                <a:latin typeface="Times New Roman"/>
                <a:cs typeface="Times New Roman"/>
              </a:rPr>
              <a:t> </a:t>
            </a:r>
            <a:r>
              <a:rPr sz="2400" spc="-140" dirty="0">
                <a:solidFill>
                  <a:srgbClr val="0D0D0D"/>
                </a:solidFill>
                <a:latin typeface="Times New Roman"/>
                <a:cs typeface="Times New Roman"/>
              </a:rPr>
              <a:t>знавець</a:t>
            </a:r>
            <a:r>
              <a:rPr sz="2400" spc="-260" dirty="0">
                <a:solidFill>
                  <a:srgbClr val="0D0D0D"/>
                </a:solidFill>
                <a:latin typeface="Times New Roman"/>
                <a:cs typeface="Times New Roman"/>
              </a:rPr>
              <a:t> </a:t>
            </a:r>
            <a:r>
              <a:rPr sz="2400" spc="-140" dirty="0">
                <a:solidFill>
                  <a:srgbClr val="0D0D0D"/>
                </a:solidFill>
                <a:latin typeface="Times New Roman"/>
                <a:cs typeface="Times New Roman"/>
              </a:rPr>
              <a:t>держави.</a:t>
            </a:r>
            <a:endParaRPr sz="2400" dirty="0">
              <a:latin typeface="Times New Roman"/>
              <a:cs typeface="Times New Roman"/>
            </a:endParaRPr>
          </a:p>
          <a:p>
            <a:pPr>
              <a:lnSpc>
                <a:spcPct val="100000"/>
              </a:lnSpc>
              <a:spcBef>
                <a:spcPts val="5"/>
              </a:spcBef>
            </a:pPr>
            <a:endParaRPr sz="3250" dirty="0">
              <a:latin typeface="Times New Roman"/>
              <a:cs typeface="Times New Roman"/>
            </a:endParaRPr>
          </a:p>
          <a:p>
            <a:pPr marL="12700">
              <a:lnSpc>
                <a:spcPct val="100000"/>
              </a:lnSpc>
              <a:spcBef>
                <a:spcPts val="5"/>
              </a:spcBef>
            </a:pPr>
            <a:r>
              <a:rPr sz="2400" dirty="0">
                <a:solidFill>
                  <a:srgbClr val="0D0D0D"/>
                </a:solidFill>
                <a:latin typeface="Times New Roman"/>
                <a:cs typeface="Times New Roman"/>
              </a:rPr>
              <a:t>В</a:t>
            </a:r>
            <a:r>
              <a:rPr sz="2400" spc="-320" dirty="0">
                <a:solidFill>
                  <a:srgbClr val="0D0D0D"/>
                </a:solidFill>
                <a:latin typeface="Times New Roman"/>
                <a:cs typeface="Times New Roman"/>
              </a:rPr>
              <a:t> </a:t>
            </a:r>
            <a:r>
              <a:rPr sz="2400" spc="-150" dirty="0">
                <a:solidFill>
                  <a:srgbClr val="0D0D0D"/>
                </a:solidFill>
                <a:latin typeface="Times New Roman"/>
                <a:cs typeface="Times New Roman"/>
              </a:rPr>
              <a:t>сучасному</a:t>
            </a:r>
            <a:r>
              <a:rPr sz="2400" spc="-280" dirty="0">
                <a:solidFill>
                  <a:srgbClr val="0D0D0D"/>
                </a:solidFill>
                <a:latin typeface="Times New Roman"/>
                <a:cs typeface="Times New Roman"/>
              </a:rPr>
              <a:t> </a:t>
            </a:r>
            <a:r>
              <a:rPr sz="2400" spc="-150" dirty="0">
                <a:solidFill>
                  <a:srgbClr val="0D0D0D"/>
                </a:solidFill>
                <a:latin typeface="Times New Roman"/>
                <a:cs typeface="Times New Roman"/>
              </a:rPr>
              <a:t>розумінні</a:t>
            </a:r>
            <a:r>
              <a:rPr sz="2400" spc="-280" dirty="0">
                <a:solidFill>
                  <a:srgbClr val="0D0D0D"/>
                </a:solidFill>
                <a:latin typeface="Times New Roman"/>
                <a:cs typeface="Times New Roman"/>
              </a:rPr>
              <a:t> </a:t>
            </a:r>
            <a:r>
              <a:rPr sz="2400" spc="-150" dirty="0">
                <a:solidFill>
                  <a:srgbClr val="0D0D0D"/>
                </a:solidFill>
                <a:latin typeface="Times New Roman"/>
                <a:cs typeface="Times New Roman"/>
              </a:rPr>
              <a:t>статистика</a:t>
            </a:r>
            <a:r>
              <a:rPr sz="2400" spc="-265" dirty="0">
                <a:solidFill>
                  <a:srgbClr val="0D0D0D"/>
                </a:solidFill>
                <a:latin typeface="Times New Roman"/>
                <a:cs typeface="Times New Roman"/>
              </a:rPr>
              <a:t> </a:t>
            </a:r>
            <a:r>
              <a:rPr sz="2400" spc="-140" dirty="0">
                <a:solidFill>
                  <a:srgbClr val="0D0D0D"/>
                </a:solidFill>
                <a:latin typeface="Times New Roman"/>
                <a:cs typeface="Times New Roman"/>
              </a:rPr>
              <a:t>обіймає:</a:t>
            </a:r>
            <a:endParaRPr sz="2400" dirty="0">
              <a:latin typeface="Times New Roman"/>
              <a:cs typeface="Times New Roman"/>
            </a:endParaRPr>
          </a:p>
          <a:p>
            <a:pPr>
              <a:lnSpc>
                <a:spcPct val="100000"/>
              </a:lnSpc>
              <a:spcBef>
                <a:spcPts val="40"/>
              </a:spcBef>
            </a:pPr>
            <a:endParaRPr sz="2800" dirty="0">
              <a:latin typeface="Times New Roman"/>
              <a:cs typeface="Times New Roman"/>
            </a:endParaRPr>
          </a:p>
          <a:p>
            <a:pPr marL="12700" marR="209550">
              <a:lnSpc>
                <a:spcPct val="114999"/>
              </a:lnSpc>
              <a:buSzPct val="85714"/>
              <a:buAutoNum type="arabicParenR"/>
              <a:tabLst>
                <a:tab pos="314960" algn="l"/>
              </a:tabLst>
            </a:pPr>
            <a:r>
              <a:rPr sz="2800" spc="-140" dirty="0">
                <a:solidFill>
                  <a:srgbClr val="0D0D0D"/>
                </a:solidFill>
                <a:latin typeface="Times New Roman"/>
                <a:cs typeface="Times New Roman"/>
              </a:rPr>
              <a:t>статистичні</a:t>
            </a:r>
            <a:r>
              <a:rPr sz="2800" spc="-345" dirty="0">
                <a:solidFill>
                  <a:srgbClr val="0D0D0D"/>
                </a:solidFill>
                <a:latin typeface="Times New Roman"/>
                <a:cs typeface="Times New Roman"/>
              </a:rPr>
              <a:t> </a:t>
            </a:r>
            <a:r>
              <a:rPr sz="2800" spc="-120" dirty="0">
                <a:solidFill>
                  <a:srgbClr val="0D0D0D"/>
                </a:solidFill>
                <a:latin typeface="Times New Roman"/>
                <a:cs typeface="Times New Roman"/>
              </a:rPr>
              <a:t>дані,</a:t>
            </a:r>
            <a:r>
              <a:rPr sz="2800" spc="-325" dirty="0">
                <a:solidFill>
                  <a:srgbClr val="0D0D0D"/>
                </a:solidFill>
                <a:latin typeface="Times New Roman"/>
                <a:cs typeface="Times New Roman"/>
              </a:rPr>
              <a:t> </a:t>
            </a:r>
            <a:r>
              <a:rPr sz="2800" spc="-135" dirty="0">
                <a:solidFill>
                  <a:srgbClr val="0D0D0D"/>
                </a:solidFill>
                <a:latin typeface="Times New Roman"/>
                <a:cs typeface="Times New Roman"/>
              </a:rPr>
              <a:t>отримані</a:t>
            </a:r>
            <a:r>
              <a:rPr sz="2800" spc="-330" dirty="0">
                <a:solidFill>
                  <a:srgbClr val="0D0D0D"/>
                </a:solidFill>
                <a:latin typeface="Times New Roman"/>
                <a:cs typeface="Times New Roman"/>
              </a:rPr>
              <a:t> </a:t>
            </a:r>
            <a:r>
              <a:rPr sz="2800" spc="-155" dirty="0">
                <a:solidFill>
                  <a:srgbClr val="0D0D0D"/>
                </a:solidFill>
                <a:latin typeface="Times New Roman"/>
                <a:cs typeface="Times New Roman"/>
              </a:rPr>
              <a:t>шляхом</a:t>
            </a:r>
            <a:r>
              <a:rPr sz="2800" spc="-305" dirty="0">
                <a:solidFill>
                  <a:srgbClr val="0D0D0D"/>
                </a:solidFill>
                <a:latin typeface="Times New Roman"/>
                <a:cs typeface="Times New Roman"/>
              </a:rPr>
              <a:t> </a:t>
            </a:r>
            <a:r>
              <a:rPr sz="2800" spc="-135" dirty="0">
                <a:solidFill>
                  <a:srgbClr val="0D0D0D"/>
                </a:solidFill>
                <a:latin typeface="Times New Roman"/>
                <a:cs typeface="Times New Roman"/>
              </a:rPr>
              <a:t>масових</a:t>
            </a:r>
            <a:r>
              <a:rPr sz="2800" spc="-310" dirty="0">
                <a:solidFill>
                  <a:srgbClr val="0D0D0D"/>
                </a:solidFill>
                <a:latin typeface="Times New Roman"/>
                <a:cs typeface="Times New Roman"/>
              </a:rPr>
              <a:t> </a:t>
            </a:r>
            <a:r>
              <a:rPr sz="2800" spc="-145" dirty="0">
                <a:solidFill>
                  <a:srgbClr val="0D0D0D"/>
                </a:solidFill>
                <a:latin typeface="Times New Roman"/>
                <a:cs typeface="Times New Roman"/>
              </a:rPr>
              <a:t>статистичних  </a:t>
            </a:r>
            <a:r>
              <a:rPr sz="2800" spc="-140" dirty="0">
                <a:solidFill>
                  <a:srgbClr val="0D0D0D"/>
                </a:solidFill>
                <a:latin typeface="Times New Roman"/>
                <a:cs typeface="Times New Roman"/>
              </a:rPr>
              <a:t>спостережень;</a:t>
            </a:r>
            <a:endParaRPr sz="2800" dirty="0">
              <a:latin typeface="Times New Roman"/>
              <a:cs typeface="Times New Roman"/>
            </a:endParaRPr>
          </a:p>
          <a:p>
            <a:pPr marL="12700" marR="824865">
              <a:lnSpc>
                <a:spcPct val="114999"/>
              </a:lnSpc>
              <a:spcBef>
                <a:spcPts val="5"/>
              </a:spcBef>
              <a:buAutoNum type="arabicParenR"/>
              <a:tabLst>
                <a:tab pos="340360" algn="l"/>
              </a:tabLst>
            </a:pPr>
            <a:r>
              <a:rPr sz="2800" spc="-140" dirty="0">
                <a:solidFill>
                  <a:srgbClr val="0D0D0D"/>
                </a:solidFill>
                <a:latin typeface="Times New Roman"/>
                <a:cs typeface="Times New Roman"/>
              </a:rPr>
              <a:t>статистичну</a:t>
            </a:r>
            <a:r>
              <a:rPr sz="2800" spc="-365" dirty="0">
                <a:solidFill>
                  <a:srgbClr val="0D0D0D"/>
                </a:solidFill>
                <a:latin typeface="Times New Roman"/>
                <a:cs typeface="Times New Roman"/>
              </a:rPr>
              <a:t> </a:t>
            </a:r>
            <a:r>
              <a:rPr sz="2800" spc="-170" dirty="0">
                <a:solidFill>
                  <a:srgbClr val="0D0D0D"/>
                </a:solidFill>
                <a:latin typeface="Times New Roman"/>
                <a:cs typeface="Times New Roman"/>
              </a:rPr>
              <a:t>практику,</a:t>
            </a:r>
            <a:r>
              <a:rPr sz="2800" spc="-365" dirty="0">
                <a:solidFill>
                  <a:srgbClr val="0D0D0D"/>
                </a:solidFill>
                <a:latin typeface="Times New Roman"/>
                <a:cs typeface="Times New Roman"/>
              </a:rPr>
              <a:t> </a:t>
            </a:r>
            <a:r>
              <a:rPr sz="2800" spc="-130" dirty="0">
                <a:solidFill>
                  <a:srgbClr val="0D0D0D"/>
                </a:solidFill>
                <a:latin typeface="Times New Roman"/>
                <a:cs typeface="Times New Roman"/>
              </a:rPr>
              <a:t>тобто</a:t>
            </a:r>
            <a:r>
              <a:rPr sz="2800" spc="-335" dirty="0">
                <a:solidFill>
                  <a:srgbClr val="0D0D0D"/>
                </a:solidFill>
                <a:latin typeface="Times New Roman"/>
                <a:cs typeface="Times New Roman"/>
              </a:rPr>
              <a:t> </a:t>
            </a:r>
            <a:r>
              <a:rPr sz="2800" spc="-135" dirty="0">
                <a:solidFill>
                  <a:srgbClr val="0D0D0D"/>
                </a:solidFill>
                <a:latin typeface="Times New Roman"/>
                <a:cs typeface="Times New Roman"/>
              </a:rPr>
              <a:t>діяльність</a:t>
            </a:r>
            <a:r>
              <a:rPr sz="2800" spc="-370" dirty="0">
                <a:solidFill>
                  <a:srgbClr val="0D0D0D"/>
                </a:solidFill>
                <a:latin typeface="Times New Roman"/>
                <a:cs typeface="Times New Roman"/>
              </a:rPr>
              <a:t> </a:t>
            </a:r>
            <a:r>
              <a:rPr sz="2800" spc="-140" dirty="0">
                <a:solidFill>
                  <a:srgbClr val="0D0D0D"/>
                </a:solidFill>
                <a:latin typeface="Times New Roman"/>
                <a:cs typeface="Times New Roman"/>
              </a:rPr>
              <a:t>статистичних  </a:t>
            </a:r>
            <a:r>
              <a:rPr sz="2800" spc="-130" dirty="0">
                <a:solidFill>
                  <a:srgbClr val="0D0D0D"/>
                </a:solidFill>
                <a:latin typeface="Times New Roman"/>
                <a:cs typeface="Times New Roman"/>
              </a:rPr>
              <a:t>установ, </a:t>
            </a:r>
            <a:r>
              <a:rPr sz="2800" spc="-105" dirty="0">
                <a:solidFill>
                  <a:srgbClr val="0D0D0D"/>
                </a:solidFill>
                <a:latin typeface="Times New Roman"/>
                <a:cs typeface="Times New Roman"/>
              </a:rPr>
              <a:t>які </a:t>
            </a:r>
            <a:r>
              <a:rPr sz="2800" spc="-135" dirty="0">
                <a:solidFill>
                  <a:srgbClr val="0D0D0D"/>
                </a:solidFill>
                <a:latin typeface="Times New Roman"/>
                <a:cs typeface="Times New Roman"/>
              </a:rPr>
              <a:t>збирають </a:t>
            </a:r>
            <a:r>
              <a:rPr sz="2800" spc="-5" dirty="0">
                <a:solidFill>
                  <a:srgbClr val="0D0D0D"/>
                </a:solidFill>
                <a:latin typeface="Times New Roman"/>
                <a:cs typeface="Times New Roman"/>
              </a:rPr>
              <a:t>і </a:t>
            </a:r>
            <a:r>
              <a:rPr sz="2800" spc="-145" dirty="0">
                <a:solidFill>
                  <a:srgbClr val="0D0D0D"/>
                </a:solidFill>
                <a:latin typeface="Times New Roman"/>
                <a:cs typeface="Times New Roman"/>
              </a:rPr>
              <a:t>обробляють </a:t>
            </a:r>
            <a:r>
              <a:rPr sz="2800" spc="-140" dirty="0">
                <a:solidFill>
                  <a:srgbClr val="0D0D0D"/>
                </a:solidFill>
                <a:latin typeface="Times New Roman"/>
                <a:cs typeface="Times New Roman"/>
              </a:rPr>
              <a:t>інформацію </a:t>
            </a:r>
            <a:r>
              <a:rPr sz="2800" spc="-100" dirty="0">
                <a:solidFill>
                  <a:srgbClr val="0D0D0D"/>
                </a:solidFill>
                <a:latin typeface="Times New Roman"/>
                <a:cs typeface="Times New Roman"/>
              </a:rPr>
              <a:t>про  </a:t>
            </a:r>
            <a:r>
              <a:rPr sz="2800" spc="-155" dirty="0">
                <a:solidFill>
                  <a:srgbClr val="0D0D0D"/>
                </a:solidFill>
                <a:latin typeface="Times New Roman"/>
                <a:cs typeface="Times New Roman"/>
              </a:rPr>
              <a:t>соціально-економічні</a:t>
            </a:r>
            <a:r>
              <a:rPr sz="2800" spc="-355" dirty="0">
                <a:solidFill>
                  <a:srgbClr val="0D0D0D"/>
                </a:solidFill>
                <a:latin typeface="Times New Roman"/>
                <a:cs typeface="Times New Roman"/>
              </a:rPr>
              <a:t> </a:t>
            </a:r>
            <a:r>
              <a:rPr sz="2800" spc="-125" dirty="0">
                <a:solidFill>
                  <a:srgbClr val="0D0D0D"/>
                </a:solidFill>
                <a:latin typeface="Times New Roman"/>
                <a:cs typeface="Times New Roman"/>
              </a:rPr>
              <a:t>явища</a:t>
            </a:r>
            <a:r>
              <a:rPr sz="2800" spc="-325" dirty="0">
                <a:solidFill>
                  <a:srgbClr val="0D0D0D"/>
                </a:solidFill>
                <a:latin typeface="Times New Roman"/>
                <a:cs typeface="Times New Roman"/>
              </a:rPr>
              <a:t> </a:t>
            </a:r>
            <a:r>
              <a:rPr sz="2800" spc="-5" dirty="0">
                <a:solidFill>
                  <a:srgbClr val="0D0D0D"/>
                </a:solidFill>
                <a:latin typeface="Times New Roman"/>
                <a:cs typeface="Times New Roman"/>
              </a:rPr>
              <a:t>і</a:t>
            </a:r>
            <a:r>
              <a:rPr sz="2800" spc="-305" dirty="0">
                <a:solidFill>
                  <a:srgbClr val="0D0D0D"/>
                </a:solidFill>
                <a:latin typeface="Times New Roman"/>
                <a:cs typeface="Times New Roman"/>
              </a:rPr>
              <a:t> </a:t>
            </a:r>
            <a:r>
              <a:rPr sz="2800" spc="-120" dirty="0">
                <a:solidFill>
                  <a:srgbClr val="0D0D0D"/>
                </a:solidFill>
                <a:latin typeface="Times New Roman"/>
                <a:cs typeface="Times New Roman"/>
              </a:rPr>
              <a:t>процеси;</a:t>
            </a:r>
            <a:endParaRPr sz="2800" dirty="0">
              <a:latin typeface="Times New Roman"/>
              <a:cs typeface="Times New Roman"/>
            </a:endParaRPr>
          </a:p>
          <a:p>
            <a:pPr marL="340360" indent="-327660">
              <a:lnSpc>
                <a:spcPct val="100000"/>
              </a:lnSpc>
              <a:spcBef>
                <a:spcPts val="505"/>
              </a:spcBef>
              <a:buAutoNum type="arabicParenR"/>
              <a:tabLst>
                <a:tab pos="340360" algn="l"/>
              </a:tabLst>
            </a:pPr>
            <a:r>
              <a:rPr sz="2800" spc="-140" dirty="0">
                <a:solidFill>
                  <a:srgbClr val="0D0D0D"/>
                </a:solidFill>
                <a:latin typeface="Times New Roman"/>
                <a:cs typeface="Times New Roman"/>
              </a:rPr>
              <a:t>статистичну</a:t>
            </a:r>
            <a:r>
              <a:rPr sz="2800" spc="-355" dirty="0">
                <a:solidFill>
                  <a:srgbClr val="0D0D0D"/>
                </a:solidFill>
                <a:latin typeface="Times New Roman"/>
                <a:cs typeface="Times New Roman"/>
              </a:rPr>
              <a:t> </a:t>
            </a:r>
            <a:r>
              <a:rPr sz="2800" spc="-200" dirty="0">
                <a:solidFill>
                  <a:srgbClr val="0D0D0D"/>
                </a:solidFill>
                <a:latin typeface="Times New Roman"/>
                <a:cs typeface="Times New Roman"/>
              </a:rPr>
              <a:t>науку.</a:t>
            </a:r>
            <a:endParaRPr sz="2800" dirty="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0865"/>
            <a:ext cx="7662545" cy="482600"/>
          </a:xfrm>
          <a:prstGeom prst="rect">
            <a:avLst/>
          </a:prstGeom>
        </p:spPr>
        <p:txBody>
          <a:bodyPr vert="horz" wrap="square" lIns="0" tIns="12700" rIns="0" bIns="0" rtlCol="0">
            <a:spAutoFit/>
          </a:bodyPr>
          <a:lstStyle/>
          <a:p>
            <a:pPr marL="12700">
              <a:lnSpc>
                <a:spcPct val="100000"/>
              </a:lnSpc>
              <a:spcBef>
                <a:spcPts val="100"/>
              </a:spcBef>
              <a:tabLst>
                <a:tab pos="2832100" algn="l"/>
                <a:tab pos="4841240" algn="l"/>
              </a:tabLst>
            </a:pPr>
            <a:r>
              <a:rPr spc="-5" dirty="0"/>
              <a:t>Cтатистичний	</a:t>
            </a:r>
            <a:r>
              <a:rPr spc="-10" dirty="0"/>
              <a:t>показник	характеризується</a:t>
            </a:r>
          </a:p>
        </p:txBody>
      </p:sp>
      <p:sp>
        <p:nvSpPr>
          <p:cNvPr id="3" name="object 3"/>
          <p:cNvSpPr txBox="1"/>
          <p:nvPr/>
        </p:nvSpPr>
        <p:spPr>
          <a:xfrm>
            <a:off x="444500" y="436575"/>
            <a:ext cx="7663815" cy="1671955"/>
          </a:xfrm>
          <a:prstGeom prst="rect">
            <a:avLst/>
          </a:prstGeom>
        </p:spPr>
        <p:txBody>
          <a:bodyPr vert="horz" wrap="square" lIns="0" tIns="12700" rIns="0" bIns="0" rtlCol="0">
            <a:spAutoFit/>
          </a:bodyPr>
          <a:lstStyle/>
          <a:p>
            <a:pPr marL="12700" algn="just">
              <a:lnSpc>
                <a:spcPct val="100000"/>
              </a:lnSpc>
              <a:spcBef>
                <a:spcPts val="100"/>
              </a:spcBef>
            </a:pPr>
            <a:r>
              <a:rPr sz="3000" spc="-20" dirty="0">
                <a:latin typeface="Times New Roman"/>
                <a:cs typeface="Times New Roman"/>
              </a:rPr>
              <a:t>чотирма</a:t>
            </a:r>
            <a:r>
              <a:rPr sz="3000" spc="-15" dirty="0">
                <a:latin typeface="Times New Roman"/>
                <a:cs typeface="Times New Roman"/>
              </a:rPr>
              <a:t> </a:t>
            </a:r>
            <a:r>
              <a:rPr sz="3000" spc="-10" dirty="0">
                <a:latin typeface="Times New Roman"/>
                <a:cs typeface="Times New Roman"/>
              </a:rPr>
              <a:t>визначеностями.</a:t>
            </a:r>
            <a:endParaRPr sz="3000">
              <a:latin typeface="Times New Roman"/>
              <a:cs typeface="Times New Roman"/>
            </a:endParaRPr>
          </a:p>
          <a:p>
            <a:pPr marL="12700" marR="5080" algn="just">
              <a:lnSpc>
                <a:spcPts val="2880"/>
              </a:lnSpc>
              <a:spcBef>
                <a:spcPts val="695"/>
              </a:spcBef>
            </a:pPr>
            <a:r>
              <a:rPr sz="3000" b="1" spc="-5" dirty="0">
                <a:latin typeface="Times New Roman"/>
                <a:cs typeface="Times New Roman"/>
              </a:rPr>
              <a:t>Кількісна </a:t>
            </a:r>
            <a:r>
              <a:rPr sz="3000" b="1" spc="-15" dirty="0">
                <a:latin typeface="Times New Roman"/>
                <a:cs typeface="Times New Roman"/>
              </a:rPr>
              <a:t>визначеність </a:t>
            </a:r>
            <a:r>
              <a:rPr sz="3000" b="1" dirty="0">
                <a:latin typeface="Times New Roman"/>
                <a:cs typeface="Times New Roman"/>
              </a:rPr>
              <a:t>– </a:t>
            </a:r>
            <a:r>
              <a:rPr sz="3000" b="1" spc="-5" dirty="0">
                <a:latin typeface="Times New Roman"/>
                <a:cs typeface="Times New Roman"/>
              </a:rPr>
              <a:t>величина </a:t>
            </a:r>
            <a:r>
              <a:rPr sz="3000" b="1" dirty="0">
                <a:latin typeface="Times New Roman"/>
                <a:cs typeface="Times New Roman"/>
              </a:rPr>
              <a:t>явища,  </a:t>
            </a:r>
            <a:r>
              <a:rPr sz="3000" b="1" spc="-20" dirty="0">
                <a:latin typeface="Times New Roman"/>
                <a:cs typeface="Times New Roman"/>
              </a:rPr>
              <a:t>яка </a:t>
            </a:r>
            <a:r>
              <a:rPr sz="3000" b="1" spc="-10" dirty="0">
                <a:latin typeface="Times New Roman"/>
                <a:cs typeface="Times New Roman"/>
              </a:rPr>
              <a:t>виражена </a:t>
            </a:r>
            <a:r>
              <a:rPr sz="3000" b="1" spc="-15" dirty="0">
                <a:latin typeface="Times New Roman"/>
                <a:cs typeface="Times New Roman"/>
              </a:rPr>
              <a:t>відповідною одиницею  </a:t>
            </a:r>
            <a:r>
              <a:rPr sz="3000" b="1" spc="-55" dirty="0">
                <a:latin typeface="Times New Roman"/>
                <a:cs typeface="Times New Roman"/>
              </a:rPr>
              <a:t>виміру.</a:t>
            </a:r>
            <a:endParaRPr sz="3000">
              <a:latin typeface="Times New Roman"/>
              <a:cs typeface="Times New Roman"/>
            </a:endParaRPr>
          </a:p>
        </p:txBody>
      </p:sp>
      <p:sp>
        <p:nvSpPr>
          <p:cNvPr id="4" name="object 4"/>
          <p:cNvSpPr txBox="1"/>
          <p:nvPr/>
        </p:nvSpPr>
        <p:spPr>
          <a:xfrm>
            <a:off x="444500" y="2189124"/>
            <a:ext cx="7223759" cy="961390"/>
          </a:xfrm>
          <a:prstGeom prst="rect">
            <a:avLst/>
          </a:prstGeom>
        </p:spPr>
        <p:txBody>
          <a:bodyPr vert="horz" wrap="square" lIns="0" tIns="0" rIns="0" bIns="0" rtlCol="0">
            <a:spAutoFit/>
          </a:bodyPr>
          <a:lstStyle/>
          <a:p>
            <a:pPr marL="233679" indent="-220979">
              <a:lnSpc>
                <a:spcPts val="2865"/>
              </a:lnSpc>
              <a:buSzPct val="157894"/>
              <a:buChar char="-"/>
              <a:tabLst>
                <a:tab pos="233679" algn="l"/>
              </a:tabLst>
            </a:pPr>
            <a:r>
              <a:rPr sz="1900" spc="-5" dirty="0">
                <a:latin typeface="Times New Roman"/>
                <a:cs typeface="Times New Roman"/>
              </a:rPr>
              <a:t>обсяги явищ і </a:t>
            </a:r>
            <a:r>
              <a:rPr sz="1900" dirty="0">
                <a:latin typeface="Times New Roman"/>
                <a:cs typeface="Times New Roman"/>
              </a:rPr>
              <a:t>процесів </a:t>
            </a:r>
            <a:r>
              <a:rPr sz="1900" spc="-5" dirty="0">
                <a:latin typeface="Times New Roman"/>
                <a:cs typeface="Times New Roman"/>
              </a:rPr>
              <a:t>(чисельність робітників, обсяг товарообігу);</a:t>
            </a:r>
            <a:endParaRPr sz="1900" dirty="0">
              <a:latin typeface="Times New Roman"/>
              <a:cs typeface="Times New Roman"/>
            </a:endParaRPr>
          </a:p>
          <a:p>
            <a:pPr marL="152400" indent="-140335">
              <a:lnSpc>
                <a:spcPct val="100000"/>
              </a:lnSpc>
              <a:spcBef>
                <a:spcPts val="45"/>
              </a:spcBef>
              <a:buChar char="-"/>
              <a:tabLst>
                <a:tab pos="153035" algn="l"/>
              </a:tabLst>
            </a:pPr>
            <a:r>
              <a:rPr sz="1900" spc="-5" dirty="0">
                <a:latin typeface="Times New Roman"/>
                <a:cs typeface="Times New Roman"/>
              </a:rPr>
              <a:t>їх рівні (рівень продуктивності праці, рівень</a:t>
            </a:r>
            <a:r>
              <a:rPr sz="1900" spc="-60" dirty="0">
                <a:latin typeface="Times New Roman"/>
                <a:cs typeface="Times New Roman"/>
              </a:rPr>
              <a:t> </a:t>
            </a:r>
            <a:r>
              <a:rPr sz="1900" dirty="0">
                <a:latin typeface="Times New Roman"/>
                <a:cs typeface="Times New Roman"/>
              </a:rPr>
              <a:t>рентабельності);</a:t>
            </a:r>
          </a:p>
          <a:p>
            <a:pPr marL="152400" indent="-140335">
              <a:lnSpc>
                <a:spcPct val="100000"/>
              </a:lnSpc>
              <a:buChar char="-"/>
              <a:tabLst>
                <a:tab pos="153035" algn="l"/>
              </a:tabLst>
            </a:pPr>
            <a:r>
              <a:rPr sz="1900" spc="-5" dirty="0">
                <a:latin typeface="Times New Roman"/>
                <a:cs typeface="Times New Roman"/>
              </a:rPr>
              <a:t>співвідношення (між лікарями і середнім </a:t>
            </a:r>
            <a:r>
              <a:rPr sz="1900" spc="-10" dirty="0">
                <a:latin typeface="Times New Roman"/>
                <a:cs typeface="Times New Roman"/>
              </a:rPr>
              <a:t>медичним</a:t>
            </a:r>
            <a:r>
              <a:rPr sz="1900" spc="-20" dirty="0">
                <a:latin typeface="Times New Roman"/>
                <a:cs typeface="Times New Roman"/>
              </a:rPr>
              <a:t> </a:t>
            </a:r>
            <a:r>
              <a:rPr sz="1900" spc="-10" dirty="0">
                <a:latin typeface="Times New Roman"/>
                <a:cs typeface="Times New Roman"/>
              </a:rPr>
              <a:t>персоналом).</a:t>
            </a:r>
            <a:endParaRPr sz="1900" dirty="0">
              <a:latin typeface="Times New Roman"/>
              <a:cs typeface="Times New Roman"/>
            </a:endParaRPr>
          </a:p>
        </p:txBody>
      </p:sp>
      <p:sp>
        <p:nvSpPr>
          <p:cNvPr id="5" name="object 5"/>
          <p:cNvSpPr txBox="1"/>
          <p:nvPr/>
        </p:nvSpPr>
        <p:spPr>
          <a:xfrm>
            <a:off x="444500" y="3119450"/>
            <a:ext cx="7663815" cy="3227070"/>
          </a:xfrm>
          <a:prstGeom prst="rect">
            <a:avLst/>
          </a:prstGeom>
        </p:spPr>
        <p:txBody>
          <a:bodyPr vert="horz" wrap="square" lIns="0" tIns="100965" rIns="0" bIns="0" rtlCol="0">
            <a:spAutoFit/>
          </a:bodyPr>
          <a:lstStyle/>
          <a:p>
            <a:pPr marL="12700" marR="5080" algn="just">
              <a:lnSpc>
                <a:spcPts val="2880"/>
              </a:lnSpc>
              <a:spcBef>
                <a:spcPts val="795"/>
              </a:spcBef>
            </a:pPr>
            <a:r>
              <a:rPr sz="3000" b="1" spc="-5" dirty="0">
                <a:latin typeface="Times New Roman"/>
                <a:cs typeface="Times New Roman"/>
              </a:rPr>
              <a:t>Якісна </a:t>
            </a:r>
            <a:r>
              <a:rPr sz="3000" b="1" spc="-15" dirty="0">
                <a:latin typeface="Times New Roman"/>
                <a:cs typeface="Times New Roman"/>
              </a:rPr>
              <a:t>визначеність </a:t>
            </a:r>
            <a:r>
              <a:rPr sz="3000" b="1" spc="-35" dirty="0">
                <a:latin typeface="Times New Roman"/>
                <a:cs typeface="Times New Roman"/>
              </a:rPr>
              <a:t>зумовлена </a:t>
            </a:r>
            <a:r>
              <a:rPr sz="3000" b="1" spc="-5" dirty="0">
                <a:latin typeface="Times New Roman"/>
                <a:cs typeface="Times New Roman"/>
              </a:rPr>
              <a:t>суттю  </a:t>
            </a:r>
            <a:r>
              <a:rPr sz="3000" b="1" dirty="0">
                <a:latin typeface="Times New Roman"/>
                <a:cs typeface="Times New Roman"/>
              </a:rPr>
              <a:t>явища і </a:t>
            </a:r>
            <a:r>
              <a:rPr sz="3000" b="1" spc="-5" dirty="0">
                <a:latin typeface="Times New Roman"/>
                <a:cs typeface="Times New Roman"/>
              </a:rPr>
              <a:t>відображається </a:t>
            </a:r>
            <a:r>
              <a:rPr sz="3000" b="1" dirty="0">
                <a:latin typeface="Times New Roman"/>
                <a:cs typeface="Times New Roman"/>
              </a:rPr>
              <a:t>в </a:t>
            </a:r>
            <a:r>
              <a:rPr sz="3000" b="1" spc="-5" dirty="0">
                <a:latin typeface="Times New Roman"/>
                <a:cs typeface="Times New Roman"/>
              </a:rPr>
              <a:t>назві</a:t>
            </a:r>
            <a:r>
              <a:rPr sz="3000" b="1" spc="20" dirty="0">
                <a:latin typeface="Times New Roman"/>
                <a:cs typeface="Times New Roman"/>
              </a:rPr>
              <a:t> </a:t>
            </a:r>
            <a:r>
              <a:rPr sz="3000" b="1" spc="-15" dirty="0">
                <a:latin typeface="Times New Roman"/>
                <a:cs typeface="Times New Roman"/>
              </a:rPr>
              <a:t>показника</a:t>
            </a:r>
            <a:r>
              <a:rPr sz="3000" spc="-15" dirty="0">
                <a:latin typeface="Times New Roman"/>
                <a:cs typeface="Times New Roman"/>
              </a:rPr>
              <a:t>.</a:t>
            </a:r>
            <a:endParaRPr sz="3000" dirty="0">
              <a:latin typeface="Times New Roman"/>
              <a:cs typeface="Times New Roman"/>
            </a:endParaRPr>
          </a:p>
          <a:p>
            <a:pPr marL="12700" marR="5715" algn="just">
              <a:lnSpc>
                <a:spcPct val="80000"/>
              </a:lnSpc>
              <a:spcBef>
                <a:spcPts val="745"/>
              </a:spcBef>
            </a:pPr>
            <a:r>
              <a:rPr sz="3000" b="1" spc="-15" dirty="0">
                <a:latin typeface="Times New Roman"/>
                <a:cs typeface="Times New Roman"/>
              </a:rPr>
              <a:t>Визначеність простору </a:t>
            </a:r>
            <a:r>
              <a:rPr sz="3000" b="1" spc="-20" dirty="0">
                <a:latin typeface="Times New Roman"/>
                <a:cs typeface="Times New Roman"/>
              </a:rPr>
              <a:t>передбачає  </a:t>
            </a:r>
            <a:r>
              <a:rPr sz="3000" b="1" spc="-25" dirty="0">
                <a:latin typeface="Times New Roman"/>
                <a:cs typeface="Times New Roman"/>
              </a:rPr>
              <a:t>обов’язкове </a:t>
            </a:r>
            <a:r>
              <a:rPr sz="3000" b="1" spc="-15" dirty="0">
                <a:latin typeface="Times New Roman"/>
                <a:cs typeface="Times New Roman"/>
              </a:rPr>
              <a:t>зазначення </a:t>
            </a:r>
            <a:r>
              <a:rPr sz="3000" b="1" spc="-10" dirty="0">
                <a:latin typeface="Times New Roman"/>
                <a:cs typeface="Times New Roman"/>
              </a:rPr>
              <a:t>території, </a:t>
            </a:r>
            <a:r>
              <a:rPr sz="3000" b="1" spc="-5" dirty="0">
                <a:latin typeface="Times New Roman"/>
                <a:cs typeface="Times New Roman"/>
              </a:rPr>
              <a:t>до </a:t>
            </a:r>
            <a:r>
              <a:rPr sz="3000" b="1" spc="-15" dirty="0">
                <a:latin typeface="Times New Roman"/>
                <a:cs typeface="Times New Roman"/>
              </a:rPr>
              <a:t>якої  </a:t>
            </a:r>
            <a:r>
              <a:rPr sz="3000" b="1" spc="-10" dirty="0">
                <a:latin typeface="Times New Roman"/>
                <a:cs typeface="Times New Roman"/>
              </a:rPr>
              <a:t>відноситься </a:t>
            </a:r>
            <a:r>
              <a:rPr sz="3000" b="1" dirty="0">
                <a:latin typeface="Times New Roman"/>
                <a:cs typeface="Times New Roman"/>
              </a:rPr>
              <a:t>даний</a:t>
            </a:r>
            <a:r>
              <a:rPr sz="3000" b="1" spc="10" dirty="0">
                <a:latin typeface="Times New Roman"/>
                <a:cs typeface="Times New Roman"/>
              </a:rPr>
              <a:t> </a:t>
            </a:r>
            <a:r>
              <a:rPr sz="3000" b="1" spc="-10" dirty="0">
                <a:latin typeface="Times New Roman"/>
                <a:cs typeface="Times New Roman"/>
              </a:rPr>
              <a:t>показник.</a:t>
            </a:r>
            <a:endParaRPr sz="3000" dirty="0">
              <a:latin typeface="Times New Roman"/>
              <a:cs typeface="Times New Roman"/>
            </a:endParaRPr>
          </a:p>
          <a:p>
            <a:pPr marL="12700" marR="5715" algn="just">
              <a:lnSpc>
                <a:spcPct val="80000"/>
              </a:lnSpc>
              <a:spcBef>
                <a:spcPts val="720"/>
              </a:spcBef>
            </a:pPr>
            <a:r>
              <a:rPr sz="3000" b="1" spc="-15" dirty="0">
                <a:latin typeface="Times New Roman"/>
                <a:cs typeface="Times New Roman"/>
              </a:rPr>
              <a:t>Визначеність</a:t>
            </a:r>
            <a:r>
              <a:rPr sz="3000" b="1" spc="720" dirty="0">
                <a:latin typeface="Times New Roman"/>
                <a:cs typeface="Times New Roman"/>
              </a:rPr>
              <a:t> </a:t>
            </a:r>
            <a:r>
              <a:rPr sz="3000" b="1" spc="-10" dirty="0">
                <a:latin typeface="Times New Roman"/>
                <a:cs typeface="Times New Roman"/>
              </a:rPr>
              <a:t>часу </a:t>
            </a:r>
            <a:r>
              <a:rPr sz="3000" b="1" dirty="0">
                <a:latin typeface="Times New Roman"/>
                <a:cs typeface="Times New Roman"/>
              </a:rPr>
              <a:t>– </a:t>
            </a:r>
            <a:r>
              <a:rPr sz="3000" b="1" spc="-30" dirty="0">
                <a:latin typeface="Times New Roman"/>
                <a:cs typeface="Times New Roman"/>
              </a:rPr>
              <a:t>кожному </a:t>
            </a:r>
            <a:r>
              <a:rPr sz="3000" b="1" spc="-15" dirty="0">
                <a:latin typeface="Times New Roman"/>
                <a:cs typeface="Times New Roman"/>
              </a:rPr>
              <a:t>показнику  вказується </a:t>
            </a:r>
            <a:r>
              <a:rPr sz="3000" b="1" spc="-20" dirty="0">
                <a:latin typeface="Times New Roman"/>
                <a:cs typeface="Times New Roman"/>
              </a:rPr>
              <a:t>період </a:t>
            </a:r>
            <a:r>
              <a:rPr sz="3000" b="1" spc="-10" dirty="0">
                <a:latin typeface="Times New Roman"/>
                <a:cs typeface="Times New Roman"/>
              </a:rPr>
              <a:t>часу </a:t>
            </a:r>
            <a:r>
              <a:rPr sz="3000" b="1" spc="-20" dirty="0">
                <a:latin typeface="Times New Roman"/>
                <a:cs typeface="Times New Roman"/>
              </a:rPr>
              <a:t>або </a:t>
            </a:r>
            <a:r>
              <a:rPr sz="3000" b="1" spc="-85" dirty="0">
                <a:latin typeface="Times New Roman"/>
                <a:cs typeface="Times New Roman"/>
              </a:rPr>
              <a:t>дату, </a:t>
            </a:r>
            <a:r>
              <a:rPr sz="3000" b="1" spc="-5" dirty="0">
                <a:latin typeface="Times New Roman"/>
                <a:cs typeface="Times New Roman"/>
              </a:rPr>
              <a:t>до </a:t>
            </a:r>
            <a:r>
              <a:rPr sz="3000" b="1" spc="-10" dirty="0">
                <a:latin typeface="Times New Roman"/>
                <a:cs typeface="Times New Roman"/>
              </a:rPr>
              <a:t>якої </a:t>
            </a:r>
            <a:r>
              <a:rPr sz="3000" b="1" spc="-5" dirty="0">
                <a:latin typeface="Times New Roman"/>
                <a:cs typeface="Times New Roman"/>
              </a:rPr>
              <a:t>він  </a:t>
            </a:r>
            <a:r>
              <a:rPr sz="3000" b="1" spc="-10" dirty="0">
                <a:latin typeface="Times New Roman"/>
                <a:cs typeface="Times New Roman"/>
              </a:rPr>
              <a:t>відноситься.</a:t>
            </a:r>
            <a:endParaRPr sz="3000" dirty="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9529"/>
            <a:ext cx="8161655" cy="6405245"/>
          </a:xfrm>
          <a:prstGeom prst="rect">
            <a:avLst/>
          </a:prstGeom>
        </p:spPr>
        <p:txBody>
          <a:bodyPr vert="horz" wrap="square" lIns="0" tIns="12700" rIns="0" bIns="0" rtlCol="0">
            <a:spAutoFit/>
          </a:bodyPr>
          <a:lstStyle/>
          <a:p>
            <a:pPr marL="12700">
              <a:lnSpc>
                <a:spcPts val="3080"/>
              </a:lnSpc>
              <a:spcBef>
                <a:spcPts val="100"/>
              </a:spcBef>
              <a:tabLst>
                <a:tab pos="5854700" algn="l"/>
              </a:tabLst>
            </a:pPr>
            <a:r>
              <a:rPr sz="2700" spc="-10" dirty="0">
                <a:latin typeface="Times New Roman"/>
                <a:cs typeface="Times New Roman"/>
              </a:rPr>
              <a:t>Статистичні показники</a:t>
            </a:r>
            <a:r>
              <a:rPr sz="2700" spc="65" dirty="0">
                <a:latin typeface="Times New Roman"/>
                <a:cs typeface="Times New Roman"/>
              </a:rPr>
              <a:t> </a:t>
            </a:r>
            <a:r>
              <a:rPr sz="2700" spc="-15" dirty="0">
                <a:latin typeface="Times New Roman"/>
                <a:cs typeface="Times New Roman"/>
              </a:rPr>
              <a:t>поділяються</a:t>
            </a:r>
            <a:r>
              <a:rPr sz="2700" spc="15" dirty="0">
                <a:latin typeface="Times New Roman"/>
                <a:cs typeface="Times New Roman"/>
              </a:rPr>
              <a:t> </a:t>
            </a:r>
            <a:r>
              <a:rPr sz="2700" dirty="0">
                <a:latin typeface="Times New Roman"/>
                <a:cs typeface="Times New Roman"/>
              </a:rPr>
              <a:t>за	</a:t>
            </a:r>
            <a:r>
              <a:rPr sz="2700" spc="-10" dirty="0">
                <a:latin typeface="Times New Roman"/>
                <a:cs typeface="Times New Roman"/>
              </a:rPr>
              <a:t>ознаками:</a:t>
            </a:r>
            <a:endParaRPr sz="2700">
              <a:latin typeface="Times New Roman"/>
              <a:cs typeface="Times New Roman"/>
            </a:endParaRPr>
          </a:p>
          <a:p>
            <a:pPr marL="12700">
              <a:lnSpc>
                <a:spcPts val="2595"/>
              </a:lnSpc>
            </a:pPr>
            <a:r>
              <a:rPr sz="2700" b="1" i="1" dirty="0">
                <a:latin typeface="Times New Roman"/>
                <a:cs typeface="Times New Roman"/>
              </a:rPr>
              <a:t>За </a:t>
            </a:r>
            <a:r>
              <a:rPr sz="2700" b="1" i="1" spc="-30" dirty="0">
                <a:latin typeface="Times New Roman"/>
                <a:cs typeface="Times New Roman"/>
              </a:rPr>
              <a:t>способом </a:t>
            </a:r>
            <a:r>
              <a:rPr sz="2700" b="1" i="1" spc="-5" dirty="0">
                <a:latin typeface="Times New Roman"/>
                <a:cs typeface="Times New Roman"/>
              </a:rPr>
              <a:t>обчислення </a:t>
            </a:r>
            <a:r>
              <a:rPr sz="2700" spc="-5" dirty="0">
                <a:latin typeface="Times New Roman"/>
                <a:cs typeface="Times New Roman"/>
              </a:rPr>
              <a:t>розрізняють </a:t>
            </a:r>
            <a:r>
              <a:rPr sz="2700" spc="-10" dirty="0">
                <a:latin typeface="Times New Roman"/>
                <a:cs typeface="Times New Roman"/>
              </a:rPr>
              <a:t>первинні</a:t>
            </a:r>
            <a:r>
              <a:rPr sz="2700" spc="25" dirty="0">
                <a:latin typeface="Times New Roman"/>
                <a:cs typeface="Times New Roman"/>
              </a:rPr>
              <a:t> </a:t>
            </a:r>
            <a:r>
              <a:rPr sz="2700" dirty="0">
                <a:latin typeface="Times New Roman"/>
                <a:cs typeface="Times New Roman"/>
              </a:rPr>
              <a:t>і</a:t>
            </a:r>
            <a:endParaRPr sz="2700">
              <a:latin typeface="Times New Roman"/>
              <a:cs typeface="Times New Roman"/>
            </a:endParaRPr>
          </a:p>
          <a:p>
            <a:pPr marL="12700">
              <a:lnSpc>
                <a:spcPts val="2270"/>
              </a:lnSpc>
            </a:pPr>
            <a:r>
              <a:rPr sz="2700" spc="-15" dirty="0">
                <a:latin typeface="Times New Roman"/>
                <a:cs typeface="Times New Roman"/>
              </a:rPr>
              <a:t>похідні (вторинні) </a:t>
            </a:r>
            <a:r>
              <a:rPr sz="2700" spc="-10" dirty="0">
                <a:latin typeface="Times New Roman"/>
                <a:cs typeface="Times New Roman"/>
              </a:rPr>
              <a:t>показники. </a:t>
            </a:r>
            <a:r>
              <a:rPr sz="2700" b="1" i="1" spc="-5" dirty="0">
                <a:latin typeface="Times New Roman"/>
                <a:cs typeface="Times New Roman"/>
              </a:rPr>
              <a:t>Первинні</a:t>
            </a:r>
            <a:r>
              <a:rPr sz="2700" b="1" i="1" spc="85" dirty="0">
                <a:latin typeface="Times New Roman"/>
                <a:cs typeface="Times New Roman"/>
              </a:rPr>
              <a:t> </a:t>
            </a:r>
            <a:r>
              <a:rPr sz="2700" dirty="0">
                <a:latin typeface="Times New Roman"/>
                <a:cs typeface="Times New Roman"/>
              </a:rPr>
              <a:t>(кількісні,</a:t>
            </a:r>
            <a:endParaRPr sz="2700">
              <a:latin typeface="Times New Roman"/>
              <a:cs typeface="Times New Roman"/>
            </a:endParaRPr>
          </a:p>
          <a:p>
            <a:pPr marL="12700">
              <a:lnSpc>
                <a:spcPts val="2270"/>
              </a:lnSpc>
            </a:pPr>
            <a:r>
              <a:rPr sz="2700" dirty="0">
                <a:latin typeface="Times New Roman"/>
                <a:cs typeface="Times New Roman"/>
              </a:rPr>
              <a:t>об’ємні) </a:t>
            </a:r>
            <a:r>
              <a:rPr sz="2700" spc="-20" dirty="0">
                <a:latin typeface="Times New Roman"/>
                <a:cs typeface="Times New Roman"/>
              </a:rPr>
              <a:t>визначають </a:t>
            </a:r>
            <a:r>
              <a:rPr sz="2700" spc="-10" dirty="0">
                <a:latin typeface="Times New Roman"/>
                <a:cs typeface="Times New Roman"/>
              </a:rPr>
              <a:t>зведенням </a:t>
            </a:r>
            <a:r>
              <a:rPr sz="2700" spc="-5" dirty="0">
                <a:latin typeface="Times New Roman"/>
                <a:cs typeface="Times New Roman"/>
              </a:rPr>
              <a:t>даних</a:t>
            </a:r>
            <a:r>
              <a:rPr sz="2700" spc="85" dirty="0">
                <a:latin typeface="Times New Roman"/>
                <a:cs typeface="Times New Roman"/>
              </a:rPr>
              <a:t> </a:t>
            </a:r>
            <a:r>
              <a:rPr sz="2700" spc="-15" dirty="0">
                <a:latin typeface="Times New Roman"/>
                <a:cs typeface="Times New Roman"/>
              </a:rPr>
              <a:t>статистичного</a:t>
            </a:r>
            <a:endParaRPr sz="2700">
              <a:latin typeface="Times New Roman"/>
              <a:cs typeface="Times New Roman"/>
            </a:endParaRPr>
          </a:p>
          <a:p>
            <a:pPr marL="12700">
              <a:lnSpc>
                <a:spcPts val="2270"/>
              </a:lnSpc>
            </a:pPr>
            <a:r>
              <a:rPr sz="2700" dirty="0">
                <a:latin typeface="Times New Roman"/>
                <a:cs typeface="Times New Roman"/>
              </a:rPr>
              <a:t>спостереження і </a:t>
            </a:r>
            <a:r>
              <a:rPr sz="2700" spc="-20" dirty="0">
                <a:latin typeface="Times New Roman"/>
                <a:cs typeface="Times New Roman"/>
              </a:rPr>
              <a:t>подають </a:t>
            </a:r>
            <a:r>
              <a:rPr sz="2700" dirty="0">
                <a:latin typeface="Times New Roman"/>
                <a:cs typeface="Times New Roman"/>
              </a:rPr>
              <a:t>у </a:t>
            </a:r>
            <a:r>
              <a:rPr sz="2700" spc="-5" dirty="0">
                <a:latin typeface="Times New Roman"/>
                <a:cs typeface="Times New Roman"/>
              </a:rPr>
              <a:t>формі </a:t>
            </a:r>
            <a:r>
              <a:rPr sz="2700" spc="-10" dirty="0">
                <a:latin typeface="Times New Roman"/>
                <a:cs typeface="Times New Roman"/>
              </a:rPr>
              <a:t>абсолютних</a:t>
            </a:r>
            <a:r>
              <a:rPr sz="2700" spc="-35" dirty="0">
                <a:latin typeface="Times New Roman"/>
                <a:cs typeface="Times New Roman"/>
              </a:rPr>
              <a:t> </a:t>
            </a:r>
            <a:r>
              <a:rPr sz="2700" spc="-5" dirty="0">
                <a:latin typeface="Times New Roman"/>
                <a:cs typeface="Times New Roman"/>
              </a:rPr>
              <a:t>величин.</a:t>
            </a:r>
            <a:endParaRPr sz="2700">
              <a:latin typeface="Times New Roman"/>
              <a:cs typeface="Times New Roman"/>
            </a:endParaRPr>
          </a:p>
          <a:p>
            <a:pPr marL="12700">
              <a:lnSpc>
                <a:spcPts val="2270"/>
              </a:lnSpc>
            </a:pPr>
            <a:r>
              <a:rPr sz="2700" b="1" i="1" spc="-10" dirty="0">
                <a:latin typeface="Times New Roman"/>
                <a:cs typeface="Times New Roman"/>
              </a:rPr>
              <a:t>Похідні </a:t>
            </a:r>
            <a:r>
              <a:rPr sz="2700" spc="-5" dirty="0">
                <a:latin typeface="Times New Roman"/>
                <a:cs typeface="Times New Roman"/>
              </a:rPr>
              <a:t>(якісні, </a:t>
            </a:r>
            <a:r>
              <a:rPr sz="2700" spc="-15" dirty="0">
                <a:latin typeface="Times New Roman"/>
                <a:cs typeface="Times New Roman"/>
              </a:rPr>
              <a:t>вторинні) </a:t>
            </a:r>
            <a:r>
              <a:rPr sz="2700" spc="-10" dirty="0">
                <a:latin typeface="Times New Roman"/>
                <a:cs typeface="Times New Roman"/>
              </a:rPr>
              <a:t>виражаються </a:t>
            </a:r>
            <a:r>
              <a:rPr sz="2700" spc="-5" dirty="0">
                <a:latin typeface="Times New Roman"/>
                <a:cs typeface="Times New Roman"/>
              </a:rPr>
              <a:t>середніми</a:t>
            </a:r>
            <a:r>
              <a:rPr sz="2700" spc="65" dirty="0">
                <a:latin typeface="Times New Roman"/>
                <a:cs typeface="Times New Roman"/>
              </a:rPr>
              <a:t> </a:t>
            </a:r>
            <a:r>
              <a:rPr sz="2700" dirty="0">
                <a:latin typeface="Times New Roman"/>
                <a:cs typeface="Times New Roman"/>
              </a:rPr>
              <a:t>або</a:t>
            </a:r>
            <a:endParaRPr sz="2700">
              <a:latin typeface="Times New Roman"/>
              <a:cs typeface="Times New Roman"/>
            </a:endParaRPr>
          </a:p>
          <a:p>
            <a:pPr marL="12700" marR="1413510">
              <a:lnSpc>
                <a:spcPct val="70000"/>
              </a:lnSpc>
              <a:spcBef>
                <a:spcPts val="484"/>
              </a:spcBef>
            </a:pPr>
            <a:r>
              <a:rPr sz="2700" dirty="0">
                <a:latin typeface="Times New Roman"/>
                <a:cs typeface="Times New Roman"/>
              </a:rPr>
              <a:t>відносними </a:t>
            </a:r>
            <a:r>
              <a:rPr sz="2700" spc="-5" dirty="0">
                <a:latin typeface="Times New Roman"/>
                <a:cs typeface="Times New Roman"/>
              </a:rPr>
              <a:t>величинами. </a:t>
            </a:r>
            <a:r>
              <a:rPr sz="2700" spc="-15" dirty="0">
                <a:latin typeface="Times New Roman"/>
                <a:cs typeface="Times New Roman"/>
              </a:rPr>
              <a:t>Похідні </a:t>
            </a:r>
            <a:r>
              <a:rPr sz="2700" spc="-10" dirty="0">
                <a:latin typeface="Times New Roman"/>
                <a:cs typeface="Times New Roman"/>
              </a:rPr>
              <a:t>показники </a:t>
            </a:r>
            <a:r>
              <a:rPr sz="2700" dirty="0">
                <a:latin typeface="Times New Roman"/>
                <a:cs typeface="Times New Roman"/>
              </a:rPr>
              <a:t>в  </a:t>
            </a:r>
            <a:r>
              <a:rPr sz="2700" spc="5" dirty="0">
                <a:latin typeface="Times New Roman"/>
                <a:cs typeface="Times New Roman"/>
              </a:rPr>
              <a:t>більшості </a:t>
            </a:r>
            <a:r>
              <a:rPr sz="2700" spc="-5" dirty="0">
                <a:latin typeface="Times New Roman"/>
                <a:cs typeface="Times New Roman"/>
              </a:rPr>
              <a:t>своїй</a:t>
            </a:r>
            <a:r>
              <a:rPr sz="2700" spc="-30" dirty="0">
                <a:latin typeface="Times New Roman"/>
                <a:cs typeface="Times New Roman"/>
              </a:rPr>
              <a:t> </a:t>
            </a:r>
            <a:r>
              <a:rPr sz="2700" spc="-5" dirty="0">
                <a:latin typeface="Times New Roman"/>
                <a:cs typeface="Times New Roman"/>
              </a:rPr>
              <a:t>неадитивні.</a:t>
            </a:r>
            <a:endParaRPr sz="2700">
              <a:latin typeface="Times New Roman"/>
              <a:cs typeface="Times New Roman"/>
            </a:endParaRPr>
          </a:p>
          <a:p>
            <a:pPr marL="12700" marR="1492885">
              <a:lnSpc>
                <a:spcPct val="70000"/>
              </a:lnSpc>
              <a:spcBef>
                <a:spcPts val="650"/>
              </a:spcBef>
            </a:pPr>
            <a:r>
              <a:rPr sz="2700" b="1" i="1" dirty="0">
                <a:latin typeface="Times New Roman"/>
                <a:cs typeface="Times New Roman"/>
              </a:rPr>
              <a:t>За </a:t>
            </a:r>
            <a:r>
              <a:rPr sz="2700" b="1" i="1" spc="-25" dirty="0">
                <a:latin typeface="Times New Roman"/>
                <a:cs typeface="Times New Roman"/>
              </a:rPr>
              <a:t>ознакою </a:t>
            </a:r>
            <a:r>
              <a:rPr sz="2700" b="1" i="1" spc="-5" dirty="0">
                <a:latin typeface="Times New Roman"/>
                <a:cs typeface="Times New Roman"/>
              </a:rPr>
              <a:t>часу </a:t>
            </a:r>
            <a:r>
              <a:rPr sz="2700" b="1" spc="-5" dirty="0">
                <a:latin typeface="Times New Roman"/>
                <a:cs typeface="Times New Roman"/>
              </a:rPr>
              <a:t>показники </a:t>
            </a:r>
            <a:r>
              <a:rPr sz="2700" b="1" spc="-15" dirty="0">
                <a:latin typeface="Times New Roman"/>
                <a:cs typeface="Times New Roman"/>
              </a:rPr>
              <a:t>поділяються </a:t>
            </a:r>
            <a:r>
              <a:rPr sz="2700" b="1" spc="-5" dirty="0">
                <a:latin typeface="Times New Roman"/>
                <a:cs typeface="Times New Roman"/>
              </a:rPr>
              <a:t>на  </a:t>
            </a:r>
            <a:r>
              <a:rPr sz="2700" b="1" dirty="0">
                <a:latin typeface="Times New Roman"/>
                <a:cs typeface="Times New Roman"/>
              </a:rPr>
              <a:t>інтервальні і</a:t>
            </a:r>
            <a:r>
              <a:rPr sz="2700" b="1" spc="-40" dirty="0">
                <a:latin typeface="Times New Roman"/>
                <a:cs typeface="Times New Roman"/>
              </a:rPr>
              <a:t> </a:t>
            </a:r>
            <a:r>
              <a:rPr sz="2700" b="1" spc="-10" dirty="0">
                <a:latin typeface="Times New Roman"/>
                <a:cs typeface="Times New Roman"/>
              </a:rPr>
              <a:t>моментні.</a:t>
            </a:r>
            <a:endParaRPr sz="2700">
              <a:latin typeface="Times New Roman"/>
              <a:cs typeface="Times New Roman"/>
            </a:endParaRPr>
          </a:p>
          <a:p>
            <a:pPr marL="12700" marR="520700">
              <a:lnSpc>
                <a:spcPct val="70000"/>
              </a:lnSpc>
              <a:spcBef>
                <a:spcPts val="650"/>
              </a:spcBef>
            </a:pPr>
            <a:r>
              <a:rPr sz="2700" b="1" i="1" spc="-5" dirty="0">
                <a:latin typeface="Times New Roman"/>
                <a:cs typeface="Times New Roman"/>
              </a:rPr>
              <a:t>Інтервальні </a:t>
            </a:r>
            <a:r>
              <a:rPr sz="2700" spc="-15" dirty="0">
                <a:latin typeface="Times New Roman"/>
                <a:cs typeface="Times New Roman"/>
              </a:rPr>
              <a:t>характеризують </a:t>
            </a:r>
            <a:r>
              <a:rPr sz="2700" spc="-10" dirty="0">
                <a:latin typeface="Times New Roman"/>
                <a:cs typeface="Times New Roman"/>
              </a:rPr>
              <a:t>явище </a:t>
            </a:r>
            <a:r>
              <a:rPr sz="2700" dirty="0">
                <a:latin typeface="Times New Roman"/>
                <a:cs typeface="Times New Roman"/>
              </a:rPr>
              <a:t>за </a:t>
            </a:r>
            <a:r>
              <a:rPr sz="2700" spc="-10" dirty="0">
                <a:latin typeface="Times New Roman"/>
                <a:cs typeface="Times New Roman"/>
              </a:rPr>
              <a:t>певний </a:t>
            </a:r>
            <a:r>
              <a:rPr sz="2700" dirty="0">
                <a:latin typeface="Times New Roman"/>
                <a:cs typeface="Times New Roman"/>
              </a:rPr>
              <a:t>час  </a:t>
            </a:r>
            <a:r>
              <a:rPr sz="2700" spc="-5" dirty="0">
                <a:latin typeface="Times New Roman"/>
                <a:cs typeface="Times New Roman"/>
              </a:rPr>
              <a:t>(місяць, </a:t>
            </a:r>
            <a:r>
              <a:rPr sz="2700" dirty="0">
                <a:latin typeface="Times New Roman"/>
                <a:cs typeface="Times New Roman"/>
              </a:rPr>
              <a:t>рік) (обсяг </a:t>
            </a:r>
            <a:r>
              <a:rPr sz="2700" spc="-15" dirty="0">
                <a:latin typeface="Times New Roman"/>
                <a:cs typeface="Times New Roman"/>
              </a:rPr>
              <a:t>виробленої </a:t>
            </a:r>
            <a:r>
              <a:rPr sz="2700" spc="-10" dirty="0">
                <a:latin typeface="Times New Roman"/>
                <a:cs typeface="Times New Roman"/>
              </a:rPr>
              <a:t>продукції </a:t>
            </a:r>
            <a:r>
              <a:rPr sz="2700" dirty="0">
                <a:latin typeface="Times New Roman"/>
                <a:cs typeface="Times New Roman"/>
              </a:rPr>
              <a:t>за</a:t>
            </a:r>
            <a:r>
              <a:rPr sz="2700" spc="50" dirty="0">
                <a:latin typeface="Times New Roman"/>
                <a:cs typeface="Times New Roman"/>
              </a:rPr>
              <a:t> </a:t>
            </a:r>
            <a:r>
              <a:rPr sz="2700" spc="-5" dirty="0">
                <a:latin typeface="Times New Roman"/>
                <a:cs typeface="Times New Roman"/>
              </a:rPr>
              <a:t>місяць).</a:t>
            </a:r>
            <a:endParaRPr sz="2700">
              <a:latin typeface="Times New Roman"/>
              <a:cs typeface="Times New Roman"/>
            </a:endParaRPr>
          </a:p>
          <a:p>
            <a:pPr marL="12700" marR="161290">
              <a:lnSpc>
                <a:spcPct val="70000"/>
              </a:lnSpc>
              <a:spcBef>
                <a:spcPts val="650"/>
              </a:spcBef>
            </a:pPr>
            <a:r>
              <a:rPr sz="2700" b="1" i="1" spc="-25" dirty="0">
                <a:latin typeface="Times New Roman"/>
                <a:cs typeface="Times New Roman"/>
              </a:rPr>
              <a:t>Моментні </a:t>
            </a:r>
            <a:r>
              <a:rPr sz="2700" spc="-10" dirty="0">
                <a:latin typeface="Times New Roman"/>
                <a:cs typeface="Times New Roman"/>
              </a:rPr>
              <a:t>показники дають </a:t>
            </a:r>
            <a:r>
              <a:rPr sz="2700" dirty="0">
                <a:latin typeface="Times New Roman"/>
                <a:cs typeface="Times New Roman"/>
              </a:rPr>
              <a:t>кількісну </a:t>
            </a:r>
            <a:r>
              <a:rPr sz="2700" spc="-10" dirty="0">
                <a:latin typeface="Times New Roman"/>
                <a:cs typeface="Times New Roman"/>
              </a:rPr>
              <a:t>характеристику  </a:t>
            </a:r>
            <a:r>
              <a:rPr sz="2700" spc="-5" dirty="0">
                <a:latin typeface="Times New Roman"/>
                <a:cs typeface="Times New Roman"/>
              </a:rPr>
              <a:t>явищ на </a:t>
            </a:r>
            <a:r>
              <a:rPr sz="2700" spc="-10" dirty="0">
                <a:latin typeface="Times New Roman"/>
                <a:cs typeface="Times New Roman"/>
              </a:rPr>
              <a:t>певний момент</a:t>
            </a:r>
            <a:r>
              <a:rPr sz="2700" spc="60" dirty="0">
                <a:latin typeface="Times New Roman"/>
                <a:cs typeface="Times New Roman"/>
              </a:rPr>
              <a:t> </a:t>
            </a:r>
            <a:r>
              <a:rPr sz="2700" spc="-65" dirty="0">
                <a:latin typeface="Times New Roman"/>
                <a:cs typeface="Times New Roman"/>
              </a:rPr>
              <a:t>часу.</a:t>
            </a:r>
            <a:endParaRPr sz="2700">
              <a:latin typeface="Times New Roman"/>
              <a:cs typeface="Times New Roman"/>
            </a:endParaRPr>
          </a:p>
          <a:p>
            <a:pPr marL="1975485" marR="230504" indent="-1628139">
              <a:lnSpc>
                <a:spcPct val="70000"/>
              </a:lnSpc>
              <a:spcBef>
                <a:spcPts val="650"/>
              </a:spcBef>
            </a:pPr>
            <a:r>
              <a:rPr sz="2700" i="1" spc="-5" dirty="0">
                <a:latin typeface="Times New Roman"/>
                <a:cs typeface="Times New Roman"/>
              </a:rPr>
              <a:t>Інтервальні </a:t>
            </a:r>
            <a:r>
              <a:rPr sz="2700" i="1" dirty="0">
                <a:latin typeface="Times New Roman"/>
                <a:cs typeface="Times New Roman"/>
              </a:rPr>
              <a:t>і </a:t>
            </a:r>
            <a:r>
              <a:rPr sz="2700" i="1" spc="-20" dirty="0">
                <a:latin typeface="Times New Roman"/>
                <a:cs typeface="Times New Roman"/>
              </a:rPr>
              <a:t>моментні </a:t>
            </a:r>
            <a:r>
              <a:rPr sz="2700" i="1" spc="-10" dirty="0">
                <a:latin typeface="Times New Roman"/>
                <a:cs typeface="Times New Roman"/>
              </a:rPr>
              <a:t>показники </a:t>
            </a:r>
            <a:r>
              <a:rPr sz="2700" i="1" spc="-15" dirty="0">
                <a:latin typeface="Times New Roman"/>
                <a:cs typeface="Times New Roman"/>
              </a:rPr>
              <a:t>можуть </a:t>
            </a:r>
            <a:r>
              <a:rPr sz="2700" i="1" spc="-10" dirty="0">
                <a:latin typeface="Times New Roman"/>
                <a:cs typeface="Times New Roman"/>
              </a:rPr>
              <a:t>бути </a:t>
            </a:r>
            <a:r>
              <a:rPr sz="2700" i="1" dirty="0">
                <a:latin typeface="Times New Roman"/>
                <a:cs typeface="Times New Roman"/>
              </a:rPr>
              <a:t>як  первинними, </a:t>
            </a:r>
            <a:r>
              <a:rPr sz="2700" i="1" spc="5" dirty="0">
                <a:latin typeface="Times New Roman"/>
                <a:cs typeface="Times New Roman"/>
              </a:rPr>
              <a:t>так </a:t>
            </a:r>
            <a:r>
              <a:rPr sz="2700" i="1" dirty="0">
                <a:latin typeface="Times New Roman"/>
                <a:cs typeface="Times New Roman"/>
              </a:rPr>
              <a:t>і</a:t>
            </a:r>
            <a:r>
              <a:rPr sz="2700" i="1" spc="-55" dirty="0">
                <a:latin typeface="Times New Roman"/>
                <a:cs typeface="Times New Roman"/>
              </a:rPr>
              <a:t> </a:t>
            </a:r>
            <a:r>
              <a:rPr sz="2700" i="1" spc="-5" dirty="0">
                <a:latin typeface="Times New Roman"/>
                <a:cs typeface="Times New Roman"/>
              </a:rPr>
              <a:t>похідними.</a:t>
            </a:r>
            <a:endParaRPr sz="2700">
              <a:latin typeface="Times New Roman"/>
              <a:cs typeface="Times New Roman"/>
            </a:endParaRPr>
          </a:p>
          <a:p>
            <a:pPr marL="12700">
              <a:lnSpc>
                <a:spcPts val="2430"/>
              </a:lnSpc>
            </a:pPr>
            <a:r>
              <a:rPr sz="2700" b="1" i="1" dirty="0">
                <a:latin typeface="Times New Roman"/>
                <a:cs typeface="Times New Roman"/>
              </a:rPr>
              <a:t>За </a:t>
            </a:r>
            <a:r>
              <a:rPr sz="2700" b="1" i="1" spc="-20" dirty="0">
                <a:latin typeface="Times New Roman"/>
                <a:cs typeface="Times New Roman"/>
              </a:rPr>
              <a:t>обсягом </a:t>
            </a:r>
            <a:r>
              <a:rPr sz="2700" b="1" i="1" spc="-5" dirty="0">
                <a:latin typeface="Times New Roman"/>
                <a:cs typeface="Times New Roman"/>
              </a:rPr>
              <a:t>сукупності </a:t>
            </a:r>
            <a:r>
              <a:rPr sz="2700" spc="-5" dirty="0">
                <a:latin typeface="Times New Roman"/>
                <a:cs typeface="Times New Roman"/>
              </a:rPr>
              <a:t>розрізняють індивідуальні </a:t>
            </a:r>
            <a:r>
              <a:rPr sz="2700" dirty="0">
                <a:latin typeface="Times New Roman"/>
                <a:cs typeface="Times New Roman"/>
              </a:rPr>
              <a:t>–</a:t>
            </a:r>
            <a:endParaRPr sz="2700">
              <a:latin typeface="Times New Roman"/>
              <a:cs typeface="Times New Roman"/>
            </a:endParaRPr>
          </a:p>
          <a:p>
            <a:pPr marL="12700">
              <a:lnSpc>
                <a:spcPts val="2270"/>
              </a:lnSpc>
            </a:pPr>
            <a:r>
              <a:rPr sz="2700" spc="-15" dirty="0">
                <a:latin typeface="Times New Roman"/>
                <a:cs typeface="Times New Roman"/>
              </a:rPr>
              <a:t>характеризують </a:t>
            </a:r>
            <a:r>
              <a:rPr sz="2700" dirty="0">
                <a:latin typeface="Times New Roman"/>
                <a:cs typeface="Times New Roman"/>
              </a:rPr>
              <a:t>окремі </a:t>
            </a:r>
            <a:r>
              <a:rPr sz="2700" spc="-15" dirty="0">
                <a:latin typeface="Times New Roman"/>
                <a:cs typeface="Times New Roman"/>
              </a:rPr>
              <a:t>одиниці </a:t>
            </a:r>
            <a:r>
              <a:rPr sz="2700" dirty="0">
                <a:latin typeface="Times New Roman"/>
                <a:cs typeface="Times New Roman"/>
              </a:rPr>
              <a:t>сукупності,</a:t>
            </a:r>
            <a:r>
              <a:rPr sz="2700" spc="20" dirty="0">
                <a:latin typeface="Times New Roman"/>
                <a:cs typeface="Times New Roman"/>
              </a:rPr>
              <a:t> </a:t>
            </a:r>
            <a:r>
              <a:rPr sz="2700" spc="-5" dirty="0">
                <a:latin typeface="Times New Roman"/>
                <a:cs typeface="Times New Roman"/>
              </a:rPr>
              <a:t>що</a:t>
            </a:r>
            <a:endParaRPr sz="2700">
              <a:latin typeface="Times New Roman"/>
              <a:cs typeface="Times New Roman"/>
            </a:endParaRPr>
          </a:p>
          <a:p>
            <a:pPr marL="12700" marR="1378585">
              <a:lnSpc>
                <a:spcPct val="70100"/>
              </a:lnSpc>
              <a:spcBef>
                <a:spcPts val="480"/>
              </a:spcBef>
            </a:pPr>
            <a:r>
              <a:rPr sz="2700" spc="-20" dirty="0">
                <a:latin typeface="Times New Roman"/>
                <a:cs typeface="Times New Roman"/>
              </a:rPr>
              <a:t>вивчаються; </a:t>
            </a:r>
            <a:r>
              <a:rPr sz="2700" spc="-10" dirty="0">
                <a:latin typeface="Times New Roman"/>
                <a:cs typeface="Times New Roman"/>
              </a:rPr>
              <a:t>зведені </a:t>
            </a:r>
            <a:r>
              <a:rPr sz="2700" dirty="0">
                <a:latin typeface="Times New Roman"/>
                <a:cs typeface="Times New Roman"/>
              </a:rPr>
              <a:t>(або </a:t>
            </a:r>
            <a:r>
              <a:rPr sz="2700" spc="-10" dirty="0">
                <a:latin typeface="Times New Roman"/>
                <a:cs typeface="Times New Roman"/>
              </a:rPr>
              <a:t>узагальнюючі) </a:t>
            </a:r>
            <a:r>
              <a:rPr sz="2700" dirty="0">
                <a:latin typeface="Times New Roman"/>
                <a:cs typeface="Times New Roman"/>
              </a:rPr>
              <a:t>– </a:t>
            </a:r>
            <a:r>
              <a:rPr sz="2700" spc="-10" dirty="0">
                <a:latin typeface="Times New Roman"/>
                <a:cs typeface="Times New Roman"/>
              </a:rPr>
              <a:t>всю  сукупність </a:t>
            </a:r>
            <a:r>
              <a:rPr sz="2700" dirty="0">
                <a:latin typeface="Times New Roman"/>
                <a:cs typeface="Times New Roman"/>
              </a:rPr>
              <a:t>в </a:t>
            </a:r>
            <a:r>
              <a:rPr sz="2700" spc="-50" dirty="0">
                <a:latin typeface="Times New Roman"/>
                <a:cs typeface="Times New Roman"/>
              </a:rPr>
              <a:t>цілому.</a:t>
            </a:r>
            <a:endParaRPr sz="2700">
              <a:latin typeface="Times New Roman"/>
              <a:cs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856" y="88392"/>
            <a:ext cx="609600" cy="5120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7219" y="88392"/>
            <a:ext cx="8182356" cy="51206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55751" y="170129"/>
            <a:ext cx="8050530" cy="391795"/>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2.</a:t>
            </a:r>
            <a:r>
              <a:rPr sz="2400" b="1" spc="-320" dirty="0">
                <a:solidFill>
                  <a:srgbClr val="5E2D79"/>
                </a:solidFill>
                <a:latin typeface="Times New Roman"/>
                <a:cs typeface="Times New Roman"/>
              </a:rPr>
              <a:t> </a:t>
            </a:r>
            <a:r>
              <a:rPr sz="2400" b="1" spc="-165" dirty="0">
                <a:solidFill>
                  <a:srgbClr val="5E2D79"/>
                </a:solidFill>
                <a:latin typeface="Times New Roman"/>
                <a:cs typeface="Times New Roman"/>
              </a:rPr>
              <a:t>АБСОЛЮТНІ</a:t>
            </a:r>
            <a:r>
              <a:rPr sz="2400" b="1" spc="-250" dirty="0">
                <a:solidFill>
                  <a:srgbClr val="5E2D79"/>
                </a:solidFill>
                <a:latin typeface="Times New Roman"/>
                <a:cs typeface="Times New Roman"/>
              </a:rPr>
              <a:t> </a:t>
            </a:r>
            <a:r>
              <a:rPr sz="2400" b="1" spc="-145" dirty="0">
                <a:solidFill>
                  <a:srgbClr val="5E2D79"/>
                </a:solidFill>
                <a:latin typeface="Times New Roman"/>
                <a:cs typeface="Times New Roman"/>
              </a:rPr>
              <a:t>ВЕЛИЧИНИ,</a:t>
            </a:r>
            <a:r>
              <a:rPr sz="2400" b="1" spc="-280" dirty="0">
                <a:solidFill>
                  <a:srgbClr val="5E2D79"/>
                </a:solidFill>
                <a:latin typeface="Times New Roman"/>
                <a:cs typeface="Times New Roman"/>
              </a:rPr>
              <a:t> </a:t>
            </a:r>
            <a:r>
              <a:rPr sz="2400" b="1" spc="-80" dirty="0">
                <a:solidFill>
                  <a:srgbClr val="5E2D79"/>
                </a:solidFill>
                <a:latin typeface="Times New Roman"/>
                <a:cs typeface="Times New Roman"/>
              </a:rPr>
              <a:t>ЇХ</a:t>
            </a:r>
            <a:r>
              <a:rPr sz="2400" b="1" spc="-300" dirty="0">
                <a:solidFill>
                  <a:srgbClr val="5E2D79"/>
                </a:solidFill>
                <a:latin typeface="Times New Roman"/>
                <a:cs typeface="Times New Roman"/>
              </a:rPr>
              <a:t> </a:t>
            </a:r>
            <a:r>
              <a:rPr sz="2400" b="1" spc="-120" dirty="0">
                <a:solidFill>
                  <a:srgbClr val="5E2D79"/>
                </a:solidFill>
                <a:latin typeface="Times New Roman"/>
                <a:cs typeface="Times New Roman"/>
              </a:rPr>
              <a:t>ВИДИ</a:t>
            </a:r>
            <a:r>
              <a:rPr sz="2400" b="1" spc="-305" dirty="0">
                <a:solidFill>
                  <a:srgbClr val="5E2D79"/>
                </a:solidFill>
                <a:latin typeface="Times New Roman"/>
                <a:cs typeface="Times New Roman"/>
              </a:rPr>
              <a:t> </a:t>
            </a:r>
            <a:r>
              <a:rPr sz="2400" b="1" spc="-145" dirty="0">
                <a:solidFill>
                  <a:srgbClr val="5E2D79"/>
                </a:solidFill>
                <a:latin typeface="Times New Roman"/>
                <a:cs typeface="Times New Roman"/>
              </a:rPr>
              <a:t>ТА</a:t>
            </a:r>
            <a:r>
              <a:rPr sz="2400" b="1" spc="-300" dirty="0">
                <a:solidFill>
                  <a:srgbClr val="5E2D79"/>
                </a:solidFill>
                <a:latin typeface="Times New Roman"/>
                <a:cs typeface="Times New Roman"/>
              </a:rPr>
              <a:t> </a:t>
            </a:r>
            <a:r>
              <a:rPr sz="2400" b="1" spc="-150" dirty="0">
                <a:solidFill>
                  <a:srgbClr val="5E2D79"/>
                </a:solidFill>
                <a:latin typeface="Times New Roman"/>
                <a:cs typeface="Times New Roman"/>
              </a:rPr>
              <a:t>ОДИНИЦІ</a:t>
            </a:r>
            <a:r>
              <a:rPr sz="2400" b="1" spc="-310" dirty="0">
                <a:solidFill>
                  <a:srgbClr val="5E2D79"/>
                </a:solidFill>
                <a:latin typeface="Times New Roman"/>
                <a:cs typeface="Times New Roman"/>
              </a:rPr>
              <a:t> </a:t>
            </a:r>
            <a:r>
              <a:rPr sz="2400" b="1" spc="-204" dirty="0">
                <a:solidFill>
                  <a:srgbClr val="5E2D79"/>
                </a:solidFill>
                <a:latin typeface="Times New Roman"/>
                <a:cs typeface="Times New Roman"/>
              </a:rPr>
              <a:t>ВИРАЗУ</a:t>
            </a:r>
            <a:endParaRPr sz="2400">
              <a:latin typeface="Times New Roman"/>
              <a:cs typeface="Times New Roman"/>
            </a:endParaRPr>
          </a:p>
        </p:txBody>
      </p:sp>
      <p:sp>
        <p:nvSpPr>
          <p:cNvPr id="5" name="object 5"/>
          <p:cNvSpPr txBox="1"/>
          <p:nvPr/>
        </p:nvSpPr>
        <p:spPr>
          <a:xfrm>
            <a:off x="444500" y="927968"/>
            <a:ext cx="8273415" cy="5626100"/>
          </a:xfrm>
          <a:prstGeom prst="rect">
            <a:avLst/>
          </a:prstGeom>
        </p:spPr>
        <p:txBody>
          <a:bodyPr vert="horz" wrap="square" lIns="0" tIns="12700" rIns="0" bIns="0" rtlCol="0">
            <a:spAutoFit/>
          </a:bodyPr>
          <a:lstStyle/>
          <a:p>
            <a:pPr marL="12700" marR="5080" algn="just">
              <a:lnSpc>
                <a:spcPct val="114999"/>
              </a:lnSpc>
              <a:spcBef>
                <a:spcPts val="100"/>
              </a:spcBef>
            </a:pPr>
            <a:r>
              <a:rPr sz="2200" b="1" spc="-25" dirty="0">
                <a:latin typeface="Times New Roman"/>
                <a:cs typeface="Times New Roman"/>
              </a:rPr>
              <a:t>Абсолютні </a:t>
            </a:r>
            <a:r>
              <a:rPr sz="2200" b="1" spc="-10" dirty="0">
                <a:latin typeface="Times New Roman"/>
                <a:cs typeface="Times New Roman"/>
              </a:rPr>
              <a:t>величини</a:t>
            </a:r>
            <a:r>
              <a:rPr sz="2200" spc="-10" dirty="0">
                <a:latin typeface="Times New Roman"/>
                <a:cs typeface="Times New Roman"/>
              </a:rPr>
              <a:t>. </a:t>
            </a:r>
            <a:r>
              <a:rPr sz="2200" spc="-5" dirty="0">
                <a:latin typeface="Times New Roman"/>
                <a:cs typeface="Times New Roman"/>
              </a:rPr>
              <a:t>В них </a:t>
            </a:r>
            <a:r>
              <a:rPr sz="2200" spc="-10" dirty="0">
                <a:latin typeface="Times New Roman"/>
                <a:cs typeface="Times New Roman"/>
              </a:rPr>
              <a:t>виражаються </a:t>
            </a:r>
            <a:r>
              <a:rPr sz="2200" spc="5" dirty="0">
                <a:latin typeface="Times New Roman"/>
                <a:cs typeface="Times New Roman"/>
              </a:rPr>
              <a:t>основні </a:t>
            </a:r>
            <a:r>
              <a:rPr sz="2200" spc="-10" dirty="0">
                <a:latin typeface="Times New Roman"/>
                <a:cs typeface="Times New Roman"/>
              </a:rPr>
              <a:t>показники  </a:t>
            </a:r>
            <a:r>
              <a:rPr sz="2200" spc="-15" dirty="0">
                <a:latin typeface="Times New Roman"/>
                <a:cs typeface="Times New Roman"/>
              </a:rPr>
              <a:t>економічної </a:t>
            </a:r>
            <a:r>
              <a:rPr sz="2200" spc="-10" dirty="0">
                <a:latin typeface="Times New Roman"/>
                <a:cs typeface="Times New Roman"/>
              </a:rPr>
              <a:t>потужності </a:t>
            </a:r>
            <a:r>
              <a:rPr sz="2200" spc="-5" dirty="0">
                <a:latin typeface="Times New Roman"/>
                <a:cs typeface="Times New Roman"/>
              </a:rPr>
              <a:t>держави (ВНП, </a:t>
            </a:r>
            <a:r>
              <a:rPr sz="2200" spc="-10" dirty="0">
                <a:latin typeface="Times New Roman"/>
                <a:cs typeface="Times New Roman"/>
              </a:rPr>
              <a:t>НД </a:t>
            </a:r>
            <a:r>
              <a:rPr sz="2200" spc="5" dirty="0">
                <a:latin typeface="Times New Roman"/>
                <a:cs typeface="Times New Roman"/>
              </a:rPr>
              <a:t>та </a:t>
            </a:r>
            <a:r>
              <a:rPr sz="2200" spc="-5" dirty="0">
                <a:latin typeface="Times New Roman"/>
                <a:cs typeface="Times New Roman"/>
              </a:rPr>
              <a:t>інші). </a:t>
            </a:r>
            <a:r>
              <a:rPr sz="2200" spc="-25" dirty="0">
                <a:latin typeface="Times New Roman"/>
                <a:cs typeface="Times New Roman"/>
              </a:rPr>
              <a:t>Абсолютні  </a:t>
            </a:r>
            <a:r>
              <a:rPr sz="2200" spc="-5" dirty="0">
                <a:latin typeface="Times New Roman"/>
                <a:cs typeface="Times New Roman"/>
              </a:rPr>
              <a:t>величини </a:t>
            </a:r>
            <a:r>
              <a:rPr sz="2200" spc="-10" dirty="0">
                <a:latin typeface="Times New Roman"/>
                <a:cs typeface="Times New Roman"/>
              </a:rPr>
              <a:t>отримують </a:t>
            </a:r>
            <a:r>
              <a:rPr sz="2200" spc="-5" dirty="0">
                <a:latin typeface="Times New Roman"/>
                <a:cs typeface="Times New Roman"/>
              </a:rPr>
              <a:t>в </a:t>
            </a:r>
            <a:r>
              <a:rPr sz="2200" spc="-30" dirty="0">
                <a:latin typeface="Times New Roman"/>
                <a:cs typeface="Times New Roman"/>
              </a:rPr>
              <a:t>результаті </a:t>
            </a:r>
            <a:r>
              <a:rPr sz="2200" spc="-10" dirty="0">
                <a:latin typeface="Times New Roman"/>
                <a:cs typeface="Times New Roman"/>
              </a:rPr>
              <a:t>статистичного </a:t>
            </a:r>
            <a:r>
              <a:rPr sz="2200" spc="-5" dirty="0">
                <a:latin typeface="Times New Roman"/>
                <a:cs typeface="Times New Roman"/>
              </a:rPr>
              <a:t>спостереження і  </a:t>
            </a:r>
            <a:r>
              <a:rPr sz="2200" spc="-10" dirty="0">
                <a:latin typeface="Times New Roman"/>
                <a:cs typeface="Times New Roman"/>
              </a:rPr>
              <a:t>зведення </a:t>
            </a:r>
            <a:r>
              <a:rPr sz="2200" spc="-5" dirty="0">
                <a:latin typeface="Times New Roman"/>
                <a:cs typeface="Times New Roman"/>
              </a:rPr>
              <a:t>статистичної </a:t>
            </a:r>
            <a:r>
              <a:rPr sz="2200" spc="-10" dirty="0">
                <a:latin typeface="Times New Roman"/>
                <a:cs typeface="Times New Roman"/>
              </a:rPr>
              <a:t>інформації. Вони </a:t>
            </a:r>
            <a:r>
              <a:rPr sz="2200" dirty="0">
                <a:latin typeface="Times New Roman"/>
                <a:cs typeface="Times New Roman"/>
              </a:rPr>
              <a:t>безпосередньо </a:t>
            </a:r>
            <a:r>
              <a:rPr sz="2200" spc="-10" dirty="0">
                <a:latin typeface="Times New Roman"/>
                <a:cs typeface="Times New Roman"/>
              </a:rPr>
              <a:t>пов’язані </a:t>
            </a:r>
            <a:r>
              <a:rPr sz="2200" spc="-5" dirty="0">
                <a:latin typeface="Times New Roman"/>
                <a:cs typeface="Times New Roman"/>
              </a:rPr>
              <a:t>з  фізичною і </a:t>
            </a:r>
            <a:r>
              <a:rPr sz="2200" spc="-10" dirty="0">
                <a:latin typeface="Times New Roman"/>
                <a:cs typeface="Times New Roman"/>
              </a:rPr>
              <a:t>соціально-економічною суттю </a:t>
            </a:r>
            <a:r>
              <a:rPr sz="2200" spc="-5" dirty="0">
                <a:latin typeface="Times New Roman"/>
                <a:cs typeface="Times New Roman"/>
              </a:rPr>
              <a:t>явищ. </a:t>
            </a:r>
            <a:r>
              <a:rPr sz="2200" spc="-15" dirty="0">
                <a:latin typeface="Times New Roman"/>
                <a:cs typeface="Times New Roman"/>
              </a:rPr>
              <a:t>Розміри  </a:t>
            </a:r>
            <a:r>
              <a:rPr sz="2200" spc="-10" dirty="0">
                <a:latin typeface="Times New Roman"/>
                <a:cs typeface="Times New Roman"/>
              </a:rPr>
              <a:t>абсолютних величин відображають </a:t>
            </a:r>
            <a:r>
              <a:rPr sz="2200" spc="-5" dirty="0">
                <a:latin typeface="Times New Roman"/>
                <a:cs typeface="Times New Roman"/>
              </a:rPr>
              <a:t>іменованими</a:t>
            </a:r>
            <a:r>
              <a:rPr sz="2200" spc="65" dirty="0">
                <a:latin typeface="Times New Roman"/>
                <a:cs typeface="Times New Roman"/>
              </a:rPr>
              <a:t> </a:t>
            </a:r>
            <a:r>
              <a:rPr sz="2200" spc="-5" dirty="0">
                <a:latin typeface="Times New Roman"/>
                <a:cs typeface="Times New Roman"/>
              </a:rPr>
              <a:t>числами.</a:t>
            </a:r>
            <a:endParaRPr sz="2200">
              <a:latin typeface="Times New Roman"/>
              <a:cs typeface="Times New Roman"/>
            </a:endParaRPr>
          </a:p>
          <a:p>
            <a:pPr marL="12700" marR="5080" algn="just">
              <a:lnSpc>
                <a:spcPct val="114999"/>
              </a:lnSpc>
              <a:spcBef>
                <a:spcPts val="530"/>
              </a:spcBef>
            </a:pPr>
            <a:r>
              <a:rPr sz="2200" b="1" i="1" spc="-5" dirty="0">
                <a:latin typeface="Times New Roman"/>
                <a:cs typeface="Times New Roman"/>
              </a:rPr>
              <a:t>Іменовані числа </a:t>
            </a:r>
            <a:r>
              <a:rPr sz="2200" spc="-15" dirty="0">
                <a:latin typeface="Times New Roman"/>
                <a:cs typeface="Times New Roman"/>
              </a:rPr>
              <a:t>являють </a:t>
            </a:r>
            <a:r>
              <a:rPr sz="2200" spc="-5" dirty="0">
                <a:latin typeface="Times New Roman"/>
                <a:cs typeface="Times New Roman"/>
              </a:rPr>
              <a:t>собою вимірники ознак. Виділяють 4  </a:t>
            </a:r>
            <a:r>
              <a:rPr sz="2200" spc="-10" dirty="0">
                <a:latin typeface="Times New Roman"/>
                <a:cs typeface="Times New Roman"/>
              </a:rPr>
              <a:t>групи вимірників: </a:t>
            </a:r>
            <a:r>
              <a:rPr sz="2200" b="1" spc="-10" dirty="0">
                <a:latin typeface="Times New Roman"/>
                <a:cs typeface="Times New Roman"/>
              </a:rPr>
              <a:t>натуральні, </a:t>
            </a:r>
            <a:r>
              <a:rPr sz="2200" b="1" spc="-15" dirty="0">
                <a:latin typeface="Times New Roman"/>
                <a:cs typeface="Times New Roman"/>
              </a:rPr>
              <a:t>умовно-натуральні  </a:t>
            </a:r>
            <a:r>
              <a:rPr sz="2200" b="1" spc="-5" dirty="0">
                <a:latin typeface="Times New Roman"/>
                <a:cs typeface="Times New Roman"/>
              </a:rPr>
              <a:t>, </a:t>
            </a:r>
            <a:r>
              <a:rPr sz="2200" b="1" spc="-35" dirty="0">
                <a:latin typeface="Times New Roman"/>
                <a:cs typeface="Times New Roman"/>
              </a:rPr>
              <a:t>трудові </a:t>
            </a:r>
            <a:r>
              <a:rPr sz="2200" b="1" spc="-5" dirty="0">
                <a:latin typeface="Times New Roman"/>
                <a:cs typeface="Times New Roman"/>
              </a:rPr>
              <a:t>і  </a:t>
            </a:r>
            <a:r>
              <a:rPr sz="2200" b="1" spc="-10" dirty="0">
                <a:latin typeface="Times New Roman"/>
                <a:cs typeface="Times New Roman"/>
              </a:rPr>
              <a:t>вартісні.</a:t>
            </a:r>
            <a:endParaRPr sz="2200">
              <a:latin typeface="Times New Roman"/>
              <a:cs typeface="Times New Roman"/>
            </a:endParaRPr>
          </a:p>
          <a:p>
            <a:pPr marL="12700" algn="just">
              <a:lnSpc>
                <a:spcPct val="100000"/>
              </a:lnSpc>
              <a:spcBef>
                <a:spcPts val="925"/>
              </a:spcBef>
            </a:pPr>
            <a:r>
              <a:rPr sz="2200" b="1" i="1" spc="-15" dirty="0">
                <a:latin typeface="Times New Roman"/>
                <a:cs typeface="Times New Roman"/>
              </a:rPr>
              <a:t>Натуральні </a:t>
            </a:r>
            <a:r>
              <a:rPr sz="2200" b="1" i="1" spc="-5" dirty="0">
                <a:latin typeface="Times New Roman"/>
                <a:cs typeface="Times New Roman"/>
              </a:rPr>
              <a:t>вимірники </a:t>
            </a:r>
            <a:r>
              <a:rPr sz="2200" spc="-5" dirty="0">
                <a:latin typeface="Times New Roman"/>
                <a:cs typeface="Times New Roman"/>
              </a:rPr>
              <a:t>відображають притаманні явищам</a:t>
            </a:r>
            <a:r>
              <a:rPr sz="2200" spc="160" dirty="0">
                <a:latin typeface="Times New Roman"/>
                <a:cs typeface="Times New Roman"/>
              </a:rPr>
              <a:t> </a:t>
            </a:r>
            <a:r>
              <a:rPr sz="2200" spc="-5" dirty="0">
                <a:latin typeface="Times New Roman"/>
                <a:cs typeface="Times New Roman"/>
              </a:rPr>
              <a:t>фізичні</a:t>
            </a:r>
            <a:endParaRPr sz="2200">
              <a:latin typeface="Times New Roman"/>
              <a:cs typeface="Times New Roman"/>
            </a:endParaRPr>
          </a:p>
          <a:p>
            <a:pPr marL="12700" algn="just">
              <a:lnSpc>
                <a:spcPct val="100000"/>
              </a:lnSpc>
              <a:spcBef>
                <a:spcPts val="400"/>
              </a:spcBef>
            </a:pPr>
            <a:r>
              <a:rPr sz="2200" spc="-5" dirty="0">
                <a:latin typeface="Times New Roman"/>
                <a:cs typeface="Times New Roman"/>
              </a:rPr>
              <a:t>властивості (міри </a:t>
            </a:r>
            <a:r>
              <a:rPr sz="2200" spc="-10" dirty="0">
                <a:latin typeface="Times New Roman"/>
                <a:cs typeface="Times New Roman"/>
              </a:rPr>
              <a:t>ваги </a:t>
            </a:r>
            <a:r>
              <a:rPr sz="2200" spc="-65" dirty="0">
                <a:latin typeface="Times New Roman"/>
                <a:cs typeface="Times New Roman"/>
              </a:rPr>
              <a:t>(кг, </a:t>
            </a:r>
            <a:r>
              <a:rPr sz="2200" spc="-90" dirty="0">
                <a:latin typeface="Times New Roman"/>
                <a:cs typeface="Times New Roman"/>
              </a:rPr>
              <a:t>т, </a:t>
            </a:r>
            <a:r>
              <a:rPr sz="2200" spc="-5" dirty="0">
                <a:latin typeface="Times New Roman"/>
                <a:cs typeface="Times New Roman"/>
              </a:rPr>
              <a:t>ц), </a:t>
            </a:r>
            <a:r>
              <a:rPr sz="2200" spc="-15" dirty="0">
                <a:latin typeface="Times New Roman"/>
                <a:cs typeface="Times New Roman"/>
              </a:rPr>
              <a:t>довжини </a:t>
            </a:r>
            <a:r>
              <a:rPr sz="2200" spc="-5" dirty="0">
                <a:latin typeface="Times New Roman"/>
                <a:cs typeface="Times New Roman"/>
              </a:rPr>
              <a:t>(км, м), </a:t>
            </a:r>
            <a:r>
              <a:rPr sz="2200" spc="-10" dirty="0">
                <a:latin typeface="Times New Roman"/>
                <a:cs typeface="Times New Roman"/>
              </a:rPr>
              <a:t>часу </a:t>
            </a:r>
            <a:r>
              <a:rPr sz="2200" spc="-25" dirty="0">
                <a:latin typeface="Times New Roman"/>
                <a:cs typeface="Times New Roman"/>
              </a:rPr>
              <a:t>(год.,</a:t>
            </a:r>
            <a:r>
              <a:rPr sz="2200" spc="285" dirty="0">
                <a:latin typeface="Times New Roman"/>
                <a:cs typeface="Times New Roman"/>
              </a:rPr>
              <a:t> </a:t>
            </a:r>
            <a:r>
              <a:rPr sz="2200" spc="-5" dirty="0">
                <a:latin typeface="Times New Roman"/>
                <a:cs typeface="Times New Roman"/>
              </a:rPr>
              <a:t>дні).</a:t>
            </a:r>
            <a:endParaRPr sz="2200">
              <a:latin typeface="Times New Roman"/>
              <a:cs typeface="Times New Roman"/>
            </a:endParaRPr>
          </a:p>
          <a:p>
            <a:pPr marL="12700" marR="5080" algn="just">
              <a:lnSpc>
                <a:spcPct val="114999"/>
              </a:lnSpc>
              <a:spcBef>
                <a:spcPts val="525"/>
              </a:spcBef>
            </a:pPr>
            <a:r>
              <a:rPr sz="2200" spc="-10" dirty="0">
                <a:latin typeface="Times New Roman"/>
                <a:cs typeface="Times New Roman"/>
              </a:rPr>
              <a:t>Характеристика </a:t>
            </a:r>
            <a:r>
              <a:rPr sz="2200" spc="-5" dirty="0">
                <a:latin typeface="Times New Roman"/>
                <a:cs typeface="Times New Roman"/>
              </a:rPr>
              <a:t>складних </a:t>
            </a:r>
            <a:r>
              <a:rPr sz="2200" spc="-10" dirty="0">
                <a:latin typeface="Times New Roman"/>
                <a:cs typeface="Times New Roman"/>
              </a:rPr>
              <a:t>суспільних явищ </a:t>
            </a:r>
            <a:r>
              <a:rPr sz="2200" spc="-15" dirty="0">
                <a:latin typeface="Times New Roman"/>
                <a:cs typeface="Times New Roman"/>
              </a:rPr>
              <a:t>потребує </a:t>
            </a:r>
            <a:r>
              <a:rPr sz="2200" spc="-25" dirty="0">
                <a:latin typeface="Times New Roman"/>
                <a:cs typeface="Times New Roman"/>
              </a:rPr>
              <a:t>двох </a:t>
            </a:r>
            <a:r>
              <a:rPr sz="2200" spc="-5" dirty="0">
                <a:latin typeface="Times New Roman"/>
                <a:cs typeface="Times New Roman"/>
              </a:rPr>
              <a:t>і більше  вимірників. </a:t>
            </a:r>
            <a:r>
              <a:rPr sz="2200" spc="-15" dirty="0">
                <a:latin typeface="Times New Roman"/>
                <a:cs typeface="Times New Roman"/>
              </a:rPr>
              <a:t>Іноді </a:t>
            </a:r>
            <a:r>
              <a:rPr sz="2200" spc="-20" dirty="0">
                <a:latin typeface="Times New Roman"/>
                <a:cs typeface="Times New Roman"/>
              </a:rPr>
              <a:t>використовуються комбіновані </a:t>
            </a:r>
            <a:r>
              <a:rPr sz="2200" spc="-15" dirty="0">
                <a:latin typeface="Times New Roman"/>
                <a:cs typeface="Times New Roman"/>
              </a:rPr>
              <a:t>одиниці </a:t>
            </a:r>
            <a:r>
              <a:rPr sz="2200" spc="-40" dirty="0">
                <a:latin typeface="Times New Roman"/>
                <a:cs typeface="Times New Roman"/>
              </a:rPr>
              <a:t>виміру, </a:t>
            </a:r>
            <a:r>
              <a:rPr sz="2200" spc="-5" dirty="0">
                <a:latin typeface="Times New Roman"/>
                <a:cs typeface="Times New Roman"/>
              </a:rPr>
              <a:t>що  </a:t>
            </a:r>
            <a:r>
              <a:rPr sz="2200" spc="-15" dirty="0">
                <a:latin typeface="Times New Roman"/>
                <a:cs typeface="Times New Roman"/>
              </a:rPr>
              <a:t>являють </a:t>
            </a:r>
            <a:r>
              <a:rPr sz="2200" spc="-5" dirty="0">
                <a:latin typeface="Times New Roman"/>
                <a:cs typeface="Times New Roman"/>
              </a:rPr>
              <a:t>собою </a:t>
            </a:r>
            <a:r>
              <a:rPr sz="2200" spc="-20" dirty="0">
                <a:latin typeface="Times New Roman"/>
                <a:cs typeface="Times New Roman"/>
              </a:rPr>
              <a:t>добуток </a:t>
            </a:r>
            <a:r>
              <a:rPr sz="2200" spc="-10" dirty="0">
                <a:latin typeface="Times New Roman"/>
                <a:cs typeface="Times New Roman"/>
              </a:rPr>
              <a:t>величин </a:t>
            </a:r>
            <a:r>
              <a:rPr sz="2200" spc="-5" dirty="0">
                <a:latin typeface="Times New Roman"/>
                <a:cs typeface="Times New Roman"/>
              </a:rPr>
              <a:t>різної</a:t>
            </a:r>
            <a:r>
              <a:rPr sz="2200" spc="85" dirty="0">
                <a:latin typeface="Times New Roman"/>
                <a:cs typeface="Times New Roman"/>
              </a:rPr>
              <a:t> </a:t>
            </a:r>
            <a:r>
              <a:rPr sz="2200" dirty="0">
                <a:latin typeface="Times New Roman"/>
                <a:cs typeface="Times New Roman"/>
              </a:rPr>
              <a:t>розмірності.</a:t>
            </a:r>
            <a:endParaRPr sz="220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0979" y="279907"/>
            <a:ext cx="7546975" cy="4742815"/>
          </a:xfrm>
          <a:prstGeom prst="rect">
            <a:avLst/>
          </a:prstGeom>
        </p:spPr>
        <p:txBody>
          <a:bodyPr vert="horz" wrap="square" lIns="0" tIns="10160" rIns="0" bIns="0" rtlCol="0">
            <a:spAutoFit/>
          </a:bodyPr>
          <a:lstStyle/>
          <a:p>
            <a:pPr marL="12700" marR="5080" algn="just">
              <a:lnSpc>
                <a:spcPts val="3279"/>
              </a:lnSpc>
              <a:spcBef>
                <a:spcPts val="80"/>
              </a:spcBef>
            </a:pPr>
            <a:r>
              <a:rPr sz="2600" dirty="0">
                <a:latin typeface="Times New Roman"/>
                <a:cs typeface="Times New Roman"/>
              </a:rPr>
              <a:t>У </a:t>
            </a:r>
            <a:r>
              <a:rPr sz="2600" spc="-5" dirty="0">
                <a:latin typeface="Times New Roman"/>
                <a:cs typeface="Times New Roman"/>
              </a:rPr>
              <a:t>разі потреби </a:t>
            </a:r>
            <a:r>
              <a:rPr sz="2600" dirty="0">
                <a:latin typeface="Times New Roman"/>
                <a:cs typeface="Times New Roman"/>
              </a:rPr>
              <a:t>звести </a:t>
            </a:r>
            <a:r>
              <a:rPr sz="2600" spc="-5" dirty="0">
                <a:latin typeface="Times New Roman"/>
                <a:cs typeface="Times New Roman"/>
              </a:rPr>
              <a:t>воєдино </a:t>
            </a:r>
            <a:r>
              <a:rPr sz="2600" spc="-10" dirty="0">
                <a:latin typeface="Times New Roman"/>
                <a:cs typeface="Times New Roman"/>
              </a:rPr>
              <a:t>декілька </a:t>
            </a:r>
            <a:r>
              <a:rPr sz="2600" spc="-5" dirty="0">
                <a:latin typeface="Times New Roman"/>
                <a:cs typeface="Times New Roman"/>
              </a:rPr>
              <a:t>різновидів  </a:t>
            </a:r>
            <a:r>
              <a:rPr sz="2600" spc="-15" dirty="0">
                <a:latin typeface="Times New Roman"/>
                <a:cs typeface="Times New Roman"/>
              </a:rPr>
              <a:t>однієї споживної </a:t>
            </a:r>
            <a:r>
              <a:rPr sz="2600" spc="-10" dirty="0">
                <a:latin typeface="Times New Roman"/>
                <a:cs typeface="Times New Roman"/>
              </a:rPr>
              <a:t>вартості </a:t>
            </a:r>
            <a:r>
              <a:rPr sz="2600" spc="-25" dirty="0">
                <a:latin typeface="Times New Roman"/>
                <a:cs typeface="Times New Roman"/>
              </a:rPr>
              <a:t>використовують </a:t>
            </a:r>
            <a:r>
              <a:rPr sz="2600" b="1" i="1" spc="-15" dirty="0">
                <a:latin typeface="Times New Roman"/>
                <a:cs typeface="Times New Roman"/>
              </a:rPr>
              <a:t>умовно-  натуральні  </a:t>
            </a:r>
            <a:r>
              <a:rPr sz="2600" b="1" i="1" dirty="0">
                <a:latin typeface="Times New Roman"/>
                <a:cs typeface="Times New Roman"/>
              </a:rPr>
              <a:t>вимірники.  </a:t>
            </a:r>
            <a:r>
              <a:rPr sz="2600" spc="-15" dirty="0">
                <a:latin typeface="Times New Roman"/>
                <a:cs typeface="Times New Roman"/>
              </a:rPr>
              <a:t>Такі  </a:t>
            </a:r>
            <a:r>
              <a:rPr sz="2600" spc="-5" dirty="0">
                <a:latin typeface="Times New Roman"/>
                <a:cs typeface="Times New Roman"/>
              </a:rPr>
              <a:t>вимірники</a:t>
            </a:r>
            <a:r>
              <a:rPr sz="2600" spc="170" dirty="0">
                <a:latin typeface="Times New Roman"/>
                <a:cs typeface="Times New Roman"/>
              </a:rPr>
              <a:t> </a:t>
            </a:r>
            <a:r>
              <a:rPr sz="2600" spc="-10" dirty="0">
                <a:latin typeface="Times New Roman"/>
                <a:cs typeface="Times New Roman"/>
              </a:rPr>
              <a:t>отримують</a:t>
            </a:r>
            <a:endParaRPr sz="2600">
              <a:latin typeface="Times New Roman"/>
              <a:cs typeface="Times New Roman"/>
            </a:endParaRPr>
          </a:p>
          <a:p>
            <a:pPr marL="12700" algn="just">
              <a:lnSpc>
                <a:spcPct val="100000"/>
              </a:lnSpc>
              <a:spcBef>
                <a:spcPts val="15"/>
              </a:spcBef>
            </a:pPr>
            <a:r>
              <a:rPr sz="2600" spc="-15" dirty="0">
                <a:latin typeface="Times New Roman"/>
                <a:cs typeface="Times New Roman"/>
              </a:rPr>
              <a:t>приводячи  </a:t>
            </a:r>
            <a:r>
              <a:rPr sz="2600" dirty="0">
                <a:latin typeface="Times New Roman"/>
                <a:cs typeface="Times New Roman"/>
              </a:rPr>
              <a:t>різні  </a:t>
            </a:r>
            <a:r>
              <a:rPr sz="2600" spc="-15" dirty="0">
                <a:latin typeface="Times New Roman"/>
                <a:cs typeface="Times New Roman"/>
              </a:rPr>
              <a:t>натуральні  одиниці  </a:t>
            </a:r>
            <a:r>
              <a:rPr sz="2600" spc="-5" dirty="0">
                <a:latin typeface="Times New Roman"/>
                <a:cs typeface="Times New Roman"/>
              </a:rPr>
              <a:t>до  </a:t>
            </a:r>
            <a:r>
              <a:rPr sz="2600" spc="-15" dirty="0">
                <a:latin typeface="Times New Roman"/>
                <a:cs typeface="Times New Roman"/>
              </a:rPr>
              <a:t>однієї, </a:t>
            </a:r>
            <a:r>
              <a:rPr sz="2600" spc="505" dirty="0">
                <a:latin typeface="Times New Roman"/>
                <a:cs typeface="Times New Roman"/>
              </a:rPr>
              <a:t> </a:t>
            </a:r>
            <a:r>
              <a:rPr sz="2600" spc="-15" dirty="0">
                <a:latin typeface="Times New Roman"/>
                <a:cs typeface="Times New Roman"/>
              </a:rPr>
              <a:t>яка</a:t>
            </a:r>
            <a:endParaRPr sz="2600">
              <a:latin typeface="Times New Roman"/>
              <a:cs typeface="Times New Roman"/>
            </a:endParaRPr>
          </a:p>
          <a:p>
            <a:pPr marL="12700" algn="just">
              <a:lnSpc>
                <a:spcPct val="100000"/>
              </a:lnSpc>
              <a:spcBef>
                <a:spcPts val="155"/>
              </a:spcBef>
            </a:pPr>
            <a:r>
              <a:rPr sz="2600" spc="5" dirty="0">
                <a:latin typeface="Times New Roman"/>
                <a:cs typeface="Times New Roman"/>
              </a:rPr>
              <a:t>взята </a:t>
            </a:r>
            <a:r>
              <a:rPr sz="2600" dirty="0">
                <a:latin typeface="Times New Roman"/>
                <a:cs typeface="Times New Roman"/>
              </a:rPr>
              <a:t>за</a:t>
            </a:r>
            <a:r>
              <a:rPr sz="2600" spc="-55" dirty="0">
                <a:latin typeface="Times New Roman"/>
                <a:cs typeface="Times New Roman"/>
              </a:rPr>
              <a:t> </a:t>
            </a:r>
            <a:r>
              <a:rPr sz="2600" spc="5" dirty="0">
                <a:latin typeface="Times New Roman"/>
                <a:cs typeface="Times New Roman"/>
              </a:rPr>
              <a:t>еталон.</a:t>
            </a:r>
            <a:endParaRPr sz="2600">
              <a:latin typeface="Times New Roman"/>
              <a:cs typeface="Times New Roman"/>
            </a:endParaRPr>
          </a:p>
          <a:p>
            <a:pPr marL="12700" marR="5080" algn="just">
              <a:lnSpc>
                <a:spcPct val="105000"/>
              </a:lnSpc>
              <a:spcBef>
                <a:spcPts val="625"/>
              </a:spcBef>
            </a:pPr>
            <a:r>
              <a:rPr sz="2600" b="1" i="1" spc="-20" dirty="0">
                <a:latin typeface="Times New Roman"/>
                <a:cs typeface="Times New Roman"/>
              </a:rPr>
              <a:t>Трудові </a:t>
            </a:r>
            <a:r>
              <a:rPr sz="2600" b="1" i="1" dirty="0">
                <a:latin typeface="Times New Roman"/>
                <a:cs typeface="Times New Roman"/>
              </a:rPr>
              <a:t>вимірники </a:t>
            </a:r>
            <a:r>
              <a:rPr sz="2600" spc="-25" dirty="0">
                <a:latin typeface="Times New Roman"/>
                <a:cs typeface="Times New Roman"/>
              </a:rPr>
              <a:t>(людино-година, </a:t>
            </a:r>
            <a:r>
              <a:rPr sz="2600" spc="-20" dirty="0">
                <a:latin typeface="Times New Roman"/>
                <a:cs typeface="Times New Roman"/>
              </a:rPr>
              <a:t>людино-день)  </a:t>
            </a:r>
            <a:r>
              <a:rPr sz="2600" spc="-25" dirty="0">
                <a:latin typeface="Times New Roman"/>
                <a:cs typeface="Times New Roman"/>
              </a:rPr>
              <a:t>використовують </a:t>
            </a:r>
            <a:r>
              <a:rPr sz="2600" spc="-5" dirty="0">
                <a:latin typeface="Times New Roman"/>
                <a:cs typeface="Times New Roman"/>
              </a:rPr>
              <a:t>при </a:t>
            </a:r>
            <a:r>
              <a:rPr sz="2600" spc="-10" dirty="0">
                <a:latin typeface="Times New Roman"/>
                <a:cs typeface="Times New Roman"/>
              </a:rPr>
              <a:t>вимірюванні витрат </a:t>
            </a:r>
            <a:r>
              <a:rPr sz="2600" spc="-5" dirty="0">
                <a:latin typeface="Times New Roman"/>
                <a:cs typeface="Times New Roman"/>
              </a:rPr>
              <a:t>праці на  виробництво </a:t>
            </a:r>
            <a:r>
              <a:rPr sz="2600" spc="-10" dirty="0">
                <a:latin typeface="Times New Roman"/>
                <a:cs typeface="Times New Roman"/>
              </a:rPr>
              <a:t>продукції, </a:t>
            </a:r>
            <a:r>
              <a:rPr sz="2600" spc="-5" dirty="0">
                <a:latin typeface="Times New Roman"/>
                <a:cs typeface="Times New Roman"/>
              </a:rPr>
              <a:t>для </a:t>
            </a:r>
            <a:r>
              <a:rPr sz="2600" spc="-15" dirty="0">
                <a:latin typeface="Times New Roman"/>
                <a:cs typeface="Times New Roman"/>
              </a:rPr>
              <a:t>визначення  </a:t>
            </a:r>
            <a:r>
              <a:rPr sz="2600" spc="-5" dirty="0">
                <a:latin typeface="Times New Roman"/>
                <a:cs typeface="Times New Roman"/>
              </a:rPr>
              <a:t>продуктивності праці, </a:t>
            </a:r>
            <a:r>
              <a:rPr sz="2600" dirty="0">
                <a:latin typeface="Times New Roman"/>
                <a:cs typeface="Times New Roman"/>
              </a:rPr>
              <a:t>а </a:t>
            </a:r>
            <a:r>
              <a:rPr sz="2600" spc="-35" dirty="0">
                <a:latin typeface="Times New Roman"/>
                <a:cs typeface="Times New Roman"/>
              </a:rPr>
              <a:t>також </a:t>
            </a:r>
            <a:r>
              <a:rPr sz="2600" spc="-20" dirty="0">
                <a:latin typeface="Times New Roman"/>
                <a:cs typeface="Times New Roman"/>
              </a:rPr>
              <a:t>трудових</a:t>
            </a:r>
            <a:r>
              <a:rPr sz="2600" spc="-110" dirty="0">
                <a:latin typeface="Times New Roman"/>
                <a:cs typeface="Times New Roman"/>
              </a:rPr>
              <a:t> </a:t>
            </a:r>
            <a:r>
              <a:rPr sz="2600" spc="5" dirty="0">
                <a:latin typeface="Times New Roman"/>
                <a:cs typeface="Times New Roman"/>
              </a:rPr>
              <a:t>ресурсів.</a:t>
            </a:r>
            <a:endParaRPr sz="2600">
              <a:latin typeface="Times New Roman"/>
              <a:cs typeface="Times New Roman"/>
            </a:endParaRPr>
          </a:p>
          <a:p>
            <a:pPr marL="12700" marR="5080" algn="just">
              <a:lnSpc>
                <a:spcPct val="105100"/>
              </a:lnSpc>
              <a:spcBef>
                <a:spcPts val="620"/>
              </a:spcBef>
            </a:pPr>
            <a:r>
              <a:rPr sz="2600" b="1" i="1" spc="-5" dirty="0">
                <a:latin typeface="Times New Roman"/>
                <a:cs typeface="Times New Roman"/>
              </a:rPr>
              <a:t>Вартісні </a:t>
            </a:r>
            <a:r>
              <a:rPr sz="2600" b="1" i="1" dirty="0">
                <a:latin typeface="Times New Roman"/>
                <a:cs typeface="Times New Roman"/>
              </a:rPr>
              <a:t>вимірники </a:t>
            </a:r>
            <a:r>
              <a:rPr sz="2600" spc="-10" dirty="0">
                <a:latin typeface="Times New Roman"/>
                <a:cs typeface="Times New Roman"/>
              </a:rPr>
              <a:t>дають змогу </a:t>
            </a:r>
            <a:r>
              <a:rPr sz="2600" spc="-5" dirty="0">
                <a:latin typeface="Times New Roman"/>
                <a:cs typeface="Times New Roman"/>
              </a:rPr>
              <a:t>узагальнити </a:t>
            </a:r>
            <a:r>
              <a:rPr sz="2600" dirty="0">
                <a:latin typeface="Times New Roman"/>
                <a:cs typeface="Times New Roman"/>
              </a:rPr>
              <a:t>і  зіставити </a:t>
            </a:r>
            <a:r>
              <a:rPr sz="2600" spc="-10" dirty="0">
                <a:latin typeface="Times New Roman"/>
                <a:cs typeface="Times New Roman"/>
              </a:rPr>
              <a:t>різноманітні </a:t>
            </a:r>
            <a:r>
              <a:rPr sz="2600" spc="-5" dirty="0">
                <a:latin typeface="Times New Roman"/>
                <a:cs typeface="Times New Roman"/>
              </a:rPr>
              <a:t>явища. </a:t>
            </a:r>
            <a:r>
              <a:rPr sz="2600" dirty="0">
                <a:latin typeface="Times New Roman"/>
                <a:cs typeface="Times New Roman"/>
              </a:rPr>
              <a:t>Їх </a:t>
            </a:r>
            <a:r>
              <a:rPr sz="2600" spc="-25" dirty="0">
                <a:latin typeface="Times New Roman"/>
                <a:cs typeface="Times New Roman"/>
              </a:rPr>
              <a:t>використовують</a:t>
            </a:r>
            <a:r>
              <a:rPr sz="2600" spc="100" dirty="0">
                <a:latin typeface="Times New Roman"/>
                <a:cs typeface="Times New Roman"/>
              </a:rPr>
              <a:t> </a:t>
            </a:r>
            <a:r>
              <a:rPr sz="2600" dirty="0">
                <a:latin typeface="Times New Roman"/>
                <a:cs typeface="Times New Roman"/>
              </a:rPr>
              <a:t>у</a:t>
            </a:r>
            <a:endParaRPr sz="2600">
              <a:latin typeface="Times New Roman"/>
              <a:cs typeface="Times New Roman"/>
            </a:endParaRPr>
          </a:p>
        </p:txBody>
      </p:sp>
      <p:graphicFrame>
        <p:nvGraphicFramePr>
          <p:cNvPr id="3" name="object 3"/>
          <p:cNvGraphicFramePr>
            <a:graphicFrameLocks noGrp="1"/>
          </p:cNvGraphicFramePr>
          <p:nvPr/>
        </p:nvGraphicFramePr>
        <p:xfrm>
          <a:off x="601929" y="5064955"/>
          <a:ext cx="7584439" cy="1198656"/>
        </p:xfrm>
        <a:graphic>
          <a:graphicData uri="http://schemas.openxmlformats.org/drawingml/2006/table">
            <a:tbl>
              <a:tblPr firstRow="1" bandRow="1">
                <a:tableStyleId>{2D5ABB26-0587-4C30-8999-92F81FD0307C}</a:tableStyleId>
              </a:tblPr>
              <a:tblGrid>
                <a:gridCol w="3404870"/>
                <a:gridCol w="1851025"/>
                <a:gridCol w="601979"/>
                <a:gridCol w="1726565"/>
              </a:tblGrid>
              <a:tr h="391117">
                <a:tc>
                  <a:txBody>
                    <a:bodyPr/>
                    <a:lstStyle/>
                    <a:p>
                      <a:pPr marL="31750">
                        <a:lnSpc>
                          <a:spcPts val="2840"/>
                        </a:lnSpc>
                        <a:tabLst>
                          <a:tab pos="1631950" algn="l"/>
                        </a:tabLst>
                      </a:pPr>
                      <a:r>
                        <a:rPr sz="2600" dirty="0">
                          <a:latin typeface="Times New Roman"/>
                          <a:cs typeface="Times New Roman"/>
                        </a:rPr>
                        <a:t>разі	</a:t>
                      </a:r>
                      <a:r>
                        <a:rPr sz="2600" spc="-10" dirty="0">
                          <a:latin typeface="Times New Roman"/>
                          <a:cs typeface="Times New Roman"/>
                        </a:rPr>
                        <a:t>обчислення</a:t>
                      </a:r>
                      <a:endParaRPr sz="2600">
                        <a:latin typeface="Times New Roman"/>
                        <a:cs typeface="Times New Roman"/>
                      </a:endParaRPr>
                    </a:p>
                  </a:txBody>
                  <a:tcPr marL="0" marR="0" marT="0" marB="0"/>
                </a:tc>
                <a:tc>
                  <a:txBody>
                    <a:bodyPr/>
                    <a:lstStyle/>
                    <a:p>
                      <a:pPr marL="920115">
                        <a:lnSpc>
                          <a:spcPts val="2840"/>
                        </a:lnSpc>
                      </a:pPr>
                      <a:r>
                        <a:rPr sz="2600" dirty="0">
                          <a:latin typeface="Times New Roman"/>
                          <a:cs typeface="Times New Roman"/>
                        </a:rPr>
                        <a:t>таких</a:t>
                      </a:r>
                      <a:endParaRPr sz="26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R="24130" algn="r">
                        <a:lnSpc>
                          <a:spcPts val="2840"/>
                        </a:lnSpc>
                      </a:pPr>
                      <a:r>
                        <a:rPr sz="2600" spc="-55" dirty="0">
                          <a:latin typeface="Times New Roman"/>
                          <a:cs typeface="Times New Roman"/>
                        </a:rPr>
                        <a:t>в</a:t>
                      </a:r>
                      <a:r>
                        <a:rPr sz="2600" dirty="0">
                          <a:latin typeface="Times New Roman"/>
                          <a:cs typeface="Times New Roman"/>
                        </a:rPr>
                        <a:t>ажл</a:t>
                      </a:r>
                      <a:r>
                        <a:rPr sz="2600" spc="-10" dirty="0">
                          <a:latin typeface="Times New Roman"/>
                          <a:cs typeface="Times New Roman"/>
                        </a:rPr>
                        <a:t>и</a:t>
                      </a:r>
                      <a:r>
                        <a:rPr sz="2600" spc="-5" dirty="0">
                          <a:latin typeface="Times New Roman"/>
                          <a:cs typeface="Times New Roman"/>
                        </a:rPr>
                        <a:t>вих</a:t>
                      </a:r>
                      <a:endParaRPr sz="2600">
                        <a:latin typeface="Times New Roman"/>
                        <a:cs typeface="Times New Roman"/>
                      </a:endParaRPr>
                    </a:p>
                  </a:txBody>
                  <a:tcPr marL="0" marR="0" marT="0" marB="0"/>
                </a:tc>
              </a:tr>
              <a:tr h="416043">
                <a:tc>
                  <a:txBody>
                    <a:bodyPr/>
                    <a:lstStyle/>
                    <a:p>
                      <a:pPr marL="31750">
                        <a:lnSpc>
                          <a:spcPts val="3035"/>
                        </a:lnSpc>
                      </a:pPr>
                      <a:r>
                        <a:rPr sz="2600" spc="-15" dirty="0">
                          <a:latin typeface="Times New Roman"/>
                          <a:cs typeface="Times New Roman"/>
                        </a:rPr>
                        <a:t>народногосподарських</a:t>
                      </a:r>
                      <a:endParaRPr sz="2600">
                        <a:latin typeface="Times New Roman"/>
                        <a:cs typeface="Times New Roman"/>
                      </a:endParaRPr>
                    </a:p>
                  </a:txBody>
                  <a:tcPr marL="0" marR="0" marT="0" marB="0"/>
                </a:tc>
                <a:tc>
                  <a:txBody>
                    <a:bodyPr/>
                    <a:lstStyle/>
                    <a:p>
                      <a:pPr marL="144145">
                        <a:lnSpc>
                          <a:spcPts val="3035"/>
                        </a:lnSpc>
                      </a:pPr>
                      <a:r>
                        <a:rPr sz="2600" spc="-10" dirty="0">
                          <a:latin typeface="Times New Roman"/>
                          <a:cs typeface="Times New Roman"/>
                        </a:rPr>
                        <a:t>показників</a:t>
                      </a:r>
                      <a:endParaRPr sz="2600">
                        <a:latin typeface="Times New Roman"/>
                        <a:cs typeface="Times New Roman"/>
                      </a:endParaRPr>
                    </a:p>
                  </a:txBody>
                  <a:tcPr marL="0" marR="0" marT="0" marB="0"/>
                </a:tc>
                <a:tc>
                  <a:txBody>
                    <a:bodyPr/>
                    <a:lstStyle/>
                    <a:p>
                      <a:pPr marL="134620">
                        <a:lnSpc>
                          <a:spcPts val="3035"/>
                        </a:lnSpc>
                      </a:pPr>
                      <a:r>
                        <a:rPr sz="2600" dirty="0">
                          <a:latin typeface="Times New Roman"/>
                          <a:cs typeface="Times New Roman"/>
                        </a:rPr>
                        <a:t>як</a:t>
                      </a:r>
                      <a:endParaRPr sz="2600">
                        <a:latin typeface="Times New Roman"/>
                        <a:cs typeface="Times New Roman"/>
                      </a:endParaRPr>
                    </a:p>
                  </a:txBody>
                  <a:tcPr marL="0" marR="0" marT="0" marB="0"/>
                </a:tc>
                <a:tc>
                  <a:txBody>
                    <a:bodyPr/>
                    <a:lstStyle/>
                    <a:p>
                      <a:pPr marR="24765" algn="r">
                        <a:lnSpc>
                          <a:spcPts val="3035"/>
                        </a:lnSpc>
                      </a:pPr>
                      <a:r>
                        <a:rPr sz="2600" spc="-35" dirty="0">
                          <a:latin typeface="Times New Roman"/>
                          <a:cs typeface="Times New Roman"/>
                        </a:rPr>
                        <a:t>т</a:t>
                      </a:r>
                      <a:r>
                        <a:rPr sz="2600" dirty="0">
                          <a:latin typeface="Times New Roman"/>
                          <a:cs typeface="Times New Roman"/>
                        </a:rPr>
                        <a:t>о</a:t>
                      </a:r>
                      <a:r>
                        <a:rPr sz="2600" spc="-35" dirty="0">
                          <a:latin typeface="Times New Roman"/>
                          <a:cs typeface="Times New Roman"/>
                        </a:rPr>
                        <a:t>в</a:t>
                      </a:r>
                      <a:r>
                        <a:rPr sz="2600" dirty="0">
                          <a:latin typeface="Times New Roman"/>
                          <a:cs typeface="Times New Roman"/>
                        </a:rPr>
                        <a:t>а</a:t>
                      </a:r>
                      <a:r>
                        <a:rPr sz="2600" spc="-10" dirty="0">
                          <a:latin typeface="Times New Roman"/>
                          <a:cs typeface="Times New Roman"/>
                        </a:rPr>
                        <a:t>р</a:t>
                      </a:r>
                      <a:r>
                        <a:rPr sz="2600" dirty="0">
                          <a:latin typeface="Times New Roman"/>
                          <a:cs typeface="Times New Roman"/>
                        </a:rPr>
                        <a:t>ооб</a:t>
                      </a:r>
                      <a:r>
                        <a:rPr sz="2600" spc="-15" dirty="0">
                          <a:latin typeface="Times New Roman"/>
                          <a:cs typeface="Times New Roman"/>
                        </a:rPr>
                        <a:t>і</a:t>
                      </a:r>
                      <a:r>
                        <a:rPr sz="2600" spc="-290" dirty="0">
                          <a:latin typeface="Times New Roman"/>
                          <a:cs typeface="Times New Roman"/>
                        </a:rPr>
                        <a:t>г</a:t>
                      </a:r>
                      <a:r>
                        <a:rPr sz="2600" dirty="0">
                          <a:latin typeface="Times New Roman"/>
                          <a:cs typeface="Times New Roman"/>
                        </a:rPr>
                        <a:t>,</a:t>
                      </a:r>
                      <a:endParaRPr sz="2600">
                        <a:latin typeface="Times New Roman"/>
                        <a:cs typeface="Times New Roman"/>
                      </a:endParaRPr>
                    </a:p>
                  </a:txBody>
                  <a:tcPr marL="0" marR="0" marT="0" marB="0"/>
                </a:tc>
              </a:tr>
              <a:tr h="391496">
                <a:tc>
                  <a:txBody>
                    <a:bodyPr/>
                    <a:lstStyle/>
                    <a:p>
                      <a:pPr marL="31750">
                        <a:lnSpc>
                          <a:spcPts val="2985"/>
                        </a:lnSpc>
                      </a:pPr>
                      <a:r>
                        <a:rPr sz="2600" spc="-15" dirty="0">
                          <a:latin typeface="Times New Roman"/>
                          <a:cs typeface="Times New Roman"/>
                        </a:rPr>
                        <a:t>прибуток </a:t>
                      </a:r>
                      <a:r>
                        <a:rPr sz="2600" spc="20" dirty="0">
                          <a:latin typeface="Times New Roman"/>
                          <a:cs typeface="Times New Roman"/>
                        </a:rPr>
                        <a:t>та</a:t>
                      </a:r>
                      <a:r>
                        <a:rPr sz="2600" spc="-70" dirty="0">
                          <a:latin typeface="Times New Roman"/>
                          <a:cs typeface="Times New Roman"/>
                        </a:rPr>
                        <a:t> </a:t>
                      </a:r>
                      <a:r>
                        <a:rPr sz="2600" spc="-5" dirty="0">
                          <a:latin typeface="Times New Roman"/>
                          <a:cs typeface="Times New Roman"/>
                        </a:rPr>
                        <a:t>інші.</a:t>
                      </a:r>
                      <a:endParaRPr sz="26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1836" y="88392"/>
            <a:ext cx="609600" cy="5120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88392"/>
            <a:ext cx="8558784" cy="5120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46576" y="417576"/>
            <a:ext cx="1478279" cy="512063"/>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95731" y="170129"/>
            <a:ext cx="8368665" cy="720725"/>
          </a:xfrm>
          <a:prstGeom prst="rect">
            <a:avLst/>
          </a:prstGeom>
        </p:spPr>
        <p:txBody>
          <a:bodyPr vert="horz" wrap="square" lIns="0" tIns="12700" rIns="0" bIns="0" rtlCol="0">
            <a:spAutoFit/>
          </a:bodyPr>
          <a:lstStyle/>
          <a:p>
            <a:pPr algn="ctr">
              <a:lnSpc>
                <a:spcPts val="2735"/>
              </a:lnSpc>
              <a:spcBef>
                <a:spcPts val="100"/>
              </a:spcBef>
            </a:pPr>
            <a:r>
              <a:rPr sz="2400" b="1" spc="-80" dirty="0">
                <a:solidFill>
                  <a:srgbClr val="5E2D79"/>
                </a:solidFill>
                <a:latin typeface="Times New Roman"/>
                <a:cs typeface="Times New Roman"/>
              </a:rPr>
              <a:t>3.</a:t>
            </a:r>
            <a:r>
              <a:rPr sz="2400" b="1" spc="-315" dirty="0">
                <a:solidFill>
                  <a:srgbClr val="5E2D79"/>
                </a:solidFill>
                <a:latin typeface="Times New Roman"/>
                <a:cs typeface="Times New Roman"/>
              </a:rPr>
              <a:t> </a:t>
            </a:r>
            <a:r>
              <a:rPr sz="2400" b="1" spc="-135" dirty="0">
                <a:solidFill>
                  <a:srgbClr val="5E2D79"/>
                </a:solidFill>
                <a:latin typeface="Times New Roman"/>
                <a:cs typeface="Times New Roman"/>
              </a:rPr>
              <a:t>ВІДНОСНІ</a:t>
            </a:r>
            <a:r>
              <a:rPr sz="2400" b="1" spc="-260" dirty="0">
                <a:solidFill>
                  <a:srgbClr val="5E2D79"/>
                </a:solidFill>
                <a:latin typeface="Times New Roman"/>
                <a:cs typeface="Times New Roman"/>
              </a:rPr>
              <a:t> </a:t>
            </a:r>
            <a:r>
              <a:rPr sz="2400" b="1" spc="-145" dirty="0">
                <a:solidFill>
                  <a:srgbClr val="5E2D79"/>
                </a:solidFill>
                <a:latin typeface="Times New Roman"/>
                <a:cs typeface="Times New Roman"/>
              </a:rPr>
              <a:t>ВЕЛИЧИНИ:</a:t>
            </a:r>
            <a:r>
              <a:rPr sz="2400" b="1" spc="-285" dirty="0">
                <a:solidFill>
                  <a:srgbClr val="5E2D79"/>
                </a:solidFill>
                <a:latin typeface="Times New Roman"/>
                <a:cs typeface="Times New Roman"/>
              </a:rPr>
              <a:t> </a:t>
            </a:r>
            <a:r>
              <a:rPr sz="2400" b="1" spc="-150" dirty="0">
                <a:solidFill>
                  <a:srgbClr val="5E2D79"/>
                </a:solidFill>
                <a:latin typeface="Times New Roman"/>
                <a:cs typeface="Times New Roman"/>
              </a:rPr>
              <a:t>ЕКОНОМІЧНИЙ</a:t>
            </a:r>
            <a:r>
              <a:rPr sz="2400" b="1" spc="-295" dirty="0">
                <a:solidFill>
                  <a:srgbClr val="5E2D79"/>
                </a:solidFill>
                <a:latin typeface="Times New Roman"/>
                <a:cs typeface="Times New Roman"/>
              </a:rPr>
              <a:t> </a:t>
            </a:r>
            <a:r>
              <a:rPr sz="2400" b="1" spc="-130" dirty="0">
                <a:solidFill>
                  <a:srgbClr val="5E2D79"/>
                </a:solidFill>
                <a:latin typeface="Times New Roman"/>
                <a:cs typeface="Times New Roman"/>
              </a:rPr>
              <a:t>ЗМІСТ</a:t>
            </a:r>
            <a:r>
              <a:rPr sz="2400" b="1" spc="-280" dirty="0">
                <a:solidFill>
                  <a:srgbClr val="5E2D79"/>
                </a:solidFill>
                <a:latin typeface="Times New Roman"/>
                <a:cs typeface="Times New Roman"/>
              </a:rPr>
              <a:t> </a:t>
            </a:r>
            <a:r>
              <a:rPr sz="2400" b="1" spc="-145" dirty="0">
                <a:solidFill>
                  <a:srgbClr val="5E2D79"/>
                </a:solidFill>
                <a:latin typeface="Times New Roman"/>
                <a:cs typeface="Times New Roman"/>
              </a:rPr>
              <a:t>ТА</a:t>
            </a:r>
            <a:r>
              <a:rPr sz="2400" b="1" spc="-285" dirty="0">
                <a:solidFill>
                  <a:srgbClr val="5E2D79"/>
                </a:solidFill>
                <a:latin typeface="Times New Roman"/>
                <a:cs typeface="Times New Roman"/>
              </a:rPr>
              <a:t> </a:t>
            </a:r>
            <a:r>
              <a:rPr sz="2400" b="1" spc="-135" dirty="0">
                <a:solidFill>
                  <a:srgbClr val="5E2D79"/>
                </a:solidFill>
                <a:latin typeface="Times New Roman"/>
                <a:cs typeface="Times New Roman"/>
              </a:rPr>
              <a:t>ФОРМИ</a:t>
            </a:r>
            <a:endParaRPr sz="2400">
              <a:latin typeface="Times New Roman"/>
              <a:cs typeface="Times New Roman"/>
            </a:endParaRPr>
          </a:p>
          <a:p>
            <a:pPr marL="5080" algn="ctr">
              <a:lnSpc>
                <a:spcPts val="2735"/>
              </a:lnSpc>
            </a:pPr>
            <a:r>
              <a:rPr sz="2400" b="1" spc="-204" dirty="0">
                <a:solidFill>
                  <a:srgbClr val="5E2D79"/>
                </a:solidFill>
                <a:latin typeface="Times New Roman"/>
                <a:cs typeface="Times New Roman"/>
              </a:rPr>
              <a:t>ВИРАЗУ</a:t>
            </a:r>
            <a:endParaRPr sz="2400">
              <a:latin typeface="Times New Roman"/>
              <a:cs typeface="Times New Roman"/>
            </a:endParaRPr>
          </a:p>
        </p:txBody>
      </p:sp>
      <p:sp>
        <p:nvSpPr>
          <p:cNvPr id="6" name="object 6"/>
          <p:cNvSpPr txBox="1"/>
          <p:nvPr/>
        </p:nvSpPr>
        <p:spPr>
          <a:xfrm>
            <a:off x="444500" y="1141603"/>
            <a:ext cx="8137525" cy="4854575"/>
          </a:xfrm>
          <a:prstGeom prst="rect">
            <a:avLst/>
          </a:prstGeom>
        </p:spPr>
        <p:txBody>
          <a:bodyPr vert="horz" wrap="square" lIns="0" tIns="49530" rIns="0" bIns="0" rtlCol="0">
            <a:spAutoFit/>
          </a:bodyPr>
          <a:lstStyle/>
          <a:p>
            <a:pPr marL="12700" marR="5080" algn="just">
              <a:lnSpc>
                <a:spcPts val="2380"/>
              </a:lnSpc>
              <a:spcBef>
                <a:spcPts val="390"/>
              </a:spcBef>
            </a:pPr>
            <a:r>
              <a:rPr sz="2200" b="1" spc="-5" dirty="0">
                <a:latin typeface="Times New Roman"/>
                <a:cs typeface="Times New Roman"/>
              </a:rPr>
              <a:t>Відносна </a:t>
            </a:r>
            <a:r>
              <a:rPr sz="2200" b="1" spc="-10" dirty="0">
                <a:latin typeface="Times New Roman"/>
                <a:cs typeface="Times New Roman"/>
              </a:rPr>
              <a:t>величина </a:t>
            </a:r>
            <a:r>
              <a:rPr sz="2200" spc="-5" dirty="0">
                <a:latin typeface="Times New Roman"/>
                <a:cs typeface="Times New Roman"/>
              </a:rPr>
              <a:t>– це </a:t>
            </a:r>
            <a:r>
              <a:rPr sz="2200" spc="-10" dirty="0">
                <a:latin typeface="Times New Roman"/>
                <a:cs typeface="Times New Roman"/>
              </a:rPr>
              <a:t>частка </a:t>
            </a:r>
            <a:r>
              <a:rPr sz="2200" spc="-5" dirty="0">
                <a:latin typeface="Times New Roman"/>
                <a:cs typeface="Times New Roman"/>
              </a:rPr>
              <a:t>від ділення </a:t>
            </a:r>
            <a:r>
              <a:rPr sz="2200" spc="-25" dirty="0">
                <a:latin typeface="Times New Roman"/>
                <a:cs typeface="Times New Roman"/>
              </a:rPr>
              <a:t>двох </a:t>
            </a:r>
            <a:r>
              <a:rPr sz="2200" spc="-10" dirty="0">
                <a:latin typeface="Times New Roman"/>
                <a:cs typeface="Times New Roman"/>
              </a:rPr>
              <a:t>однойменних </a:t>
            </a:r>
            <a:r>
              <a:rPr sz="2200" spc="-5" dirty="0">
                <a:latin typeface="Times New Roman"/>
                <a:cs typeface="Times New Roman"/>
              </a:rPr>
              <a:t>або  різнойменних</a:t>
            </a:r>
            <a:r>
              <a:rPr sz="2200" spc="540" dirty="0">
                <a:latin typeface="Times New Roman"/>
                <a:cs typeface="Times New Roman"/>
              </a:rPr>
              <a:t> </a:t>
            </a:r>
            <a:r>
              <a:rPr sz="2200" spc="-5" dirty="0">
                <a:latin typeface="Times New Roman"/>
                <a:cs typeface="Times New Roman"/>
              </a:rPr>
              <a:t>величин. Знаменник </a:t>
            </a:r>
            <a:r>
              <a:rPr sz="2200" dirty="0">
                <a:latin typeface="Times New Roman"/>
                <a:cs typeface="Times New Roman"/>
              </a:rPr>
              <a:t>відносної </a:t>
            </a:r>
            <a:r>
              <a:rPr sz="2200" spc="-5" dirty="0">
                <a:latin typeface="Times New Roman"/>
                <a:cs typeface="Times New Roman"/>
              </a:rPr>
              <a:t>величини  </a:t>
            </a:r>
            <a:r>
              <a:rPr sz="2200" spc="-15" dirty="0">
                <a:latin typeface="Times New Roman"/>
                <a:cs typeface="Times New Roman"/>
              </a:rPr>
              <a:t>розглядається </a:t>
            </a:r>
            <a:r>
              <a:rPr sz="2200" spc="-5" dirty="0">
                <a:latin typeface="Times New Roman"/>
                <a:cs typeface="Times New Roman"/>
              </a:rPr>
              <a:t>як </a:t>
            </a:r>
            <a:r>
              <a:rPr sz="2200" b="1" dirty="0">
                <a:latin typeface="Times New Roman"/>
                <a:cs typeface="Times New Roman"/>
              </a:rPr>
              <a:t>база</a:t>
            </a:r>
            <a:r>
              <a:rPr sz="2200" b="1" spc="45" dirty="0">
                <a:latin typeface="Times New Roman"/>
                <a:cs typeface="Times New Roman"/>
              </a:rPr>
              <a:t> </a:t>
            </a:r>
            <a:r>
              <a:rPr sz="2200" b="1" spc="-10" dirty="0">
                <a:latin typeface="Times New Roman"/>
                <a:cs typeface="Times New Roman"/>
              </a:rPr>
              <a:t>порівняння</a:t>
            </a:r>
            <a:r>
              <a:rPr sz="2200" spc="-10" dirty="0">
                <a:latin typeface="Times New Roman"/>
                <a:cs typeface="Times New Roman"/>
              </a:rPr>
              <a:t>.</a:t>
            </a:r>
            <a:endParaRPr sz="2200">
              <a:latin typeface="Times New Roman"/>
              <a:cs typeface="Times New Roman"/>
            </a:endParaRPr>
          </a:p>
          <a:p>
            <a:pPr marL="12700" marR="138430">
              <a:lnSpc>
                <a:spcPct val="90100"/>
              </a:lnSpc>
              <a:spcBef>
                <a:spcPts val="484"/>
              </a:spcBef>
            </a:pPr>
            <a:r>
              <a:rPr sz="2200" spc="-20" dirty="0">
                <a:latin typeface="Times New Roman"/>
                <a:cs typeface="Times New Roman"/>
              </a:rPr>
              <a:t>Використовуються </a:t>
            </a:r>
            <a:r>
              <a:rPr sz="2200" spc="-5" dirty="0">
                <a:latin typeface="Times New Roman"/>
                <a:cs typeface="Times New Roman"/>
              </a:rPr>
              <a:t>різні бази порівняння. </a:t>
            </a:r>
            <a:r>
              <a:rPr sz="2200" spc="-35" dirty="0">
                <a:latin typeface="Times New Roman"/>
                <a:cs typeface="Times New Roman"/>
              </a:rPr>
              <a:t>Коли </a:t>
            </a:r>
            <a:r>
              <a:rPr sz="2200" spc="-5" dirty="0">
                <a:latin typeface="Times New Roman"/>
                <a:cs typeface="Times New Roman"/>
              </a:rPr>
              <a:t>база </a:t>
            </a:r>
            <a:r>
              <a:rPr sz="2200" spc="-10" dirty="0">
                <a:latin typeface="Times New Roman"/>
                <a:cs typeface="Times New Roman"/>
              </a:rPr>
              <a:t>порівняння  </a:t>
            </a:r>
            <a:r>
              <a:rPr sz="2200" spc="-5" dirty="0">
                <a:latin typeface="Times New Roman"/>
                <a:cs typeface="Times New Roman"/>
              </a:rPr>
              <a:t>дорівнює 1, </a:t>
            </a:r>
            <a:r>
              <a:rPr sz="2200" dirty="0">
                <a:latin typeface="Times New Roman"/>
                <a:cs typeface="Times New Roman"/>
              </a:rPr>
              <a:t>відносна </a:t>
            </a:r>
            <a:r>
              <a:rPr sz="2200" spc="-10" dirty="0">
                <a:latin typeface="Times New Roman"/>
                <a:cs typeface="Times New Roman"/>
              </a:rPr>
              <a:t>величина представляється </a:t>
            </a:r>
            <a:r>
              <a:rPr sz="2200" spc="-5" dirty="0">
                <a:latin typeface="Times New Roman"/>
                <a:cs typeface="Times New Roman"/>
              </a:rPr>
              <a:t>в </a:t>
            </a:r>
            <a:r>
              <a:rPr sz="2200" spc="-10" dirty="0">
                <a:latin typeface="Times New Roman"/>
                <a:cs typeface="Times New Roman"/>
              </a:rPr>
              <a:t>коефіцієнтах </a:t>
            </a:r>
            <a:r>
              <a:rPr sz="2200" spc="-5" dirty="0">
                <a:latin typeface="Times New Roman"/>
                <a:cs typeface="Times New Roman"/>
              </a:rPr>
              <a:t>або  в</a:t>
            </a:r>
            <a:r>
              <a:rPr sz="2200" spc="-25" dirty="0">
                <a:latin typeface="Times New Roman"/>
                <a:cs typeface="Times New Roman"/>
              </a:rPr>
              <a:t> </a:t>
            </a:r>
            <a:r>
              <a:rPr sz="2200" spc="-10" dirty="0">
                <a:latin typeface="Times New Roman"/>
                <a:cs typeface="Times New Roman"/>
              </a:rPr>
              <a:t>частках.</a:t>
            </a:r>
            <a:endParaRPr sz="2200">
              <a:latin typeface="Times New Roman"/>
              <a:cs typeface="Times New Roman"/>
            </a:endParaRPr>
          </a:p>
          <a:p>
            <a:pPr marL="12700" marR="36195">
              <a:lnSpc>
                <a:spcPts val="2380"/>
              </a:lnSpc>
              <a:spcBef>
                <a:spcPts val="560"/>
              </a:spcBef>
            </a:pPr>
            <a:r>
              <a:rPr sz="2200" spc="-25" dirty="0">
                <a:latin typeface="Times New Roman"/>
                <a:cs typeface="Times New Roman"/>
              </a:rPr>
              <a:t>Широкого </a:t>
            </a:r>
            <a:r>
              <a:rPr sz="2200" spc="-15" dirty="0">
                <a:latin typeface="Times New Roman"/>
                <a:cs typeface="Times New Roman"/>
              </a:rPr>
              <a:t>розповсюдження </a:t>
            </a:r>
            <a:r>
              <a:rPr sz="2200" spc="-35" dirty="0">
                <a:latin typeface="Times New Roman"/>
                <a:cs typeface="Times New Roman"/>
              </a:rPr>
              <a:t>набуло </a:t>
            </a:r>
            <a:r>
              <a:rPr sz="2200" spc="-10" dirty="0">
                <a:latin typeface="Times New Roman"/>
                <a:cs typeface="Times New Roman"/>
              </a:rPr>
              <a:t>відображення </a:t>
            </a:r>
            <a:r>
              <a:rPr sz="2200" dirty="0">
                <a:latin typeface="Times New Roman"/>
                <a:cs typeface="Times New Roman"/>
              </a:rPr>
              <a:t>відносної  </a:t>
            </a:r>
            <a:r>
              <a:rPr sz="2200" spc="-10" dirty="0">
                <a:latin typeface="Times New Roman"/>
                <a:cs typeface="Times New Roman"/>
              </a:rPr>
              <a:t>величини відсотками, </a:t>
            </a:r>
            <a:r>
              <a:rPr sz="2200" spc="-40" dirty="0">
                <a:latin typeface="Times New Roman"/>
                <a:cs typeface="Times New Roman"/>
              </a:rPr>
              <a:t>коли </a:t>
            </a:r>
            <a:r>
              <a:rPr sz="2200" spc="-5" dirty="0">
                <a:latin typeface="Times New Roman"/>
                <a:cs typeface="Times New Roman"/>
              </a:rPr>
              <a:t>база порівняння </a:t>
            </a:r>
            <a:r>
              <a:rPr sz="2200" dirty="0">
                <a:latin typeface="Times New Roman"/>
                <a:cs typeface="Times New Roman"/>
              </a:rPr>
              <a:t>становить </a:t>
            </a:r>
            <a:r>
              <a:rPr sz="2200" spc="-5" dirty="0">
                <a:latin typeface="Times New Roman"/>
                <a:cs typeface="Times New Roman"/>
              </a:rPr>
              <a:t>100, </a:t>
            </a:r>
            <a:r>
              <a:rPr sz="2200" spc="-10" dirty="0">
                <a:latin typeface="Times New Roman"/>
                <a:cs typeface="Times New Roman"/>
              </a:rPr>
              <a:t>одиниця  виміру</a:t>
            </a:r>
            <a:r>
              <a:rPr sz="2200" spc="-20" dirty="0">
                <a:latin typeface="Times New Roman"/>
                <a:cs typeface="Times New Roman"/>
              </a:rPr>
              <a:t> </a:t>
            </a:r>
            <a:r>
              <a:rPr sz="2200" spc="-10" dirty="0">
                <a:latin typeface="Times New Roman"/>
                <a:cs typeface="Times New Roman"/>
              </a:rPr>
              <a:t>відсоток.</a:t>
            </a:r>
            <a:endParaRPr sz="2200">
              <a:latin typeface="Times New Roman"/>
              <a:cs typeface="Times New Roman"/>
            </a:endParaRPr>
          </a:p>
          <a:p>
            <a:pPr marL="12700" marR="486409">
              <a:lnSpc>
                <a:spcPts val="2380"/>
              </a:lnSpc>
              <a:spcBef>
                <a:spcPts val="515"/>
              </a:spcBef>
            </a:pPr>
            <a:r>
              <a:rPr sz="2200" spc="-10" dirty="0">
                <a:latin typeface="Times New Roman"/>
                <a:cs typeface="Times New Roman"/>
              </a:rPr>
              <a:t>Базою </a:t>
            </a:r>
            <a:r>
              <a:rPr sz="2200" spc="-5" dirty="0">
                <a:latin typeface="Times New Roman"/>
                <a:cs typeface="Times New Roman"/>
              </a:rPr>
              <a:t>порівняння </a:t>
            </a:r>
            <a:r>
              <a:rPr sz="2200" spc="-10" dirty="0">
                <a:latin typeface="Times New Roman"/>
                <a:cs typeface="Times New Roman"/>
              </a:rPr>
              <a:t>можуть </a:t>
            </a:r>
            <a:r>
              <a:rPr sz="2200" spc="-25" dirty="0">
                <a:latin typeface="Times New Roman"/>
                <a:cs typeface="Times New Roman"/>
              </a:rPr>
              <a:t>бути </a:t>
            </a:r>
            <a:r>
              <a:rPr sz="2200" b="1" i="1" dirty="0">
                <a:latin typeface="Times New Roman"/>
                <a:cs typeface="Times New Roman"/>
              </a:rPr>
              <a:t>1000, 10000 </a:t>
            </a:r>
            <a:r>
              <a:rPr sz="2200" b="1" i="1" spc="-5" dirty="0">
                <a:latin typeface="Times New Roman"/>
                <a:cs typeface="Times New Roman"/>
              </a:rPr>
              <a:t>чи </a:t>
            </a:r>
            <a:r>
              <a:rPr sz="2200" b="1" i="1" dirty="0">
                <a:latin typeface="Times New Roman"/>
                <a:cs typeface="Times New Roman"/>
              </a:rPr>
              <a:t>100000</a:t>
            </a:r>
            <a:r>
              <a:rPr sz="2200" dirty="0">
                <a:latin typeface="Times New Roman"/>
                <a:cs typeface="Times New Roman"/>
              </a:rPr>
              <a:t>. </a:t>
            </a:r>
            <a:r>
              <a:rPr sz="2200" spc="-10" dirty="0">
                <a:latin typeface="Times New Roman"/>
                <a:cs typeface="Times New Roman"/>
              </a:rPr>
              <a:t>Одиниці  виміру відповідно </a:t>
            </a:r>
            <a:r>
              <a:rPr sz="2200" spc="-15" dirty="0">
                <a:latin typeface="Times New Roman"/>
                <a:cs typeface="Times New Roman"/>
              </a:rPr>
              <a:t>називаються </a:t>
            </a:r>
            <a:r>
              <a:rPr sz="2200" b="1" i="1" spc="-15" dirty="0">
                <a:latin typeface="Times New Roman"/>
                <a:cs typeface="Times New Roman"/>
              </a:rPr>
              <a:t>проміле, продецеміле </a:t>
            </a:r>
            <a:r>
              <a:rPr sz="2200" b="1" i="1" spc="-5" dirty="0">
                <a:latin typeface="Times New Roman"/>
                <a:cs typeface="Times New Roman"/>
              </a:rPr>
              <a:t>та  </a:t>
            </a:r>
            <a:r>
              <a:rPr sz="2200" b="1" i="1" spc="-10" dirty="0">
                <a:latin typeface="Times New Roman"/>
                <a:cs typeface="Times New Roman"/>
              </a:rPr>
              <a:t>просантиміле.</a:t>
            </a:r>
            <a:endParaRPr sz="2200">
              <a:latin typeface="Times New Roman"/>
              <a:cs typeface="Times New Roman"/>
            </a:endParaRPr>
          </a:p>
          <a:p>
            <a:pPr marL="12700" marR="375920" algn="just">
              <a:lnSpc>
                <a:spcPct val="90000"/>
              </a:lnSpc>
              <a:spcBef>
                <a:spcPts val="484"/>
              </a:spcBef>
            </a:pPr>
            <a:r>
              <a:rPr sz="2200" spc="-30" dirty="0">
                <a:latin typeface="Times New Roman"/>
                <a:cs typeface="Times New Roman"/>
              </a:rPr>
              <a:t>Таку </a:t>
            </a:r>
            <a:r>
              <a:rPr sz="2200" spc="-20" dirty="0">
                <a:latin typeface="Times New Roman"/>
                <a:cs typeface="Times New Roman"/>
              </a:rPr>
              <a:t>базу </a:t>
            </a:r>
            <a:r>
              <a:rPr sz="2200" spc="-5" dirty="0">
                <a:latin typeface="Times New Roman"/>
                <a:cs typeface="Times New Roman"/>
              </a:rPr>
              <a:t>порівняння </a:t>
            </a:r>
            <a:r>
              <a:rPr sz="2200" dirty="0">
                <a:latin typeface="Times New Roman"/>
                <a:cs typeface="Times New Roman"/>
              </a:rPr>
              <a:t>відносних </a:t>
            </a:r>
            <a:r>
              <a:rPr sz="2200" spc="-10" dirty="0">
                <a:latin typeface="Times New Roman"/>
                <a:cs typeface="Times New Roman"/>
              </a:rPr>
              <a:t>величин </a:t>
            </a:r>
            <a:r>
              <a:rPr sz="2200" spc="-20" dirty="0">
                <a:latin typeface="Times New Roman"/>
                <a:cs typeface="Times New Roman"/>
              </a:rPr>
              <a:t>використовують </a:t>
            </a:r>
            <a:r>
              <a:rPr sz="2200" spc="-5" dirty="0">
                <a:latin typeface="Times New Roman"/>
                <a:cs typeface="Times New Roman"/>
              </a:rPr>
              <a:t>у </a:t>
            </a:r>
            <a:r>
              <a:rPr sz="2200" spc="-20" dirty="0">
                <a:latin typeface="Times New Roman"/>
                <a:cs typeface="Times New Roman"/>
              </a:rPr>
              <a:t>тому  </a:t>
            </a:r>
            <a:r>
              <a:rPr sz="2200" spc="-5" dirty="0">
                <a:latin typeface="Times New Roman"/>
                <a:cs typeface="Times New Roman"/>
              </a:rPr>
              <a:t>разі, </a:t>
            </a:r>
            <a:r>
              <a:rPr sz="2200" spc="-35" dirty="0">
                <a:latin typeface="Times New Roman"/>
                <a:cs typeface="Times New Roman"/>
              </a:rPr>
              <a:t>коли </a:t>
            </a:r>
            <a:r>
              <a:rPr sz="2200" spc="-15" dirty="0">
                <a:latin typeface="Times New Roman"/>
                <a:cs typeface="Times New Roman"/>
              </a:rPr>
              <a:t>виникає </a:t>
            </a:r>
            <a:r>
              <a:rPr sz="2200" spc="-5" dirty="0">
                <a:latin typeface="Times New Roman"/>
                <a:cs typeface="Times New Roman"/>
              </a:rPr>
              <a:t>потреба, щоб </a:t>
            </a:r>
            <a:r>
              <a:rPr sz="2200" spc="-10" dirty="0">
                <a:latin typeface="Times New Roman"/>
                <a:cs typeface="Times New Roman"/>
              </a:rPr>
              <a:t>показники </a:t>
            </a:r>
            <a:r>
              <a:rPr sz="2200" spc="-45" dirty="0">
                <a:latin typeface="Times New Roman"/>
                <a:cs typeface="Times New Roman"/>
              </a:rPr>
              <a:t>були </a:t>
            </a:r>
            <a:r>
              <a:rPr sz="2200" spc="-5" dirty="0">
                <a:latin typeface="Times New Roman"/>
                <a:cs typeface="Times New Roman"/>
              </a:rPr>
              <a:t>більш зручними  для сприйняття і</a:t>
            </a:r>
            <a:r>
              <a:rPr sz="2200" spc="10" dirty="0">
                <a:latin typeface="Times New Roman"/>
                <a:cs typeface="Times New Roman"/>
              </a:rPr>
              <a:t> </a:t>
            </a:r>
            <a:r>
              <a:rPr sz="2200" spc="-20" dirty="0">
                <a:latin typeface="Times New Roman"/>
                <a:cs typeface="Times New Roman"/>
              </a:rPr>
              <a:t>тлумачення.</a:t>
            </a:r>
            <a:endParaRPr sz="2200">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81329"/>
            <a:ext cx="7665084" cy="3396615"/>
          </a:xfrm>
          <a:prstGeom prst="rect">
            <a:avLst/>
          </a:prstGeom>
        </p:spPr>
        <p:txBody>
          <a:bodyPr vert="horz" wrap="square" lIns="0" tIns="60960" rIns="0" bIns="0" rtlCol="0">
            <a:spAutoFit/>
          </a:bodyPr>
          <a:lstStyle/>
          <a:p>
            <a:pPr marL="12700" marR="1671955">
              <a:lnSpc>
                <a:spcPts val="3020"/>
              </a:lnSpc>
              <a:spcBef>
                <a:spcPts val="480"/>
              </a:spcBef>
            </a:pPr>
            <a:r>
              <a:rPr sz="2800" b="1" spc="-5" dirty="0">
                <a:latin typeface="Times New Roman"/>
                <a:cs typeface="Times New Roman"/>
              </a:rPr>
              <a:t>При </a:t>
            </a:r>
            <a:r>
              <a:rPr sz="2800" b="1" spc="-50" dirty="0">
                <a:latin typeface="Times New Roman"/>
                <a:cs typeface="Times New Roman"/>
              </a:rPr>
              <a:t>побудові </a:t>
            </a:r>
            <a:r>
              <a:rPr sz="2800" b="1" spc="-10" dirty="0">
                <a:latin typeface="Times New Roman"/>
                <a:cs typeface="Times New Roman"/>
              </a:rPr>
              <a:t>відносних величин </a:t>
            </a:r>
            <a:r>
              <a:rPr sz="2800" b="1" spc="-5" dirty="0">
                <a:latin typeface="Times New Roman"/>
                <a:cs typeface="Times New Roman"/>
              </a:rPr>
              <a:t>слід  </a:t>
            </a:r>
            <a:r>
              <a:rPr sz="2800" b="1" spc="-15" dirty="0">
                <a:latin typeface="Times New Roman"/>
                <a:cs typeface="Times New Roman"/>
              </a:rPr>
              <a:t>дотримуватися </a:t>
            </a:r>
            <a:r>
              <a:rPr sz="2800" b="1" dirty="0">
                <a:latin typeface="Times New Roman"/>
                <a:cs typeface="Times New Roman"/>
              </a:rPr>
              <a:t>таких</a:t>
            </a:r>
            <a:r>
              <a:rPr sz="2800" b="1" spc="40" dirty="0">
                <a:latin typeface="Times New Roman"/>
                <a:cs typeface="Times New Roman"/>
              </a:rPr>
              <a:t> </a:t>
            </a:r>
            <a:r>
              <a:rPr sz="2800" b="1" spc="-10" dirty="0">
                <a:latin typeface="Times New Roman"/>
                <a:cs typeface="Times New Roman"/>
              </a:rPr>
              <a:t>принципів:</a:t>
            </a:r>
            <a:endParaRPr sz="2800">
              <a:latin typeface="Times New Roman"/>
              <a:cs typeface="Times New Roman"/>
            </a:endParaRPr>
          </a:p>
          <a:p>
            <a:pPr marL="12700" marR="681990">
              <a:lnSpc>
                <a:spcPts val="3030"/>
              </a:lnSpc>
              <a:spcBef>
                <a:spcPts val="670"/>
              </a:spcBef>
              <a:buChar char="-"/>
              <a:tabLst>
                <a:tab pos="218440" algn="l"/>
              </a:tabLst>
            </a:pPr>
            <a:r>
              <a:rPr sz="2800" spc="-15" dirty="0">
                <a:latin typeface="Times New Roman"/>
                <a:cs typeface="Times New Roman"/>
              </a:rPr>
              <a:t>порівнювати </a:t>
            </a:r>
            <a:r>
              <a:rPr sz="2800" spc="5" dirty="0">
                <a:latin typeface="Times New Roman"/>
                <a:cs typeface="Times New Roman"/>
              </a:rPr>
              <a:t>треба </a:t>
            </a:r>
            <a:r>
              <a:rPr sz="2800" spc="-10" dirty="0">
                <a:latin typeface="Times New Roman"/>
                <a:cs typeface="Times New Roman"/>
              </a:rPr>
              <a:t>показники, пов’язані </a:t>
            </a:r>
            <a:r>
              <a:rPr sz="2800" spc="-5" dirty="0">
                <a:latin typeface="Times New Roman"/>
                <a:cs typeface="Times New Roman"/>
              </a:rPr>
              <a:t>між  собою </a:t>
            </a:r>
            <a:r>
              <a:rPr sz="2800" b="1" i="1" spc="-10" dirty="0">
                <a:latin typeface="Times New Roman"/>
                <a:cs typeface="Times New Roman"/>
              </a:rPr>
              <a:t>смисловою єдністю</a:t>
            </a:r>
            <a:r>
              <a:rPr sz="2800" spc="-10" dirty="0">
                <a:latin typeface="Times New Roman"/>
                <a:cs typeface="Times New Roman"/>
              </a:rPr>
              <a:t>;</a:t>
            </a:r>
            <a:endParaRPr sz="2800">
              <a:latin typeface="Times New Roman"/>
              <a:cs typeface="Times New Roman"/>
            </a:endParaRPr>
          </a:p>
          <a:p>
            <a:pPr marL="12700" marR="5080">
              <a:lnSpc>
                <a:spcPts val="3020"/>
              </a:lnSpc>
              <a:spcBef>
                <a:spcPts val="670"/>
              </a:spcBef>
              <a:buChar char="-"/>
              <a:tabLst>
                <a:tab pos="218440" algn="l"/>
              </a:tabLst>
            </a:pPr>
            <a:r>
              <a:rPr sz="2800" spc="-10" dirty="0">
                <a:latin typeface="Times New Roman"/>
                <a:cs typeface="Times New Roman"/>
              </a:rPr>
              <a:t>показники, </a:t>
            </a:r>
            <a:r>
              <a:rPr sz="2800" spc="-5" dirty="0">
                <a:latin typeface="Times New Roman"/>
                <a:cs typeface="Times New Roman"/>
              </a:rPr>
              <a:t>що </a:t>
            </a:r>
            <a:r>
              <a:rPr sz="2800" spc="-10" dirty="0">
                <a:latin typeface="Times New Roman"/>
                <a:cs typeface="Times New Roman"/>
              </a:rPr>
              <a:t>співставляються, </a:t>
            </a:r>
            <a:r>
              <a:rPr sz="2800" spc="-5" dirty="0">
                <a:latin typeface="Times New Roman"/>
                <a:cs typeface="Times New Roman"/>
              </a:rPr>
              <a:t>відрізняються  </a:t>
            </a:r>
            <a:r>
              <a:rPr sz="2800" spc="-20" dirty="0">
                <a:latin typeface="Times New Roman"/>
                <a:cs typeface="Times New Roman"/>
              </a:rPr>
              <a:t>одною </a:t>
            </a:r>
            <a:r>
              <a:rPr sz="2800" spc="-15" dirty="0">
                <a:latin typeface="Times New Roman"/>
                <a:cs typeface="Times New Roman"/>
              </a:rPr>
              <a:t>визначеністю </a:t>
            </a:r>
            <a:r>
              <a:rPr sz="2800" spc="-5" dirty="0">
                <a:latin typeface="Times New Roman"/>
                <a:cs typeface="Times New Roman"/>
              </a:rPr>
              <a:t>– </a:t>
            </a:r>
            <a:r>
              <a:rPr sz="2800" b="1" i="1" spc="-15" dirty="0">
                <a:latin typeface="Times New Roman"/>
                <a:cs typeface="Times New Roman"/>
              </a:rPr>
              <a:t>або </a:t>
            </a:r>
            <a:r>
              <a:rPr sz="2800" b="1" i="1" spc="-20" dirty="0">
                <a:latin typeface="Times New Roman"/>
                <a:cs typeface="Times New Roman"/>
              </a:rPr>
              <a:t>простором </a:t>
            </a:r>
            <a:r>
              <a:rPr sz="2800" b="1" i="1" spc="-15" dirty="0">
                <a:latin typeface="Times New Roman"/>
                <a:cs typeface="Times New Roman"/>
              </a:rPr>
              <a:t>або </a:t>
            </a:r>
            <a:r>
              <a:rPr sz="2800" b="1" i="1" spc="-40" dirty="0">
                <a:latin typeface="Times New Roman"/>
                <a:cs typeface="Times New Roman"/>
              </a:rPr>
              <a:t>часом</a:t>
            </a:r>
            <a:r>
              <a:rPr sz="2800" b="1" i="1" spc="60" dirty="0">
                <a:latin typeface="Times New Roman"/>
                <a:cs typeface="Times New Roman"/>
              </a:rPr>
              <a:t> </a:t>
            </a:r>
            <a:r>
              <a:rPr sz="2800" spc="-5" dirty="0">
                <a:latin typeface="Times New Roman"/>
                <a:cs typeface="Times New Roman"/>
              </a:rPr>
              <a:t>;</a:t>
            </a:r>
            <a:endParaRPr sz="2800">
              <a:latin typeface="Times New Roman"/>
              <a:cs typeface="Times New Roman"/>
            </a:endParaRPr>
          </a:p>
          <a:p>
            <a:pPr marL="12700" marR="384810">
              <a:lnSpc>
                <a:spcPts val="3020"/>
              </a:lnSpc>
              <a:spcBef>
                <a:spcPts val="685"/>
              </a:spcBef>
              <a:buChar char="-"/>
              <a:tabLst>
                <a:tab pos="218440" algn="l"/>
              </a:tabLst>
            </a:pPr>
            <a:r>
              <a:rPr sz="2800" spc="-10" dirty="0">
                <a:latin typeface="Times New Roman"/>
                <a:cs typeface="Times New Roman"/>
              </a:rPr>
              <a:t>порівнюються </a:t>
            </a:r>
            <a:r>
              <a:rPr sz="2800" b="1" i="1" spc="-20" dirty="0">
                <a:latin typeface="Times New Roman"/>
                <a:cs typeface="Times New Roman"/>
              </a:rPr>
              <a:t>моментні </a:t>
            </a:r>
            <a:r>
              <a:rPr sz="2800" b="1" i="1" spc="-10" dirty="0">
                <a:latin typeface="Times New Roman"/>
                <a:cs typeface="Times New Roman"/>
              </a:rPr>
              <a:t>показники </a:t>
            </a:r>
            <a:r>
              <a:rPr sz="2800" b="1" i="1" spc="-5" dirty="0">
                <a:latin typeface="Times New Roman"/>
                <a:cs typeface="Times New Roman"/>
              </a:rPr>
              <a:t>з  </a:t>
            </a:r>
            <a:r>
              <a:rPr sz="2800" b="1" i="1" spc="-15" dirty="0">
                <a:latin typeface="Times New Roman"/>
                <a:cs typeface="Times New Roman"/>
              </a:rPr>
              <a:t>моментними, </a:t>
            </a:r>
            <a:r>
              <a:rPr sz="2800" b="1" i="1" spc="-10" dirty="0">
                <a:latin typeface="Times New Roman"/>
                <a:cs typeface="Times New Roman"/>
              </a:rPr>
              <a:t>інтервальні </a:t>
            </a:r>
            <a:r>
              <a:rPr sz="2800" b="1" i="1" spc="-5" dirty="0">
                <a:latin typeface="Times New Roman"/>
                <a:cs typeface="Times New Roman"/>
              </a:rPr>
              <a:t>– з</a:t>
            </a:r>
            <a:r>
              <a:rPr sz="2800" b="1" i="1" spc="-25" dirty="0">
                <a:latin typeface="Times New Roman"/>
                <a:cs typeface="Times New Roman"/>
              </a:rPr>
              <a:t> </a:t>
            </a:r>
            <a:r>
              <a:rPr sz="2800" b="1" i="1" spc="-10" dirty="0">
                <a:latin typeface="Times New Roman"/>
                <a:cs typeface="Times New Roman"/>
              </a:rPr>
              <a:t>інтервальними.</a:t>
            </a:r>
            <a:endParaRPr sz="2800">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9877" y="192989"/>
            <a:ext cx="3931920" cy="452120"/>
          </a:xfrm>
          <a:prstGeom prst="rect">
            <a:avLst/>
          </a:prstGeom>
        </p:spPr>
        <p:txBody>
          <a:bodyPr vert="horz" wrap="square" lIns="0" tIns="12065" rIns="0" bIns="0" rtlCol="0">
            <a:spAutoFit/>
          </a:bodyPr>
          <a:lstStyle/>
          <a:p>
            <a:pPr marL="12700">
              <a:lnSpc>
                <a:spcPct val="100000"/>
              </a:lnSpc>
              <a:spcBef>
                <a:spcPts val="95"/>
              </a:spcBef>
            </a:pPr>
            <a:r>
              <a:rPr sz="2800" b="1" i="1" spc="-5" dirty="0">
                <a:solidFill>
                  <a:srgbClr val="5E2D79"/>
                </a:solidFill>
                <a:latin typeface="Times New Roman"/>
                <a:cs typeface="Times New Roman"/>
              </a:rPr>
              <a:t>Види відносних</a:t>
            </a:r>
            <a:r>
              <a:rPr sz="2800" b="1" i="1" spc="-35" dirty="0">
                <a:solidFill>
                  <a:srgbClr val="5E2D79"/>
                </a:solidFill>
                <a:latin typeface="Times New Roman"/>
                <a:cs typeface="Times New Roman"/>
              </a:rPr>
              <a:t> </a:t>
            </a:r>
            <a:r>
              <a:rPr sz="2800" b="1" i="1" spc="-20" dirty="0">
                <a:solidFill>
                  <a:srgbClr val="5E2D79"/>
                </a:solidFill>
                <a:latin typeface="Times New Roman"/>
                <a:cs typeface="Times New Roman"/>
              </a:rPr>
              <a:t>величин:</a:t>
            </a:r>
            <a:endParaRPr sz="2800">
              <a:latin typeface="Times New Roman"/>
              <a:cs typeface="Times New Roman"/>
            </a:endParaRPr>
          </a:p>
        </p:txBody>
      </p:sp>
      <p:sp>
        <p:nvSpPr>
          <p:cNvPr id="3" name="object 3"/>
          <p:cNvSpPr txBox="1"/>
          <p:nvPr/>
        </p:nvSpPr>
        <p:spPr>
          <a:xfrm>
            <a:off x="444500" y="991869"/>
            <a:ext cx="8206740" cy="4284345"/>
          </a:xfrm>
          <a:prstGeom prst="rect">
            <a:avLst/>
          </a:prstGeom>
        </p:spPr>
        <p:txBody>
          <a:bodyPr vert="horz" wrap="square" lIns="0" tIns="45719" rIns="0" bIns="0" rtlCol="0">
            <a:spAutoFit/>
          </a:bodyPr>
          <a:lstStyle/>
          <a:p>
            <a:pPr marL="12700" marR="5080" algn="just">
              <a:lnSpc>
                <a:spcPct val="90000"/>
              </a:lnSpc>
              <a:spcBef>
                <a:spcPts val="359"/>
              </a:spcBef>
              <a:buAutoNum type="arabicPeriod"/>
              <a:tabLst>
                <a:tab pos="430530" algn="l"/>
              </a:tabLst>
            </a:pPr>
            <a:r>
              <a:rPr sz="2200" b="1" spc="-5" dirty="0">
                <a:latin typeface="Times New Roman"/>
                <a:cs typeface="Times New Roman"/>
              </a:rPr>
              <a:t>Відносна </a:t>
            </a:r>
            <a:r>
              <a:rPr sz="2200" b="1" spc="-10" dirty="0">
                <a:latin typeface="Times New Roman"/>
                <a:cs typeface="Times New Roman"/>
              </a:rPr>
              <a:t>величина інтенсивності </a:t>
            </a:r>
            <a:r>
              <a:rPr sz="2200" b="1" spc="-5" dirty="0">
                <a:latin typeface="Times New Roman"/>
                <a:cs typeface="Times New Roman"/>
              </a:rPr>
              <a:t>(ВВІ) </a:t>
            </a:r>
            <a:r>
              <a:rPr sz="2200" spc="-5" dirty="0">
                <a:latin typeface="Times New Roman"/>
                <a:cs typeface="Times New Roman"/>
              </a:rPr>
              <a:t>- співвідношення  різнойменних </a:t>
            </a:r>
            <a:r>
              <a:rPr sz="2200" spc="-10" dirty="0">
                <a:latin typeface="Times New Roman"/>
                <a:cs typeface="Times New Roman"/>
              </a:rPr>
              <a:t>величин. </a:t>
            </a:r>
            <a:r>
              <a:rPr sz="2200" spc="-5" dirty="0">
                <a:latin typeface="Times New Roman"/>
                <a:cs typeface="Times New Roman"/>
              </a:rPr>
              <a:t>Це </a:t>
            </a:r>
            <a:r>
              <a:rPr sz="2200" spc="-10" dirty="0">
                <a:latin typeface="Times New Roman"/>
                <a:cs typeface="Times New Roman"/>
              </a:rPr>
              <a:t>іменована </a:t>
            </a:r>
            <a:r>
              <a:rPr sz="2200" spc="-5" dirty="0">
                <a:latin typeface="Times New Roman"/>
                <a:cs typeface="Times New Roman"/>
              </a:rPr>
              <a:t>величина, в якій поєднуються  </a:t>
            </a:r>
            <a:r>
              <a:rPr sz="2200" spc="-10" dirty="0">
                <a:latin typeface="Times New Roman"/>
                <a:cs typeface="Times New Roman"/>
              </a:rPr>
              <a:t>одиниці </a:t>
            </a:r>
            <a:r>
              <a:rPr sz="2200" spc="-15" dirty="0">
                <a:latin typeface="Times New Roman"/>
                <a:cs typeface="Times New Roman"/>
              </a:rPr>
              <a:t>виміру  </a:t>
            </a:r>
            <a:r>
              <a:rPr sz="2200" spc="-5" dirty="0">
                <a:latin typeface="Times New Roman"/>
                <a:cs typeface="Times New Roman"/>
              </a:rPr>
              <a:t>чисельника і знаменника. (густота населення,  виробництво </a:t>
            </a:r>
            <a:r>
              <a:rPr sz="2200" spc="-10" dirty="0">
                <a:latin typeface="Times New Roman"/>
                <a:cs typeface="Times New Roman"/>
              </a:rPr>
              <a:t>продукції </a:t>
            </a:r>
            <a:r>
              <a:rPr sz="2200" spc="-5" dirty="0">
                <a:latin typeface="Times New Roman"/>
                <a:cs typeface="Times New Roman"/>
              </a:rPr>
              <a:t>на душу населення). ВВІ </a:t>
            </a:r>
            <a:r>
              <a:rPr sz="2200" spc="-10" dirty="0">
                <a:latin typeface="Times New Roman"/>
                <a:cs typeface="Times New Roman"/>
              </a:rPr>
              <a:t>характеризують  ступінь </a:t>
            </a:r>
            <a:r>
              <a:rPr sz="2200" spc="-5" dirty="0">
                <a:latin typeface="Times New Roman"/>
                <a:cs typeface="Times New Roman"/>
              </a:rPr>
              <a:t>поширення чи </a:t>
            </a:r>
            <a:r>
              <a:rPr sz="2200" spc="-10" dirty="0">
                <a:latin typeface="Times New Roman"/>
                <a:cs typeface="Times New Roman"/>
              </a:rPr>
              <a:t>розвитку явища </a:t>
            </a:r>
            <a:r>
              <a:rPr sz="2200" spc="-5" dirty="0">
                <a:latin typeface="Times New Roman"/>
                <a:cs typeface="Times New Roman"/>
              </a:rPr>
              <a:t>в </a:t>
            </a:r>
            <a:r>
              <a:rPr sz="2200" spc="-15" dirty="0">
                <a:latin typeface="Times New Roman"/>
                <a:cs typeface="Times New Roman"/>
              </a:rPr>
              <a:t>певному </a:t>
            </a:r>
            <a:r>
              <a:rPr sz="2200" spc="-5" dirty="0">
                <a:latin typeface="Times New Roman"/>
                <a:cs typeface="Times New Roman"/>
              </a:rPr>
              <a:t>середовищі. До </a:t>
            </a:r>
            <a:r>
              <a:rPr sz="2200" spc="-20" dirty="0">
                <a:latin typeface="Times New Roman"/>
                <a:cs typeface="Times New Roman"/>
              </a:rPr>
              <a:t>їх  </a:t>
            </a:r>
            <a:r>
              <a:rPr sz="2200" spc="-5" dirty="0">
                <a:latin typeface="Times New Roman"/>
                <a:cs typeface="Times New Roman"/>
              </a:rPr>
              <a:t>складу </a:t>
            </a:r>
            <a:r>
              <a:rPr sz="2200" spc="-25" dirty="0">
                <a:latin typeface="Times New Roman"/>
                <a:cs typeface="Times New Roman"/>
              </a:rPr>
              <a:t>входять </a:t>
            </a:r>
            <a:r>
              <a:rPr sz="2200" spc="-5" dirty="0">
                <a:latin typeface="Times New Roman"/>
                <a:cs typeface="Times New Roman"/>
              </a:rPr>
              <a:t>демографічні </a:t>
            </a:r>
            <a:r>
              <a:rPr sz="2200" spc="-10" dirty="0">
                <a:latin typeface="Times New Roman"/>
                <a:cs typeface="Times New Roman"/>
              </a:rPr>
              <a:t>коефіцієнти </a:t>
            </a:r>
            <a:r>
              <a:rPr sz="2200" spc="-5" dirty="0">
                <a:latin typeface="Times New Roman"/>
                <a:cs typeface="Times New Roman"/>
              </a:rPr>
              <a:t>(народжуваності,  </a:t>
            </a:r>
            <a:r>
              <a:rPr sz="2200" dirty="0">
                <a:latin typeface="Times New Roman"/>
                <a:cs typeface="Times New Roman"/>
              </a:rPr>
              <a:t>смертності), </a:t>
            </a:r>
            <a:r>
              <a:rPr sz="2200" spc="-5" dirty="0">
                <a:latin typeface="Times New Roman"/>
                <a:cs typeface="Times New Roman"/>
              </a:rPr>
              <a:t>які </a:t>
            </a:r>
            <a:r>
              <a:rPr sz="2200" spc="-15" dirty="0">
                <a:latin typeface="Times New Roman"/>
                <a:cs typeface="Times New Roman"/>
              </a:rPr>
              <a:t>обчислюються  </a:t>
            </a:r>
            <a:r>
              <a:rPr sz="2200" spc="-5" dirty="0">
                <a:latin typeface="Times New Roman"/>
                <a:cs typeface="Times New Roman"/>
              </a:rPr>
              <a:t>співвідношення числа </a:t>
            </a:r>
            <a:r>
              <a:rPr sz="2200" spc="-20" dirty="0">
                <a:latin typeface="Times New Roman"/>
                <a:cs typeface="Times New Roman"/>
              </a:rPr>
              <a:t>подій </a:t>
            </a:r>
            <a:r>
              <a:rPr sz="2200" dirty="0">
                <a:latin typeface="Times New Roman"/>
                <a:cs typeface="Times New Roman"/>
              </a:rPr>
              <a:t>за  </a:t>
            </a:r>
            <a:r>
              <a:rPr sz="2200" spc="-10" dirty="0">
                <a:latin typeface="Times New Roman"/>
                <a:cs typeface="Times New Roman"/>
              </a:rPr>
              <a:t>певний </a:t>
            </a:r>
            <a:r>
              <a:rPr sz="2200" spc="-20" dirty="0">
                <a:latin typeface="Times New Roman"/>
                <a:cs typeface="Times New Roman"/>
              </a:rPr>
              <a:t>проміжок </a:t>
            </a:r>
            <a:r>
              <a:rPr sz="2200" spc="-15" dirty="0">
                <a:latin typeface="Times New Roman"/>
                <a:cs typeface="Times New Roman"/>
              </a:rPr>
              <a:t>часу </a:t>
            </a:r>
            <a:r>
              <a:rPr sz="2200" spc="-5" dirty="0">
                <a:latin typeface="Times New Roman"/>
                <a:cs typeface="Times New Roman"/>
              </a:rPr>
              <a:t>до обсягу середовища – середньої  </a:t>
            </a:r>
            <a:r>
              <a:rPr sz="2200" dirty="0">
                <a:latin typeface="Times New Roman"/>
                <a:cs typeface="Times New Roman"/>
              </a:rPr>
              <a:t>чисельності </a:t>
            </a:r>
            <a:r>
              <a:rPr sz="2200" spc="-5" dirty="0">
                <a:latin typeface="Times New Roman"/>
                <a:cs typeface="Times New Roman"/>
              </a:rPr>
              <a:t>населення за </a:t>
            </a:r>
            <a:r>
              <a:rPr sz="2200" spc="-15" dirty="0">
                <a:latin typeface="Times New Roman"/>
                <a:cs typeface="Times New Roman"/>
              </a:rPr>
              <a:t>той </a:t>
            </a:r>
            <a:r>
              <a:rPr sz="2200" dirty="0">
                <a:latin typeface="Times New Roman"/>
                <a:cs typeface="Times New Roman"/>
              </a:rPr>
              <a:t>самий</a:t>
            </a:r>
            <a:r>
              <a:rPr sz="2200" spc="70" dirty="0">
                <a:latin typeface="Times New Roman"/>
                <a:cs typeface="Times New Roman"/>
              </a:rPr>
              <a:t> </a:t>
            </a:r>
            <a:r>
              <a:rPr sz="2200" spc="-5" dirty="0">
                <a:latin typeface="Times New Roman"/>
                <a:cs typeface="Times New Roman"/>
              </a:rPr>
              <a:t>час.</a:t>
            </a:r>
            <a:endParaRPr sz="2200">
              <a:latin typeface="Times New Roman"/>
              <a:cs typeface="Times New Roman"/>
            </a:endParaRPr>
          </a:p>
          <a:p>
            <a:pPr>
              <a:lnSpc>
                <a:spcPct val="100000"/>
              </a:lnSpc>
              <a:spcBef>
                <a:spcPts val="15"/>
              </a:spcBef>
              <a:buAutoNum type="arabicPeriod"/>
            </a:pPr>
            <a:endParaRPr sz="2050">
              <a:latin typeface="Times New Roman"/>
              <a:cs typeface="Times New Roman"/>
            </a:endParaRPr>
          </a:p>
          <a:p>
            <a:pPr marL="12700" marR="8255" indent="69850" algn="just">
              <a:lnSpc>
                <a:spcPct val="90000"/>
              </a:lnSpc>
              <a:buFont typeface="Times New Roman"/>
              <a:buAutoNum type="arabicPeriod"/>
              <a:tabLst>
                <a:tab pos="464184" algn="l"/>
              </a:tabLst>
            </a:pPr>
            <a:r>
              <a:rPr sz="2200" b="1" spc="-5" dirty="0">
                <a:latin typeface="Times New Roman"/>
                <a:cs typeface="Times New Roman"/>
              </a:rPr>
              <a:t>Відносна </a:t>
            </a:r>
            <a:r>
              <a:rPr sz="2200" b="1" spc="-10" dirty="0">
                <a:latin typeface="Times New Roman"/>
                <a:cs typeface="Times New Roman"/>
              </a:rPr>
              <a:t>величина структури </a:t>
            </a:r>
            <a:r>
              <a:rPr sz="2200" b="1" spc="-5" dirty="0">
                <a:latin typeface="Times New Roman"/>
                <a:cs typeface="Times New Roman"/>
              </a:rPr>
              <a:t>(ВВС) </a:t>
            </a:r>
            <a:r>
              <a:rPr sz="2200" spc="-5" dirty="0">
                <a:latin typeface="Times New Roman"/>
                <a:cs typeface="Times New Roman"/>
              </a:rPr>
              <a:t>– це співвідношення  </a:t>
            </a:r>
            <a:r>
              <a:rPr sz="2200" spc="-10" dirty="0">
                <a:latin typeface="Times New Roman"/>
                <a:cs typeface="Times New Roman"/>
              </a:rPr>
              <a:t>розмірів </a:t>
            </a:r>
            <a:r>
              <a:rPr sz="2200" dirty="0">
                <a:latin typeface="Times New Roman"/>
                <a:cs typeface="Times New Roman"/>
              </a:rPr>
              <a:t>частини </a:t>
            </a:r>
            <a:r>
              <a:rPr sz="2200" spc="-5" dirty="0">
                <a:latin typeface="Times New Roman"/>
                <a:cs typeface="Times New Roman"/>
              </a:rPr>
              <a:t>сукупності до </a:t>
            </a:r>
            <a:r>
              <a:rPr sz="2200" dirty="0">
                <a:latin typeface="Times New Roman"/>
                <a:cs typeface="Times New Roman"/>
              </a:rPr>
              <a:t>цілої. </a:t>
            </a:r>
            <a:r>
              <a:rPr sz="2200" spc="-5" dirty="0">
                <a:latin typeface="Times New Roman"/>
                <a:cs typeface="Times New Roman"/>
              </a:rPr>
              <a:t>Вона </a:t>
            </a:r>
            <a:r>
              <a:rPr sz="2200" spc="-10" dirty="0">
                <a:latin typeface="Times New Roman"/>
                <a:cs typeface="Times New Roman"/>
              </a:rPr>
              <a:t>характеризує </a:t>
            </a:r>
            <a:r>
              <a:rPr sz="2200" spc="-5" dirty="0">
                <a:latin typeface="Times New Roman"/>
                <a:cs typeface="Times New Roman"/>
              </a:rPr>
              <a:t>склад,  </a:t>
            </a:r>
            <a:r>
              <a:rPr sz="2200" spc="-15" dirty="0">
                <a:latin typeface="Times New Roman"/>
                <a:cs typeface="Times New Roman"/>
              </a:rPr>
              <a:t>структуру</a:t>
            </a:r>
            <a:r>
              <a:rPr sz="2200" spc="520" dirty="0">
                <a:latin typeface="Times New Roman"/>
                <a:cs typeface="Times New Roman"/>
              </a:rPr>
              <a:t> </a:t>
            </a:r>
            <a:r>
              <a:rPr sz="2200" spc="-5" dirty="0">
                <a:latin typeface="Times New Roman"/>
                <a:cs typeface="Times New Roman"/>
              </a:rPr>
              <a:t>сукупності. </a:t>
            </a:r>
            <a:r>
              <a:rPr sz="2200" spc="-10" dirty="0">
                <a:latin typeface="Times New Roman"/>
                <a:cs typeface="Times New Roman"/>
              </a:rPr>
              <a:t>Одиниці виміру </a:t>
            </a:r>
            <a:r>
              <a:rPr sz="2200" spc="-5" dirty="0">
                <a:latin typeface="Times New Roman"/>
                <a:cs typeface="Times New Roman"/>
              </a:rPr>
              <a:t>– </a:t>
            </a:r>
            <a:r>
              <a:rPr sz="2200" spc="-15" dirty="0">
                <a:latin typeface="Times New Roman"/>
                <a:cs typeface="Times New Roman"/>
              </a:rPr>
              <a:t>частка  </a:t>
            </a:r>
            <a:r>
              <a:rPr sz="2200" spc="-10" dirty="0">
                <a:latin typeface="Times New Roman"/>
                <a:cs typeface="Times New Roman"/>
              </a:rPr>
              <a:t>одиниці </a:t>
            </a:r>
            <a:r>
              <a:rPr sz="2200" spc="-5" dirty="0">
                <a:latin typeface="Times New Roman"/>
                <a:cs typeface="Times New Roman"/>
              </a:rPr>
              <a:t>або  </a:t>
            </a:r>
            <a:r>
              <a:rPr sz="2200" spc="-10" dirty="0">
                <a:latin typeface="Times New Roman"/>
                <a:cs typeface="Times New Roman"/>
              </a:rPr>
              <a:t>відсотки.</a:t>
            </a:r>
            <a:endParaRPr sz="2200">
              <a:latin typeface="Times New Roman"/>
              <a:cs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23519"/>
            <a:ext cx="7266940" cy="5786755"/>
          </a:xfrm>
          <a:prstGeom prst="rect">
            <a:avLst/>
          </a:prstGeom>
        </p:spPr>
        <p:txBody>
          <a:bodyPr vert="horz" wrap="square" lIns="0" tIns="54610" rIns="0" bIns="0" rtlCol="0">
            <a:spAutoFit/>
          </a:bodyPr>
          <a:lstStyle/>
          <a:p>
            <a:pPr marL="12700" marR="10795" algn="just">
              <a:lnSpc>
                <a:spcPct val="90000"/>
              </a:lnSpc>
              <a:spcBef>
                <a:spcPts val="430"/>
              </a:spcBef>
              <a:buFont typeface="Times New Roman"/>
              <a:buAutoNum type="arabicPeriod" startAt="3"/>
              <a:tabLst>
                <a:tab pos="366395" algn="l"/>
              </a:tabLst>
            </a:pPr>
            <a:r>
              <a:rPr sz="2800" b="1" spc="-5" dirty="0">
                <a:latin typeface="Times New Roman"/>
                <a:cs typeface="Times New Roman"/>
              </a:rPr>
              <a:t>Відносна </a:t>
            </a:r>
            <a:r>
              <a:rPr sz="2800" b="1" spc="-10" dirty="0">
                <a:latin typeface="Times New Roman"/>
                <a:cs typeface="Times New Roman"/>
              </a:rPr>
              <a:t>величина координації </a:t>
            </a:r>
            <a:r>
              <a:rPr sz="2800" b="1" spc="-5" dirty="0">
                <a:latin typeface="Times New Roman"/>
                <a:cs typeface="Times New Roman"/>
              </a:rPr>
              <a:t>(ВВК) </a:t>
            </a:r>
            <a:r>
              <a:rPr sz="2800" spc="-5" dirty="0">
                <a:latin typeface="Times New Roman"/>
                <a:cs typeface="Times New Roman"/>
              </a:rPr>
              <a:t>– це  співвідношення окремих частин </a:t>
            </a:r>
            <a:r>
              <a:rPr sz="2800" spc="-15" dirty="0">
                <a:latin typeface="Times New Roman"/>
                <a:cs typeface="Times New Roman"/>
              </a:rPr>
              <a:t>єдиного </a:t>
            </a:r>
            <a:r>
              <a:rPr sz="2800" spc="-20" dirty="0">
                <a:latin typeface="Times New Roman"/>
                <a:cs typeface="Times New Roman"/>
              </a:rPr>
              <a:t>цілого  </a:t>
            </a:r>
            <a:r>
              <a:rPr sz="2800" spc="-5" dirty="0">
                <a:latin typeface="Times New Roman"/>
                <a:cs typeface="Times New Roman"/>
              </a:rPr>
              <a:t>між собою</a:t>
            </a:r>
            <a:r>
              <a:rPr sz="2800" spc="-15" dirty="0">
                <a:latin typeface="Times New Roman"/>
                <a:cs typeface="Times New Roman"/>
              </a:rPr>
              <a:t> </a:t>
            </a:r>
            <a:r>
              <a:rPr sz="2800" spc="-5" dirty="0">
                <a:latin typeface="Times New Roman"/>
                <a:cs typeface="Times New Roman"/>
              </a:rPr>
              <a:t>.</a:t>
            </a:r>
            <a:endParaRPr sz="2800">
              <a:latin typeface="Times New Roman"/>
              <a:cs typeface="Times New Roman"/>
            </a:endParaRPr>
          </a:p>
          <a:p>
            <a:pPr>
              <a:lnSpc>
                <a:spcPct val="100000"/>
              </a:lnSpc>
              <a:buAutoNum type="arabicPeriod" startAt="3"/>
            </a:pPr>
            <a:endParaRPr sz="3800">
              <a:latin typeface="Times New Roman"/>
              <a:cs typeface="Times New Roman"/>
            </a:endParaRPr>
          </a:p>
          <a:p>
            <a:pPr marL="12700" marR="324485">
              <a:lnSpc>
                <a:spcPct val="90000"/>
              </a:lnSpc>
              <a:buFont typeface="Times New Roman"/>
              <a:buAutoNum type="arabicPeriod" startAt="3"/>
              <a:tabLst>
                <a:tab pos="366395" algn="l"/>
              </a:tabLst>
            </a:pPr>
            <a:r>
              <a:rPr sz="2800" b="1" spc="-5" dirty="0">
                <a:latin typeface="Times New Roman"/>
                <a:cs typeface="Times New Roman"/>
              </a:rPr>
              <a:t>Відносна </a:t>
            </a:r>
            <a:r>
              <a:rPr sz="2800" b="1" spc="-10" dirty="0">
                <a:latin typeface="Times New Roman"/>
                <a:cs typeface="Times New Roman"/>
              </a:rPr>
              <a:t>величина </a:t>
            </a:r>
            <a:r>
              <a:rPr sz="2800" b="1" spc="-5" dirty="0">
                <a:latin typeface="Times New Roman"/>
                <a:cs typeface="Times New Roman"/>
              </a:rPr>
              <a:t>динаміки </a:t>
            </a:r>
            <a:r>
              <a:rPr sz="2800" b="1" spc="-30" dirty="0">
                <a:latin typeface="Times New Roman"/>
                <a:cs typeface="Times New Roman"/>
              </a:rPr>
              <a:t>(ВВД) </a:t>
            </a:r>
            <a:r>
              <a:rPr sz="2800" spc="-5" dirty="0">
                <a:latin typeface="Times New Roman"/>
                <a:cs typeface="Times New Roman"/>
              </a:rPr>
              <a:t>–  </a:t>
            </a:r>
            <a:r>
              <a:rPr sz="2800" spc="-10" dirty="0">
                <a:latin typeface="Times New Roman"/>
                <a:cs typeface="Times New Roman"/>
              </a:rPr>
              <a:t>відношення </a:t>
            </a:r>
            <a:r>
              <a:rPr sz="2800" dirty="0">
                <a:latin typeface="Times New Roman"/>
                <a:cs typeface="Times New Roman"/>
              </a:rPr>
              <a:t>рівнів </a:t>
            </a:r>
            <a:r>
              <a:rPr sz="2800" spc="-5" dirty="0">
                <a:latin typeface="Times New Roman"/>
                <a:cs typeface="Times New Roman"/>
              </a:rPr>
              <a:t>явища, </a:t>
            </a:r>
            <a:r>
              <a:rPr sz="2800" spc="-10" dirty="0">
                <a:latin typeface="Times New Roman"/>
                <a:cs typeface="Times New Roman"/>
              </a:rPr>
              <a:t>що </a:t>
            </a:r>
            <a:r>
              <a:rPr sz="2800" spc="-20" dirty="0">
                <a:latin typeface="Times New Roman"/>
                <a:cs typeface="Times New Roman"/>
              </a:rPr>
              <a:t>вивчається, </a:t>
            </a:r>
            <a:r>
              <a:rPr sz="2800" spc="-5" dirty="0">
                <a:latin typeface="Times New Roman"/>
                <a:cs typeface="Times New Roman"/>
              </a:rPr>
              <a:t>за 2  </a:t>
            </a:r>
            <a:r>
              <a:rPr sz="2800" spc="-15" dirty="0">
                <a:latin typeface="Times New Roman"/>
                <a:cs typeface="Times New Roman"/>
              </a:rPr>
              <a:t>періоди. </a:t>
            </a:r>
            <a:r>
              <a:rPr sz="2800" spc="-25" dirty="0">
                <a:latin typeface="Times New Roman"/>
                <a:cs typeface="Times New Roman"/>
              </a:rPr>
              <a:t>Використовується </a:t>
            </a:r>
            <a:r>
              <a:rPr sz="2800" spc="-5" dirty="0">
                <a:latin typeface="Times New Roman"/>
                <a:cs typeface="Times New Roman"/>
              </a:rPr>
              <a:t>для оцінки  </a:t>
            </a:r>
            <a:r>
              <a:rPr sz="2800" dirty="0">
                <a:latin typeface="Times New Roman"/>
                <a:cs typeface="Times New Roman"/>
              </a:rPr>
              <a:t>інтенсивності </a:t>
            </a:r>
            <a:r>
              <a:rPr sz="2800" spc="-10" dirty="0">
                <a:latin typeface="Times New Roman"/>
                <a:cs typeface="Times New Roman"/>
              </a:rPr>
              <a:t>розвитку </a:t>
            </a:r>
            <a:r>
              <a:rPr sz="2800" spc="-5" dirty="0">
                <a:latin typeface="Times New Roman"/>
                <a:cs typeface="Times New Roman"/>
              </a:rPr>
              <a:t>явищ. </a:t>
            </a:r>
            <a:r>
              <a:rPr sz="2800" spc="-45" dirty="0">
                <a:latin typeface="Times New Roman"/>
                <a:cs typeface="Times New Roman"/>
              </a:rPr>
              <a:t>ВВД </a:t>
            </a:r>
            <a:r>
              <a:rPr sz="2800" spc="-5" dirty="0">
                <a:latin typeface="Times New Roman"/>
                <a:cs typeface="Times New Roman"/>
              </a:rPr>
              <a:t>= </a:t>
            </a:r>
            <a:r>
              <a:rPr sz="2800" dirty="0">
                <a:latin typeface="Times New Roman"/>
                <a:cs typeface="Times New Roman"/>
              </a:rPr>
              <a:t>y1 </a:t>
            </a:r>
            <a:r>
              <a:rPr sz="2800" spc="-5" dirty="0">
                <a:latin typeface="Times New Roman"/>
                <a:cs typeface="Times New Roman"/>
              </a:rPr>
              <a:t>: </a:t>
            </a:r>
            <a:r>
              <a:rPr sz="2800" dirty="0">
                <a:latin typeface="Times New Roman"/>
                <a:cs typeface="Times New Roman"/>
              </a:rPr>
              <a:t>y0 </a:t>
            </a:r>
            <a:r>
              <a:rPr sz="2800" spc="-5" dirty="0">
                <a:latin typeface="Times New Roman"/>
                <a:cs typeface="Times New Roman"/>
              </a:rPr>
              <a:t>-  темп </a:t>
            </a:r>
            <a:r>
              <a:rPr sz="2800" spc="5" dirty="0">
                <a:latin typeface="Times New Roman"/>
                <a:cs typeface="Times New Roman"/>
              </a:rPr>
              <a:t>зростання.</a:t>
            </a:r>
            <a:endParaRPr sz="2800">
              <a:latin typeface="Times New Roman"/>
              <a:cs typeface="Times New Roman"/>
            </a:endParaRPr>
          </a:p>
          <a:p>
            <a:pPr>
              <a:lnSpc>
                <a:spcPct val="100000"/>
              </a:lnSpc>
              <a:buAutoNum type="arabicPeriod" startAt="3"/>
            </a:pPr>
            <a:endParaRPr sz="3800">
              <a:latin typeface="Times New Roman"/>
              <a:cs typeface="Times New Roman"/>
            </a:endParaRPr>
          </a:p>
          <a:p>
            <a:pPr marL="12700" marR="5080" algn="just">
              <a:lnSpc>
                <a:spcPct val="90000"/>
              </a:lnSpc>
              <a:buSzPct val="78571"/>
              <a:buFont typeface="Times New Roman"/>
              <a:buAutoNum type="arabicPeriod" startAt="3"/>
              <a:tabLst>
                <a:tab pos="429259" algn="l"/>
              </a:tabLst>
            </a:pPr>
            <a:r>
              <a:rPr sz="2800" b="1" spc="-5" dirty="0">
                <a:latin typeface="Times New Roman"/>
                <a:cs typeface="Times New Roman"/>
              </a:rPr>
              <a:t>Відносна </a:t>
            </a:r>
            <a:r>
              <a:rPr sz="2800" b="1" spc="-10" dirty="0">
                <a:latin typeface="Times New Roman"/>
                <a:cs typeface="Times New Roman"/>
              </a:rPr>
              <a:t>величина </a:t>
            </a:r>
            <a:r>
              <a:rPr sz="2800" b="1" spc="-20" dirty="0">
                <a:latin typeface="Times New Roman"/>
                <a:cs typeface="Times New Roman"/>
              </a:rPr>
              <a:t>планового </a:t>
            </a:r>
            <a:r>
              <a:rPr sz="2800" b="1" spc="-15" dirty="0">
                <a:latin typeface="Times New Roman"/>
                <a:cs typeface="Times New Roman"/>
              </a:rPr>
              <a:t>завдання  </a:t>
            </a:r>
            <a:r>
              <a:rPr sz="2800" b="1" spc="-5" dirty="0">
                <a:latin typeface="Times New Roman"/>
                <a:cs typeface="Times New Roman"/>
              </a:rPr>
              <a:t>(ВВПЗ) </a:t>
            </a:r>
            <a:r>
              <a:rPr sz="2800" spc="-5" dirty="0">
                <a:latin typeface="Times New Roman"/>
                <a:cs typeface="Times New Roman"/>
              </a:rPr>
              <a:t>– співвідношення </a:t>
            </a:r>
            <a:r>
              <a:rPr sz="2800" spc="-15" dirty="0">
                <a:latin typeface="Times New Roman"/>
                <a:cs typeface="Times New Roman"/>
              </a:rPr>
              <a:t>планового </a:t>
            </a:r>
            <a:r>
              <a:rPr sz="2800" spc="-5" dirty="0">
                <a:latin typeface="Times New Roman"/>
                <a:cs typeface="Times New Roman"/>
              </a:rPr>
              <a:t>рівня ті  </a:t>
            </a:r>
            <a:r>
              <a:rPr sz="2800" spc="-15" dirty="0">
                <a:latin typeface="Times New Roman"/>
                <a:cs typeface="Times New Roman"/>
              </a:rPr>
              <a:t>фактичного </a:t>
            </a:r>
            <a:r>
              <a:rPr sz="2800" spc="-5" dirty="0">
                <a:latin typeface="Times New Roman"/>
                <a:cs typeface="Times New Roman"/>
              </a:rPr>
              <a:t>рівня </a:t>
            </a:r>
            <a:r>
              <a:rPr sz="2800" spc="-10" dirty="0">
                <a:latin typeface="Times New Roman"/>
                <a:cs typeface="Times New Roman"/>
              </a:rPr>
              <a:t>базисного </a:t>
            </a:r>
            <a:r>
              <a:rPr sz="2800" spc="-50" dirty="0">
                <a:latin typeface="Times New Roman"/>
                <a:cs typeface="Times New Roman"/>
              </a:rPr>
              <a:t>періоду. </a:t>
            </a:r>
            <a:r>
              <a:rPr sz="2800" spc="-10" dirty="0">
                <a:latin typeface="Times New Roman"/>
                <a:cs typeface="Times New Roman"/>
              </a:rPr>
              <a:t>ВВПЗ </a:t>
            </a:r>
            <a:r>
              <a:rPr sz="2800" spc="-5" dirty="0">
                <a:latin typeface="Times New Roman"/>
                <a:cs typeface="Times New Roman"/>
              </a:rPr>
              <a:t>= y  пл : </a:t>
            </a:r>
            <a:r>
              <a:rPr sz="2800" dirty="0">
                <a:latin typeface="Times New Roman"/>
                <a:cs typeface="Times New Roman"/>
              </a:rPr>
              <a:t>y0</a:t>
            </a:r>
            <a:r>
              <a:rPr sz="2800" spc="-5" dirty="0">
                <a:latin typeface="Times New Roman"/>
                <a:cs typeface="Times New Roman"/>
              </a:rPr>
              <a:t> .</a:t>
            </a:r>
            <a:endParaRPr sz="2800">
              <a:latin typeface="Times New Roman"/>
              <a:cs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37185"/>
            <a:ext cx="7266305" cy="5403215"/>
          </a:xfrm>
          <a:prstGeom prst="rect">
            <a:avLst/>
          </a:prstGeom>
        </p:spPr>
        <p:txBody>
          <a:bodyPr vert="horz" wrap="square" lIns="0" tIns="54610" rIns="0" bIns="0" rtlCol="0">
            <a:spAutoFit/>
          </a:bodyPr>
          <a:lstStyle/>
          <a:p>
            <a:pPr marL="12700" marR="5080" algn="just">
              <a:lnSpc>
                <a:spcPct val="90000"/>
              </a:lnSpc>
              <a:spcBef>
                <a:spcPts val="430"/>
              </a:spcBef>
              <a:buFont typeface="Times New Roman"/>
              <a:buAutoNum type="arabicPeriod" startAt="6"/>
              <a:tabLst>
                <a:tab pos="596900" algn="l"/>
              </a:tabLst>
            </a:pPr>
            <a:r>
              <a:rPr sz="2800" b="1" spc="-5" dirty="0">
                <a:latin typeface="Times New Roman"/>
                <a:cs typeface="Times New Roman"/>
              </a:rPr>
              <a:t>Відносна </a:t>
            </a:r>
            <a:r>
              <a:rPr sz="2800" b="1" spc="-10" dirty="0">
                <a:latin typeface="Times New Roman"/>
                <a:cs typeface="Times New Roman"/>
              </a:rPr>
              <a:t>величина виконання плану  (ВВВП) </a:t>
            </a:r>
            <a:r>
              <a:rPr sz="2800" spc="-5" dirty="0">
                <a:latin typeface="Times New Roman"/>
                <a:cs typeface="Times New Roman"/>
              </a:rPr>
              <a:t>– </a:t>
            </a:r>
            <a:r>
              <a:rPr sz="2800" spc="-10" dirty="0">
                <a:latin typeface="Times New Roman"/>
                <a:cs typeface="Times New Roman"/>
              </a:rPr>
              <a:t>співставлення </a:t>
            </a:r>
            <a:r>
              <a:rPr sz="2800" spc="-15" dirty="0">
                <a:latin typeface="Times New Roman"/>
                <a:cs typeface="Times New Roman"/>
              </a:rPr>
              <a:t>фактичного </a:t>
            </a:r>
            <a:r>
              <a:rPr sz="2800" dirty="0">
                <a:latin typeface="Times New Roman"/>
                <a:cs typeface="Times New Roman"/>
              </a:rPr>
              <a:t>рівня </a:t>
            </a:r>
            <a:r>
              <a:rPr sz="2800" spc="-5" dirty="0">
                <a:latin typeface="Times New Roman"/>
                <a:cs typeface="Times New Roman"/>
              </a:rPr>
              <a:t>з  плановим.</a:t>
            </a:r>
            <a:endParaRPr sz="2800">
              <a:latin typeface="Times New Roman"/>
              <a:cs typeface="Times New Roman"/>
            </a:endParaRPr>
          </a:p>
          <a:p>
            <a:pPr marL="12700" algn="just">
              <a:lnSpc>
                <a:spcPct val="100000"/>
              </a:lnSpc>
              <a:spcBef>
                <a:spcPts val="335"/>
              </a:spcBef>
            </a:pPr>
            <a:r>
              <a:rPr sz="2800" spc="-10" dirty="0">
                <a:latin typeface="Times New Roman"/>
                <a:cs typeface="Times New Roman"/>
              </a:rPr>
              <a:t>ВВВП </a:t>
            </a:r>
            <a:r>
              <a:rPr sz="2800" spc="-5" dirty="0">
                <a:latin typeface="Times New Roman"/>
                <a:cs typeface="Times New Roman"/>
              </a:rPr>
              <a:t>= У1 :</a:t>
            </a:r>
            <a:r>
              <a:rPr sz="2800" spc="10" dirty="0">
                <a:latin typeface="Times New Roman"/>
                <a:cs typeface="Times New Roman"/>
              </a:rPr>
              <a:t> </a:t>
            </a:r>
            <a:r>
              <a:rPr sz="2800" spc="-65" dirty="0">
                <a:latin typeface="Times New Roman"/>
                <a:cs typeface="Times New Roman"/>
              </a:rPr>
              <a:t>Упл.</a:t>
            </a:r>
            <a:endParaRPr sz="2800">
              <a:latin typeface="Times New Roman"/>
              <a:cs typeface="Times New Roman"/>
            </a:endParaRPr>
          </a:p>
          <a:p>
            <a:pPr marL="12700" marR="5080" algn="just">
              <a:lnSpc>
                <a:spcPct val="90000"/>
              </a:lnSpc>
              <a:spcBef>
                <a:spcPts val="675"/>
              </a:spcBef>
            </a:pPr>
            <a:r>
              <a:rPr sz="2800" spc="-5" dirty="0">
                <a:latin typeface="Times New Roman"/>
                <a:cs typeface="Times New Roman"/>
              </a:rPr>
              <a:t>В </a:t>
            </a:r>
            <a:r>
              <a:rPr sz="2800" spc="-10" dirty="0">
                <a:latin typeface="Times New Roman"/>
                <a:cs typeface="Times New Roman"/>
              </a:rPr>
              <a:t>знаменнику </a:t>
            </a:r>
            <a:r>
              <a:rPr sz="2800" spc="5" dirty="0">
                <a:latin typeface="Times New Roman"/>
                <a:cs typeface="Times New Roman"/>
              </a:rPr>
              <a:t>відносної </a:t>
            </a:r>
            <a:r>
              <a:rPr sz="2800" spc="-5" dirty="0">
                <a:latin typeface="Times New Roman"/>
                <a:cs typeface="Times New Roman"/>
              </a:rPr>
              <a:t>величини </a:t>
            </a:r>
            <a:r>
              <a:rPr sz="2800" spc="-10" dirty="0">
                <a:latin typeface="Times New Roman"/>
                <a:cs typeface="Times New Roman"/>
              </a:rPr>
              <a:t>замість  </a:t>
            </a:r>
            <a:r>
              <a:rPr sz="2800" spc="-15" dirty="0">
                <a:latin typeface="Times New Roman"/>
                <a:cs typeface="Times New Roman"/>
              </a:rPr>
              <a:t>планового </a:t>
            </a:r>
            <a:r>
              <a:rPr sz="2800" spc="-5" dirty="0">
                <a:latin typeface="Times New Roman"/>
                <a:cs typeface="Times New Roman"/>
              </a:rPr>
              <a:t>рівня </a:t>
            </a:r>
            <a:r>
              <a:rPr sz="2800" spc="-20" dirty="0">
                <a:latin typeface="Times New Roman"/>
                <a:cs typeface="Times New Roman"/>
              </a:rPr>
              <a:t>можна </a:t>
            </a:r>
            <a:r>
              <a:rPr sz="2800" spc="-30" dirty="0">
                <a:latin typeface="Times New Roman"/>
                <a:cs typeface="Times New Roman"/>
              </a:rPr>
              <a:t>використовувати  </a:t>
            </a:r>
            <a:r>
              <a:rPr sz="2800" spc="-15" dirty="0">
                <a:latin typeface="Times New Roman"/>
                <a:cs typeface="Times New Roman"/>
              </a:rPr>
              <a:t>нормативний, </a:t>
            </a:r>
            <a:r>
              <a:rPr sz="2800" spc="-5" dirty="0">
                <a:latin typeface="Times New Roman"/>
                <a:cs typeface="Times New Roman"/>
              </a:rPr>
              <a:t>оптимальний рівень або рівень  </a:t>
            </a:r>
            <a:r>
              <a:rPr sz="2800" spc="-10" dirty="0">
                <a:latin typeface="Times New Roman"/>
                <a:cs typeface="Times New Roman"/>
              </a:rPr>
              <a:t>договірних</a:t>
            </a:r>
            <a:r>
              <a:rPr sz="2800" spc="-15" dirty="0">
                <a:latin typeface="Times New Roman"/>
                <a:cs typeface="Times New Roman"/>
              </a:rPr>
              <a:t> </a:t>
            </a:r>
            <a:r>
              <a:rPr sz="2800" spc="-5" dirty="0">
                <a:latin typeface="Times New Roman"/>
                <a:cs typeface="Times New Roman"/>
              </a:rPr>
              <a:t>зобов’язань.</a:t>
            </a:r>
            <a:endParaRPr sz="2800">
              <a:latin typeface="Times New Roman"/>
              <a:cs typeface="Times New Roman"/>
            </a:endParaRPr>
          </a:p>
          <a:p>
            <a:pPr marL="12700" algn="just">
              <a:lnSpc>
                <a:spcPct val="100000"/>
              </a:lnSpc>
              <a:spcBef>
                <a:spcPts val="335"/>
              </a:spcBef>
            </a:pPr>
            <a:r>
              <a:rPr sz="2800" spc="-10" dirty="0">
                <a:latin typeface="Times New Roman"/>
                <a:cs typeface="Times New Roman"/>
              </a:rPr>
              <a:t>Величини взаємозв’язані </a:t>
            </a:r>
            <a:r>
              <a:rPr sz="2800" spc="-45" dirty="0">
                <a:latin typeface="Times New Roman"/>
                <a:cs typeface="Times New Roman"/>
              </a:rPr>
              <a:t>ВВД </a:t>
            </a:r>
            <a:r>
              <a:rPr sz="2800" spc="-5" dirty="0">
                <a:latin typeface="Times New Roman"/>
                <a:cs typeface="Times New Roman"/>
              </a:rPr>
              <a:t>= </a:t>
            </a:r>
            <a:r>
              <a:rPr sz="2800" spc="-10" dirty="0">
                <a:latin typeface="Times New Roman"/>
                <a:cs typeface="Times New Roman"/>
              </a:rPr>
              <a:t>ВВПЗ</a:t>
            </a:r>
            <a:r>
              <a:rPr sz="2800" spc="120" dirty="0">
                <a:latin typeface="Times New Roman"/>
                <a:cs typeface="Times New Roman"/>
              </a:rPr>
              <a:t> </a:t>
            </a:r>
            <a:r>
              <a:rPr sz="2800" spc="-5" dirty="0">
                <a:latin typeface="Times New Roman"/>
                <a:cs typeface="Times New Roman"/>
              </a:rPr>
              <a:t>*ВВВП.</a:t>
            </a:r>
            <a:endParaRPr sz="2800">
              <a:latin typeface="Times New Roman"/>
              <a:cs typeface="Times New Roman"/>
            </a:endParaRPr>
          </a:p>
          <a:p>
            <a:pPr marL="12700" marR="5080" algn="just">
              <a:lnSpc>
                <a:spcPct val="90000"/>
              </a:lnSpc>
              <a:spcBef>
                <a:spcPts val="675"/>
              </a:spcBef>
              <a:buFont typeface="Times New Roman"/>
              <a:buAutoNum type="arabicPeriod" startAt="7"/>
              <a:tabLst>
                <a:tab pos="563245" algn="l"/>
              </a:tabLst>
            </a:pPr>
            <a:r>
              <a:rPr sz="2800" b="1" spc="-5" dirty="0">
                <a:latin typeface="Times New Roman"/>
                <a:cs typeface="Times New Roman"/>
              </a:rPr>
              <a:t>Відносна </a:t>
            </a:r>
            <a:r>
              <a:rPr sz="2800" b="1" spc="-10" dirty="0">
                <a:latin typeface="Times New Roman"/>
                <a:cs typeface="Times New Roman"/>
              </a:rPr>
              <a:t>величина </a:t>
            </a:r>
            <a:r>
              <a:rPr sz="2800" b="1" spc="-5" dirty="0">
                <a:latin typeface="Times New Roman"/>
                <a:cs typeface="Times New Roman"/>
              </a:rPr>
              <a:t>порівняння (ВВП)  </a:t>
            </a:r>
            <a:r>
              <a:rPr sz="2800" spc="-15" dirty="0">
                <a:latin typeface="Times New Roman"/>
                <a:cs typeface="Times New Roman"/>
              </a:rPr>
              <a:t>обчислюється </a:t>
            </a:r>
            <a:r>
              <a:rPr sz="2800" dirty="0">
                <a:latin typeface="Times New Roman"/>
                <a:cs typeface="Times New Roman"/>
              </a:rPr>
              <a:t>як </a:t>
            </a:r>
            <a:r>
              <a:rPr sz="2800" spc="-5" dirty="0">
                <a:latin typeface="Times New Roman"/>
                <a:cs typeface="Times New Roman"/>
              </a:rPr>
              <a:t>співвідношення </a:t>
            </a:r>
            <a:r>
              <a:rPr sz="2800" spc="-15" dirty="0">
                <a:latin typeface="Times New Roman"/>
                <a:cs typeface="Times New Roman"/>
              </a:rPr>
              <a:t>однойменних  </a:t>
            </a:r>
            <a:r>
              <a:rPr sz="2800" spc="-10" dirty="0">
                <a:latin typeface="Times New Roman"/>
                <a:cs typeface="Times New Roman"/>
              </a:rPr>
              <a:t>показників, що </a:t>
            </a:r>
            <a:r>
              <a:rPr sz="2800" spc="-15" dirty="0">
                <a:latin typeface="Times New Roman"/>
                <a:cs typeface="Times New Roman"/>
              </a:rPr>
              <a:t>характеризують </a:t>
            </a:r>
            <a:r>
              <a:rPr sz="2800" spc="-5" dirty="0">
                <a:latin typeface="Times New Roman"/>
                <a:cs typeface="Times New Roman"/>
              </a:rPr>
              <a:t>різні </a:t>
            </a:r>
            <a:r>
              <a:rPr sz="2800" spc="-10" dirty="0">
                <a:latin typeface="Times New Roman"/>
                <a:cs typeface="Times New Roman"/>
              </a:rPr>
              <a:t>об’єкти  </a:t>
            </a:r>
            <a:r>
              <a:rPr sz="2800" spc="-5" dirty="0">
                <a:latin typeface="Times New Roman"/>
                <a:cs typeface="Times New Roman"/>
              </a:rPr>
              <a:t>або</a:t>
            </a:r>
            <a:r>
              <a:rPr sz="2800" spc="-15" dirty="0">
                <a:latin typeface="Times New Roman"/>
                <a:cs typeface="Times New Roman"/>
              </a:rPr>
              <a:t> </a:t>
            </a:r>
            <a:r>
              <a:rPr sz="2800" spc="-5" dirty="0">
                <a:latin typeface="Times New Roman"/>
                <a:cs typeface="Times New Roman"/>
              </a:rPr>
              <a:t>території.</a:t>
            </a:r>
            <a:endParaRPr sz="28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7780" y="88392"/>
            <a:ext cx="6594348" cy="5120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71930" y="170129"/>
            <a:ext cx="6217285" cy="391795"/>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rgbClr val="5E2D79"/>
                </a:solidFill>
                <a:latin typeface="Times New Roman"/>
                <a:cs typeface="Times New Roman"/>
              </a:rPr>
              <a:t>4.</a:t>
            </a:r>
            <a:r>
              <a:rPr sz="2400" b="1" spc="-320" dirty="0">
                <a:solidFill>
                  <a:srgbClr val="5E2D79"/>
                </a:solidFill>
                <a:latin typeface="Times New Roman"/>
                <a:cs typeface="Times New Roman"/>
              </a:rPr>
              <a:t> </a:t>
            </a:r>
            <a:r>
              <a:rPr sz="2400" b="1" spc="-140" dirty="0">
                <a:solidFill>
                  <a:srgbClr val="5E2D79"/>
                </a:solidFill>
                <a:latin typeface="Times New Roman"/>
                <a:cs typeface="Times New Roman"/>
              </a:rPr>
              <a:t>СИСТЕМИ</a:t>
            </a:r>
            <a:r>
              <a:rPr sz="2400" b="1" spc="-250" dirty="0">
                <a:solidFill>
                  <a:srgbClr val="5E2D79"/>
                </a:solidFill>
                <a:latin typeface="Times New Roman"/>
                <a:cs typeface="Times New Roman"/>
              </a:rPr>
              <a:t> </a:t>
            </a:r>
            <a:r>
              <a:rPr sz="2400" b="1" spc="-175" dirty="0">
                <a:solidFill>
                  <a:srgbClr val="5E2D79"/>
                </a:solidFill>
                <a:latin typeface="Times New Roman"/>
                <a:cs typeface="Times New Roman"/>
              </a:rPr>
              <a:t>СТАТИСТИЧНИХ</a:t>
            </a:r>
            <a:r>
              <a:rPr sz="2400" b="1" spc="-265" dirty="0">
                <a:solidFill>
                  <a:srgbClr val="5E2D79"/>
                </a:solidFill>
                <a:latin typeface="Times New Roman"/>
                <a:cs typeface="Times New Roman"/>
              </a:rPr>
              <a:t> </a:t>
            </a:r>
            <a:r>
              <a:rPr sz="2400" b="1" spc="-150" dirty="0">
                <a:solidFill>
                  <a:srgbClr val="5E2D79"/>
                </a:solidFill>
                <a:latin typeface="Times New Roman"/>
                <a:cs typeface="Times New Roman"/>
              </a:rPr>
              <a:t>ПОКАЗНИКІВ.</a:t>
            </a:r>
            <a:endParaRPr sz="2400">
              <a:latin typeface="Times New Roman"/>
              <a:cs typeface="Times New Roman"/>
            </a:endParaRPr>
          </a:p>
        </p:txBody>
      </p:sp>
      <p:sp>
        <p:nvSpPr>
          <p:cNvPr id="4" name="object 4"/>
          <p:cNvSpPr txBox="1"/>
          <p:nvPr/>
        </p:nvSpPr>
        <p:spPr>
          <a:xfrm>
            <a:off x="6492621" y="1154429"/>
            <a:ext cx="1750060" cy="36068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Times New Roman"/>
                <a:cs typeface="Times New Roman"/>
              </a:rPr>
              <a:t>використанні</a:t>
            </a:r>
            <a:endParaRPr sz="2200">
              <a:latin typeface="Times New Roman"/>
              <a:cs typeface="Times New Roman"/>
            </a:endParaRPr>
          </a:p>
        </p:txBody>
      </p:sp>
      <p:sp>
        <p:nvSpPr>
          <p:cNvPr id="5" name="object 5"/>
          <p:cNvSpPr txBox="1"/>
          <p:nvPr/>
        </p:nvSpPr>
        <p:spPr>
          <a:xfrm>
            <a:off x="444500" y="1154429"/>
            <a:ext cx="5853430" cy="896619"/>
          </a:xfrm>
          <a:prstGeom prst="rect">
            <a:avLst/>
          </a:prstGeom>
        </p:spPr>
        <p:txBody>
          <a:bodyPr vert="horz" wrap="square" lIns="0" tIns="112395" rIns="0" bIns="0" rtlCol="0">
            <a:spAutoFit/>
          </a:bodyPr>
          <a:lstStyle/>
          <a:p>
            <a:pPr marL="12700" marR="5080">
              <a:lnSpc>
                <a:spcPct val="70000"/>
              </a:lnSpc>
              <a:spcBef>
                <a:spcPts val="885"/>
              </a:spcBef>
              <a:tabLst>
                <a:tab pos="1766570" algn="l"/>
                <a:tab pos="4010660" algn="l"/>
                <a:tab pos="5363845" algn="l"/>
              </a:tabLst>
            </a:pPr>
            <a:r>
              <a:rPr sz="2200" b="1" spc="-110" dirty="0">
                <a:latin typeface="Times New Roman"/>
                <a:cs typeface="Times New Roman"/>
              </a:rPr>
              <a:t>К</a:t>
            </a:r>
            <a:r>
              <a:rPr sz="2200" b="1" spc="-40" dirty="0">
                <a:latin typeface="Times New Roman"/>
                <a:cs typeface="Times New Roman"/>
              </a:rPr>
              <a:t>о</a:t>
            </a:r>
            <a:r>
              <a:rPr sz="2200" b="1" spc="-10" dirty="0">
                <a:latin typeface="Times New Roman"/>
                <a:cs typeface="Times New Roman"/>
              </a:rPr>
              <a:t>мпле</a:t>
            </a:r>
            <a:r>
              <a:rPr sz="2200" b="1" spc="-70" dirty="0">
                <a:latin typeface="Times New Roman"/>
                <a:cs typeface="Times New Roman"/>
              </a:rPr>
              <a:t>к</a:t>
            </a:r>
            <a:r>
              <a:rPr sz="2200" b="1" spc="-5" dirty="0">
                <a:latin typeface="Times New Roman"/>
                <a:cs typeface="Times New Roman"/>
              </a:rPr>
              <a:t>с</a:t>
            </a:r>
            <a:r>
              <a:rPr sz="2200" b="1" spc="-15" dirty="0">
                <a:latin typeface="Times New Roman"/>
                <a:cs typeface="Times New Roman"/>
              </a:rPr>
              <a:t>н</a:t>
            </a:r>
            <a:r>
              <a:rPr sz="2200" b="1" spc="-5" dirty="0">
                <a:latin typeface="Times New Roman"/>
                <a:cs typeface="Times New Roman"/>
              </a:rPr>
              <a:t>а</a:t>
            </a:r>
            <a:r>
              <a:rPr sz="2200" b="1" dirty="0">
                <a:latin typeface="Times New Roman"/>
                <a:cs typeface="Times New Roman"/>
              </a:rPr>
              <a:t>	</a:t>
            </a:r>
            <a:r>
              <a:rPr sz="2200" b="1" spc="-25" dirty="0">
                <a:latin typeface="Times New Roman"/>
                <a:cs typeface="Times New Roman"/>
              </a:rPr>
              <a:t>х</a:t>
            </a:r>
            <a:r>
              <a:rPr sz="2200" b="1" spc="-5" dirty="0">
                <a:latin typeface="Times New Roman"/>
                <a:cs typeface="Times New Roman"/>
              </a:rPr>
              <a:t>арак</a:t>
            </a:r>
            <a:r>
              <a:rPr sz="2200" b="1" spc="-20" dirty="0">
                <a:latin typeface="Times New Roman"/>
                <a:cs typeface="Times New Roman"/>
              </a:rPr>
              <a:t>т</a:t>
            </a:r>
            <a:r>
              <a:rPr sz="2200" b="1" spc="-5" dirty="0">
                <a:latin typeface="Times New Roman"/>
                <a:cs typeface="Times New Roman"/>
              </a:rPr>
              <a:t>ерис</a:t>
            </a:r>
            <a:r>
              <a:rPr sz="2200" b="1" spc="-20" dirty="0">
                <a:latin typeface="Times New Roman"/>
                <a:cs typeface="Times New Roman"/>
              </a:rPr>
              <a:t>т</a:t>
            </a:r>
            <a:r>
              <a:rPr sz="2200" b="1" spc="-10" dirty="0">
                <a:latin typeface="Times New Roman"/>
                <a:cs typeface="Times New Roman"/>
              </a:rPr>
              <a:t>и</a:t>
            </a:r>
            <a:r>
              <a:rPr sz="2200" b="1" spc="-55" dirty="0">
                <a:latin typeface="Times New Roman"/>
                <a:cs typeface="Times New Roman"/>
              </a:rPr>
              <a:t>к</a:t>
            </a:r>
            <a:r>
              <a:rPr sz="2200" b="1" spc="-5" dirty="0">
                <a:latin typeface="Times New Roman"/>
                <a:cs typeface="Times New Roman"/>
              </a:rPr>
              <a:t>а</a:t>
            </a:r>
            <a:r>
              <a:rPr sz="2200" b="1" dirty="0">
                <a:latin typeface="Times New Roman"/>
                <a:cs typeface="Times New Roman"/>
              </a:rPr>
              <a:t>	</a:t>
            </a:r>
            <a:r>
              <a:rPr sz="2200" b="1" spc="-30" dirty="0">
                <a:latin typeface="Times New Roman"/>
                <a:cs typeface="Times New Roman"/>
              </a:rPr>
              <a:t>м</a:t>
            </a:r>
            <a:r>
              <a:rPr sz="2200" b="1" spc="-60" dirty="0">
                <a:latin typeface="Times New Roman"/>
                <a:cs typeface="Times New Roman"/>
              </a:rPr>
              <a:t>о</a:t>
            </a:r>
            <a:r>
              <a:rPr sz="2200" b="1" spc="5" dirty="0">
                <a:latin typeface="Times New Roman"/>
                <a:cs typeface="Times New Roman"/>
              </a:rPr>
              <a:t>ж</a:t>
            </a:r>
            <a:r>
              <a:rPr sz="2200" b="1" spc="-10" dirty="0">
                <a:latin typeface="Times New Roman"/>
                <a:cs typeface="Times New Roman"/>
              </a:rPr>
              <a:t>лив</a:t>
            </a:r>
            <a:r>
              <a:rPr sz="2200" b="1" spc="-5" dirty="0">
                <a:latin typeface="Times New Roman"/>
                <a:cs typeface="Times New Roman"/>
              </a:rPr>
              <a:t>а</a:t>
            </a:r>
            <a:r>
              <a:rPr sz="2200" b="1" dirty="0">
                <a:latin typeface="Times New Roman"/>
                <a:cs typeface="Times New Roman"/>
              </a:rPr>
              <a:t>	</a:t>
            </a:r>
            <a:r>
              <a:rPr sz="2200" b="1" spc="-10" dirty="0">
                <a:latin typeface="Times New Roman"/>
                <a:cs typeface="Times New Roman"/>
              </a:rPr>
              <a:t>при  системи показників, </a:t>
            </a:r>
            <a:r>
              <a:rPr sz="2200" b="1" spc="-5" dirty="0">
                <a:latin typeface="Times New Roman"/>
                <a:cs typeface="Times New Roman"/>
              </a:rPr>
              <a:t>якій </a:t>
            </a:r>
            <a:r>
              <a:rPr sz="2200" b="1" spc="-10" dirty="0">
                <a:latin typeface="Times New Roman"/>
                <a:cs typeface="Times New Roman"/>
              </a:rPr>
              <a:t>властиві </a:t>
            </a:r>
            <a:r>
              <a:rPr sz="2200" b="1" spc="-5" dirty="0">
                <a:latin typeface="Times New Roman"/>
                <a:cs typeface="Times New Roman"/>
              </a:rPr>
              <a:t>дві</a:t>
            </a:r>
            <a:r>
              <a:rPr sz="2200" b="1" spc="45" dirty="0">
                <a:latin typeface="Times New Roman"/>
                <a:cs typeface="Times New Roman"/>
              </a:rPr>
              <a:t> </a:t>
            </a:r>
            <a:r>
              <a:rPr sz="2200" b="1" spc="-10" dirty="0">
                <a:latin typeface="Times New Roman"/>
                <a:cs typeface="Times New Roman"/>
              </a:rPr>
              <a:t>риси:</a:t>
            </a:r>
            <a:endParaRPr sz="2200">
              <a:latin typeface="Times New Roman"/>
              <a:cs typeface="Times New Roman"/>
            </a:endParaRPr>
          </a:p>
          <a:p>
            <a:pPr marL="12700">
              <a:lnSpc>
                <a:spcPts val="2375"/>
              </a:lnSpc>
            </a:pPr>
            <a:r>
              <a:rPr sz="2200" spc="-5" dirty="0">
                <a:latin typeface="Times New Roman"/>
                <a:cs typeface="Times New Roman"/>
              </a:rPr>
              <a:t>- всебічність </a:t>
            </a:r>
            <a:r>
              <a:rPr sz="2200" spc="-10" dirty="0">
                <a:latin typeface="Times New Roman"/>
                <a:cs typeface="Times New Roman"/>
              </a:rPr>
              <a:t>кількісного відображення</a:t>
            </a:r>
            <a:r>
              <a:rPr sz="2200" spc="120" dirty="0">
                <a:latin typeface="Times New Roman"/>
                <a:cs typeface="Times New Roman"/>
              </a:rPr>
              <a:t> </a:t>
            </a:r>
            <a:r>
              <a:rPr sz="2200" spc="-10" dirty="0">
                <a:latin typeface="Times New Roman"/>
                <a:cs typeface="Times New Roman"/>
              </a:rPr>
              <a:t>явища;</a:t>
            </a:r>
            <a:endParaRPr sz="2200">
              <a:latin typeface="Times New Roman"/>
              <a:cs typeface="Times New Roman"/>
            </a:endParaRPr>
          </a:p>
        </p:txBody>
      </p:sp>
      <p:sp>
        <p:nvSpPr>
          <p:cNvPr id="6" name="object 6"/>
          <p:cNvSpPr txBox="1"/>
          <p:nvPr/>
        </p:nvSpPr>
        <p:spPr>
          <a:xfrm>
            <a:off x="444500" y="1992629"/>
            <a:ext cx="7798434" cy="3479165"/>
          </a:xfrm>
          <a:prstGeom prst="rect">
            <a:avLst/>
          </a:prstGeom>
        </p:spPr>
        <p:txBody>
          <a:bodyPr vert="horz" wrap="square" lIns="0" tIns="12065" rIns="0" bIns="0" rtlCol="0">
            <a:spAutoFit/>
          </a:bodyPr>
          <a:lstStyle/>
          <a:p>
            <a:pPr marL="12700">
              <a:lnSpc>
                <a:spcPts val="2510"/>
              </a:lnSpc>
              <a:spcBef>
                <a:spcPts val="95"/>
              </a:spcBef>
            </a:pPr>
            <a:r>
              <a:rPr sz="2200" spc="-5" dirty="0">
                <a:latin typeface="Times New Roman"/>
                <a:cs typeface="Times New Roman"/>
              </a:rPr>
              <a:t>- органічний взаємозв’язок окремих</a:t>
            </a:r>
            <a:r>
              <a:rPr sz="2200" spc="75" dirty="0">
                <a:latin typeface="Times New Roman"/>
                <a:cs typeface="Times New Roman"/>
              </a:rPr>
              <a:t> </a:t>
            </a:r>
            <a:r>
              <a:rPr sz="2200" spc="-10" dirty="0">
                <a:latin typeface="Times New Roman"/>
                <a:cs typeface="Times New Roman"/>
              </a:rPr>
              <a:t>показників.</a:t>
            </a:r>
            <a:endParaRPr sz="2200">
              <a:latin typeface="Times New Roman"/>
              <a:cs typeface="Times New Roman"/>
            </a:endParaRPr>
          </a:p>
          <a:p>
            <a:pPr marL="12700">
              <a:lnSpc>
                <a:spcPts val="2115"/>
              </a:lnSpc>
              <a:tabLst>
                <a:tab pos="1280795" algn="l"/>
                <a:tab pos="2468245" algn="l"/>
                <a:tab pos="4324350" algn="l"/>
                <a:tab pos="5869940" algn="l"/>
                <a:tab pos="6534784" algn="l"/>
              </a:tabLst>
            </a:pPr>
            <a:r>
              <a:rPr sz="2200" spc="-30" dirty="0">
                <a:latin typeface="Times New Roman"/>
                <a:cs typeface="Times New Roman"/>
              </a:rPr>
              <a:t>Будь-яка	</a:t>
            </a:r>
            <a:r>
              <a:rPr sz="2200" spc="-5" dirty="0">
                <a:latin typeface="Times New Roman"/>
                <a:cs typeface="Times New Roman"/>
              </a:rPr>
              <a:t>система	</a:t>
            </a:r>
            <a:r>
              <a:rPr sz="2200" spc="-10" dirty="0">
                <a:latin typeface="Times New Roman"/>
                <a:cs typeface="Times New Roman"/>
              </a:rPr>
              <a:t>статистичних	</a:t>
            </a:r>
            <a:r>
              <a:rPr sz="2200" spc="-5" dirty="0">
                <a:latin typeface="Times New Roman"/>
                <a:cs typeface="Times New Roman"/>
              </a:rPr>
              <a:t>показників	</a:t>
            </a:r>
            <a:r>
              <a:rPr sz="2200" spc="-10" dirty="0">
                <a:latin typeface="Times New Roman"/>
                <a:cs typeface="Times New Roman"/>
              </a:rPr>
              <a:t>має	</a:t>
            </a:r>
            <a:r>
              <a:rPr sz="2200" spc="-5" dirty="0">
                <a:latin typeface="Times New Roman"/>
                <a:cs typeface="Times New Roman"/>
              </a:rPr>
              <a:t>ієрархічну</a:t>
            </a:r>
            <a:endParaRPr sz="2200">
              <a:latin typeface="Times New Roman"/>
              <a:cs typeface="Times New Roman"/>
            </a:endParaRPr>
          </a:p>
          <a:p>
            <a:pPr marL="12700">
              <a:lnSpc>
                <a:spcPts val="1850"/>
              </a:lnSpc>
            </a:pPr>
            <a:r>
              <a:rPr sz="2200" spc="-35" dirty="0">
                <a:latin typeface="Times New Roman"/>
                <a:cs typeface="Times New Roman"/>
              </a:rPr>
              <a:t>структуру, </a:t>
            </a:r>
            <a:r>
              <a:rPr sz="2200" spc="-10" dirty="0">
                <a:latin typeface="Times New Roman"/>
                <a:cs typeface="Times New Roman"/>
              </a:rPr>
              <a:t>на </a:t>
            </a:r>
            <a:r>
              <a:rPr sz="2200" spc="-15" dirty="0">
                <a:latin typeface="Times New Roman"/>
                <a:cs typeface="Times New Roman"/>
              </a:rPr>
              <a:t>верхньому щаблі </a:t>
            </a:r>
            <a:r>
              <a:rPr sz="2200" spc="-30" dirty="0">
                <a:latin typeface="Times New Roman"/>
                <a:cs typeface="Times New Roman"/>
              </a:rPr>
              <a:t>якої  </a:t>
            </a:r>
            <a:r>
              <a:rPr sz="2200" spc="-20" dirty="0">
                <a:latin typeface="Times New Roman"/>
                <a:cs typeface="Times New Roman"/>
              </a:rPr>
              <a:t>знаходиться </a:t>
            </a:r>
            <a:r>
              <a:rPr sz="2200" spc="5" dirty="0">
                <a:latin typeface="Times New Roman"/>
                <a:cs typeface="Times New Roman"/>
              </a:rPr>
              <a:t> </a:t>
            </a:r>
            <a:r>
              <a:rPr sz="2200" spc="-10" dirty="0">
                <a:latin typeface="Times New Roman"/>
                <a:cs typeface="Times New Roman"/>
              </a:rPr>
              <a:t>узагальнюючий</a:t>
            </a:r>
            <a:endParaRPr sz="2200">
              <a:latin typeface="Times New Roman"/>
              <a:cs typeface="Times New Roman"/>
            </a:endParaRPr>
          </a:p>
          <a:p>
            <a:pPr marL="12700" marR="5080">
              <a:lnSpc>
                <a:spcPct val="70000"/>
              </a:lnSpc>
              <a:spcBef>
                <a:spcPts val="395"/>
              </a:spcBef>
              <a:tabLst>
                <a:tab pos="1732914" algn="l"/>
                <a:tab pos="3047365" algn="l"/>
                <a:tab pos="3472179" algn="l"/>
                <a:tab pos="4540885" algn="l"/>
                <a:tab pos="4833620" algn="l"/>
                <a:tab pos="5967730" algn="l"/>
                <a:tab pos="7430770" algn="l"/>
              </a:tabLst>
            </a:pPr>
            <a:r>
              <a:rPr sz="2200" spc="-5" dirty="0">
                <a:latin typeface="Times New Roman"/>
                <a:cs typeface="Times New Roman"/>
              </a:rPr>
              <a:t>інтегр</a:t>
            </a:r>
            <a:r>
              <a:rPr sz="2200" spc="15" dirty="0">
                <a:latin typeface="Times New Roman"/>
                <a:cs typeface="Times New Roman"/>
              </a:rPr>
              <a:t>а</a:t>
            </a:r>
            <a:r>
              <a:rPr sz="2200" spc="-10" dirty="0">
                <a:latin typeface="Times New Roman"/>
                <a:cs typeface="Times New Roman"/>
              </a:rPr>
              <a:t>л</a:t>
            </a:r>
            <a:r>
              <a:rPr sz="2200" spc="-15" dirty="0">
                <a:latin typeface="Times New Roman"/>
                <a:cs typeface="Times New Roman"/>
              </a:rPr>
              <a:t>ь</a:t>
            </a:r>
            <a:r>
              <a:rPr sz="2200" spc="-10" dirty="0">
                <a:latin typeface="Times New Roman"/>
                <a:cs typeface="Times New Roman"/>
              </a:rPr>
              <a:t>н</a:t>
            </a:r>
            <a:r>
              <a:rPr sz="2200" spc="5" dirty="0">
                <a:latin typeface="Times New Roman"/>
                <a:cs typeface="Times New Roman"/>
              </a:rPr>
              <a:t>и</a:t>
            </a:r>
            <a:r>
              <a:rPr sz="2200" spc="-5" dirty="0">
                <a:latin typeface="Times New Roman"/>
                <a:cs typeface="Times New Roman"/>
              </a:rPr>
              <a:t>й</a:t>
            </a:r>
            <a:r>
              <a:rPr sz="2200" dirty="0">
                <a:latin typeface="Times New Roman"/>
                <a:cs typeface="Times New Roman"/>
              </a:rPr>
              <a:t>	</a:t>
            </a:r>
            <a:r>
              <a:rPr sz="2200" spc="-10" dirty="0">
                <a:latin typeface="Times New Roman"/>
                <a:cs typeface="Times New Roman"/>
              </a:rPr>
              <a:t>п</a:t>
            </a:r>
            <a:r>
              <a:rPr sz="2200" spc="-5" dirty="0">
                <a:latin typeface="Times New Roman"/>
                <a:cs typeface="Times New Roman"/>
              </a:rPr>
              <a:t>о</a:t>
            </a:r>
            <a:r>
              <a:rPr sz="2200" spc="-40" dirty="0">
                <a:latin typeface="Times New Roman"/>
                <a:cs typeface="Times New Roman"/>
              </a:rPr>
              <a:t>к</a:t>
            </a:r>
            <a:r>
              <a:rPr sz="2200" spc="-5" dirty="0">
                <a:latin typeface="Times New Roman"/>
                <a:cs typeface="Times New Roman"/>
              </a:rPr>
              <a:t>азн</a:t>
            </a:r>
            <a:r>
              <a:rPr sz="2200" dirty="0">
                <a:latin typeface="Times New Roman"/>
                <a:cs typeface="Times New Roman"/>
              </a:rPr>
              <a:t>ик</a:t>
            </a:r>
            <a:r>
              <a:rPr sz="2200" spc="-5" dirty="0">
                <a:latin typeface="Times New Roman"/>
                <a:cs typeface="Times New Roman"/>
              </a:rPr>
              <a:t>,</a:t>
            </a:r>
            <a:r>
              <a:rPr sz="2200" dirty="0">
                <a:latin typeface="Times New Roman"/>
                <a:cs typeface="Times New Roman"/>
              </a:rPr>
              <a:t>	</a:t>
            </a:r>
            <a:r>
              <a:rPr sz="2200" spc="-5" dirty="0">
                <a:latin typeface="Times New Roman"/>
                <a:cs typeface="Times New Roman"/>
              </a:rPr>
              <a:t>на</a:t>
            </a:r>
            <a:r>
              <a:rPr sz="2200" dirty="0">
                <a:latin typeface="Times New Roman"/>
                <a:cs typeface="Times New Roman"/>
              </a:rPr>
              <a:t>	</a:t>
            </a:r>
            <a:r>
              <a:rPr sz="2200" spc="-10" dirty="0">
                <a:latin typeface="Times New Roman"/>
                <a:cs typeface="Times New Roman"/>
              </a:rPr>
              <a:t>ни</a:t>
            </a:r>
            <a:r>
              <a:rPr sz="2200" spc="-60" dirty="0">
                <a:latin typeface="Times New Roman"/>
                <a:cs typeface="Times New Roman"/>
              </a:rPr>
              <a:t>ж</a:t>
            </a:r>
            <a:r>
              <a:rPr sz="2200" spc="-5" dirty="0">
                <a:latin typeface="Times New Roman"/>
                <a:cs typeface="Times New Roman"/>
              </a:rPr>
              <a:t>чих</a:t>
            </a:r>
            <a:r>
              <a:rPr sz="2200" dirty="0">
                <a:latin typeface="Times New Roman"/>
                <a:cs typeface="Times New Roman"/>
              </a:rPr>
              <a:t>	</a:t>
            </a:r>
            <a:r>
              <a:rPr sz="2200" spc="-5" dirty="0">
                <a:latin typeface="Times New Roman"/>
                <a:cs typeface="Times New Roman"/>
              </a:rPr>
              <a:t>–</a:t>
            </a:r>
            <a:r>
              <a:rPr sz="2200" dirty="0">
                <a:latin typeface="Times New Roman"/>
                <a:cs typeface="Times New Roman"/>
              </a:rPr>
              <a:t>	</a:t>
            </a:r>
            <a:r>
              <a:rPr sz="2200" spc="-5" dirty="0">
                <a:latin typeface="Times New Roman"/>
                <a:cs typeface="Times New Roman"/>
              </a:rPr>
              <a:t>ча</a:t>
            </a:r>
            <a:r>
              <a:rPr sz="2200" spc="-15" dirty="0">
                <a:latin typeface="Times New Roman"/>
                <a:cs typeface="Times New Roman"/>
              </a:rPr>
              <a:t>с</a:t>
            </a:r>
            <a:r>
              <a:rPr sz="2200" spc="-5" dirty="0">
                <a:latin typeface="Times New Roman"/>
                <a:cs typeface="Times New Roman"/>
              </a:rPr>
              <a:t>т</a:t>
            </a:r>
            <a:r>
              <a:rPr sz="2200" spc="-114" dirty="0">
                <a:latin typeface="Times New Roman"/>
                <a:cs typeface="Times New Roman"/>
              </a:rPr>
              <a:t>к</a:t>
            </a:r>
            <a:r>
              <a:rPr sz="2200" spc="-5" dirty="0">
                <a:latin typeface="Times New Roman"/>
                <a:cs typeface="Times New Roman"/>
              </a:rPr>
              <a:t>ові</a:t>
            </a:r>
            <a:r>
              <a:rPr sz="2200" dirty="0">
                <a:latin typeface="Times New Roman"/>
                <a:cs typeface="Times New Roman"/>
              </a:rPr>
              <a:t>	</a:t>
            </a:r>
            <a:r>
              <a:rPr sz="2200" spc="-10" dirty="0">
                <a:latin typeface="Times New Roman"/>
                <a:cs typeface="Times New Roman"/>
              </a:rPr>
              <a:t>п</a:t>
            </a:r>
            <a:r>
              <a:rPr sz="2200" spc="-5" dirty="0">
                <a:latin typeface="Times New Roman"/>
                <a:cs typeface="Times New Roman"/>
              </a:rPr>
              <a:t>о</a:t>
            </a:r>
            <a:r>
              <a:rPr sz="2200" spc="-40" dirty="0">
                <a:latin typeface="Times New Roman"/>
                <a:cs typeface="Times New Roman"/>
              </a:rPr>
              <a:t>к</a:t>
            </a:r>
            <a:r>
              <a:rPr sz="2200" spc="-5" dirty="0">
                <a:latin typeface="Times New Roman"/>
                <a:cs typeface="Times New Roman"/>
              </a:rPr>
              <a:t>азн</a:t>
            </a:r>
            <a:r>
              <a:rPr sz="2200" dirty="0">
                <a:latin typeface="Times New Roman"/>
                <a:cs typeface="Times New Roman"/>
              </a:rPr>
              <a:t>и</a:t>
            </a:r>
            <a:r>
              <a:rPr sz="2200" spc="-5" dirty="0">
                <a:latin typeface="Times New Roman"/>
                <a:cs typeface="Times New Roman"/>
              </a:rPr>
              <a:t>к</a:t>
            </a:r>
            <a:r>
              <a:rPr sz="2200" dirty="0">
                <a:latin typeface="Times New Roman"/>
                <a:cs typeface="Times New Roman"/>
              </a:rPr>
              <a:t>и</a:t>
            </a:r>
            <a:r>
              <a:rPr sz="2200" spc="-5" dirty="0">
                <a:latin typeface="Times New Roman"/>
                <a:cs typeface="Times New Roman"/>
              </a:rPr>
              <a:t>,</a:t>
            </a:r>
            <a:r>
              <a:rPr sz="2200" dirty="0">
                <a:latin typeface="Times New Roman"/>
                <a:cs typeface="Times New Roman"/>
              </a:rPr>
              <a:t>	</a:t>
            </a:r>
            <a:r>
              <a:rPr sz="2200" spc="-5" dirty="0">
                <a:latin typeface="Times New Roman"/>
                <a:cs typeface="Times New Roman"/>
              </a:rPr>
              <a:t>що  пов’язані між собою </a:t>
            </a:r>
            <a:r>
              <a:rPr sz="2200" spc="-10" dirty="0">
                <a:latin typeface="Times New Roman"/>
                <a:cs typeface="Times New Roman"/>
              </a:rPr>
              <a:t>певним </a:t>
            </a:r>
            <a:r>
              <a:rPr sz="2200" spc="-15" dirty="0">
                <a:latin typeface="Times New Roman"/>
                <a:cs typeface="Times New Roman"/>
              </a:rPr>
              <a:t>видом</a:t>
            </a:r>
            <a:r>
              <a:rPr sz="2200" spc="40" dirty="0">
                <a:latin typeface="Times New Roman"/>
                <a:cs typeface="Times New Roman"/>
              </a:rPr>
              <a:t> </a:t>
            </a:r>
            <a:r>
              <a:rPr sz="2200" spc="-35" dirty="0">
                <a:latin typeface="Times New Roman"/>
                <a:cs typeface="Times New Roman"/>
              </a:rPr>
              <a:t>зв’язку.</a:t>
            </a:r>
            <a:endParaRPr sz="2200">
              <a:latin typeface="Times New Roman"/>
              <a:cs typeface="Times New Roman"/>
            </a:endParaRPr>
          </a:p>
          <a:p>
            <a:pPr marL="12700">
              <a:lnSpc>
                <a:spcPts val="2245"/>
              </a:lnSpc>
            </a:pPr>
            <a:r>
              <a:rPr sz="2200" b="1" spc="-5" dirty="0">
                <a:latin typeface="Times New Roman"/>
                <a:cs typeface="Times New Roman"/>
              </a:rPr>
              <a:t>За </a:t>
            </a:r>
            <a:r>
              <a:rPr sz="2200" b="1" spc="-10" dirty="0">
                <a:latin typeface="Times New Roman"/>
                <a:cs typeface="Times New Roman"/>
              </a:rPr>
              <a:t>характером </a:t>
            </a:r>
            <a:r>
              <a:rPr sz="2200" b="1" spc="-5" dirty="0">
                <a:latin typeface="Times New Roman"/>
                <a:cs typeface="Times New Roman"/>
              </a:rPr>
              <a:t>зв’язок </a:t>
            </a:r>
            <a:r>
              <a:rPr sz="2200" b="1" spc="-10" dirty="0">
                <a:latin typeface="Times New Roman"/>
                <a:cs typeface="Times New Roman"/>
              </a:rPr>
              <a:t>між </a:t>
            </a:r>
            <a:r>
              <a:rPr sz="2200" b="1" spc="-15" dirty="0">
                <a:latin typeface="Times New Roman"/>
                <a:cs typeface="Times New Roman"/>
              </a:rPr>
              <a:t>показниками </a:t>
            </a:r>
            <a:r>
              <a:rPr sz="2200" b="1" spc="-30" dirty="0">
                <a:latin typeface="Times New Roman"/>
                <a:cs typeface="Times New Roman"/>
              </a:rPr>
              <a:t>може</a:t>
            </a:r>
            <a:r>
              <a:rPr sz="2200" b="1" spc="30" dirty="0">
                <a:latin typeface="Times New Roman"/>
                <a:cs typeface="Times New Roman"/>
              </a:rPr>
              <a:t> </a:t>
            </a:r>
            <a:r>
              <a:rPr sz="2200" b="1" spc="-20" dirty="0">
                <a:latin typeface="Times New Roman"/>
                <a:cs typeface="Times New Roman"/>
              </a:rPr>
              <a:t>бути:</a:t>
            </a:r>
            <a:endParaRPr sz="2200">
              <a:latin typeface="Times New Roman"/>
              <a:cs typeface="Times New Roman"/>
            </a:endParaRPr>
          </a:p>
          <a:p>
            <a:pPr marL="80645" marR="4447540">
              <a:lnSpc>
                <a:spcPct val="90000"/>
              </a:lnSpc>
              <a:spcBef>
                <a:spcPts val="135"/>
              </a:spcBef>
            </a:pPr>
            <a:r>
              <a:rPr sz="2200" spc="-10" dirty="0">
                <a:latin typeface="Times New Roman"/>
                <a:cs typeface="Times New Roman"/>
              </a:rPr>
              <a:t>адитивний </a:t>
            </a:r>
            <a:r>
              <a:rPr sz="2200" spc="-5" dirty="0">
                <a:latin typeface="Times New Roman"/>
                <a:cs typeface="Times New Roman"/>
              </a:rPr>
              <a:t>a=b+c ,  </a:t>
            </a:r>
            <a:r>
              <a:rPr sz="2200" spc="-20" dirty="0">
                <a:latin typeface="Times New Roman"/>
                <a:cs typeface="Times New Roman"/>
              </a:rPr>
              <a:t>мультиплікативний </a:t>
            </a:r>
            <a:r>
              <a:rPr sz="2200" spc="-5" dirty="0">
                <a:latin typeface="Times New Roman"/>
                <a:cs typeface="Times New Roman"/>
              </a:rPr>
              <a:t>a= c*b ,  </a:t>
            </a:r>
            <a:r>
              <a:rPr sz="2200" spc="-15" dirty="0">
                <a:latin typeface="Times New Roman"/>
                <a:cs typeface="Times New Roman"/>
              </a:rPr>
              <a:t>кореляційний </a:t>
            </a:r>
            <a:r>
              <a:rPr sz="2200" spc="-5" dirty="0">
                <a:latin typeface="Times New Roman"/>
                <a:cs typeface="Times New Roman"/>
              </a:rPr>
              <a:t>a= f(b;c</a:t>
            </a:r>
            <a:r>
              <a:rPr sz="2200" spc="25" dirty="0">
                <a:latin typeface="Times New Roman"/>
                <a:cs typeface="Times New Roman"/>
              </a:rPr>
              <a:t> </a:t>
            </a:r>
            <a:r>
              <a:rPr sz="2200" spc="-5" dirty="0">
                <a:latin typeface="Times New Roman"/>
                <a:cs typeface="Times New Roman"/>
              </a:rPr>
              <a:t>),</a:t>
            </a:r>
            <a:endParaRPr sz="2200">
              <a:latin typeface="Times New Roman"/>
              <a:cs typeface="Times New Roman"/>
            </a:endParaRPr>
          </a:p>
          <a:p>
            <a:pPr marL="12700">
              <a:lnSpc>
                <a:spcPts val="2245"/>
              </a:lnSpc>
            </a:pPr>
            <a:r>
              <a:rPr sz="2200" spc="-5" dirty="0">
                <a:latin typeface="Times New Roman"/>
                <a:cs typeface="Times New Roman"/>
              </a:rPr>
              <a:t>чи</a:t>
            </a:r>
            <a:r>
              <a:rPr sz="2200" spc="-15" dirty="0">
                <a:latin typeface="Times New Roman"/>
                <a:cs typeface="Times New Roman"/>
              </a:rPr>
              <a:t> </a:t>
            </a:r>
            <a:r>
              <a:rPr sz="2200" spc="-10" dirty="0">
                <a:latin typeface="Times New Roman"/>
                <a:cs typeface="Times New Roman"/>
              </a:rPr>
              <a:t>змішаний:</a:t>
            </a:r>
            <a:endParaRPr sz="2200">
              <a:latin typeface="Times New Roman"/>
              <a:cs typeface="Times New Roman"/>
            </a:endParaRPr>
          </a:p>
          <a:p>
            <a:pPr marL="80645" marR="3088005">
              <a:lnSpc>
                <a:spcPts val="2380"/>
              </a:lnSpc>
              <a:spcBef>
                <a:spcPts val="160"/>
              </a:spcBef>
            </a:pPr>
            <a:r>
              <a:rPr sz="2200" spc="-15" dirty="0">
                <a:latin typeface="Times New Roman"/>
                <a:cs typeface="Times New Roman"/>
              </a:rPr>
              <a:t>адитивно-мультиплікативний </a:t>
            </a:r>
            <a:r>
              <a:rPr sz="2200" spc="-5" dirty="0">
                <a:latin typeface="Times New Roman"/>
                <a:cs typeface="Times New Roman"/>
              </a:rPr>
              <a:t>a= bc+d ,  </a:t>
            </a:r>
            <a:r>
              <a:rPr sz="2200" spc="-10" dirty="0">
                <a:latin typeface="Times New Roman"/>
                <a:cs typeface="Times New Roman"/>
              </a:rPr>
              <a:t>адитивно-кореляційний </a:t>
            </a:r>
            <a:r>
              <a:rPr sz="2200" spc="-5" dirty="0">
                <a:latin typeface="Times New Roman"/>
                <a:cs typeface="Times New Roman"/>
              </a:rPr>
              <a:t>a=</a:t>
            </a:r>
            <a:r>
              <a:rPr sz="2200" spc="30" dirty="0">
                <a:latin typeface="Times New Roman"/>
                <a:cs typeface="Times New Roman"/>
              </a:rPr>
              <a:t> </a:t>
            </a:r>
            <a:r>
              <a:rPr sz="2200" spc="-5" dirty="0">
                <a:latin typeface="Times New Roman"/>
                <a:cs typeface="Times New Roman"/>
              </a:rPr>
              <a:t>f(b)+c.</a:t>
            </a:r>
            <a:endParaRPr sz="22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1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17375</Words>
  <Application>Microsoft Office PowerPoint</Application>
  <PresentationFormat>Экран (4:3)</PresentationFormat>
  <Paragraphs>2718</Paragraphs>
  <Slides>227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227</vt:i4>
      </vt:variant>
    </vt:vector>
  </HeadingPairs>
  <TitlesOfParts>
    <vt:vector size="228"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Наступний етап формування статистики – це епоха Відродження,  епоха розвитку культури і науки, народження капіталізму і розпаду  феодалізму. Інтенсивний розвиток міжнародної торгівлі привів до  формування описової статистики.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Три типи: номінальна, порядкова, метрична</vt:lpstr>
      <vt:lpstr>Презентация PowerPoint</vt:lpstr>
      <vt:lpstr>3. МЕТОДИ СТАТИСТИКИ</vt:lpstr>
      <vt:lpstr>Презентация PowerPoint</vt:lpstr>
      <vt:lpstr>4. ОСНОВНІ ЗАВДАННЯ СТАТИСТИКИ ТА ЇЇ ОРГАНІЗАЦІЯ</vt:lpstr>
      <vt:lpstr>Презентация PowerPoint</vt:lpstr>
      <vt:lpstr>Питання до самостійної роботи за темою № 1</vt:lpstr>
      <vt:lpstr>Презентация PowerPoint</vt:lpstr>
      <vt:lpstr>Презентация PowerPoint</vt:lpstr>
      <vt:lpstr>Презентация PowerPoint</vt:lpstr>
      <vt:lpstr>Презентация PowerPoint</vt:lpstr>
      <vt:lpstr>Організаційні форми спостереження: звітність,  спеціально – організовані статистичні спостереження,  реєстри.</vt:lpstr>
      <vt:lpstr>Статистичне спостереження - спеціально – організовані статистичні спостереження</vt:lpstr>
      <vt:lpstr>Презентация PowerPoint</vt:lpstr>
      <vt:lpstr>Презентация PowerPoint</vt:lpstr>
      <vt:lpstr>План статистичного спостереження складається з двох частин: програмно – методологічної і організаційної.</vt:lpstr>
      <vt:lpstr>Презентация PowerPoint</vt:lpstr>
      <vt:lpstr>Презентация PowerPoint</vt:lpstr>
      <vt:lpstr>основного  масиву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Питання до самостійної роботи за темою № 2</vt:lpstr>
      <vt:lpstr>Презентация PowerPoint</vt:lpstr>
      <vt:lpstr>Презентация PowerPoint</vt:lpstr>
      <vt:lpstr>Презентация PowerPoint</vt:lpstr>
      <vt:lpstr>За складністю побудови зведення може бути:</vt:lpstr>
      <vt:lpstr>Презентация PowerPoint</vt:lpstr>
      <vt:lpstr>Презентация PowerPoint</vt:lpstr>
      <vt:lpstr>Презентация PowerPoint</vt:lpstr>
      <vt:lpstr>Презентация PowerPoint</vt:lpstr>
      <vt:lpstr>В залежності від числа ознак групування  поділяють на прості і складні. Прості – це групування за однією ознакою  Окремим випадком простого групування є  класифікація – систематизований розподіл  явищ і об’єктів на певні групи, класи на основі  їх схожості і відмінності.</vt:lpstr>
      <vt:lpstr>Групування поділяються</vt:lpstr>
      <vt:lpstr>Структурне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Вибір ознаки групування  Основні принципи вибору :</vt:lpstr>
      <vt:lpstr>Число груп залежить від задач дослідження і виду ознаки, покладеної  в основу групування, обсягу сукупності, ступеня варіації групувальної  ознаки. Якщо групування проводять за атрибутивною ознакою, то кількість груп,  на які поділяється сукупність, визначається кількістю різновидів (варіант)  цих ознак, наприклад, групування населення за статтю (альтернативна  ознака) передбачає 2 групи, групування населення Києва по районах – 10  груп тощо).</vt:lpstr>
      <vt:lpstr>Якщо інтервали мають верхні і нижні межі груп  вони є закритими.</vt:lpstr>
      <vt:lpstr>Інтервали бувають рівні (однакові),  нерівні (неоднакові), відкриті (від 10 осіб; понад 51 особу) і  замкнені ([2-7], [8-14], [14-20]).</vt:lpstr>
      <vt:lpstr>Презентация PowerPoint</vt:lpstr>
      <vt:lpstr>будь-якого групування є ряд</vt:lpstr>
      <vt:lpstr>Презентация PowerPoint</vt:lpstr>
      <vt:lpstr>Таблиця 1 ЧАСТОТНІ ХАРАКТЕРИСТИКИ РЯДІВ РОЗПОДІЛУ</vt:lpstr>
      <vt:lpstr>Таблиця 2</vt:lpstr>
      <vt:lpstr>Презентация PowerPoint</vt:lpstr>
      <vt:lpstr>Презентация PowerPoint</vt:lpstr>
      <vt:lpstr>ПОДАННЯ СТАТИСТИЧНИХ ДАНИХ: ТАБЛИЦІ І ГРАФІКИ</vt:lpstr>
      <vt:lpstr>Презентация PowerPoint</vt:lpstr>
      <vt:lpstr>СТАТИСТИЧНІ ГРАФІКИ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Питання до самостійної роботи за темою № 3</vt:lpstr>
      <vt:lpstr>Презентация PowerPoint</vt:lpstr>
      <vt:lpstr>Презентация PowerPoint</vt:lpstr>
      <vt:lpstr>Статистичний</vt:lpstr>
      <vt:lpstr>Cтатистичний показник характеризується</vt:lpstr>
      <vt:lpstr>Презентация PowerPoint</vt:lpstr>
      <vt:lpstr>2. АБСОЛЮТНІ ВЕЛИЧИНИ, ЇХ ВИДИ ТА ОДИНИЦІ ВИРАЗУ</vt:lpstr>
      <vt:lpstr>Презентация PowerPoint</vt:lpstr>
      <vt:lpstr>3. ВІДНОСНІ ВЕЛИЧИНИ: ЕКОНОМІЧНИЙ ЗМІСТ ТА ФОРМИ ВИРАЗУ</vt:lpstr>
      <vt:lpstr>Презентация PowerPoint</vt:lpstr>
      <vt:lpstr>Види відносних величин:</vt:lpstr>
      <vt:lpstr>Презентация PowerPoint</vt:lpstr>
      <vt:lpstr>Презентация PowerPoint</vt:lpstr>
      <vt:lpstr>4. СИСТЕМИ СТАТИСТИЧНИХ ПОКАЗНИКІВ.</vt:lpstr>
      <vt:lpstr>Схематично ієрархію системи показників для m = 3  зображено на рис. 1 Як видно зі схеми, показники j-го  рівня ієрархії визначаються відповідно множиною  ознак (j + 1)-го рівня.</vt:lpstr>
      <vt:lpstr>Презентация PowerPoint</vt:lpstr>
      <vt:lpstr>Середню арифметичну з відношень Pіj називають багатовимірною. Вона  визначається для кожного j-го елемента і є інтегральною оцінкою певного  явища саме для цього елемента: де m — число показників.</vt:lpstr>
      <vt:lpstr>5. СУТНІСТЬ ТА УМОВИ ВИКОРИСТАННЯ СЕРЕДНІХ  ВЕЛИЧИН. ВИДИ СЕРЕДНІХ</vt:lpstr>
      <vt:lpstr>Презентация PowerPoint</vt:lpstr>
      <vt:lpstr>Види середніх величин</vt:lpstr>
      <vt:lpstr>Презентация PowerPoint</vt:lpstr>
      <vt:lpstr>Презентация PowerPoint</vt:lpstr>
      <vt:lpstr>Презентация PowerPoint</vt:lpstr>
      <vt:lpstr>Середня арифметична має певні властивості,  які розкривають її суть.</vt:lpstr>
      <vt:lpstr>СЕРЕДНЯ ГАРМОНІЙНА</vt:lpstr>
      <vt:lpstr>Рентабельність реалізації обчислюється відношенням:</vt:lpstr>
      <vt:lpstr>Основний методологічний принцип вибору виду середньої —  забезпечити логіко-змістовну суть показника. Формально цей  принцип можна записати так:</vt:lpstr>
      <vt:lpstr>Презентация PowerPoint</vt:lpstr>
      <vt:lpstr>ПОРЯДКОВІ (СТРУКТУРНІ) СЕРЕДНІ</vt:lpstr>
      <vt:lpstr>Найбільш поширене значення ознаки  називають модою (Мо).</vt:lpstr>
      <vt:lpstr>Характеристикою  вважається також</vt:lpstr>
      <vt:lpstr>В інтервальному ряду за цим принципом визначають  медіанний інтервал, а значення медіани в середині  інтервалу, як і значення моди, обчислюють за  інтерполяційною формулою:</vt:lpstr>
      <vt:lpstr>Презентация PowerPoint</vt:lpstr>
      <vt:lpstr>Питання до самостійної роботи за темою № 4</vt:lpstr>
      <vt:lpstr>Презентация PowerPoint</vt:lpstr>
      <vt:lpstr>Презентация PowerPoint</vt:lpstr>
      <vt:lpstr>1. СУТНІСТЬ ВАРІАЦІЇ ТА ЗАВДАННЯ ЇЇ  СТАТИСТИЧНОГО АНАЛІЗУ</vt:lpstr>
      <vt:lpstr>Абсолютні показники варіації: економічний зміст та  способи о—бчислення.</vt:lpstr>
      <vt:lpstr>Презентация PowerPoint</vt:lpstr>
      <vt:lpstr>Презентация PowerPoint</vt:lpstr>
      <vt:lpstr>Презентация PowerPoint</vt:lpstr>
      <vt:lpstr>Презентация PowerPoint</vt:lpstr>
      <vt:lpstr>Презентация PowerPoint</vt:lpstr>
      <vt:lpstr>На основі взаємозв’язку між варіаційним розмахом R,  середнім квадратичним відхиленням і чисельністю  сукупності n Пірсон обчислив коефіцієнти k, за  допомогою яких орієнтовно можна визначити середнє  квадратичне відхилення за варіаційним розмахом:</vt:lpstr>
      <vt:lpstr>3.Відносні показники варіації.</vt:lpstr>
      <vt:lpstr>Презентация PowerPoint</vt:lpstr>
      <vt:lpstr>Якщо центр розподілу поданий медіаною, то за відносну міру  варіації беруть квартильний коефіцієнт варіації</vt:lpstr>
      <vt:lpstr>Необхідні для розрахунку узагальнюючих характеристик варіації  величини подано в табл.2 на прикладі розподілу домогосподарств за  рівнем забезпеченості житлом. Середня розподілу становить 9 м2.</vt:lpstr>
      <vt:lpstr>Презентация PowerPoint</vt:lpstr>
      <vt:lpstr>Децильний коефіцієнт VD = 13,3 : 5,2 = 2,5 показує,  що нижня межа 10% відносно забезпечених житлом  домогосподарств в 2,5 рази перевищує верхню межу 10%  малозабезпечених домогосподарств</vt:lpstr>
      <vt:lpstr>4. Міжгрупова та внутрішньогрупова дисперсії. Правило  додавання дисперсій. Види дисперсій</vt:lpstr>
      <vt:lpstr>Дисперсія має певні математичні властивості</vt:lpstr>
      <vt:lpstr>Дисперсія має певні математичні властивості.</vt:lpstr>
      <vt:lpstr>Узагальнюючими характеристиками цих  вiдхилень є дисперсії: загальна, групова та  міжгрупова.</vt:lpstr>
      <vt:lpstr>Взаємозв’язок дисперсій називається  правилом розкладання (декомпозиції)  варіації:</vt:lpstr>
      <vt:lpstr>Приклад розрахунку абсолютних і відносних показників  варіації за індивідуальними значеннями показника.</vt:lpstr>
      <vt:lpstr>Для розрахунку розмаху варіації  мінімальне значення ознаки:</vt:lpstr>
      <vt:lpstr>Дисперсія дорівнює:</vt:lpstr>
      <vt:lpstr>Розглянемо розрахунок</vt:lpstr>
      <vt:lpstr>Презентация PowerPoint</vt:lpstr>
      <vt:lpstr>Значення групових середніх підтверджують  залежність якості сиру від терміну його зберігання. У 1-й групі середній бал якості становить 8,7, у 2-й  групі якість сиру знижується на 1,5 бала, а в 3-й зниження  якості порівняно з першою групою становить 2,8 бала.</vt:lpstr>
      <vt:lpstr>За даними таблиці міжгрупова дисперсія  становить</vt:lpstr>
      <vt:lpstr>Сума їх дорівнює загальній дисперсії: 0,143 + 1,170 =  1,313. Міжгрупова варіація — це результат впливу фактора,  який покладено в основу групування, внутрішньогрупова</vt:lpstr>
      <vt:lpstr>Питання до самостійної роботи за темою № 5</vt:lpstr>
      <vt:lpstr>Презентация PowerPoint</vt:lpstr>
      <vt:lpstr>Презентация PowerPoint</vt:lpstr>
      <vt:lpstr>Презентация PowerPoint</vt:lpstr>
      <vt:lpstr>Презентация PowerPoint</vt:lpstr>
      <vt:lpstr>Значення параметрів a та b, при яких мінімізується сума  квадратів відхилень, визначаються із системи нормальних  рівнянь:</vt:lpstr>
      <vt:lpstr>Презентация PowerPoint</vt:lpstr>
      <vt:lpstr>= 12; = 224;</vt:lpstr>
      <vt:lpstr>Вплив інших окрім х факторів зумовлює відхилення  емпіричних значень у від теоретичних у той чи інший  бік. Відхилення (y – Y) називають залишками і  позначають символом е. Залишки, як правило, менші за  відхилення від середньої.</vt:lpstr>
      <vt:lpstr>Презентация PowerPoint</vt:lpstr>
      <vt:lpstr>Для лінійної функції m =2. За даними табл. 2 маємо:</vt:lpstr>
      <vt:lpstr>У нашому прикладі довірчі межі коефіцієнта регресії з</vt:lpstr>
      <vt:lpstr>Презентация PowerPoint</vt:lpstr>
      <vt:lpstr>Коефіцієнт кореляції визначається відношенням</vt:lpstr>
      <vt:lpstr>Презентация PowerPoint</vt:lpstr>
      <vt:lpstr>Презентация PowerPoint</vt:lpstr>
      <vt:lpstr>Аналогічний результат дають такі обчислення:</vt:lpstr>
      <vt:lpstr>Презентация PowerPoint</vt:lpstr>
      <vt:lpstr>Питання до самостійної роботи за темою № 6</vt:lpstr>
      <vt:lpstr>Презентация PowerPoint</vt:lpstr>
      <vt:lpstr>Презентация PowerPoint</vt:lpstr>
      <vt:lpstr>Презентация PowerPoint</vt:lpstr>
      <vt:lpstr>Інтервальний ряд абсолютних величин, рівні  якого динамічно адитивні, використовується  середня арифметична проста:</vt:lpstr>
      <vt:lpstr>У моментних рядах з різними інтервалами використовується середня арифметична  зважена:</vt:lpstr>
      <vt:lpstr>В 2012 році автомобільним транспортом перевезено 2072 тис.т вантажів, 2014 році —  2126 тис.т. Середьорічний приріст цього</vt:lpstr>
      <vt:lpstr>Презентация PowerPoint</vt:lpstr>
      <vt:lpstr>Середній коефіцієнт або темп зростання, що  обчислюється як середня геометрична:</vt:lpstr>
      <vt:lpstr>Аналіз рядів динаміки полягає у встановленні</vt:lpstr>
      <vt:lpstr>Еволюційного характеру</vt:lpstr>
      <vt:lpstr>Презентация PowerPoint</vt:lpstr>
      <vt:lpstr>Метод серій</vt:lpstr>
      <vt:lpstr>Укрупнення інтервалів</vt:lpstr>
      <vt:lpstr>Презентация PowerPoint</vt:lpstr>
      <vt:lpstr>Презентация PowerPoint</vt:lpstr>
      <vt:lpstr>Cистема рівнянь набирає вигляду</vt:lpstr>
      <vt:lpstr>ДИНАМІКА ВИДОБУТКУ НАФТИ</vt:lpstr>
      <vt:lpstr>Презентация PowerPoint</vt:lpstr>
      <vt:lpstr>Презентация PowerPoint</vt:lpstr>
      <vt:lpstr>Питання до самостійної роботи за темою № 7</vt:lpstr>
      <vt:lpstr>Презентация PowerPoint</vt:lpstr>
      <vt:lpstr>Презентация PowerPoint</vt:lpstr>
      <vt:lpstr>1. СУТНІСТЬ ІНДЕКСІВ</vt:lpstr>
      <vt:lpstr>Презентация PowerPoint</vt:lpstr>
      <vt:lpstr>Презентация PowerPoint</vt:lpstr>
      <vt:lpstr>Класифікація індексів відбувається за різними  ознаками</vt:lpstr>
      <vt:lpstr>Презентация PowerPoint</vt:lpstr>
      <vt:lpstr>2. МЕТОДОЛОГІЧНІ ОСНОВИ ПОБУДОВИ ЗВЕДЕНИХ ІНДЕКСІВ</vt:lpstr>
      <vt:lpstr>Презентация PowerPoint</vt:lpstr>
      <vt:lpstr>3. АГРЕГАТНА ФОРМА ІНДЕКСІВ</vt:lpstr>
      <vt:lpstr>Побудований таким чином загальний індекс І, в чисельнику і знаменнику якого будуть  суми добутків рівнів ознак (поточні і  базисні), дістав назву агрегатного індексу.</vt:lpstr>
      <vt:lpstr>Порівняння агрегатів дає дві системи індексів — базисно-зважену  (Ласпейреса) та поточно-зважену (Пааше). ФОРМУЛИ ІНДЕКСІВ ЦІН І ФІЗИЧНОГО ОБСЯГУ ЗА РІЗНИХ СИСТЕМ</vt:lpstr>
      <vt:lpstr>Обидві системи індексів рівноправні.  Реальний економічний зміст мають не лише  чисельник і знаменник індексу, а й різниця  між ними.</vt:lpstr>
      <vt:lpstr>Презентация PowerPoint</vt:lpstr>
      <vt:lpstr>Індексний ряд, який утворено з базисних індексів,</vt:lpstr>
      <vt:lpstr>Презентация PowerPoint</vt:lpstr>
      <vt:lpstr>Презентация PowerPoint</vt:lpstr>
      <vt:lpstr>В регіоні виробництво споживчих товарів зменшилось: продовольчих — на 3,</vt:lpstr>
      <vt:lpstr>Питання до самостійної роботи за темою № 8</vt:lpstr>
      <vt:lpstr>Презентация PowerPoint</vt:lpstr>
      <vt:lpstr>Презентация PowerPoint</vt:lpstr>
      <vt:lpstr>1. СУТНІСТЬ ВИБІРКОВОГО СПОСТЕРЕЖЕННЯ</vt:lpstr>
      <vt:lpstr>Презентация PowerPoint</vt:lpstr>
      <vt:lpstr>Презентация PowerPoint</vt:lpstr>
      <vt:lpstr>2. ВИБІРКОВІ ОЦІНКИ СЕРЕДНЬОЇ ТА ЧАСТКИ</vt:lpstr>
      <vt:lpstr>Презентация PowerPoint</vt:lpstr>
      <vt:lpstr>Презентация PowerPoint</vt:lpstr>
      <vt:lpstr>Презентация PowerPoint</vt:lpstr>
      <vt:lpstr>3. РІЗНОВИДИ ВИБІРОК</vt:lpstr>
      <vt:lpstr>Презентация PowerPoint</vt:lpstr>
      <vt:lpstr>Проектуючи вибіркові спостереження, визначають мінімально достатній  обсяг вибірки, за якого вибіркові оцінки репрезентували б основні властивості  генеральної сукупності:</vt:lpstr>
      <vt:lpstr>Презентация PowerPoint</vt:lpstr>
      <vt:lpstr>4. СТАТИСТИЧНА ПЕРЕВІРКА ГІПОТЕЗ</vt:lpstr>
      <vt:lpstr>Презентация PowerPoint</vt:lpstr>
      <vt:lpstr>Презентация PowerPoint</vt:lpstr>
      <vt:lpstr>Питання до самостійної роботи за темою № 9</vt:lpstr>
      <vt:lpstr>Запропоновані теми для ІНДИВІДУАЛЬНОГО ЗАВДАННЯ СТУДЕНТАМ</vt:lpstr>
      <vt:lpstr>РЕКОМЕНДОВАНА ЛІТЕРАТУРА</vt:lpstr>
      <vt:lpstr>РЕКОМЕНДОВАНА ЛІТЕРАТУРА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МЕТОДОЛОГІЧНІ ОСНОВИ ПРОГНОЗУВАННЯ СОЦІАЛЬНО-ЕКОНОМІЧНИХ ПРОЦЕСІВ</dc:title>
  <dc:creator>admin</dc:creator>
  <cp:lastModifiedBy>admin</cp:lastModifiedBy>
  <cp:revision>16</cp:revision>
  <dcterms:created xsi:type="dcterms:W3CDTF">2020-03-10T14:44:13Z</dcterms:created>
  <dcterms:modified xsi:type="dcterms:W3CDTF">2020-03-11T12:04:07Z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2019-10-11T00:00:00Z</vt:filetime>
  </property>
  <property fmtid="{D5CDD505-2E9C-101B-9397-08002B2CF9AE}" pid="3" name="Creator">
    <vt:lpwstr>Microsoft® Office PowerPoint® 2007</vt:lpwstr>
  </property>
  <property fmtid="{D5CDD505-2E9C-101B-9397-08002B2CF9AE}" pid="4" name="LastSaved">
    <vt:filetime>2020-03-10T00:00:00Z</vt:filetime>
  </property>
</Properties>
</file>