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4"/>
  </p:notesMasterIdLst>
  <p:sldIdLst>
    <p:sldId id="256" r:id="rId3"/>
    <p:sldId id="352" r:id="rId4"/>
    <p:sldId id="351" r:id="rId5"/>
    <p:sldId id="347" r:id="rId6"/>
    <p:sldId id="348" r:id="rId7"/>
    <p:sldId id="354" r:id="rId8"/>
    <p:sldId id="355" r:id="rId9"/>
    <p:sldId id="357" r:id="rId10"/>
    <p:sldId id="353" r:id="rId11"/>
    <p:sldId id="358" r:id="rId12"/>
    <p:sldId id="350" r:id="rId13"/>
  </p:sldIdLst>
  <p:sldSz cx="12192000" cy="6858000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91" autoAdjust="0"/>
  </p:normalViewPr>
  <p:slideViewPr>
    <p:cSldViewPr snapToGrid="0">
      <p:cViewPr varScale="1">
        <p:scale>
          <a:sx n="64" d="100"/>
          <a:sy n="64" d="100"/>
        </p:scale>
        <p:origin x="72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19EAD6-979E-4469-A326-795B4F01D9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B0B37B5-CFAD-4118-AB66-F50C696D7461}">
      <dgm:prSet custT="1"/>
      <dgm:spPr/>
      <dgm:t>
        <a:bodyPr/>
        <a:lstStyle/>
        <a:p>
          <a:pPr algn="ctr" rtl="0"/>
          <a:r>
            <a:rPr lang="uk-UA" sz="30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 штучного інтелекту</a:t>
          </a:r>
        </a:p>
      </dgm:t>
    </dgm:pt>
    <dgm:pt modelId="{2AE299B6-B7B6-4BF0-B48B-113C7483322B}" type="parTrans" cxnId="{A0617576-046F-4968-B369-F1E79CF8D820}">
      <dgm:prSet/>
      <dgm:spPr/>
      <dgm:t>
        <a:bodyPr/>
        <a:lstStyle/>
        <a:p>
          <a:endParaRPr lang="uk-UA"/>
        </a:p>
      </dgm:t>
    </dgm:pt>
    <dgm:pt modelId="{53A9B530-AB42-4721-9047-0E873A83C35A}" type="sibTrans" cxnId="{A0617576-046F-4968-B369-F1E79CF8D820}">
      <dgm:prSet/>
      <dgm:spPr/>
      <dgm:t>
        <a:bodyPr/>
        <a:lstStyle/>
        <a:p>
          <a:endParaRPr lang="uk-UA"/>
        </a:p>
      </dgm:t>
    </dgm:pt>
    <dgm:pt modelId="{2591C58D-8054-4647-B992-0756AD7F619D}" type="pres">
      <dgm:prSet presAssocID="{6A19EAD6-979E-4469-A326-795B4F01D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F1507B-3EF5-4685-8656-69505C8FAA32}" type="pres">
      <dgm:prSet presAssocID="{EB0B37B5-CFAD-4118-AB66-F50C696D7461}" presName="parentText" presStyleLbl="node1" presStyleIdx="0" presStyleCnt="1" custScaleY="199642" custLinFactNeighborY="-1116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E562D5C-5A6C-4063-B8BA-3E1EB63AC562}" type="presOf" srcId="{EB0B37B5-CFAD-4118-AB66-F50C696D7461}" destId="{17F1507B-3EF5-4685-8656-69505C8FAA32}" srcOrd="0" destOrd="0" presId="urn:microsoft.com/office/officeart/2005/8/layout/vList2"/>
    <dgm:cxn modelId="{A0617576-046F-4968-B369-F1E79CF8D820}" srcId="{6A19EAD6-979E-4469-A326-795B4F01D9D5}" destId="{EB0B37B5-CFAD-4118-AB66-F50C696D7461}" srcOrd="0" destOrd="0" parTransId="{2AE299B6-B7B6-4BF0-B48B-113C7483322B}" sibTransId="{53A9B530-AB42-4721-9047-0E873A83C35A}"/>
    <dgm:cxn modelId="{0A242CCB-BB76-4E02-93A8-F0E8FD7A45B8}" type="presOf" srcId="{6A19EAD6-979E-4469-A326-795B4F01D9D5}" destId="{2591C58D-8054-4647-B992-0756AD7F619D}" srcOrd="0" destOrd="0" presId="urn:microsoft.com/office/officeart/2005/8/layout/vList2"/>
    <dgm:cxn modelId="{5AE82ECE-62DB-46A1-9BD2-A923F06B1177}" type="presParOf" srcId="{2591C58D-8054-4647-B992-0756AD7F619D}" destId="{17F1507B-3EF5-4685-8656-69505C8FA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19EAD6-979E-4469-A326-795B4F01D9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B0B37B5-CFAD-4118-AB66-F50C696D7461}">
      <dgm:prSet custT="1"/>
      <dgm:spPr/>
      <dgm:t>
        <a:bodyPr/>
        <a:lstStyle/>
        <a:p>
          <a:pPr rtl="0"/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Сфери впровадження технологій штучного інтелекту</a:t>
          </a:r>
        </a:p>
      </dgm:t>
    </dgm:pt>
    <dgm:pt modelId="{2AE299B6-B7B6-4BF0-B48B-113C7483322B}" type="parTrans" cxnId="{A0617576-046F-4968-B369-F1E79CF8D820}">
      <dgm:prSet/>
      <dgm:spPr/>
      <dgm:t>
        <a:bodyPr/>
        <a:lstStyle/>
        <a:p>
          <a:endParaRPr lang="uk-UA"/>
        </a:p>
      </dgm:t>
    </dgm:pt>
    <dgm:pt modelId="{53A9B530-AB42-4721-9047-0E873A83C35A}" type="sibTrans" cxnId="{A0617576-046F-4968-B369-F1E79CF8D820}">
      <dgm:prSet/>
      <dgm:spPr/>
      <dgm:t>
        <a:bodyPr/>
        <a:lstStyle/>
        <a:p>
          <a:endParaRPr lang="uk-UA"/>
        </a:p>
      </dgm:t>
    </dgm:pt>
    <dgm:pt modelId="{2591C58D-8054-4647-B992-0756AD7F619D}" type="pres">
      <dgm:prSet presAssocID="{6A19EAD6-979E-4469-A326-795B4F01D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F1507B-3EF5-4685-8656-69505C8FAA32}" type="pres">
      <dgm:prSet presAssocID="{EB0B37B5-CFAD-4118-AB66-F50C696D7461}" presName="parentText" presStyleLbl="node1" presStyleIdx="0" presStyleCnt="1" custScaleY="199642" custLinFactNeighborX="-853" custLinFactNeighborY="-7032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438EEF-9546-493D-8117-C5BADCE88380}" type="presOf" srcId="{EB0B37B5-CFAD-4118-AB66-F50C696D7461}" destId="{17F1507B-3EF5-4685-8656-69505C8FAA32}" srcOrd="0" destOrd="0" presId="urn:microsoft.com/office/officeart/2005/8/layout/vList2"/>
    <dgm:cxn modelId="{A0617576-046F-4968-B369-F1E79CF8D820}" srcId="{6A19EAD6-979E-4469-A326-795B4F01D9D5}" destId="{EB0B37B5-CFAD-4118-AB66-F50C696D7461}" srcOrd="0" destOrd="0" parTransId="{2AE299B6-B7B6-4BF0-B48B-113C7483322B}" sibTransId="{53A9B530-AB42-4721-9047-0E873A83C35A}"/>
    <dgm:cxn modelId="{EA2B0419-48C0-4A2C-8EDB-BD146B37469F}" type="presOf" srcId="{6A19EAD6-979E-4469-A326-795B4F01D9D5}" destId="{2591C58D-8054-4647-B992-0756AD7F619D}" srcOrd="0" destOrd="0" presId="urn:microsoft.com/office/officeart/2005/8/layout/vList2"/>
    <dgm:cxn modelId="{6B8E7087-3EF8-4D51-B3DC-B5497CF24F8B}" type="presParOf" srcId="{2591C58D-8054-4647-B992-0756AD7F619D}" destId="{17F1507B-3EF5-4685-8656-69505C8FA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9EAD6-979E-4469-A326-795B4F01D9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B0B37B5-CFAD-4118-AB66-F50C696D7461}">
      <dgm:prSet custT="1"/>
      <dgm:spPr/>
      <dgm:t>
        <a:bodyPr/>
        <a:lstStyle/>
        <a:p>
          <a:pPr algn="ctr" rtl="0"/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Штучний інтелект у медицині</a:t>
          </a:r>
        </a:p>
      </dgm:t>
    </dgm:pt>
    <dgm:pt modelId="{2AE299B6-B7B6-4BF0-B48B-113C7483322B}" type="parTrans" cxnId="{A0617576-046F-4968-B369-F1E79CF8D820}">
      <dgm:prSet/>
      <dgm:spPr/>
      <dgm:t>
        <a:bodyPr/>
        <a:lstStyle/>
        <a:p>
          <a:endParaRPr lang="uk-UA"/>
        </a:p>
      </dgm:t>
    </dgm:pt>
    <dgm:pt modelId="{53A9B530-AB42-4721-9047-0E873A83C35A}" type="sibTrans" cxnId="{A0617576-046F-4968-B369-F1E79CF8D820}">
      <dgm:prSet/>
      <dgm:spPr/>
      <dgm:t>
        <a:bodyPr/>
        <a:lstStyle/>
        <a:p>
          <a:endParaRPr lang="uk-UA"/>
        </a:p>
      </dgm:t>
    </dgm:pt>
    <dgm:pt modelId="{2591C58D-8054-4647-B992-0756AD7F619D}" type="pres">
      <dgm:prSet presAssocID="{6A19EAD6-979E-4469-A326-795B4F01D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F1507B-3EF5-4685-8656-69505C8FAA32}" type="pres">
      <dgm:prSet presAssocID="{EB0B37B5-CFAD-4118-AB66-F50C696D7461}" presName="parentText" presStyleLbl="node1" presStyleIdx="0" presStyleCnt="1" custScaleY="199642" custLinFactNeighborX="-853" custLinFactNeighborY="-7032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438EEF-9546-493D-8117-C5BADCE88380}" type="presOf" srcId="{EB0B37B5-CFAD-4118-AB66-F50C696D7461}" destId="{17F1507B-3EF5-4685-8656-69505C8FAA32}" srcOrd="0" destOrd="0" presId="urn:microsoft.com/office/officeart/2005/8/layout/vList2"/>
    <dgm:cxn modelId="{A0617576-046F-4968-B369-F1E79CF8D820}" srcId="{6A19EAD6-979E-4469-A326-795B4F01D9D5}" destId="{EB0B37B5-CFAD-4118-AB66-F50C696D7461}" srcOrd="0" destOrd="0" parTransId="{2AE299B6-B7B6-4BF0-B48B-113C7483322B}" sibTransId="{53A9B530-AB42-4721-9047-0E873A83C35A}"/>
    <dgm:cxn modelId="{EA2B0419-48C0-4A2C-8EDB-BD146B37469F}" type="presOf" srcId="{6A19EAD6-979E-4469-A326-795B4F01D9D5}" destId="{2591C58D-8054-4647-B992-0756AD7F619D}" srcOrd="0" destOrd="0" presId="urn:microsoft.com/office/officeart/2005/8/layout/vList2"/>
    <dgm:cxn modelId="{6B8E7087-3EF8-4D51-B3DC-B5497CF24F8B}" type="presParOf" srcId="{2591C58D-8054-4647-B992-0756AD7F619D}" destId="{17F1507B-3EF5-4685-8656-69505C8FA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19EAD6-979E-4469-A326-795B4F01D9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B0B37B5-CFAD-4118-AB66-F50C696D7461}">
      <dgm:prSet custT="1"/>
      <dgm:spPr/>
      <dgm:t>
        <a:bodyPr/>
        <a:lstStyle/>
        <a:p>
          <a:pPr algn="ctr" rtl="0"/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Штучний інтелект в освіті</a:t>
          </a:r>
        </a:p>
      </dgm:t>
    </dgm:pt>
    <dgm:pt modelId="{2AE299B6-B7B6-4BF0-B48B-113C7483322B}" type="parTrans" cxnId="{A0617576-046F-4968-B369-F1E79CF8D820}">
      <dgm:prSet/>
      <dgm:spPr/>
      <dgm:t>
        <a:bodyPr/>
        <a:lstStyle/>
        <a:p>
          <a:endParaRPr lang="uk-UA"/>
        </a:p>
      </dgm:t>
    </dgm:pt>
    <dgm:pt modelId="{53A9B530-AB42-4721-9047-0E873A83C35A}" type="sibTrans" cxnId="{A0617576-046F-4968-B369-F1E79CF8D820}">
      <dgm:prSet/>
      <dgm:spPr/>
      <dgm:t>
        <a:bodyPr/>
        <a:lstStyle/>
        <a:p>
          <a:endParaRPr lang="uk-UA"/>
        </a:p>
      </dgm:t>
    </dgm:pt>
    <dgm:pt modelId="{2591C58D-8054-4647-B992-0756AD7F619D}" type="pres">
      <dgm:prSet presAssocID="{6A19EAD6-979E-4469-A326-795B4F01D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F1507B-3EF5-4685-8656-69505C8FAA32}" type="pres">
      <dgm:prSet presAssocID="{EB0B37B5-CFAD-4118-AB66-F50C696D7461}" presName="parentText" presStyleLbl="node1" presStyleIdx="0" presStyleCnt="1" custScaleY="199642" custLinFactNeighborY="-2655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438EEF-9546-493D-8117-C5BADCE88380}" type="presOf" srcId="{EB0B37B5-CFAD-4118-AB66-F50C696D7461}" destId="{17F1507B-3EF5-4685-8656-69505C8FAA32}" srcOrd="0" destOrd="0" presId="urn:microsoft.com/office/officeart/2005/8/layout/vList2"/>
    <dgm:cxn modelId="{A0617576-046F-4968-B369-F1E79CF8D820}" srcId="{6A19EAD6-979E-4469-A326-795B4F01D9D5}" destId="{EB0B37B5-CFAD-4118-AB66-F50C696D7461}" srcOrd="0" destOrd="0" parTransId="{2AE299B6-B7B6-4BF0-B48B-113C7483322B}" sibTransId="{53A9B530-AB42-4721-9047-0E873A83C35A}"/>
    <dgm:cxn modelId="{EA2B0419-48C0-4A2C-8EDB-BD146B37469F}" type="presOf" srcId="{6A19EAD6-979E-4469-A326-795B4F01D9D5}" destId="{2591C58D-8054-4647-B992-0756AD7F619D}" srcOrd="0" destOrd="0" presId="urn:microsoft.com/office/officeart/2005/8/layout/vList2"/>
    <dgm:cxn modelId="{6B8E7087-3EF8-4D51-B3DC-B5497CF24F8B}" type="presParOf" srcId="{2591C58D-8054-4647-B992-0756AD7F619D}" destId="{17F1507B-3EF5-4685-8656-69505C8FA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19EAD6-979E-4469-A326-795B4F01D9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B0B37B5-CFAD-4118-AB66-F50C696D7461}">
      <dgm:prSet custT="1"/>
      <dgm:spPr/>
      <dgm:t>
        <a:bodyPr/>
        <a:lstStyle/>
        <a:p>
          <a:pPr algn="ctr" rtl="0"/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Штучний інтелект у промисловості</a:t>
          </a:r>
        </a:p>
      </dgm:t>
    </dgm:pt>
    <dgm:pt modelId="{2AE299B6-B7B6-4BF0-B48B-113C7483322B}" type="parTrans" cxnId="{A0617576-046F-4968-B369-F1E79CF8D820}">
      <dgm:prSet/>
      <dgm:spPr/>
      <dgm:t>
        <a:bodyPr/>
        <a:lstStyle/>
        <a:p>
          <a:endParaRPr lang="uk-UA"/>
        </a:p>
      </dgm:t>
    </dgm:pt>
    <dgm:pt modelId="{53A9B530-AB42-4721-9047-0E873A83C35A}" type="sibTrans" cxnId="{A0617576-046F-4968-B369-F1E79CF8D820}">
      <dgm:prSet/>
      <dgm:spPr/>
      <dgm:t>
        <a:bodyPr/>
        <a:lstStyle/>
        <a:p>
          <a:endParaRPr lang="uk-UA"/>
        </a:p>
      </dgm:t>
    </dgm:pt>
    <dgm:pt modelId="{2591C58D-8054-4647-B992-0756AD7F619D}" type="pres">
      <dgm:prSet presAssocID="{6A19EAD6-979E-4469-A326-795B4F01D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F1507B-3EF5-4685-8656-69505C8FAA32}" type="pres">
      <dgm:prSet presAssocID="{EB0B37B5-CFAD-4118-AB66-F50C696D7461}" presName="parentText" presStyleLbl="node1" presStyleIdx="0" presStyleCnt="1" custScaleY="199642" custLinFactNeighborX="-853" custLinFactNeighborY="-7032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438EEF-9546-493D-8117-C5BADCE88380}" type="presOf" srcId="{EB0B37B5-CFAD-4118-AB66-F50C696D7461}" destId="{17F1507B-3EF5-4685-8656-69505C8FAA32}" srcOrd="0" destOrd="0" presId="urn:microsoft.com/office/officeart/2005/8/layout/vList2"/>
    <dgm:cxn modelId="{A0617576-046F-4968-B369-F1E79CF8D820}" srcId="{6A19EAD6-979E-4469-A326-795B4F01D9D5}" destId="{EB0B37B5-CFAD-4118-AB66-F50C696D7461}" srcOrd="0" destOrd="0" parTransId="{2AE299B6-B7B6-4BF0-B48B-113C7483322B}" sibTransId="{53A9B530-AB42-4721-9047-0E873A83C35A}"/>
    <dgm:cxn modelId="{EA2B0419-48C0-4A2C-8EDB-BD146B37469F}" type="presOf" srcId="{6A19EAD6-979E-4469-A326-795B4F01D9D5}" destId="{2591C58D-8054-4647-B992-0756AD7F619D}" srcOrd="0" destOrd="0" presId="urn:microsoft.com/office/officeart/2005/8/layout/vList2"/>
    <dgm:cxn modelId="{6B8E7087-3EF8-4D51-B3DC-B5497CF24F8B}" type="presParOf" srcId="{2591C58D-8054-4647-B992-0756AD7F619D}" destId="{17F1507B-3EF5-4685-8656-69505C8FA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19EAD6-979E-4469-A326-795B4F01D9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B0B37B5-CFAD-4118-AB66-F50C696D7461}">
      <dgm:prSet custT="1"/>
      <dgm:spPr/>
      <dgm:t>
        <a:bodyPr/>
        <a:lstStyle/>
        <a:p>
          <a:pPr algn="ctr" rtl="0"/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Штучний інтелект у банківській сфері</a:t>
          </a:r>
        </a:p>
      </dgm:t>
    </dgm:pt>
    <dgm:pt modelId="{2AE299B6-B7B6-4BF0-B48B-113C7483322B}" type="parTrans" cxnId="{A0617576-046F-4968-B369-F1E79CF8D820}">
      <dgm:prSet/>
      <dgm:spPr/>
      <dgm:t>
        <a:bodyPr/>
        <a:lstStyle/>
        <a:p>
          <a:endParaRPr lang="uk-UA"/>
        </a:p>
      </dgm:t>
    </dgm:pt>
    <dgm:pt modelId="{53A9B530-AB42-4721-9047-0E873A83C35A}" type="sibTrans" cxnId="{A0617576-046F-4968-B369-F1E79CF8D820}">
      <dgm:prSet/>
      <dgm:spPr/>
      <dgm:t>
        <a:bodyPr/>
        <a:lstStyle/>
        <a:p>
          <a:endParaRPr lang="uk-UA"/>
        </a:p>
      </dgm:t>
    </dgm:pt>
    <dgm:pt modelId="{2591C58D-8054-4647-B992-0756AD7F619D}" type="pres">
      <dgm:prSet presAssocID="{6A19EAD6-979E-4469-A326-795B4F01D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F1507B-3EF5-4685-8656-69505C8FAA32}" type="pres">
      <dgm:prSet presAssocID="{EB0B37B5-CFAD-4118-AB66-F50C696D7461}" presName="parentText" presStyleLbl="node1" presStyleIdx="0" presStyleCnt="1" custScaleY="199642" custLinFactNeighborX="-853" custLinFactNeighborY="-7032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438EEF-9546-493D-8117-C5BADCE88380}" type="presOf" srcId="{EB0B37B5-CFAD-4118-AB66-F50C696D7461}" destId="{17F1507B-3EF5-4685-8656-69505C8FAA32}" srcOrd="0" destOrd="0" presId="urn:microsoft.com/office/officeart/2005/8/layout/vList2"/>
    <dgm:cxn modelId="{A0617576-046F-4968-B369-F1E79CF8D820}" srcId="{6A19EAD6-979E-4469-A326-795B4F01D9D5}" destId="{EB0B37B5-CFAD-4118-AB66-F50C696D7461}" srcOrd="0" destOrd="0" parTransId="{2AE299B6-B7B6-4BF0-B48B-113C7483322B}" sibTransId="{53A9B530-AB42-4721-9047-0E873A83C35A}"/>
    <dgm:cxn modelId="{EA2B0419-48C0-4A2C-8EDB-BD146B37469F}" type="presOf" srcId="{6A19EAD6-979E-4469-A326-795B4F01D9D5}" destId="{2591C58D-8054-4647-B992-0756AD7F619D}" srcOrd="0" destOrd="0" presId="urn:microsoft.com/office/officeart/2005/8/layout/vList2"/>
    <dgm:cxn modelId="{6B8E7087-3EF8-4D51-B3DC-B5497CF24F8B}" type="presParOf" srcId="{2591C58D-8054-4647-B992-0756AD7F619D}" destId="{17F1507B-3EF5-4685-8656-69505C8FA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A19EAD6-979E-4469-A326-795B4F01D9D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EB0B37B5-CFAD-4118-AB66-F50C696D7461}">
      <dgm:prSet custT="1"/>
      <dgm:spPr/>
      <dgm:t>
        <a:bodyPr/>
        <a:lstStyle/>
        <a:p>
          <a:pPr algn="ctr" rtl="0"/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Штучний інтелект у </a:t>
          </a:r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галузі </a:t>
          </a:r>
          <a:r>
            <a:rPr lang="uk-UA" sz="36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</a:p>
      </dgm:t>
    </dgm:pt>
    <dgm:pt modelId="{2AE299B6-B7B6-4BF0-B48B-113C7483322B}" type="parTrans" cxnId="{A0617576-046F-4968-B369-F1E79CF8D820}">
      <dgm:prSet/>
      <dgm:spPr/>
      <dgm:t>
        <a:bodyPr/>
        <a:lstStyle/>
        <a:p>
          <a:endParaRPr lang="uk-UA"/>
        </a:p>
      </dgm:t>
    </dgm:pt>
    <dgm:pt modelId="{53A9B530-AB42-4721-9047-0E873A83C35A}" type="sibTrans" cxnId="{A0617576-046F-4968-B369-F1E79CF8D820}">
      <dgm:prSet/>
      <dgm:spPr/>
      <dgm:t>
        <a:bodyPr/>
        <a:lstStyle/>
        <a:p>
          <a:endParaRPr lang="uk-UA"/>
        </a:p>
      </dgm:t>
    </dgm:pt>
    <dgm:pt modelId="{2591C58D-8054-4647-B992-0756AD7F619D}" type="pres">
      <dgm:prSet presAssocID="{6A19EAD6-979E-4469-A326-795B4F01D9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F1507B-3EF5-4685-8656-69505C8FAA32}" type="pres">
      <dgm:prSet presAssocID="{EB0B37B5-CFAD-4118-AB66-F50C696D7461}" presName="parentText" presStyleLbl="node1" presStyleIdx="0" presStyleCnt="1" custScaleY="199642" custLinFactNeighborX="-493" custLinFactNeighborY="-296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4438EEF-9546-493D-8117-C5BADCE88380}" type="presOf" srcId="{EB0B37B5-CFAD-4118-AB66-F50C696D7461}" destId="{17F1507B-3EF5-4685-8656-69505C8FAA32}" srcOrd="0" destOrd="0" presId="urn:microsoft.com/office/officeart/2005/8/layout/vList2"/>
    <dgm:cxn modelId="{A0617576-046F-4968-B369-F1E79CF8D820}" srcId="{6A19EAD6-979E-4469-A326-795B4F01D9D5}" destId="{EB0B37B5-CFAD-4118-AB66-F50C696D7461}" srcOrd="0" destOrd="0" parTransId="{2AE299B6-B7B6-4BF0-B48B-113C7483322B}" sibTransId="{53A9B530-AB42-4721-9047-0E873A83C35A}"/>
    <dgm:cxn modelId="{EA2B0419-48C0-4A2C-8EDB-BD146B37469F}" type="presOf" srcId="{6A19EAD6-979E-4469-A326-795B4F01D9D5}" destId="{2591C58D-8054-4647-B992-0756AD7F619D}" srcOrd="0" destOrd="0" presId="urn:microsoft.com/office/officeart/2005/8/layout/vList2"/>
    <dgm:cxn modelId="{6B8E7087-3EF8-4D51-B3DC-B5497CF24F8B}" type="presParOf" srcId="{2591C58D-8054-4647-B992-0756AD7F619D}" destId="{17F1507B-3EF5-4685-8656-69505C8FAA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507B-3EF5-4685-8656-69505C8FAA32}">
      <dsp:nvSpPr>
        <dsp:cNvPr id="0" name=""/>
        <dsp:cNvSpPr/>
      </dsp:nvSpPr>
      <dsp:spPr>
        <a:xfrm>
          <a:off x="0" y="0"/>
          <a:ext cx="11160079" cy="648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Технології штучного інтелекту</a:t>
          </a:r>
        </a:p>
      </dsp:txBody>
      <dsp:txXfrm>
        <a:off x="31638" y="31638"/>
        <a:ext cx="11096803" cy="584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507B-3EF5-4685-8656-69505C8FAA32}">
      <dsp:nvSpPr>
        <dsp:cNvPr id="0" name=""/>
        <dsp:cNvSpPr/>
      </dsp:nvSpPr>
      <dsp:spPr>
        <a:xfrm>
          <a:off x="0" y="0"/>
          <a:ext cx="11413850" cy="648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Сфери впровадження технологій штучного інтелекту</a:t>
          </a:r>
        </a:p>
      </dsp:txBody>
      <dsp:txXfrm>
        <a:off x="31638" y="31638"/>
        <a:ext cx="11350574" cy="584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507B-3EF5-4685-8656-69505C8FAA32}">
      <dsp:nvSpPr>
        <dsp:cNvPr id="0" name=""/>
        <dsp:cNvSpPr/>
      </dsp:nvSpPr>
      <dsp:spPr>
        <a:xfrm>
          <a:off x="0" y="0"/>
          <a:ext cx="11413850" cy="648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Штучний інтелект у медицині</a:t>
          </a:r>
        </a:p>
      </dsp:txBody>
      <dsp:txXfrm>
        <a:off x="31638" y="31638"/>
        <a:ext cx="11350574" cy="584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507B-3EF5-4685-8656-69505C8FAA32}">
      <dsp:nvSpPr>
        <dsp:cNvPr id="0" name=""/>
        <dsp:cNvSpPr/>
      </dsp:nvSpPr>
      <dsp:spPr>
        <a:xfrm>
          <a:off x="0" y="0"/>
          <a:ext cx="11413850" cy="648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Штучний інтелект в освіті</a:t>
          </a:r>
        </a:p>
      </dsp:txBody>
      <dsp:txXfrm>
        <a:off x="31638" y="31638"/>
        <a:ext cx="11350574" cy="584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507B-3EF5-4685-8656-69505C8FAA32}">
      <dsp:nvSpPr>
        <dsp:cNvPr id="0" name=""/>
        <dsp:cNvSpPr/>
      </dsp:nvSpPr>
      <dsp:spPr>
        <a:xfrm>
          <a:off x="0" y="0"/>
          <a:ext cx="11413850" cy="648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Штучний інтелект у промисловості</a:t>
          </a:r>
        </a:p>
      </dsp:txBody>
      <dsp:txXfrm>
        <a:off x="31638" y="31638"/>
        <a:ext cx="11350574" cy="5848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507B-3EF5-4685-8656-69505C8FAA32}">
      <dsp:nvSpPr>
        <dsp:cNvPr id="0" name=""/>
        <dsp:cNvSpPr/>
      </dsp:nvSpPr>
      <dsp:spPr>
        <a:xfrm>
          <a:off x="0" y="0"/>
          <a:ext cx="11413850" cy="648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Штучний інтелект у банківській сфері</a:t>
          </a:r>
        </a:p>
      </dsp:txBody>
      <dsp:txXfrm>
        <a:off x="31638" y="31638"/>
        <a:ext cx="11350574" cy="5848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507B-3EF5-4685-8656-69505C8FAA32}">
      <dsp:nvSpPr>
        <dsp:cNvPr id="0" name=""/>
        <dsp:cNvSpPr/>
      </dsp:nvSpPr>
      <dsp:spPr>
        <a:xfrm>
          <a:off x="0" y="0"/>
          <a:ext cx="11413850" cy="6481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Штучний інтелект у </a:t>
          </a: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галузі </a:t>
          </a:r>
          <a:r>
            <a:rPr lang="uk-UA" sz="3600" b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безпеки</a:t>
          </a:r>
        </a:p>
      </dsp:txBody>
      <dsp:txXfrm>
        <a:off x="31638" y="31638"/>
        <a:ext cx="11350574" cy="584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37610-0E40-48CD-A1D9-26C44BBEFA26}" type="datetimeFigureOut">
              <a:rPr lang="x-none" smtClean="0"/>
              <a:t>22.12.22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9C294-F2F3-4E65-ACB7-39A6EBF5622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979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 eaLnBrk="0"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313731" indent="-209011" defTabSz="4121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734675" indent="-209011" defTabSz="4121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155619" indent="-209011" defTabSz="4121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576563" indent="-209011" defTabSz="4121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6495" algn="l"/>
                <a:tab pos="1332989" algn="l"/>
                <a:tab pos="1999484" algn="l"/>
                <a:tab pos="2665979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0" marR="0" lvl="0" indent="0" algn="r" defTabSz="412174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666495" algn="l"/>
                <a:tab pos="1332989" algn="l"/>
                <a:tab pos="1999484" algn="l"/>
                <a:tab pos="2665979" algn="l"/>
              </a:tabLst>
              <a:defRPr/>
            </a:pPr>
            <a:fld id="{1513BF5E-4B19-4E56-BC98-6F8772D91929}" type="slidenum">
              <a:rPr kumimoji="0" lang="ru-RU" altLang="ru-RU" sz="13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itchFamily="34" charset="-122"/>
                <a:cs typeface="+mn-cs"/>
              </a:rPr>
              <a:pPr marL="0" marR="0" lvl="0" indent="0" algn="r" defTabSz="412174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666495" algn="l"/>
                  <a:tab pos="1332989" algn="l"/>
                  <a:tab pos="1999484" algn="l"/>
                  <a:tab pos="2665979" algn="l"/>
                </a:tabLst>
                <a:defRPr/>
              </a:pPr>
              <a:t>1</a:t>
            </a:fld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Microsoft YaHei" pitchFamily="34" charset="-122"/>
              <a:cs typeface="+mn-cs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1613" y="820738"/>
            <a:ext cx="7199313" cy="4049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5128763"/>
            <a:ext cx="5438140" cy="485991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294-F2F3-4E65-ACB7-39A6EBF5622A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912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4511A4F-CDEC-485C-8839-571E5F06FFF5}" type="slidenum">
              <a:rPr lang="ru-RU" altLang="uk-UA">
                <a:solidFill>
                  <a:prstClr val="black"/>
                </a:solidFill>
              </a:rPr>
              <a:pPr/>
              <a:t>11</a:t>
            </a:fld>
            <a:endParaRPr lang="ru-RU" altLang="uk-U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D6063-1562-4E21-BDB9-A3D48A541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675C98-14BA-4488-B257-B4778DE8D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1F5016-E390-42C2-B8E0-6F05343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DC10B-BD13-4890-8F10-74CA3BC5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CBE04-0943-444B-8EC1-2EB9091B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143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653B-6B5F-4FBA-8EB4-F191368D7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4EC955-2EBB-43F3-BE48-F37A10275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8C97C4-C6D6-444B-9702-2B3AB0BA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6DB530-D0B9-4FE1-AC7B-B1F64449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258828-4A0E-402E-9B2B-31D1655B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887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1424C1-E811-4040-A126-52E69EFCF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144E0-BBDE-423E-A45A-EE3CB515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F9882-EAF7-4050-ADE4-84AB0694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ED8B7-E937-4EE5-8F09-BE392F25E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60DC5E-AE69-406B-868B-E76004C4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0475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DDCF2-AB79-4832-80DF-5EF5E63871C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4FD05-366A-4901-B4EE-C01A997EF8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AA566-E5BF-4738-A02F-4D706334013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411A1-10A8-4C78-80D2-AFF4C273860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23E75-E859-4434-BCDF-DF0B6057E76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7629E-6332-4C2A-B398-913E882F62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3C485-B365-4B00-BA28-3497456C424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3790-1557-47C0-A7B3-F4034430FB8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C7C63-1D4D-4B22-88C5-AC95A072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42FC0-DEB6-4E8D-969F-F73BE792C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AB0C64-9D15-439C-BCAF-80BC3599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27AD8E-8368-4F82-BA45-51E5B97A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691BC-EA13-4EEF-8253-CE7FA78D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211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DE3A3-928E-424B-94C1-4547565160C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2A5A9-B1F3-4F4C-9F7A-62F3ACE577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F8455-4B65-4B72-8B86-FBE97E0FAA8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59360" cy="11362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CC711-C699-4B4A-BA4F-9E1AA8D62B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080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96DFC6-389D-4676-865E-A6BA1D31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A6E86-D6A7-49FD-B848-5383B5588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97F7A-50A9-4B7E-92E3-A11A87DD6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9A5096-3860-4F85-BACA-9ADC6F23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FA8E08-8B4B-4FD1-82A7-FA038E00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124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98681-DFA4-47E0-A31E-E15C9DC39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8A085A-D1F7-46A4-BCE1-1FCFE3689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9418AA-73FD-4D0E-B09A-AEE5AA1BF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8560F4-2353-4A8A-BAFD-3FAEC35B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8470F-C61D-4520-8F7C-49F482B4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404589-9F54-4917-AE35-482732C7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273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D01C1-574F-479A-8FED-4F769C3DC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A0824-A547-44E5-B669-22A216653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C778E3-3E74-4A92-83B4-90FE69062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403564-5F52-46F7-BDAC-9D5999BE9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9A500A8-EB16-496F-B0AE-B1762A1A2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2B55FC-835A-49CE-A748-A6F0CBF3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81DD4C-1479-4F50-AA97-C7B4BCD2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CD4B53-0D59-4D50-8B75-5B860F13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839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9BD834-A789-4145-BF73-045BC992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C52C4B-FC13-48CE-95EA-8799FBD2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AFA8AE-BC0E-4B37-B9E0-2D14052D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36CC6B-416A-4D81-B8BF-63A39600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7734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184DCD-26E8-4FA5-9962-49D4637B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020205E-3C39-440D-BE03-22F0CA84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3439A2-D558-4068-BD8E-3C98C18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40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52B7A-0118-4D14-9CCD-C76B588BA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EC5D1E-6F6D-43E5-90E2-CF8970052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B5488B-A238-4E57-B043-78F201421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C97C6-A5A9-436B-BAF1-D05158ECE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496D4C-CDAD-4755-8C97-DDECE3D2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6FA338-64AF-42D3-B34A-998BB57A1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191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4EFCC-2B8B-45F1-BEEC-98E01052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E76AD4-761A-4F7B-87F1-FAC2A9FF2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9B821B-2E32-4FDB-A5BB-C49C2370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6A5B48-C997-49D4-B076-1DD6ACCB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5ACE03-85F1-4CCC-9688-DD6C407DB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2E7DB5-89BD-4155-984E-6E4FF2A9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6826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50000">
              <a:schemeClr val="bg1"/>
            </a:gs>
            <a:gs pos="76000">
              <a:schemeClr val="bg1"/>
            </a:gs>
            <a:gs pos="92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EB8F4-9860-435A-9033-A038E7A1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5D7247-DAEE-493F-8C50-7E1D8028E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E2A41-E58B-4E95-ADE5-C00AC7C23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72288-E1C2-4169-8F3C-AAF77ADEB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E671D8-D12A-455D-B4B4-09AF2ABF7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29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A7450C-CAD0-4783-B204-07B97629DE71}" type="slidenum">
              <a:rPr lang="x-none" smtClean="0"/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621413" y="163701"/>
            <a:ext cx="8827511" cy="851130"/>
          </a:xfrm>
          <a:effectLst/>
        </p:spPr>
        <p:txBody>
          <a:bodyPr vert="horz" lIns="100794" tIns="27104" rIns="100794" bIns="50397" rtlCol="0" anchor="b">
            <a:noAutofit/>
          </a:bodyPr>
          <a:lstStyle/>
          <a:p>
            <a:pPr marL="0" indent="0" algn="ctr" defTabSz="914406" eaLnBrk="1" fontAlgn="auto" hangingPunct="1">
              <a:lnSpc>
                <a:spcPct val="100000"/>
              </a:lnSpc>
              <a:spcAft>
                <a:spcPts val="0"/>
              </a:spcAft>
              <a:buNone/>
              <a:tabLst>
                <a:tab pos="0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r>
              <a:rPr lang="uk-UA" altLang="ru-RU" sz="2177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Міністерство освіти і науки України</a:t>
            </a:r>
            <a:br>
              <a:rPr lang="uk-UA" altLang="ru-RU" sz="2177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</a:br>
            <a:r>
              <a:rPr lang="uk-UA" altLang="ru-RU" sz="2177" b="1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Державний університет телекомунікацій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26404" y="821155"/>
            <a:ext cx="10628312" cy="5715000"/>
          </a:xfrm>
        </p:spPr>
        <p:txBody>
          <a:bodyPr rtlCol="0" anchor="ctr">
            <a:normAutofit fontScale="32500" lnSpcReduction="20000"/>
          </a:bodyPr>
          <a:lstStyle/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6200" b="1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2994" b="1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ru-RU" altLang="ru-RU" sz="2994" b="1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lnSpc>
                <a:spcPct val="120000"/>
              </a:lnSpc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6400" b="1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lnSpc>
                <a:spcPct val="120000"/>
              </a:lnSpc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6400" b="1" dirty="0">
              <a:solidFill>
                <a:schemeClr val="tx1"/>
              </a:solidFill>
            </a:endParaRPr>
          </a:p>
          <a:p>
            <a:pPr marL="342903" indent="-303847" algn="ctr" defTabSz="914406">
              <a:lnSpc>
                <a:spcPct val="120000"/>
              </a:lnSpc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r>
              <a:rPr lang="ru-RU" altLang="ru-RU" sz="8600" b="1" dirty="0" smtClean="0">
                <a:solidFill>
                  <a:schemeClr val="tx1"/>
                </a:solidFill>
              </a:rPr>
              <a:t>ТЕХНОЛОГІЇ ШТУЧНОГО ІНТЕЛЕКТУ І ЇХ РОЛЬ </a:t>
            </a:r>
          </a:p>
          <a:p>
            <a:pPr marL="342903" indent="-303847" algn="ctr" defTabSz="914406">
              <a:lnSpc>
                <a:spcPct val="120000"/>
              </a:lnSpc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r>
              <a:rPr lang="ru-RU" altLang="ru-RU" sz="8600" b="1" dirty="0" smtClean="0">
                <a:solidFill>
                  <a:schemeClr val="tx1"/>
                </a:solidFill>
              </a:rPr>
              <a:t>У ЦИФРОВІЙ ТРАНСФОРМАЦІЇ ДЕРЖАВИ</a:t>
            </a:r>
            <a:endParaRPr lang="uk-UA" altLang="ru-RU" sz="8600" dirty="0" smtClean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ru-RU" altLang="ru-RU" sz="4445" dirty="0">
              <a:solidFill>
                <a:schemeClr val="tx1"/>
              </a:solidFill>
            </a:endParaRPr>
          </a:p>
          <a:p>
            <a:pPr marL="6107804" indent="-14402" algn="just" defTabSz="914406" eaLnBrk="1" fontAlgn="auto" hangingPunct="1">
              <a:buNone/>
              <a:tabLst>
                <a:tab pos="404691" algn="l"/>
                <a:tab pos="812262" algn="l"/>
                <a:tab pos="1219833" algn="l"/>
                <a:tab pos="130192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  <a:defRPr/>
            </a:pPr>
            <a:endParaRPr lang="ru-RU" altLang="ru-RU" sz="4445" dirty="0">
              <a:solidFill>
                <a:schemeClr val="tx1"/>
              </a:solidFill>
            </a:endParaRPr>
          </a:p>
          <a:p>
            <a:pPr marL="6107804" indent="-14402" algn="just" defTabSz="914406" eaLnBrk="1" fontAlgn="auto" hangingPunct="1">
              <a:buNone/>
              <a:tabLst>
                <a:tab pos="404691" algn="l"/>
                <a:tab pos="812262" algn="l"/>
                <a:tab pos="1219833" algn="l"/>
                <a:tab pos="130192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  <a:defRPr/>
            </a:pPr>
            <a:endParaRPr lang="uk-UA" altLang="ru-RU" sz="4445" dirty="0">
              <a:solidFill>
                <a:schemeClr val="tx1"/>
              </a:solidFill>
            </a:endParaRPr>
          </a:p>
          <a:p>
            <a:pPr marL="6107804" indent="-14402" algn="just" defTabSz="914406" eaLnBrk="1" fontAlgn="auto" hangingPunct="1">
              <a:buNone/>
              <a:tabLst>
                <a:tab pos="404691" algn="l"/>
                <a:tab pos="812262" algn="l"/>
                <a:tab pos="1219833" algn="l"/>
                <a:tab pos="130192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  <a:defRPr/>
            </a:pPr>
            <a:endParaRPr lang="uk-UA" altLang="ru-RU" sz="4445" dirty="0">
              <a:solidFill>
                <a:schemeClr val="tx1"/>
              </a:solidFill>
            </a:endParaRPr>
          </a:p>
          <a:p>
            <a:pPr marL="6107804" indent="-14402" algn="just" defTabSz="914406" eaLnBrk="1" fontAlgn="auto" hangingPunct="1">
              <a:lnSpc>
                <a:spcPct val="120000"/>
              </a:lnSpc>
              <a:buNone/>
              <a:tabLst>
                <a:tab pos="404691" algn="l"/>
                <a:tab pos="812262" algn="l"/>
                <a:tab pos="1219833" algn="l"/>
                <a:tab pos="1301923" algn="l"/>
                <a:tab pos="1627403" algn="l"/>
                <a:tab pos="2034975" algn="l"/>
                <a:tab pos="2442545" algn="l"/>
                <a:tab pos="2850117" algn="l"/>
                <a:tab pos="3257687" algn="l"/>
                <a:tab pos="3665259" algn="l"/>
                <a:tab pos="4072829" algn="l"/>
                <a:tab pos="4480400" algn="l"/>
                <a:tab pos="4887971" algn="l"/>
                <a:tab pos="5295542" algn="l"/>
                <a:tab pos="5703113" algn="l"/>
                <a:tab pos="6110684" algn="l"/>
                <a:tab pos="6518255" algn="l"/>
                <a:tab pos="6925826" algn="l"/>
                <a:tab pos="7333397" algn="l"/>
                <a:tab pos="7740968" algn="l"/>
                <a:tab pos="8148538" algn="l"/>
              </a:tabLst>
              <a:defRPr/>
            </a:pPr>
            <a:endParaRPr lang="uk-UA" altLang="ru-RU" sz="4445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5600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ru-RU" altLang="ru-RU" sz="5600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uk-UA" altLang="ru-RU" sz="4445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endParaRPr lang="ru-RU" altLang="ru-RU" sz="4445" dirty="0">
              <a:solidFill>
                <a:schemeClr val="tx1"/>
              </a:solidFill>
            </a:endParaRPr>
          </a:p>
          <a:p>
            <a:pPr marL="342903" indent="-303847" algn="ctr" defTabSz="914406" eaLnBrk="1" fontAlgn="auto" hangingPunct="1">
              <a:buNone/>
              <a:tabLst>
                <a:tab pos="311047" algn="l"/>
                <a:tab pos="406089" algn="l"/>
                <a:tab pos="813618" algn="l"/>
                <a:tab pos="1221146" algn="l"/>
                <a:tab pos="1628674" algn="l"/>
                <a:tab pos="2036203" algn="l"/>
                <a:tab pos="2443733" algn="l"/>
                <a:tab pos="2851261" algn="l"/>
                <a:tab pos="3258790" algn="l"/>
                <a:tab pos="3666318" algn="l"/>
                <a:tab pos="4073848" algn="l"/>
                <a:tab pos="4481376" algn="l"/>
                <a:tab pos="4888905" algn="l"/>
                <a:tab pos="5296433" algn="l"/>
                <a:tab pos="5703963" algn="l"/>
                <a:tab pos="6111490" algn="l"/>
                <a:tab pos="6519019" algn="l"/>
                <a:tab pos="6926547" algn="l"/>
                <a:tab pos="7334077" algn="l"/>
                <a:tab pos="7741605" algn="l"/>
                <a:tab pos="8149134" algn="l"/>
              </a:tabLst>
              <a:defRPr/>
            </a:pPr>
            <a:r>
              <a:rPr lang="ru-RU" altLang="ru-RU" sz="5600" dirty="0">
                <a:solidFill>
                  <a:schemeClr val="tx1"/>
                </a:solidFill>
              </a:rPr>
              <a:t> </a:t>
            </a:r>
            <a:r>
              <a:rPr lang="uk-UA" altLang="ru-RU" sz="5600" dirty="0" smtClean="0">
                <a:solidFill>
                  <a:schemeClr val="tx1"/>
                </a:solidFill>
              </a:rPr>
              <a:t>Київ</a:t>
            </a:r>
            <a:r>
              <a:rPr lang="ru-RU" altLang="ru-RU" sz="5600" dirty="0" smtClean="0">
                <a:solidFill>
                  <a:schemeClr val="tx1"/>
                </a:solidFill>
              </a:rPr>
              <a:t> </a:t>
            </a:r>
            <a:r>
              <a:rPr lang="ru-RU" altLang="ru-RU" sz="5600" dirty="0">
                <a:solidFill>
                  <a:schemeClr val="tx1"/>
                </a:solidFill>
              </a:rPr>
              <a:t>- </a:t>
            </a:r>
            <a:r>
              <a:rPr lang="ru-RU" altLang="ru-RU" sz="5600" dirty="0" smtClean="0">
                <a:solidFill>
                  <a:schemeClr val="tx1"/>
                </a:solidFill>
              </a:rPr>
              <a:t>2022</a:t>
            </a:r>
            <a:endParaRPr lang="ru-RU" altLang="ru-RU" sz="5600" dirty="0">
              <a:solidFill>
                <a:schemeClr val="tx1"/>
              </a:solidFill>
            </a:endParaRP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417622" y="5011738"/>
            <a:ext cx="72231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Доповідач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.т.н</a:t>
            </a:r>
            <a:r>
              <a:rPr lang="uk-UA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завідувач кафедри </a:t>
            </a:r>
            <a:r>
              <a:rPr lang="uk-UA" alt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Штучного </a:t>
            </a:r>
            <a:r>
              <a:rPr lang="uk-UA" alt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</a:p>
          <a:p>
            <a:pPr eaLnBrk="1" hangingPunct="1">
              <a:defRPr/>
            </a:pP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Зінченко О.В.</a:t>
            </a:r>
            <a:endParaRPr lang="ru-RU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D:\ДУТ\МАРКЕТИНГ\САЙТ КАФЕДРИ МАРКЕТИНГУ\логотип\ITU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1413" y="42487"/>
            <a:ext cx="2160587" cy="155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вал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" y="42487"/>
            <a:ext cx="20161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/>
          </p:cNvSpPr>
          <p:nvPr/>
        </p:nvSpPr>
        <p:spPr>
          <a:xfrm>
            <a:off x="11499574" y="6407150"/>
            <a:ext cx="597175" cy="351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10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8843" y="252415"/>
            <a:ext cx="11807687" cy="950220"/>
            <a:chOff x="0" y="0"/>
            <a:chExt cx="11160079" cy="64810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11160079" cy="648109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31638" y="31638"/>
              <a:ext cx="11096803" cy="584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</a:pPr>
              <a:r>
                <a:rPr lang="uk-UA" sz="3000" b="1" dirty="0" smtClean="0">
                  <a:cs typeface="Times New Roman" panose="02020603050405020304" pitchFamily="18" charset="0"/>
                </a:rPr>
                <a:t>Переваги цифрової трансформації в поєднанні 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</a:pPr>
              <a:r>
                <a:rPr lang="uk-UA" sz="3000" b="1" dirty="0" smtClean="0">
                  <a:cs typeface="Times New Roman" panose="02020603050405020304" pitchFamily="18" charset="0"/>
                </a:rPr>
                <a:t>зі штучним інтелектом</a:t>
              </a:r>
              <a:endParaRPr lang="uk-UA" sz="3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70576" y="1511315"/>
            <a:ext cx="8516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u="sng" dirty="0"/>
              <a:t>Ефективне обслуговування клієнтів </a:t>
            </a:r>
            <a:r>
              <a:rPr lang="uk-UA" dirty="0" smtClean="0"/>
              <a:t>	</a:t>
            </a:r>
          </a:p>
          <a:p>
            <a:pPr algn="just"/>
            <a:r>
              <a:rPr lang="uk-UA" dirty="0" smtClean="0"/>
              <a:t>	</a:t>
            </a:r>
            <a:r>
              <a:rPr lang="uk-UA" dirty="0" smtClean="0"/>
              <a:t>Автоматизовані інструменти самообслуговування, цифрові помічники та чат-боти можуть допомогти клієнтам легко вирішити їхні проблеми. </a:t>
            </a:r>
            <a:r>
              <a:rPr lang="uk-UA" dirty="0"/>
              <a:t>Технології трансформації штучного інтелекту також використовуються для надання персоналізованих рекомендацій клієнтам через залучення розмовних ботів.</a:t>
            </a:r>
            <a:endParaRPr lang="ru-RU" dirty="0"/>
          </a:p>
          <a:p>
            <a:pPr algn="just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3170576" y="3159042"/>
            <a:ext cx="8516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u="sng" dirty="0" smtClean="0"/>
              <a:t>Покращення економічних процесів</a:t>
            </a:r>
            <a:endParaRPr lang="uk-UA" dirty="0" smtClean="0"/>
          </a:p>
          <a:p>
            <a:pPr algn="just"/>
            <a:r>
              <a:rPr lang="uk-UA" dirty="0"/>
              <a:t>	</a:t>
            </a:r>
            <a:r>
              <a:rPr lang="uk-UA" dirty="0" smtClean="0"/>
              <a:t>Впровадження штучного інтелекту допомагає скоротити витрати, одночасно збільшуючи дохід</a:t>
            </a:r>
            <a:r>
              <a:rPr lang="ru-RU" dirty="0" smtClean="0"/>
              <a:t>. </a:t>
            </a:r>
            <a:r>
              <a:rPr lang="uk-UA" dirty="0"/>
              <a:t>Крім того, штучний інтелект знижує витрати на цифрову трансформацію до архітектури бездротового з’єднання з підтримкою </a:t>
            </a:r>
            <a:r>
              <a:rPr lang="uk-UA" dirty="0" smtClean="0"/>
              <a:t>хмари.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70575" y="5060095"/>
            <a:ext cx="8516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u="sng" dirty="0"/>
              <a:t>Моніторинг співробітників</a:t>
            </a:r>
            <a:r>
              <a:rPr lang="uk-UA" dirty="0" smtClean="0"/>
              <a:t>	</a:t>
            </a:r>
          </a:p>
          <a:p>
            <a:pPr algn="just"/>
            <a:r>
              <a:rPr lang="uk-UA" dirty="0"/>
              <a:t>	</a:t>
            </a:r>
            <a:r>
              <a:rPr lang="uk-UA" dirty="0"/>
              <a:t>І</a:t>
            </a:r>
            <a:r>
              <a:rPr lang="uk-UA" dirty="0" smtClean="0"/>
              <a:t>нструменти </a:t>
            </a:r>
            <a:r>
              <a:rPr lang="uk-UA" dirty="0"/>
              <a:t>моніторингу на основі </a:t>
            </a:r>
            <a:r>
              <a:rPr lang="uk-UA" dirty="0" smtClean="0"/>
              <a:t>ш</a:t>
            </a:r>
            <a:r>
              <a:rPr lang="uk-UA" dirty="0" smtClean="0"/>
              <a:t>тучного інтелекту допомагають </a:t>
            </a:r>
            <a:r>
              <a:rPr lang="uk-UA" dirty="0" smtClean="0"/>
              <a:t>кількісно</a:t>
            </a:r>
            <a:r>
              <a:rPr lang="ru-RU" dirty="0" smtClean="0"/>
              <a:t> </a:t>
            </a:r>
            <a:r>
              <a:rPr lang="uk-UA" dirty="0" smtClean="0"/>
              <a:t>визначити фактори продуктивності співробітників.</a:t>
            </a:r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8" y="1624377"/>
            <a:ext cx="2313235" cy="1329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67" y="3289573"/>
            <a:ext cx="2352847" cy="13467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67" y="4918684"/>
            <a:ext cx="2352847" cy="14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7" descr="G:\Логотип!!!.BMP"/>
          <p:cNvPicPr>
            <a:picLocks noChangeAspect="1" noChangeArrowheads="1"/>
          </p:cNvPicPr>
          <p:nvPr/>
        </p:nvPicPr>
        <p:blipFill rotWithShape="1">
          <a:blip r:embed="rId3" cstate="print">
            <a:lum bright="-10000" contrast="30000"/>
          </a:blip>
          <a:srcRect l="-34" t="117" r="1" b="1"/>
          <a:stretch/>
        </p:blipFill>
        <p:spPr bwMode="auto">
          <a:xfrm>
            <a:off x="2727658" y="1128961"/>
            <a:ext cx="2958767" cy="2852489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10092" y="4857750"/>
            <a:ext cx="11377083" cy="112864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uk-UA" sz="6600" b="1" spc="-80" dirty="0">
                <a:solidFill>
                  <a:schemeClr val="bg2">
                    <a:lumMod val="50000"/>
                  </a:schemeClr>
                </a:solidFill>
              </a:rPr>
              <a:t>Дякую за увагу!</a:t>
            </a:r>
            <a:endParaRPr lang="ru-RU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 descr="D:\ДУТ\МАРКЕТИНГ\САЙТ КАФЕДРИ МАРКЕТИНГУ\логотип\ITU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5526" y="950241"/>
            <a:ext cx="4705349" cy="320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66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4030482"/>
              </p:ext>
            </p:extLst>
          </p:nvPr>
        </p:nvGraphicFramePr>
        <p:xfrm>
          <a:off x="606226" y="381421"/>
          <a:ext cx="11160079" cy="6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2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Pictu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72" y="1387299"/>
            <a:ext cx="10101880" cy="527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01556238"/>
              </p:ext>
            </p:extLst>
          </p:nvPr>
        </p:nvGraphicFramePr>
        <p:xfrm>
          <a:off x="534420" y="332923"/>
          <a:ext cx="11413850" cy="6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687174" y="6407150"/>
            <a:ext cx="409575" cy="365125"/>
          </a:xfrm>
        </p:spPr>
        <p:txBody>
          <a:bodyPr/>
          <a:lstStyle/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3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170" y="2112133"/>
            <a:ext cx="10420350" cy="400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641174" y="1295541"/>
            <a:ext cx="4964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Artificial Intelligence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6708914" y="1405273"/>
            <a:ext cx="5362436" cy="6162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922722" y="5748079"/>
            <a:ext cx="4701207" cy="6162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6912781" y="3563039"/>
            <a:ext cx="4701207" cy="6162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932661" y="4655559"/>
            <a:ext cx="4701207" cy="6162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22723" y="2486278"/>
            <a:ext cx="4701207" cy="6162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4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Рисунок 45" descr="https://ars.els-cdn.com/content/image/1-s2.0-S2666675821001041-gr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3" y="1211656"/>
            <a:ext cx="4250390" cy="288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val="3067182020"/>
              </p:ext>
            </p:extLst>
          </p:nvPr>
        </p:nvGraphicFramePr>
        <p:xfrm>
          <a:off x="534420" y="332923"/>
          <a:ext cx="11413850" cy="6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806201" y="2625749"/>
            <a:ext cx="47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Діагностика захворювань 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6902842" y="3678161"/>
            <a:ext cx="47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Швидка розробка лікарських засобів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6902839" y="4769329"/>
            <a:ext cx="47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Персоналізоване лікування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932661" y="5831049"/>
            <a:ext cx="472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Поліпшення редагування генів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6708914" y="1492407"/>
            <a:ext cx="5483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За допомогою машинного навчання відбувається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9166744" y="2053052"/>
            <a:ext cx="221007" cy="441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9172761" y="3106277"/>
            <a:ext cx="221007" cy="441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низ 62"/>
          <p:cNvSpPr/>
          <p:nvPr/>
        </p:nvSpPr>
        <p:spPr>
          <a:xfrm>
            <a:off x="9172760" y="4196768"/>
            <a:ext cx="221007" cy="441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низ 69"/>
          <p:cNvSpPr/>
          <p:nvPr/>
        </p:nvSpPr>
        <p:spPr>
          <a:xfrm>
            <a:off x="9152880" y="5282799"/>
            <a:ext cx="221007" cy="441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AI in healthcar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95" y="4147226"/>
            <a:ext cx="3989724" cy="2422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4" descr="https://kras-centr.pmsd.org.ua/wp-content/uploads/2019/09/1k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29" y="4258493"/>
            <a:ext cx="2642263" cy="1941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ngeniusua.org/sites/default/files/styles/compressor/1920x/inline-images/VR_for_SURGERY.jpg?itok=2CuDAo58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022" y="2252560"/>
            <a:ext cx="1884211" cy="1651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6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5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2677911321"/>
              </p:ext>
            </p:extLst>
          </p:nvPr>
        </p:nvGraphicFramePr>
        <p:xfrm>
          <a:off x="534420" y="332923"/>
          <a:ext cx="11413850" cy="6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217" y="1043009"/>
            <a:ext cx="8380256" cy="5467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30216" y="2970183"/>
            <a:ext cx="2594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10 </a:t>
            </a:r>
            <a:r>
              <a:rPr lang="uk-UA" sz="2800" b="1" dirty="0" smtClean="0"/>
              <a:t>КРОКІВ </a:t>
            </a:r>
            <a:r>
              <a:rPr lang="uk-UA" sz="2800" b="1" dirty="0" smtClean="0"/>
              <a:t>ШТУЧНОГО </a:t>
            </a:r>
            <a:r>
              <a:rPr lang="uk-UA" sz="2800" b="1" dirty="0" smtClean="0"/>
              <a:t>ІНТЕЛЕКТУ В ОСВІТІ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3825" y="2107011"/>
            <a:ext cx="370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Artificial </a:t>
            </a:r>
            <a:r>
              <a:rPr lang="en-US" sz="2400" b="1" dirty="0">
                <a:solidFill>
                  <a:srgbClr val="FFC000"/>
                </a:solidFill>
              </a:rPr>
              <a:t>I</a:t>
            </a:r>
            <a:r>
              <a:rPr lang="en-US" sz="2400" b="1" dirty="0" smtClean="0">
                <a:solidFill>
                  <a:srgbClr val="FFC000"/>
                </a:solidFill>
              </a:rPr>
              <a:t>ntelligence 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1349" y="1677521"/>
            <a:ext cx="36267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Автоматизація діяльності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Адаптивне програмне забезпечення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Цілеспрямоване вдосконалення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Репетитори на основі штучного інтелекту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Зворотній зв’язок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Інформаційна взаємодія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Зміна ролі </a:t>
            </a:r>
            <a:r>
              <a:rPr lang="uk-UA" sz="2000" b="1" dirty="0" smtClean="0">
                <a:solidFill>
                  <a:srgbClr val="002060"/>
                </a:solidFill>
              </a:rPr>
              <a:t>викладача</a:t>
            </a:r>
            <a:endParaRPr lang="uk-UA" sz="20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Навчання методом спроб і помилок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Перевірення даних</a:t>
            </a:r>
          </a:p>
          <a:p>
            <a:pPr marL="342900" indent="-342900">
              <a:buAutoNum type="arabicPeriod"/>
            </a:pPr>
            <a:r>
              <a:rPr lang="uk-UA" sz="2000" b="1" dirty="0" smtClean="0">
                <a:solidFill>
                  <a:srgbClr val="002060"/>
                </a:solidFill>
              </a:rPr>
              <a:t>Зміна </a:t>
            </a:r>
            <a:r>
              <a:rPr lang="uk-UA" sz="2000" b="1" dirty="0" smtClean="0">
                <a:solidFill>
                  <a:srgbClr val="002060"/>
                </a:solidFill>
              </a:rPr>
              <a:t>характеру навчання</a:t>
            </a:r>
            <a:endParaRPr lang="uk-UA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Learning from AR/VR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" y="2337843"/>
            <a:ext cx="2019937" cy="128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Курс Цифровое рисование в Photosho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586" y="3878123"/>
            <a:ext cx="1639957" cy="1967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47" y="4338361"/>
            <a:ext cx="1409412" cy="1307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Best 3D Printer for Educa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501" y="2433777"/>
            <a:ext cx="1636256" cy="1432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6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2602080809"/>
              </p:ext>
            </p:extLst>
          </p:nvPr>
        </p:nvGraphicFramePr>
        <p:xfrm>
          <a:off x="534420" y="332923"/>
          <a:ext cx="11413850" cy="6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0" descr="Розумна теплиця принцип автоматики і організація системи своїми руками -  Ферме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2" y="4300474"/>
            <a:ext cx="3780175" cy="2289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722" y="4717983"/>
            <a:ext cx="3280579" cy="188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eimg.pravda.com/images/doc/6/b/6b1da40-agritechnica2015-trimble-connected-far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2" y="1444483"/>
            <a:ext cx="3780175" cy="2564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vikna.if.ua/assets/gallery/2018/06/10/85942/blue_river_technology_predstavila_agrorobota_dlja_borby_s_sornjakami__larg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122" y="4717983"/>
            <a:ext cx="2996995" cy="1871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383" y="1225822"/>
            <a:ext cx="7541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ТЕХНОЛОГІЇ ШТУЧНОГО ІНТЕЛЕКТУ, ЯКІ ВЖЕ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ІНТЕГРОВАНІ В АГРАРНУ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СФЕРУ:</a:t>
            </a:r>
          </a:p>
          <a:p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Системний 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облік </a:t>
            </a: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палива</a:t>
            </a:r>
          </a:p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 установлюються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системи, які на апаратному та програмному рівні ведуть облік витрат палива, з похибкою максимум в 1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%.</a:t>
            </a:r>
            <a:endParaRPr lang="uk-UA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 Облік </a:t>
            </a:r>
            <a:r>
              <a:rPr lang="uk-UA" b="1" i="1" dirty="0">
                <a:latin typeface="Arial" panose="020B0604020202020204" pitchFamily="34" charset="0"/>
                <a:cs typeface="Arial" panose="020B0604020202020204" pitchFamily="34" charset="0"/>
              </a:rPr>
              <a:t>виконаних </a:t>
            </a:r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робіт</a:t>
            </a:r>
          </a:p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Диспетчер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може вести облік, контролювати швидкість проведення операцій і відстежувати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порушення.</a:t>
            </a:r>
            <a:endParaRPr lang="uk-UA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Точне землеробство</a:t>
            </a:r>
          </a:p>
          <a:p>
            <a:r>
              <a:rPr lang="uk-UA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 система здатна значно підвищити врожайність, заощадити ресурси.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7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7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3318535946"/>
              </p:ext>
            </p:extLst>
          </p:nvPr>
        </p:nvGraphicFramePr>
        <p:xfrm>
          <a:off x="534420" y="332923"/>
          <a:ext cx="11413850" cy="6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10460" y="3620052"/>
            <a:ext cx="3356321" cy="6162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Контроль ризиків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6934" y="4662628"/>
            <a:ext cx="4542378" cy="6162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Управління корпоративною інформацією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90741" y="5790924"/>
            <a:ext cx="4701207" cy="6162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Автоматизація обслуговування клієнтів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43746" y="3677632"/>
            <a:ext cx="3804524" cy="6162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Збагачення інформації про клієнтів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38096" y="4662628"/>
            <a:ext cx="4701207" cy="6162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2"/>
                </a:solidFill>
              </a:rPr>
              <a:t>Автоматизація роботи з документами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67632" y="1536360"/>
            <a:ext cx="6452581" cy="13655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</a:rPr>
              <a:t>Використання технологій штучного інтелекту для покращення роботи банківської сфери</a:t>
            </a:r>
            <a:endParaRPr lang="ru-RU" sz="2800" b="1" dirty="0">
              <a:solidFill>
                <a:schemeClr val="tx2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386603" y="2928392"/>
            <a:ext cx="2723110" cy="643654"/>
          </a:xfrm>
          <a:prstGeom prst="straightConnector1">
            <a:avLst/>
          </a:prstGeom>
          <a:ln w="50800"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224085" y="2898360"/>
            <a:ext cx="2462715" cy="721692"/>
          </a:xfrm>
          <a:prstGeom prst="straightConnector1">
            <a:avLst/>
          </a:prstGeom>
          <a:ln w="50800"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513653" y="2911041"/>
            <a:ext cx="1596060" cy="1746812"/>
          </a:xfrm>
          <a:prstGeom prst="straightConnector1">
            <a:avLst/>
          </a:prstGeom>
          <a:ln w="50800"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166882" y="2902634"/>
            <a:ext cx="34" cy="2888290"/>
          </a:xfrm>
          <a:prstGeom prst="straightConnector1">
            <a:avLst/>
          </a:prstGeom>
          <a:ln w="50800"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193923" y="2928392"/>
            <a:ext cx="1365826" cy="1729461"/>
          </a:xfrm>
          <a:prstGeom prst="straightConnector1">
            <a:avLst/>
          </a:prstGeom>
          <a:ln w="50800"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штучний інтелект приклад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" y="1497597"/>
            <a:ext cx="2518846" cy="14575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buhgalter911.com/public/uploads/news/Img_2020/03_2020/11.03%201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00" y="1656000"/>
            <a:ext cx="2063268" cy="1197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8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4073813821"/>
              </p:ext>
            </p:extLst>
          </p:nvPr>
        </p:nvGraphicFramePr>
        <p:xfrm>
          <a:off x="534420" y="332923"/>
          <a:ext cx="11413850" cy="648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808007" y="1059119"/>
            <a:ext cx="72887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</a:rPr>
              <a:t>Концепція штучного інтелекту в інформаційній безпеці, кібербезпеці та оборонній сфері:</a:t>
            </a:r>
            <a:endParaRPr lang="uk-UA" sz="2400" b="1" dirty="0" smtClean="0">
              <a:solidFill>
                <a:schemeClr val="tx2"/>
              </a:solidFill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+mj-lt"/>
                <a:cs typeface="Arial" panose="020B0604020202020204" pitchFamily="34" charset="0"/>
              </a:rPr>
              <a:t>виявлення, запобігання </a:t>
            </a:r>
            <a:r>
              <a:rPr lang="uk-UA" sz="2400" dirty="0">
                <a:latin typeface="+mj-lt"/>
                <a:cs typeface="Arial" panose="020B0604020202020204" pitchFamily="34" charset="0"/>
              </a:rPr>
              <a:t>і </a:t>
            </a:r>
            <a:r>
              <a:rPr lang="uk-UA" sz="2400" dirty="0" smtClean="0">
                <a:latin typeface="+mj-lt"/>
                <a:cs typeface="Arial" panose="020B0604020202020204" pitchFamily="34" charset="0"/>
              </a:rPr>
              <a:t>нейтралізація інформаційних загроз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+mj-lt"/>
                <a:cs typeface="Arial" panose="020B0604020202020204" pitchFamily="34" charset="0"/>
              </a:rPr>
              <a:t>протидія </a:t>
            </a:r>
            <a:r>
              <a:rPr lang="uk-UA" sz="2400" dirty="0">
                <a:latin typeface="+mj-lt"/>
                <a:cs typeface="Arial" panose="020B0604020202020204" pitchFamily="34" charset="0"/>
              </a:rPr>
              <a:t>кіберзагрозам в сфері </a:t>
            </a:r>
            <a:r>
              <a:rPr lang="uk-UA" sz="2400" dirty="0" smtClean="0">
                <a:latin typeface="+mj-lt"/>
                <a:cs typeface="Arial" panose="020B0604020202020204" pitchFamily="34" charset="0"/>
              </a:rPr>
              <a:t>оборони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sz="2400" dirty="0">
                <a:latin typeface="+mj-lt"/>
                <a:cs typeface="Arial" panose="020B0604020202020204" pitchFamily="34" charset="0"/>
              </a:rPr>
              <a:t>в</a:t>
            </a:r>
            <a:r>
              <a:rPr lang="uk-UA" sz="2400" dirty="0" smtClean="0">
                <a:latin typeface="+mj-lt"/>
                <a:cs typeface="Arial" panose="020B0604020202020204" pitchFamily="34" charset="0"/>
              </a:rPr>
              <a:t>икористання штучного інтелекту </a:t>
            </a:r>
            <a:r>
              <a:rPr lang="uk-UA" sz="2400" dirty="0">
                <a:latin typeface="+mj-lt"/>
                <a:cs typeface="Arial" panose="020B0604020202020204" pitchFamily="34" charset="0"/>
              </a:rPr>
              <a:t>в системах командування і управління, озброєння і військової техніки, збору і аналізу </a:t>
            </a:r>
            <a:r>
              <a:rPr lang="uk-UA" sz="2400" dirty="0" smtClean="0">
                <a:latin typeface="+mj-lt"/>
                <a:cs typeface="Arial" panose="020B0604020202020204" pitchFamily="34" charset="0"/>
              </a:rPr>
              <a:t>інформації стосовно </a:t>
            </a:r>
            <a:r>
              <a:rPr lang="uk-UA" sz="2400" dirty="0">
                <a:latin typeface="+mj-lt"/>
                <a:cs typeface="Arial" panose="020B0604020202020204" pitchFamily="34" charset="0"/>
              </a:rPr>
              <a:t>можливостей військових </a:t>
            </a:r>
            <a:r>
              <a:rPr lang="uk-UA" sz="2400" dirty="0" smtClean="0">
                <a:latin typeface="+mj-lt"/>
                <a:cs typeface="Arial" panose="020B0604020202020204" pitchFamily="34" charset="0"/>
              </a:rPr>
              <a:t>підрозділів.</a:t>
            </a:r>
            <a:endParaRPr lang="uk-UA" sz="2400" dirty="0">
              <a:latin typeface="+mj-lt"/>
            </a:endParaRPr>
          </a:p>
        </p:txBody>
      </p:sp>
      <p:pic>
        <p:nvPicPr>
          <p:cNvPr id="1026" name="Picture 2" descr="Thought Leaders Examine the Future of AI in Security, How It Can Be Utiliz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47" y="4552892"/>
            <a:ext cx="4418255" cy="1967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922" y="3548882"/>
            <a:ext cx="3912408" cy="322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670" y="1059119"/>
            <a:ext cx="4510912" cy="241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22672" y="4475439"/>
            <a:ext cx="2974077" cy="196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95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1"/>
          <p:cNvSpPr txBox="1">
            <a:spLocks/>
          </p:cNvSpPr>
          <p:nvPr/>
        </p:nvSpPr>
        <p:spPr>
          <a:xfrm>
            <a:off x="11687174" y="6407150"/>
            <a:ext cx="409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x-none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273C485-B365-4B00-BA28-3497456C4244}" type="slidenum">
              <a:rPr lang="ru-RU" altLang="ru-RU" sz="2000" smtClean="0">
                <a:solidFill>
                  <a:schemeClr val="bg2">
                    <a:lumMod val="25000"/>
                  </a:schemeClr>
                </a:solidFill>
              </a:rPr>
              <a:pPr>
                <a:defRPr/>
              </a:pPr>
              <a:t>9</a:t>
            </a:fld>
            <a:endParaRPr lang="ru-RU" alt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Рисунок 6" descr="360-view of members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4" y="1491426"/>
            <a:ext cx="2283366" cy="119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profitable growth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4" y="2830970"/>
            <a:ext cx="2313181" cy="119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igital skills training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4" y="5460240"/>
            <a:ext cx="2283365" cy="1198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188843" y="252415"/>
            <a:ext cx="11807687" cy="950220"/>
            <a:chOff x="0" y="0"/>
            <a:chExt cx="11160079" cy="648109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0" y="0"/>
              <a:ext cx="11160079" cy="648109"/>
            </a:xfrm>
            <a:prstGeom prst="roundRect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31638" y="31638"/>
              <a:ext cx="11096803" cy="5848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</a:pPr>
              <a:r>
                <a:rPr lang="uk-UA" sz="3000" b="1" dirty="0" smtClean="0">
                  <a:cs typeface="Times New Roman" panose="02020603050405020304" pitchFamily="18" charset="0"/>
                </a:rPr>
                <a:t>Переваги цифрової трансформації в поєднанні </a:t>
              </a: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</a:pPr>
              <a:r>
                <a:rPr lang="uk-UA" sz="3000" b="1" dirty="0" smtClean="0">
                  <a:cs typeface="Times New Roman" panose="02020603050405020304" pitchFamily="18" charset="0"/>
                </a:rPr>
                <a:t>зі штучним інтелектом</a:t>
              </a:r>
              <a:endParaRPr lang="uk-UA" sz="3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170583" y="1481183"/>
            <a:ext cx="851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u="sng" dirty="0"/>
              <a:t>Огляд потреб і задоволеності </a:t>
            </a:r>
            <a:r>
              <a:rPr lang="uk-UA" b="1" u="sng" dirty="0" smtClean="0"/>
              <a:t>користувачів</a:t>
            </a:r>
            <a:r>
              <a:rPr lang="uk-UA" dirty="0" smtClean="0"/>
              <a:t>	</a:t>
            </a:r>
          </a:p>
          <a:p>
            <a:pPr algn="just"/>
            <a:r>
              <a:rPr lang="uk-UA" dirty="0" smtClean="0"/>
              <a:t>	Компанії </a:t>
            </a:r>
            <a:r>
              <a:rPr lang="uk-UA" dirty="0"/>
              <a:t>володіють інформацією про вподобання своїх клієнтів, поєднавши </a:t>
            </a:r>
            <a:r>
              <a:rPr lang="uk-UA" dirty="0" smtClean="0"/>
              <a:t>штучний інтелект та </a:t>
            </a:r>
            <a:r>
              <a:rPr lang="uk-UA" dirty="0"/>
              <a:t>машинне навчання на основі їхньої історії веб-перегляду, </a:t>
            </a:r>
            <a:r>
              <a:rPr lang="uk-UA" dirty="0" smtClean="0"/>
              <a:t>тим </a:t>
            </a:r>
            <a:r>
              <a:rPr lang="uk-UA" dirty="0"/>
              <a:t>самим покращуючи взаємодію з клієнтами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170581" y="2743837"/>
            <a:ext cx="851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u="sng" dirty="0"/>
              <a:t>Прибутковий ріст</a:t>
            </a:r>
            <a:r>
              <a:rPr lang="uk-UA" dirty="0" smtClean="0"/>
              <a:t>	</a:t>
            </a:r>
          </a:p>
          <a:p>
            <a:pPr algn="just"/>
            <a:r>
              <a:rPr lang="uk-UA" dirty="0"/>
              <a:t>	Цифровізація дозволила організаціям розвиватися та отримувати дохід за допомогою досягнень штучного інтелекту. Використання штучного інтелекту різними способами збільшує доходи будь-якої компанії.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70581" y="4074943"/>
            <a:ext cx="851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u="sng" dirty="0"/>
              <a:t>Ефективне прийняття рішень</a:t>
            </a:r>
            <a:r>
              <a:rPr lang="uk-UA" dirty="0" smtClean="0"/>
              <a:t>	</a:t>
            </a:r>
          </a:p>
          <a:p>
            <a:pPr algn="just"/>
            <a:r>
              <a:rPr lang="uk-UA" dirty="0"/>
              <a:t>	</a:t>
            </a:r>
            <a:r>
              <a:rPr lang="uk-UA" dirty="0" smtClean="0"/>
              <a:t>Штучний інтелект </a:t>
            </a:r>
            <a:r>
              <a:rPr lang="uk-UA" dirty="0"/>
              <a:t>робить процеси ефективними та плавними, надаючи менеджерам важливу інформацію, яка може допомогти їм приймати обґрунтовані рішення.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70581" y="5423609"/>
            <a:ext cx="8516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u="sng" dirty="0"/>
              <a:t>Підвищена продуктивність</a:t>
            </a:r>
            <a:r>
              <a:rPr lang="uk-UA" dirty="0" smtClean="0"/>
              <a:t>	</a:t>
            </a:r>
          </a:p>
          <a:p>
            <a:pPr algn="just"/>
            <a:r>
              <a:rPr lang="uk-UA" dirty="0"/>
              <a:t>	</a:t>
            </a:r>
            <a:r>
              <a:rPr lang="uk-UA" dirty="0" smtClean="0"/>
              <a:t>Використання технологій штучного інтелекту дозволяє підвищити </a:t>
            </a:r>
            <a:r>
              <a:rPr lang="uk-UA" dirty="0"/>
              <a:t>продуктивність на 40% і більше.</a:t>
            </a:r>
            <a:endParaRPr lang="ru-RU" dirty="0"/>
          </a:p>
        </p:txBody>
      </p:sp>
      <p:pic>
        <p:nvPicPr>
          <p:cNvPr id="8194" name="Picture 2" descr="digital transformation technologie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4" y="4119134"/>
            <a:ext cx="2283365" cy="124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310</Words>
  <Application>Microsoft Office PowerPoint</Application>
  <PresentationFormat>Широкоэкранный</PresentationFormat>
  <Paragraphs>93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Microsoft YaHei</vt:lpstr>
      <vt:lpstr>Arial</vt:lpstr>
      <vt:lpstr>Book Antiqua</vt:lpstr>
      <vt:lpstr>Calibri</vt:lpstr>
      <vt:lpstr>Calibri Light</vt:lpstr>
      <vt:lpstr>Georgia</vt:lpstr>
      <vt:lpstr>Times New Roman</vt:lpstr>
      <vt:lpstr>Тема Office</vt:lpstr>
      <vt:lpstr>Воздушный поток</vt:lpstr>
      <vt:lpstr>Міністерство освіти і науки України Державний університет телекомунікацій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Державний університет телекомунікацій</dc:title>
  <dc:creator>HOME_747</dc:creator>
  <cp:lastModifiedBy>ZinchencoOV</cp:lastModifiedBy>
  <cp:revision>196</cp:revision>
  <cp:lastPrinted>2021-12-07T09:13:02Z</cp:lastPrinted>
  <dcterms:created xsi:type="dcterms:W3CDTF">2021-09-25T08:29:37Z</dcterms:created>
  <dcterms:modified xsi:type="dcterms:W3CDTF">2022-12-22T13:36:13Z</dcterms:modified>
</cp:coreProperties>
</file>