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0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8" r:id="rId10"/>
    <p:sldId id="315" r:id="rId11"/>
    <p:sldId id="322" r:id="rId12"/>
    <p:sldId id="320" r:id="rId13"/>
    <p:sldId id="318" r:id="rId14"/>
    <p:sldId id="321" r:id="rId15"/>
    <p:sldId id="329" r:id="rId16"/>
    <p:sldId id="319" r:id="rId17"/>
    <p:sldId id="328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3422BC"/>
    <a:srgbClr val="0033CC"/>
    <a:srgbClr val="CCFF99"/>
    <a:srgbClr val="F3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8909" autoAdjust="0"/>
  </p:normalViewPr>
  <p:slideViewPr>
    <p:cSldViewPr snapToGrid="0">
      <p:cViewPr varScale="1">
        <p:scale>
          <a:sx n="58" d="100"/>
          <a:sy n="58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89C66-6C44-4250-9CB9-5CB4ED1A8525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3C72A-CDAC-4969-8A63-135CD16457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16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87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5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06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753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13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40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52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97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41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7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C72A-CDAC-4969-8A63-135CD1645793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1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56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60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0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07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9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8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05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05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2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2169-AA60-423A-ADA4-694D2FC7B772}" type="datetimeFigureOut">
              <a:rPr lang="uk-UA" smtClean="0"/>
              <a:t>28.12.2022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8C32-9169-4642-8DC2-074D8C40E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9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png" /><Relationship Id="rId4" Type="http://schemas.openxmlformats.org/officeDocument/2006/relationships/image" Target="../media/image1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66206" y="260648"/>
            <a:ext cx="10920547" cy="157807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>
                  <a:alpha val="50998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99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600" b="1" dirty="0"/>
              <a:t>ДЕРЖАВНИЙ УНІВЕРСИТЕТ ТЕ</a:t>
            </a:r>
            <a:r>
              <a:rPr lang="uk-UA" sz="1600" b="1" dirty="0"/>
              <a:t>ЛЕКОМУНІКАЦІЙ</a:t>
            </a:r>
            <a:r>
              <a:rPr lang="ru-RU" sz="1600" b="1" dirty="0"/>
              <a:t> </a:t>
            </a:r>
            <a:endParaRPr lang="ru-RU" sz="1600" dirty="0"/>
          </a:p>
          <a:p>
            <a:pPr algn="ctr">
              <a:buNone/>
            </a:pPr>
            <a:endParaRPr lang="uk-UA" sz="1600" b="1" dirty="0"/>
          </a:p>
          <a:p>
            <a:pPr algn="ctr">
              <a:buNone/>
            </a:pPr>
            <a:r>
              <a:rPr lang="uk-UA" sz="1600" b="1" dirty="0"/>
              <a:t>НАВЧАЛЬНО-НАУКОВИЙ ІНСТИТУТ ТЕЛЕКОМУНІКАЦІЙ</a:t>
            </a:r>
            <a:endParaRPr lang="ru-RU" sz="1600" b="1" dirty="0"/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1280159" y="2139171"/>
            <a:ext cx="9744892" cy="1570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0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ЦИФРОВИЗАЦІЯ ЕКОНОМІКИ УКРАЇНИ:</a:t>
            </a:r>
          </a:p>
          <a:p>
            <a:pPr algn="ctr"/>
            <a:r>
              <a:rPr lang="ru-RU" sz="20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99FF"/>
                </a:solidFill>
                <a:cs typeface="Arial" panose="020B0604020202020204" pitchFamily="34" charset="0"/>
              </a:rPr>
              <a:t>МАСШТАБИ, ФОРМИ, ПЕРСПЕКТИВИ</a:t>
            </a:r>
            <a:endParaRPr lang="uk-UA" sz="20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3399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66206" y="5969726"/>
            <a:ext cx="10920547" cy="56727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>
                  <a:alpha val="50998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13500000">
              <a:srgbClr val="5C99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1600" b="1" dirty="0"/>
              <a:t>КИЇВ-2022</a:t>
            </a:r>
            <a:endParaRPr lang="uk-UA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01160" y="4098601"/>
            <a:ext cx="26850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/>
              <a:t>Гусева О. Ю.,</a:t>
            </a:r>
          </a:p>
          <a:p>
            <a:pPr>
              <a:buNone/>
            </a:pPr>
            <a:r>
              <a:rPr lang="ru-RU" sz="2400" b="1" dirty="0"/>
              <a:t>доктор </a:t>
            </a:r>
            <a:r>
              <a:rPr lang="ru-RU" sz="2400" b="1" dirty="0" err="1"/>
              <a:t>екон</a:t>
            </a:r>
            <a:r>
              <a:rPr lang="ru-RU" sz="2400" b="1" dirty="0"/>
              <a:t>. наук,</a:t>
            </a:r>
          </a:p>
          <a:p>
            <a:pPr>
              <a:buNone/>
            </a:pPr>
            <a:r>
              <a:rPr lang="ru-RU" sz="2400" b="1" dirty="0" err="1"/>
              <a:t>професор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1747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211" y="1455175"/>
            <a:ext cx="3921429" cy="1631216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оптового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роздрібного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товарообігу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доходів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0002"/>
          <a:stretch>
            <a:fillRect/>
          </a:stretch>
        </p:blipFill>
        <p:spPr bwMode="auto">
          <a:xfrm>
            <a:off x="530875" y="1406769"/>
            <a:ext cx="593386" cy="4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0002"/>
          <a:stretch>
            <a:fillRect/>
          </a:stretch>
        </p:blipFill>
        <p:spPr bwMode="auto">
          <a:xfrm>
            <a:off x="530875" y="4755444"/>
            <a:ext cx="593386" cy="4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9208" y="5819603"/>
            <a:ext cx="3921431" cy="707886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endParaRPr lang="uk-UA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940" y="177086"/>
            <a:ext cx="10567491" cy="10043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ФАКТОРИ, ЯКІ У ПЕРШУ ЧЕРГУ ВПЛИВАЮТЬ НА ЦИФРОВІЗАЦІЮ ЕКОНОМІКИ В УКРАЇНІ</a:t>
            </a:r>
          </a:p>
        </p:txBody>
      </p:sp>
      <p:pic>
        <p:nvPicPr>
          <p:cNvPr id="10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835324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68340" y="1269485"/>
            <a:ext cx="5759091" cy="1938992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Обсяг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товарообігу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2021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178682635,7 тис. дол.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Частка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40,1 %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обсязі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реалізованої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Індекс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обороту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роздрібної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2021 року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порівняно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2020 роком становить 110,7 %.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1736" y="3592583"/>
            <a:ext cx="3958904" cy="707886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прибутковості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підпри-ємств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сфер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69806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Иконка minus, минус, размер 256x256 | id5997 | iconbird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5" y="5819603"/>
            <a:ext cx="593386" cy="5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68335" y="4706253"/>
            <a:ext cx="5759091" cy="646331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3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9208" y="4504887"/>
            <a:ext cx="3921432" cy="1015663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Очікування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ділової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2022 та 2023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0002"/>
          <a:stretch>
            <a:fillRect/>
          </a:stretch>
        </p:blipFill>
        <p:spPr bwMode="auto">
          <a:xfrm>
            <a:off x="530875" y="3622979"/>
            <a:ext cx="593386" cy="4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68336" y="5665714"/>
            <a:ext cx="5759091" cy="1015663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глобальними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індексами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цифрою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GII)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2021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р.відстає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країн-сусідів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39" y="4776117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38" y="6019156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68339" y="3337148"/>
            <a:ext cx="5759091" cy="1015663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Індекс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прибутковості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2021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порівняно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2020 роком становить 115,7%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177086"/>
            <a:ext cx="11325497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НАЙВИЩІ МАСШТАБИ ЦИФРОВІЗАЦІЇ В УКРАЇНІ НАРАЗІ МАЄ СФЕРА ТОРГІВЛІ ТА ІТ-СФЕРА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9542" y="1324626"/>
            <a:ext cx="5721531" cy="1015663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18 великих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роздрібних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рітейлерів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столиці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представлено 8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мереж.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ozzy Group получила 60 миллионов долларов кредита от ЕБРР на открытие  новых магазинов | Экономическая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292556"/>
            <a:ext cx="5329646" cy="27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disima.pro/storage/images/shares/industries/digital-signage-r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6" y="3383280"/>
            <a:ext cx="5417863" cy="33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8011" y="4599049"/>
            <a:ext cx="5721531" cy="1938992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етапі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активно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впроваджуються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автоматизації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торгово-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технологічних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розвивається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цифровізація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бізнес-процесів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«оцифровано»).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8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437" y="145285"/>
            <a:ext cx="11325497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ЦІЛІ І ФОРМИ ЦИФРОВІЗАЦІЇ ЕКОНОМІКИ В УКРАЇНІ</a:t>
            </a:r>
          </a:p>
        </p:txBody>
      </p:sp>
      <p:pic>
        <p:nvPicPr>
          <p:cNvPr id="3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0002"/>
          <a:stretch>
            <a:fillRect/>
          </a:stretch>
        </p:blipFill>
        <p:spPr bwMode="auto">
          <a:xfrm>
            <a:off x="425917" y="1973986"/>
            <a:ext cx="593386" cy="4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3617" y="1529951"/>
            <a:ext cx="3265627" cy="1815882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Релевантне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потреб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uk-UA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07" y="2448234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8007" y="1455174"/>
            <a:ext cx="7124835" cy="5324535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фокусом на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штучний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збирати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зберігати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обробляти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великі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допомагає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докладніший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портрет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формувати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релевантні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пропозиції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геомаркетингу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diital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signage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Передплатні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бізнес-моделі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регулярно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сплачує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фіксовану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суму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регулярну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передплату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входити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знижки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спецпропозиції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доставку,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привілейований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доступ до низки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Чим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екосистемі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партнерів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різноманітніший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набір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запропонувати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передплаті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доповненої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реальності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примірювальні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впроваджуються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викупності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замовлень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і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поліпшення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клієнтського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досвіду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цілому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8918" y="1005839"/>
            <a:ext cx="3013023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ЦІЛІ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6282" y="999625"/>
            <a:ext cx="3013023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ФОРМИ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0589" y="1455174"/>
            <a:ext cx="7853345" cy="5324535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Оптимізація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логістики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(доставка).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таких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напрямках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штучного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побудови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найкращих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маршрутів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потенційних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затримок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пошуку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вузьких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ланцюжку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поставок;-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Впровадження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двійників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ланцюжка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поставок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часі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тестування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конфігурацій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інструментарію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"Оплата без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Оплата покупок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додатків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єдиних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біометричних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систем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біоеквайринг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Співпраця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сферами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випуск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власних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платіжних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карток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мережі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разом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банками.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діє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одна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найвищих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ставок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Європи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безготівковий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покупця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сплачують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1,8% до 3%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комісії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розподіляються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банком,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випустив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картку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0002"/>
          <a:stretch>
            <a:fillRect/>
          </a:stretch>
        </p:blipFill>
        <p:spPr bwMode="auto">
          <a:xfrm>
            <a:off x="334179" y="3807424"/>
            <a:ext cx="593386" cy="49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7013" y="2037709"/>
            <a:ext cx="2542109" cy="3539430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Максимізація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кожній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точці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контакту</a:t>
            </a:r>
            <a:endParaRPr lang="uk-UA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7565" y="1053323"/>
            <a:ext cx="3013023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ЦІЛІ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6282" y="999625"/>
            <a:ext cx="3013023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ФОРМИ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88" y="4184441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8437" y="145285"/>
            <a:ext cx="11325497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ЦІЛІ І ФОРМИ ЦИФРОВІЗАЦІЇ ЕКОНОМІКИ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180730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77420" y="1416441"/>
            <a:ext cx="5716514" cy="3170099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Інтеграція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забезпечують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бізнес-процеси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інструментів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штучного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хмарних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готових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ERP-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систем) для комплексного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 ERP, SAP S/4HANA),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стратегічного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оперативного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фінансами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персоналом, торгово-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технологічними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9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r="10002"/>
          <a:stretch>
            <a:fillRect/>
          </a:stretch>
        </p:blipFill>
        <p:spPr bwMode="auto">
          <a:xfrm>
            <a:off x="434852" y="2131568"/>
            <a:ext cx="593386" cy="5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3616" y="1487693"/>
            <a:ext cx="2716988" cy="4832092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3.Підвищення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комплексного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підприєм-ством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готових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програмних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endParaRPr lang="uk-UA" sz="28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8918" y="1005839"/>
            <a:ext cx="3013023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ЦІЛІ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96282" y="999625"/>
            <a:ext cx="3013023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ФОРМИ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45" y="2303301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G:\Сайт кафедры\Рисунки для сайта\загружено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65" y="4612943"/>
            <a:ext cx="2988705" cy="1706842"/>
          </a:xfrm>
          <a:prstGeom prst="rect">
            <a:avLst/>
          </a:prstGeom>
          <a:noFill/>
        </p:spPr>
      </p:pic>
      <p:pic>
        <p:nvPicPr>
          <p:cNvPr id="5122" name="Picture 2" descr="Програмный продукт BAS ERP| Официальная лицензия BAS ERP | WECOD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2721" r="10176" b="11253"/>
          <a:stretch/>
        </p:blipFill>
        <p:spPr bwMode="auto">
          <a:xfrm>
            <a:off x="3644483" y="2963279"/>
            <a:ext cx="2601845" cy="35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8437" y="145285"/>
            <a:ext cx="11325497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ЦІЛІ І ФОРМИ ЦИФРОВІЗАЦІЇ ЕКОНОМІКИ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254146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177086"/>
            <a:ext cx="11325497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ПРОБЛЕМИ ЦИФРОВІЗАЦІЇ ЕКОНОМІКИ В УКРАЇНІ</a:t>
            </a:r>
          </a:p>
        </p:txBody>
      </p:sp>
      <p:pic>
        <p:nvPicPr>
          <p:cNvPr id="10242" name="Picture 2" descr="Золотой восклицательный знак и значок знака внимания или предостережения  выделены на белом фоне проблемы предупреждения об опасности с  предупреждением графической концепции плоского дизайна. 3d-рендеринг. |  Премиум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20551" r="32285" b="14617"/>
          <a:stretch/>
        </p:blipFill>
        <p:spPr bwMode="auto">
          <a:xfrm>
            <a:off x="535577" y="1830834"/>
            <a:ext cx="800352" cy="7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3189" y="3850258"/>
            <a:ext cx="10450285" cy="2317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Бізнес-моделі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фінансово-економічна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багатьох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повною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мірою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спрямовані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дотримання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інтересів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вітчизняних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виробників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знижує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ефективність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насамперед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агровиробничих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сфер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Золотой восклицательный знак и значок знака внимания или предостережения  выделены на белом фоне проблемы предупреждения об опасности с  предупреждением графической концепции плоского дизайна. 3d-рендеринг. |  Премиум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20551" r="32285" b="14617"/>
          <a:stretch/>
        </p:blipFill>
        <p:spPr bwMode="auto">
          <a:xfrm>
            <a:off x="504419" y="4531562"/>
            <a:ext cx="800352" cy="7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3189" y="1301932"/>
            <a:ext cx="10450285" cy="2133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структурована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трансормації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публічних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звітах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провідних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компаній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подано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досягнутий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цифровізації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бізнес-процесів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9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6" y="176394"/>
            <a:ext cx="11325497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ПЕРСПЕКТИВИ </a:t>
            </a:r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ЦИФРОВІЗАЦІЇ ЕКОНОМІКИ В УКРАЇНІ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577" y="2918293"/>
            <a:ext cx="2718894" cy="1938992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Максимізація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кожній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точці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контакту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577" y="1079057"/>
            <a:ext cx="2718894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ЦІЛІ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7703" y="1079057"/>
            <a:ext cx="2718894" cy="44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ПЕРСПЕКТИВИ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577" y="1481381"/>
            <a:ext cx="2718895" cy="1323439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Релевантне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прогнозування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потреб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3909" y="1476260"/>
            <a:ext cx="8347165" cy="1323439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клієнтського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профілю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зв'язності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цілісності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зараз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актуалізуються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клієнтських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CDP).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Платформа є базою, яка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об'єднує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3909" y="2918293"/>
            <a:ext cx="8347165" cy="400110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Удосконалення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комунікацій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споживачем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578" y="5037434"/>
            <a:ext cx="2718894" cy="1631216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комплексного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підприємством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3908" y="5180450"/>
            <a:ext cx="8347165" cy="400110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Трансформація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існуючих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-моделей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3908" y="5853042"/>
            <a:ext cx="8347165" cy="707886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розширення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транскордонної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цифрової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країнами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Додаток «Споживач+» на порталі «Дія» сприятиме захисту прав споживачів -  European Business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07" y="3378661"/>
            <a:ext cx="3112135" cy="17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Близько 10% трафіка онлайн-покупок нині надходить з соціальних мереж |  Sostav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84" y="3369616"/>
            <a:ext cx="2782389" cy="18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Как технологии и цифровизация помогают бизнесу: опыт Intertop Ukraine и Сільп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4" y="3386218"/>
            <a:ext cx="2652939" cy="17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4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1577" y="2920286"/>
            <a:ext cx="7354389" cy="8287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ДЯКУЮ ЗА УВАГУ</a:t>
            </a:r>
            <a:endParaRPr lang="uk-UA" sz="2400" dirty="0">
              <a:solidFill>
                <a:srgbClr val="3422B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0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940" y="177086"/>
            <a:ext cx="10567491" cy="1457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rgbClr val="3422BC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ЦИФРОВІЗАЦІЯ ЕКОНОМІКИ КРАЇНИ – </a:t>
            </a:r>
            <a:r>
              <a:rPr lang="uk-UA" sz="2400" dirty="0">
                <a:solidFill>
                  <a:schemeClr val="tx1"/>
                </a:solidFill>
                <a:latin typeface="Arial Black" panose="020B0A04020102020204" pitchFamily="34" charset="0"/>
              </a:rPr>
              <a:t>це впровадження цифрових і інформаційно-комунікаційних технологій в усі галузі з метою: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06" y="1826944"/>
            <a:ext cx="820883" cy="8208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6736" y="1770197"/>
            <a:ext cx="89677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          </a:t>
            </a:r>
            <a:r>
              <a:rPr lang="ru-RU" sz="2600" dirty="0" err="1"/>
              <a:t>Покращення</a:t>
            </a:r>
            <a:r>
              <a:rPr lang="ru-RU" sz="2600" dirty="0"/>
              <a:t> </a:t>
            </a:r>
            <a:r>
              <a:rPr lang="ru-RU" sz="2600" dirty="0" err="1"/>
              <a:t>якості</a:t>
            </a:r>
            <a:r>
              <a:rPr lang="ru-RU" sz="2600" dirty="0"/>
              <a:t> </a:t>
            </a:r>
            <a:r>
              <a:rPr lang="ru-RU" sz="2600" dirty="0" err="1"/>
              <a:t>продукції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послуг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виробляються</a:t>
            </a:r>
            <a:r>
              <a:rPr lang="ru-RU" sz="2600" dirty="0"/>
              <a:t> </a:t>
            </a:r>
            <a:r>
              <a:rPr lang="en-US" sz="2600" dirty="0"/>
              <a:t>/ </a:t>
            </a:r>
            <a:r>
              <a:rPr lang="uk-UA" sz="2600" dirty="0"/>
              <a:t>надаються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6735" y="2778312"/>
            <a:ext cx="89677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          </a:t>
            </a:r>
            <a:r>
              <a:rPr lang="ru-RU" sz="2600" dirty="0" err="1"/>
              <a:t>Зниження</a:t>
            </a:r>
            <a:r>
              <a:rPr lang="ru-RU" sz="2600" dirty="0"/>
              <a:t> </a:t>
            </a:r>
            <a:r>
              <a:rPr lang="ru-RU" sz="2600" dirty="0" err="1"/>
              <a:t>собівартості</a:t>
            </a:r>
            <a:r>
              <a:rPr lang="ru-RU" sz="2600" dirty="0"/>
              <a:t> </a:t>
            </a:r>
            <a:r>
              <a:rPr lang="ru-RU" sz="2600" dirty="0" err="1"/>
              <a:t>продукції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послуг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виробляються</a:t>
            </a:r>
            <a:r>
              <a:rPr lang="ru-RU" sz="2600" dirty="0"/>
              <a:t> і, </a:t>
            </a:r>
            <a:r>
              <a:rPr lang="ru-RU" sz="2600" dirty="0" err="1"/>
              <a:t>відповідно</a:t>
            </a:r>
            <a:r>
              <a:rPr lang="ru-RU" sz="2600" dirty="0"/>
              <a:t>, </a:t>
            </a:r>
            <a:r>
              <a:rPr lang="ru-RU" sz="2600" dirty="0" err="1"/>
              <a:t>зростання</a:t>
            </a:r>
            <a:r>
              <a:rPr lang="ru-RU" sz="2600" dirty="0"/>
              <a:t> </a:t>
            </a:r>
            <a:r>
              <a:rPr lang="ru-RU" sz="2600" dirty="0" err="1"/>
              <a:t>прибутковості</a:t>
            </a:r>
            <a:endParaRPr lang="uk-UA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4" y="2868136"/>
            <a:ext cx="816935" cy="816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4" y="3939947"/>
            <a:ext cx="816935" cy="8169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26734" y="3902138"/>
            <a:ext cx="89677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         </a:t>
            </a:r>
            <a:r>
              <a:rPr lang="ru-RU" sz="2600" dirty="0" err="1"/>
              <a:t>Оптимізації</a:t>
            </a:r>
            <a:r>
              <a:rPr lang="ru-RU" sz="2600" dirty="0"/>
              <a:t> </a:t>
            </a:r>
            <a:r>
              <a:rPr lang="ru-RU" sz="2600" dirty="0" err="1"/>
              <a:t>бізнес-процесів</a:t>
            </a:r>
            <a:r>
              <a:rPr lang="ru-RU" sz="2600" dirty="0"/>
              <a:t> та </a:t>
            </a:r>
            <a:r>
              <a:rPr lang="ru-RU" sz="2600" dirty="0" err="1"/>
              <a:t>процесів</a:t>
            </a:r>
            <a:r>
              <a:rPr lang="ru-RU" sz="2600" dirty="0"/>
              <a:t> державного </a:t>
            </a:r>
            <a:r>
              <a:rPr lang="ru-RU" sz="2600" dirty="0" err="1"/>
              <a:t>управління</a:t>
            </a:r>
            <a:r>
              <a:rPr lang="ru-RU" sz="2600" dirty="0"/>
              <a:t> у </a:t>
            </a:r>
            <a:r>
              <a:rPr lang="ru-RU" sz="2600" dirty="0" err="1"/>
              <a:t>високодинамічному</a:t>
            </a:r>
            <a:r>
              <a:rPr lang="ru-RU" sz="2600" dirty="0"/>
              <a:t> </a:t>
            </a:r>
            <a:r>
              <a:rPr lang="ru-RU" sz="2600" dirty="0" err="1"/>
              <a:t>середовищі</a:t>
            </a:r>
            <a:endParaRPr lang="uk-UA" sz="2600" dirty="0"/>
          </a:p>
        </p:txBody>
      </p:sp>
      <p:pic>
        <p:nvPicPr>
          <p:cNvPr id="1028" name="Picture 4" descr="значок фигурных скобок для графического дизайна, изолированный на белых  фоновых элементах. иллюстрация вектора Иллюстрация вектора - иллюстрации  насчитывающей элемент, чисто: 2308346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2" t="14182" r="22042" b="14182"/>
          <a:stretch/>
        </p:blipFill>
        <p:spPr bwMode="auto">
          <a:xfrm rot="5400000">
            <a:off x="6039504" y="1585271"/>
            <a:ext cx="750300" cy="70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33900" y="5507185"/>
            <a:ext cx="1029353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СУЧАСНИХ УМОВАХ – ЦИФРОВІЗАЦІЯ СТАЄ КЛЮЧОВИМ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ФАКТОРОМ КОНКУРЕНТОСПРОМОЖНОСТІ ЕКОНОМІКИ</a:t>
            </a:r>
          </a:p>
        </p:txBody>
      </p:sp>
    </p:spTree>
    <p:extLst>
      <p:ext uri="{BB962C8B-B14F-4D97-AF65-F5344CB8AC3E}">
        <p14:creationId xmlns:p14="http://schemas.microsoft.com/office/powerpoint/2010/main" val="237699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940" y="177086"/>
            <a:ext cx="10567491" cy="23167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ЦИФРОВІЗАЦІЯ </a:t>
            </a:r>
            <a:r>
              <a:rPr lang="uk-UA" sz="2000" i="1" dirty="0">
                <a:solidFill>
                  <a:schemeClr val="tx1"/>
                </a:solidFill>
                <a:latin typeface="Arial Black" panose="020B0A04020102020204" pitchFamily="34" charset="0"/>
              </a:rPr>
              <a:t>(у загальному розумінні)</a:t>
            </a:r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 – ЦЕ ПРОЦЕС ПЕРЕХОДУ ЦІЛИХ ЕКОНОМІЧНИХ ГАЛУЗЕЙ НА НОВІ МОДЕЛІ БІЗНЕС-ПРОЦЕСІВ, МЕНЕДЖМЕНТУ І СПОСОБІВ ВИРОБНИЦТВА, ЗАСНОВАНИХ НА ЦИФРОВИХ ТЕХНОЛОГІЯХ.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6919" y="2611585"/>
            <a:ext cx="1029353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ІНДЕКС ЦИФРОВОЇ ЕВОЛЮЦІЇ КРАЇНИ (</a:t>
            </a:r>
            <a:r>
              <a:rPr lang="en-US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DEI) </a:t>
            </a:r>
            <a:r>
              <a:rPr lang="ru-RU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БАЗУ</a:t>
            </a:r>
            <a:r>
              <a:rPr lang="uk-UA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ЄТЬСЯ НА СТУПЕНІ ДОСТУПНОСТІ І АКТИВНОГО ВИКОРИСТАННЯ ТАКИХ НАПРЯМІВ: </a:t>
            </a:r>
            <a:endParaRPr lang="ru-RU" sz="24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12" y="3929681"/>
            <a:ext cx="633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06748" y="4637998"/>
            <a:ext cx="11428052" cy="1323439"/>
            <a:chOff x="306748" y="4637998"/>
            <a:chExt cx="11428052" cy="132343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6748" y="4637998"/>
              <a:ext cx="2064327" cy="707886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ЕЛЕКТРОННА</a:t>
              </a:r>
            </a:p>
            <a:p>
              <a:pPr algn="ctr"/>
              <a:r>
                <a:rPr lang="uk-U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КОМЕРЦІЯ</a:t>
              </a:r>
              <a:endParaRPr lang="uk-UA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34310" y="4637998"/>
              <a:ext cx="2064327" cy="707886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ІНТЕРНЕТ-БАНКІНГ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61872" y="4637998"/>
              <a:ext cx="2064327" cy="707886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ЕЛЕКТРОННІ ПЛАТЕЖІ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289434" y="4637998"/>
              <a:ext cx="2064327" cy="707886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ІНТЕРНЕТ-РЕКЛАМА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616996" y="4637998"/>
              <a:ext cx="2117804" cy="1323439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ЕЛЕКТРОННИЙ ДОСТУП ДО ДЕРЖАВНИХ ПОСЛУГ </a:t>
              </a:r>
            </a:p>
          </p:txBody>
        </p:sp>
      </p:grpSp>
      <p:pic>
        <p:nvPicPr>
          <p:cNvPr id="10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7" y="3942855"/>
            <a:ext cx="633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90" y="3939206"/>
            <a:ext cx="633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91" y="3939206"/>
            <a:ext cx="633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192" y="3929681"/>
            <a:ext cx="633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авая фигурная скобка 13"/>
          <p:cNvSpPr/>
          <p:nvPr/>
        </p:nvSpPr>
        <p:spPr>
          <a:xfrm rot="5400000">
            <a:off x="5094500" y="1551722"/>
            <a:ext cx="412135" cy="8407299"/>
          </a:xfrm>
          <a:prstGeom prst="rightBrace">
            <a:avLst>
              <a:gd name="adj1" fmla="val 57246"/>
              <a:gd name="adj2" fmla="val 489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306748" y="5956094"/>
            <a:ext cx="11428052" cy="708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ПРОТЕ ЗАРАЗ ЦЬОГО ВЖЕ НЕДОСТАТНЬО ДЛЯ ВИЗНАЧЕННЯ МАСШТАБУ ЦИФРОВІЗАЦІЇ ЕКОНОМІКИ КРАЇНИ!</a:t>
            </a:r>
          </a:p>
        </p:txBody>
      </p:sp>
    </p:spTree>
    <p:extLst>
      <p:ext uri="{BB962C8B-B14F-4D97-AF65-F5344CB8AC3E}">
        <p14:creationId xmlns:p14="http://schemas.microsoft.com/office/powerpoint/2010/main" val="144386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apostrophe.ua/uploads/image/6250093899af6ce0a57c8ca06fe7ca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24504" r="5660" b="6531"/>
          <a:stretch/>
        </p:blipFill>
        <p:spPr bwMode="auto">
          <a:xfrm>
            <a:off x="258042" y="284841"/>
            <a:ext cx="5925044" cy="63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863771" y="2830286"/>
            <a:ext cx="595086" cy="5225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4" descr="ÐÐ°ÑÑÐ¸Ð½ÐºÐ¸ Ð¿Ð¾ Ð·Ð°Ð¿ÑÐ¾ÑÑ ÐºÑÐ°ÑÐ¸Ð²Ð°Ñ ÑÑÑÐµÐ»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691">
            <a:off x="6408269" y="318119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2068" y="284841"/>
            <a:ext cx="5257075" cy="15584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НАЙВИЩІ ОБСЯГИ ВВП, І, ВІДПОВІДНО, НАЙБІЛЬШИЙ ЕКОНОМІЧНИЙ ВПЛИВ МАЮТЬ (у 2021 році) :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068" y="1918344"/>
            <a:ext cx="2304726" cy="4493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США – 24 4 % 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24417" y="1918344"/>
            <a:ext cx="2304726" cy="4493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КИТАЙ – 17,9 % 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8995989" y="875576"/>
            <a:ext cx="412135" cy="3396342"/>
          </a:xfrm>
          <a:prstGeom prst="rightBrace">
            <a:avLst>
              <a:gd name="adj1" fmla="val 57246"/>
              <a:gd name="adj2" fmla="val 489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7034636" y="2817014"/>
            <a:ext cx="4681606" cy="7118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42,3 % СВІТОВОГО ВВП НАЛЕЖИТЬ США і КИТАЮ 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8855" y="3657097"/>
            <a:ext cx="5257075" cy="13382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УКРАЇНА ЗА ОСТАННІ РОКИ</a:t>
            </a:r>
          </a:p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ЗАЙМАЄ 50-55 МІСЦЯ ЗА ОБСЯГАМИ ВВП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8855" y="5151660"/>
            <a:ext cx="5257075" cy="15141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ПРАКТИКА ПОКАЗУЄ, ЩО ЕКОНО-МІЧНА ПОТУЖНІСТЬ КРАЇНИ ЗАРАЗ ТІСНО КОРЕЛЮЄ З МАСШТАБАМИ ТА ФОРМАМИ ЇЇ ЦИФРОВІЗАЦІЇ  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4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871" y="205849"/>
            <a:ext cx="11713455" cy="10598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МАСШТАБИ ЦИФРОВІЗАЦІЇ ЕКОНОМІКИ:</a:t>
            </a:r>
          </a:p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 ЯКІ ІСНУЮТЬ ПІДХОДИ ДО ЇЇ ВИЗНАЧЕННЯ (станом на 2021 р.)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630" y="1019475"/>
            <a:ext cx="11447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          </a:t>
            </a:r>
            <a:endParaRPr lang="uk-UA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630" y="1364450"/>
            <a:ext cx="11447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/>
              <a:t>Аналіз рейтингових індексів масштабів </a:t>
            </a:r>
            <a:r>
              <a:rPr lang="uk-UA" sz="2600" dirty="0" err="1"/>
              <a:t>цифровізації</a:t>
            </a:r>
            <a:r>
              <a:rPr lang="uk-UA" sz="2600" dirty="0"/>
              <a:t> та представництва України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31190"/>
              </p:ext>
            </p:extLst>
          </p:nvPr>
        </p:nvGraphicFramePr>
        <p:xfrm>
          <a:off x="256870" y="1784608"/>
          <a:ext cx="1171345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312">
                  <a:extLst>
                    <a:ext uri="{9D8B030D-6E8A-4147-A177-3AD203B41FA5}">
                      <a16:colId xmlns:a16="http://schemas.microsoft.com/office/drawing/2014/main" val="1479869443"/>
                    </a:ext>
                  </a:extLst>
                </a:gridCol>
                <a:gridCol w="1932710">
                  <a:extLst>
                    <a:ext uri="{9D8B030D-6E8A-4147-A177-3AD203B41FA5}">
                      <a16:colId xmlns:a16="http://schemas.microsoft.com/office/drawing/2014/main" val="4063462892"/>
                    </a:ext>
                  </a:extLst>
                </a:gridCol>
                <a:gridCol w="2265218">
                  <a:extLst>
                    <a:ext uri="{9D8B030D-6E8A-4147-A177-3AD203B41FA5}">
                      <a16:colId xmlns:a16="http://schemas.microsoft.com/office/drawing/2014/main" val="3794958556"/>
                    </a:ext>
                  </a:extLst>
                </a:gridCol>
                <a:gridCol w="2265216">
                  <a:extLst>
                    <a:ext uri="{9D8B030D-6E8A-4147-A177-3AD203B41FA5}">
                      <a16:colId xmlns:a16="http://schemas.microsoft.com/office/drawing/2014/main" val="3304381714"/>
                    </a:ext>
                  </a:extLst>
                </a:gridCol>
              </a:tblGrid>
              <a:tr h="46952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</a:rPr>
                        <a:t>Назва індексу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err="1">
                          <a:solidFill>
                            <a:schemeClr val="tx1"/>
                          </a:solidFill>
                        </a:rPr>
                        <a:t>Популяр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uk-UA" sz="2800" dirty="0" err="1">
                          <a:solidFill>
                            <a:schemeClr val="tx1"/>
                          </a:solidFill>
                        </a:rPr>
                        <a:t>ність</a:t>
                      </a:r>
                      <a:endParaRPr lang="uk-UA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err="1">
                          <a:solidFill>
                            <a:schemeClr val="tx1"/>
                          </a:solidFill>
                        </a:rPr>
                        <a:t>Представни-цтво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</a:rPr>
                        <a:t> України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uk-UA" sz="2800" kern="1100" spc="-60" baseline="0" dirty="0">
                          <a:solidFill>
                            <a:schemeClr val="tx1"/>
                          </a:solidFill>
                        </a:rPr>
                        <a:t>еріод </a:t>
                      </a:r>
                      <a:r>
                        <a:rPr lang="uk-UA" sz="2800" kern="1100" spc="-60" baseline="0" dirty="0" err="1">
                          <a:solidFill>
                            <a:schemeClr val="tx1"/>
                          </a:solidFill>
                        </a:rPr>
                        <a:t>пред</a:t>
                      </a:r>
                      <a:r>
                        <a:rPr lang="uk-UA" sz="2800" kern="1100" spc="-60" baseline="0" dirty="0">
                          <a:solidFill>
                            <a:schemeClr val="tx1"/>
                          </a:solidFill>
                        </a:rPr>
                        <a:t>-ставлення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71127"/>
                  </a:ext>
                </a:extLst>
              </a:tr>
              <a:tr h="469527">
                <a:tc>
                  <a:txBody>
                    <a:bodyPr/>
                    <a:lstStyle/>
                    <a:p>
                      <a:r>
                        <a:rPr lang="uk-UA" sz="2800" b="1" dirty="0"/>
                        <a:t>1. І цифрової економіки</a:t>
                      </a:r>
                      <a:r>
                        <a:rPr lang="uk-UA" sz="2800" b="1" baseline="0" dirty="0"/>
                        <a:t> та суспільства (</a:t>
                      </a:r>
                      <a:r>
                        <a:rPr lang="en-US" sz="2800" b="1" baseline="0" dirty="0"/>
                        <a:t>DESI)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107 000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-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-</a:t>
                      </a:r>
                      <a:endParaRPr lang="uk-U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94735"/>
                  </a:ext>
                </a:extLst>
              </a:tr>
              <a:tr h="469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</a:t>
                      </a:r>
                      <a:r>
                        <a:rPr lang="uk-UA" sz="2800" b="1" dirty="0"/>
                        <a:t>.</a:t>
                      </a:r>
                      <a:r>
                        <a:rPr lang="uk-UA" sz="2800" b="1" baseline="0" dirty="0"/>
                        <a:t> </a:t>
                      </a:r>
                      <a:r>
                        <a:rPr lang="uk-UA" sz="2800" b="1" dirty="0"/>
                        <a:t>І цифрової еволюції</a:t>
                      </a:r>
                      <a:r>
                        <a:rPr lang="uk-UA" sz="2800" b="1" baseline="0" dirty="0"/>
                        <a:t> (</a:t>
                      </a:r>
                      <a:r>
                        <a:rPr lang="en-US" sz="2800" b="1" baseline="0" dirty="0"/>
                        <a:t>DEI)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173 000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-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-</a:t>
                      </a:r>
                      <a:endParaRPr lang="uk-U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48027"/>
                  </a:ext>
                </a:extLst>
              </a:tr>
              <a:tr h="469527">
                <a:tc>
                  <a:txBody>
                    <a:bodyPr/>
                    <a:lstStyle/>
                    <a:p>
                      <a:r>
                        <a:rPr lang="uk-UA" sz="2800" b="1" dirty="0"/>
                        <a:t>3. І прийняття </a:t>
                      </a:r>
                      <a:r>
                        <a:rPr lang="uk-UA" sz="2800" b="1" dirty="0" err="1"/>
                        <a:t>цифровізації</a:t>
                      </a:r>
                      <a:r>
                        <a:rPr lang="uk-UA" sz="2800" b="1" dirty="0"/>
                        <a:t> (</a:t>
                      </a:r>
                      <a:r>
                        <a:rPr lang="en-US" sz="2800" b="1" dirty="0"/>
                        <a:t>DAI)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191 000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з</a:t>
                      </a:r>
                      <a:r>
                        <a:rPr lang="en-US" sz="2800" b="1" dirty="0"/>
                        <a:t> 2014</a:t>
                      </a:r>
                      <a:r>
                        <a:rPr lang="uk-UA" sz="2800" b="1" dirty="0"/>
                        <a:t>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95983"/>
                  </a:ext>
                </a:extLst>
              </a:tr>
              <a:tr h="469527">
                <a:tc>
                  <a:txBody>
                    <a:bodyPr/>
                    <a:lstStyle/>
                    <a:p>
                      <a:r>
                        <a:rPr lang="en-US" sz="2800" b="1" dirty="0"/>
                        <a:t>4. </a:t>
                      </a:r>
                      <a:r>
                        <a:rPr lang="uk-UA" sz="2800" b="1" dirty="0"/>
                        <a:t>І</a:t>
                      </a:r>
                      <a:r>
                        <a:rPr lang="uk-UA" sz="2800" b="1" baseline="0" dirty="0"/>
                        <a:t> розвитку ІКТ (</a:t>
                      </a:r>
                      <a:r>
                        <a:rPr lang="en-US" sz="2800" b="1" baseline="0" dirty="0"/>
                        <a:t>IDI)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70 700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з 2002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67"/>
                  </a:ext>
                </a:extLst>
              </a:tr>
              <a:tr h="367679">
                <a:tc>
                  <a:txBody>
                    <a:bodyPr/>
                    <a:lstStyle/>
                    <a:p>
                      <a:r>
                        <a:rPr lang="en-US" sz="2800" b="1" dirty="0"/>
                        <a:t>5.</a:t>
                      </a:r>
                      <a:r>
                        <a:rPr lang="uk-UA" sz="2800" b="1" baseline="0" dirty="0"/>
                        <a:t> Глобальний інноваційний індекс (</a:t>
                      </a:r>
                      <a:r>
                        <a:rPr lang="en-US" sz="2800" b="1" baseline="0" dirty="0"/>
                        <a:t>GII)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457 000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з 2007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47037"/>
                  </a:ext>
                </a:extLst>
              </a:tr>
              <a:tr h="469527">
                <a:tc>
                  <a:txBody>
                    <a:bodyPr/>
                    <a:lstStyle/>
                    <a:p>
                      <a:r>
                        <a:rPr lang="en-US" sz="2800" b="1" dirty="0"/>
                        <a:t>6. </a:t>
                      </a:r>
                      <a:r>
                        <a:rPr lang="uk-UA" sz="2800" b="1" dirty="0"/>
                        <a:t>І</a:t>
                      </a:r>
                      <a:r>
                        <a:rPr lang="uk-UA" sz="2800" b="1" baseline="0" dirty="0"/>
                        <a:t> цифрової конкур-ті </a:t>
                      </a:r>
                      <a:r>
                        <a:rPr lang="en-US" sz="2800" b="1" baseline="0" dirty="0"/>
                        <a:t>WDCI)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16 600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з 2014</a:t>
                      </a:r>
                      <a:r>
                        <a:rPr lang="uk-UA" sz="2800" b="1" baseline="0" dirty="0"/>
                        <a:t> р.</a:t>
                      </a:r>
                      <a:endParaRPr lang="uk-U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08794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248698" y="2676698"/>
            <a:ext cx="4522124" cy="157941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92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871" y="205849"/>
            <a:ext cx="11713455" cy="10598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22BC"/>
                </a:solidFill>
                <a:latin typeface="Arial Black" panose="020B0A04020102020204" pitchFamily="34" charset="0"/>
              </a:rPr>
              <a:t>НА НАШ ПОГЛЯД, МАСШТАБИ ЦИФРОВІЗАЦІЇ ЕКОНОМІКИ УКРАЇНИ СЛІД ВИЗНАЧАТИ ЗА 3-МА ПЕРАМЕТРАМИ: </a:t>
            </a:r>
          </a:p>
        </p:txBody>
      </p:sp>
      <p:pic>
        <p:nvPicPr>
          <p:cNvPr id="1026" name="Picture 2" descr="Взаємне розміщення ребер куба — завдання. Геометрія, 10 кла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r="3623"/>
          <a:stretch/>
        </p:blipFill>
        <p:spPr bwMode="auto">
          <a:xfrm>
            <a:off x="533391" y="1419816"/>
            <a:ext cx="5580207" cy="51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955964" y="1808016"/>
            <a:ext cx="4405745" cy="4384965"/>
            <a:chOff x="2660073" y="1808018"/>
            <a:chExt cx="4405745" cy="4384965"/>
          </a:xfrm>
        </p:grpSpPr>
        <p:cxnSp>
          <p:nvCxnSpPr>
            <p:cNvPr id="4" name="Прямая со стрелкой 3"/>
            <p:cNvCxnSpPr/>
            <p:nvPr/>
          </p:nvCxnSpPr>
          <p:spPr>
            <a:xfrm flipH="1" flipV="1">
              <a:off x="2660073" y="1808018"/>
              <a:ext cx="62345" cy="4384964"/>
            </a:xfrm>
            <a:prstGeom prst="straightConnector1">
              <a:avLst/>
            </a:prstGeom>
            <a:ln w="60325">
              <a:solidFill>
                <a:srgbClr val="00964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2660073" y="4447309"/>
              <a:ext cx="2535382" cy="1745674"/>
            </a:xfrm>
            <a:prstGeom prst="straightConnector1">
              <a:avLst/>
            </a:prstGeom>
            <a:ln w="6032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2722418" y="6192982"/>
              <a:ext cx="4343400" cy="0"/>
            </a:xfrm>
            <a:prstGeom prst="straightConnector1">
              <a:avLst/>
            </a:prstGeom>
            <a:ln w="603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>
            <a:off x="6982690" y="2031465"/>
            <a:ext cx="4592781" cy="1"/>
          </a:xfrm>
          <a:prstGeom prst="straightConnector1">
            <a:avLst/>
          </a:prstGeom>
          <a:ln w="60325">
            <a:solidFill>
              <a:srgbClr val="009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982691" y="1442925"/>
            <a:ext cx="1936112" cy="55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ДЕ: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21415" y="2080507"/>
            <a:ext cx="5648911" cy="135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А-А1 </a:t>
            </a:r>
            <a:r>
              <a:rPr lang="ru-RU" sz="2400" b="1" dirty="0">
                <a:solidFill>
                  <a:schemeClr val="tx1"/>
                </a:solidFill>
              </a:rPr>
              <a:t>– РІВЕНЬ ЦИФРОВІЗАЦІЇ БІЗНЕС-ПРОЦЕСІВ В ЗАЛЕЖНОСТІ ВІД СКЛАДНОСТІ ЗАВДАНЬ </a:t>
            </a:r>
            <a:endParaRPr lang="uk-UA" sz="24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849479" y="3730596"/>
            <a:ext cx="4592781" cy="1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321413" y="3512916"/>
            <a:ext cx="5648911" cy="135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А-В </a:t>
            </a:r>
            <a:r>
              <a:rPr lang="ru-RU" sz="2400" b="1" dirty="0">
                <a:solidFill>
                  <a:schemeClr val="tx1"/>
                </a:solidFill>
              </a:rPr>
              <a:t>– РІВЕНЬ ЗАПРОВАДЖЕННЯ ЦИФРОВИХ ТЕХНОЛОГІЙ 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3.0 до 4.0 </a:t>
            </a:r>
            <a:endParaRPr lang="uk-UA" sz="2400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098860" y="5077689"/>
            <a:ext cx="4343400" cy="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33673" y="4953787"/>
            <a:ext cx="5648911" cy="135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А-</a:t>
            </a:r>
            <a:r>
              <a:rPr lang="en-US" sz="2400" b="1" u="sng" dirty="0">
                <a:solidFill>
                  <a:schemeClr val="tx1"/>
                </a:solidFill>
              </a:rPr>
              <a:t>D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– РІВЕНЬ </a:t>
            </a:r>
            <a:r>
              <a:rPr lang="uk-UA" sz="2400" b="1" dirty="0">
                <a:solidFill>
                  <a:schemeClr val="tx1"/>
                </a:solidFill>
              </a:rPr>
              <a:t>ОХОПЛЕННЯ УСІХ СФЕР ЕКОНОМІКИ</a:t>
            </a:r>
          </a:p>
        </p:txBody>
      </p:sp>
    </p:spTree>
    <p:extLst>
      <p:ext uri="{BB962C8B-B14F-4D97-AF65-F5344CB8AC3E}">
        <p14:creationId xmlns:p14="http://schemas.microsoft.com/office/powerpoint/2010/main" val="147445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7314" y="118705"/>
            <a:ext cx="9273261" cy="1045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ПРИНЦИПИ ВИЗНАЧЕННЯ  РІВНЯ ЦИФРОВІЗАЦІЇ БІЗНЕС-ПРОЦЕСІВ В ЗАЛЕЖНОСТІ ВІД СКЛАДНОСТІ ЗАВДАНЬ 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15389" y="267170"/>
            <a:ext cx="2081925" cy="748147"/>
          </a:xfrm>
          <a:prstGeom prst="rightArrow">
            <a:avLst/>
          </a:prstGeom>
          <a:solidFill>
            <a:srgbClr val="009644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" name="Группа 3"/>
          <p:cNvGrpSpPr/>
          <p:nvPr/>
        </p:nvGrpSpPr>
        <p:grpSpPr>
          <a:xfrm>
            <a:off x="515389" y="1312248"/>
            <a:ext cx="8547829" cy="5192712"/>
            <a:chOff x="234950" y="1395413"/>
            <a:chExt cx="8547829" cy="5192712"/>
          </a:xfrm>
          <a:solidFill>
            <a:schemeClr val="bg1"/>
          </a:solidFill>
        </p:grpSpPr>
        <p:cxnSp>
          <p:nvCxnSpPr>
            <p:cNvPr id="5" name="Прямая со стрелкой 4"/>
            <p:cNvCxnSpPr/>
            <p:nvPr/>
          </p:nvCxnSpPr>
          <p:spPr>
            <a:xfrm>
              <a:off x="827088" y="6053138"/>
              <a:ext cx="6697662" cy="0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3348038" y="6200775"/>
              <a:ext cx="1800225" cy="36036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Обсяг роботи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27088" y="6229350"/>
              <a:ext cx="1103312" cy="358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600" i="1" dirty="0">
                  <a:solidFill>
                    <a:schemeClr val="tx2"/>
                  </a:solidFill>
                </a:rPr>
                <a:t>Низький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16663" y="6200775"/>
              <a:ext cx="1222375" cy="360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600" i="1" dirty="0">
                  <a:solidFill>
                    <a:schemeClr val="tx2"/>
                  </a:solidFill>
                </a:rPr>
                <a:t>Високий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827088" y="1436688"/>
              <a:ext cx="0" cy="4440237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 rot="16200000">
              <a:off x="-257968" y="3329781"/>
              <a:ext cx="1511300" cy="52546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Складність </a:t>
              </a:r>
            </a:p>
            <a:p>
              <a:pPr algn="ctr"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завдань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 rot="16200000">
              <a:off x="-224632" y="5104607"/>
              <a:ext cx="1547813" cy="349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600" i="1" dirty="0">
                  <a:solidFill>
                    <a:schemeClr val="tx2"/>
                  </a:solidFill>
                </a:rPr>
                <a:t>Повторювані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16200000">
              <a:off x="-69850" y="1800226"/>
              <a:ext cx="1169987" cy="360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600" i="1" dirty="0">
                  <a:solidFill>
                    <a:schemeClr val="tx2"/>
                  </a:solidFill>
                </a:rPr>
                <a:t>Унікальні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931927" y="1499716"/>
              <a:ext cx="6607744" cy="9602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ru-RU" altLang="uk-UA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ЕКСПЕРТНІ ЗАВДАННЯ</a:t>
              </a:r>
            </a:p>
            <a:p>
              <a:pPr eaLnBrk="1" hangingPunct="1">
                <a:defRPr/>
              </a:pPr>
              <a:endParaRPr lang="ru-RU" alt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902693" y="2528467"/>
              <a:ext cx="2339339" cy="20448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АДМІНІСТРА-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ТИВНІ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ЗАВДАННЯ</a:t>
              </a: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317139" y="2538965"/>
              <a:ext cx="2249249" cy="20343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ЗАВДАННЯ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РІВНЯ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ПІДРОЗДІЛУ</a:t>
              </a: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632816" y="2538965"/>
              <a:ext cx="1906854" cy="3365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ЗАВДАННЯ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РІВНЯ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ПІДПРИ-</a:t>
              </a:r>
            </a:p>
            <a:p>
              <a:pPr algn="ctr" eaLnBrk="1" hangingPunct="1">
                <a:defRPr/>
              </a:pPr>
              <a:r>
                <a:rPr lang="ru-RU" altLang="uk-UA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ЄМСТВА</a:t>
              </a: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893455" y="4612493"/>
              <a:ext cx="4672933" cy="129209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ru-RU" altLang="uk-UA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ПОВТОРЮВАНІ ЗАВДАННЯ</a:t>
              </a: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1" hangingPunct="1">
                <a:defRPr/>
              </a:pPr>
              <a:endParaRPr lang="ru-RU" altLang="uk-UA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rot="16200000">
              <a:off x="6694923" y="4626479"/>
              <a:ext cx="2187557" cy="314028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chilly" dir="tl"/>
            </a:scene3d>
            <a:sp3d prstMaterial="dkEdge">
              <a:bevelT/>
            </a:sp3d>
          </p:spPr>
          <p:txBody>
            <a:bodyPr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1. АВТОМАТИЗАЦІЯ</a:t>
              </a:r>
              <a:endParaRPr lang="ru-RU" sz="1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rot="16200000">
              <a:off x="6452406" y="3959186"/>
              <a:ext cx="3528391" cy="307777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chilly" dir="tl"/>
            </a:scene3d>
            <a:sp3d prstMaterial="dkEdge">
              <a:bevelT/>
            </a:sp3d>
          </p:spPr>
          <p:txBody>
            <a:bodyPr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2. ЦИФРОВІЗАЦІЯ</a:t>
              </a:r>
              <a:endParaRPr lang="ru-RU" sz="1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 rot="16200000">
              <a:off x="6429544" y="3524036"/>
              <a:ext cx="4398693" cy="307777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chilly" dir="tl"/>
            </a:scene3d>
            <a:sp3d prstMaterial="dkEdge">
              <a:bevelT/>
            </a:sp3d>
          </p:spPr>
          <p:txBody>
            <a:bodyPr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3. ЦИФРОВА ТРАНСФОРМАЦІЯ</a:t>
              </a:r>
              <a:endParaRPr lang="ru-RU" sz="1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931863" y="3689350"/>
              <a:ext cx="669925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827088" y="2349500"/>
              <a:ext cx="7118350" cy="17463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796925" y="1462088"/>
              <a:ext cx="7621588" cy="17462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595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7314" y="118705"/>
            <a:ext cx="9273261" cy="1045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ПРИНЦИПИ ВИЗНАЧЕННЯ  РІВНЯ ЗАПРОВАДЖЕННЯ ЦИФРОВИХ ТЕХНОЛОГІЙ  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3.0 до 4.0 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15389" y="267170"/>
            <a:ext cx="2081925" cy="748147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Український інститут майбутньог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8869" r="2657" b="3598"/>
          <a:stretch/>
        </p:blipFill>
        <p:spPr bwMode="auto">
          <a:xfrm>
            <a:off x="2248180" y="1163782"/>
            <a:ext cx="6787556" cy="55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2028305" y="1015317"/>
            <a:ext cx="7007431" cy="479808"/>
            <a:chOff x="2028305" y="1015317"/>
            <a:chExt cx="7007431" cy="47980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28305" y="1015317"/>
              <a:ext cx="918143" cy="331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117593" y="1163780"/>
              <a:ext cx="918143" cy="331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80942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7314" y="118705"/>
            <a:ext cx="9273261" cy="1045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ПРИНЦИПИ ВИЗНАЧЕННЯ  РІВНЯ </a:t>
            </a:r>
            <a:r>
              <a:rPr lang="uk-UA" sz="2800" b="1" dirty="0">
                <a:solidFill>
                  <a:schemeClr val="tx1"/>
                </a:solidFill>
              </a:rPr>
              <a:t>ОХОПЛЕННЯ УСІХ СФЕР ЕКОНОМІКИ ІНСТРУМЕНТАМИ ЦИФРОВІЗАЦІЇ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15389" y="267170"/>
            <a:ext cx="2081925" cy="748147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24444" y="1961094"/>
            <a:ext cx="1832956" cy="4708981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(у </a:t>
            </a:r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. ІТ-сфера)</a:t>
            </a: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04293" y="3488124"/>
            <a:ext cx="1766868" cy="3170099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ВИРОБ-НИЧА 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0233" y="4082973"/>
            <a:ext cx="1792292" cy="2554545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ДЕРЖАВНА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СФЕРА і ОБОРОНА</a:t>
            </a: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75084" y="5641096"/>
            <a:ext cx="1855535" cy="1015663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БУДІВ-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НИЦТВА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33178" y="5652357"/>
            <a:ext cx="1855535" cy="1015663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ТРАНС-ПОРТУ</a:t>
            </a:r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391274" y="5344581"/>
            <a:ext cx="1479302" cy="1323439"/>
          </a:xfrm>
          <a:prstGeom prst="rect">
            <a:avLst/>
          </a:prstGeom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АГРО</a:t>
            </a: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</a:p>
          <a:p>
            <a:pPr algn="ctr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7630" y="1043702"/>
            <a:ext cx="1346583" cy="8236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37,2%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95525" y="2515988"/>
            <a:ext cx="1346583" cy="8236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19,8%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831" y="3076289"/>
            <a:ext cx="1346583" cy="8236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14,1%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60652" y="4673174"/>
            <a:ext cx="1346583" cy="8236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2,4%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87653" y="4661338"/>
            <a:ext cx="1346583" cy="8236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2,8%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452739" y="4396800"/>
            <a:ext cx="1346583" cy="8236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5,8%</a:t>
            </a:r>
          </a:p>
        </p:txBody>
      </p:sp>
      <p:sp>
        <p:nvSpPr>
          <p:cNvPr id="39" name="Овал 38"/>
          <p:cNvSpPr/>
          <p:nvPr/>
        </p:nvSpPr>
        <p:spPr>
          <a:xfrm>
            <a:off x="5432973" y="1163783"/>
            <a:ext cx="6483928" cy="23888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СТРУКТУРА ВВП УКРАЇНИ У 2021 р. (БЕЗ УРАХУВАННЯ ЧАСТКИ ПОДАТКУ НА ПРОДУКТИ)</a:t>
            </a:r>
          </a:p>
        </p:txBody>
      </p:sp>
    </p:spTree>
    <p:extLst>
      <p:ext uri="{BB962C8B-B14F-4D97-AF65-F5344CB8AC3E}">
        <p14:creationId xmlns:p14="http://schemas.microsoft.com/office/powerpoint/2010/main" val="3465981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1109</Words>
  <Application>Microsoft Office PowerPoint</Application>
  <PresentationFormat>Широкоэкранный</PresentationFormat>
  <Paragraphs>212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Гусева Ольга</cp:lastModifiedBy>
  <cp:revision>161</cp:revision>
  <dcterms:created xsi:type="dcterms:W3CDTF">2019-02-26T19:40:22Z</dcterms:created>
  <dcterms:modified xsi:type="dcterms:W3CDTF">2022-12-28T07:04:12Z</dcterms:modified>
</cp:coreProperties>
</file>