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381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381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381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381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381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381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DCE6F2"/>
          </a:solidFill>
        </a:fill>
      </a:tcStyle>
    </a:band2H>
    <a:firstCol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E6F2"/>
          </a:solidFill>
        </a:fill>
      </a:tcStyle>
    </a:lastRow>
    <a:fir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38100" cap="flat">
              <a:solidFill>
                <a:srgbClr val="DCE6F2"/>
              </a:solidFill>
              <a:prstDash val="solid"/>
              <a:round/>
            </a:ln>
          </a:top>
          <a:bottom>
            <a:ln w="127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DCE6F2"/>
        </a:fontRef>
        <a:srgbClr val="DCE6F2"/>
      </a:tcTxStyle>
      <a:tcStyle>
        <a:tcBdr>
          <a:left>
            <a:ln w="12700" cap="flat">
              <a:solidFill>
                <a:srgbClr val="DCE6F2"/>
              </a:solidFill>
              <a:prstDash val="solid"/>
              <a:round/>
            </a:ln>
          </a:left>
          <a:right>
            <a:ln w="12700" cap="flat">
              <a:solidFill>
                <a:srgbClr val="DCE6F2"/>
              </a:solidFill>
              <a:prstDash val="solid"/>
              <a:round/>
            </a:ln>
          </a:right>
          <a:top>
            <a:ln w="12700" cap="flat">
              <a:solidFill>
                <a:srgbClr val="DCE6F2"/>
              </a:solidFill>
              <a:prstDash val="solid"/>
              <a:round/>
            </a:ln>
          </a:top>
          <a:bottom>
            <a:ln w="38100" cap="flat">
              <a:solidFill>
                <a:srgbClr val="DCE6F2"/>
              </a:solidFill>
              <a:prstDash val="solid"/>
              <a:round/>
            </a:ln>
          </a:bottom>
          <a:insideH>
            <a:ln w="12700" cap="flat">
              <a:solidFill>
                <a:srgbClr val="DCE6F2"/>
              </a:solidFill>
              <a:prstDash val="solid"/>
              <a:round/>
            </a:ln>
          </a:insideH>
          <a:insideV>
            <a:ln w="12700" cap="flat">
              <a:solidFill>
                <a:srgbClr val="DCE6F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ровень текста 1…"/>
          <p:cNvSpPr txBox="1"/>
          <p:nvPr>
            <p:ph type="body" idx="1"/>
          </p:nvPr>
        </p:nvSpPr>
        <p:spPr>
          <a:xfrm>
            <a:off x="457200" y="274638"/>
            <a:ext cx="8229600" cy="5851527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0">
              <a:spcBef>
                <a:spcPts val="500"/>
              </a:spcBef>
              <a:buSzTx/>
              <a:buFontTx/>
              <a:buNone/>
              <a:defRPr sz="2400"/>
            </a:lvl2pPr>
            <a:lvl3pPr marL="0" indent="0">
              <a:spcBef>
                <a:spcPts val="500"/>
              </a:spcBef>
              <a:buSzTx/>
              <a:buFontTx/>
              <a:buNone/>
              <a:defRPr sz="2400"/>
            </a:lvl3pPr>
            <a:lvl4pPr marL="0" indent="0">
              <a:spcBef>
                <a:spcPts val="500"/>
              </a:spcBef>
              <a:buSzTx/>
              <a:buFontTx/>
              <a:buNone/>
              <a:defRPr sz="2400"/>
            </a:lvl4pPr>
            <a:lvl5pPr marL="0" indent="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CE6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3" name="Овал 4" descr="Овал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2359025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0"/>
            <a:ext cx="2663825" cy="18907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05" name="Rectangle 3"/>
          <p:cNvSpPr txBox="1"/>
          <p:nvPr/>
        </p:nvSpPr>
        <p:spPr>
          <a:xfrm>
            <a:off x="2103120" y="399398"/>
            <a:ext cx="5266375" cy="1441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ДЕРЖАВНИЙ УНІВЕРСИТЕТ ТЕЛЕКОМУНІКАЦІЙ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b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ctr">
              <a:defRPr b="1"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НАВЧАЛЬНО-НАУКОВИЙ ІНСТИТУТ МЕНЕДЖМЕНТУ ТА ПІДПРИЄМНИЦТВА</a:t>
            </a:r>
          </a:p>
          <a:p>
            <a:pPr algn="ctr">
              <a:defRPr b="1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ctr">
              <a:defRPr b="1"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КАФЕДРА МЕНЕДЖМЕНТУ</a:t>
            </a:r>
          </a:p>
        </p:txBody>
      </p:sp>
      <p:sp>
        <p:nvSpPr>
          <p:cNvPr id="106" name="Rectangle 2"/>
          <p:cNvSpPr txBox="1"/>
          <p:nvPr/>
        </p:nvSpPr>
        <p:spPr>
          <a:xfrm>
            <a:off x="363705" y="3053709"/>
            <a:ext cx="8549324" cy="2904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449580"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9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>
                <a:solidFill>
                  <a:srgbClr val="0433FF"/>
                </a:solidFill>
              </a:rPr>
              <a:t>ІМПЕРАТИВИ  ЦИФРОВОЇ ТРАНСФОРМАЦІЇ ЕКОНОМІКИ УКРАЇНИ</a:t>
            </a:r>
            <a:endParaRPr b="1">
              <a:solidFill>
                <a:srgbClr val="0433FF"/>
              </a:solidFill>
            </a:endParaRP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доктор економічних наук, професор, академік Академії економічних  наук України,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професор кафедри менеджменту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</a:p>
          <a:p>
            <a:pPr algn="ctr">
              <a:defRPr b="1"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Зеліско Інна Михайлівна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Text Box 4"/>
          <p:cNvSpPr txBox="1"/>
          <p:nvPr/>
        </p:nvSpPr>
        <p:spPr>
          <a:xfrm>
            <a:off x="1169592" y="115887"/>
            <a:ext cx="7552719" cy="108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b="1" sz="24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     </a:t>
            </a:r>
          </a:p>
          <a:p>
            <a:pPr algn="ctr"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Рейтинг глобальної цифрової            конкурентоспроможності України</a:t>
            </a:r>
          </a:p>
        </p:txBody>
      </p:sp>
      <p:graphicFrame>
        <p:nvGraphicFramePr>
          <p:cNvPr id="110" name="Таблица"/>
          <p:cNvGraphicFramePr/>
          <p:nvPr/>
        </p:nvGraphicFramePr>
        <p:xfrm>
          <a:off x="1148136" y="1636095"/>
          <a:ext cx="7595627" cy="32675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12562"/>
                <a:gridCol w="942428"/>
                <a:gridCol w="912068"/>
                <a:gridCol w="940993"/>
                <a:gridCol w="933048"/>
                <a:gridCol w="948287"/>
                <a:gridCol w="1006238"/>
              </a:tblGrid>
              <a:tr h="637988">
                <a:tc>
                  <a:txBody>
                    <a:bodyPr/>
                    <a:lstStyle/>
                    <a:p>
                      <a:pPr algn="just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Оцінка рівня застосування ІКТ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 р.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 р.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 р.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 р.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 р.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 р.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715549">
                <a:tc>
                  <a:txBody>
                    <a:bodyPr/>
                    <a:lstStyle/>
                    <a:p>
                      <a:pPr algn="just" defTabSz="449580">
                        <a:tabLst>
                          <a:tab pos="457200" algn="l"/>
                          <a:tab pos="914400" algn="l"/>
                        </a:tabLst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Загальний рівень, </a:t>
                      </a:r>
                    </a:p>
                    <a:p>
                      <a:pPr algn="just" defTabSz="449580">
                        <a:tabLst>
                          <a:tab pos="457200" algn="l"/>
                          <a:tab pos="914400" algn="l"/>
                        </a:tabLst>
                        <a:def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в т.ч. чинники: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637988">
                <a:tc>
                  <a:txBody>
                    <a:bodyPr/>
                    <a:lstStyle/>
                    <a:p>
                      <a:pPr algn="just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Знання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637988">
                <a:tc>
                  <a:txBody>
                    <a:bodyPr/>
                    <a:lstStyle/>
                    <a:p>
                      <a:pPr algn="just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Технологічне середовище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637988">
                <a:tc>
                  <a:txBody>
                    <a:bodyPr/>
                    <a:lstStyle/>
                    <a:p>
                      <a:pPr algn="just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Відкритість майбутньому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20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" name="Text Box 4"/>
          <p:cNvSpPr txBox="1"/>
          <p:nvPr/>
        </p:nvSpPr>
        <p:spPr>
          <a:xfrm>
            <a:off x="697908" y="89178"/>
            <a:ext cx="7748183" cy="106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563C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</a:p>
          <a:p>
            <a:pPr algn="ct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Показники  глобальних індексів розвитку  діджиталізації в Україні </a:t>
            </a:r>
          </a:p>
        </p:txBody>
      </p:sp>
      <p:graphicFrame>
        <p:nvGraphicFramePr>
          <p:cNvPr id="114" name="Таблица"/>
          <p:cNvGraphicFramePr/>
          <p:nvPr/>
        </p:nvGraphicFramePr>
        <p:xfrm>
          <a:off x="690975" y="1370561"/>
          <a:ext cx="7904503" cy="50392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429358"/>
                <a:gridCol w="768515"/>
                <a:gridCol w="787838"/>
                <a:gridCol w="751965"/>
                <a:gridCol w="742637"/>
                <a:gridCol w="812365"/>
                <a:gridCol w="770635"/>
                <a:gridCol w="841188"/>
              </a:tblGrid>
              <a:tr h="426750">
                <a:tc rowSpan="2"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Назва показника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Роки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4267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760818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ГІІ </a:t>
                      </a:r>
                    </a:p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Глобальний індекс інновацій (Global Innovation Index)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1248668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ІАБ </a:t>
                      </a:r>
                    </a:p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Індекс інновацій Агентства Блумберг (Bloomberg Innovation Index)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1248668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ГІКТ</a:t>
                      </a:r>
                    </a:p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Глобальний індекс конкурентоспроможності талантів (Global Talent Competitiveness Index)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1020068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ЄІТ </a:t>
                      </a:r>
                    </a:p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Європейське інноваційне табло (European Innovation Scoreboard)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7" name="Text Box 4"/>
          <p:cNvSpPr txBox="1"/>
          <p:nvPr/>
        </p:nvSpPr>
        <p:spPr>
          <a:xfrm>
            <a:off x="914006" y="89177"/>
            <a:ext cx="7545131" cy="777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563C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</a:p>
          <a:p>
            <a:pPr algn="ctr" defTabSz="449580">
              <a:lnSpc>
                <a:spcPct val="150000"/>
              </a:lnSpc>
              <a:spcBef>
                <a:spcPts val="300"/>
              </a:spcBef>
              <a:tabLst>
                <a:tab pos="317500" algn="l"/>
                <a:tab pos="6477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Стан інноваційного розвитку України</a:t>
            </a:r>
          </a:p>
        </p:txBody>
      </p:sp>
      <p:graphicFrame>
        <p:nvGraphicFramePr>
          <p:cNvPr id="118" name="Таблица"/>
          <p:cNvGraphicFramePr/>
          <p:nvPr/>
        </p:nvGraphicFramePr>
        <p:xfrm>
          <a:off x="920356" y="1204338"/>
          <a:ext cx="7532428" cy="498906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845084"/>
                <a:gridCol w="652715"/>
                <a:gridCol w="631461"/>
                <a:gridCol w="627039"/>
                <a:gridCol w="696906"/>
                <a:gridCol w="673912"/>
                <a:gridCol w="696906"/>
                <a:gridCol w="708403"/>
              </a:tblGrid>
              <a:tr h="310486">
                <a:tc rowSpan="2"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Назва показника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Роки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10486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Глобальний індекс інновацій (Global Innovation Index)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260765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Інноваційні витрати (Іnnovatіon Іnput)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260765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Інституції (Institutions)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413165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Людський капітал і дослідження </a:t>
                      </a:r>
                    </a:p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(Human capital &amp; research)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ED7E7"/>
                    </a:solidFill>
                  </a:tcPr>
                </a:tc>
              </a:tr>
              <a:tr h="248604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Інфраструктура (Infrastructure)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513686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Рівень розвитку ринку</a:t>
                      </a:r>
                    </a:p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(Market sophistication)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513686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Рівень розвитку бізнесу або бізнес-досвід (Business sophistication)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513686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Інноваційні результати (Іnnovatіon Output)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716886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Знання і результати технічного та технологічного  наукового пошуку   (Knowledge &amp; technology outputs)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  <a:tr h="513686">
                <a:tc>
                  <a:txBody>
                    <a:bodyPr/>
                    <a:lstStyle/>
                    <a:p>
                      <a:pPr algn="l" defTabSz="44958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Креативність (результати творчої діяльності)(Creative outputs)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tabLst>
                          <a:tab pos="457200" algn="l"/>
                          <a:tab pos="914400" algn="l"/>
                        </a:tabLst>
                        <a:defRPr sz="1800"/>
                      </a:pPr>
                      <a:r>
                        <a:rPr sz="12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Text Box 4"/>
          <p:cNvSpPr txBox="1"/>
          <p:nvPr/>
        </p:nvSpPr>
        <p:spPr>
          <a:xfrm>
            <a:off x="874323" y="89178"/>
            <a:ext cx="7661741" cy="106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563C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</a:t>
            </a:r>
          </a:p>
          <a:p>
            <a:pPr algn="ctr" defTabSz="457200"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Цифрові технології, продукти та послуги, як інноваційні тренди розвитку національної економіки</a:t>
            </a:r>
          </a:p>
        </p:txBody>
      </p:sp>
      <p:grpSp>
        <p:nvGrpSpPr>
          <p:cNvPr id="126" name="Группа"/>
          <p:cNvGrpSpPr/>
          <p:nvPr/>
        </p:nvGrpSpPr>
        <p:grpSpPr>
          <a:xfrm>
            <a:off x="699094" y="1152948"/>
            <a:ext cx="7745815" cy="5818990"/>
            <a:chOff x="0" y="0"/>
            <a:chExt cx="7745814" cy="5818988"/>
          </a:xfrm>
        </p:grpSpPr>
        <p:pic>
          <p:nvPicPr>
            <p:cNvPr id="122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745706" cy="543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5" name="Caption"/>
            <p:cNvGrpSpPr/>
            <p:nvPr/>
          </p:nvGrpSpPr>
          <p:grpSpPr>
            <a:xfrm>
              <a:off x="0" y="5539584"/>
              <a:ext cx="7745814" cy="279404"/>
              <a:chOff x="0" y="0"/>
              <a:chExt cx="7745813" cy="279403"/>
            </a:xfrm>
          </p:grpSpPr>
          <p:sp>
            <p:nvSpPr>
              <p:cNvPr id="123" name="Прямоугольник"/>
              <p:cNvSpPr/>
              <p:nvPr/>
            </p:nvSpPr>
            <p:spPr>
              <a:xfrm>
                <a:off x="0" y="-1"/>
                <a:ext cx="7745814" cy="279405"/>
              </a:xfrm>
              <a:prstGeom prst="roundRect">
                <a:avLst>
                  <a:gd name="adj" fmla="val 0"/>
                </a:avLst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4" name="Подпись"/>
              <p:cNvSpPr txBox="1"/>
              <p:nvPr/>
            </p:nvSpPr>
            <p:spPr>
              <a:xfrm>
                <a:off x="0" y="-1"/>
                <a:ext cx="7745813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/>
                <a:r>
                  <a:t>Подпись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Text Box 4"/>
          <p:cNvSpPr txBox="1"/>
          <p:nvPr/>
        </p:nvSpPr>
        <p:spPr>
          <a:xfrm>
            <a:off x="874323" y="89177"/>
            <a:ext cx="7661741" cy="111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563C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</a:t>
            </a:r>
          </a:p>
          <a:p>
            <a:pPr algn="ctr" defTabSz="406908">
              <a:lnSpc>
                <a:spcPts val="2700"/>
              </a:lnSpc>
              <a:spcBef>
                <a:spcPts val="100"/>
              </a:spcBef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Сучасні бар’єри розвитку цифрової трансформації бізнесу в Україні</a:t>
            </a:r>
          </a:p>
        </p:txBody>
      </p:sp>
      <p:pic>
        <p:nvPicPr>
          <p:cNvPr id="13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15400" r="13008" b="0"/>
          <a:stretch>
            <a:fillRect/>
          </a:stretch>
        </p:blipFill>
        <p:spPr>
          <a:xfrm>
            <a:off x="1270249" y="1401200"/>
            <a:ext cx="7011597" cy="4816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Text Box 4"/>
          <p:cNvSpPr txBox="1"/>
          <p:nvPr/>
        </p:nvSpPr>
        <p:spPr>
          <a:xfrm>
            <a:off x="874323" y="89178"/>
            <a:ext cx="7661741" cy="106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563C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</a:t>
            </a:r>
          </a:p>
          <a:p>
            <a:pPr algn="ctr" defTabSz="406908"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Стан та рівень застосування електронних державних сервісів</a:t>
            </a:r>
          </a:p>
        </p:txBody>
      </p:sp>
      <p:pic>
        <p:nvPicPr>
          <p:cNvPr id="13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16612" r="8668" b="0"/>
          <a:stretch>
            <a:fillRect/>
          </a:stretch>
        </p:blipFill>
        <p:spPr>
          <a:xfrm>
            <a:off x="1009369" y="1346346"/>
            <a:ext cx="7391529" cy="5048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Номер слайда 5"/>
          <p:cNvSpPr txBox="1"/>
          <p:nvPr>
            <p:ph type="sldNum" sz="quarter" idx="4294967295"/>
          </p:nvPr>
        </p:nvSpPr>
        <p:spPr>
          <a:xfrm>
            <a:off x="8505418" y="6414760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Text Box 4"/>
          <p:cNvSpPr txBox="1"/>
          <p:nvPr/>
        </p:nvSpPr>
        <p:spPr>
          <a:xfrm>
            <a:off x="874323" y="89177"/>
            <a:ext cx="7661741" cy="111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defTabSz="44958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b="1" sz="2300">
                <a:solidFill>
                  <a:srgbClr val="0433FF"/>
                </a:solidFill>
                <a:uFill>
                  <a:solidFill>
                    <a:srgbClr val="0563C1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</a:t>
            </a:r>
          </a:p>
          <a:p>
            <a:pPr algn="ctr" defTabSz="406908">
              <a:lnSpc>
                <a:spcPts val="2700"/>
              </a:lnSpc>
              <a:spcBef>
                <a:spcPts val="100"/>
              </a:spcBef>
              <a:defRPr b="1" sz="2300">
                <a:solidFill>
                  <a:srgbClr val="0433FF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Пріоритетні напрями інвестування розвитку цифрової економіки в Україні</a:t>
            </a:r>
          </a:p>
        </p:txBody>
      </p:sp>
      <p:pic>
        <p:nvPicPr>
          <p:cNvPr id="13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0" t="14872" r="13175" b="0"/>
          <a:stretch>
            <a:fillRect/>
          </a:stretch>
        </p:blipFill>
        <p:spPr>
          <a:xfrm>
            <a:off x="1091803" y="1369468"/>
            <a:ext cx="6960296" cy="5087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DCE6F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E6F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E6F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