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5" r:id="rId2"/>
    <p:sldId id="292" r:id="rId3"/>
    <p:sldId id="288" r:id="rId4"/>
    <p:sldId id="289" r:id="rId5"/>
    <p:sldId id="290" r:id="rId6"/>
    <p:sldId id="291" r:id="rId7"/>
    <p:sldId id="298" r:id="rId8"/>
    <p:sldId id="294" r:id="rId9"/>
    <p:sldId id="293" r:id="rId10"/>
    <p:sldId id="295" r:id="rId11"/>
    <p:sldId id="297" r:id="rId12"/>
    <p:sldId id="303" r:id="rId13"/>
    <p:sldId id="304" r:id="rId14"/>
    <p:sldId id="305" r:id="rId15"/>
    <p:sldId id="306" r:id="rId16"/>
    <p:sldId id="284" r:id="rId17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ECD"/>
    <a:srgbClr val="2932E9"/>
    <a:srgbClr val="33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2080" autoAdjust="0"/>
  </p:normalViewPr>
  <p:slideViewPr>
    <p:cSldViewPr>
      <p:cViewPr varScale="1">
        <p:scale>
          <a:sx n="99" d="100"/>
          <a:sy n="99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08A93E-1875-4F88-842F-37AEBD763A82}" type="datetimeFigureOut">
              <a:rPr lang="en-US"/>
              <a:pPr>
                <a:defRPr/>
              </a:pPr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0749BF-A875-49B3-9275-65EE1E1E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6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6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44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8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14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78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7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4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776BC4-48C6-4EC5-94E8-088FFD0A604F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8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996D01-E2E8-4CFC-BCA3-8D86DF046CDC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7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9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1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7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12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49BF-A875-49B3-9275-65EE1E1E61D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1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945595-FAF5-4CA1-9840-BF8EA688A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9877866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defRPr/>
            </a:lvl1pPr>
            <a:lvl2pPr>
              <a:defRPr>
                <a:solidFill>
                  <a:srgbClr val="151ECD"/>
                </a:solidFill>
              </a:defRPr>
            </a:lvl2pPr>
            <a:lvl3pPr>
              <a:defRPr>
                <a:solidFill>
                  <a:srgbClr val="151ECD"/>
                </a:solidFill>
              </a:defRPr>
            </a:lvl3pPr>
            <a:lvl4pPr>
              <a:defRPr>
                <a:solidFill>
                  <a:srgbClr val="151ECD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3A8AF-112D-4E14-964A-5447247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12494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SzPct val="70000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AEB8E-0B05-4706-9680-37213E2FE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103384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04D98-D1FB-41F7-84E7-DF49B25C6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180895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67B7B8-E6DF-46E1-B60E-FF8B516C3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4216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DB250-3D6F-410D-B9AD-D28D3884C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41245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151ECD"/>
                </a:solidFill>
              </a:defRPr>
            </a:lvl2pPr>
            <a:lvl3pPr>
              <a:defRPr sz="2400">
                <a:solidFill>
                  <a:srgbClr val="151ECD"/>
                </a:solidFill>
              </a:defRPr>
            </a:lvl3pPr>
            <a:lvl4pPr>
              <a:defRPr sz="2000">
                <a:solidFill>
                  <a:srgbClr val="151ECD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51EC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B76BC-5282-4B45-80E5-36AF7B17C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7583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51E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51EC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A49DD-3A29-46F0-85AD-655EBB21D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  <p:extLst>
      <p:ext uri="{BB962C8B-B14F-4D97-AF65-F5344CB8AC3E}">
        <p14:creationId xmlns:p14="http://schemas.microsoft.com/office/powerpoint/2010/main" val="225740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323850" y="1008000"/>
            <a:ext cx="850463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3850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3850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2078888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2078888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3833925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3833925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5588962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5588962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344000" y="3971432"/>
            <a:ext cx="1485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344000" y="4605832"/>
            <a:ext cx="1485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323850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2078888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43"/>
          </p:nvPr>
        </p:nvSpPr>
        <p:spPr>
          <a:xfrm>
            <a:off x="3834216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44"/>
          </p:nvPr>
        </p:nvSpPr>
        <p:spPr>
          <a:xfrm>
            <a:off x="5588963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45"/>
          </p:nvPr>
        </p:nvSpPr>
        <p:spPr>
          <a:xfrm>
            <a:off x="7335441" y="1735138"/>
            <a:ext cx="1484710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D433-59F8-43DE-AC1C-B72C25C0A2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2116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level 1</a:t>
            </a:r>
          </a:p>
          <a:p>
            <a:pPr lvl="1"/>
            <a:r>
              <a:rPr lang="en-US" altLang="en-US" smtClean="0"/>
              <a:t>level 2</a:t>
            </a:r>
          </a:p>
          <a:p>
            <a:pPr lvl="2"/>
            <a:r>
              <a:rPr lang="en-US" altLang="en-US" smtClean="0"/>
              <a:t>level 3</a:t>
            </a:r>
          </a:p>
          <a:p>
            <a:pPr lvl="3"/>
            <a:r>
              <a:rPr lang="en-US" altLang="en-US" smtClean="0"/>
              <a:t> level 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338" y="6356350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151E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Addressing security challenges on a global scale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854489-1537-404E-9D00-3300BB1D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5222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4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151E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Geneva, 6-7 December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1E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51EC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pPr eaLnBrk="1" hangingPunct="1"/>
            <a:r>
              <a:rPr lang="uk-UA" b="1" dirty="0" err="1"/>
              <a:t>Modern</a:t>
            </a:r>
            <a:r>
              <a:rPr lang="uk-UA" b="1" dirty="0"/>
              <a:t> </a:t>
            </a:r>
            <a:r>
              <a:rPr lang="uk-UA" b="1" dirty="0" err="1" smtClean="0"/>
              <a:t>Challenges</a:t>
            </a:r>
            <a:r>
              <a:rPr lang="uk-UA" b="1" dirty="0" smtClean="0"/>
              <a:t> </a:t>
            </a:r>
            <a:r>
              <a:rPr lang="uk-UA" b="1" dirty="0" err="1" smtClean="0"/>
              <a:t>and</a:t>
            </a:r>
            <a:r>
              <a:rPr lang="uk-UA" b="1" dirty="0" smtClean="0"/>
              <a:t> </a:t>
            </a:r>
            <a:r>
              <a:rPr lang="uk-UA" b="1" dirty="0" err="1" smtClean="0"/>
              <a:t>Threats</a:t>
            </a:r>
            <a:r>
              <a:rPr lang="uk-UA" b="1" dirty="0" smtClean="0"/>
              <a:t> </a:t>
            </a:r>
            <a:r>
              <a:rPr lang="uk-UA" b="1" dirty="0" err="1" smtClean="0"/>
              <a:t>to</a:t>
            </a:r>
            <a:r>
              <a:rPr lang="uk-UA" b="1" dirty="0" smtClean="0"/>
              <a:t> </a:t>
            </a:r>
            <a:r>
              <a:rPr lang="uk-UA" b="1" dirty="0" err="1" smtClean="0"/>
              <a:t>Digital</a:t>
            </a:r>
            <a:r>
              <a:rPr lang="uk-UA" b="1" dirty="0" smtClean="0"/>
              <a:t> </a:t>
            </a:r>
            <a:r>
              <a:rPr lang="uk-UA" b="1" dirty="0" err="1" smtClean="0"/>
              <a:t>Transformation</a:t>
            </a:r>
            <a:endParaRPr lang="en-US" altLang="en-US" sz="4400" b="1" dirty="0" smtClean="0"/>
          </a:p>
        </p:txBody>
      </p:sp>
      <p:sp>
        <p:nvSpPr>
          <p:cNvPr id="12291" name="Subtitle 7"/>
          <p:cNvSpPr>
            <a:spLocks noGrp="1"/>
          </p:cNvSpPr>
          <p:nvPr>
            <p:ph type="subTitle" idx="1"/>
          </p:nvPr>
        </p:nvSpPr>
        <p:spPr>
          <a:xfrm>
            <a:off x="572491" y="4352702"/>
            <a:ext cx="7920880" cy="127099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Vitalii Savchenko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7030A0"/>
                </a:solidFill>
              </a:rPr>
              <a:t>State University of Telecommunications</a:t>
            </a: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6" name="Picture 8" descr="http://www.dut.edu.ua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story of ITU&amp;#39;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206942" y="199988"/>
            <a:ext cx="8730115" cy="498588"/>
          </a:xfrm>
        </p:spPr>
        <p:txBody>
          <a:bodyPr/>
          <a:lstStyle/>
          <a:p>
            <a:r>
              <a:rPr lang="en-US" sz="2800" b="1" dirty="0" smtClean="0"/>
              <a:t>Security</a:t>
            </a:r>
            <a:endParaRPr lang="en-US" sz="2800" dirty="0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A5A3796-BF30-48D3-A0F8-32BA529DF927}" type="slidenum">
              <a:rPr lang="en-US" altLang="en-US" sz="2400" b="1" smtClean="0">
                <a:solidFill>
                  <a:srgbClr val="151ECD"/>
                </a:solidFill>
              </a:rPr>
              <a:t>10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20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2" y="695015"/>
            <a:ext cx="7488833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66046" y="6353371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Overcoming the Challenges </a:t>
            </a:r>
            <a:r>
              <a:rPr lang="en-US" b="1" dirty="0" smtClean="0">
                <a:solidFill>
                  <a:srgbClr val="C00000"/>
                </a:solidFill>
              </a:rPr>
              <a:t>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3FB8D-59BC-493C-AFA5-33D205B132EC}" type="slidenum">
              <a:rPr lang="en-US" altLang="en-US" sz="2400" b="1" smtClean="0">
                <a:solidFill>
                  <a:srgbClr val="151ECD"/>
                </a:solidFill>
              </a:rPr>
              <a:t>11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9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3136" y="620688"/>
            <a:ext cx="591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1 - </a:t>
            </a:r>
            <a:r>
              <a:rPr lang="en-US" sz="2400" b="1" dirty="0" smtClean="0">
                <a:solidFill>
                  <a:srgbClr val="C00000"/>
                </a:solidFill>
              </a:rPr>
              <a:t>Invest </a:t>
            </a:r>
            <a:r>
              <a:rPr lang="en-US" sz="2400" b="1" dirty="0">
                <a:solidFill>
                  <a:srgbClr val="C00000"/>
                </a:solidFill>
              </a:rPr>
              <a:t>in a Digital Adoption Platform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81" y="1420798"/>
            <a:ext cx="8621216" cy="4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66046" y="6353371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Overcoming the Challenges </a:t>
            </a:r>
            <a:r>
              <a:rPr lang="en-US" b="1" dirty="0" smtClean="0">
                <a:solidFill>
                  <a:srgbClr val="C00000"/>
                </a:solidFill>
              </a:rPr>
              <a:t>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3FB8D-59BC-493C-AFA5-33D205B132EC}" type="slidenum">
              <a:rPr lang="en-US" altLang="en-US" sz="2400" b="1" smtClean="0">
                <a:solidFill>
                  <a:srgbClr val="151ECD"/>
                </a:solidFill>
              </a:rPr>
              <a:t>12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9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640" t="19840" r="4640" b="9500"/>
          <a:stretch/>
        </p:blipFill>
        <p:spPr>
          <a:xfrm>
            <a:off x="530492" y="836712"/>
            <a:ext cx="8072830" cy="5300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3136" y="620688"/>
            <a:ext cx="565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2 - </a:t>
            </a:r>
            <a:r>
              <a:rPr lang="en-US" sz="2400" b="1" dirty="0" smtClean="0">
                <a:solidFill>
                  <a:srgbClr val="C00000"/>
                </a:solidFill>
              </a:rPr>
              <a:t>Create </a:t>
            </a:r>
            <a:r>
              <a:rPr lang="en-US" sz="2400" b="1" dirty="0">
                <a:solidFill>
                  <a:srgbClr val="C00000"/>
                </a:solidFill>
              </a:rPr>
              <a:t>a Change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485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66046" y="6353371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Overcoming the Challenges </a:t>
            </a:r>
            <a:r>
              <a:rPr lang="en-US" b="1" dirty="0" smtClean="0">
                <a:solidFill>
                  <a:srgbClr val="C00000"/>
                </a:solidFill>
              </a:rPr>
              <a:t>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3FB8D-59BC-493C-AFA5-33D205B132EC}" type="slidenum">
              <a:rPr lang="en-US" altLang="en-US" sz="2400" b="1" smtClean="0">
                <a:solidFill>
                  <a:srgbClr val="151ECD"/>
                </a:solidFill>
              </a:rPr>
              <a:t>13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9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1424" y="620688"/>
            <a:ext cx="6525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3 - </a:t>
            </a:r>
            <a:r>
              <a:rPr lang="fr-FR" sz="2400" b="1" dirty="0" smtClean="0">
                <a:solidFill>
                  <a:srgbClr val="C00000"/>
                </a:solidFill>
              </a:rPr>
              <a:t>Hire </a:t>
            </a:r>
            <a:r>
              <a:rPr lang="fr-FR" sz="2400" b="1" dirty="0">
                <a:solidFill>
                  <a:srgbClr val="C00000"/>
                </a:solidFill>
              </a:rPr>
              <a:t>a Digital Transformation Consultant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96752"/>
            <a:ext cx="8772985" cy="49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66046" y="6353371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Overcoming the Challenges </a:t>
            </a:r>
            <a:r>
              <a:rPr lang="en-US" b="1" dirty="0" smtClean="0">
                <a:solidFill>
                  <a:srgbClr val="C00000"/>
                </a:solidFill>
              </a:rPr>
              <a:t>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3FB8D-59BC-493C-AFA5-33D205B132EC}" type="slidenum">
              <a:rPr lang="en-US" altLang="en-US" sz="2400" b="1" smtClean="0">
                <a:solidFill>
                  <a:srgbClr val="151ECD"/>
                </a:solidFill>
              </a:rPr>
              <a:t>14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9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642346"/>
            <a:ext cx="9070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4 - </a:t>
            </a:r>
            <a:r>
              <a:rPr lang="en-US" sz="2400" b="1" dirty="0" smtClean="0">
                <a:solidFill>
                  <a:srgbClr val="C00000"/>
                </a:solidFill>
              </a:rPr>
              <a:t>Align </a:t>
            </a:r>
            <a:r>
              <a:rPr lang="en-US" sz="2400" b="1" dirty="0">
                <a:solidFill>
                  <a:srgbClr val="C00000"/>
                </a:solidFill>
              </a:rPr>
              <a:t>Business Goals with Digital Transformation Strategy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8095" b="16256"/>
          <a:stretch/>
        </p:blipFill>
        <p:spPr>
          <a:xfrm>
            <a:off x="43189" y="1441089"/>
            <a:ext cx="9084606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66046" y="6353371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Overcoming the Challenges </a:t>
            </a:r>
            <a:r>
              <a:rPr lang="en-US" b="1" dirty="0" smtClean="0">
                <a:solidFill>
                  <a:srgbClr val="C00000"/>
                </a:solidFill>
              </a:rPr>
              <a:t>and Threats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63FB8D-59BC-493C-AFA5-33D205B132EC}" type="slidenum">
              <a:rPr lang="en-US" altLang="en-US" sz="2400" b="1" smtClean="0">
                <a:solidFill>
                  <a:srgbClr val="151ECD"/>
                </a:solidFill>
              </a:rPr>
              <a:t>15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9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34" y="908720"/>
            <a:ext cx="6871132" cy="52470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12926" y="644747"/>
            <a:ext cx="184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5 - </a:t>
            </a:r>
            <a:r>
              <a:rPr lang="en-US" sz="2400" b="1" dirty="0">
                <a:solidFill>
                  <a:srgbClr val="C00000"/>
                </a:solidFill>
              </a:rPr>
              <a:t>Be Agile</a:t>
            </a:r>
          </a:p>
        </p:txBody>
      </p:sp>
    </p:spTree>
    <p:extLst>
      <p:ext uri="{BB962C8B-B14F-4D97-AF65-F5344CB8AC3E}">
        <p14:creationId xmlns:p14="http://schemas.microsoft.com/office/powerpoint/2010/main" val="7842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sz="3200" b="1" i="1" dirty="0" smtClean="0"/>
              <a:t>Conclusions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43731" y="1988840"/>
            <a:ext cx="8856538" cy="3312368"/>
          </a:xfrm>
        </p:spPr>
        <p:txBody>
          <a:bodyPr/>
          <a:lstStyle/>
          <a:p>
            <a:pPr marL="363538" lvl="2" indent="-277813" eaLnBrk="1" hangingPunct="1">
              <a:buSzPct val="75000"/>
              <a:buNone/>
            </a:pPr>
            <a:r>
              <a:rPr lang="en-US" altLang="en-US" sz="2800" dirty="0" smtClean="0"/>
              <a:t>Successful Digital Transformation is </a:t>
            </a:r>
            <a:r>
              <a:rPr lang="en-US" altLang="en-US" sz="2800" dirty="0"/>
              <a:t>not only about implementing digital </a:t>
            </a:r>
            <a:r>
              <a:rPr lang="en-US" altLang="en-US" sz="2800" dirty="0" smtClean="0"/>
              <a:t>technologies. </a:t>
            </a:r>
            <a:r>
              <a:rPr lang="en-GB" sz="2800" dirty="0" smtClean="0"/>
              <a:t>It represents </a:t>
            </a:r>
            <a:r>
              <a:rPr lang="en-GB" sz="2800" dirty="0"/>
              <a:t>a cultural change that requires a completely new mind-set on a company-wide scale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363538" lvl="2" indent="-277813" eaLnBrk="1" hangingPunct="1">
              <a:buSzPct val="75000"/>
              <a:buNone/>
            </a:pPr>
            <a:r>
              <a:rPr lang="en-US" altLang="en-US" sz="2800" dirty="0" smtClean="0"/>
              <a:t>Create </a:t>
            </a:r>
            <a:r>
              <a:rPr lang="en-US" altLang="en-US" sz="2800" dirty="0"/>
              <a:t>a Change Leadership Team that will help you implement digital transformation and build an effective business.</a:t>
            </a:r>
            <a:endParaRPr lang="en-US" alt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December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FEF9D2A-F84E-41F5-9020-D90FE61CA816}" type="slidenum">
              <a:rPr lang="en-US" altLang="en-US" sz="2400" b="1" smtClean="0">
                <a:solidFill>
                  <a:srgbClr val="151ECD"/>
                </a:solidFill>
              </a:rPr>
              <a:t>16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8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04449" y="31084"/>
            <a:ext cx="5078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5F3D8-7CEC-449B-8E71-DC609A2A6A5C}" type="slidenum">
              <a:rPr lang="en-US" altLang="en-US" sz="2400">
                <a:solidFill>
                  <a:srgbClr val="151ECD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400" dirty="0">
              <a:solidFill>
                <a:srgbClr val="151ECD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535893"/>
          </a:xfrm>
        </p:spPr>
        <p:txBody>
          <a:bodyPr/>
          <a:lstStyle/>
          <a:p>
            <a:r>
              <a:rPr lang="en-US" sz="2800" b="1" dirty="0" smtClean="0"/>
              <a:t>Digital Transformation</a:t>
            </a:r>
            <a:endParaRPr lang="en-US" sz="2800" dirty="0"/>
          </a:p>
        </p:txBody>
      </p:sp>
      <p:pic>
        <p:nvPicPr>
          <p:cNvPr id="35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76273" cy="5578623"/>
          </a:xfrm>
          <a:prstGeom prst="rect">
            <a:avLst/>
          </a:prstGeom>
        </p:spPr>
      </p:pic>
      <p:sp>
        <p:nvSpPr>
          <p:cNvPr id="8" name="Date Placeholder 5"/>
          <p:cNvSpPr>
            <a:spLocks noGrp="1"/>
          </p:cNvSpPr>
          <p:nvPr>
            <p:ph type="dt" sz="quarter" idx="12"/>
          </p:nvPr>
        </p:nvSpPr>
        <p:spPr bwMode="auto">
          <a:xfrm>
            <a:off x="457200" y="6356350"/>
            <a:ext cx="2133600" cy="365125"/>
          </a:xfr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3"/>
          <p:cNvSpPr txBox="1">
            <a:spLocks/>
          </p:cNvSpPr>
          <p:nvPr/>
        </p:nvSpPr>
        <p:spPr bwMode="auto">
          <a:xfrm>
            <a:off x="650922" y="84795"/>
            <a:ext cx="7772400" cy="9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1EC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Why is </a:t>
            </a:r>
            <a:r>
              <a:rPr lang="en-US" sz="2800" b="1" dirty="0" smtClean="0"/>
              <a:t>Digital Transformation Difficult? </a:t>
            </a:r>
            <a:endParaRPr lang="en-US" sz="2800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381328"/>
            <a:ext cx="3743325" cy="365125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Date Placeholder 5"/>
          <p:cNvSpPr txBox="1">
            <a:spLocks/>
          </p:cNvSpPr>
          <p:nvPr/>
        </p:nvSpPr>
        <p:spPr bwMode="auto">
          <a:xfrm>
            <a:off x="457200" y="6381328"/>
            <a:ext cx="21336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98E401E-84B2-47C1-8FAF-2F7457E2957C}" type="slidenum">
              <a:rPr lang="en-US" altLang="en-US" sz="2400" b="1" smtClean="0">
                <a:solidFill>
                  <a:srgbClr val="151ECD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33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" y="1047750"/>
            <a:ext cx="7343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3"/>
          <p:cNvSpPr txBox="1">
            <a:spLocks/>
          </p:cNvSpPr>
          <p:nvPr/>
        </p:nvSpPr>
        <p:spPr bwMode="auto">
          <a:xfrm>
            <a:off x="650922" y="84795"/>
            <a:ext cx="7772400" cy="6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1EC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51ECD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Complex </a:t>
            </a:r>
            <a:r>
              <a:rPr lang="en-US" sz="2800" b="1" dirty="0" smtClean="0"/>
              <a:t>Software and New Technologies</a:t>
            </a:r>
            <a:endParaRPr lang="en-US" sz="2800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309320"/>
            <a:ext cx="3743325" cy="365125"/>
          </a:xfrm>
          <a:prstGeom prst="rect">
            <a:avLst/>
          </a:prstGeo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Date Placeholder 5"/>
          <p:cNvSpPr txBox="1">
            <a:spLocks/>
          </p:cNvSpPr>
          <p:nvPr/>
        </p:nvSpPr>
        <p:spPr bwMode="auto">
          <a:xfrm>
            <a:off x="457200" y="6381328"/>
            <a:ext cx="2133600" cy="365125"/>
          </a:xfrm>
          <a:prstGeom prst="rect">
            <a:avLst/>
          </a:prstGeom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68A293C-08EC-44BD-9F54-1D829597B3FE}" type="slidenum">
              <a:rPr lang="en-US" altLang="en-US" sz="2400" b="1" smtClean="0">
                <a:solidFill>
                  <a:srgbClr val="151ECD"/>
                </a:solidFill>
              </a:rPr>
              <a:t>4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30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89" y="636189"/>
            <a:ext cx="8030666" cy="58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535893"/>
          </a:xfrm>
        </p:spPr>
        <p:txBody>
          <a:bodyPr/>
          <a:lstStyle/>
          <a:p>
            <a:r>
              <a:rPr lang="en-US" sz="2800" b="1" dirty="0"/>
              <a:t>Lack of </a:t>
            </a:r>
            <a:r>
              <a:rPr lang="en-US" sz="2800" b="1" dirty="0" smtClean="0"/>
              <a:t>Digital Transformation Strategy</a:t>
            </a:r>
            <a:endParaRPr lang="en-US" sz="28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151ECD"/>
                </a:solidFill>
              </a:rPr>
              <a:t>6</a:t>
            </a:r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27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0070"/>
            <a:ext cx="8458191" cy="54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515604"/>
          </a:xfrm>
        </p:spPr>
        <p:txBody>
          <a:bodyPr/>
          <a:lstStyle/>
          <a:p>
            <a:r>
              <a:rPr lang="en-US" sz="2800" b="1" dirty="0" smtClean="0"/>
              <a:t>Lack of Proper IT Skills</a:t>
            </a:r>
            <a:endParaRPr lang="en-US" sz="28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4469DE4-7178-484F-AA15-5C2728C588E9}" type="slidenum">
              <a:rPr lang="en-US" altLang="en-US" sz="2400" b="1" smtClean="0">
                <a:solidFill>
                  <a:srgbClr val="151ECD"/>
                </a:solidFill>
              </a:rPr>
              <a:t>6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10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9310"/>
          <a:stretch/>
        </p:blipFill>
        <p:spPr>
          <a:xfrm>
            <a:off x="170033" y="764703"/>
            <a:ext cx="8794455" cy="55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484035"/>
          </a:xfrm>
        </p:spPr>
        <p:txBody>
          <a:bodyPr/>
          <a:lstStyle/>
          <a:p>
            <a:r>
              <a:rPr lang="en-US" sz="2800" b="1" dirty="0"/>
              <a:t>Evolution of Customer Needs</a:t>
            </a:r>
            <a:endParaRPr lang="en-US" sz="28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5FAACC4-2730-41C1-AFF7-6079A0AE2149}" type="slidenum">
              <a:rPr lang="en-US" altLang="en-US" sz="2400" b="1" smtClean="0">
                <a:solidFill>
                  <a:srgbClr val="151ECD"/>
                </a:solidFill>
              </a:rPr>
              <a:t>7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21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34" y="568830"/>
            <a:ext cx="6470531" cy="59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84795"/>
            <a:ext cx="7772400" cy="609828"/>
          </a:xfrm>
        </p:spPr>
        <p:txBody>
          <a:bodyPr/>
          <a:lstStyle/>
          <a:p>
            <a:r>
              <a:rPr lang="en-US" sz="2800" b="1" dirty="0" smtClean="0"/>
              <a:t>Inappropriate Budget</a:t>
            </a:r>
            <a:endParaRPr lang="en-US" sz="2800" dirty="0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78D65B1-328E-494C-B2B6-E0D072236D9D}" type="slidenum">
              <a:rPr lang="en-US" altLang="en-US" sz="2400" b="1" smtClean="0">
                <a:solidFill>
                  <a:srgbClr val="151ECD"/>
                </a:solidFill>
              </a:rPr>
              <a:t>8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21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046" y="634141"/>
            <a:ext cx="6700152" cy="58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Modern Challenges and Threats to Digital Transformation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70" name="Date Placeholder 5"/>
          <p:cNvSpPr>
            <a:spLocks noGrp="1"/>
          </p:cNvSpPr>
          <p:nvPr>
            <p:ph type="dt" sz="quarter" idx="12"/>
          </p:nvPr>
        </p:nvSpPr>
        <p:spPr bwMode="auto">
          <a:extLst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Kyiv,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28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December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ctrTitle"/>
          </p:nvPr>
        </p:nvSpPr>
        <p:spPr>
          <a:xfrm>
            <a:off x="650922" y="151328"/>
            <a:ext cx="7772400" cy="541368"/>
          </a:xfrm>
        </p:spPr>
        <p:txBody>
          <a:bodyPr/>
          <a:lstStyle/>
          <a:p>
            <a:r>
              <a:rPr lang="en-US" sz="2800" b="1" dirty="0" smtClean="0"/>
              <a:t>Mindset Shift</a:t>
            </a:r>
            <a:endParaRPr lang="en-US" sz="28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8604449" y="31084"/>
            <a:ext cx="50789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8059E53-2A7F-4727-B961-DF230D425D71}" type="slidenum">
              <a:rPr lang="en-US" altLang="en-US" sz="2400" b="1" smtClean="0">
                <a:solidFill>
                  <a:srgbClr val="151ECD"/>
                </a:solidFill>
              </a:rPr>
              <a:t>9</a:t>
            </a:fld>
            <a:endParaRPr lang="en-US" altLang="en-US" sz="2400" b="1" dirty="0">
              <a:solidFill>
                <a:srgbClr val="151ECD"/>
              </a:solidFill>
            </a:endParaRPr>
          </a:p>
        </p:txBody>
      </p:sp>
      <p:pic>
        <p:nvPicPr>
          <p:cNvPr id="22" name="Picture 2" descr="History of ITU&amp;#39;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" y="44624"/>
            <a:ext cx="51332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628650"/>
            <a:ext cx="5905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</TotalTime>
  <Words>388</Words>
  <Application>Microsoft Office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Modern Challenges and Threats to Digital Transformation</vt:lpstr>
      <vt:lpstr>Digital Transformation</vt:lpstr>
      <vt:lpstr>PowerPoint Presentation</vt:lpstr>
      <vt:lpstr>PowerPoint Presentation</vt:lpstr>
      <vt:lpstr>Lack of Digital Transformation Strategy</vt:lpstr>
      <vt:lpstr>Lack of Proper IT Skills</vt:lpstr>
      <vt:lpstr>Evolution of Customer Needs</vt:lpstr>
      <vt:lpstr>Inappropriate Budget</vt:lpstr>
      <vt:lpstr>Mindset Shift</vt:lpstr>
      <vt:lpstr>Security</vt:lpstr>
      <vt:lpstr>Overcoming the Challenges and Threats</vt:lpstr>
      <vt:lpstr>Overcoming the Challenges and Threats</vt:lpstr>
      <vt:lpstr>Overcoming the Challenges and Threats</vt:lpstr>
      <vt:lpstr>Overcoming the Challenges and Threats</vt:lpstr>
      <vt:lpstr>Overcoming the Challenges and Threats</vt:lpstr>
      <vt:lpstr>Conclusions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sebek</dc:creator>
  <cp:lastModifiedBy>Пользователь</cp:lastModifiedBy>
  <cp:revision>190</cp:revision>
  <cp:lastPrinted>2010-11-17T22:44:23Z</cp:lastPrinted>
  <dcterms:created xsi:type="dcterms:W3CDTF">2010-06-23T15:01:57Z</dcterms:created>
  <dcterms:modified xsi:type="dcterms:W3CDTF">2022-12-23T07:08:56Z</dcterms:modified>
</cp:coreProperties>
</file>