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0" r:id="rId1"/>
    <p:sldMasterId id="2147483924" r:id="rId2"/>
    <p:sldMasterId id="2147483936" r:id="rId3"/>
  </p:sldMasterIdLst>
  <p:notesMasterIdLst>
    <p:notesMasterId r:id="rId20"/>
  </p:notesMasterIdLst>
  <p:handoutMasterIdLst>
    <p:handoutMasterId r:id="rId21"/>
  </p:handoutMasterIdLst>
  <p:sldIdLst>
    <p:sldId id="256" r:id="rId4"/>
    <p:sldId id="472" r:id="rId5"/>
    <p:sldId id="476" r:id="rId6"/>
    <p:sldId id="477" r:id="rId7"/>
    <p:sldId id="479" r:id="rId8"/>
    <p:sldId id="311" r:id="rId9"/>
    <p:sldId id="437" r:id="rId10"/>
    <p:sldId id="438" r:id="rId11"/>
    <p:sldId id="441" r:id="rId12"/>
    <p:sldId id="430" r:id="rId13"/>
    <p:sldId id="443" r:id="rId14"/>
    <p:sldId id="463" r:id="rId15"/>
    <p:sldId id="451" r:id="rId16"/>
    <p:sldId id="466" r:id="rId17"/>
    <p:sldId id="471" r:id="rId18"/>
    <p:sldId id="473" r:id="rId19"/>
  </p:sldIdLst>
  <p:sldSz cx="9144000" cy="6858000" type="screen4x3"/>
  <p:notesSz cx="6797675" cy="9926638"/>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Розділ за промовчанням" id="{8A754644-EBBC-4689-913C-BE704DE8B580}">
          <p14:sldIdLst>
            <p14:sldId id="256"/>
          </p14:sldIdLst>
        </p14:section>
        <p14:section name="Раздел без заголовка" id="{ABAC9A2A-A15C-4D76-A026-9D086C3C1E86}">
          <p14:sldIdLst>
            <p14:sldId id="472"/>
            <p14:sldId id="476"/>
            <p14:sldId id="477"/>
            <p14:sldId id="479"/>
            <p14:sldId id="311"/>
            <p14:sldId id="437"/>
            <p14:sldId id="438"/>
            <p14:sldId id="441"/>
            <p14:sldId id="430"/>
            <p14:sldId id="443"/>
            <p14:sldId id="463"/>
            <p14:sldId id="451"/>
            <p14:sldId id="466"/>
            <p14:sldId id="471"/>
            <p14:sldId id="473"/>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9999FF"/>
    <a:srgbClr val="9966FF"/>
    <a:srgbClr val="E8F6FE"/>
    <a:srgbClr val="0066FF"/>
    <a:srgbClr val="BAEFB7"/>
    <a:srgbClr val="FFA7A7"/>
    <a:srgbClr val="F1E9FD"/>
    <a:srgbClr val="ECEAA8"/>
    <a:srgbClr val="FFE5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Светлый стиль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FABFCF23-3B69-468F-B69F-88F6DE6A72F2}" styleName="Средний стиль 1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495" autoAdjust="0"/>
    <p:restoredTop sz="94966" autoAdjust="0"/>
  </p:normalViewPr>
  <p:slideViewPr>
    <p:cSldViewPr>
      <p:cViewPr>
        <p:scale>
          <a:sx n="86" d="100"/>
          <a:sy n="86" d="100"/>
        </p:scale>
        <p:origin x="-706" y="-19"/>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2" d="100"/>
          <a:sy n="62" d="100"/>
        </p:scale>
        <p:origin x="-2850" y="-78"/>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handoutMaster" Target="handoutMasters/handout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F108743A-A414-4F86-B668-D678B83D1F39}" type="datetimeFigureOut">
              <a:rPr lang="ru-RU" smtClean="0"/>
              <a:pPr/>
              <a:t>17.12.2021</a:t>
            </a:fld>
            <a:endParaRPr lang="ru-RU"/>
          </a:p>
        </p:txBody>
      </p:sp>
      <p:sp>
        <p:nvSpPr>
          <p:cNvPr id="4" name="Нижний колонтитул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AF12F952-9530-4784-8392-0A7F115BC1DF}" type="slidenum">
              <a:rPr lang="ru-RU" smtClean="0"/>
              <a:pPr/>
              <a:t>‹#›</a:t>
            </a:fld>
            <a:endParaRPr lang="ru-RU"/>
          </a:p>
        </p:txBody>
      </p:sp>
    </p:spTree>
    <p:extLst>
      <p:ext uri="{BB962C8B-B14F-4D97-AF65-F5344CB8AC3E}">
        <p14:creationId xmlns:p14="http://schemas.microsoft.com/office/powerpoint/2010/main" val="184761325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46400" cy="495300"/>
          </a:xfrm>
          <a:prstGeom prst="rect">
            <a:avLst/>
          </a:prstGeom>
          <a:noFill/>
          <a:ln w="9525">
            <a:noFill/>
            <a:miter lim="800000"/>
            <a:headEnd/>
            <a:tailEnd/>
          </a:ln>
          <a:effectLst/>
        </p:spPr>
        <p:txBody>
          <a:bodyPr vert="horz" wrap="square" lIns="90992" tIns="45496" rIns="90992" bIns="45496" numCol="1" anchor="t" anchorCtr="0" compatLnSpc="1">
            <a:prstTxWarp prst="textNoShape">
              <a:avLst/>
            </a:prstTxWarp>
          </a:bodyPr>
          <a:lstStyle>
            <a:lvl1pPr>
              <a:defRPr sz="1200"/>
            </a:lvl1pPr>
          </a:lstStyle>
          <a:p>
            <a:pPr>
              <a:defRPr/>
            </a:pPr>
            <a:endParaRPr lang="ru-RU"/>
          </a:p>
        </p:txBody>
      </p:sp>
      <p:sp>
        <p:nvSpPr>
          <p:cNvPr id="28675" name="Rectangle 3"/>
          <p:cNvSpPr>
            <a:spLocks noGrp="1" noChangeArrowheads="1"/>
          </p:cNvSpPr>
          <p:nvPr>
            <p:ph type="dt" idx="1"/>
          </p:nvPr>
        </p:nvSpPr>
        <p:spPr bwMode="auto">
          <a:xfrm>
            <a:off x="3849688" y="0"/>
            <a:ext cx="2946400" cy="495300"/>
          </a:xfrm>
          <a:prstGeom prst="rect">
            <a:avLst/>
          </a:prstGeom>
          <a:noFill/>
          <a:ln w="9525">
            <a:noFill/>
            <a:miter lim="800000"/>
            <a:headEnd/>
            <a:tailEnd/>
          </a:ln>
          <a:effectLst/>
        </p:spPr>
        <p:txBody>
          <a:bodyPr vert="horz" wrap="square" lIns="90992" tIns="45496" rIns="90992" bIns="45496" numCol="1" anchor="t" anchorCtr="0" compatLnSpc="1">
            <a:prstTxWarp prst="textNoShape">
              <a:avLst/>
            </a:prstTxWarp>
          </a:bodyPr>
          <a:lstStyle>
            <a:lvl1pPr algn="r">
              <a:defRPr sz="1200"/>
            </a:lvl1pPr>
          </a:lstStyle>
          <a:p>
            <a:pPr>
              <a:defRPr/>
            </a:pPr>
            <a:endParaRPr lang="ru-RU"/>
          </a:p>
        </p:txBody>
      </p:sp>
      <p:sp>
        <p:nvSpPr>
          <p:cNvPr id="2867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7" name="Rectangle 5"/>
          <p:cNvSpPr>
            <a:spLocks noGrp="1" noChangeArrowheads="1"/>
          </p:cNvSpPr>
          <p:nvPr>
            <p:ph type="body" sz="quarter" idx="3"/>
          </p:nvPr>
        </p:nvSpPr>
        <p:spPr bwMode="auto">
          <a:xfrm>
            <a:off x="679450" y="4714875"/>
            <a:ext cx="5438775" cy="4467225"/>
          </a:xfrm>
          <a:prstGeom prst="rect">
            <a:avLst/>
          </a:prstGeom>
          <a:noFill/>
          <a:ln w="9525">
            <a:noFill/>
            <a:miter lim="800000"/>
            <a:headEnd/>
            <a:tailEnd/>
          </a:ln>
          <a:effectLst/>
        </p:spPr>
        <p:txBody>
          <a:bodyPr vert="horz" wrap="square" lIns="90992" tIns="45496" rIns="90992" bIns="45496" numCol="1" anchor="t" anchorCtr="0" compatLnSpc="1">
            <a:prstTxWarp prst="textNoShape">
              <a:avLst/>
            </a:prstTxWarp>
          </a:bodyPr>
          <a:lstStyle/>
          <a:p>
            <a:pPr lvl="0"/>
            <a:r>
              <a:rPr lang="ru-RU" noProof="0"/>
              <a:t>Образец текста</a:t>
            </a:r>
          </a:p>
          <a:p>
            <a:pPr lvl="1"/>
            <a:r>
              <a:rPr lang="ru-RU" noProof="0"/>
              <a:t>Второй уровень</a:t>
            </a:r>
          </a:p>
          <a:p>
            <a:pPr lvl="2"/>
            <a:r>
              <a:rPr lang="ru-RU" noProof="0"/>
              <a:t>Третий уровень</a:t>
            </a:r>
          </a:p>
          <a:p>
            <a:pPr lvl="3"/>
            <a:r>
              <a:rPr lang="ru-RU" noProof="0"/>
              <a:t>Четвертый уровень</a:t>
            </a:r>
          </a:p>
          <a:p>
            <a:pPr lvl="4"/>
            <a:r>
              <a:rPr lang="ru-RU" noProof="0"/>
              <a:t>Пятый уровень</a:t>
            </a:r>
          </a:p>
        </p:txBody>
      </p:sp>
      <p:sp>
        <p:nvSpPr>
          <p:cNvPr id="28678" name="Rectangle 6"/>
          <p:cNvSpPr>
            <a:spLocks noGrp="1" noChangeArrowheads="1"/>
          </p:cNvSpPr>
          <p:nvPr>
            <p:ph type="ftr" sz="quarter" idx="4"/>
          </p:nvPr>
        </p:nvSpPr>
        <p:spPr bwMode="auto">
          <a:xfrm>
            <a:off x="0" y="9429750"/>
            <a:ext cx="2946400" cy="495300"/>
          </a:xfrm>
          <a:prstGeom prst="rect">
            <a:avLst/>
          </a:prstGeom>
          <a:noFill/>
          <a:ln w="9525">
            <a:noFill/>
            <a:miter lim="800000"/>
            <a:headEnd/>
            <a:tailEnd/>
          </a:ln>
          <a:effectLst/>
        </p:spPr>
        <p:txBody>
          <a:bodyPr vert="horz" wrap="square" lIns="90992" tIns="45496" rIns="90992" bIns="45496" numCol="1" anchor="b" anchorCtr="0" compatLnSpc="1">
            <a:prstTxWarp prst="textNoShape">
              <a:avLst/>
            </a:prstTxWarp>
          </a:bodyPr>
          <a:lstStyle>
            <a:lvl1pPr>
              <a:defRPr sz="1200"/>
            </a:lvl1pPr>
          </a:lstStyle>
          <a:p>
            <a:pPr>
              <a:defRPr/>
            </a:pPr>
            <a:endParaRPr lang="ru-RU"/>
          </a:p>
        </p:txBody>
      </p:sp>
      <p:sp>
        <p:nvSpPr>
          <p:cNvPr id="28679" name="Rectangle 7"/>
          <p:cNvSpPr>
            <a:spLocks noGrp="1" noChangeArrowheads="1"/>
          </p:cNvSpPr>
          <p:nvPr>
            <p:ph type="sldNum" sz="quarter" idx="5"/>
          </p:nvPr>
        </p:nvSpPr>
        <p:spPr bwMode="auto">
          <a:xfrm>
            <a:off x="3849688" y="9429750"/>
            <a:ext cx="2946400" cy="495300"/>
          </a:xfrm>
          <a:prstGeom prst="rect">
            <a:avLst/>
          </a:prstGeom>
          <a:noFill/>
          <a:ln w="9525">
            <a:noFill/>
            <a:miter lim="800000"/>
            <a:headEnd/>
            <a:tailEnd/>
          </a:ln>
          <a:effectLst/>
        </p:spPr>
        <p:txBody>
          <a:bodyPr vert="horz" wrap="square" lIns="90992" tIns="45496" rIns="90992" bIns="45496" numCol="1" anchor="b" anchorCtr="0" compatLnSpc="1">
            <a:prstTxWarp prst="textNoShape">
              <a:avLst/>
            </a:prstTxWarp>
          </a:bodyPr>
          <a:lstStyle>
            <a:lvl1pPr algn="r">
              <a:defRPr sz="1200"/>
            </a:lvl1pPr>
          </a:lstStyle>
          <a:p>
            <a:pPr>
              <a:defRPr/>
            </a:pPr>
            <a:fld id="{EF252527-BB12-4825-957C-976871D7A47F}" type="slidenum">
              <a:rPr lang="ru-RU"/>
              <a:pPr>
                <a:defRPr/>
              </a:pPr>
              <a:t>‹#›</a:t>
            </a:fld>
            <a:endParaRPr lang="ru-RU"/>
          </a:p>
        </p:txBody>
      </p:sp>
    </p:spTree>
    <p:extLst>
      <p:ext uri="{BB962C8B-B14F-4D97-AF65-F5344CB8AC3E}">
        <p14:creationId xmlns:p14="http://schemas.microsoft.com/office/powerpoint/2010/main" val="985355646"/>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uk-UA"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ru-RU"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ru-RU" sz="1200" kern="1200" dirty="0">
              <a:solidFill>
                <a:schemeClr val="tx1"/>
              </a:solidFill>
              <a:effectLst/>
              <a:latin typeface="Arial" charset="0"/>
              <a:ea typeface="+mn-ea"/>
              <a:cs typeface="+mn-cs"/>
            </a:endParaRPr>
          </a:p>
          <a:p>
            <a:endParaRPr lang="ru-RU" dirty="0"/>
          </a:p>
        </p:txBody>
      </p:sp>
    </p:spTree>
    <p:extLst>
      <p:ext uri="{BB962C8B-B14F-4D97-AF65-F5344CB8AC3E}">
        <p14:creationId xmlns:p14="http://schemas.microsoft.com/office/powerpoint/2010/main" val="7248255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uk-UA" sz="1200" kern="1200" dirty="0">
                <a:solidFill>
                  <a:schemeClr val="tx1"/>
                </a:solidFill>
                <a:effectLst/>
                <a:latin typeface="Arial" charset="0"/>
                <a:ea typeface="+mn-ea"/>
                <a:cs typeface="+mn-cs"/>
              </a:rPr>
              <a:t>	</a:t>
            </a:r>
            <a:endParaRPr lang="ru-RU" dirty="0"/>
          </a:p>
        </p:txBody>
      </p:sp>
    </p:spTree>
    <p:extLst>
      <p:ext uri="{BB962C8B-B14F-4D97-AF65-F5344CB8AC3E}">
        <p14:creationId xmlns:p14="http://schemas.microsoft.com/office/powerpoint/2010/main" val="18665937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uk-UA" sz="1200" dirty="0">
              <a:latin typeface="Times New Roman" pitchFamily="18" charset="0"/>
              <a:cs typeface="Times New Roman" pitchFamily="18" charset="0"/>
            </a:endParaRPr>
          </a:p>
        </p:txBody>
      </p:sp>
    </p:spTree>
    <p:extLst>
      <p:ext uri="{BB962C8B-B14F-4D97-AF65-F5344CB8AC3E}">
        <p14:creationId xmlns:p14="http://schemas.microsoft.com/office/powerpoint/2010/main" val="19090239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uk-UA" dirty="0"/>
              <a:t>З огляду на те, що спостереження здійснюються дискретно, потрібна дискретна модель, яка в найпростішому випадку має вигляд (2):</a:t>
            </a:r>
          </a:p>
          <a:p>
            <a:endParaRPr lang="uk-UA" dirty="0"/>
          </a:p>
          <a:p>
            <a:r>
              <a:rPr lang="uk-UA" dirty="0"/>
              <a:t>Зрештою маємо моделювання з двовимірним вектором (</a:t>
            </a:r>
            <a:r>
              <a:rPr lang="uk-UA" i="1" dirty="0"/>
              <a:t>t</a:t>
            </a:r>
            <a:r>
              <a:rPr lang="uk-UA" dirty="0"/>
              <a:t>,τ).</a:t>
            </a:r>
          </a:p>
          <a:p>
            <a:endParaRPr lang="uk-UA" dirty="0"/>
          </a:p>
          <a:p>
            <a:r>
              <a:rPr lang="uk-UA" dirty="0"/>
              <a:t>Зазначимо, що самоорганізація моделей динамічних систем принципово не відрізняється від самоорганізації статичних моделей. Єдина відмінність — очевидне скорочення наявних у нашому розпорядженні точок за рахунок кількості </a:t>
            </a:r>
            <a:r>
              <a:rPr lang="uk-UA" i="1" dirty="0"/>
              <a:t>g </a:t>
            </a:r>
            <a:r>
              <a:rPr lang="uk-UA" dirty="0" err="1"/>
              <a:t>запам’ятовуваних</a:t>
            </a:r>
            <a:r>
              <a:rPr lang="uk-UA" dirty="0"/>
              <a:t> точок та використання відповідних шаблонів. Якщо ввести узагальнену змінну (3) та узяти (4) то можна скористатись алгоритмом самоорганізації.</a:t>
            </a:r>
          </a:p>
          <a:p>
            <a:endParaRPr lang="uk-UA" dirty="0"/>
          </a:p>
          <a:p>
            <a:r>
              <a:rPr lang="uk-UA" dirty="0"/>
              <a:t>Сучасні </a:t>
            </a:r>
            <a:r>
              <a:rPr lang="uk-UA" dirty="0" err="1"/>
              <a:t>інфокомунікації</a:t>
            </a:r>
            <a:r>
              <a:rPr lang="uk-UA" dirty="0"/>
              <a:t> конче потребують нових методів дослідження. Запропонована </a:t>
            </a:r>
            <a:r>
              <a:rPr lang="uk-UA" i="1" dirty="0"/>
              <a:t>методика самоорганізації моделі мережі на базі динамічних систем </a:t>
            </a:r>
            <a:r>
              <a:rPr lang="uk-UA" dirty="0"/>
              <a:t>найбільш адекватна і дає змогу визначити основні параметри мережі з необхідною точністю.</a:t>
            </a:r>
            <a:endParaRPr lang="ru-RU" dirty="0"/>
          </a:p>
          <a:p>
            <a:endParaRPr lang="ru-RU" dirty="0"/>
          </a:p>
          <a:p>
            <a:endParaRPr lang="ru-RU"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5096360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sz="1200" kern="1200" dirty="0">
              <a:solidFill>
                <a:schemeClr val="tx1"/>
              </a:solidFill>
              <a:effectLst/>
              <a:latin typeface="Arial" charset="0"/>
              <a:ea typeface="+mn-ea"/>
              <a:cs typeface="+mn-cs"/>
            </a:endParaRPr>
          </a:p>
          <a:p>
            <a:endParaRPr lang="ru-RU" dirty="0"/>
          </a:p>
        </p:txBody>
      </p:sp>
      <p:sp>
        <p:nvSpPr>
          <p:cNvPr id="4" name="Номер слайда 3"/>
          <p:cNvSpPr>
            <a:spLocks noGrp="1"/>
          </p:cNvSpPr>
          <p:nvPr>
            <p:ph type="sldNum" sz="quarter" idx="5"/>
          </p:nvPr>
        </p:nvSpPr>
        <p:spPr/>
        <p:txBody>
          <a:bodyPr/>
          <a:lstStyle/>
          <a:p>
            <a:pPr>
              <a:defRPr/>
            </a:pPr>
            <a:fld id="{EF252527-BB12-4825-957C-976871D7A47F}" type="slidenum">
              <a:rPr lang="ru-RU" smtClean="0">
                <a:solidFill>
                  <a:prstClr val="black"/>
                </a:solidFill>
              </a:rPr>
              <a:pPr>
                <a:defRPr/>
              </a:pPr>
              <a:t>14</a:t>
            </a:fld>
            <a:endParaRPr lang="ru-RU">
              <a:solidFill>
                <a:prstClr val="black"/>
              </a:solidFill>
            </a:endParaRPr>
          </a:p>
        </p:txBody>
      </p:sp>
    </p:spTree>
    <p:extLst>
      <p:ext uri="{BB962C8B-B14F-4D97-AF65-F5344CB8AC3E}">
        <p14:creationId xmlns:p14="http://schemas.microsoft.com/office/powerpoint/2010/main" val="16129434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pPr>
              <a:defRPr/>
            </a:pPr>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E5AE75BC-02DF-4985-B9F1-EA3351A64F88}" type="slidenum">
              <a:rPr lang="ru-RU" smtClean="0"/>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pPr>
              <a:defRPr/>
            </a:pPr>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FCBF315A-8C43-4547-BE57-7341A4A7AF66}" type="slidenum">
              <a:rPr lang="ru-RU" smtClean="0"/>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pPr>
              <a:defRPr/>
            </a:pPr>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7656576C-129E-4189-9152-F2C45180D3C8}" type="slidenum">
              <a:rPr lang="ru-RU" smtClean="0"/>
              <a:pPr>
                <a:def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pPr>
              <a:defRPr/>
            </a:pPr>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pPr>
              <a:defRPr/>
            </a:pPr>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pPr>
              <a:defRPr/>
            </a:pPr>
            <a:fld id="{E5AE75BC-02DF-4985-B9F1-EA3351A64F88}" type="slidenum">
              <a:rPr lang="ru-RU" smtClean="0">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10773684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pPr>
              <a:defRPr/>
            </a:pPr>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pPr>
              <a:defRPr/>
            </a:pPr>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pPr>
              <a:defRPr/>
            </a:pPr>
            <a:fld id="{EA3CEE1A-DA42-4543-9798-A914A10A1F71}" type="slidenum">
              <a:rPr lang="ru-RU" smtClean="0">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7410137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pPr>
              <a:defRPr/>
            </a:pPr>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pPr>
              <a:defRPr/>
            </a:pPr>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pPr>
              <a:defRPr/>
            </a:pPr>
            <a:fld id="{A8D057B1-3859-48DC-9C3F-544A28DEB5E2}" type="slidenum">
              <a:rPr lang="ru-RU" smtClean="0">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16680291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pPr>
              <a:defRPr/>
            </a:pPr>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pPr>
              <a:defRPr/>
            </a:pPr>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pPr>
              <a:defRPr/>
            </a:pPr>
            <a:fld id="{7135316E-FBCC-4772-A5AE-96F87EF2E9B1}" type="slidenum">
              <a:rPr lang="ru-RU" smtClean="0">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11306488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pPr>
              <a:defRPr/>
            </a:pPr>
            <a:endParaRPr lang="ru-RU">
              <a:solidFill>
                <a:prstClr val="black">
                  <a:tint val="75000"/>
                </a:prstClr>
              </a:solidFill>
            </a:endParaRPr>
          </a:p>
        </p:txBody>
      </p:sp>
      <p:sp>
        <p:nvSpPr>
          <p:cNvPr id="8" name="Нижний колонтитул 7"/>
          <p:cNvSpPr>
            <a:spLocks noGrp="1"/>
          </p:cNvSpPr>
          <p:nvPr>
            <p:ph type="ftr" sz="quarter" idx="11"/>
          </p:nvPr>
        </p:nvSpPr>
        <p:spPr/>
        <p:txBody>
          <a:bodyPr/>
          <a:lstStyle/>
          <a:p>
            <a:pPr>
              <a:defRPr/>
            </a:pPr>
            <a:endParaRPr lang="ru-RU">
              <a:solidFill>
                <a:prstClr val="black">
                  <a:tint val="75000"/>
                </a:prstClr>
              </a:solidFill>
            </a:endParaRPr>
          </a:p>
        </p:txBody>
      </p:sp>
      <p:sp>
        <p:nvSpPr>
          <p:cNvPr id="9" name="Номер слайда 8"/>
          <p:cNvSpPr>
            <a:spLocks noGrp="1"/>
          </p:cNvSpPr>
          <p:nvPr>
            <p:ph type="sldNum" sz="quarter" idx="12"/>
          </p:nvPr>
        </p:nvSpPr>
        <p:spPr/>
        <p:txBody>
          <a:bodyPr/>
          <a:lstStyle/>
          <a:p>
            <a:pPr>
              <a:defRPr/>
            </a:pPr>
            <a:fld id="{04CF84EB-4BC7-4E1B-BAA7-F7D78761517A}" type="slidenum">
              <a:rPr lang="ru-RU" smtClean="0">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3253953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pPr>
              <a:defRPr/>
            </a:pPr>
            <a:endParaRPr lang="ru-RU">
              <a:solidFill>
                <a:prstClr val="black">
                  <a:tint val="75000"/>
                </a:prstClr>
              </a:solidFill>
            </a:endParaRPr>
          </a:p>
        </p:txBody>
      </p:sp>
      <p:sp>
        <p:nvSpPr>
          <p:cNvPr id="4" name="Нижний колонтитул 3"/>
          <p:cNvSpPr>
            <a:spLocks noGrp="1"/>
          </p:cNvSpPr>
          <p:nvPr>
            <p:ph type="ftr" sz="quarter" idx="11"/>
          </p:nvPr>
        </p:nvSpPr>
        <p:spPr/>
        <p:txBody>
          <a:bodyPr/>
          <a:lstStyle/>
          <a:p>
            <a:pPr>
              <a:defRPr/>
            </a:pPr>
            <a:endParaRPr lang="ru-RU">
              <a:solidFill>
                <a:prstClr val="black">
                  <a:tint val="75000"/>
                </a:prstClr>
              </a:solidFill>
            </a:endParaRPr>
          </a:p>
        </p:txBody>
      </p:sp>
      <p:sp>
        <p:nvSpPr>
          <p:cNvPr id="5" name="Номер слайда 4"/>
          <p:cNvSpPr>
            <a:spLocks noGrp="1"/>
          </p:cNvSpPr>
          <p:nvPr>
            <p:ph type="sldNum" sz="quarter" idx="12"/>
          </p:nvPr>
        </p:nvSpPr>
        <p:spPr/>
        <p:txBody>
          <a:bodyPr/>
          <a:lstStyle/>
          <a:p>
            <a:pPr>
              <a:defRPr/>
            </a:pPr>
            <a:fld id="{CAC8295B-2372-45CE-9433-BABE149CAD9D}" type="slidenum">
              <a:rPr lang="ru-RU" smtClean="0">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22783074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pPr>
              <a:defRPr/>
            </a:pPr>
            <a:endParaRPr lang="ru-RU">
              <a:solidFill>
                <a:prstClr val="black">
                  <a:tint val="75000"/>
                </a:prstClr>
              </a:solidFill>
            </a:endParaRPr>
          </a:p>
        </p:txBody>
      </p:sp>
      <p:sp>
        <p:nvSpPr>
          <p:cNvPr id="3" name="Нижний колонтитул 2"/>
          <p:cNvSpPr>
            <a:spLocks noGrp="1"/>
          </p:cNvSpPr>
          <p:nvPr>
            <p:ph type="ftr" sz="quarter" idx="11"/>
          </p:nvPr>
        </p:nvSpPr>
        <p:spPr/>
        <p:txBody>
          <a:bodyPr/>
          <a:lstStyle/>
          <a:p>
            <a:pPr>
              <a:defRPr/>
            </a:pPr>
            <a:endParaRPr lang="ru-RU">
              <a:solidFill>
                <a:prstClr val="black">
                  <a:tint val="75000"/>
                </a:prstClr>
              </a:solidFill>
            </a:endParaRPr>
          </a:p>
        </p:txBody>
      </p:sp>
      <p:sp>
        <p:nvSpPr>
          <p:cNvPr id="4" name="Номер слайда 3"/>
          <p:cNvSpPr>
            <a:spLocks noGrp="1"/>
          </p:cNvSpPr>
          <p:nvPr>
            <p:ph type="sldNum" sz="quarter" idx="12"/>
          </p:nvPr>
        </p:nvSpPr>
        <p:spPr/>
        <p:txBody>
          <a:bodyPr/>
          <a:lstStyle/>
          <a:p>
            <a:pPr>
              <a:defRPr/>
            </a:pPr>
            <a:fld id="{5A0DADE1-2943-4AC4-87BC-ED3DC8A7CCC3}" type="slidenum">
              <a:rPr lang="ru-RU" smtClean="0">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25958530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pPr>
              <a:defRPr/>
            </a:pPr>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pPr>
              <a:defRPr/>
            </a:pPr>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pPr>
              <a:defRPr/>
            </a:pPr>
            <a:fld id="{62A64E84-3C6C-47A4-B558-4E801895B916}" type="slidenum">
              <a:rPr lang="ru-RU" smtClean="0">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2563545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pPr>
              <a:defRPr/>
            </a:pPr>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EA3CEE1A-DA42-4543-9798-A914A10A1F71}" type="slidenum">
              <a:rPr lang="ru-RU" smtClean="0"/>
              <a:pPr>
                <a:defRPr/>
              </a:pPr>
              <a:t>‹#›</a:t>
            </a:fld>
            <a:endParaRPr lang="ru-R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pPr>
              <a:defRPr/>
            </a:pPr>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pPr>
              <a:defRPr/>
            </a:pPr>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pPr>
              <a:defRPr/>
            </a:pPr>
            <a:fld id="{310CEA6E-0511-4195-BF0D-975029DBAD97}" type="slidenum">
              <a:rPr lang="ru-RU" smtClean="0">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422912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pPr>
              <a:defRPr/>
            </a:pPr>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pPr>
              <a:defRPr/>
            </a:pPr>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pPr>
              <a:defRPr/>
            </a:pPr>
            <a:fld id="{FCBF315A-8C43-4547-BE57-7341A4A7AF66}" type="slidenum">
              <a:rPr lang="ru-RU" smtClean="0">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10008476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pPr>
              <a:defRPr/>
            </a:pPr>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pPr>
              <a:defRPr/>
            </a:pPr>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pPr>
              <a:defRPr/>
            </a:pPr>
            <a:fld id="{7656576C-129E-4189-9152-F2C45180D3C8}" type="slidenum">
              <a:rPr lang="ru-RU" smtClean="0">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152547487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pPr>
              <a:defRPr/>
            </a:pPr>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pPr>
              <a:defRPr/>
            </a:pPr>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pPr>
              <a:defRPr/>
            </a:pPr>
            <a:fld id="{E5AE75BC-02DF-4985-B9F1-EA3351A64F88}" type="slidenum">
              <a:rPr lang="ru-RU" smtClean="0">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30093034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pPr>
              <a:defRPr/>
            </a:pPr>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pPr>
              <a:defRPr/>
            </a:pPr>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pPr>
              <a:defRPr/>
            </a:pPr>
            <a:fld id="{EA3CEE1A-DA42-4543-9798-A914A10A1F71}" type="slidenum">
              <a:rPr lang="ru-RU" smtClean="0">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195854100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pPr>
              <a:defRPr/>
            </a:pPr>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pPr>
              <a:defRPr/>
            </a:pPr>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pPr>
              <a:defRPr/>
            </a:pPr>
            <a:fld id="{A8D057B1-3859-48DC-9C3F-544A28DEB5E2}" type="slidenum">
              <a:rPr lang="ru-RU" smtClean="0">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32225063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pPr>
              <a:defRPr/>
            </a:pPr>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pPr>
              <a:defRPr/>
            </a:pPr>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pPr>
              <a:defRPr/>
            </a:pPr>
            <a:fld id="{7135316E-FBCC-4772-A5AE-96F87EF2E9B1}" type="slidenum">
              <a:rPr lang="ru-RU" smtClean="0">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347253361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pPr>
              <a:defRPr/>
            </a:pPr>
            <a:endParaRPr lang="ru-RU">
              <a:solidFill>
                <a:prstClr val="black">
                  <a:tint val="75000"/>
                </a:prstClr>
              </a:solidFill>
            </a:endParaRPr>
          </a:p>
        </p:txBody>
      </p:sp>
      <p:sp>
        <p:nvSpPr>
          <p:cNvPr id="8" name="Нижний колонтитул 7"/>
          <p:cNvSpPr>
            <a:spLocks noGrp="1"/>
          </p:cNvSpPr>
          <p:nvPr>
            <p:ph type="ftr" sz="quarter" idx="11"/>
          </p:nvPr>
        </p:nvSpPr>
        <p:spPr/>
        <p:txBody>
          <a:bodyPr/>
          <a:lstStyle/>
          <a:p>
            <a:pPr>
              <a:defRPr/>
            </a:pPr>
            <a:endParaRPr lang="ru-RU">
              <a:solidFill>
                <a:prstClr val="black">
                  <a:tint val="75000"/>
                </a:prstClr>
              </a:solidFill>
            </a:endParaRPr>
          </a:p>
        </p:txBody>
      </p:sp>
      <p:sp>
        <p:nvSpPr>
          <p:cNvPr id="9" name="Номер слайда 8"/>
          <p:cNvSpPr>
            <a:spLocks noGrp="1"/>
          </p:cNvSpPr>
          <p:nvPr>
            <p:ph type="sldNum" sz="quarter" idx="12"/>
          </p:nvPr>
        </p:nvSpPr>
        <p:spPr/>
        <p:txBody>
          <a:bodyPr/>
          <a:lstStyle/>
          <a:p>
            <a:pPr>
              <a:defRPr/>
            </a:pPr>
            <a:fld id="{04CF84EB-4BC7-4E1B-BAA7-F7D78761517A}" type="slidenum">
              <a:rPr lang="ru-RU" smtClean="0">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316431632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pPr>
              <a:defRPr/>
            </a:pPr>
            <a:endParaRPr lang="ru-RU">
              <a:solidFill>
                <a:prstClr val="black">
                  <a:tint val="75000"/>
                </a:prstClr>
              </a:solidFill>
            </a:endParaRPr>
          </a:p>
        </p:txBody>
      </p:sp>
      <p:sp>
        <p:nvSpPr>
          <p:cNvPr id="4" name="Нижний колонтитул 3"/>
          <p:cNvSpPr>
            <a:spLocks noGrp="1"/>
          </p:cNvSpPr>
          <p:nvPr>
            <p:ph type="ftr" sz="quarter" idx="11"/>
          </p:nvPr>
        </p:nvSpPr>
        <p:spPr/>
        <p:txBody>
          <a:bodyPr/>
          <a:lstStyle/>
          <a:p>
            <a:pPr>
              <a:defRPr/>
            </a:pPr>
            <a:endParaRPr lang="ru-RU">
              <a:solidFill>
                <a:prstClr val="black">
                  <a:tint val="75000"/>
                </a:prstClr>
              </a:solidFill>
            </a:endParaRPr>
          </a:p>
        </p:txBody>
      </p:sp>
      <p:sp>
        <p:nvSpPr>
          <p:cNvPr id="5" name="Номер слайда 4"/>
          <p:cNvSpPr>
            <a:spLocks noGrp="1"/>
          </p:cNvSpPr>
          <p:nvPr>
            <p:ph type="sldNum" sz="quarter" idx="12"/>
          </p:nvPr>
        </p:nvSpPr>
        <p:spPr/>
        <p:txBody>
          <a:bodyPr/>
          <a:lstStyle/>
          <a:p>
            <a:pPr>
              <a:defRPr/>
            </a:pPr>
            <a:fld id="{CAC8295B-2372-45CE-9433-BABE149CAD9D}" type="slidenum">
              <a:rPr lang="ru-RU" smtClean="0">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229739868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pPr>
              <a:defRPr/>
            </a:pPr>
            <a:endParaRPr lang="ru-RU">
              <a:solidFill>
                <a:prstClr val="black">
                  <a:tint val="75000"/>
                </a:prstClr>
              </a:solidFill>
            </a:endParaRPr>
          </a:p>
        </p:txBody>
      </p:sp>
      <p:sp>
        <p:nvSpPr>
          <p:cNvPr id="3" name="Нижний колонтитул 2"/>
          <p:cNvSpPr>
            <a:spLocks noGrp="1"/>
          </p:cNvSpPr>
          <p:nvPr>
            <p:ph type="ftr" sz="quarter" idx="11"/>
          </p:nvPr>
        </p:nvSpPr>
        <p:spPr/>
        <p:txBody>
          <a:bodyPr/>
          <a:lstStyle/>
          <a:p>
            <a:pPr>
              <a:defRPr/>
            </a:pPr>
            <a:endParaRPr lang="ru-RU">
              <a:solidFill>
                <a:prstClr val="black">
                  <a:tint val="75000"/>
                </a:prstClr>
              </a:solidFill>
            </a:endParaRPr>
          </a:p>
        </p:txBody>
      </p:sp>
      <p:sp>
        <p:nvSpPr>
          <p:cNvPr id="4" name="Номер слайда 3"/>
          <p:cNvSpPr>
            <a:spLocks noGrp="1"/>
          </p:cNvSpPr>
          <p:nvPr>
            <p:ph type="sldNum" sz="quarter" idx="12"/>
          </p:nvPr>
        </p:nvSpPr>
        <p:spPr/>
        <p:txBody>
          <a:bodyPr/>
          <a:lstStyle/>
          <a:p>
            <a:pPr>
              <a:defRPr/>
            </a:pPr>
            <a:fld id="{5A0DADE1-2943-4AC4-87BC-ED3DC8A7CCC3}" type="slidenum">
              <a:rPr lang="ru-RU" smtClean="0">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307945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pPr>
              <a:defRPr/>
            </a:pPr>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A8D057B1-3859-48DC-9C3F-544A28DEB5E2}" type="slidenum">
              <a:rPr lang="ru-RU" smtClean="0"/>
              <a:pPr>
                <a:defRPr/>
              </a:pPr>
              <a:t>‹#›</a:t>
            </a:fld>
            <a:endParaRPr lang="ru-RU"/>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pPr>
              <a:defRPr/>
            </a:pPr>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pPr>
              <a:defRPr/>
            </a:pPr>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pPr>
              <a:defRPr/>
            </a:pPr>
            <a:fld id="{62A64E84-3C6C-47A4-B558-4E801895B916}" type="slidenum">
              <a:rPr lang="ru-RU" smtClean="0">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145219283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pPr>
              <a:defRPr/>
            </a:pPr>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pPr>
              <a:defRPr/>
            </a:pPr>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pPr>
              <a:defRPr/>
            </a:pPr>
            <a:fld id="{310CEA6E-0511-4195-BF0D-975029DBAD97}" type="slidenum">
              <a:rPr lang="ru-RU" smtClean="0">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223180522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pPr>
              <a:defRPr/>
            </a:pPr>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pPr>
              <a:defRPr/>
            </a:pPr>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pPr>
              <a:defRPr/>
            </a:pPr>
            <a:fld id="{FCBF315A-8C43-4547-BE57-7341A4A7AF66}" type="slidenum">
              <a:rPr lang="ru-RU" smtClean="0">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179866229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pPr>
              <a:defRPr/>
            </a:pPr>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pPr>
              <a:defRPr/>
            </a:pPr>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pPr>
              <a:defRPr/>
            </a:pPr>
            <a:fld id="{7656576C-129E-4189-9152-F2C45180D3C8}" type="slidenum">
              <a:rPr lang="ru-RU" smtClean="0">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21839685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pPr>
              <a:defRPr/>
            </a:pPr>
            <a:endParaRPr lang="ru-RU"/>
          </a:p>
        </p:txBody>
      </p:sp>
      <p:sp>
        <p:nvSpPr>
          <p:cNvPr id="6" name="Нижний колонтитул 5"/>
          <p:cNvSpPr>
            <a:spLocks noGrp="1"/>
          </p:cNvSpPr>
          <p:nvPr>
            <p:ph type="ftr" sz="quarter" idx="11"/>
          </p:nvPr>
        </p:nvSpPr>
        <p:spPr/>
        <p:txBody>
          <a:bodyPr/>
          <a:lstStyle/>
          <a:p>
            <a:pPr>
              <a:defRPr/>
            </a:pPr>
            <a:endParaRPr lang="ru-RU"/>
          </a:p>
        </p:txBody>
      </p:sp>
      <p:sp>
        <p:nvSpPr>
          <p:cNvPr id="7" name="Номер слайда 6"/>
          <p:cNvSpPr>
            <a:spLocks noGrp="1"/>
          </p:cNvSpPr>
          <p:nvPr>
            <p:ph type="sldNum" sz="quarter" idx="12"/>
          </p:nvPr>
        </p:nvSpPr>
        <p:spPr/>
        <p:txBody>
          <a:bodyPr/>
          <a:lstStyle/>
          <a:p>
            <a:pPr>
              <a:defRPr/>
            </a:pPr>
            <a:fld id="{7135316E-FBCC-4772-A5AE-96F87EF2E9B1}" type="slidenum">
              <a:rPr lang="ru-RU" smtClean="0"/>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pPr>
              <a:defRPr/>
            </a:pPr>
            <a:endParaRPr lang="ru-RU"/>
          </a:p>
        </p:txBody>
      </p:sp>
      <p:sp>
        <p:nvSpPr>
          <p:cNvPr id="8" name="Нижний колонтитул 7"/>
          <p:cNvSpPr>
            <a:spLocks noGrp="1"/>
          </p:cNvSpPr>
          <p:nvPr>
            <p:ph type="ftr" sz="quarter" idx="11"/>
          </p:nvPr>
        </p:nvSpPr>
        <p:spPr/>
        <p:txBody>
          <a:bodyPr/>
          <a:lstStyle/>
          <a:p>
            <a:pPr>
              <a:defRPr/>
            </a:pPr>
            <a:endParaRPr lang="ru-RU"/>
          </a:p>
        </p:txBody>
      </p:sp>
      <p:sp>
        <p:nvSpPr>
          <p:cNvPr id="9" name="Номер слайда 8"/>
          <p:cNvSpPr>
            <a:spLocks noGrp="1"/>
          </p:cNvSpPr>
          <p:nvPr>
            <p:ph type="sldNum" sz="quarter" idx="12"/>
          </p:nvPr>
        </p:nvSpPr>
        <p:spPr/>
        <p:txBody>
          <a:bodyPr/>
          <a:lstStyle/>
          <a:p>
            <a:pPr>
              <a:defRPr/>
            </a:pPr>
            <a:fld id="{04CF84EB-4BC7-4E1B-BAA7-F7D78761517A}" type="slidenum">
              <a:rPr lang="ru-RU" smtClean="0"/>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pPr>
              <a:defRPr/>
            </a:pPr>
            <a:endParaRPr lang="ru-RU"/>
          </a:p>
        </p:txBody>
      </p:sp>
      <p:sp>
        <p:nvSpPr>
          <p:cNvPr id="4" name="Нижний колонтитул 3"/>
          <p:cNvSpPr>
            <a:spLocks noGrp="1"/>
          </p:cNvSpPr>
          <p:nvPr>
            <p:ph type="ftr" sz="quarter" idx="11"/>
          </p:nvPr>
        </p:nvSpPr>
        <p:spPr/>
        <p:txBody>
          <a:bodyPr/>
          <a:lstStyle/>
          <a:p>
            <a:pPr>
              <a:defRPr/>
            </a:pPr>
            <a:endParaRPr lang="ru-RU"/>
          </a:p>
        </p:txBody>
      </p:sp>
      <p:sp>
        <p:nvSpPr>
          <p:cNvPr id="5" name="Номер слайда 4"/>
          <p:cNvSpPr>
            <a:spLocks noGrp="1"/>
          </p:cNvSpPr>
          <p:nvPr>
            <p:ph type="sldNum" sz="quarter" idx="12"/>
          </p:nvPr>
        </p:nvSpPr>
        <p:spPr/>
        <p:txBody>
          <a:bodyPr/>
          <a:lstStyle/>
          <a:p>
            <a:pPr>
              <a:defRPr/>
            </a:pPr>
            <a:fld id="{CAC8295B-2372-45CE-9433-BABE149CAD9D}" type="slidenum">
              <a:rPr lang="ru-RU" smtClean="0"/>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pPr>
              <a:defRPr/>
            </a:pPr>
            <a:endParaRPr lang="ru-RU"/>
          </a:p>
        </p:txBody>
      </p:sp>
      <p:sp>
        <p:nvSpPr>
          <p:cNvPr id="3" name="Нижний колонтитул 2"/>
          <p:cNvSpPr>
            <a:spLocks noGrp="1"/>
          </p:cNvSpPr>
          <p:nvPr>
            <p:ph type="ftr" sz="quarter" idx="11"/>
          </p:nvPr>
        </p:nvSpPr>
        <p:spPr/>
        <p:txBody>
          <a:bodyPr/>
          <a:lstStyle/>
          <a:p>
            <a:pPr>
              <a:defRPr/>
            </a:pPr>
            <a:endParaRPr lang="ru-RU"/>
          </a:p>
        </p:txBody>
      </p:sp>
      <p:sp>
        <p:nvSpPr>
          <p:cNvPr id="4" name="Номер слайда 3"/>
          <p:cNvSpPr>
            <a:spLocks noGrp="1"/>
          </p:cNvSpPr>
          <p:nvPr>
            <p:ph type="sldNum" sz="quarter" idx="12"/>
          </p:nvPr>
        </p:nvSpPr>
        <p:spPr/>
        <p:txBody>
          <a:bodyPr/>
          <a:lstStyle/>
          <a:p>
            <a:pPr>
              <a:defRPr/>
            </a:pPr>
            <a:fld id="{5A0DADE1-2943-4AC4-87BC-ED3DC8A7CCC3}" type="slidenum">
              <a:rPr lang="ru-RU" smtClean="0"/>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pPr>
              <a:defRPr/>
            </a:pPr>
            <a:endParaRPr lang="ru-RU"/>
          </a:p>
        </p:txBody>
      </p:sp>
      <p:sp>
        <p:nvSpPr>
          <p:cNvPr id="6" name="Нижний колонтитул 5"/>
          <p:cNvSpPr>
            <a:spLocks noGrp="1"/>
          </p:cNvSpPr>
          <p:nvPr>
            <p:ph type="ftr" sz="quarter" idx="11"/>
          </p:nvPr>
        </p:nvSpPr>
        <p:spPr/>
        <p:txBody>
          <a:bodyPr/>
          <a:lstStyle/>
          <a:p>
            <a:pPr>
              <a:defRPr/>
            </a:pPr>
            <a:endParaRPr lang="ru-RU"/>
          </a:p>
        </p:txBody>
      </p:sp>
      <p:sp>
        <p:nvSpPr>
          <p:cNvPr id="7" name="Номер слайда 6"/>
          <p:cNvSpPr>
            <a:spLocks noGrp="1"/>
          </p:cNvSpPr>
          <p:nvPr>
            <p:ph type="sldNum" sz="quarter" idx="12"/>
          </p:nvPr>
        </p:nvSpPr>
        <p:spPr/>
        <p:txBody>
          <a:bodyPr/>
          <a:lstStyle/>
          <a:p>
            <a:pPr>
              <a:defRPr/>
            </a:pPr>
            <a:fld id="{62A64E84-3C6C-47A4-B558-4E801895B916}" type="slidenum">
              <a:rPr lang="ru-RU" smtClean="0"/>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pPr>
              <a:defRPr/>
            </a:pPr>
            <a:endParaRPr lang="ru-RU"/>
          </a:p>
        </p:txBody>
      </p:sp>
      <p:sp>
        <p:nvSpPr>
          <p:cNvPr id="6" name="Нижний колонтитул 5"/>
          <p:cNvSpPr>
            <a:spLocks noGrp="1"/>
          </p:cNvSpPr>
          <p:nvPr>
            <p:ph type="ftr" sz="quarter" idx="11"/>
          </p:nvPr>
        </p:nvSpPr>
        <p:spPr/>
        <p:txBody>
          <a:bodyPr/>
          <a:lstStyle/>
          <a:p>
            <a:pPr>
              <a:defRPr/>
            </a:pPr>
            <a:endParaRPr lang="ru-RU"/>
          </a:p>
        </p:txBody>
      </p:sp>
      <p:sp>
        <p:nvSpPr>
          <p:cNvPr id="7" name="Номер слайда 6"/>
          <p:cNvSpPr>
            <a:spLocks noGrp="1"/>
          </p:cNvSpPr>
          <p:nvPr>
            <p:ph type="sldNum" sz="quarter" idx="12"/>
          </p:nvPr>
        </p:nvSpPr>
        <p:spPr/>
        <p:txBody>
          <a:bodyPr/>
          <a:lstStyle/>
          <a:p>
            <a:pPr>
              <a:defRPr/>
            </a:pPr>
            <a:fld id="{310CEA6E-0511-4195-BF0D-975029DBAD97}" type="slidenum">
              <a:rPr lang="ru-RU" smtClean="0"/>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67E4669-A9D3-4196-A00B-0750A8EDF7E6}" type="slidenum">
              <a:rPr lang="ru-RU" smtClean="0"/>
              <a:pPr>
                <a:defRPr/>
              </a:pPr>
              <a:t>‹#›</a:t>
            </a:fld>
            <a:endParaRPr lang="ru-RU"/>
          </a:p>
        </p:txBody>
      </p:sp>
      <p:sp>
        <p:nvSpPr>
          <p:cNvPr id="7" name="Овал 1"/>
          <p:cNvSpPr>
            <a:spLocks noChangeArrowheads="1"/>
          </p:cNvSpPr>
          <p:nvPr userDrawn="1"/>
        </p:nvSpPr>
        <p:spPr bwMode="auto">
          <a:xfrm>
            <a:off x="8707438" y="44450"/>
            <a:ext cx="401637" cy="401638"/>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round/>
                <a:headEnd/>
                <a:tailEnd/>
              </a14:hiddenLine>
            </a:ext>
          </a:extLst>
        </p:spPr>
        <p:txBody>
          <a:bodyPr lIns="0" tIns="0" rIns="0" bIns="0" anchor="ctr" anchorCtr="1"/>
          <a:lstStyle/>
          <a:p>
            <a:pPr algn="ctr"/>
            <a:fld id="{4DCE36C7-1163-4258-B021-8C4D79EE68F9}" type="slidenum">
              <a:rPr lang="en-US" b="1">
                <a:solidFill>
                  <a:srgbClr val="000000"/>
                </a:solidFill>
                <a:latin typeface="Monotype Corsiva" pitchFamily="66" charset="0"/>
              </a:rPr>
              <a:pPr algn="ctr"/>
              <a:t>‹#›</a:t>
            </a:fld>
            <a:endParaRPr lang="ru-RU" b="1">
              <a:solidFill>
                <a:srgbClr val="000000"/>
              </a:solidFill>
              <a:latin typeface="Monotype Corsiva" pitchFamily="66"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ru-RU">
              <a:solidFill>
                <a:prstClr val="black">
                  <a:tint val="75000"/>
                </a:prstClr>
              </a:solidFill>
            </a:endParaRPr>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ru-RU">
              <a:solidFill>
                <a:prstClr val="black">
                  <a:tint val="75000"/>
                </a:prstClr>
              </a:solidFill>
            </a:endParaRPr>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67E4669-A9D3-4196-A00B-0750A8EDF7E6}" type="slidenum">
              <a:rPr lang="ru-RU" smtClean="0">
                <a:solidFill>
                  <a:prstClr val="black">
                    <a:tint val="75000"/>
                  </a:prstClr>
                </a:solidFill>
              </a:rPr>
              <a:pPr>
                <a:defRPr/>
              </a:pPr>
              <a:t>‹#›</a:t>
            </a:fld>
            <a:endParaRPr lang="ru-RU">
              <a:solidFill>
                <a:prstClr val="black">
                  <a:tint val="75000"/>
                </a:prstClr>
              </a:solidFill>
            </a:endParaRPr>
          </a:p>
        </p:txBody>
      </p:sp>
      <p:sp>
        <p:nvSpPr>
          <p:cNvPr id="7" name="Овал 1"/>
          <p:cNvSpPr>
            <a:spLocks noChangeArrowheads="1"/>
          </p:cNvSpPr>
          <p:nvPr userDrawn="1"/>
        </p:nvSpPr>
        <p:spPr bwMode="auto">
          <a:xfrm>
            <a:off x="8707438" y="44450"/>
            <a:ext cx="401637" cy="401638"/>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round/>
                <a:headEnd/>
                <a:tailEnd/>
              </a14:hiddenLine>
            </a:ext>
          </a:extLst>
        </p:spPr>
        <p:txBody>
          <a:bodyPr lIns="0" tIns="0" rIns="0" bIns="0" anchor="ctr" anchorCtr="1"/>
          <a:lstStyle/>
          <a:p>
            <a:pPr algn="ctr"/>
            <a:fld id="{4DCE36C7-1163-4258-B021-8C4D79EE68F9}" type="slidenum">
              <a:rPr lang="en-US" b="1">
                <a:solidFill>
                  <a:srgbClr val="000000"/>
                </a:solidFill>
                <a:latin typeface="Monotype Corsiva" pitchFamily="66" charset="0"/>
              </a:rPr>
              <a:pPr algn="ctr"/>
              <a:t>‹#›</a:t>
            </a:fld>
            <a:endParaRPr lang="ru-RU" b="1">
              <a:solidFill>
                <a:srgbClr val="000000"/>
              </a:solidFill>
              <a:latin typeface="Monotype Corsiva" pitchFamily="66" charset="0"/>
            </a:endParaRPr>
          </a:p>
        </p:txBody>
      </p:sp>
    </p:spTree>
    <p:extLst>
      <p:ext uri="{BB962C8B-B14F-4D97-AF65-F5344CB8AC3E}">
        <p14:creationId xmlns:p14="http://schemas.microsoft.com/office/powerpoint/2010/main" val="83715715"/>
      </p:ext>
    </p:extLst>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ru-RU">
              <a:solidFill>
                <a:prstClr val="black">
                  <a:tint val="75000"/>
                </a:prstClr>
              </a:solidFill>
            </a:endParaRPr>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ru-RU">
              <a:solidFill>
                <a:prstClr val="black">
                  <a:tint val="75000"/>
                </a:prstClr>
              </a:solidFill>
            </a:endParaRPr>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67E4669-A9D3-4196-A00B-0750A8EDF7E6}" type="slidenum">
              <a:rPr lang="ru-RU" smtClean="0">
                <a:solidFill>
                  <a:prstClr val="black">
                    <a:tint val="75000"/>
                  </a:prstClr>
                </a:solidFill>
              </a:rPr>
              <a:pPr>
                <a:defRPr/>
              </a:pPr>
              <a:t>‹#›</a:t>
            </a:fld>
            <a:endParaRPr lang="ru-RU">
              <a:solidFill>
                <a:prstClr val="black">
                  <a:tint val="75000"/>
                </a:prstClr>
              </a:solidFill>
            </a:endParaRPr>
          </a:p>
        </p:txBody>
      </p:sp>
      <p:sp>
        <p:nvSpPr>
          <p:cNvPr id="7" name="Овал 1"/>
          <p:cNvSpPr>
            <a:spLocks noChangeArrowheads="1"/>
          </p:cNvSpPr>
          <p:nvPr userDrawn="1"/>
        </p:nvSpPr>
        <p:spPr bwMode="auto">
          <a:xfrm>
            <a:off x="8707438" y="44450"/>
            <a:ext cx="401637" cy="401638"/>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lgn="ctr">
                <a:solidFill>
                  <a:srgbClr val="000000"/>
                </a:solidFill>
                <a:round/>
                <a:headEnd/>
                <a:tailEnd/>
              </a14:hiddenLine>
            </a:ext>
          </a:extLst>
        </p:spPr>
        <p:txBody>
          <a:bodyPr lIns="0" tIns="0" rIns="0" bIns="0" anchor="ctr" anchorCtr="1"/>
          <a:lstStyle/>
          <a:p>
            <a:pPr algn="ctr"/>
            <a:fld id="{4DCE36C7-1163-4258-B021-8C4D79EE68F9}" type="slidenum">
              <a:rPr lang="en-US" b="1">
                <a:solidFill>
                  <a:srgbClr val="000000"/>
                </a:solidFill>
                <a:latin typeface="Monotype Corsiva" pitchFamily="66" charset="0"/>
              </a:rPr>
              <a:pPr algn="ctr"/>
              <a:t>‹#›</a:t>
            </a:fld>
            <a:endParaRPr lang="ru-RU" b="1">
              <a:solidFill>
                <a:srgbClr val="000000"/>
              </a:solidFill>
              <a:latin typeface="Monotype Corsiva" pitchFamily="66" charset="0"/>
            </a:endParaRPr>
          </a:p>
        </p:txBody>
      </p:sp>
    </p:spTree>
    <p:extLst>
      <p:ext uri="{BB962C8B-B14F-4D97-AF65-F5344CB8AC3E}">
        <p14:creationId xmlns:p14="http://schemas.microsoft.com/office/powerpoint/2010/main" val="4181003896"/>
      </p:ext>
    </p:extLst>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8.xml"/><Relationship Id="rId1" Type="http://schemas.openxmlformats.org/officeDocument/2006/relationships/vmlDrawing" Target="../drawings/vmlDrawing1.vml"/><Relationship Id="rId5" Type="http://schemas.openxmlformats.org/officeDocument/2006/relationships/image" Target="../media/image6.emf"/><Relationship Id="rId4" Type="http://schemas.openxmlformats.org/officeDocument/2006/relationships/oleObject" Target="../embeddings/oleObject1.bin"/></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7" name="Rectangle 11"/>
          <p:cNvSpPr>
            <a:spLocks noChangeArrowheads="1"/>
          </p:cNvSpPr>
          <p:nvPr/>
        </p:nvSpPr>
        <p:spPr bwMode="auto">
          <a:xfrm>
            <a:off x="0" y="908050"/>
            <a:ext cx="9144000"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defRPr/>
            </a:pPr>
            <a:endParaRPr lang="en-US" sz="2400" dirty="0">
              <a:latin typeface="Times New Roman" pitchFamily="18" charset="0"/>
            </a:endParaRPr>
          </a:p>
          <a:p>
            <a:pPr algn="ctr">
              <a:defRPr/>
            </a:pPr>
            <a:endParaRPr lang="uk-UA" sz="2400" b="1" dirty="0"/>
          </a:p>
          <a:p>
            <a:pPr algn="ctr">
              <a:defRPr/>
            </a:pPr>
            <a:endParaRPr lang="uk-UA" sz="2400" b="1" dirty="0" smtClean="0">
              <a:latin typeface="Times New Roman" panose="02020603050405020304" pitchFamily="18" charset="0"/>
              <a:cs typeface="Times New Roman" panose="02020603050405020304" pitchFamily="18" charset="0"/>
            </a:endParaRPr>
          </a:p>
          <a:p>
            <a:pPr algn="ctr">
              <a:defRPr/>
            </a:pPr>
            <a:endParaRPr lang="uk-UA" sz="2400" b="1" dirty="0">
              <a:latin typeface="Times New Roman" panose="02020603050405020304" pitchFamily="18" charset="0"/>
              <a:cs typeface="Times New Roman" panose="02020603050405020304" pitchFamily="18" charset="0"/>
            </a:endParaRPr>
          </a:p>
          <a:p>
            <a:pPr algn="ctr">
              <a:defRPr/>
            </a:pPr>
            <a:endParaRPr lang="uk-UA" sz="2400" b="1" dirty="0" smtClean="0">
              <a:latin typeface="Times New Roman" panose="02020603050405020304" pitchFamily="18" charset="0"/>
              <a:cs typeface="Times New Roman" panose="02020603050405020304" pitchFamily="18" charset="0"/>
            </a:endParaRPr>
          </a:p>
          <a:p>
            <a:pPr algn="ctr">
              <a:defRPr/>
            </a:pPr>
            <a:endParaRPr lang="uk-UA" sz="2400" b="1" dirty="0" smtClean="0">
              <a:latin typeface="Times New Roman" panose="02020603050405020304" pitchFamily="18" charset="0"/>
              <a:cs typeface="Times New Roman" panose="02020603050405020304" pitchFamily="18" charset="0"/>
            </a:endParaRPr>
          </a:p>
          <a:p>
            <a:pPr algn="ctr">
              <a:defRPr/>
            </a:pPr>
            <a:r>
              <a:rPr lang="en-US" sz="2400" b="1" dirty="0">
                <a:latin typeface="Times New Roman" pitchFamily="18" charset="0"/>
              </a:rPr>
              <a:t>«</a:t>
            </a:r>
            <a:r>
              <a:rPr lang="en-US" sz="2800" b="1" dirty="0">
                <a:latin typeface="Times New Roman" pitchFamily="18" charset="0"/>
              </a:rPr>
              <a:t>Methods of creating management of infocommunication networks in emergency </a:t>
            </a:r>
            <a:r>
              <a:rPr lang="en-US" sz="2800" b="1" dirty="0" smtClean="0">
                <a:latin typeface="Times New Roman" pitchFamily="18" charset="0"/>
              </a:rPr>
              <a:t>systems</a:t>
            </a:r>
            <a:r>
              <a:rPr lang="uk-UA" sz="2800" b="1" dirty="0" smtClean="0">
                <a:latin typeface="Times New Roman" pitchFamily="18" charset="0"/>
              </a:rPr>
              <a:t> </a:t>
            </a:r>
            <a:r>
              <a:rPr lang="en-US" sz="2800" b="1" dirty="0" smtClean="0">
                <a:latin typeface="Times New Roman" pitchFamily="18" charset="0"/>
              </a:rPr>
              <a:t>during </a:t>
            </a:r>
            <a:r>
              <a:rPr lang="en-US" sz="2800" b="1" dirty="0">
                <a:latin typeface="Times New Roman" pitchFamily="18" charset="0"/>
              </a:rPr>
              <a:t>the digital transformation of the state»</a:t>
            </a:r>
          </a:p>
          <a:p>
            <a:pPr algn="ctr">
              <a:defRPr/>
            </a:pPr>
            <a:endParaRPr lang="uk-UA" sz="2800" b="1" dirty="0" smtClean="0">
              <a:latin typeface="Times New Roman" pitchFamily="18" charset="0"/>
            </a:endParaRPr>
          </a:p>
          <a:p>
            <a:pPr algn="r">
              <a:defRPr/>
            </a:pPr>
            <a:endParaRPr lang="uk-UA" b="1" dirty="0">
              <a:latin typeface="Times New Roman" pitchFamily="18" charset="0"/>
            </a:endParaRPr>
          </a:p>
          <a:p>
            <a:pPr algn="r">
              <a:defRPr/>
            </a:pPr>
            <a:r>
              <a:rPr lang="en-GB" sz="2000" b="1" dirty="0" err="1">
                <a:latin typeface="Times New Roman" pitchFamily="18" charset="0"/>
              </a:rPr>
              <a:t>Andrii</a:t>
            </a:r>
            <a:r>
              <a:rPr lang="en-GB" sz="2000" b="1" dirty="0">
                <a:latin typeface="Times New Roman" pitchFamily="18" charset="0"/>
              </a:rPr>
              <a:t> </a:t>
            </a:r>
            <a:r>
              <a:rPr lang="en-GB" sz="2000" b="1" dirty="0" err="1" smtClean="0">
                <a:latin typeface="Times New Roman" pitchFamily="18" charset="0"/>
              </a:rPr>
              <a:t>Zakharzhevsky</a:t>
            </a:r>
            <a:r>
              <a:rPr lang="en-US" sz="2000" b="1" dirty="0" err="1" smtClean="0">
                <a:latin typeface="Times New Roman" pitchFamily="18" charset="0"/>
              </a:rPr>
              <a:t>i</a:t>
            </a:r>
            <a:r>
              <a:rPr lang="uk-UA" b="1" dirty="0" smtClean="0">
                <a:latin typeface="Times New Roman" pitchFamily="18" charset="0"/>
              </a:rPr>
              <a:t>	</a:t>
            </a:r>
          </a:p>
          <a:p>
            <a:pPr algn="r">
              <a:defRPr/>
            </a:pPr>
            <a:r>
              <a:rPr lang="en-GB" b="1" dirty="0" smtClean="0">
                <a:latin typeface="Times New Roman" pitchFamily="18" charset="0"/>
              </a:rPr>
              <a:t>Candidate </a:t>
            </a:r>
            <a:r>
              <a:rPr lang="en-GB" b="1" dirty="0">
                <a:latin typeface="Times New Roman" pitchFamily="18" charset="0"/>
              </a:rPr>
              <a:t>of Technical </a:t>
            </a:r>
            <a:r>
              <a:rPr lang="en-GB" b="1" dirty="0" smtClean="0">
                <a:latin typeface="Times New Roman" pitchFamily="18" charset="0"/>
              </a:rPr>
              <a:t>Sciences</a:t>
            </a:r>
            <a:r>
              <a:rPr lang="uk-UA" b="1" dirty="0" smtClean="0">
                <a:latin typeface="Times New Roman" pitchFamily="18" charset="0"/>
              </a:rPr>
              <a:t> </a:t>
            </a:r>
            <a:r>
              <a:rPr lang="en-GB" b="1" dirty="0" smtClean="0">
                <a:latin typeface="Times New Roman" pitchFamily="18" charset="0"/>
              </a:rPr>
              <a:t>(</a:t>
            </a:r>
            <a:r>
              <a:rPr lang="en-GB" b="1" dirty="0">
                <a:latin typeface="Times New Roman" pitchFamily="18" charset="0"/>
              </a:rPr>
              <a:t>Ph. D</a:t>
            </a:r>
            <a:r>
              <a:rPr lang="en-GB" b="1" dirty="0" smtClean="0">
                <a:latin typeface="Times New Roman" pitchFamily="18" charset="0"/>
              </a:rPr>
              <a:t>.)</a:t>
            </a:r>
            <a:r>
              <a:rPr lang="uk-UA" b="1" dirty="0" smtClean="0">
                <a:latin typeface="Times New Roman" pitchFamily="18" charset="0"/>
              </a:rPr>
              <a:t>,</a:t>
            </a:r>
            <a:r>
              <a:rPr lang="en-US" b="1" dirty="0" smtClean="0">
                <a:latin typeface="Times New Roman" pitchFamily="18" charset="0"/>
              </a:rPr>
              <a:t>  </a:t>
            </a:r>
            <a:r>
              <a:rPr lang="en-US" b="1" dirty="0">
                <a:latin typeface="Times New Roman" pitchFamily="18" charset="0"/>
              </a:rPr>
              <a:t>Doctoral student </a:t>
            </a:r>
            <a:endParaRPr lang="uk-UA" b="1" dirty="0" smtClean="0">
              <a:latin typeface="Times New Roman" pitchFamily="18" charset="0"/>
            </a:endParaRPr>
          </a:p>
          <a:p>
            <a:pPr algn="r">
              <a:defRPr/>
            </a:pPr>
            <a:r>
              <a:rPr lang="en-US" b="1" dirty="0" smtClean="0">
                <a:latin typeface="Times New Roman" pitchFamily="18" charset="0"/>
              </a:rPr>
              <a:t>of </a:t>
            </a:r>
            <a:r>
              <a:rPr lang="en-US" b="1" dirty="0">
                <a:latin typeface="Times New Roman" pitchFamily="18" charset="0"/>
              </a:rPr>
              <a:t>the State University of </a:t>
            </a:r>
            <a:r>
              <a:rPr lang="en-US" b="1" dirty="0" smtClean="0">
                <a:latin typeface="Times New Roman" pitchFamily="18" charset="0"/>
              </a:rPr>
              <a:t>Telecommunications</a:t>
            </a:r>
            <a:r>
              <a:rPr lang="uk-UA" b="1" dirty="0" smtClean="0">
                <a:latin typeface="Times New Roman" pitchFamily="18" charset="0"/>
              </a:rPr>
              <a:t> </a:t>
            </a:r>
            <a:endParaRPr lang="en-US" sz="2400" dirty="0">
              <a:latin typeface="Times New Roman" pitchFamily="18" charset="0"/>
            </a:endParaRPr>
          </a:p>
          <a:p>
            <a:pPr algn="ctr">
              <a:defRPr/>
            </a:pPr>
            <a:r>
              <a:rPr lang="en-US" sz="1600" dirty="0" smtClean="0">
                <a:latin typeface="Times New Roman" pitchFamily="18" charset="0"/>
              </a:rPr>
              <a:t>Kyiv</a:t>
            </a:r>
            <a:r>
              <a:rPr lang="uk-UA" sz="1600" dirty="0" smtClean="0">
                <a:latin typeface="Times New Roman" pitchFamily="18" charset="0"/>
              </a:rPr>
              <a:t> </a:t>
            </a:r>
            <a:r>
              <a:rPr lang="uk-UA" sz="1600" dirty="0">
                <a:latin typeface="Times New Roman" pitchFamily="18" charset="0"/>
              </a:rPr>
              <a:t>- </a:t>
            </a:r>
            <a:r>
              <a:rPr lang="uk-UA" sz="1600" dirty="0" smtClean="0">
                <a:latin typeface="Times New Roman" pitchFamily="18" charset="0"/>
              </a:rPr>
              <a:t>2021</a:t>
            </a:r>
            <a:endParaRPr lang="uk-UA" sz="1600" dirty="0">
              <a:latin typeface="Times New Roman" pitchFamily="18" charset="0"/>
            </a:endParaRPr>
          </a:p>
        </p:txBody>
      </p:sp>
      <p:grpSp>
        <p:nvGrpSpPr>
          <p:cNvPr id="2053" name="Группа 1"/>
          <p:cNvGrpSpPr>
            <a:grpSpLocks/>
          </p:cNvGrpSpPr>
          <p:nvPr/>
        </p:nvGrpSpPr>
        <p:grpSpPr bwMode="auto">
          <a:xfrm>
            <a:off x="0" y="908050"/>
            <a:ext cx="9144000" cy="87313"/>
            <a:chOff x="0" y="1012983"/>
            <a:chExt cx="9144000" cy="96386"/>
          </a:xfrm>
        </p:grpSpPr>
        <p:sp>
          <p:nvSpPr>
            <p:cNvPr id="2054" name="Rectangle 4"/>
            <p:cNvSpPr>
              <a:spLocks noChangeArrowheads="1"/>
            </p:cNvSpPr>
            <p:nvPr/>
          </p:nvSpPr>
          <p:spPr bwMode="auto">
            <a:xfrm>
              <a:off x="0" y="1012983"/>
              <a:ext cx="9144000" cy="44271"/>
            </a:xfrm>
            <a:prstGeom prst="rect">
              <a:avLst/>
            </a:prstGeom>
            <a:solidFill>
              <a:srgbClr val="0066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a:endParaRPr lang="uk-UA" sz="1700">
                <a:solidFill>
                  <a:srgbClr val="000000"/>
                </a:solidFill>
              </a:endParaRPr>
            </a:p>
          </p:txBody>
        </p:sp>
        <p:sp>
          <p:nvSpPr>
            <p:cNvPr id="2055" name="Rectangle 5"/>
            <p:cNvSpPr>
              <a:spLocks noChangeArrowheads="1"/>
            </p:cNvSpPr>
            <p:nvPr/>
          </p:nvSpPr>
          <p:spPr bwMode="auto">
            <a:xfrm>
              <a:off x="0" y="1062146"/>
              <a:ext cx="9144000" cy="47223"/>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a:endParaRPr lang="uk-UA" sz="1700">
                <a:solidFill>
                  <a:srgbClr val="000000"/>
                </a:solidFill>
              </a:endParaRPr>
            </a:p>
          </p:txBody>
        </p:sp>
      </p:grpSp>
      <p:pic>
        <p:nvPicPr>
          <p:cNvPr id="7" name="Рисунок 6"/>
          <p:cNvPicPr>
            <a:picLocks noChangeAspect="1"/>
          </p:cNvPicPr>
          <p:nvPr/>
        </p:nvPicPr>
        <p:blipFill>
          <a:blip r:embed="rId3"/>
          <a:stretch>
            <a:fillRect/>
          </a:stretch>
        </p:blipFill>
        <p:spPr>
          <a:xfrm>
            <a:off x="107504" y="3024"/>
            <a:ext cx="2388514" cy="2284899"/>
          </a:xfrm>
          <a:prstGeom prst="rect">
            <a:avLst/>
          </a:prstGeom>
          <a:noFill/>
          <a:ln w="9525">
            <a:noFill/>
          </a:ln>
        </p:spPr>
      </p:pic>
      <p:pic>
        <p:nvPicPr>
          <p:cNvPr id="2" name="Рисунок 1"/>
          <p:cNvPicPr>
            <a:picLocks noChangeAspect="1"/>
          </p:cNvPicPr>
          <p:nvPr/>
        </p:nvPicPr>
        <p:blipFill>
          <a:blip r:embed="rId4"/>
          <a:stretch>
            <a:fillRect/>
          </a:stretch>
        </p:blipFill>
        <p:spPr>
          <a:xfrm>
            <a:off x="7056784" y="3024"/>
            <a:ext cx="2087216" cy="2385391"/>
          </a:xfrm>
          <a:prstGeom prst="rect">
            <a:avLst/>
          </a:prstGeom>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Группа 5"/>
          <p:cNvGrpSpPr>
            <a:grpSpLocks/>
          </p:cNvGrpSpPr>
          <p:nvPr/>
        </p:nvGrpSpPr>
        <p:grpSpPr bwMode="auto">
          <a:xfrm>
            <a:off x="0" y="759549"/>
            <a:ext cx="9144000" cy="87312"/>
            <a:chOff x="0" y="1012983"/>
            <a:chExt cx="9144000" cy="96386"/>
          </a:xfrm>
        </p:grpSpPr>
        <p:sp>
          <p:nvSpPr>
            <p:cNvPr id="7" name="Rectangle 4"/>
            <p:cNvSpPr>
              <a:spLocks noChangeArrowheads="1"/>
            </p:cNvSpPr>
            <p:nvPr/>
          </p:nvSpPr>
          <p:spPr bwMode="auto">
            <a:xfrm>
              <a:off x="0" y="1012983"/>
              <a:ext cx="9144000" cy="44271"/>
            </a:xfrm>
            <a:prstGeom prst="rect">
              <a:avLst/>
            </a:prstGeom>
            <a:solidFill>
              <a:srgbClr val="0066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a:endParaRPr lang="uk-UA" sz="1700">
                <a:solidFill>
                  <a:srgbClr val="000000"/>
                </a:solidFill>
              </a:endParaRPr>
            </a:p>
          </p:txBody>
        </p:sp>
        <p:sp>
          <p:nvSpPr>
            <p:cNvPr id="8" name="Rectangle 5"/>
            <p:cNvSpPr>
              <a:spLocks noChangeArrowheads="1"/>
            </p:cNvSpPr>
            <p:nvPr/>
          </p:nvSpPr>
          <p:spPr bwMode="auto">
            <a:xfrm>
              <a:off x="0" y="1062146"/>
              <a:ext cx="9144000" cy="47223"/>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a:endParaRPr lang="uk-UA" sz="1700">
                <a:solidFill>
                  <a:srgbClr val="000000"/>
                </a:solidFill>
              </a:endParaRPr>
            </a:p>
          </p:txBody>
        </p:sp>
      </p:grpSp>
      <p:sp>
        <p:nvSpPr>
          <p:cNvPr id="158723"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solidFill>
                <a:prstClr val="black"/>
              </a:solidFill>
            </a:endParaRPr>
          </a:p>
        </p:txBody>
      </p:sp>
      <p:sp>
        <p:nvSpPr>
          <p:cNvPr id="158724" name="Rectangle 4"/>
          <p:cNvSpPr>
            <a:spLocks noChangeArrowheads="1"/>
          </p:cNvSpPr>
          <p:nvPr/>
        </p:nvSpPr>
        <p:spPr bwMode="auto">
          <a:xfrm>
            <a:off x="-71470" y="1190607"/>
            <a:ext cx="9360617"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ru-RU">
              <a:solidFill>
                <a:prstClr val="black"/>
              </a:solidFill>
              <a:latin typeface="Arial" pitchFamily="34" charset="0"/>
            </a:endParaRPr>
          </a:p>
        </p:txBody>
      </p:sp>
      <p:sp>
        <p:nvSpPr>
          <p:cNvPr id="158725" name="Rectangle 5"/>
          <p:cNvSpPr>
            <a:spLocks noChangeArrowheads="1"/>
          </p:cNvSpPr>
          <p:nvPr/>
        </p:nvSpPr>
        <p:spPr bwMode="auto">
          <a:xfrm>
            <a:off x="-71470" y="2200257"/>
            <a:ext cx="9360617"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ru-RU">
              <a:solidFill>
                <a:prstClr val="black"/>
              </a:solidFill>
              <a:latin typeface="Arial" pitchFamily="34" charset="0"/>
            </a:endParaRPr>
          </a:p>
        </p:txBody>
      </p:sp>
      <p:sp>
        <p:nvSpPr>
          <p:cNvPr id="26829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solidFill>
                <a:prstClr val="black"/>
              </a:solidFill>
            </a:endParaRPr>
          </a:p>
        </p:txBody>
      </p:sp>
      <p:sp>
        <p:nvSpPr>
          <p:cNvPr id="26829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solidFill>
                <a:prstClr val="black"/>
              </a:solidFill>
            </a:endParaRPr>
          </a:p>
        </p:txBody>
      </p:sp>
      <p:sp>
        <p:nvSpPr>
          <p:cNvPr id="26829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solidFill>
                <a:prstClr val="black"/>
              </a:solidFill>
            </a:endParaRPr>
          </a:p>
        </p:txBody>
      </p:sp>
      <p:sp>
        <p:nvSpPr>
          <p:cNvPr id="268297"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solidFill>
                <a:prstClr val="black"/>
              </a:solidFill>
            </a:endParaRPr>
          </a:p>
        </p:txBody>
      </p:sp>
      <p:sp>
        <p:nvSpPr>
          <p:cNvPr id="268300" name="Rectangle 1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solidFill>
                <a:prstClr val="black"/>
              </a:solidFill>
            </a:endParaRPr>
          </a:p>
        </p:txBody>
      </p:sp>
      <p:sp>
        <p:nvSpPr>
          <p:cNvPr id="268301" name="Rectangle 13"/>
          <p:cNvSpPr>
            <a:spLocks noChangeArrowheads="1"/>
          </p:cNvSpPr>
          <p:nvPr/>
        </p:nvSpPr>
        <p:spPr bwMode="auto">
          <a:xfrm>
            <a:off x="-71470" y="857232"/>
            <a:ext cx="9360617"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ru-RU">
              <a:solidFill>
                <a:prstClr val="black"/>
              </a:solidFill>
              <a:latin typeface="Arial" pitchFamily="34" charset="0"/>
            </a:endParaRPr>
          </a:p>
        </p:txBody>
      </p:sp>
      <p:sp>
        <p:nvSpPr>
          <p:cNvPr id="268304"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solidFill>
                <a:prstClr val="black"/>
              </a:solidFill>
            </a:endParaRPr>
          </a:p>
        </p:txBody>
      </p:sp>
      <p:sp>
        <p:nvSpPr>
          <p:cNvPr id="268305" name="Rectangle 17"/>
          <p:cNvSpPr>
            <a:spLocks noChangeArrowheads="1"/>
          </p:cNvSpPr>
          <p:nvPr/>
        </p:nvSpPr>
        <p:spPr bwMode="auto">
          <a:xfrm>
            <a:off x="-71470" y="857232"/>
            <a:ext cx="9360617"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ru-RU">
              <a:solidFill>
                <a:prstClr val="black"/>
              </a:solidFill>
              <a:latin typeface="Arial" pitchFamily="34" charset="0"/>
            </a:endParaRPr>
          </a:p>
        </p:txBody>
      </p:sp>
      <p:sp>
        <p:nvSpPr>
          <p:cNvPr id="268307" name="Rectangle 1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solidFill>
                <a:prstClr val="black"/>
              </a:solidFill>
            </a:endParaRPr>
          </a:p>
        </p:txBody>
      </p:sp>
      <p:sp>
        <p:nvSpPr>
          <p:cNvPr id="3" name="Rectangle 2">
            <a:extLst>
              <a:ext uri="{FF2B5EF4-FFF2-40B4-BE49-F238E27FC236}">
                <a16:creationId xmlns="" xmlns:a16="http://schemas.microsoft.com/office/drawing/2014/main" id="{EF82E70A-18ED-B440-9318-35C1CBF4449F}"/>
              </a:ext>
            </a:extLst>
          </p:cNvPr>
          <p:cNvSpPr>
            <a:spLocks noChangeArrowheads="1"/>
          </p:cNvSpPr>
          <p:nvPr/>
        </p:nvSpPr>
        <p:spPr bwMode="auto">
          <a:xfrm>
            <a:off x="1547664" y="113061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solidFill>
                <a:prstClr val="black"/>
              </a:solidFill>
            </a:endParaRPr>
          </a:p>
        </p:txBody>
      </p:sp>
      <p:sp>
        <p:nvSpPr>
          <p:cNvPr id="5" name="Прямоугольник 4">
            <a:extLst>
              <a:ext uri="{FF2B5EF4-FFF2-40B4-BE49-F238E27FC236}">
                <a16:creationId xmlns="" xmlns:a16="http://schemas.microsoft.com/office/drawing/2014/main" id="{2C0F0529-0A63-7540-A3AB-65DCF415CDC5}"/>
              </a:ext>
            </a:extLst>
          </p:cNvPr>
          <p:cNvSpPr/>
          <p:nvPr/>
        </p:nvSpPr>
        <p:spPr>
          <a:xfrm>
            <a:off x="160088" y="14758"/>
            <a:ext cx="8488732" cy="830997"/>
          </a:xfrm>
          <a:prstGeom prst="rect">
            <a:avLst/>
          </a:prstGeom>
        </p:spPr>
        <p:txBody>
          <a:bodyPr wrap="square">
            <a:spAutoFit/>
          </a:bodyPr>
          <a:lstStyle/>
          <a:p>
            <a:pPr algn="ctr"/>
            <a:r>
              <a:rPr lang="en-GB" sz="2400" b="1" dirty="0" smtClean="0">
                <a:solidFill>
                  <a:srgbClr val="0070C0"/>
                </a:solidFill>
                <a:latin typeface="Times New Roman" panose="02020603050405020304" pitchFamily="18" charset="0"/>
                <a:cs typeface="Times New Roman" panose="02020603050405020304" pitchFamily="18" charset="0"/>
              </a:rPr>
              <a:t>SERVICE-ORIENTED </a:t>
            </a:r>
            <a:r>
              <a:rPr lang="en-GB" sz="2400" b="1" dirty="0">
                <a:solidFill>
                  <a:srgbClr val="0070C0"/>
                </a:solidFill>
                <a:latin typeface="Times New Roman" panose="02020603050405020304" pitchFamily="18" charset="0"/>
                <a:cs typeface="Times New Roman" panose="02020603050405020304" pitchFamily="18" charset="0"/>
              </a:rPr>
              <a:t>ARCHITECTURE FOR DIGITAL TRANSFORMATION</a:t>
            </a:r>
            <a:endParaRPr lang="ru-RU" sz="2400" b="1" dirty="0">
              <a:solidFill>
                <a:srgbClr val="0070C0"/>
              </a:solidFill>
              <a:latin typeface="Times New Roman" panose="02020603050405020304" pitchFamily="18" charset="0"/>
              <a:cs typeface="Times New Roman" panose="02020603050405020304" pitchFamily="18" charset="0"/>
            </a:endParaRPr>
          </a:p>
        </p:txBody>
      </p:sp>
      <p:sp>
        <p:nvSpPr>
          <p:cNvPr id="6" name="Rectangle 193"/>
          <p:cNvSpPr>
            <a:spLocks noChangeArrowheads="1"/>
          </p:cNvSpPr>
          <p:nvPr/>
        </p:nvSpPr>
        <p:spPr bwMode="auto">
          <a:xfrm>
            <a:off x="-1475313" y="1465649"/>
            <a:ext cx="1293380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solidFill>
                <a:prstClr val="black"/>
              </a:solidFill>
            </a:endParaRPr>
          </a:p>
        </p:txBody>
      </p:sp>
      <p:grpSp>
        <p:nvGrpSpPr>
          <p:cNvPr id="26" name="Групувати 25"/>
          <p:cNvGrpSpPr>
            <a:grpSpLocks/>
          </p:cNvGrpSpPr>
          <p:nvPr/>
        </p:nvGrpSpPr>
        <p:grpSpPr bwMode="auto">
          <a:xfrm>
            <a:off x="71374" y="957110"/>
            <a:ext cx="8956911" cy="5801202"/>
            <a:chOff x="1420" y="1320"/>
            <a:chExt cx="9380" cy="5560"/>
          </a:xfrm>
        </p:grpSpPr>
        <p:sp>
          <p:nvSpPr>
            <p:cNvPr id="27" name="Rectangle 36"/>
            <p:cNvSpPr>
              <a:spLocks noChangeArrowheads="1"/>
            </p:cNvSpPr>
            <p:nvPr/>
          </p:nvSpPr>
          <p:spPr bwMode="auto">
            <a:xfrm>
              <a:off x="1420" y="1320"/>
              <a:ext cx="9380" cy="5560"/>
            </a:xfrm>
            <a:prstGeom prst="rect">
              <a:avLst/>
            </a:prstGeom>
            <a:noFill/>
            <a:ln w="9525">
              <a:solidFill>
                <a:srgbClr val="000000"/>
              </a:solidFill>
              <a:miter lim="800000"/>
              <a:headEnd/>
              <a:tailEnd/>
            </a:ln>
          </p:spPr>
          <p:txBody>
            <a:bodyPr rot="0" vert="horz" wrap="square" lIns="18000" tIns="10800" rIns="18000" bIns="10800" anchor="t" anchorCtr="0" upright="1">
              <a:noAutofit/>
            </a:bodyPr>
            <a:lstStyle/>
            <a:p>
              <a:endParaRPr lang="ru-RU">
                <a:solidFill>
                  <a:prstClr val="black"/>
                </a:solidFill>
              </a:endParaRPr>
            </a:p>
          </p:txBody>
        </p:sp>
        <p:sp>
          <p:nvSpPr>
            <p:cNvPr id="28" name="Text Box 37"/>
            <p:cNvSpPr txBox="1">
              <a:spLocks noChangeArrowheads="1"/>
            </p:cNvSpPr>
            <p:nvPr/>
          </p:nvSpPr>
          <p:spPr bwMode="auto">
            <a:xfrm>
              <a:off x="1863" y="1382"/>
              <a:ext cx="8505" cy="540"/>
            </a:xfrm>
            <a:prstGeom prst="rect">
              <a:avLst/>
            </a:prstGeom>
            <a:solidFill>
              <a:srgbClr val="BAEFB7"/>
            </a:solidFill>
            <a:ln w="9525">
              <a:solidFill>
                <a:srgbClr val="000000"/>
              </a:solidFill>
              <a:miter lim="800000"/>
              <a:headEnd/>
              <a:tailEnd/>
            </a:ln>
            <a:effectLst>
              <a:outerShdw dist="35921" dir="2700000" algn="ctr" rotWithShape="0">
                <a:srgbClr val="808080"/>
              </a:outerShdw>
            </a:effectLst>
          </p:spPr>
          <p:txBody>
            <a:bodyPr rot="0" vert="horz" wrap="square" lIns="18000" tIns="10800" rIns="18000" bIns="10800" anchor="ctr" anchorCtr="0" upright="1">
              <a:noAutofit/>
            </a:bodyPr>
            <a:lstStyle/>
            <a:p>
              <a:pPr algn="ctr">
                <a:spcAft>
                  <a:spcPts val="0"/>
                </a:spcAft>
              </a:pPr>
              <a:r>
                <a:rPr lang="en-US" b="1" dirty="0" smtClean="0">
                  <a:solidFill>
                    <a:prstClr val="black"/>
                  </a:solidFill>
                  <a:latin typeface="Times New Roman" panose="02020603050405020304" pitchFamily="18" charset="0"/>
                  <a:ea typeface="Times New Roman" panose="02020603050405020304" pitchFamily="18" charset="0"/>
                </a:rPr>
                <a:t> </a:t>
              </a:r>
              <a:r>
                <a:rPr lang="en-US" b="1" dirty="0">
                  <a:solidFill>
                    <a:prstClr val="black"/>
                  </a:solidFill>
                  <a:latin typeface="Times New Roman" panose="02020603050405020304" pitchFamily="18" charset="0"/>
                  <a:ea typeface="Times New Roman" panose="02020603050405020304" pitchFamily="18" charset="0"/>
                </a:rPr>
                <a:t>Subscriber interface (Initiator of service request and recipient of service)</a:t>
              </a:r>
              <a:endParaRPr lang="ru-RU" dirty="0">
                <a:solidFill>
                  <a:prstClr val="black"/>
                </a:solidFill>
                <a:latin typeface="Times New Roman" panose="02020603050405020304" pitchFamily="18" charset="0"/>
                <a:ea typeface="Times New Roman" panose="02020603050405020304" pitchFamily="18" charset="0"/>
              </a:endParaRPr>
            </a:p>
          </p:txBody>
        </p:sp>
        <p:sp>
          <p:nvSpPr>
            <p:cNvPr id="30" name="Text Box 38"/>
            <p:cNvSpPr txBox="1">
              <a:spLocks noChangeArrowheads="1"/>
            </p:cNvSpPr>
            <p:nvPr/>
          </p:nvSpPr>
          <p:spPr bwMode="auto">
            <a:xfrm>
              <a:off x="3342" y="2442"/>
              <a:ext cx="1434" cy="1077"/>
            </a:xfrm>
            <a:prstGeom prst="rect">
              <a:avLst/>
            </a:prstGeom>
            <a:solidFill>
              <a:srgbClr val="ECEAA8"/>
            </a:solidFill>
            <a:ln w="9525">
              <a:solidFill>
                <a:srgbClr val="000000"/>
              </a:solidFill>
              <a:miter lim="800000"/>
              <a:headEnd/>
              <a:tailEnd/>
            </a:ln>
            <a:effectLst>
              <a:outerShdw dist="35921" dir="2700000" algn="ctr" rotWithShape="0">
                <a:srgbClr val="808080"/>
              </a:outerShdw>
            </a:effectLst>
          </p:spPr>
          <p:txBody>
            <a:bodyPr rot="0" vert="horz" wrap="square" lIns="18000" tIns="10800" rIns="18000" bIns="10800" anchor="ctr" anchorCtr="0" upright="1">
              <a:noAutofit/>
            </a:bodyPr>
            <a:lstStyle/>
            <a:p>
              <a:pPr algn="ctr">
                <a:spcAft>
                  <a:spcPts val="600"/>
                </a:spcAft>
              </a:pPr>
              <a:r>
                <a:rPr lang="en-GB" sz="1600" dirty="0" smtClean="0">
                  <a:solidFill>
                    <a:prstClr val="black"/>
                  </a:solidFill>
                  <a:latin typeface="Times New Roman" panose="02020603050405020304" pitchFamily="18" charset="0"/>
                  <a:ea typeface="Times New Roman" panose="02020603050405020304" pitchFamily="18" charset="0"/>
                </a:rPr>
                <a:t>Message </a:t>
              </a:r>
              <a:r>
                <a:rPr lang="en-GB" sz="1600" dirty="0">
                  <a:solidFill>
                    <a:prstClr val="black"/>
                  </a:solidFill>
                  <a:latin typeface="Times New Roman" panose="02020603050405020304" pitchFamily="18" charset="0"/>
                  <a:ea typeface="Times New Roman" panose="02020603050405020304" pitchFamily="18" charset="0"/>
                </a:rPr>
                <a:t>conversion</a:t>
              </a:r>
              <a:endParaRPr lang="ru-RU" sz="1600" dirty="0">
                <a:solidFill>
                  <a:prstClr val="black"/>
                </a:solidFill>
                <a:latin typeface="Times New Roman" panose="02020603050405020304" pitchFamily="18" charset="0"/>
                <a:ea typeface="Times New Roman" panose="02020603050405020304" pitchFamily="18" charset="0"/>
              </a:endParaRPr>
            </a:p>
          </p:txBody>
        </p:sp>
        <p:sp>
          <p:nvSpPr>
            <p:cNvPr id="31" name="Text Box 39"/>
            <p:cNvSpPr txBox="1">
              <a:spLocks noChangeArrowheads="1"/>
            </p:cNvSpPr>
            <p:nvPr/>
          </p:nvSpPr>
          <p:spPr bwMode="auto">
            <a:xfrm>
              <a:off x="1599" y="2422"/>
              <a:ext cx="1541" cy="1077"/>
            </a:xfrm>
            <a:prstGeom prst="rect">
              <a:avLst/>
            </a:prstGeom>
            <a:solidFill>
              <a:srgbClr val="ECEAA8"/>
            </a:solidFill>
            <a:ln w="9525">
              <a:solidFill>
                <a:srgbClr val="000000"/>
              </a:solidFill>
              <a:miter lim="800000"/>
              <a:headEnd/>
              <a:tailEnd/>
            </a:ln>
            <a:effectLst>
              <a:outerShdw dist="35921" dir="2700000" algn="ctr" rotWithShape="0">
                <a:srgbClr val="808080"/>
              </a:outerShdw>
            </a:effectLst>
          </p:spPr>
          <p:txBody>
            <a:bodyPr rot="0" vert="horz" wrap="square" lIns="18000" tIns="10800" rIns="18000" bIns="10800" anchor="ctr" anchorCtr="0" upright="1">
              <a:noAutofit/>
            </a:bodyPr>
            <a:lstStyle/>
            <a:p>
              <a:pPr algn="ctr">
                <a:spcAft>
                  <a:spcPts val="600"/>
                </a:spcAft>
              </a:pPr>
              <a:r>
                <a:rPr lang="en-GB" sz="1600" dirty="0" smtClean="0">
                  <a:solidFill>
                    <a:prstClr val="black"/>
                  </a:solidFill>
                  <a:latin typeface="Times New Roman" panose="02020603050405020304" pitchFamily="18" charset="0"/>
                  <a:ea typeface="Times New Roman" panose="02020603050405020304" pitchFamily="18" charset="0"/>
                </a:rPr>
                <a:t>Message </a:t>
              </a:r>
              <a:r>
                <a:rPr lang="en-GB" sz="1600" dirty="0">
                  <a:solidFill>
                    <a:prstClr val="black"/>
                  </a:solidFill>
                  <a:latin typeface="Times New Roman" panose="02020603050405020304" pitchFamily="18" charset="0"/>
                  <a:ea typeface="Times New Roman" panose="02020603050405020304" pitchFamily="18" charset="0"/>
                </a:rPr>
                <a:t>routing</a:t>
              </a:r>
              <a:endParaRPr lang="ru-RU" sz="1600" dirty="0">
                <a:solidFill>
                  <a:prstClr val="black"/>
                </a:solidFill>
                <a:latin typeface="Times New Roman" panose="02020603050405020304" pitchFamily="18" charset="0"/>
                <a:ea typeface="Times New Roman" panose="02020603050405020304" pitchFamily="18" charset="0"/>
              </a:endParaRPr>
            </a:p>
          </p:txBody>
        </p:sp>
        <p:sp>
          <p:nvSpPr>
            <p:cNvPr id="32" name="Text Box 40"/>
            <p:cNvSpPr txBox="1">
              <a:spLocks noChangeArrowheads="1"/>
            </p:cNvSpPr>
            <p:nvPr/>
          </p:nvSpPr>
          <p:spPr bwMode="auto">
            <a:xfrm>
              <a:off x="5006" y="2438"/>
              <a:ext cx="1336" cy="1086"/>
            </a:xfrm>
            <a:prstGeom prst="rect">
              <a:avLst/>
            </a:prstGeom>
            <a:solidFill>
              <a:srgbClr val="ECEAA8"/>
            </a:solidFill>
            <a:ln w="9525">
              <a:solidFill>
                <a:srgbClr val="000000"/>
              </a:solidFill>
              <a:miter lim="800000"/>
              <a:headEnd/>
              <a:tailEnd/>
            </a:ln>
            <a:effectLst>
              <a:outerShdw dist="35921" dir="2700000" algn="ctr" rotWithShape="0">
                <a:srgbClr val="808080"/>
              </a:outerShdw>
            </a:effectLst>
          </p:spPr>
          <p:txBody>
            <a:bodyPr rot="0" vert="horz" wrap="square" lIns="18000" tIns="10800" rIns="18000" bIns="10800" anchor="ctr" anchorCtr="0" upright="1">
              <a:noAutofit/>
            </a:bodyPr>
            <a:lstStyle/>
            <a:p>
              <a:pPr algn="ctr">
                <a:spcAft>
                  <a:spcPts val="0"/>
                </a:spcAft>
              </a:pPr>
              <a:r>
                <a:rPr lang="en-GB" sz="1600" dirty="0" smtClean="0">
                  <a:solidFill>
                    <a:prstClr val="black"/>
                  </a:solidFill>
                  <a:latin typeface="Times New Roman" panose="02020603050405020304" pitchFamily="18" charset="0"/>
                  <a:ea typeface="Times New Roman" panose="02020603050405020304" pitchFamily="18" charset="0"/>
                </a:rPr>
                <a:t>Means  management</a:t>
              </a:r>
              <a:r>
                <a:rPr lang="uk-UA" sz="1600" dirty="0" smtClean="0">
                  <a:solidFill>
                    <a:prstClr val="black"/>
                  </a:solidFill>
                  <a:latin typeface="Times New Roman" panose="02020603050405020304" pitchFamily="18" charset="0"/>
                  <a:ea typeface="Times New Roman" panose="02020603050405020304" pitchFamily="18" charset="0"/>
                </a:rPr>
                <a:t> </a:t>
              </a:r>
              <a:r>
                <a:rPr lang="en-GB" sz="1600" dirty="0" smtClean="0">
                  <a:solidFill>
                    <a:prstClr val="black"/>
                  </a:solidFill>
                  <a:latin typeface="Times New Roman" panose="02020603050405020304" pitchFamily="18" charset="0"/>
                  <a:ea typeface="Times New Roman" panose="02020603050405020304" pitchFamily="18" charset="0"/>
                </a:rPr>
                <a:t>events</a:t>
              </a:r>
              <a:endParaRPr lang="ru-RU" sz="1600" dirty="0">
                <a:solidFill>
                  <a:prstClr val="black"/>
                </a:solidFill>
                <a:latin typeface="Times New Roman" panose="02020603050405020304" pitchFamily="18" charset="0"/>
                <a:ea typeface="Times New Roman" panose="02020603050405020304" pitchFamily="18" charset="0"/>
              </a:endParaRPr>
            </a:p>
          </p:txBody>
        </p:sp>
        <p:sp>
          <p:nvSpPr>
            <p:cNvPr id="33" name="Text Box 41"/>
            <p:cNvSpPr txBox="1">
              <a:spLocks noChangeArrowheads="1"/>
            </p:cNvSpPr>
            <p:nvPr/>
          </p:nvSpPr>
          <p:spPr bwMode="auto">
            <a:xfrm>
              <a:off x="6569" y="2450"/>
              <a:ext cx="2457" cy="1086"/>
            </a:xfrm>
            <a:prstGeom prst="rect">
              <a:avLst/>
            </a:prstGeom>
            <a:solidFill>
              <a:srgbClr val="ECEAA8"/>
            </a:solidFill>
            <a:ln w="9525">
              <a:solidFill>
                <a:srgbClr val="000000"/>
              </a:solidFill>
              <a:miter lim="800000"/>
              <a:headEnd/>
              <a:tailEnd/>
            </a:ln>
            <a:effectLst>
              <a:outerShdw dist="35921" dir="2700000" algn="ctr" rotWithShape="0">
                <a:srgbClr val="808080"/>
              </a:outerShdw>
            </a:effectLst>
          </p:spPr>
          <p:txBody>
            <a:bodyPr rot="0" vert="horz" wrap="square" lIns="18000" tIns="10800" rIns="18000" bIns="10800" anchor="ctr" anchorCtr="0" upright="1">
              <a:noAutofit/>
            </a:bodyPr>
            <a:lstStyle/>
            <a:p>
              <a:pPr marL="7938" indent="-7938" algn="ctr">
                <a:spcAft>
                  <a:spcPts val="0"/>
                </a:spcAft>
                <a:tabLst>
                  <a:tab pos="685800" algn="l"/>
                  <a:tab pos="449580" algn="l"/>
                </a:tabLst>
              </a:pPr>
              <a:r>
                <a:rPr lang="en-US" sz="1600" kern="0" dirty="0" smtClean="0">
                  <a:solidFill>
                    <a:prstClr val="black"/>
                  </a:solidFill>
                  <a:latin typeface="Times New Roman" panose="02020603050405020304" pitchFamily="18" charset="0"/>
                  <a:ea typeface="Times New Roman" panose="02020603050405020304" pitchFamily="18" charset="0"/>
                </a:rPr>
                <a:t>Execution </a:t>
              </a:r>
              <a:r>
                <a:rPr lang="en-US" sz="1600" kern="0" dirty="0">
                  <a:solidFill>
                    <a:prstClr val="black"/>
                  </a:solidFill>
                  <a:latin typeface="Times New Roman" panose="02020603050405020304" pitchFamily="18" charset="0"/>
                  <a:ea typeface="Times New Roman" panose="02020603050405020304" pitchFamily="18" charset="0"/>
                </a:rPr>
                <a:t>of control commands with the help of additional software</a:t>
              </a:r>
              <a:endParaRPr lang="ru-RU" sz="1600" b="1" kern="0" dirty="0">
                <a:solidFill>
                  <a:prstClr val="black"/>
                </a:solidFill>
                <a:latin typeface="Times New Roman" panose="02020603050405020304" pitchFamily="18" charset="0"/>
                <a:ea typeface="Times New Roman" panose="02020603050405020304" pitchFamily="18" charset="0"/>
              </a:endParaRPr>
            </a:p>
          </p:txBody>
        </p:sp>
        <p:sp>
          <p:nvSpPr>
            <p:cNvPr id="34" name="Text Box 42"/>
            <p:cNvSpPr txBox="1">
              <a:spLocks noChangeArrowheads="1"/>
            </p:cNvSpPr>
            <p:nvPr/>
          </p:nvSpPr>
          <p:spPr bwMode="auto">
            <a:xfrm>
              <a:off x="9176" y="2464"/>
              <a:ext cx="1502" cy="1086"/>
            </a:xfrm>
            <a:prstGeom prst="rect">
              <a:avLst/>
            </a:prstGeom>
            <a:solidFill>
              <a:srgbClr val="ECEAA8"/>
            </a:solidFill>
            <a:ln w="9525">
              <a:solidFill>
                <a:srgbClr val="000000"/>
              </a:solidFill>
              <a:miter lim="800000"/>
              <a:headEnd/>
              <a:tailEnd/>
            </a:ln>
            <a:effectLst>
              <a:outerShdw dist="35921" dir="2700000" algn="ctr" rotWithShape="0">
                <a:srgbClr val="808080"/>
              </a:outerShdw>
            </a:effectLst>
          </p:spPr>
          <p:txBody>
            <a:bodyPr rot="0" vert="horz" wrap="square" lIns="18000" tIns="10800" rIns="18000" bIns="10800" anchor="ctr" anchorCtr="0" upright="1">
              <a:noAutofit/>
            </a:bodyPr>
            <a:lstStyle/>
            <a:p>
              <a:pPr algn="ctr">
                <a:spcAft>
                  <a:spcPts val="0"/>
                </a:spcAft>
              </a:pPr>
              <a:r>
                <a:rPr lang="en-GB" sz="1600" dirty="0" err="1" smtClean="0">
                  <a:solidFill>
                    <a:prstClr val="black"/>
                  </a:solidFill>
                  <a:latin typeface="Times New Roman" panose="02020603050405020304" pitchFamily="18" charset="0"/>
                  <a:ea typeface="Times New Roman" panose="02020603050405020304" pitchFamily="18" charset="0"/>
                </a:rPr>
                <a:t>Modeling</a:t>
              </a:r>
              <a:r>
                <a:rPr lang="en-GB" sz="1600" dirty="0" smtClean="0">
                  <a:solidFill>
                    <a:prstClr val="black"/>
                  </a:solidFill>
                  <a:latin typeface="Times New Roman" panose="02020603050405020304" pitchFamily="18" charset="0"/>
                  <a:ea typeface="Times New Roman" panose="02020603050405020304" pitchFamily="18" charset="0"/>
                </a:rPr>
                <a:t> </a:t>
              </a:r>
              <a:r>
                <a:rPr lang="en-GB" sz="1600" dirty="0">
                  <a:solidFill>
                    <a:prstClr val="black"/>
                  </a:solidFill>
                  <a:latin typeface="Times New Roman" panose="02020603050405020304" pitchFamily="18" charset="0"/>
                  <a:ea typeface="Times New Roman" panose="02020603050405020304" pitchFamily="18" charset="0"/>
                </a:rPr>
                <a:t>and </a:t>
              </a:r>
              <a:r>
                <a:rPr lang="en-GB" sz="1600" dirty="0" smtClean="0">
                  <a:solidFill>
                    <a:prstClr val="black"/>
                  </a:solidFill>
                  <a:latin typeface="Times New Roman" panose="02020603050405020304" pitchFamily="18" charset="0"/>
                  <a:ea typeface="Times New Roman" panose="02020603050405020304" pitchFamily="18" charset="0"/>
                </a:rPr>
                <a:t>construction</a:t>
              </a:r>
              <a:r>
                <a:rPr lang="uk-UA" sz="1600" dirty="0" smtClean="0">
                  <a:solidFill>
                    <a:prstClr val="black"/>
                  </a:solidFill>
                  <a:latin typeface="Times New Roman" panose="02020603050405020304" pitchFamily="18" charset="0"/>
                  <a:ea typeface="Times New Roman" panose="02020603050405020304" pitchFamily="18" charset="0"/>
                </a:rPr>
                <a:t> </a:t>
              </a:r>
              <a:r>
                <a:rPr lang="en-GB" sz="1600" dirty="0" smtClean="0">
                  <a:solidFill>
                    <a:prstClr val="black"/>
                  </a:solidFill>
                  <a:latin typeface="Times New Roman" panose="02020603050405020304" pitchFamily="18" charset="0"/>
                  <a:ea typeface="Times New Roman" panose="02020603050405020304" pitchFamily="18" charset="0"/>
                </a:rPr>
                <a:t>management </a:t>
              </a:r>
              <a:r>
                <a:rPr lang="en-GB" sz="1600" dirty="0">
                  <a:solidFill>
                    <a:prstClr val="black"/>
                  </a:solidFill>
                  <a:latin typeface="Times New Roman" panose="02020603050405020304" pitchFamily="18" charset="0"/>
                  <a:ea typeface="Times New Roman" panose="02020603050405020304" pitchFamily="18" charset="0"/>
                </a:rPr>
                <a:t>processes</a:t>
              </a:r>
              <a:endParaRPr lang="ru-RU" sz="1600" dirty="0">
                <a:solidFill>
                  <a:prstClr val="black"/>
                </a:solidFill>
                <a:latin typeface="Times New Roman" panose="02020603050405020304" pitchFamily="18" charset="0"/>
                <a:ea typeface="Times New Roman" panose="02020603050405020304" pitchFamily="18" charset="0"/>
              </a:endParaRPr>
            </a:p>
          </p:txBody>
        </p:sp>
        <p:sp>
          <p:nvSpPr>
            <p:cNvPr id="35" name="Text Box 43"/>
            <p:cNvSpPr txBox="1">
              <a:spLocks noChangeArrowheads="1"/>
            </p:cNvSpPr>
            <p:nvPr/>
          </p:nvSpPr>
          <p:spPr bwMode="auto">
            <a:xfrm>
              <a:off x="8970" y="4004"/>
              <a:ext cx="1720" cy="466"/>
            </a:xfrm>
            <a:prstGeom prst="rect">
              <a:avLst/>
            </a:prstGeom>
            <a:solidFill>
              <a:srgbClr val="FFE5E5"/>
            </a:solidFill>
            <a:ln w="9525">
              <a:solidFill>
                <a:srgbClr val="000000"/>
              </a:solidFill>
              <a:miter lim="800000"/>
              <a:headEnd/>
              <a:tailEnd/>
            </a:ln>
            <a:effectLst>
              <a:outerShdw dist="35921" dir="2700000" algn="ctr" rotWithShape="0">
                <a:srgbClr val="808080"/>
              </a:outerShdw>
            </a:effectLst>
          </p:spPr>
          <p:txBody>
            <a:bodyPr rot="0" vert="horz" wrap="square" lIns="18000" tIns="10800" rIns="18000" bIns="10800" anchor="ctr" anchorCtr="0" upright="1">
              <a:noAutofit/>
            </a:bodyPr>
            <a:lstStyle/>
            <a:p>
              <a:pPr algn="ctr">
                <a:spcBef>
                  <a:spcPts val="1800"/>
                </a:spcBef>
                <a:spcAft>
                  <a:spcPts val="0"/>
                </a:spcAft>
              </a:pPr>
              <a:r>
                <a:rPr lang="en-GB" sz="1600" b="1" dirty="0" smtClean="0">
                  <a:solidFill>
                    <a:prstClr val="black"/>
                  </a:solidFill>
                  <a:latin typeface="Times New Roman" panose="02020603050405020304" pitchFamily="18" charset="0"/>
                  <a:ea typeface="Times New Roman" panose="02020603050405020304" pitchFamily="18" charset="0"/>
                </a:rPr>
                <a:t>Register</a:t>
              </a:r>
              <a:r>
                <a:rPr lang="uk-UA" sz="1600" b="1" dirty="0">
                  <a:solidFill>
                    <a:prstClr val="black"/>
                  </a:solidFill>
                  <a:latin typeface="Times New Roman" panose="02020603050405020304" pitchFamily="18" charset="0"/>
                  <a:ea typeface="Times New Roman" panose="02020603050405020304" pitchFamily="18" charset="0"/>
                </a:rPr>
                <a:t> </a:t>
              </a:r>
              <a:r>
                <a:rPr lang="en-GB" sz="1600" b="1" dirty="0" smtClean="0">
                  <a:solidFill>
                    <a:prstClr val="black"/>
                  </a:solidFill>
                  <a:latin typeface="Times New Roman" panose="02020603050405020304" pitchFamily="18" charset="0"/>
                  <a:ea typeface="Times New Roman" panose="02020603050405020304" pitchFamily="18" charset="0"/>
                </a:rPr>
                <a:t>services</a:t>
              </a:r>
              <a:endParaRPr lang="ru-RU" sz="1600" dirty="0">
                <a:solidFill>
                  <a:prstClr val="black"/>
                </a:solidFill>
                <a:latin typeface="Times New Roman" panose="02020603050405020304" pitchFamily="18" charset="0"/>
                <a:ea typeface="Times New Roman" panose="02020603050405020304" pitchFamily="18" charset="0"/>
              </a:endParaRPr>
            </a:p>
          </p:txBody>
        </p:sp>
        <p:sp>
          <p:nvSpPr>
            <p:cNvPr id="36" name="Text Box 44"/>
            <p:cNvSpPr txBox="1">
              <a:spLocks noChangeArrowheads="1"/>
            </p:cNvSpPr>
            <p:nvPr/>
          </p:nvSpPr>
          <p:spPr bwMode="auto">
            <a:xfrm>
              <a:off x="1576" y="4004"/>
              <a:ext cx="7035" cy="450"/>
            </a:xfrm>
            <a:prstGeom prst="rect">
              <a:avLst/>
            </a:prstGeom>
            <a:solidFill>
              <a:srgbClr val="F1E9FD"/>
            </a:solidFill>
            <a:ln w="9525">
              <a:solidFill>
                <a:srgbClr val="000000"/>
              </a:solidFill>
              <a:miter lim="800000"/>
              <a:headEnd/>
              <a:tailEnd/>
            </a:ln>
            <a:effectLst>
              <a:outerShdw dist="35921" dir="2700000" algn="ctr" rotWithShape="0">
                <a:srgbClr val="808080"/>
              </a:outerShdw>
            </a:effectLst>
          </p:spPr>
          <p:txBody>
            <a:bodyPr rot="0" vert="horz" wrap="square" lIns="18000" tIns="10800" rIns="18000" bIns="10800" anchor="ctr" anchorCtr="0" upright="1">
              <a:noAutofit/>
            </a:bodyPr>
            <a:lstStyle/>
            <a:p>
              <a:pPr algn="ctr">
                <a:spcAft>
                  <a:spcPts val="0"/>
                </a:spcAft>
              </a:pPr>
              <a:r>
                <a:rPr lang="en-US" sz="1600" b="1" dirty="0" smtClean="0">
                  <a:solidFill>
                    <a:prstClr val="black"/>
                  </a:solidFill>
                  <a:latin typeface="Times New Roman" panose="02020603050405020304" pitchFamily="18" charset="0"/>
                  <a:ea typeface="Times New Roman" panose="02020603050405020304" pitchFamily="18" charset="0"/>
                </a:rPr>
                <a:t>Bus </a:t>
              </a:r>
              <a:r>
                <a:rPr lang="en-US" sz="1600" b="1" dirty="0">
                  <a:solidFill>
                    <a:prstClr val="black"/>
                  </a:solidFill>
                  <a:latin typeface="Times New Roman" panose="02020603050405020304" pitchFamily="18" charset="0"/>
                  <a:ea typeface="Times New Roman" panose="02020603050405020304" pitchFamily="18" charset="0"/>
                </a:rPr>
                <a:t>of distributed messages and requests </a:t>
              </a:r>
              <a:r>
                <a:rPr lang="en-US" sz="1600" b="1" dirty="0" smtClean="0">
                  <a:solidFill>
                    <a:prstClr val="black"/>
                  </a:solidFill>
                  <a:latin typeface="Times New Roman" panose="02020603050405020304" pitchFamily="18" charset="0"/>
                  <a:ea typeface="Times New Roman" panose="02020603050405020304" pitchFamily="18" charset="0"/>
                </a:rPr>
                <a:t>/responses</a:t>
              </a:r>
              <a:endParaRPr lang="ru-RU" sz="1600" dirty="0">
                <a:solidFill>
                  <a:prstClr val="black"/>
                </a:solidFill>
                <a:latin typeface="Times New Roman" panose="02020603050405020304" pitchFamily="18" charset="0"/>
                <a:ea typeface="Times New Roman" panose="02020603050405020304" pitchFamily="18" charset="0"/>
              </a:endParaRPr>
            </a:p>
          </p:txBody>
        </p:sp>
        <p:sp>
          <p:nvSpPr>
            <p:cNvPr id="37" name="Text Box 45"/>
            <p:cNvSpPr txBox="1">
              <a:spLocks noChangeArrowheads="1"/>
            </p:cNvSpPr>
            <p:nvPr/>
          </p:nvSpPr>
          <p:spPr bwMode="auto">
            <a:xfrm>
              <a:off x="3630" y="4770"/>
              <a:ext cx="5250" cy="720"/>
            </a:xfrm>
            <a:prstGeom prst="rect">
              <a:avLst/>
            </a:prstGeom>
            <a:solidFill>
              <a:srgbClr val="BAEFB7"/>
            </a:solidFill>
            <a:ln w="9525">
              <a:solidFill>
                <a:srgbClr val="000000"/>
              </a:solidFill>
              <a:miter lim="800000"/>
              <a:headEnd/>
              <a:tailEnd/>
            </a:ln>
            <a:effectLst>
              <a:outerShdw dist="35921" dir="2700000" algn="ctr" rotWithShape="0">
                <a:srgbClr val="808080"/>
              </a:outerShdw>
            </a:effectLst>
          </p:spPr>
          <p:txBody>
            <a:bodyPr rot="0" vert="horz" wrap="square" lIns="18000" tIns="10800" rIns="18000" bIns="10800" anchor="ctr" anchorCtr="0" upright="1">
              <a:noAutofit/>
            </a:bodyPr>
            <a:lstStyle/>
            <a:p>
              <a:pPr marL="455930" indent="-274320" algn="ctr">
                <a:spcAft>
                  <a:spcPts val="0"/>
                </a:spcAft>
                <a:tabLst>
                  <a:tab pos="685800" algn="l"/>
                  <a:tab pos="449580" algn="l"/>
                </a:tabLst>
              </a:pPr>
              <a:r>
                <a:rPr lang="en-US" sz="1600" b="1" kern="0" dirty="0" smtClean="0">
                  <a:solidFill>
                    <a:prstClr val="black"/>
                  </a:solidFill>
                  <a:latin typeface="Times New Roman" panose="02020603050405020304" pitchFamily="18" charset="0"/>
                  <a:ea typeface="Times New Roman" panose="02020603050405020304" pitchFamily="18" charset="0"/>
                </a:rPr>
                <a:t>Connectors </a:t>
              </a:r>
              <a:r>
                <a:rPr lang="en-US" sz="1600" b="1" kern="0" dirty="0">
                  <a:solidFill>
                    <a:prstClr val="black"/>
                  </a:solidFill>
                  <a:latin typeface="Times New Roman" panose="02020603050405020304" pitchFamily="18" charset="0"/>
                  <a:ea typeface="Times New Roman" panose="02020603050405020304" pitchFamily="18" charset="0"/>
                </a:rPr>
                <a:t>to the execution environment</a:t>
              </a:r>
            </a:p>
            <a:p>
              <a:pPr marL="455930" indent="-274320" algn="ctr">
                <a:spcAft>
                  <a:spcPts val="0"/>
                </a:spcAft>
                <a:tabLst>
                  <a:tab pos="685800" algn="l"/>
                  <a:tab pos="449580" algn="l"/>
                </a:tabLst>
              </a:pPr>
              <a:r>
                <a:rPr lang="en-US" sz="1600" b="1" dirty="0" smtClean="0">
                  <a:solidFill>
                    <a:prstClr val="black"/>
                  </a:solidFill>
                  <a:latin typeface="Times New Roman" panose="02020603050405020304" pitchFamily="18" charset="0"/>
                  <a:ea typeface="Times New Roman" panose="02020603050405020304" pitchFamily="18" charset="0"/>
                </a:rPr>
                <a:t>Adapters </a:t>
              </a:r>
              <a:r>
                <a:rPr lang="en-US" sz="1600" b="1" dirty="0">
                  <a:solidFill>
                    <a:prstClr val="black"/>
                  </a:solidFill>
                  <a:latin typeface="Times New Roman" panose="02020603050405020304" pitchFamily="18" charset="0"/>
                  <a:ea typeface="Times New Roman" panose="02020603050405020304" pitchFamily="18" charset="0"/>
                </a:rPr>
                <a:t>for access to  applications and data</a:t>
              </a:r>
              <a:endParaRPr lang="ru-RU" sz="1600" dirty="0">
                <a:solidFill>
                  <a:prstClr val="black"/>
                </a:solidFill>
                <a:latin typeface="Times New Roman" panose="02020603050405020304" pitchFamily="18" charset="0"/>
                <a:ea typeface="Times New Roman" panose="02020603050405020304" pitchFamily="18" charset="0"/>
              </a:endParaRPr>
            </a:p>
          </p:txBody>
        </p:sp>
        <p:grpSp>
          <p:nvGrpSpPr>
            <p:cNvPr id="38" name="Group 46"/>
            <p:cNvGrpSpPr>
              <a:grpSpLocks/>
            </p:cNvGrpSpPr>
            <p:nvPr/>
          </p:nvGrpSpPr>
          <p:grpSpPr bwMode="auto">
            <a:xfrm>
              <a:off x="1576" y="5685"/>
              <a:ext cx="3584" cy="1080"/>
              <a:chOff x="1741" y="6345"/>
              <a:chExt cx="3584" cy="1080"/>
            </a:xfrm>
          </p:grpSpPr>
          <p:sp>
            <p:nvSpPr>
              <p:cNvPr id="54" name="Text Box 47"/>
              <p:cNvSpPr txBox="1">
                <a:spLocks noChangeArrowheads="1"/>
              </p:cNvSpPr>
              <p:nvPr/>
            </p:nvSpPr>
            <p:spPr bwMode="auto">
              <a:xfrm>
                <a:off x="1741" y="6345"/>
                <a:ext cx="3584" cy="1080"/>
              </a:xfrm>
              <a:prstGeom prst="rect">
                <a:avLst/>
              </a:prstGeom>
              <a:solidFill>
                <a:srgbClr val="F1E9FD"/>
              </a:solidFill>
              <a:ln w="9525">
                <a:solidFill>
                  <a:srgbClr val="000000"/>
                </a:solidFill>
                <a:miter lim="800000"/>
                <a:headEnd/>
                <a:tailEnd/>
              </a:ln>
              <a:effectLst>
                <a:outerShdw dist="35921" dir="2700000" algn="ctr" rotWithShape="0">
                  <a:srgbClr val="808080"/>
                </a:outerShdw>
              </a:effectLst>
            </p:spPr>
            <p:txBody>
              <a:bodyPr rot="0" vert="horz" wrap="square" lIns="18000" tIns="10800" rIns="18000" bIns="10800" anchor="t" anchorCtr="0" upright="1">
                <a:noAutofit/>
              </a:bodyPr>
              <a:lstStyle/>
              <a:p>
                <a:pPr algn="ctr">
                  <a:spcAft>
                    <a:spcPts val="0"/>
                  </a:spcAft>
                </a:pPr>
                <a:r>
                  <a:rPr lang="en-US" sz="1400" b="1" spc="-30" dirty="0" smtClean="0">
                    <a:solidFill>
                      <a:prstClr val="black"/>
                    </a:solidFill>
                    <a:latin typeface="Times New Roman" panose="02020603050405020304" pitchFamily="18" charset="0"/>
                    <a:ea typeface="Times New Roman" panose="02020603050405020304" pitchFamily="18" charset="0"/>
                  </a:rPr>
                  <a:t>OS </a:t>
                </a:r>
                <a:r>
                  <a:rPr lang="en-US" sz="1400" b="1" spc="-30" dirty="0">
                    <a:solidFill>
                      <a:prstClr val="black"/>
                    </a:solidFill>
                    <a:latin typeface="Times New Roman" panose="02020603050405020304" pitchFamily="18" charset="0"/>
                    <a:ea typeface="Times New Roman" panose="02020603050405020304" pitchFamily="18" charset="0"/>
                  </a:rPr>
                  <a:t>and </a:t>
                </a:r>
                <a:r>
                  <a:rPr lang="en-US" sz="1400" b="1" spc="-30" dirty="0" smtClean="0">
                    <a:solidFill>
                      <a:prstClr val="black"/>
                    </a:solidFill>
                    <a:latin typeface="Times New Roman" panose="02020603050405020304" pitchFamily="18" charset="0"/>
                    <a:ea typeface="Times New Roman" panose="02020603050405020304" pitchFamily="18" charset="0"/>
                  </a:rPr>
                  <a:t>application</a:t>
                </a:r>
                <a:r>
                  <a:rPr lang="ru-RU" sz="1400" b="1" spc="-30" dirty="0" smtClean="0">
                    <a:solidFill>
                      <a:prstClr val="black"/>
                    </a:solidFill>
                    <a:latin typeface="Times New Roman" panose="02020603050405020304" pitchFamily="18" charset="0"/>
                    <a:ea typeface="Times New Roman" panose="02020603050405020304" pitchFamily="18" charset="0"/>
                  </a:rPr>
                  <a:t> </a:t>
                </a:r>
                <a:r>
                  <a:rPr lang="en-US" sz="1400" b="1" spc="-30" dirty="0" smtClean="0">
                    <a:solidFill>
                      <a:prstClr val="black"/>
                    </a:solidFill>
                    <a:latin typeface="Times New Roman" panose="02020603050405020304" pitchFamily="18" charset="0"/>
                    <a:ea typeface="Times New Roman" panose="02020603050405020304" pitchFamily="18" charset="0"/>
                  </a:rPr>
                  <a:t>execution </a:t>
                </a:r>
                <a:r>
                  <a:rPr lang="en-US" sz="1400" b="1" spc="-30" dirty="0">
                    <a:solidFill>
                      <a:prstClr val="black"/>
                    </a:solidFill>
                    <a:latin typeface="Times New Roman" panose="02020603050405020304" pitchFamily="18" charset="0"/>
                    <a:ea typeface="Times New Roman" panose="02020603050405020304" pitchFamily="18" charset="0"/>
                  </a:rPr>
                  <a:t>environment  in stationary mode</a:t>
                </a:r>
                <a:endParaRPr lang="ru-RU" sz="1400" dirty="0">
                  <a:solidFill>
                    <a:prstClr val="black"/>
                  </a:solidFill>
                  <a:latin typeface="Times New Roman" panose="02020603050405020304" pitchFamily="18" charset="0"/>
                  <a:ea typeface="Times New Roman" panose="02020603050405020304" pitchFamily="18" charset="0"/>
                </a:endParaRPr>
              </a:p>
            </p:txBody>
          </p:sp>
          <p:sp>
            <p:nvSpPr>
              <p:cNvPr id="55" name="Text Box 48"/>
              <p:cNvSpPr txBox="1">
                <a:spLocks noChangeArrowheads="1"/>
              </p:cNvSpPr>
              <p:nvPr/>
            </p:nvSpPr>
            <p:spPr bwMode="auto">
              <a:xfrm>
                <a:off x="1809" y="6814"/>
                <a:ext cx="1470" cy="548"/>
              </a:xfrm>
              <a:prstGeom prst="rect">
                <a:avLst/>
              </a:prstGeom>
              <a:solidFill>
                <a:srgbClr val="92D050"/>
              </a:solidFill>
              <a:ln w="9525">
                <a:solidFill>
                  <a:srgbClr val="000000"/>
                </a:solidFill>
                <a:miter lim="800000"/>
                <a:headEnd/>
                <a:tailEnd/>
              </a:ln>
              <a:effectLst>
                <a:outerShdw dist="35921" dir="2700000" algn="ctr" rotWithShape="0">
                  <a:srgbClr val="808080"/>
                </a:outerShdw>
              </a:effectLst>
            </p:spPr>
            <p:txBody>
              <a:bodyPr rot="0" vert="horz" wrap="square" lIns="18000" tIns="10800" rIns="18000" bIns="10800" anchor="ctr" anchorCtr="0" upright="1">
                <a:noAutofit/>
              </a:bodyPr>
              <a:lstStyle/>
              <a:p>
                <a:pPr algn="ctr">
                  <a:spcAft>
                    <a:spcPts val="0"/>
                  </a:spcAft>
                </a:pPr>
                <a:r>
                  <a:rPr lang="en-US" sz="1400" b="1" dirty="0" smtClean="0">
                    <a:solidFill>
                      <a:prstClr val="black"/>
                    </a:solidFill>
                    <a:latin typeface="Times New Roman" panose="02020603050405020304" pitchFamily="18" charset="0"/>
                    <a:ea typeface="Times New Roman" panose="02020603050405020304" pitchFamily="18" charset="0"/>
                  </a:rPr>
                  <a:t>Application</a:t>
                </a:r>
                <a:endParaRPr lang="ru-RU" sz="1400" b="1" dirty="0">
                  <a:solidFill>
                    <a:prstClr val="black"/>
                  </a:solidFill>
                  <a:latin typeface="Times New Roman" panose="02020603050405020304" pitchFamily="18" charset="0"/>
                  <a:ea typeface="Times New Roman" panose="02020603050405020304" pitchFamily="18" charset="0"/>
                </a:endParaRPr>
              </a:p>
            </p:txBody>
          </p:sp>
          <p:sp>
            <p:nvSpPr>
              <p:cNvPr id="56" name="Text Box 49"/>
              <p:cNvSpPr txBox="1">
                <a:spLocks noChangeArrowheads="1"/>
              </p:cNvSpPr>
              <p:nvPr/>
            </p:nvSpPr>
            <p:spPr bwMode="auto">
              <a:xfrm>
                <a:off x="3530" y="6814"/>
                <a:ext cx="1470" cy="566"/>
              </a:xfrm>
              <a:prstGeom prst="rect">
                <a:avLst/>
              </a:prstGeom>
              <a:solidFill>
                <a:srgbClr val="FFA7A7"/>
              </a:solidFill>
              <a:ln w="9525">
                <a:solidFill>
                  <a:srgbClr val="000000"/>
                </a:solidFill>
                <a:miter lim="800000"/>
                <a:headEnd/>
                <a:tailEnd/>
              </a:ln>
              <a:effectLst>
                <a:outerShdw dist="35921" dir="2700000" algn="ctr" rotWithShape="0">
                  <a:srgbClr val="808080"/>
                </a:outerShdw>
              </a:effectLst>
            </p:spPr>
            <p:txBody>
              <a:bodyPr rot="0" vert="horz" wrap="square" lIns="18000" tIns="10800" rIns="18000" bIns="10800" anchor="ctr" anchorCtr="0" upright="1">
                <a:noAutofit/>
              </a:bodyPr>
              <a:lstStyle/>
              <a:p>
                <a:pPr algn="ctr">
                  <a:spcAft>
                    <a:spcPts val="0"/>
                  </a:spcAft>
                </a:pPr>
                <a:r>
                  <a:rPr lang="en-GB" sz="1400" b="1" dirty="0" smtClean="0">
                    <a:solidFill>
                      <a:prstClr val="black"/>
                    </a:solidFill>
                    <a:latin typeface="Times New Roman" panose="02020603050405020304" pitchFamily="18" charset="0"/>
                    <a:ea typeface="Times New Roman" panose="02020603050405020304" pitchFamily="18" charset="0"/>
                  </a:rPr>
                  <a:t>Data </a:t>
                </a:r>
                <a:r>
                  <a:rPr lang="en-GB" sz="1400" b="1" dirty="0">
                    <a:solidFill>
                      <a:prstClr val="black"/>
                    </a:solidFill>
                    <a:latin typeface="Times New Roman" panose="02020603050405020304" pitchFamily="18" charset="0"/>
                    <a:ea typeface="Times New Roman" panose="02020603050405020304" pitchFamily="18" charset="0"/>
                  </a:rPr>
                  <a:t>management</a:t>
                </a:r>
                <a:endParaRPr lang="ru-RU" sz="1400" dirty="0">
                  <a:solidFill>
                    <a:prstClr val="black"/>
                  </a:solidFill>
                  <a:latin typeface="Times New Roman" panose="02020603050405020304" pitchFamily="18" charset="0"/>
                  <a:ea typeface="Times New Roman" panose="02020603050405020304" pitchFamily="18" charset="0"/>
                </a:endParaRPr>
              </a:p>
            </p:txBody>
          </p:sp>
        </p:grpSp>
        <p:grpSp>
          <p:nvGrpSpPr>
            <p:cNvPr id="39" name="Group 50"/>
            <p:cNvGrpSpPr>
              <a:grpSpLocks/>
            </p:cNvGrpSpPr>
            <p:nvPr/>
          </p:nvGrpSpPr>
          <p:grpSpPr bwMode="auto">
            <a:xfrm>
              <a:off x="7020" y="5679"/>
              <a:ext cx="3645" cy="1078"/>
              <a:chOff x="1665" y="6369"/>
              <a:chExt cx="3645" cy="1078"/>
            </a:xfrm>
          </p:grpSpPr>
          <p:sp>
            <p:nvSpPr>
              <p:cNvPr id="51" name="Text Box 51"/>
              <p:cNvSpPr txBox="1">
                <a:spLocks noChangeArrowheads="1"/>
              </p:cNvSpPr>
              <p:nvPr/>
            </p:nvSpPr>
            <p:spPr bwMode="auto">
              <a:xfrm>
                <a:off x="1665" y="6369"/>
                <a:ext cx="3645" cy="1078"/>
              </a:xfrm>
              <a:prstGeom prst="rect">
                <a:avLst/>
              </a:prstGeom>
              <a:solidFill>
                <a:srgbClr val="F1E9FD"/>
              </a:solidFill>
              <a:ln w="9525">
                <a:solidFill>
                  <a:srgbClr val="000000"/>
                </a:solidFill>
                <a:miter lim="800000"/>
                <a:headEnd/>
                <a:tailEnd/>
              </a:ln>
              <a:effectLst>
                <a:outerShdw dist="35921" dir="2700000" algn="ctr" rotWithShape="0">
                  <a:srgbClr val="808080"/>
                </a:outerShdw>
              </a:effectLst>
            </p:spPr>
            <p:txBody>
              <a:bodyPr rot="0" vert="horz" wrap="square" lIns="18000" tIns="10800" rIns="18000" bIns="10800" anchor="t" anchorCtr="0" upright="1">
                <a:noAutofit/>
              </a:bodyPr>
              <a:lstStyle/>
              <a:p>
                <a:pPr algn="ctr">
                  <a:spcAft>
                    <a:spcPts val="0"/>
                  </a:spcAft>
                </a:pPr>
                <a:r>
                  <a:rPr lang="en-US" sz="1400" b="1" spc="-30" dirty="0" smtClean="0">
                    <a:solidFill>
                      <a:prstClr val="black"/>
                    </a:solidFill>
                    <a:latin typeface="Times New Roman" panose="02020603050405020304" pitchFamily="18" charset="0"/>
                    <a:ea typeface="Times New Roman" panose="02020603050405020304" pitchFamily="18" charset="0"/>
                  </a:rPr>
                  <a:t>OS </a:t>
                </a:r>
                <a:r>
                  <a:rPr lang="en-US" sz="1400" b="1" spc="-30" dirty="0">
                    <a:solidFill>
                      <a:prstClr val="black"/>
                    </a:solidFill>
                    <a:latin typeface="Times New Roman" panose="02020603050405020304" pitchFamily="18" charset="0"/>
                    <a:ea typeface="Times New Roman" panose="02020603050405020304" pitchFamily="18" charset="0"/>
                  </a:rPr>
                  <a:t>and </a:t>
                </a:r>
                <a:r>
                  <a:rPr lang="en-US" sz="1400" b="1" spc="-30" dirty="0" smtClean="0">
                    <a:solidFill>
                      <a:prstClr val="black"/>
                    </a:solidFill>
                    <a:latin typeface="Times New Roman" panose="02020603050405020304" pitchFamily="18" charset="0"/>
                    <a:ea typeface="Times New Roman" panose="02020603050405020304" pitchFamily="18" charset="0"/>
                  </a:rPr>
                  <a:t>application</a:t>
                </a:r>
                <a:r>
                  <a:rPr lang="uk-UA" sz="1400" b="1" spc="-30" dirty="0" smtClean="0">
                    <a:solidFill>
                      <a:prstClr val="black"/>
                    </a:solidFill>
                    <a:latin typeface="Times New Roman" panose="02020603050405020304" pitchFamily="18" charset="0"/>
                    <a:ea typeface="Times New Roman" panose="02020603050405020304" pitchFamily="18" charset="0"/>
                  </a:rPr>
                  <a:t> </a:t>
                </a:r>
                <a:r>
                  <a:rPr lang="en-US" sz="1400" b="1" spc="-30" dirty="0" smtClean="0">
                    <a:solidFill>
                      <a:prstClr val="black"/>
                    </a:solidFill>
                    <a:latin typeface="Times New Roman" panose="02020603050405020304" pitchFamily="18" charset="0"/>
                    <a:ea typeface="Times New Roman" panose="02020603050405020304" pitchFamily="18" charset="0"/>
                  </a:rPr>
                  <a:t>execution </a:t>
                </a:r>
                <a:r>
                  <a:rPr lang="en-US" sz="1400" b="1" spc="-30" dirty="0">
                    <a:solidFill>
                      <a:prstClr val="black"/>
                    </a:solidFill>
                    <a:latin typeface="Times New Roman" panose="02020603050405020304" pitchFamily="18" charset="0"/>
                    <a:ea typeface="Times New Roman" panose="02020603050405020304" pitchFamily="18" charset="0"/>
                  </a:rPr>
                  <a:t>environment   in emergencies</a:t>
                </a:r>
                <a:endParaRPr lang="ru-RU" sz="1400" dirty="0">
                  <a:solidFill>
                    <a:prstClr val="black"/>
                  </a:solidFill>
                  <a:latin typeface="Times New Roman" panose="02020603050405020304" pitchFamily="18" charset="0"/>
                  <a:ea typeface="Times New Roman" panose="02020603050405020304" pitchFamily="18" charset="0"/>
                </a:endParaRPr>
              </a:p>
            </p:txBody>
          </p:sp>
          <p:sp>
            <p:nvSpPr>
              <p:cNvPr id="52" name="Text Box 52"/>
              <p:cNvSpPr txBox="1">
                <a:spLocks noChangeArrowheads="1"/>
              </p:cNvSpPr>
              <p:nvPr/>
            </p:nvSpPr>
            <p:spPr bwMode="auto">
              <a:xfrm>
                <a:off x="1836" y="6850"/>
                <a:ext cx="1470" cy="535"/>
              </a:xfrm>
              <a:prstGeom prst="rect">
                <a:avLst/>
              </a:prstGeom>
              <a:solidFill>
                <a:srgbClr val="92D050"/>
              </a:solidFill>
              <a:ln w="9525">
                <a:solidFill>
                  <a:srgbClr val="000000"/>
                </a:solidFill>
                <a:miter lim="800000"/>
                <a:headEnd/>
                <a:tailEnd/>
              </a:ln>
              <a:effectLst>
                <a:outerShdw dist="35921" dir="2700000" algn="ctr" rotWithShape="0">
                  <a:srgbClr val="808080"/>
                </a:outerShdw>
              </a:effectLst>
            </p:spPr>
            <p:txBody>
              <a:bodyPr rot="0" vert="horz" wrap="square" lIns="18000" tIns="10800" rIns="18000" bIns="10800" anchor="ctr" anchorCtr="0" upright="1">
                <a:noAutofit/>
              </a:bodyPr>
              <a:lstStyle/>
              <a:p>
                <a:pPr algn="ctr">
                  <a:spcAft>
                    <a:spcPts val="0"/>
                  </a:spcAft>
                </a:pPr>
                <a:r>
                  <a:rPr lang="en-US" sz="1400" b="1" dirty="0" smtClean="0">
                    <a:solidFill>
                      <a:prstClr val="black"/>
                    </a:solidFill>
                    <a:latin typeface="Times New Roman" panose="02020603050405020304" pitchFamily="18" charset="0"/>
                    <a:ea typeface="Times New Roman" panose="02020603050405020304" pitchFamily="18" charset="0"/>
                  </a:rPr>
                  <a:t>Application</a:t>
                </a:r>
                <a:endParaRPr lang="ru-RU" sz="1400" dirty="0">
                  <a:solidFill>
                    <a:prstClr val="black"/>
                  </a:solidFill>
                  <a:latin typeface="Times New Roman" panose="02020603050405020304" pitchFamily="18" charset="0"/>
                  <a:ea typeface="Times New Roman" panose="02020603050405020304" pitchFamily="18" charset="0"/>
                </a:endParaRPr>
              </a:p>
            </p:txBody>
          </p:sp>
          <p:sp>
            <p:nvSpPr>
              <p:cNvPr id="53" name="Text Box 53"/>
              <p:cNvSpPr txBox="1">
                <a:spLocks noChangeArrowheads="1"/>
              </p:cNvSpPr>
              <p:nvPr/>
            </p:nvSpPr>
            <p:spPr bwMode="auto">
              <a:xfrm>
                <a:off x="3556" y="6850"/>
                <a:ext cx="1470" cy="548"/>
              </a:xfrm>
              <a:prstGeom prst="rect">
                <a:avLst/>
              </a:prstGeom>
              <a:solidFill>
                <a:srgbClr val="FFA7A7"/>
              </a:solidFill>
              <a:ln w="9525">
                <a:solidFill>
                  <a:srgbClr val="000000"/>
                </a:solidFill>
                <a:miter lim="800000"/>
                <a:headEnd/>
                <a:tailEnd/>
              </a:ln>
              <a:effectLst>
                <a:outerShdw dist="35921" dir="2700000" algn="ctr" rotWithShape="0">
                  <a:srgbClr val="808080"/>
                </a:outerShdw>
              </a:effectLst>
            </p:spPr>
            <p:txBody>
              <a:bodyPr rot="0" vert="horz" wrap="square" lIns="18000" tIns="10800" rIns="18000" bIns="10800" anchor="ctr" anchorCtr="0" upright="1">
                <a:noAutofit/>
              </a:bodyPr>
              <a:lstStyle/>
              <a:p>
                <a:pPr algn="ctr">
                  <a:spcAft>
                    <a:spcPts val="0"/>
                  </a:spcAft>
                </a:pPr>
                <a:r>
                  <a:rPr lang="en-GB" sz="1400" b="1" dirty="0" smtClean="0">
                    <a:solidFill>
                      <a:prstClr val="black"/>
                    </a:solidFill>
                    <a:latin typeface="Times New Roman" panose="02020603050405020304" pitchFamily="18" charset="0"/>
                    <a:ea typeface="Times New Roman" panose="02020603050405020304" pitchFamily="18" charset="0"/>
                  </a:rPr>
                  <a:t>Data </a:t>
                </a:r>
                <a:r>
                  <a:rPr lang="en-GB" sz="1400" b="1" dirty="0">
                    <a:solidFill>
                      <a:prstClr val="black"/>
                    </a:solidFill>
                    <a:latin typeface="Times New Roman" panose="02020603050405020304" pitchFamily="18" charset="0"/>
                    <a:ea typeface="Times New Roman" panose="02020603050405020304" pitchFamily="18" charset="0"/>
                  </a:rPr>
                  <a:t>management</a:t>
                </a:r>
                <a:endParaRPr lang="ru-RU" sz="1400" dirty="0">
                  <a:solidFill>
                    <a:prstClr val="black"/>
                  </a:solidFill>
                  <a:latin typeface="Times New Roman" panose="02020603050405020304" pitchFamily="18" charset="0"/>
                  <a:ea typeface="Times New Roman" panose="02020603050405020304" pitchFamily="18" charset="0"/>
                </a:endParaRPr>
              </a:p>
            </p:txBody>
          </p:sp>
        </p:grpSp>
        <p:sp>
          <p:nvSpPr>
            <p:cNvPr id="40" name="AutoShape 54"/>
            <p:cNvSpPr>
              <a:spLocks noChangeArrowheads="1"/>
            </p:cNvSpPr>
            <p:nvPr/>
          </p:nvSpPr>
          <p:spPr bwMode="auto">
            <a:xfrm>
              <a:off x="5483" y="1970"/>
              <a:ext cx="347" cy="428"/>
            </a:xfrm>
            <a:prstGeom prst="upDownArrow">
              <a:avLst>
                <a:gd name="adj1" fmla="val 50000"/>
                <a:gd name="adj2" fmla="val 20000"/>
              </a:avLst>
            </a:prstGeom>
            <a:solidFill>
              <a:schemeClr val="bg1">
                <a:lumMod val="95000"/>
              </a:schemeClr>
            </a:solidFill>
            <a:ln w="9525">
              <a:solidFill>
                <a:srgbClr val="000000"/>
              </a:solidFill>
              <a:miter lim="800000"/>
              <a:headEnd/>
              <a:tailEnd/>
            </a:ln>
          </p:spPr>
          <p:txBody>
            <a:bodyPr rot="0" vert="horz" wrap="square" lIns="18000" tIns="10800" rIns="18000" bIns="10800" anchor="t" anchorCtr="0" upright="1">
              <a:noAutofit/>
            </a:bodyPr>
            <a:lstStyle/>
            <a:p>
              <a:endParaRPr lang="ru-RU" dirty="0">
                <a:solidFill>
                  <a:prstClr val="black"/>
                </a:solidFill>
              </a:endParaRPr>
            </a:p>
          </p:txBody>
        </p:sp>
        <p:sp>
          <p:nvSpPr>
            <p:cNvPr id="41" name="AutoShape 55"/>
            <p:cNvSpPr>
              <a:spLocks noChangeArrowheads="1"/>
            </p:cNvSpPr>
            <p:nvPr/>
          </p:nvSpPr>
          <p:spPr bwMode="auto">
            <a:xfrm>
              <a:off x="2189" y="3546"/>
              <a:ext cx="452" cy="455"/>
            </a:xfrm>
            <a:prstGeom prst="upDownArrow">
              <a:avLst>
                <a:gd name="adj1" fmla="val 50000"/>
                <a:gd name="adj2" fmla="val 20000"/>
              </a:avLst>
            </a:prstGeom>
            <a:solidFill>
              <a:schemeClr val="bg1">
                <a:lumMod val="95000"/>
              </a:schemeClr>
            </a:solidFill>
            <a:ln w="9525">
              <a:solidFill>
                <a:srgbClr val="000000"/>
              </a:solidFill>
              <a:miter lim="800000"/>
              <a:headEnd/>
              <a:tailEnd/>
            </a:ln>
          </p:spPr>
          <p:txBody>
            <a:bodyPr rot="0" vert="horz" wrap="square" lIns="18000" tIns="10800" rIns="18000" bIns="10800" anchor="t" anchorCtr="0" upright="1">
              <a:noAutofit/>
            </a:bodyPr>
            <a:lstStyle/>
            <a:p>
              <a:endParaRPr lang="ru-RU" dirty="0">
                <a:solidFill>
                  <a:prstClr val="black"/>
                </a:solidFill>
              </a:endParaRPr>
            </a:p>
          </p:txBody>
        </p:sp>
        <p:sp>
          <p:nvSpPr>
            <p:cNvPr id="42" name="AutoShape 56"/>
            <p:cNvSpPr>
              <a:spLocks noChangeArrowheads="1"/>
            </p:cNvSpPr>
            <p:nvPr/>
          </p:nvSpPr>
          <p:spPr bwMode="auto">
            <a:xfrm>
              <a:off x="3854" y="3550"/>
              <a:ext cx="452" cy="443"/>
            </a:xfrm>
            <a:prstGeom prst="upDownArrow">
              <a:avLst>
                <a:gd name="adj1" fmla="val 50000"/>
                <a:gd name="adj2" fmla="val 20000"/>
              </a:avLst>
            </a:prstGeom>
            <a:solidFill>
              <a:schemeClr val="bg1">
                <a:lumMod val="95000"/>
              </a:schemeClr>
            </a:solidFill>
            <a:ln w="9525">
              <a:solidFill>
                <a:srgbClr val="000000"/>
              </a:solidFill>
              <a:miter lim="800000"/>
              <a:headEnd/>
              <a:tailEnd/>
            </a:ln>
          </p:spPr>
          <p:txBody>
            <a:bodyPr rot="0" vert="horz" wrap="square" lIns="18000" tIns="10800" rIns="18000" bIns="10800" anchor="t" anchorCtr="0" upright="1">
              <a:noAutofit/>
            </a:bodyPr>
            <a:lstStyle/>
            <a:p>
              <a:endParaRPr lang="ru-RU" dirty="0">
                <a:solidFill>
                  <a:prstClr val="black"/>
                </a:solidFill>
              </a:endParaRPr>
            </a:p>
          </p:txBody>
        </p:sp>
        <p:sp>
          <p:nvSpPr>
            <p:cNvPr id="43" name="AutoShape 57"/>
            <p:cNvSpPr>
              <a:spLocks noChangeArrowheads="1"/>
            </p:cNvSpPr>
            <p:nvPr/>
          </p:nvSpPr>
          <p:spPr bwMode="auto">
            <a:xfrm>
              <a:off x="5501" y="3550"/>
              <a:ext cx="452" cy="443"/>
            </a:xfrm>
            <a:prstGeom prst="upDownArrow">
              <a:avLst>
                <a:gd name="adj1" fmla="val 50000"/>
                <a:gd name="adj2" fmla="val 20000"/>
              </a:avLst>
            </a:prstGeom>
            <a:solidFill>
              <a:schemeClr val="bg1">
                <a:lumMod val="95000"/>
              </a:schemeClr>
            </a:solidFill>
            <a:ln w="9525">
              <a:solidFill>
                <a:srgbClr val="000000"/>
              </a:solidFill>
              <a:miter lim="800000"/>
              <a:headEnd/>
              <a:tailEnd/>
            </a:ln>
          </p:spPr>
          <p:txBody>
            <a:bodyPr rot="0" vert="horz" wrap="square" lIns="18000" tIns="10800" rIns="18000" bIns="10800" anchor="t" anchorCtr="0" upright="1">
              <a:noAutofit/>
            </a:bodyPr>
            <a:lstStyle/>
            <a:p>
              <a:endParaRPr lang="ru-RU" dirty="0">
                <a:solidFill>
                  <a:prstClr val="black"/>
                </a:solidFill>
              </a:endParaRPr>
            </a:p>
          </p:txBody>
        </p:sp>
        <p:sp>
          <p:nvSpPr>
            <p:cNvPr id="44" name="AutoShape 58"/>
            <p:cNvSpPr>
              <a:spLocks noChangeArrowheads="1"/>
            </p:cNvSpPr>
            <p:nvPr/>
          </p:nvSpPr>
          <p:spPr bwMode="auto">
            <a:xfrm>
              <a:off x="7573" y="3546"/>
              <a:ext cx="380" cy="446"/>
            </a:xfrm>
            <a:prstGeom prst="upDownArrow">
              <a:avLst>
                <a:gd name="adj1" fmla="val 50000"/>
                <a:gd name="adj2" fmla="val 20000"/>
              </a:avLst>
            </a:prstGeom>
            <a:solidFill>
              <a:schemeClr val="bg1">
                <a:lumMod val="95000"/>
              </a:schemeClr>
            </a:solidFill>
            <a:ln w="9525">
              <a:solidFill>
                <a:srgbClr val="000000"/>
              </a:solidFill>
              <a:miter lim="800000"/>
              <a:headEnd/>
              <a:tailEnd/>
            </a:ln>
          </p:spPr>
          <p:txBody>
            <a:bodyPr rot="0" vert="horz" wrap="square" lIns="18000" tIns="10800" rIns="18000" bIns="10800" anchor="t" anchorCtr="0" upright="1">
              <a:noAutofit/>
            </a:bodyPr>
            <a:lstStyle/>
            <a:p>
              <a:endParaRPr lang="ru-RU" dirty="0">
                <a:solidFill>
                  <a:prstClr val="black"/>
                </a:solidFill>
              </a:endParaRPr>
            </a:p>
          </p:txBody>
        </p:sp>
        <p:sp>
          <p:nvSpPr>
            <p:cNvPr id="45" name="AutoShape 59"/>
            <p:cNvSpPr>
              <a:spLocks noChangeArrowheads="1"/>
            </p:cNvSpPr>
            <p:nvPr/>
          </p:nvSpPr>
          <p:spPr bwMode="auto">
            <a:xfrm>
              <a:off x="9680" y="3588"/>
              <a:ext cx="375" cy="404"/>
            </a:xfrm>
            <a:prstGeom prst="upDownArrow">
              <a:avLst>
                <a:gd name="adj1" fmla="val 50000"/>
                <a:gd name="adj2" fmla="val 20000"/>
              </a:avLst>
            </a:prstGeom>
            <a:solidFill>
              <a:schemeClr val="bg1">
                <a:lumMod val="95000"/>
              </a:schemeClr>
            </a:solidFill>
            <a:ln w="9525">
              <a:solidFill>
                <a:srgbClr val="000000"/>
              </a:solidFill>
              <a:miter lim="800000"/>
              <a:headEnd/>
              <a:tailEnd/>
            </a:ln>
          </p:spPr>
          <p:txBody>
            <a:bodyPr rot="0" vert="horz" wrap="square" lIns="18000" tIns="10800" rIns="18000" bIns="10800" anchor="t" anchorCtr="0" upright="1">
              <a:noAutofit/>
            </a:bodyPr>
            <a:lstStyle/>
            <a:p>
              <a:endParaRPr lang="ru-RU" dirty="0">
                <a:solidFill>
                  <a:prstClr val="black"/>
                </a:solidFill>
              </a:endParaRPr>
            </a:p>
          </p:txBody>
        </p:sp>
        <p:sp>
          <p:nvSpPr>
            <p:cNvPr id="46" name="AutoShape 60"/>
            <p:cNvSpPr>
              <a:spLocks noChangeArrowheads="1"/>
            </p:cNvSpPr>
            <p:nvPr/>
          </p:nvSpPr>
          <p:spPr bwMode="auto">
            <a:xfrm rot="5400000">
              <a:off x="8659" y="4069"/>
              <a:ext cx="276" cy="345"/>
            </a:xfrm>
            <a:prstGeom prst="upDownArrow">
              <a:avLst>
                <a:gd name="adj1" fmla="val 50000"/>
                <a:gd name="adj2" fmla="val 20000"/>
              </a:avLst>
            </a:prstGeom>
            <a:solidFill>
              <a:schemeClr val="bg1">
                <a:lumMod val="95000"/>
              </a:schemeClr>
            </a:solidFill>
            <a:ln w="9525">
              <a:solidFill>
                <a:srgbClr val="000000"/>
              </a:solidFill>
              <a:miter lim="800000"/>
              <a:headEnd/>
              <a:tailEnd/>
            </a:ln>
          </p:spPr>
          <p:txBody>
            <a:bodyPr rot="0" vert="horz" wrap="square" lIns="18000" tIns="10800" rIns="18000" bIns="10800" anchor="t" anchorCtr="0" upright="1">
              <a:noAutofit/>
            </a:bodyPr>
            <a:lstStyle/>
            <a:p>
              <a:endParaRPr lang="ru-RU" dirty="0">
                <a:solidFill>
                  <a:prstClr val="black"/>
                </a:solidFill>
              </a:endParaRPr>
            </a:p>
          </p:txBody>
        </p:sp>
        <p:sp>
          <p:nvSpPr>
            <p:cNvPr id="47" name="AutoShape 61"/>
            <p:cNvSpPr>
              <a:spLocks noChangeArrowheads="1"/>
            </p:cNvSpPr>
            <p:nvPr/>
          </p:nvSpPr>
          <p:spPr bwMode="auto">
            <a:xfrm>
              <a:off x="5871" y="4470"/>
              <a:ext cx="435" cy="284"/>
            </a:xfrm>
            <a:prstGeom prst="upDownArrow">
              <a:avLst>
                <a:gd name="adj1" fmla="val 50000"/>
                <a:gd name="adj2" fmla="val 20000"/>
              </a:avLst>
            </a:prstGeom>
            <a:solidFill>
              <a:schemeClr val="bg1">
                <a:lumMod val="95000"/>
              </a:schemeClr>
            </a:solidFill>
            <a:ln w="9525">
              <a:solidFill>
                <a:srgbClr val="000000"/>
              </a:solidFill>
              <a:miter lim="800000"/>
              <a:headEnd/>
              <a:tailEnd/>
            </a:ln>
          </p:spPr>
          <p:txBody>
            <a:bodyPr rot="0" vert="horz" wrap="square" lIns="18000" tIns="10800" rIns="18000" bIns="10800" anchor="t" anchorCtr="0" upright="1">
              <a:noAutofit/>
            </a:bodyPr>
            <a:lstStyle/>
            <a:p>
              <a:endParaRPr lang="ru-RU" dirty="0">
                <a:solidFill>
                  <a:prstClr val="black"/>
                </a:solidFill>
              </a:endParaRPr>
            </a:p>
          </p:txBody>
        </p:sp>
        <p:sp>
          <p:nvSpPr>
            <p:cNvPr id="48" name="AutoShape 62"/>
            <p:cNvSpPr>
              <a:spLocks noChangeArrowheads="1"/>
            </p:cNvSpPr>
            <p:nvPr/>
          </p:nvSpPr>
          <p:spPr bwMode="auto">
            <a:xfrm flipH="1" flipV="1">
              <a:off x="2415" y="5011"/>
              <a:ext cx="1215" cy="675"/>
            </a:xfrm>
            <a:custGeom>
              <a:avLst/>
              <a:gdLst>
                <a:gd name="T0" fmla="*/ 868 w 21600"/>
                <a:gd name="T1" fmla="*/ 0 h 21600"/>
                <a:gd name="T2" fmla="*/ 521 w 21600"/>
                <a:gd name="T3" fmla="*/ 193 h 21600"/>
                <a:gd name="T4" fmla="*/ 347 w 21600"/>
                <a:gd name="T5" fmla="*/ 289 h 21600"/>
                <a:gd name="T6" fmla="*/ 0 w 21600"/>
                <a:gd name="T7" fmla="*/ 482 h 21600"/>
                <a:gd name="T8" fmla="*/ 347 w 21600"/>
                <a:gd name="T9" fmla="*/ 675 h 21600"/>
                <a:gd name="T10" fmla="*/ 694 w 21600"/>
                <a:gd name="T11" fmla="*/ 579 h 21600"/>
                <a:gd name="T12" fmla="*/ 1041 w 21600"/>
                <a:gd name="T13" fmla="*/ 386 h 21600"/>
                <a:gd name="T14" fmla="*/ 1215 w 21600"/>
                <a:gd name="T15" fmla="*/ 193 h 21600"/>
                <a:gd name="T16" fmla="*/ 17694720 60000 65536"/>
                <a:gd name="T17" fmla="*/ 11796480 60000 65536"/>
                <a:gd name="T18" fmla="*/ 17694720 60000 65536"/>
                <a:gd name="T19" fmla="*/ 11796480 60000 65536"/>
                <a:gd name="T20" fmla="*/ 5898240 60000 65536"/>
                <a:gd name="T21" fmla="*/ 5898240 60000 65536"/>
                <a:gd name="T22" fmla="*/ 0 60000 65536"/>
                <a:gd name="T23" fmla="*/ 0 60000 65536"/>
                <a:gd name="T24" fmla="*/ 3093 w 21600"/>
                <a:gd name="T25" fmla="*/ 12352 h 21600"/>
                <a:gd name="T26" fmla="*/ 18507 w 21600"/>
                <a:gd name="T27" fmla="*/ 18528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5429" y="0"/>
                  </a:moveTo>
                  <a:lnTo>
                    <a:pt x="9257" y="6171"/>
                  </a:lnTo>
                  <a:lnTo>
                    <a:pt x="12343" y="6171"/>
                  </a:lnTo>
                  <a:lnTo>
                    <a:pt x="12343" y="12343"/>
                  </a:lnTo>
                  <a:lnTo>
                    <a:pt x="6171" y="12343"/>
                  </a:lnTo>
                  <a:lnTo>
                    <a:pt x="6171" y="9257"/>
                  </a:lnTo>
                  <a:lnTo>
                    <a:pt x="0" y="15429"/>
                  </a:lnTo>
                  <a:lnTo>
                    <a:pt x="6171" y="21600"/>
                  </a:lnTo>
                  <a:lnTo>
                    <a:pt x="6171" y="18514"/>
                  </a:lnTo>
                  <a:lnTo>
                    <a:pt x="18514" y="18514"/>
                  </a:lnTo>
                  <a:lnTo>
                    <a:pt x="18514" y="6171"/>
                  </a:lnTo>
                  <a:lnTo>
                    <a:pt x="21600" y="6171"/>
                  </a:lnTo>
                  <a:lnTo>
                    <a:pt x="15429" y="0"/>
                  </a:lnTo>
                  <a:close/>
                </a:path>
              </a:pathLst>
            </a:custGeom>
            <a:solidFill>
              <a:schemeClr val="bg1">
                <a:lumMod val="95000"/>
              </a:schemeClr>
            </a:solidFill>
            <a:ln w="9525">
              <a:solidFill>
                <a:srgbClr val="000000"/>
              </a:solidFill>
              <a:miter lim="800000"/>
              <a:headEnd/>
              <a:tailEnd/>
            </a:ln>
          </p:spPr>
          <p:txBody>
            <a:bodyPr rot="0" vert="horz" wrap="square" lIns="91440" tIns="45720" rIns="91440" bIns="45720" anchor="t" anchorCtr="0" upright="1">
              <a:noAutofit/>
            </a:bodyPr>
            <a:lstStyle/>
            <a:p>
              <a:endParaRPr lang="ru-RU" dirty="0">
                <a:solidFill>
                  <a:prstClr val="black"/>
                </a:solidFill>
              </a:endParaRPr>
            </a:p>
          </p:txBody>
        </p:sp>
        <p:sp>
          <p:nvSpPr>
            <p:cNvPr id="49" name="AutoShape 63"/>
            <p:cNvSpPr>
              <a:spLocks noChangeArrowheads="1"/>
            </p:cNvSpPr>
            <p:nvPr/>
          </p:nvSpPr>
          <p:spPr bwMode="auto">
            <a:xfrm flipV="1">
              <a:off x="8903" y="5002"/>
              <a:ext cx="1215" cy="675"/>
            </a:xfrm>
            <a:custGeom>
              <a:avLst/>
              <a:gdLst>
                <a:gd name="T0" fmla="*/ 868 w 21600"/>
                <a:gd name="T1" fmla="*/ 0 h 21600"/>
                <a:gd name="T2" fmla="*/ 521 w 21600"/>
                <a:gd name="T3" fmla="*/ 193 h 21600"/>
                <a:gd name="T4" fmla="*/ 347 w 21600"/>
                <a:gd name="T5" fmla="*/ 289 h 21600"/>
                <a:gd name="T6" fmla="*/ 0 w 21600"/>
                <a:gd name="T7" fmla="*/ 482 h 21600"/>
                <a:gd name="T8" fmla="*/ 347 w 21600"/>
                <a:gd name="T9" fmla="*/ 675 h 21600"/>
                <a:gd name="T10" fmla="*/ 694 w 21600"/>
                <a:gd name="T11" fmla="*/ 579 h 21600"/>
                <a:gd name="T12" fmla="*/ 1041 w 21600"/>
                <a:gd name="T13" fmla="*/ 386 h 21600"/>
                <a:gd name="T14" fmla="*/ 1215 w 21600"/>
                <a:gd name="T15" fmla="*/ 193 h 21600"/>
                <a:gd name="T16" fmla="*/ 17694720 60000 65536"/>
                <a:gd name="T17" fmla="*/ 11796480 60000 65536"/>
                <a:gd name="T18" fmla="*/ 17694720 60000 65536"/>
                <a:gd name="T19" fmla="*/ 11796480 60000 65536"/>
                <a:gd name="T20" fmla="*/ 5898240 60000 65536"/>
                <a:gd name="T21" fmla="*/ 5898240 60000 65536"/>
                <a:gd name="T22" fmla="*/ 0 60000 65536"/>
                <a:gd name="T23" fmla="*/ 0 60000 65536"/>
                <a:gd name="T24" fmla="*/ 3093 w 21600"/>
                <a:gd name="T25" fmla="*/ 12352 h 21600"/>
                <a:gd name="T26" fmla="*/ 18507 w 21600"/>
                <a:gd name="T27" fmla="*/ 18528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5429" y="0"/>
                  </a:moveTo>
                  <a:lnTo>
                    <a:pt x="9257" y="6171"/>
                  </a:lnTo>
                  <a:lnTo>
                    <a:pt x="12343" y="6171"/>
                  </a:lnTo>
                  <a:lnTo>
                    <a:pt x="12343" y="12343"/>
                  </a:lnTo>
                  <a:lnTo>
                    <a:pt x="6171" y="12343"/>
                  </a:lnTo>
                  <a:lnTo>
                    <a:pt x="6171" y="9257"/>
                  </a:lnTo>
                  <a:lnTo>
                    <a:pt x="0" y="15429"/>
                  </a:lnTo>
                  <a:lnTo>
                    <a:pt x="6171" y="21600"/>
                  </a:lnTo>
                  <a:lnTo>
                    <a:pt x="6171" y="18514"/>
                  </a:lnTo>
                  <a:lnTo>
                    <a:pt x="18514" y="18514"/>
                  </a:lnTo>
                  <a:lnTo>
                    <a:pt x="18514" y="6171"/>
                  </a:lnTo>
                  <a:lnTo>
                    <a:pt x="21600" y="6171"/>
                  </a:lnTo>
                  <a:lnTo>
                    <a:pt x="15429" y="0"/>
                  </a:lnTo>
                  <a:close/>
                </a:path>
              </a:pathLst>
            </a:custGeom>
            <a:solidFill>
              <a:schemeClr val="bg1">
                <a:lumMod val="95000"/>
              </a:schemeClr>
            </a:solidFill>
            <a:ln w="9525">
              <a:solidFill>
                <a:srgbClr val="000000"/>
              </a:solidFill>
              <a:miter lim="800000"/>
              <a:headEnd/>
              <a:tailEnd/>
            </a:ln>
          </p:spPr>
          <p:txBody>
            <a:bodyPr rot="0" vert="horz" wrap="square" lIns="91440" tIns="45720" rIns="91440" bIns="45720" anchor="t" anchorCtr="0" upright="1">
              <a:noAutofit/>
            </a:bodyPr>
            <a:lstStyle/>
            <a:p>
              <a:endParaRPr lang="ru-RU" dirty="0">
                <a:solidFill>
                  <a:prstClr val="black"/>
                </a:solidFill>
              </a:endParaRPr>
            </a:p>
          </p:txBody>
        </p:sp>
        <p:sp>
          <p:nvSpPr>
            <p:cNvPr id="50" name="AutoShape 64"/>
            <p:cNvSpPr>
              <a:spLocks noChangeArrowheads="1"/>
            </p:cNvSpPr>
            <p:nvPr/>
          </p:nvSpPr>
          <p:spPr bwMode="auto">
            <a:xfrm>
              <a:off x="5196" y="5511"/>
              <a:ext cx="1815" cy="1050"/>
            </a:xfrm>
            <a:custGeom>
              <a:avLst/>
              <a:gdLst>
                <a:gd name="T0" fmla="*/ 908 w 21600"/>
                <a:gd name="T1" fmla="*/ 0 h 21600"/>
                <a:gd name="T2" fmla="*/ 0 w 21600"/>
                <a:gd name="T3" fmla="*/ 750 h 21600"/>
                <a:gd name="T4" fmla="*/ 908 w 21600"/>
                <a:gd name="T5" fmla="*/ 900 h 21600"/>
                <a:gd name="T6" fmla="*/ 1815 w 21600"/>
                <a:gd name="T7" fmla="*/ 750 h 21600"/>
                <a:gd name="T8" fmla="*/ 17694720 60000 65536"/>
                <a:gd name="T9" fmla="*/ 11796480 60000 65536"/>
                <a:gd name="T10" fmla="*/ 5898240 60000 65536"/>
                <a:gd name="T11" fmla="*/ 0 60000 65536"/>
                <a:gd name="T12" fmla="*/ 2154 w 21600"/>
                <a:gd name="T13" fmla="*/ 12343 h 21600"/>
                <a:gd name="T14" fmla="*/ 19446 w 21600"/>
                <a:gd name="T15" fmla="*/ 18514 h 21600"/>
              </a:gdLst>
              <a:ahLst/>
              <a:cxnLst>
                <a:cxn ang="T8">
                  <a:pos x="T0" y="T1"/>
                </a:cxn>
                <a:cxn ang="T9">
                  <a:pos x="T2" y="T3"/>
                </a:cxn>
                <a:cxn ang="T10">
                  <a:pos x="T4" y="T5"/>
                </a:cxn>
                <a:cxn ang="T11">
                  <a:pos x="T6" y="T7"/>
                </a:cxn>
              </a:cxnLst>
              <a:rect l="T12" t="T13" r="T14" b="T15"/>
              <a:pathLst>
                <a:path w="21600" h="21600">
                  <a:moveTo>
                    <a:pt x="10800" y="0"/>
                  </a:moveTo>
                  <a:lnTo>
                    <a:pt x="6480" y="6171"/>
                  </a:lnTo>
                  <a:lnTo>
                    <a:pt x="8640" y="6171"/>
                  </a:lnTo>
                  <a:lnTo>
                    <a:pt x="8640" y="12343"/>
                  </a:lnTo>
                  <a:lnTo>
                    <a:pt x="4320" y="12343"/>
                  </a:lnTo>
                  <a:lnTo>
                    <a:pt x="4320" y="9257"/>
                  </a:lnTo>
                  <a:lnTo>
                    <a:pt x="0" y="15429"/>
                  </a:lnTo>
                  <a:lnTo>
                    <a:pt x="4320" y="21600"/>
                  </a:lnTo>
                  <a:lnTo>
                    <a:pt x="4320" y="18514"/>
                  </a:lnTo>
                  <a:lnTo>
                    <a:pt x="17280" y="18514"/>
                  </a:lnTo>
                  <a:lnTo>
                    <a:pt x="17280" y="21600"/>
                  </a:lnTo>
                  <a:lnTo>
                    <a:pt x="21600" y="15429"/>
                  </a:lnTo>
                  <a:lnTo>
                    <a:pt x="17280" y="9257"/>
                  </a:lnTo>
                  <a:lnTo>
                    <a:pt x="17280" y="12343"/>
                  </a:lnTo>
                  <a:lnTo>
                    <a:pt x="12960" y="12343"/>
                  </a:lnTo>
                  <a:lnTo>
                    <a:pt x="12960" y="6171"/>
                  </a:lnTo>
                  <a:lnTo>
                    <a:pt x="15120" y="6171"/>
                  </a:lnTo>
                  <a:lnTo>
                    <a:pt x="10800" y="0"/>
                  </a:lnTo>
                  <a:close/>
                </a:path>
              </a:pathLst>
            </a:custGeom>
            <a:solidFill>
              <a:schemeClr val="bg1">
                <a:lumMod val="95000"/>
              </a:schemeClr>
            </a:solidFill>
            <a:ln w="9525">
              <a:solidFill>
                <a:srgbClr val="000000"/>
              </a:solidFill>
              <a:miter lim="800000"/>
              <a:headEnd/>
              <a:tailEnd/>
            </a:ln>
          </p:spPr>
          <p:txBody>
            <a:bodyPr rot="0" vert="horz" wrap="square" lIns="91440" tIns="45720" rIns="91440" bIns="45720" anchor="t" anchorCtr="0" upright="1">
              <a:noAutofit/>
            </a:bodyPr>
            <a:lstStyle/>
            <a:p>
              <a:endParaRPr lang="ru-RU" dirty="0">
                <a:solidFill>
                  <a:prstClr val="black"/>
                </a:solidFill>
              </a:endParaRPr>
            </a:p>
          </p:txBody>
        </p:sp>
      </p:grpSp>
      <p:sp>
        <p:nvSpPr>
          <p:cNvPr id="9" name="Rectangle 209"/>
          <p:cNvSpPr>
            <a:spLocks noChangeArrowheads="1"/>
          </p:cNvSpPr>
          <p:nvPr/>
        </p:nvSpPr>
        <p:spPr bwMode="auto">
          <a:xfrm>
            <a:off x="-1475313" y="1922849"/>
            <a:ext cx="12933803"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dirty="0">
              <a:solidFill>
                <a:prstClr val="black"/>
              </a:solidFill>
            </a:endParaRPr>
          </a:p>
        </p:txBody>
      </p:sp>
    </p:spTree>
    <p:extLst>
      <p:ext uri="{BB962C8B-B14F-4D97-AF65-F5344CB8AC3E}">
        <p14:creationId xmlns:p14="http://schemas.microsoft.com/office/powerpoint/2010/main" val="2680957848"/>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Номер слайда 2"/>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FB7C6BD-A9AF-4F82-894A-7648B2AE3848}" type="slidenum">
              <a:rPr lang="ru-RU" smtClean="0">
                <a:solidFill>
                  <a:srgbClr val="000000"/>
                </a:solidFill>
              </a:rPr>
              <a:pPr eaLnBrk="1" hangingPunct="1"/>
              <a:t>10</a:t>
            </a:fld>
            <a:endParaRPr lang="ru-RU" dirty="0">
              <a:solidFill>
                <a:srgbClr val="000000"/>
              </a:solidFill>
            </a:endParaRPr>
          </a:p>
        </p:txBody>
      </p:sp>
      <p:sp>
        <p:nvSpPr>
          <p:cNvPr id="17411"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uk-UA" dirty="0">
              <a:solidFill>
                <a:srgbClr val="000000"/>
              </a:solidFill>
            </a:endParaRPr>
          </a:p>
        </p:txBody>
      </p:sp>
      <p:sp>
        <p:nvSpPr>
          <p:cNvPr id="17412"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uk-UA" dirty="0">
              <a:solidFill>
                <a:srgbClr val="000000"/>
              </a:solidFill>
            </a:endParaRPr>
          </a:p>
        </p:txBody>
      </p:sp>
      <p:sp>
        <p:nvSpPr>
          <p:cNvPr id="17413"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uk-UA" dirty="0">
              <a:solidFill>
                <a:srgbClr val="000000"/>
              </a:solidFill>
            </a:endParaRPr>
          </a:p>
        </p:txBody>
      </p:sp>
      <p:pic>
        <p:nvPicPr>
          <p:cNvPr id="60426" name="Picture 10" descr="http://masters.donntu.edu.ua/2013/fkita/klimov/diss/images/animation.gif"/>
          <p:cNvPicPr>
            <a:picLocks noChangeAspect="1" noChangeArrowheads="1" noCrop="1"/>
          </p:cNvPicPr>
          <p:nvPr/>
        </p:nvPicPr>
        <p:blipFill>
          <a:blip r:embed="rId3" cstate="print"/>
          <a:srcRect/>
          <a:stretch>
            <a:fillRect/>
          </a:stretch>
        </p:blipFill>
        <p:spPr bwMode="auto">
          <a:xfrm>
            <a:off x="457200" y="1042833"/>
            <a:ext cx="8204583" cy="5815167"/>
          </a:xfrm>
          <a:prstGeom prst="rect">
            <a:avLst/>
          </a:prstGeom>
          <a:ln>
            <a:solidFill>
              <a:schemeClr val="tx1"/>
            </a:solidFill>
          </a:ln>
          <a:effectLst>
            <a:outerShdw blurRad="292100" dist="139700" dir="2700000" algn="tl" rotWithShape="0">
              <a:srgbClr val="333333">
                <a:alpha val="65000"/>
              </a:srgbClr>
            </a:outerShdw>
          </a:effectLst>
        </p:spPr>
      </p:pic>
      <p:sp>
        <p:nvSpPr>
          <p:cNvPr id="17415" name="Прямоугольник 38"/>
          <p:cNvSpPr>
            <a:spLocks noChangeArrowheads="1"/>
          </p:cNvSpPr>
          <p:nvPr/>
        </p:nvSpPr>
        <p:spPr bwMode="auto">
          <a:xfrm>
            <a:off x="311780" y="52320"/>
            <a:ext cx="8689975"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uk-UA" sz="2000" dirty="0">
                <a:solidFill>
                  <a:srgbClr val="000000"/>
                </a:solidFill>
                <a:latin typeface="Times New Roman" pitchFamily="18" charset="0"/>
                <a:cs typeface="Times New Roman" pitchFamily="18" charset="0"/>
              </a:rPr>
              <a:t> </a:t>
            </a:r>
            <a:r>
              <a:rPr lang="uk-UA" sz="2000" b="1" dirty="0" smtClean="0">
                <a:solidFill>
                  <a:srgbClr val="0070C0"/>
                </a:solidFill>
                <a:latin typeface="Times New Roman" pitchFamily="18" charset="0"/>
                <a:cs typeface="Times New Roman" pitchFamily="18" charset="0"/>
              </a:rPr>
              <a:t> </a:t>
            </a:r>
            <a:r>
              <a:rPr lang="en-GB" sz="2000" b="1" dirty="0">
                <a:solidFill>
                  <a:srgbClr val="0070C0"/>
                </a:solidFill>
                <a:latin typeface="Times New Roman" pitchFamily="18" charset="0"/>
                <a:cs typeface="Times New Roman" pitchFamily="18" charset="0"/>
              </a:rPr>
              <a:t>SERVICE-ORIENTED ARCHITECTURE IN DIGITAL TRANSFORMATION</a:t>
            </a:r>
            <a:endParaRPr lang="ru-RU" sz="2000" b="1" dirty="0">
              <a:solidFill>
                <a:srgbClr val="0070C0"/>
              </a:solidFill>
              <a:latin typeface="Times New Roman" pitchFamily="18" charset="0"/>
              <a:cs typeface="Times New Roman" pitchFamily="18" charset="0"/>
            </a:endParaRPr>
          </a:p>
        </p:txBody>
      </p:sp>
      <p:grpSp>
        <p:nvGrpSpPr>
          <p:cNvPr id="9" name="Группа 5"/>
          <p:cNvGrpSpPr>
            <a:grpSpLocks/>
          </p:cNvGrpSpPr>
          <p:nvPr/>
        </p:nvGrpSpPr>
        <p:grpSpPr bwMode="auto">
          <a:xfrm>
            <a:off x="0" y="812525"/>
            <a:ext cx="9144000" cy="87312"/>
            <a:chOff x="0" y="1012983"/>
            <a:chExt cx="9144000" cy="96386"/>
          </a:xfrm>
        </p:grpSpPr>
        <p:sp>
          <p:nvSpPr>
            <p:cNvPr id="10" name="Rectangle 4"/>
            <p:cNvSpPr>
              <a:spLocks noChangeArrowheads="1"/>
            </p:cNvSpPr>
            <p:nvPr/>
          </p:nvSpPr>
          <p:spPr bwMode="auto">
            <a:xfrm>
              <a:off x="0" y="1012983"/>
              <a:ext cx="9144000" cy="44271"/>
            </a:xfrm>
            <a:prstGeom prst="rect">
              <a:avLst/>
            </a:prstGeom>
            <a:solidFill>
              <a:srgbClr val="0066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uk-UA" sz="1700" b="0" i="0" u="none" strike="noStrike" kern="0" cap="none" spc="0" normalizeH="0" baseline="0" noProof="0" dirty="0">
                <a:ln>
                  <a:noFill/>
                </a:ln>
                <a:solidFill>
                  <a:srgbClr val="000000"/>
                </a:solidFill>
                <a:effectLst/>
                <a:uLnTx/>
                <a:uFillTx/>
              </a:endParaRPr>
            </a:p>
          </p:txBody>
        </p:sp>
        <p:sp>
          <p:nvSpPr>
            <p:cNvPr id="11" name="Rectangle 5"/>
            <p:cNvSpPr>
              <a:spLocks noChangeArrowheads="1"/>
            </p:cNvSpPr>
            <p:nvPr/>
          </p:nvSpPr>
          <p:spPr bwMode="auto">
            <a:xfrm>
              <a:off x="0" y="1062146"/>
              <a:ext cx="9144000" cy="47223"/>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uk-UA" sz="1700" b="0" i="0" u="none" strike="noStrike" kern="0" cap="none" spc="0" normalizeH="0" baseline="0" noProof="0" dirty="0">
                <a:ln>
                  <a:noFill/>
                </a:ln>
                <a:solidFill>
                  <a:srgbClr val="000000"/>
                </a:solidFill>
                <a:effectLst/>
                <a:uLnTx/>
                <a:uFillTx/>
              </a:endParaRPr>
            </a:p>
          </p:txBody>
        </p:sp>
      </p:grpSp>
    </p:spTree>
    <p:extLst>
      <p:ext uri="{BB962C8B-B14F-4D97-AF65-F5344CB8AC3E}">
        <p14:creationId xmlns:p14="http://schemas.microsoft.com/office/powerpoint/2010/main" val="27861092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3"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solidFill>
                <a:prstClr val="black"/>
              </a:solidFill>
            </a:endParaRPr>
          </a:p>
        </p:txBody>
      </p:sp>
      <p:sp>
        <p:nvSpPr>
          <p:cNvPr id="22221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solidFill>
                <a:prstClr val="black"/>
              </a:solidFill>
            </a:endParaRPr>
          </a:p>
        </p:txBody>
      </p:sp>
      <p:sp>
        <p:nvSpPr>
          <p:cNvPr id="233477"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solidFill>
                <a:prstClr val="black"/>
              </a:solidFill>
            </a:endParaRPr>
          </a:p>
        </p:txBody>
      </p:sp>
      <p:sp>
        <p:nvSpPr>
          <p:cNvPr id="233479"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solidFill>
                <a:prstClr val="black"/>
              </a:solidFill>
            </a:endParaRPr>
          </a:p>
        </p:txBody>
      </p:sp>
      <p:sp>
        <p:nvSpPr>
          <p:cNvPr id="233481"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solidFill>
                <a:prstClr val="black"/>
              </a:solidFill>
            </a:endParaRPr>
          </a:p>
        </p:txBody>
      </p:sp>
      <p:sp>
        <p:nvSpPr>
          <p:cNvPr id="233483"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solidFill>
                <a:prstClr val="black"/>
              </a:solidFill>
            </a:endParaRPr>
          </a:p>
        </p:txBody>
      </p:sp>
      <p:sp>
        <p:nvSpPr>
          <p:cNvPr id="233485" name="Rectangle 1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solidFill>
                <a:prstClr val="black"/>
              </a:solidFill>
            </a:endParaRPr>
          </a:p>
        </p:txBody>
      </p:sp>
      <p:sp>
        <p:nvSpPr>
          <p:cNvPr id="2344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solidFill>
                <a:prstClr val="black"/>
              </a:solidFill>
            </a:endParaRPr>
          </a:p>
        </p:txBody>
      </p:sp>
      <p:sp>
        <p:nvSpPr>
          <p:cNvPr id="23450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solidFill>
                <a:prstClr val="black"/>
              </a:solidFill>
            </a:endParaRPr>
          </a:p>
        </p:txBody>
      </p:sp>
      <p:sp>
        <p:nvSpPr>
          <p:cNvPr id="23450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solidFill>
                <a:prstClr val="black"/>
              </a:solidFill>
            </a:endParaRPr>
          </a:p>
        </p:txBody>
      </p:sp>
      <p:sp>
        <p:nvSpPr>
          <p:cNvPr id="24064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solidFill>
                <a:prstClr val="black"/>
              </a:solidFill>
            </a:endParaRPr>
          </a:p>
        </p:txBody>
      </p:sp>
      <p:sp>
        <p:nvSpPr>
          <p:cNvPr id="24064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solidFill>
                <a:prstClr val="black"/>
              </a:solidFill>
            </a:endParaRPr>
          </a:p>
        </p:txBody>
      </p:sp>
      <p:sp>
        <p:nvSpPr>
          <p:cNvPr id="240646"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solidFill>
                <a:prstClr val="black"/>
              </a:solidFill>
            </a:endParaRPr>
          </a:p>
        </p:txBody>
      </p:sp>
      <p:sp>
        <p:nvSpPr>
          <p:cNvPr id="2641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solidFill>
                <a:prstClr val="black"/>
              </a:solidFill>
            </a:endParaRPr>
          </a:p>
        </p:txBody>
      </p:sp>
      <p:sp>
        <p:nvSpPr>
          <p:cNvPr id="26419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solidFill>
                <a:prstClr val="black"/>
              </a:solidFill>
            </a:endParaRPr>
          </a:p>
        </p:txBody>
      </p:sp>
      <p:grpSp>
        <p:nvGrpSpPr>
          <p:cNvPr id="17" name="Группа 16"/>
          <p:cNvGrpSpPr>
            <a:grpSpLocks/>
          </p:cNvGrpSpPr>
          <p:nvPr/>
        </p:nvGrpSpPr>
        <p:grpSpPr bwMode="auto">
          <a:xfrm>
            <a:off x="0" y="604539"/>
            <a:ext cx="9144000" cy="87312"/>
            <a:chOff x="0" y="1012983"/>
            <a:chExt cx="9144000" cy="96386"/>
          </a:xfrm>
        </p:grpSpPr>
        <p:sp>
          <p:nvSpPr>
            <p:cNvPr id="18" name="Rectangle 4"/>
            <p:cNvSpPr>
              <a:spLocks noChangeArrowheads="1"/>
            </p:cNvSpPr>
            <p:nvPr/>
          </p:nvSpPr>
          <p:spPr bwMode="auto">
            <a:xfrm>
              <a:off x="0" y="1012983"/>
              <a:ext cx="9144000" cy="44271"/>
            </a:xfrm>
            <a:prstGeom prst="rect">
              <a:avLst/>
            </a:prstGeom>
            <a:solidFill>
              <a:srgbClr val="0066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a:endParaRPr lang="uk-UA" sz="1700">
                <a:solidFill>
                  <a:srgbClr val="000000"/>
                </a:solidFill>
              </a:endParaRPr>
            </a:p>
          </p:txBody>
        </p:sp>
        <p:sp>
          <p:nvSpPr>
            <p:cNvPr id="19" name="Rectangle 5"/>
            <p:cNvSpPr>
              <a:spLocks noChangeArrowheads="1"/>
            </p:cNvSpPr>
            <p:nvPr/>
          </p:nvSpPr>
          <p:spPr bwMode="auto">
            <a:xfrm>
              <a:off x="0" y="1062146"/>
              <a:ext cx="9144000" cy="47223"/>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a:endParaRPr lang="uk-UA" sz="1700">
                <a:solidFill>
                  <a:srgbClr val="000000"/>
                </a:solidFill>
              </a:endParaRPr>
            </a:p>
          </p:txBody>
        </p:sp>
      </p:grpSp>
      <p:sp>
        <p:nvSpPr>
          <p:cNvPr id="2" name="TextBox 1"/>
          <p:cNvSpPr txBox="1"/>
          <p:nvPr/>
        </p:nvSpPr>
        <p:spPr>
          <a:xfrm>
            <a:off x="-108520" y="-34508"/>
            <a:ext cx="9144000" cy="707886"/>
          </a:xfrm>
          <a:prstGeom prst="rect">
            <a:avLst/>
          </a:prstGeom>
          <a:noFill/>
        </p:spPr>
        <p:txBody>
          <a:bodyPr wrap="square" rtlCol="0">
            <a:spAutoFit/>
          </a:bodyPr>
          <a:lstStyle/>
          <a:p>
            <a:pPr algn="ctr"/>
            <a:r>
              <a:rPr lang="en-US" sz="2000" b="1" dirty="0" smtClean="0">
                <a:solidFill>
                  <a:srgbClr val="0070C0"/>
                </a:solidFill>
                <a:latin typeface="Times New Roman" pitchFamily="18" charset="0"/>
                <a:cs typeface="Times New Roman" pitchFamily="18" charset="0"/>
              </a:rPr>
              <a:t>OBJECT </a:t>
            </a:r>
            <a:r>
              <a:rPr lang="en-US" sz="2000" b="1" dirty="0">
                <a:solidFill>
                  <a:srgbClr val="0070C0"/>
                </a:solidFill>
                <a:latin typeface="Times New Roman" pitchFamily="18" charset="0"/>
                <a:cs typeface="Times New Roman" pitchFamily="18" charset="0"/>
              </a:rPr>
              <a:t>MODEL OF INFOCOMMUNICATIONS NETWORK MANAGEMENT SYSTEM</a:t>
            </a:r>
            <a:endParaRPr lang="ru-RU" sz="2000" b="1" dirty="0">
              <a:solidFill>
                <a:srgbClr val="0070C0"/>
              </a:solidFill>
              <a:latin typeface="Times New Roman" pitchFamily="18" charset="0"/>
              <a:cs typeface="Times New Roman" pitchFamily="18" charset="0"/>
            </a:endParaRP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solidFill>
                <a:prstClr val="black"/>
              </a:solidFill>
            </a:endParaRPr>
          </a:p>
        </p:txBody>
      </p:sp>
      <p:graphicFrame>
        <p:nvGraphicFramePr>
          <p:cNvPr id="4" name="Объект 3"/>
          <p:cNvGraphicFramePr>
            <a:graphicFrameLocks noChangeAspect="1"/>
          </p:cNvGraphicFramePr>
          <p:nvPr>
            <p:extLst>
              <p:ext uri="{D42A27DB-BD31-4B8C-83A1-F6EECF244321}">
                <p14:modId xmlns:p14="http://schemas.microsoft.com/office/powerpoint/2010/main" val="2134905906"/>
              </p:ext>
            </p:extLst>
          </p:nvPr>
        </p:nvGraphicFramePr>
        <p:xfrm>
          <a:off x="1691680" y="990626"/>
          <a:ext cx="6902138" cy="5953524"/>
        </p:xfrm>
        <a:graphic>
          <a:graphicData uri="http://schemas.openxmlformats.org/presentationml/2006/ole">
            <mc:AlternateContent xmlns:mc="http://schemas.openxmlformats.org/markup-compatibility/2006">
              <mc:Choice xmlns:v="urn:schemas-microsoft-com:vml" Requires="v">
                <p:oleObj spid="_x0000_s330970" r:id="rId4" imgW="6037478" imgH="5273345" progId="Visio.Drawing.11">
                  <p:embed/>
                </p:oleObj>
              </mc:Choice>
              <mc:Fallback>
                <p:oleObj r:id="rId4" imgW="6037478" imgH="5273345" progId="Visio.Drawing.11">
                  <p:embed/>
                  <p:pic>
                    <p:nvPicPr>
                      <p:cNvPr id="0" name="Picture 10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91680" y="990626"/>
                        <a:ext cx="6902138" cy="5953524"/>
                      </a:xfrm>
                      <a:prstGeom prst="rect">
                        <a:avLst/>
                      </a:prstGeom>
                      <a:noFill/>
                      <a:extLst/>
                    </p:spPr>
                  </p:pic>
                </p:oleObj>
              </mc:Fallback>
            </mc:AlternateContent>
          </a:graphicData>
        </a:graphic>
      </p:graphicFrame>
    </p:spTree>
    <p:extLst>
      <p:ext uri="{BB962C8B-B14F-4D97-AF65-F5344CB8AC3E}">
        <p14:creationId xmlns:p14="http://schemas.microsoft.com/office/powerpoint/2010/main" val="1096156559"/>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Прямоугольник 10"/>
          <p:cNvSpPr>
            <a:spLocks noChangeArrowheads="1"/>
          </p:cNvSpPr>
          <p:nvPr/>
        </p:nvSpPr>
        <p:spPr bwMode="auto">
          <a:xfrm>
            <a:off x="0" y="133819"/>
            <a:ext cx="9144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sz="2000" b="1" dirty="0" smtClean="0">
                <a:solidFill>
                  <a:srgbClr val="0070C0"/>
                </a:solidFill>
                <a:latin typeface="Times New Roman" pitchFamily="18" charset="0"/>
                <a:cs typeface="Times New Roman" pitchFamily="18" charset="0"/>
              </a:rPr>
              <a:t>THE </a:t>
            </a:r>
            <a:r>
              <a:rPr lang="en-US" sz="2000" b="1" dirty="0">
                <a:solidFill>
                  <a:srgbClr val="0070C0"/>
                </a:solidFill>
                <a:latin typeface="Times New Roman" pitchFamily="18" charset="0"/>
                <a:cs typeface="Times New Roman" pitchFamily="18" charset="0"/>
              </a:rPr>
              <a:t>INFLUENCE OF THE LEVEL OF DECOMPOSITION ON THE COMPLEXITY OF ANALYSIS OF THE CONTROLLED OBJECT</a:t>
            </a:r>
            <a:endParaRPr lang="uk-UA" sz="2000" b="1" dirty="0">
              <a:solidFill>
                <a:srgbClr val="0070C0"/>
              </a:solidFill>
              <a:latin typeface="Times New Roman" pitchFamily="18" charset="0"/>
              <a:cs typeface="Times New Roman" pitchFamily="18" charset="0"/>
            </a:endParaRPr>
          </a:p>
        </p:txBody>
      </p:sp>
      <p:pic>
        <p:nvPicPr>
          <p:cNvPr id="32461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960661"/>
            <a:ext cx="9144000" cy="92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1403648" y="4415857"/>
            <a:ext cx="6984776" cy="2031325"/>
          </a:xfrm>
          <a:prstGeom prst="rect">
            <a:avLst/>
          </a:prstGeom>
          <a:noFill/>
        </p:spPr>
        <p:txBody>
          <a:bodyPr wrap="square" rtlCol="0">
            <a:spAutoFit/>
          </a:bodyPr>
          <a:lstStyle/>
          <a:p>
            <a:r>
              <a:rPr lang="uk-UA" i="1" dirty="0" err="1">
                <a:latin typeface="Times New Roman" pitchFamily="18" charset="0"/>
                <a:ea typeface="Times New Roman" panose="02020603050405020304" pitchFamily="18" charset="0"/>
                <a:cs typeface="Times New Roman" pitchFamily="18" charset="0"/>
              </a:rPr>
              <a:t>L</a:t>
            </a:r>
            <a:r>
              <a:rPr lang="uk-UA" i="1" baseline="-25000" dirty="0" err="1">
                <a:latin typeface="Times New Roman" pitchFamily="18" charset="0"/>
                <a:ea typeface="Times New Roman" panose="02020603050405020304" pitchFamily="18" charset="0"/>
                <a:cs typeface="Times New Roman" pitchFamily="18" charset="0"/>
              </a:rPr>
              <a:t>i</a:t>
            </a:r>
            <a:r>
              <a:rPr lang="en-US" dirty="0">
                <a:latin typeface="Times New Roman" pitchFamily="18" charset="0"/>
                <a:cs typeface="Times New Roman" pitchFamily="18" charset="0"/>
              </a:rPr>
              <a:t>  </a:t>
            </a:r>
            <a:r>
              <a:rPr lang="uk-UA" dirty="0">
                <a:latin typeface="Times New Roman" pitchFamily="18" charset="0"/>
                <a:cs typeface="Times New Roman" pitchFamily="18" charset="0"/>
              </a:rPr>
              <a:t>  </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complexity of each network element</a:t>
            </a:r>
            <a:endParaRPr lang="uk-UA" dirty="0">
              <a:latin typeface="Times New Roman" pitchFamily="18" charset="0"/>
              <a:cs typeface="Times New Roman" pitchFamily="18" charset="0"/>
            </a:endParaRPr>
          </a:p>
          <a:p>
            <a:r>
              <a:rPr lang="en-US" i="1" dirty="0">
                <a:latin typeface="Times New Roman" pitchFamily="18" charset="0"/>
                <a:cs typeface="Times New Roman" pitchFamily="18" charset="0"/>
              </a:rPr>
              <a:t>q   </a:t>
            </a:r>
            <a:r>
              <a:rPr lang="uk-UA" i="1" dirty="0">
                <a:latin typeface="Times New Roman" pitchFamily="18" charset="0"/>
                <a:cs typeface="Times New Roman" pitchFamily="18" charset="0"/>
              </a:rPr>
              <a:t>  </a:t>
            </a:r>
            <a:r>
              <a:rPr lang="en-US" dirty="0">
                <a:latin typeface="Times New Roman" pitchFamily="18" charset="0"/>
                <a:cs typeface="Times New Roman" pitchFamily="18" charset="0"/>
              </a:rPr>
              <a:t>–  number of elements</a:t>
            </a:r>
            <a:endParaRPr lang="uk-UA" dirty="0">
              <a:latin typeface="Times New Roman" pitchFamily="18" charset="0"/>
              <a:cs typeface="Times New Roman" pitchFamily="18" charset="0"/>
            </a:endParaRPr>
          </a:p>
          <a:p>
            <a:r>
              <a:rPr lang="uk-UA" i="1" dirty="0" smtClean="0">
                <a:latin typeface="Times New Roman" pitchFamily="18" charset="0"/>
                <a:ea typeface="Times New Roman" panose="02020603050405020304" pitchFamily="18" charset="0"/>
                <a:cs typeface="Times New Roman" pitchFamily="18" charset="0"/>
              </a:rPr>
              <a:t>L</a:t>
            </a:r>
            <a:r>
              <a:rPr lang="en-US" i="1" baseline="-25000" dirty="0">
                <a:latin typeface="Times New Roman" pitchFamily="18" charset="0"/>
                <a:ea typeface="Times New Roman" panose="02020603050405020304" pitchFamily="18" charset="0"/>
                <a:cs typeface="Times New Roman" pitchFamily="18" charset="0"/>
              </a:rPr>
              <a:t>D</a:t>
            </a:r>
            <a:r>
              <a:rPr lang="en-US" dirty="0">
                <a:latin typeface="Times New Roman" pitchFamily="18" charset="0"/>
                <a:cs typeface="Times New Roman" pitchFamily="18" charset="0"/>
              </a:rPr>
              <a:t> </a:t>
            </a:r>
            <a:r>
              <a:rPr lang="uk-UA" dirty="0">
                <a:latin typeface="Times New Roman" pitchFamily="18" charset="0"/>
                <a:cs typeface="Times New Roman" pitchFamily="18" charset="0"/>
              </a:rPr>
              <a:t>  </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complexity of the controlled network object</a:t>
            </a:r>
            <a:endParaRPr lang="uk-UA" dirty="0">
              <a:latin typeface="Times New Roman" pitchFamily="18" charset="0"/>
              <a:cs typeface="Times New Roman" pitchFamily="18" charset="0"/>
            </a:endParaRPr>
          </a:p>
          <a:p>
            <a:r>
              <a:rPr lang="uk-UA" i="1" dirty="0">
                <a:latin typeface="Times New Roman" pitchFamily="18" charset="0"/>
                <a:ea typeface="Times New Roman" panose="02020603050405020304" pitchFamily="18" charset="0"/>
                <a:cs typeface="Times New Roman" pitchFamily="18" charset="0"/>
              </a:rPr>
              <a:t>L</a:t>
            </a:r>
            <a:r>
              <a:rPr lang="en-US" i="1" baseline="-25000" dirty="0">
                <a:latin typeface="Times New Roman" pitchFamily="18" charset="0"/>
                <a:ea typeface="Times New Roman" panose="02020603050405020304" pitchFamily="18" charset="0"/>
                <a:cs typeface="Times New Roman" pitchFamily="18" charset="0"/>
              </a:rPr>
              <a:t>D</a:t>
            </a:r>
            <a:r>
              <a:rPr lang="uk-UA" i="1" dirty="0">
                <a:latin typeface="Times New Roman" pitchFamily="18" charset="0"/>
                <a:ea typeface="Times New Roman" panose="02020603050405020304" pitchFamily="18" charset="0"/>
                <a:cs typeface="Times New Roman" pitchFamily="18" charset="0"/>
              </a:rPr>
              <a:t>* </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minimal </a:t>
            </a:r>
            <a:r>
              <a:rPr lang="en-US" dirty="0">
                <a:latin typeface="Times New Roman" pitchFamily="18" charset="0"/>
                <a:cs typeface="Times New Roman" pitchFamily="18" charset="0"/>
              </a:rPr>
              <a:t>complexity under given conditions and restrictions</a:t>
            </a:r>
            <a:endParaRPr lang="uk-UA" dirty="0">
              <a:latin typeface="Times New Roman" pitchFamily="18" charset="0"/>
              <a:cs typeface="Times New Roman" pitchFamily="18" charset="0"/>
            </a:endParaRPr>
          </a:p>
          <a:p>
            <a:r>
              <a:rPr lang="en-US" i="1" dirty="0">
                <a:latin typeface="Times New Roman" pitchFamily="18" charset="0"/>
                <a:cs typeface="Times New Roman" pitchFamily="18" charset="0"/>
              </a:rPr>
              <a:t>D </a:t>
            </a:r>
            <a:r>
              <a:rPr lang="uk-UA" i="1" dirty="0">
                <a:latin typeface="Times New Roman" pitchFamily="18" charset="0"/>
                <a:cs typeface="Times New Roman" pitchFamily="18" charset="0"/>
              </a:rPr>
              <a:t>  </a:t>
            </a:r>
            <a:r>
              <a:rPr lang="en-US" dirty="0">
                <a:latin typeface="Times New Roman" pitchFamily="18" charset="0"/>
                <a:cs typeface="Times New Roman" pitchFamily="18" charset="0"/>
              </a:rPr>
              <a:t> –  </a:t>
            </a:r>
            <a:r>
              <a:rPr lang="en-GB" dirty="0" smtClean="0">
                <a:latin typeface="Times New Roman" pitchFamily="18" charset="0"/>
                <a:cs typeface="Times New Roman" pitchFamily="18" charset="0"/>
              </a:rPr>
              <a:t>level </a:t>
            </a:r>
            <a:r>
              <a:rPr lang="en-GB" dirty="0">
                <a:latin typeface="Times New Roman" pitchFamily="18" charset="0"/>
                <a:cs typeface="Times New Roman" pitchFamily="18" charset="0"/>
              </a:rPr>
              <a:t>of decomposition</a:t>
            </a:r>
            <a:endParaRPr lang="uk-UA" dirty="0">
              <a:latin typeface="Times New Roman" pitchFamily="18" charset="0"/>
              <a:cs typeface="Times New Roman" pitchFamily="18" charset="0"/>
            </a:endParaRPr>
          </a:p>
          <a:p>
            <a:r>
              <a:rPr lang="en-US" i="1" dirty="0">
                <a:latin typeface="Times New Roman" pitchFamily="18" charset="0"/>
                <a:cs typeface="Times New Roman" pitchFamily="18" charset="0"/>
              </a:rPr>
              <a:t>D</a:t>
            </a:r>
            <a:r>
              <a:rPr lang="uk-UA" i="1" dirty="0">
                <a:latin typeface="Times New Roman" pitchFamily="18" charset="0"/>
                <a:cs typeface="Times New Roman" pitchFamily="18" charset="0"/>
              </a:rPr>
              <a:t>*</a:t>
            </a:r>
            <a:r>
              <a:rPr lang="en-US" dirty="0">
                <a:latin typeface="Times New Roman" pitchFamily="18" charset="0"/>
                <a:cs typeface="Times New Roman" pitchFamily="18" charset="0"/>
              </a:rPr>
              <a:t> </a:t>
            </a:r>
            <a:r>
              <a:rPr lang="uk-UA" dirty="0">
                <a:latin typeface="Times New Roman" pitchFamily="18" charset="0"/>
                <a:cs typeface="Times New Roman" pitchFamily="18" charset="0"/>
              </a:rPr>
              <a:t> </a:t>
            </a:r>
            <a:r>
              <a:rPr lang="en-US" dirty="0">
                <a:latin typeface="Times New Roman" pitchFamily="18" charset="0"/>
                <a:cs typeface="Times New Roman" pitchFamily="18" charset="0"/>
              </a:rPr>
              <a:t>– </a:t>
            </a:r>
            <a:r>
              <a:rPr lang="uk-UA" dirty="0">
                <a:latin typeface="Times New Roman" pitchFamily="18" charset="0"/>
                <a:cs typeface="Times New Roman" pitchFamily="18" charset="0"/>
              </a:rPr>
              <a:t> </a:t>
            </a:r>
            <a:r>
              <a:rPr lang="en-US" dirty="0">
                <a:latin typeface="Times New Roman" pitchFamily="18" charset="0"/>
                <a:cs typeface="Times New Roman" pitchFamily="18" charset="0"/>
              </a:rPr>
              <a:t>the optimal level of decomposition which provides the minimum</a:t>
            </a:r>
          </a:p>
          <a:p>
            <a:r>
              <a:rPr lang="en-US" dirty="0">
                <a:latin typeface="Times New Roman" pitchFamily="18" charset="0"/>
                <a:cs typeface="Times New Roman" pitchFamily="18" charset="0"/>
              </a:rPr>
              <a:t>           complexity under given conditions and </a:t>
            </a:r>
            <a:r>
              <a:rPr lang="en-US" dirty="0" smtClean="0">
                <a:latin typeface="Times New Roman" pitchFamily="18" charset="0"/>
                <a:cs typeface="Times New Roman" pitchFamily="18" charset="0"/>
              </a:rPr>
              <a:t>restrictions</a:t>
            </a:r>
            <a:endParaRPr lang="uk-UA" dirty="0" smtClean="0">
              <a:latin typeface="Times New Roman" pitchFamily="18" charset="0"/>
              <a:cs typeface="Times New Roman" pitchFamily="18" charset="0"/>
            </a:endParaRPr>
          </a:p>
        </p:txBody>
      </p:sp>
      <p:pic>
        <p:nvPicPr>
          <p:cNvPr id="3" name="Рисунок 2">
            <a:extLst>
              <a:ext uri="{FF2B5EF4-FFF2-40B4-BE49-F238E27FC236}">
                <a16:creationId xmlns="" xmlns:a16="http://schemas.microsoft.com/office/drawing/2014/main" id="{873D7892-F849-4C01-93C1-10BD8F5EF21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9592" y="1129523"/>
            <a:ext cx="7613274" cy="3059939"/>
          </a:xfrm>
          <a:prstGeom prst="rect">
            <a:avLst/>
          </a:prstGeom>
        </p:spPr>
      </p:pic>
    </p:spTree>
    <p:extLst>
      <p:ext uri="{BB962C8B-B14F-4D97-AF65-F5344CB8AC3E}">
        <p14:creationId xmlns:p14="http://schemas.microsoft.com/office/powerpoint/2010/main" val="860309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uk-UA">
              <a:solidFill>
                <a:prstClr val="black"/>
              </a:solidFill>
            </a:endParaRPr>
          </a:p>
        </p:txBody>
      </p:sp>
      <p:sp>
        <p:nvSpPr>
          <p:cNvPr id="6" name="Rectangle 2"/>
          <p:cNvSpPr txBox="1">
            <a:spLocks noChangeArrowheads="1"/>
          </p:cNvSpPr>
          <p:nvPr/>
        </p:nvSpPr>
        <p:spPr bwMode="auto">
          <a:xfrm>
            <a:off x="-145860" y="16421"/>
            <a:ext cx="9144000" cy="863689"/>
          </a:xfrm>
          <a:prstGeom prst="rect">
            <a:avLst/>
          </a:prstGeom>
          <a:noFill/>
          <a:ln>
            <a:noFill/>
            <a:headEnd/>
            <a:tailEnd/>
          </a:ln>
        </p:spPr>
        <p:style>
          <a:lnRef idx="2">
            <a:schemeClr val="dk1"/>
          </a:lnRef>
          <a:fillRef idx="1">
            <a:schemeClr val="lt1"/>
          </a:fillRef>
          <a:effectRef idx="0">
            <a:schemeClr val="dk1"/>
          </a:effectRef>
          <a:fontRef idx="minor">
            <a:schemeClr val="dk1"/>
          </a:fontRef>
        </p:style>
        <p:txBody>
          <a:bodyPr anchor="ctr"/>
          <a:lstStyle/>
          <a:p>
            <a:pPr algn="ctr">
              <a:defRPr/>
            </a:pPr>
            <a:r>
              <a:rPr lang="en-US" sz="1600" b="1" dirty="0">
                <a:solidFill>
                  <a:srgbClr val="0070C0"/>
                </a:solidFill>
                <a:latin typeface="Times New Roman" pitchFamily="18" charset="0"/>
                <a:cs typeface="Times New Roman" pitchFamily="18" charset="0"/>
              </a:rPr>
              <a:t>BLOCK - SCHEME OF THE ALGORITHM OF DETERMINATION OF THE OPTIMAL MANAGEMENT SYSTEM BASED ON THE METHOD OF MULTICRITERIAL OPTIMIZATION</a:t>
            </a:r>
            <a:endParaRPr lang="ru-RU" sz="1600" b="1" dirty="0">
              <a:solidFill>
                <a:srgbClr val="0070C0"/>
              </a:solidFill>
              <a:latin typeface="Times New Roman" pitchFamily="18" charset="0"/>
              <a:cs typeface="Times New Roman" pitchFamily="18" charset="0"/>
            </a:endParaRPr>
          </a:p>
        </p:txBody>
      </p:sp>
      <p:sp>
        <p:nvSpPr>
          <p:cNvPr id="18442" name="Rectangle 4"/>
          <p:cNvSpPr>
            <a:spLocks noChangeArrowheads="1"/>
          </p:cNvSpPr>
          <p:nvPr/>
        </p:nvSpPr>
        <p:spPr bwMode="auto">
          <a:xfrm>
            <a:off x="0" y="740908"/>
            <a:ext cx="9144000" cy="40103"/>
          </a:xfrm>
          <a:prstGeom prst="rect">
            <a:avLst/>
          </a:prstGeom>
          <a:solidFill>
            <a:srgbClr val="0066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a:endParaRPr lang="uk-UA" sz="1700">
              <a:solidFill>
                <a:srgbClr val="000000"/>
              </a:solidFill>
            </a:endParaRPr>
          </a:p>
        </p:txBody>
      </p:sp>
      <p:sp>
        <p:nvSpPr>
          <p:cNvPr id="18443" name="Rectangle 5"/>
          <p:cNvSpPr>
            <a:spLocks noChangeArrowheads="1"/>
          </p:cNvSpPr>
          <p:nvPr/>
        </p:nvSpPr>
        <p:spPr bwMode="auto">
          <a:xfrm>
            <a:off x="0" y="696872"/>
            <a:ext cx="9144000" cy="42777"/>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a:endParaRPr lang="uk-UA" sz="1700">
              <a:solidFill>
                <a:srgbClr val="000000"/>
              </a:solidFill>
            </a:endParaRPr>
          </a:p>
        </p:txBody>
      </p:sp>
      <p:sp>
        <p:nvSpPr>
          <p:cNvPr id="18512" name="Text Box 80"/>
          <p:cNvSpPr txBox="1">
            <a:spLocks noChangeArrowheads="1"/>
          </p:cNvSpPr>
          <p:nvPr/>
        </p:nvSpPr>
        <p:spPr bwMode="auto">
          <a:xfrm>
            <a:off x="5191056" y="2595509"/>
            <a:ext cx="335617" cy="166634"/>
          </a:xfrm>
          <a:prstGeom prst="rect">
            <a:avLst/>
          </a:prstGeom>
          <a:noFill/>
          <a:ln w="9525">
            <a:noFill/>
            <a:miter lim="800000"/>
            <a:headEnd/>
            <a:tailEnd/>
          </a:ln>
        </p:spPr>
        <p:txBody>
          <a:bodyPr vert="horz" wrap="square" lIns="18000" tIns="10800" rIns="18000" bIns="10800" numCol="1" anchor="t" anchorCtr="0" compatLnSpc="1">
            <a:prstTxWarp prst="textNoShape">
              <a:avLst/>
            </a:prstTxWarp>
          </a:bodyPr>
          <a:lstStyle/>
          <a:p>
            <a:pPr>
              <a:spcAft>
                <a:spcPts val="1000"/>
              </a:spcAft>
            </a:pPr>
            <a:r>
              <a:rPr lang="en-US" sz="1400" b="1" dirty="0" smtClean="0">
                <a:solidFill>
                  <a:prstClr val="black"/>
                </a:solidFill>
                <a:latin typeface="Times New Roman" panose="02020603050405020304" pitchFamily="18" charset="0"/>
                <a:cs typeface="Times New Roman" panose="02020603050405020304" pitchFamily="18" charset="0"/>
              </a:rPr>
              <a:t>Yes</a:t>
            </a:r>
            <a:endParaRPr lang="ru-RU" sz="1400" b="1" dirty="0">
              <a:solidFill>
                <a:prstClr val="black"/>
              </a:solidFill>
              <a:latin typeface="Times New Roman" panose="02020603050405020304" pitchFamily="18" charset="0"/>
              <a:cs typeface="Times New Roman" panose="02020603050405020304" pitchFamily="18" charset="0"/>
            </a:endParaRPr>
          </a:p>
        </p:txBody>
      </p:sp>
      <p:sp>
        <p:nvSpPr>
          <p:cNvPr id="18514" name="Text Box 82"/>
          <p:cNvSpPr txBox="1">
            <a:spLocks noChangeArrowheads="1"/>
          </p:cNvSpPr>
          <p:nvPr/>
        </p:nvSpPr>
        <p:spPr bwMode="auto">
          <a:xfrm>
            <a:off x="6402903" y="4981895"/>
            <a:ext cx="288032" cy="216023"/>
          </a:xfrm>
          <a:prstGeom prst="rect">
            <a:avLst/>
          </a:prstGeom>
          <a:noFill/>
          <a:ln w="9525">
            <a:noFill/>
            <a:miter lim="800000"/>
            <a:headEnd/>
            <a:tailEnd/>
          </a:ln>
        </p:spPr>
        <p:txBody>
          <a:bodyPr vert="horz" wrap="square" lIns="18000" tIns="10800" rIns="18000" bIns="10800" numCol="1" anchor="t" anchorCtr="0" compatLnSpc="1">
            <a:prstTxWarp prst="textNoShape">
              <a:avLst/>
            </a:prstTxWarp>
          </a:bodyPr>
          <a:lstStyle/>
          <a:p>
            <a:pPr algn="ctr">
              <a:spcAft>
                <a:spcPts val="1000"/>
              </a:spcAft>
            </a:pPr>
            <a:endParaRPr lang="uk-UA" sz="1050" dirty="0">
              <a:solidFill>
                <a:prstClr val="black"/>
              </a:solidFill>
              <a:latin typeface="Times New Roman" panose="02020603050405020304" pitchFamily="18" charset="0"/>
              <a:cs typeface="Times New Roman" panose="02020603050405020304" pitchFamily="18" charset="0"/>
            </a:endParaRPr>
          </a:p>
        </p:txBody>
      </p:sp>
      <p:sp>
        <p:nvSpPr>
          <p:cNvPr id="18507" name="Line 75"/>
          <p:cNvSpPr>
            <a:spLocks noChangeShapeType="1"/>
          </p:cNvSpPr>
          <p:nvPr/>
        </p:nvSpPr>
        <p:spPr bwMode="auto">
          <a:xfrm flipV="1">
            <a:off x="253568" y="4038600"/>
            <a:ext cx="431" cy="794743"/>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sz="1050">
              <a:solidFill>
                <a:prstClr val="black"/>
              </a:solidFill>
              <a:latin typeface="Times New Roman" panose="02020603050405020304" pitchFamily="18" charset="0"/>
              <a:cs typeface="Times New Roman" panose="02020603050405020304" pitchFamily="18" charset="0"/>
            </a:endParaRPr>
          </a:p>
        </p:txBody>
      </p:sp>
      <p:sp>
        <p:nvSpPr>
          <p:cNvPr id="18522" name="Line 90"/>
          <p:cNvSpPr>
            <a:spLocks noChangeShapeType="1"/>
          </p:cNvSpPr>
          <p:nvPr/>
        </p:nvSpPr>
        <p:spPr bwMode="auto">
          <a:xfrm>
            <a:off x="7015818" y="4200132"/>
            <a:ext cx="222" cy="274392"/>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sz="1050">
              <a:solidFill>
                <a:prstClr val="black"/>
              </a:solidFill>
              <a:latin typeface="Times New Roman" panose="02020603050405020304" pitchFamily="18" charset="0"/>
              <a:cs typeface="Times New Roman" panose="02020603050405020304" pitchFamily="18" charset="0"/>
            </a:endParaRPr>
          </a:p>
        </p:txBody>
      </p:sp>
      <p:sp>
        <p:nvSpPr>
          <p:cNvPr id="18534" name="Text Box 102"/>
          <p:cNvSpPr txBox="1">
            <a:spLocks noChangeArrowheads="1"/>
          </p:cNvSpPr>
          <p:nvPr/>
        </p:nvSpPr>
        <p:spPr bwMode="auto">
          <a:xfrm>
            <a:off x="775637" y="3077190"/>
            <a:ext cx="234808" cy="120250"/>
          </a:xfrm>
          <a:prstGeom prst="rect">
            <a:avLst/>
          </a:prstGeom>
          <a:noFill/>
          <a:ln w="9525">
            <a:noFill/>
            <a:miter lim="800000"/>
            <a:headEnd/>
            <a:tailEnd/>
          </a:ln>
        </p:spPr>
        <p:txBody>
          <a:bodyPr vert="horz" wrap="square" lIns="0" tIns="10800" rIns="0" bIns="10800" numCol="1" anchor="t" anchorCtr="0" compatLnSpc="1">
            <a:prstTxWarp prst="textNoShape">
              <a:avLst/>
            </a:prstTxWarp>
          </a:bodyPr>
          <a:lstStyle/>
          <a:p>
            <a:pPr>
              <a:spcAft>
                <a:spcPts val="1000"/>
              </a:spcAft>
            </a:pPr>
            <a:r>
              <a:rPr lang="en-US" sz="1050" b="1" dirty="0" smtClean="0">
                <a:solidFill>
                  <a:prstClr val="black"/>
                </a:solidFill>
                <a:latin typeface="Times New Roman" panose="02020603050405020304" pitchFamily="18" charset="0"/>
                <a:cs typeface="Times New Roman" panose="02020603050405020304" pitchFamily="18" charset="0"/>
              </a:rPr>
              <a:t>No</a:t>
            </a:r>
            <a:endParaRPr lang="ru-RU" sz="1050" b="1" dirty="0">
              <a:solidFill>
                <a:prstClr val="black"/>
              </a:solidFill>
              <a:latin typeface="Times New Roman" panose="02020603050405020304" pitchFamily="18" charset="0"/>
              <a:cs typeface="Times New Roman" panose="02020603050405020304" pitchFamily="18" charset="0"/>
            </a:endParaRPr>
          </a:p>
        </p:txBody>
      </p:sp>
      <p:sp>
        <p:nvSpPr>
          <p:cNvPr id="18467" name="Line 35"/>
          <p:cNvSpPr>
            <a:spLocks noChangeShapeType="1"/>
          </p:cNvSpPr>
          <p:nvPr/>
        </p:nvSpPr>
        <p:spPr bwMode="auto">
          <a:xfrm>
            <a:off x="2267157" y="1181549"/>
            <a:ext cx="0" cy="171194"/>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sz="1050">
              <a:solidFill>
                <a:prstClr val="black"/>
              </a:solidFill>
              <a:latin typeface="Times New Roman" panose="02020603050405020304" pitchFamily="18" charset="0"/>
              <a:cs typeface="Times New Roman" panose="02020603050405020304" pitchFamily="18" charset="0"/>
            </a:endParaRPr>
          </a:p>
        </p:txBody>
      </p:sp>
      <p:sp>
        <p:nvSpPr>
          <p:cNvPr id="18470" name="Text Box 38"/>
          <p:cNvSpPr txBox="1">
            <a:spLocks noChangeArrowheads="1"/>
          </p:cNvSpPr>
          <p:nvPr/>
        </p:nvSpPr>
        <p:spPr bwMode="auto">
          <a:xfrm>
            <a:off x="425719" y="1355509"/>
            <a:ext cx="3682876" cy="495337"/>
          </a:xfrm>
          <a:prstGeom prst="rect">
            <a:avLst/>
          </a:prstGeom>
          <a:noFill/>
          <a:ln w="3175">
            <a:solidFill>
              <a:schemeClr val="tx1"/>
            </a:solidFill>
            <a:miter lim="800000"/>
            <a:headEnd/>
            <a:tailEnd/>
          </a:ln>
        </p:spPr>
        <p:txBody>
          <a:bodyPr vert="horz" wrap="square" lIns="18000" tIns="10800" rIns="18000" bIns="10800" numCol="1" anchor="t" anchorCtr="0" compatLnSpc="1">
            <a:prstTxWarp prst="textNoShape">
              <a:avLst/>
            </a:prstTxWarp>
          </a:bodyPr>
          <a:lstStyle/>
          <a:p>
            <a:pPr algn="ctr"/>
            <a:r>
              <a:rPr lang="ru-RU" sz="1400" b="1" dirty="0">
                <a:solidFill>
                  <a:prstClr val="black"/>
                </a:solidFill>
                <a:latin typeface="Times New Roman" panose="02020603050405020304" pitchFamily="18" charset="0"/>
                <a:cs typeface="Times New Roman" pitchFamily="18" charset="0"/>
              </a:rPr>
              <a:t> </a:t>
            </a:r>
            <a:r>
              <a:rPr lang="en-US" sz="1400" b="1" dirty="0" smtClean="0">
                <a:solidFill>
                  <a:prstClr val="black"/>
                </a:solidFill>
                <a:latin typeface="Times New Roman" panose="02020603050405020304" pitchFamily="18" charset="0"/>
                <a:cs typeface="Times New Roman" pitchFamily="18" charset="0"/>
              </a:rPr>
              <a:t>Initialization </a:t>
            </a:r>
            <a:r>
              <a:rPr lang="en-US" sz="1400" b="1" dirty="0">
                <a:solidFill>
                  <a:prstClr val="black"/>
                </a:solidFill>
                <a:latin typeface="Times New Roman" panose="02020603050405020304" pitchFamily="18" charset="0"/>
                <a:cs typeface="Times New Roman" pitchFamily="18" charset="0"/>
              </a:rPr>
              <a:t>of the maximum allowable quality indicators</a:t>
            </a:r>
            <a:endParaRPr lang="ru-RU" sz="1400" b="1" dirty="0">
              <a:solidFill>
                <a:prstClr val="black"/>
              </a:solidFill>
              <a:latin typeface="Times New Roman" panose="02020603050405020304" pitchFamily="18" charset="0"/>
              <a:cs typeface="Times New Roman" pitchFamily="18" charset="0"/>
            </a:endParaRPr>
          </a:p>
        </p:txBody>
      </p:sp>
      <p:sp>
        <p:nvSpPr>
          <p:cNvPr id="100" name="Rectangle 43"/>
          <p:cNvSpPr>
            <a:spLocks noChangeArrowheads="1"/>
          </p:cNvSpPr>
          <p:nvPr/>
        </p:nvSpPr>
        <p:spPr bwMode="auto">
          <a:xfrm>
            <a:off x="428996" y="4162568"/>
            <a:ext cx="3689325" cy="24449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ru-RU" sz="1050">
              <a:solidFill>
                <a:prstClr val="black"/>
              </a:solidFill>
              <a:latin typeface="Times New Roman" panose="02020603050405020304" pitchFamily="18" charset="0"/>
              <a:cs typeface="Times New Roman" panose="02020603050405020304" pitchFamily="18" charset="0"/>
            </a:endParaRPr>
          </a:p>
        </p:txBody>
      </p:sp>
      <p:sp>
        <p:nvSpPr>
          <p:cNvPr id="1556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solidFill>
                <a:prstClr val="black"/>
              </a:solidFill>
            </a:endParaRPr>
          </a:p>
        </p:txBody>
      </p:sp>
      <p:sp>
        <p:nvSpPr>
          <p:cNvPr id="18486" name="Text Box 54"/>
          <p:cNvSpPr txBox="1">
            <a:spLocks noChangeArrowheads="1"/>
          </p:cNvSpPr>
          <p:nvPr/>
        </p:nvSpPr>
        <p:spPr bwMode="auto">
          <a:xfrm>
            <a:off x="2364175" y="6345931"/>
            <a:ext cx="335617" cy="166634"/>
          </a:xfrm>
          <a:prstGeom prst="rect">
            <a:avLst/>
          </a:prstGeom>
          <a:noFill/>
          <a:ln w="9525">
            <a:noFill/>
            <a:miter lim="800000"/>
            <a:headEnd/>
            <a:tailEnd/>
          </a:ln>
        </p:spPr>
        <p:txBody>
          <a:bodyPr vert="horz" wrap="square" lIns="18000" tIns="10800" rIns="18000" bIns="10800" numCol="1" anchor="t" anchorCtr="0" compatLnSpc="1">
            <a:prstTxWarp prst="textNoShape">
              <a:avLst/>
            </a:prstTxWarp>
          </a:bodyPr>
          <a:lstStyle/>
          <a:p>
            <a:pPr>
              <a:spcAft>
                <a:spcPts val="1000"/>
              </a:spcAft>
            </a:pPr>
            <a:r>
              <a:rPr lang="en-US" sz="1400" b="1" dirty="0" smtClean="0">
                <a:solidFill>
                  <a:prstClr val="black"/>
                </a:solidFill>
                <a:latin typeface="Times New Roman" panose="02020603050405020304" pitchFamily="18" charset="0"/>
                <a:cs typeface="Times New Roman" panose="02020603050405020304" pitchFamily="18" charset="0"/>
              </a:rPr>
              <a:t>Yes</a:t>
            </a:r>
            <a:endParaRPr lang="ru-RU" sz="1400" b="1" dirty="0">
              <a:solidFill>
                <a:prstClr val="black"/>
              </a:solidFill>
              <a:latin typeface="Times New Roman" panose="02020603050405020304" pitchFamily="18" charset="0"/>
              <a:cs typeface="Times New Roman" panose="02020603050405020304" pitchFamily="18" charset="0"/>
            </a:endParaRPr>
          </a:p>
        </p:txBody>
      </p:sp>
      <p:sp>
        <p:nvSpPr>
          <p:cNvPr id="18511" name="Text Box 79"/>
          <p:cNvSpPr txBox="1">
            <a:spLocks noChangeArrowheads="1"/>
          </p:cNvSpPr>
          <p:nvPr/>
        </p:nvSpPr>
        <p:spPr bwMode="auto">
          <a:xfrm>
            <a:off x="8532440" y="2629537"/>
            <a:ext cx="287672" cy="195614"/>
          </a:xfrm>
          <a:prstGeom prst="rect">
            <a:avLst/>
          </a:prstGeom>
          <a:noFill/>
          <a:ln w="9525">
            <a:noFill/>
            <a:miter lim="800000"/>
            <a:headEnd/>
            <a:tailEnd/>
          </a:ln>
        </p:spPr>
        <p:txBody>
          <a:bodyPr vert="horz" wrap="square" lIns="18000" tIns="10800" rIns="18000" bIns="10800" numCol="1" anchor="t" anchorCtr="0" compatLnSpc="1">
            <a:prstTxWarp prst="textNoShape">
              <a:avLst/>
            </a:prstTxWarp>
          </a:bodyPr>
          <a:lstStyle/>
          <a:p>
            <a:pPr>
              <a:spcAft>
                <a:spcPts val="1000"/>
              </a:spcAft>
            </a:pPr>
            <a:r>
              <a:rPr lang="en-US" sz="1400" b="1" dirty="0" smtClean="0">
                <a:solidFill>
                  <a:prstClr val="black"/>
                </a:solidFill>
                <a:latin typeface="Times New Roman" panose="02020603050405020304" pitchFamily="18" charset="0"/>
                <a:cs typeface="Times New Roman" panose="02020603050405020304" pitchFamily="18" charset="0"/>
              </a:rPr>
              <a:t>No</a:t>
            </a:r>
            <a:endParaRPr lang="uk-UA" sz="1400" b="1" dirty="0">
              <a:solidFill>
                <a:prstClr val="black"/>
              </a:solidFill>
              <a:latin typeface="Times New Roman" panose="02020603050405020304" pitchFamily="18" charset="0"/>
              <a:cs typeface="Times New Roman" panose="02020603050405020304" pitchFamily="18" charset="0"/>
            </a:endParaRPr>
          </a:p>
        </p:txBody>
      </p:sp>
      <p:sp>
        <p:nvSpPr>
          <p:cNvPr id="18533" name="Text Box 101"/>
          <p:cNvSpPr txBox="1">
            <a:spLocks noChangeArrowheads="1"/>
          </p:cNvSpPr>
          <p:nvPr/>
        </p:nvSpPr>
        <p:spPr bwMode="auto">
          <a:xfrm>
            <a:off x="2389032" y="3447773"/>
            <a:ext cx="440020" cy="62682"/>
          </a:xfrm>
          <a:prstGeom prst="rect">
            <a:avLst/>
          </a:prstGeom>
          <a:noFill/>
          <a:ln w="9525">
            <a:noFill/>
            <a:miter lim="800000"/>
            <a:headEnd/>
            <a:tailEnd/>
          </a:ln>
        </p:spPr>
        <p:txBody>
          <a:bodyPr vert="horz" wrap="square" lIns="0" tIns="10800" rIns="0" bIns="10800" numCol="1" anchor="t" anchorCtr="0" compatLnSpc="1">
            <a:prstTxWarp prst="textNoShape">
              <a:avLst/>
            </a:prstTxWarp>
          </a:bodyPr>
          <a:lstStyle/>
          <a:p>
            <a:pPr>
              <a:spcAft>
                <a:spcPts val="1000"/>
              </a:spcAft>
            </a:pPr>
            <a:r>
              <a:rPr lang="en-US" sz="1400" b="1" dirty="0" smtClean="0">
                <a:solidFill>
                  <a:prstClr val="black"/>
                </a:solidFill>
                <a:latin typeface="Times New Roman" panose="02020603050405020304" pitchFamily="18" charset="0"/>
                <a:cs typeface="Times New Roman" panose="02020603050405020304" pitchFamily="18" charset="0"/>
              </a:rPr>
              <a:t>Yes</a:t>
            </a:r>
            <a:endParaRPr lang="ru-RU" sz="1050" b="1" dirty="0">
              <a:solidFill>
                <a:prstClr val="black"/>
              </a:solidFill>
              <a:latin typeface="Times New Roman" panose="02020603050405020304" pitchFamily="18" charset="0"/>
              <a:cs typeface="Times New Roman" panose="02020603050405020304" pitchFamily="18" charset="0"/>
            </a:endParaRPr>
          </a:p>
        </p:txBody>
      </p:sp>
      <p:sp>
        <p:nvSpPr>
          <p:cNvPr id="18535" name="Text Box 103"/>
          <p:cNvSpPr txBox="1">
            <a:spLocks noChangeArrowheads="1"/>
          </p:cNvSpPr>
          <p:nvPr/>
        </p:nvSpPr>
        <p:spPr bwMode="auto">
          <a:xfrm>
            <a:off x="2433662" y="5002407"/>
            <a:ext cx="309578" cy="159043"/>
          </a:xfrm>
          <a:prstGeom prst="rect">
            <a:avLst/>
          </a:prstGeom>
          <a:noFill/>
          <a:ln w="9525">
            <a:noFill/>
            <a:miter lim="800000"/>
            <a:headEnd/>
            <a:tailEnd/>
          </a:ln>
        </p:spPr>
        <p:txBody>
          <a:bodyPr vert="horz" wrap="square" lIns="0" tIns="10800" rIns="0" bIns="10800" numCol="1" anchor="t" anchorCtr="0" compatLnSpc="1">
            <a:prstTxWarp prst="textNoShape">
              <a:avLst/>
            </a:prstTxWarp>
          </a:bodyPr>
          <a:lstStyle/>
          <a:p>
            <a:pPr>
              <a:spcAft>
                <a:spcPts val="1000"/>
              </a:spcAft>
            </a:pPr>
            <a:r>
              <a:rPr lang="en-US" sz="1400" b="1" dirty="0" smtClean="0">
                <a:solidFill>
                  <a:prstClr val="black"/>
                </a:solidFill>
                <a:latin typeface="Times New Roman" panose="02020603050405020304" pitchFamily="18" charset="0"/>
                <a:cs typeface="Times New Roman" panose="02020603050405020304" pitchFamily="18" charset="0"/>
              </a:rPr>
              <a:t>Yes</a:t>
            </a:r>
            <a:r>
              <a:rPr lang="uk-UA" sz="1400" b="1" dirty="0" smtClean="0">
                <a:solidFill>
                  <a:prstClr val="black"/>
                </a:solidFill>
                <a:latin typeface="Times New Roman" panose="02020603050405020304" pitchFamily="18" charset="0"/>
                <a:cs typeface="Times New Roman" panose="02020603050405020304" pitchFamily="18" charset="0"/>
              </a:rPr>
              <a:t>к</a:t>
            </a:r>
            <a:endParaRPr lang="ru-RU" sz="1050" b="1" dirty="0">
              <a:solidFill>
                <a:prstClr val="black"/>
              </a:solidFill>
              <a:latin typeface="Times New Roman" panose="02020603050405020304" pitchFamily="18" charset="0"/>
              <a:cs typeface="Times New Roman" panose="02020603050405020304" pitchFamily="18" charset="0"/>
            </a:endParaRPr>
          </a:p>
        </p:txBody>
      </p:sp>
      <p:sp>
        <p:nvSpPr>
          <p:cNvPr id="18532" name="Line 100"/>
          <p:cNvSpPr>
            <a:spLocks noChangeShapeType="1"/>
          </p:cNvSpPr>
          <p:nvPr/>
        </p:nvSpPr>
        <p:spPr bwMode="auto">
          <a:xfrm>
            <a:off x="8789670" y="2838450"/>
            <a:ext cx="2973" cy="59055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sz="1050">
              <a:solidFill>
                <a:prstClr val="black"/>
              </a:solidFill>
              <a:latin typeface="Times New Roman" panose="02020603050405020304" pitchFamily="18" charset="0"/>
              <a:cs typeface="Times New Roman" panose="02020603050405020304" pitchFamily="18" charset="0"/>
            </a:endParaRPr>
          </a:p>
        </p:txBody>
      </p:sp>
      <p:sp>
        <p:nvSpPr>
          <p:cNvPr id="18521" name="Line 89"/>
          <p:cNvSpPr>
            <a:spLocks noChangeShapeType="1"/>
          </p:cNvSpPr>
          <p:nvPr/>
        </p:nvSpPr>
        <p:spPr bwMode="auto">
          <a:xfrm>
            <a:off x="8424248" y="2833925"/>
            <a:ext cx="369232" cy="715"/>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sz="1050">
              <a:solidFill>
                <a:prstClr val="black"/>
              </a:solidFill>
              <a:latin typeface="Times New Roman" panose="02020603050405020304" pitchFamily="18" charset="0"/>
              <a:cs typeface="Times New Roman" panose="02020603050405020304" pitchFamily="18" charset="0"/>
            </a:endParaRPr>
          </a:p>
        </p:txBody>
      </p:sp>
      <p:sp>
        <p:nvSpPr>
          <p:cNvPr id="18482" name="AutoShape 50"/>
          <p:cNvSpPr>
            <a:spLocks noChangeArrowheads="1"/>
          </p:cNvSpPr>
          <p:nvPr/>
        </p:nvSpPr>
        <p:spPr bwMode="auto">
          <a:xfrm>
            <a:off x="978296" y="3094322"/>
            <a:ext cx="2573192" cy="404932"/>
          </a:xfrm>
          <a:prstGeom prst="diamond">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ru-RU" sz="1050">
              <a:solidFill>
                <a:prstClr val="black"/>
              </a:solidFill>
              <a:latin typeface="Times New Roman" panose="02020603050405020304" pitchFamily="18" charset="0"/>
              <a:cs typeface="Times New Roman" panose="02020603050405020304" pitchFamily="18" charset="0"/>
            </a:endParaRPr>
          </a:p>
        </p:txBody>
      </p:sp>
      <p:sp>
        <p:nvSpPr>
          <p:cNvPr id="18483" name="Text Box 51"/>
          <p:cNvSpPr txBox="1">
            <a:spLocks noChangeArrowheads="1"/>
          </p:cNvSpPr>
          <p:nvPr/>
        </p:nvSpPr>
        <p:spPr bwMode="auto">
          <a:xfrm>
            <a:off x="978296" y="3169006"/>
            <a:ext cx="2573192" cy="264784"/>
          </a:xfrm>
          <a:prstGeom prst="rect">
            <a:avLst/>
          </a:prstGeom>
          <a:noFill/>
          <a:ln w="9525">
            <a:noFill/>
            <a:miter lim="800000"/>
            <a:headEnd/>
            <a:tailEnd/>
          </a:ln>
        </p:spPr>
        <p:txBody>
          <a:bodyPr vert="horz" wrap="square" lIns="18000" tIns="10800" rIns="18000" bIns="10800" numCol="1" anchor="t" anchorCtr="0" compatLnSpc="1">
            <a:prstTxWarp prst="textNoShape">
              <a:avLst/>
            </a:prstTxWarp>
          </a:bodyPr>
          <a:lstStyle/>
          <a:p>
            <a:pPr algn="ctr">
              <a:spcAft>
                <a:spcPts val="1000"/>
              </a:spcAft>
            </a:pPr>
            <a:r>
              <a:rPr lang="uk-UA" sz="1400" b="1" dirty="0">
                <a:solidFill>
                  <a:prstClr val="black"/>
                </a:solidFill>
                <a:latin typeface="Times New Roman" panose="02020603050405020304" pitchFamily="18" charset="0"/>
                <a:cs typeface="Times New Roman" panose="02020603050405020304" pitchFamily="18" charset="0"/>
              </a:rPr>
              <a:t>k</a:t>
            </a:r>
            <a:r>
              <a:rPr lang="uk-UA" sz="1400" b="1" baseline="-25000" dirty="0">
                <a:solidFill>
                  <a:prstClr val="black"/>
                </a:solidFill>
                <a:latin typeface="Times New Roman" panose="02020603050405020304" pitchFamily="18" charset="0"/>
                <a:cs typeface="Times New Roman" panose="02020603050405020304" pitchFamily="18" charset="0"/>
              </a:rPr>
              <a:t>1</a:t>
            </a:r>
            <a:r>
              <a:rPr lang="uk-UA" sz="1400" b="1" dirty="0">
                <a:solidFill>
                  <a:prstClr val="black"/>
                </a:solidFill>
                <a:latin typeface="Times New Roman" panose="02020603050405020304" pitchFamily="18" charset="0"/>
                <a:cs typeface="Times New Roman" panose="02020603050405020304" pitchFamily="18" charset="0"/>
                <a:sym typeface="Symbol" pitchFamily="18" charset="2"/>
              </a:rPr>
              <a:t></a:t>
            </a:r>
            <a:r>
              <a:rPr lang="uk-UA" sz="1400" b="1" dirty="0">
                <a:solidFill>
                  <a:prstClr val="black"/>
                </a:solidFill>
                <a:latin typeface="Times New Roman" panose="02020603050405020304" pitchFamily="18" charset="0"/>
                <a:cs typeface="Times New Roman" panose="02020603050405020304" pitchFamily="18" charset="0"/>
              </a:rPr>
              <a:t>k</a:t>
            </a:r>
            <a:r>
              <a:rPr lang="uk-UA" sz="1400" b="1" baseline="-25000" dirty="0">
                <a:solidFill>
                  <a:prstClr val="black"/>
                </a:solidFill>
                <a:latin typeface="Times New Roman" panose="02020603050405020304" pitchFamily="18" charset="0"/>
                <a:cs typeface="Times New Roman" panose="02020603050405020304" pitchFamily="18" charset="0"/>
              </a:rPr>
              <a:t>1min </a:t>
            </a:r>
            <a:r>
              <a:rPr lang="en-US" sz="1400" b="1" dirty="0">
                <a:solidFill>
                  <a:prstClr val="black"/>
                </a:solidFill>
                <a:latin typeface="Times New Roman" panose="02020603050405020304" pitchFamily="18" charset="0"/>
                <a:cs typeface="Times New Roman" panose="02020603050405020304" pitchFamily="18" charset="0"/>
              </a:rPr>
              <a:t>?</a:t>
            </a:r>
            <a:endParaRPr lang="ru-RU" sz="1400" b="1" dirty="0">
              <a:solidFill>
                <a:prstClr val="black"/>
              </a:solidFill>
              <a:latin typeface="Times New Roman" panose="02020603050405020304" pitchFamily="18" charset="0"/>
              <a:cs typeface="Times New Roman" panose="02020603050405020304" pitchFamily="18" charset="0"/>
            </a:endParaRPr>
          </a:p>
        </p:txBody>
      </p:sp>
      <p:sp>
        <p:nvSpPr>
          <p:cNvPr id="18485" name="Text Box 53"/>
          <p:cNvSpPr txBox="1">
            <a:spLocks noChangeArrowheads="1"/>
          </p:cNvSpPr>
          <p:nvPr/>
        </p:nvSpPr>
        <p:spPr bwMode="auto">
          <a:xfrm>
            <a:off x="3641139" y="5781961"/>
            <a:ext cx="287672" cy="195614"/>
          </a:xfrm>
          <a:prstGeom prst="rect">
            <a:avLst/>
          </a:prstGeom>
          <a:noFill/>
          <a:ln w="9525">
            <a:noFill/>
            <a:miter lim="800000"/>
            <a:headEnd/>
            <a:tailEnd/>
          </a:ln>
        </p:spPr>
        <p:txBody>
          <a:bodyPr vert="horz" wrap="square" lIns="18000" tIns="10800" rIns="18000" bIns="10800" numCol="1" anchor="t" anchorCtr="0" compatLnSpc="1">
            <a:prstTxWarp prst="textNoShape">
              <a:avLst/>
            </a:prstTxWarp>
          </a:bodyPr>
          <a:lstStyle/>
          <a:p>
            <a:pPr>
              <a:spcAft>
                <a:spcPts val="1000"/>
              </a:spcAft>
            </a:pPr>
            <a:r>
              <a:rPr lang="en-US" sz="1400" b="1" dirty="0" smtClean="0">
                <a:solidFill>
                  <a:prstClr val="black"/>
                </a:solidFill>
                <a:latin typeface="Times New Roman" panose="02020603050405020304" pitchFamily="18" charset="0"/>
                <a:cs typeface="Times New Roman" panose="02020603050405020304" pitchFamily="18" charset="0"/>
              </a:rPr>
              <a:t>No</a:t>
            </a:r>
            <a:endParaRPr lang="uk-UA" sz="1050" b="1" dirty="0">
              <a:solidFill>
                <a:prstClr val="black"/>
              </a:solidFill>
              <a:latin typeface="Times New Roman" panose="02020603050405020304" pitchFamily="18" charset="0"/>
              <a:cs typeface="Times New Roman" panose="02020603050405020304" pitchFamily="18" charset="0"/>
            </a:endParaRPr>
          </a:p>
        </p:txBody>
      </p:sp>
      <p:sp>
        <p:nvSpPr>
          <p:cNvPr id="18491" name="AutoShape 59"/>
          <p:cNvSpPr>
            <a:spLocks noChangeArrowheads="1"/>
          </p:cNvSpPr>
          <p:nvPr/>
        </p:nvSpPr>
        <p:spPr bwMode="auto">
          <a:xfrm>
            <a:off x="876764" y="5746189"/>
            <a:ext cx="2728910" cy="630460"/>
          </a:xfrm>
          <a:prstGeom prst="diamond">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algn="ctr"/>
            <a:r>
              <a:rPr lang="uk-UA" sz="1400" b="1" dirty="0">
                <a:solidFill>
                  <a:prstClr val="black"/>
                </a:solidFill>
                <a:latin typeface="Times New Roman" panose="02020603050405020304" pitchFamily="18" charset="0"/>
                <a:cs typeface="Times New Roman" panose="02020603050405020304" pitchFamily="18" charset="0"/>
              </a:rPr>
              <a:t> </a:t>
            </a:r>
            <a:r>
              <a:rPr lang="en-US" sz="1400" b="1" dirty="0" smtClean="0">
                <a:solidFill>
                  <a:prstClr val="black"/>
                </a:solidFill>
                <a:latin typeface="Times New Roman" panose="02020603050405020304" pitchFamily="18" charset="0"/>
                <a:cs typeface="Times New Roman" panose="02020603050405020304" pitchFamily="18" charset="0"/>
              </a:rPr>
              <a:t> </a:t>
            </a:r>
            <a:r>
              <a:rPr lang="en-US" sz="1200" b="1" dirty="0">
                <a:solidFill>
                  <a:prstClr val="black"/>
                </a:solidFill>
                <a:latin typeface="Times New Roman" panose="02020603050405020304" pitchFamily="18" charset="0"/>
                <a:cs typeface="Times New Roman" panose="02020603050405020304" pitchFamily="18" charset="0"/>
              </a:rPr>
              <a:t>Have all the elements been surveyed </a:t>
            </a:r>
            <a:r>
              <a:rPr lang="en-US" sz="1400" b="1" dirty="0">
                <a:solidFill>
                  <a:prstClr val="black"/>
                </a:solidFill>
                <a:latin typeface="Times New Roman" panose="02020603050405020304" pitchFamily="18" charset="0"/>
                <a:cs typeface="Times New Roman" panose="02020603050405020304" pitchFamily="18" charset="0"/>
              </a:rPr>
              <a:t>?</a:t>
            </a:r>
            <a:endParaRPr lang="ru-RU" sz="1400" dirty="0">
              <a:solidFill>
                <a:prstClr val="black"/>
              </a:solidFill>
              <a:latin typeface="Times New Roman" panose="02020603050405020304" pitchFamily="18" charset="0"/>
              <a:cs typeface="Times New Roman" panose="02020603050405020304" pitchFamily="18" charset="0"/>
            </a:endParaRPr>
          </a:p>
        </p:txBody>
      </p:sp>
      <p:sp>
        <p:nvSpPr>
          <p:cNvPr id="18494" name="Rectangle 62"/>
          <p:cNvSpPr>
            <a:spLocks noChangeArrowheads="1"/>
          </p:cNvSpPr>
          <p:nvPr/>
        </p:nvSpPr>
        <p:spPr bwMode="auto">
          <a:xfrm>
            <a:off x="419506" y="5249305"/>
            <a:ext cx="3698815" cy="28688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ru-RU" sz="1050">
              <a:solidFill>
                <a:prstClr val="black"/>
              </a:solidFill>
              <a:latin typeface="Times New Roman" panose="02020603050405020304" pitchFamily="18" charset="0"/>
              <a:cs typeface="Times New Roman" panose="02020603050405020304" pitchFamily="18" charset="0"/>
            </a:endParaRPr>
          </a:p>
        </p:txBody>
      </p:sp>
      <p:sp>
        <p:nvSpPr>
          <p:cNvPr id="18495" name="Text Box 63"/>
          <p:cNvSpPr txBox="1">
            <a:spLocks noChangeArrowheads="1"/>
          </p:cNvSpPr>
          <p:nvPr/>
        </p:nvSpPr>
        <p:spPr bwMode="auto">
          <a:xfrm>
            <a:off x="419505" y="5256573"/>
            <a:ext cx="3698811" cy="310833"/>
          </a:xfrm>
          <a:prstGeom prst="rect">
            <a:avLst/>
          </a:prstGeom>
          <a:noFill/>
          <a:ln w="9525">
            <a:noFill/>
            <a:miter lim="800000"/>
            <a:headEnd/>
            <a:tailEnd/>
          </a:ln>
        </p:spPr>
        <p:txBody>
          <a:bodyPr vert="horz" wrap="square" lIns="18000" tIns="10800" rIns="18000" bIns="10800" numCol="1" anchor="t" anchorCtr="0" compatLnSpc="1">
            <a:prstTxWarp prst="textNoShape">
              <a:avLst/>
            </a:prstTxWarp>
          </a:bodyPr>
          <a:lstStyle/>
          <a:p>
            <a:pPr algn="ctr">
              <a:spcAft>
                <a:spcPts val="600"/>
              </a:spcAft>
            </a:pPr>
            <a:r>
              <a:rPr lang="ru-RU" sz="1400" b="1" dirty="0">
                <a:solidFill>
                  <a:prstClr val="black"/>
                </a:solidFill>
                <a:latin typeface="Times New Roman" panose="02020603050405020304" pitchFamily="18" charset="0"/>
                <a:cs typeface="Times New Roman" panose="02020603050405020304" pitchFamily="18" charset="0"/>
              </a:rPr>
              <a:t>k</a:t>
            </a:r>
            <a:r>
              <a:rPr lang="en-US" sz="1400" b="1" baseline="-25000" dirty="0">
                <a:solidFill>
                  <a:prstClr val="black"/>
                </a:solidFill>
                <a:latin typeface="Times New Roman" panose="02020603050405020304" pitchFamily="18" charset="0"/>
                <a:cs typeface="Times New Roman" panose="02020603050405020304" pitchFamily="18" charset="0"/>
              </a:rPr>
              <a:t>2</a:t>
            </a:r>
            <a:r>
              <a:rPr lang="ru-RU" sz="1400" b="1" baseline="-25000" dirty="0" err="1">
                <a:solidFill>
                  <a:prstClr val="black"/>
                </a:solidFill>
                <a:latin typeface="Times New Roman" panose="02020603050405020304" pitchFamily="18" charset="0"/>
                <a:cs typeface="Times New Roman" panose="02020603050405020304" pitchFamily="18" charset="0"/>
              </a:rPr>
              <a:t>min</a:t>
            </a:r>
            <a:r>
              <a:rPr lang="en-US" sz="1400" b="1" dirty="0">
                <a:solidFill>
                  <a:prstClr val="black"/>
                </a:solidFill>
                <a:latin typeface="Times New Roman" panose="02020603050405020304" pitchFamily="18" charset="0"/>
                <a:cs typeface="Times New Roman" panose="02020603050405020304" pitchFamily="18" charset="0"/>
              </a:rPr>
              <a:t>=</a:t>
            </a:r>
            <a:r>
              <a:rPr lang="ru-RU" sz="1400" b="1" baseline="-25000" dirty="0">
                <a:solidFill>
                  <a:prstClr val="black"/>
                </a:solidFill>
                <a:latin typeface="Times New Roman" panose="02020603050405020304" pitchFamily="18" charset="0"/>
                <a:cs typeface="Times New Roman" panose="02020603050405020304" pitchFamily="18" charset="0"/>
              </a:rPr>
              <a:t> </a:t>
            </a:r>
            <a:r>
              <a:rPr lang="ru-RU" sz="1400" b="1" dirty="0">
                <a:solidFill>
                  <a:prstClr val="black"/>
                </a:solidFill>
                <a:latin typeface="Times New Roman" panose="02020603050405020304" pitchFamily="18" charset="0"/>
                <a:cs typeface="Times New Roman" panose="02020603050405020304" pitchFamily="18" charset="0"/>
              </a:rPr>
              <a:t>k</a:t>
            </a:r>
            <a:r>
              <a:rPr lang="en-US" sz="1400" b="1" baseline="-25000" dirty="0">
                <a:solidFill>
                  <a:prstClr val="black"/>
                </a:solidFill>
                <a:latin typeface="Times New Roman" panose="02020603050405020304" pitchFamily="18" charset="0"/>
                <a:cs typeface="Times New Roman" panose="02020603050405020304" pitchFamily="18" charset="0"/>
              </a:rPr>
              <a:t>2</a:t>
            </a:r>
            <a:endParaRPr lang="en-US" sz="1400" b="1" dirty="0">
              <a:solidFill>
                <a:prstClr val="black"/>
              </a:solidFill>
              <a:latin typeface="Times New Roman" panose="02020603050405020304" pitchFamily="18" charset="0"/>
              <a:cs typeface="Times New Roman" panose="02020603050405020304" pitchFamily="18" charset="0"/>
            </a:endParaRPr>
          </a:p>
        </p:txBody>
      </p:sp>
      <p:grpSp>
        <p:nvGrpSpPr>
          <p:cNvPr id="12" name="Group 65"/>
          <p:cNvGrpSpPr>
            <a:grpSpLocks/>
          </p:cNvGrpSpPr>
          <p:nvPr/>
        </p:nvGrpSpPr>
        <p:grpSpPr bwMode="auto">
          <a:xfrm>
            <a:off x="984965" y="4623337"/>
            <a:ext cx="2588023" cy="410652"/>
            <a:chOff x="3902" y="7595"/>
            <a:chExt cx="3972" cy="947"/>
          </a:xfrm>
        </p:grpSpPr>
        <p:sp>
          <p:nvSpPr>
            <p:cNvPr id="18498" name="AutoShape 66"/>
            <p:cNvSpPr>
              <a:spLocks noChangeArrowheads="1"/>
            </p:cNvSpPr>
            <p:nvPr/>
          </p:nvSpPr>
          <p:spPr bwMode="auto">
            <a:xfrm>
              <a:off x="3902" y="7595"/>
              <a:ext cx="3914" cy="947"/>
            </a:xfrm>
            <a:prstGeom prst="diamond">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ru-RU" sz="1050">
                <a:solidFill>
                  <a:prstClr val="black"/>
                </a:solidFill>
                <a:latin typeface="Times New Roman" panose="02020603050405020304" pitchFamily="18" charset="0"/>
                <a:cs typeface="Times New Roman" panose="02020603050405020304" pitchFamily="18" charset="0"/>
              </a:endParaRPr>
            </a:p>
          </p:txBody>
        </p:sp>
        <p:sp>
          <p:nvSpPr>
            <p:cNvPr id="18499" name="Text Box 67"/>
            <p:cNvSpPr txBox="1">
              <a:spLocks noChangeArrowheads="1"/>
            </p:cNvSpPr>
            <p:nvPr/>
          </p:nvSpPr>
          <p:spPr bwMode="auto">
            <a:xfrm>
              <a:off x="3960" y="7769"/>
              <a:ext cx="3914" cy="512"/>
            </a:xfrm>
            <a:prstGeom prst="rect">
              <a:avLst/>
            </a:prstGeom>
            <a:noFill/>
            <a:ln w="9525">
              <a:noFill/>
              <a:miter lim="800000"/>
              <a:headEnd/>
              <a:tailEnd/>
            </a:ln>
          </p:spPr>
          <p:txBody>
            <a:bodyPr vert="horz" wrap="square" lIns="18000" tIns="10800" rIns="18000" bIns="10800" numCol="1" anchor="t" anchorCtr="0" compatLnSpc="1">
              <a:prstTxWarp prst="textNoShape">
                <a:avLst/>
              </a:prstTxWarp>
            </a:bodyPr>
            <a:lstStyle/>
            <a:p>
              <a:pPr algn="ctr">
                <a:spcAft>
                  <a:spcPts val="1000"/>
                </a:spcAft>
              </a:pPr>
              <a:r>
                <a:rPr lang="uk-UA" sz="1400" b="1" dirty="0">
                  <a:solidFill>
                    <a:prstClr val="black"/>
                  </a:solidFill>
                  <a:latin typeface="Times New Roman" panose="02020603050405020304" pitchFamily="18" charset="0"/>
                  <a:cs typeface="Times New Roman" panose="02020603050405020304" pitchFamily="18" charset="0"/>
                </a:rPr>
                <a:t>k</a:t>
              </a:r>
              <a:r>
                <a:rPr lang="uk-UA" sz="1400" b="1" baseline="-25000" dirty="0">
                  <a:solidFill>
                    <a:prstClr val="black"/>
                  </a:solidFill>
                  <a:latin typeface="Times New Roman" panose="02020603050405020304" pitchFamily="18" charset="0"/>
                  <a:cs typeface="Times New Roman" panose="02020603050405020304" pitchFamily="18" charset="0"/>
                </a:rPr>
                <a:t>2</a:t>
              </a:r>
              <a:r>
                <a:rPr lang="uk-UA" sz="1400" b="1" dirty="0">
                  <a:solidFill>
                    <a:prstClr val="black"/>
                  </a:solidFill>
                  <a:latin typeface="Times New Roman" panose="02020603050405020304" pitchFamily="18" charset="0"/>
                  <a:cs typeface="Times New Roman" panose="02020603050405020304" pitchFamily="18" charset="0"/>
                  <a:sym typeface="Symbol" pitchFamily="18" charset="2"/>
                </a:rPr>
                <a:t></a:t>
              </a:r>
              <a:r>
                <a:rPr lang="uk-UA" sz="1400" b="1" dirty="0">
                  <a:solidFill>
                    <a:prstClr val="black"/>
                  </a:solidFill>
                  <a:latin typeface="Times New Roman" panose="02020603050405020304" pitchFamily="18" charset="0"/>
                  <a:cs typeface="Times New Roman" panose="02020603050405020304" pitchFamily="18" charset="0"/>
                </a:rPr>
                <a:t>k</a:t>
              </a:r>
              <a:r>
                <a:rPr lang="uk-UA" sz="1400" b="1" baseline="-25000" dirty="0">
                  <a:solidFill>
                    <a:prstClr val="black"/>
                  </a:solidFill>
                  <a:latin typeface="Times New Roman" panose="02020603050405020304" pitchFamily="18" charset="0"/>
                  <a:cs typeface="Times New Roman" panose="02020603050405020304" pitchFamily="18" charset="0"/>
                </a:rPr>
                <a:t>2min </a:t>
              </a:r>
              <a:r>
                <a:rPr lang="en-US" sz="1400" b="1" dirty="0">
                  <a:solidFill>
                    <a:prstClr val="black"/>
                  </a:solidFill>
                  <a:latin typeface="Times New Roman" panose="02020603050405020304" pitchFamily="18" charset="0"/>
                  <a:cs typeface="Times New Roman" panose="02020603050405020304" pitchFamily="18" charset="0"/>
                </a:rPr>
                <a:t>?</a:t>
              </a:r>
              <a:endParaRPr lang="ru-RU" sz="1400" b="1" dirty="0">
                <a:solidFill>
                  <a:prstClr val="black"/>
                </a:solidFill>
                <a:latin typeface="Times New Roman" panose="02020603050405020304" pitchFamily="18" charset="0"/>
                <a:cs typeface="Times New Roman" panose="02020603050405020304" pitchFamily="18" charset="0"/>
              </a:endParaRPr>
            </a:p>
          </p:txBody>
        </p:sp>
      </p:grpSp>
      <p:sp>
        <p:nvSpPr>
          <p:cNvPr id="18502" name="Line 70"/>
          <p:cNvSpPr>
            <a:spLocks noChangeShapeType="1"/>
          </p:cNvSpPr>
          <p:nvPr/>
        </p:nvSpPr>
        <p:spPr bwMode="auto">
          <a:xfrm flipH="1" flipV="1">
            <a:off x="253365" y="3297555"/>
            <a:ext cx="72009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sz="1050">
              <a:solidFill>
                <a:prstClr val="black"/>
              </a:solidFill>
              <a:latin typeface="Times New Roman" panose="02020603050405020304" pitchFamily="18" charset="0"/>
              <a:cs typeface="Times New Roman" panose="02020603050405020304" pitchFamily="18" charset="0"/>
            </a:endParaRPr>
          </a:p>
        </p:txBody>
      </p:sp>
      <p:sp>
        <p:nvSpPr>
          <p:cNvPr id="18503" name="Line 71"/>
          <p:cNvSpPr>
            <a:spLocks noChangeShapeType="1"/>
          </p:cNvSpPr>
          <p:nvPr/>
        </p:nvSpPr>
        <p:spPr bwMode="auto">
          <a:xfrm>
            <a:off x="250254" y="2430202"/>
            <a:ext cx="6921" cy="867353"/>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sz="1050">
              <a:solidFill>
                <a:prstClr val="black"/>
              </a:solidFill>
              <a:latin typeface="Times New Roman" panose="02020603050405020304" pitchFamily="18" charset="0"/>
              <a:cs typeface="Times New Roman" panose="02020603050405020304" pitchFamily="18" charset="0"/>
            </a:endParaRPr>
          </a:p>
        </p:txBody>
      </p:sp>
      <p:sp>
        <p:nvSpPr>
          <p:cNvPr id="18504" name="Line 72"/>
          <p:cNvSpPr>
            <a:spLocks noChangeShapeType="1"/>
          </p:cNvSpPr>
          <p:nvPr/>
        </p:nvSpPr>
        <p:spPr bwMode="auto">
          <a:xfrm>
            <a:off x="251460" y="2432685"/>
            <a:ext cx="2023787" cy="2412"/>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sz="1050">
              <a:solidFill>
                <a:prstClr val="black"/>
              </a:solidFill>
              <a:latin typeface="Times New Roman" panose="02020603050405020304" pitchFamily="18" charset="0"/>
              <a:cs typeface="Times New Roman" panose="02020603050405020304" pitchFamily="18" charset="0"/>
            </a:endParaRPr>
          </a:p>
        </p:txBody>
      </p:sp>
      <p:sp>
        <p:nvSpPr>
          <p:cNvPr id="18505" name="Line 73"/>
          <p:cNvSpPr>
            <a:spLocks noChangeShapeType="1"/>
          </p:cNvSpPr>
          <p:nvPr/>
        </p:nvSpPr>
        <p:spPr bwMode="auto">
          <a:xfrm flipH="1" flipV="1">
            <a:off x="253999" y="4826000"/>
            <a:ext cx="775491" cy="7343"/>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sz="1050">
              <a:solidFill>
                <a:prstClr val="black"/>
              </a:solidFill>
              <a:latin typeface="Times New Roman" panose="02020603050405020304" pitchFamily="18" charset="0"/>
              <a:cs typeface="Times New Roman" panose="02020603050405020304" pitchFamily="18" charset="0"/>
            </a:endParaRPr>
          </a:p>
        </p:txBody>
      </p:sp>
      <p:sp>
        <p:nvSpPr>
          <p:cNvPr id="18506" name="Line 74"/>
          <p:cNvSpPr>
            <a:spLocks noChangeShapeType="1"/>
          </p:cNvSpPr>
          <p:nvPr/>
        </p:nvSpPr>
        <p:spPr bwMode="auto">
          <a:xfrm flipV="1">
            <a:off x="259080" y="4031632"/>
            <a:ext cx="1992752" cy="6968"/>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sz="1050">
              <a:solidFill>
                <a:prstClr val="black"/>
              </a:solidFill>
              <a:latin typeface="Times New Roman" panose="02020603050405020304" pitchFamily="18" charset="0"/>
              <a:cs typeface="Times New Roman" panose="02020603050405020304" pitchFamily="18" charset="0"/>
            </a:endParaRPr>
          </a:p>
        </p:txBody>
      </p:sp>
      <p:sp>
        <p:nvSpPr>
          <p:cNvPr id="18513" name="AutoShape 81"/>
          <p:cNvSpPr>
            <a:spLocks noChangeArrowheads="1"/>
          </p:cNvSpPr>
          <p:nvPr/>
        </p:nvSpPr>
        <p:spPr bwMode="auto">
          <a:xfrm>
            <a:off x="5438709" y="2551872"/>
            <a:ext cx="3024991" cy="567537"/>
          </a:xfrm>
          <a:prstGeom prst="diamond">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ru-RU" sz="1050">
              <a:solidFill>
                <a:prstClr val="black"/>
              </a:solidFill>
              <a:latin typeface="Times New Roman" panose="02020603050405020304" pitchFamily="18" charset="0"/>
              <a:cs typeface="Times New Roman" panose="02020603050405020304" pitchFamily="18" charset="0"/>
            </a:endParaRPr>
          </a:p>
        </p:txBody>
      </p:sp>
      <p:sp>
        <p:nvSpPr>
          <p:cNvPr id="18528" name="Line 96"/>
          <p:cNvSpPr>
            <a:spLocks noChangeShapeType="1"/>
          </p:cNvSpPr>
          <p:nvPr/>
        </p:nvSpPr>
        <p:spPr bwMode="auto">
          <a:xfrm flipV="1">
            <a:off x="5128258" y="4206240"/>
            <a:ext cx="1724661" cy="976"/>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sz="1050">
              <a:solidFill>
                <a:prstClr val="black"/>
              </a:solidFill>
              <a:latin typeface="Times New Roman" panose="02020603050405020304" pitchFamily="18" charset="0"/>
              <a:cs typeface="Times New Roman" panose="02020603050405020304" pitchFamily="18" charset="0"/>
            </a:endParaRPr>
          </a:p>
        </p:txBody>
      </p:sp>
      <p:sp>
        <p:nvSpPr>
          <p:cNvPr id="18536" name="Text Box 104"/>
          <p:cNvSpPr txBox="1">
            <a:spLocks noChangeArrowheads="1"/>
          </p:cNvSpPr>
          <p:nvPr/>
        </p:nvSpPr>
        <p:spPr bwMode="auto">
          <a:xfrm>
            <a:off x="828100" y="4602272"/>
            <a:ext cx="231736" cy="115920"/>
          </a:xfrm>
          <a:prstGeom prst="rect">
            <a:avLst/>
          </a:prstGeom>
          <a:noFill/>
          <a:ln w="9525">
            <a:noFill/>
            <a:miter lim="800000"/>
            <a:headEnd/>
            <a:tailEnd/>
          </a:ln>
        </p:spPr>
        <p:txBody>
          <a:bodyPr vert="horz" wrap="square" lIns="0" tIns="10800" rIns="0" bIns="10800" numCol="1" anchor="t" anchorCtr="0" compatLnSpc="1">
            <a:prstTxWarp prst="textNoShape">
              <a:avLst/>
            </a:prstTxWarp>
          </a:bodyPr>
          <a:lstStyle/>
          <a:p>
            <a:pPr>
              <a:spcAft>
                <a:spcPts val="1000"/>
              </a:spcAft>
            </a:pPr>
            <a:r>
              <a:rPr lang="en-US" sz="1400" b="1" dirty="0" smtClean="0">
                <a:solidFill>
                  <a:prstClr val="black"/>
                </a:solidFill>
                <a:latin typeface="Times New Roman" panose="02020603050405020304" pitchFamily="18" charset="0"/>
                <a:cs typeface="Times New Roman" panose="02020603050405020304" pitchFamily="18" charset="0"/>
              </a:rPr>
              <a:t>No</a:t>
            </a:r>
            <a:endParaRPr lang="ru-RU" sz="1400" b="1" dirty="0">
              <a:solidFill>
                <a:prstClr val="black"/>
              </a:solidFill>
              <a:latin typeface="Times New Roman" panose="02020603050405020304" pitchFamily="18" charset="0"/>
              <a:cs typeface="Times New Roman" panose="02020603050405020304" pitchFamily="18" charset="0"/>
            </a:endParaRPr>
          </a:p>
        </p:txBody>
      </p:sp>
      <p:sp>
        <p:nvSpPr>
          <p:cNvPr id="18537" name="Oval 105"/>
          <p:cNvSpPr>
            <a:spLocks noChangeArrowheads="1"/>
          </p:cNvSpPr>
          <p:nvPr/>
        </p:nvSpPr>
        <p:spPr bwMode="auto">
          <a:xfrm>
            <a:off x="6181530" y="4545553"/>
            <a:ext cx="1871098" cy="347461"/>
          </a:xfrm>
          <a:prstGeom prst="ellipse">
            <a:avLst/>
          </a:prstGeom>
          <a:solidFill>
            <a:srgbClr val="FFFFFF"/>
          </a:solidFill>
          <a:ln w="9525">
            <a:solidFill>
              <a:srgbClr val="000000"/>
            </a:solidFill>
            <a:round/>
            <a:headEnd/>
            <a:tailEnd/>
          </a:ln>
        </p:spPr>
        <p:txBody>
          <a:bodyPr vert="horz" wrap="square" lIns="91440" tIns="45720" rIns="91440" bIns="45720" numCol="1" anchor="ctr" anchorCtr="0" compatLnSpc="1">
            <a:prstTxWarp prst="textNoShape">
              <a:avLst/>
            </a:prstTxWarp>
          </a:bodyPr>
          <a:lstStyle/>
          <a:p>
            <a:pPr algn="ctr">
              <a:spcAft>
                <a:spcPts val="1000"/>
              </a:spcAft>
            </a:pPr>
            <a:r>
              <a:rPr lang="en-GB" sz="1400" b="1" dirty="0" smtClean="0">
                <a:solidFill>
                  <a:prstClr val="black"/>
                </a:solidFill>
                <a:latin typeface="Times New Roman" panose="02020603050405020304" pitchFamily="18" charset="0"/>
                <a:cs typeface="Times New Roman" panose="02020603050405020304" pitchFamily="18" charset="0"/>
              </a:rPr>
              <a:t>FINISH</a:t>
            </a:r>
            <a:endParaRPr lang="ru-RU" sz="1050" b="1" dirty="0">
              <a:solidFill>
                <a:prstClr val="black"/>
              </a:solidFill>
              <a:latin typeface="Times New Roman" panose="02020603050405020304" pitchFamily="18" charset="0"/>
              <a:cs typeface="Times New Roman" panose="02020603050405020304" pitchFamily="18" charset="0"/>
            </a:endParaRPr>
          </a:p>
        </p:txBody>
      </p:sp>
      <p:sp>
        <p:nvSpPr>
          <p:cNvPr id="18516" name="Rectangle 84"/>
          <p:cNvSpPr>
            <a:spLocks noChangeArrowheads="1"/>
          </p:cNvSpPr>
          <p:nvPr/>
        </p:nvSpPr>
        <p:spPr bwMode="auto">
          <a:xfrm>
            <a:off x="4913569" y="3422837"/>
            <a:ext cx="1677737" cy="480950"/>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algn="ctr">
              <a:spcAft>
                <a:spcPts val="600"/>
              </a:spcAft>
            </a:pPr>
            <a:r>
              <a:rPr lang="ru-RU" sz="1400" b="1" dirty="0">
                <a:solidFill>
                  <a:prstClr val="black"/>
                </a:solidFill>
                <a:latin typeface="Times New Roman" panose="02020603050405020304" pitchFamily="18" charset="0"/>
                <a:cs typeface="Times New Roman" panose="02020603050405020304" pitchFamily="18" charset="0"/>
              </a:rPr>
              <a:t> </a:t>
            </a:r>
            <a:r>
              <a:rPr lang="en-US" sz="1400" b="1" dirty="0" smtClean="0">
                <a:solidFill>
                  <a:prstClr val="black"/>
                </a:solidFill>
                <a:latin typeface="Times New Roman" panose="02020603050405020304" pitchFamily="18" charset="0"/>
                <a:cs typeface="Times New Roman" panose="02020603050405020304" pitchFamily="18" charset="0"/>
              </a:rPr>
              <a:t>System</a:t>
            </a:r>
            <a:r>
              <a:rPr lang="ru-RU" sz="1400" b="1" dirty="0" smtClean="0">
                <a:solidFill>
                  <a:prstClr val="black"/>
                </a:solidFill>
                <a:latin typeface="Times New Roman" panose="02020603050405020304" pitchFamily="18" charset="0"/>
                <a:cs typeface="Times New Roman" panose="02020603050405020304" pitchFamily="18" charset="0"/>
              </a:rPr>
              <a:t> </a:t>
            </a:r>
            <a:r>
              <a:rPr lang="uk-UA" sz="1400" b="1" dirty="0">
                <a:solidFill>
                  <a:prstClr val="black"/>
                </a:solidFill>
                <a:latin typeface="Times New Roman" panose="02020603050405020304" pitchFamily="18" charset="0"/>
                <a:cs typeface="Times New Roman" panose="02020603050405020304" pitchFamily="18" charset="0"/>
              </a:rPr>
              <a:t>S</a:t>
            </a:r>
            <a:r>
              <a:rPr lang="uk-UA" sz="1400" b="1" dirty="0" smtClean="0">
                <a:solidFill>
                  <a:prstClr val="black"/>
                </a:solidFill>
                <a:latin typeface="Times New Roman" panose="02020603050405020304" pitchFamily="18" charset="0"/>
                <a:cs typeface="Times New Roman" panose="02020603050405020304" pitchFamily="18" charset="0"/>
              </a:rPr>
              <a:t>’</a:t>
            </a:r>
            <a:r>
              <a:rPr lang="en-US" sz="1400" b="1" dirty="0" smtClean="0">
                <a:solidFill>
                  <a:prstClr val="black"/>
                </a:solidFill>
                <a:latin typeface="Times New Roman" panose="02020603050405020304" pitchFamily="18" charset="0"/>
                <a:cs typeface="Times New Roman" panose="02020603050405020304" pitchFamily="18" charset="0"/>
              </a:rPr>
              <a:t> is better than</a:t>
            </a:r>
            <a:r>
              <a:rPr lang="uk-UA" sz="1400" b="1" dirty="0" smtClean="0">
                <a:solidFill>
                  <a:prstClr val="black"/>
                </a:solidFill>
                <a:latin typeface="Times New Roman" panose="02020603050405020304" pitchFamily="18" charset="0"/>
                <a:cs typeface="Times New Roman" panose="02020603050405020304" pitchFamily="18" charset="0"/>
              </a:rPr>
              <a:t> </a:t>
            </a:r>
            <a:r>
              <a:rPr lang="ru-RU" sz="1400" b="1" dirty="0" smtClean="0">
                <a:solidFill>
                  <a:prstClr val="black"/>
                </a:solidFill>
                <a:latin typeface="Times New Roman" panose="02020603050405020304" pitchFamily="18" charset="0"/>
                <a:cs typeface="Times New Roman" panose="02020603050405020304" pitchFamily="18" charset="0"/>
              </a:rPr>
              <a:t> </a:t>
            </a:r>
            <a:r>
              <a:rPr lang="en-US" sz="1400" b="1" dirty="0" smtClean="0">
                <a:solidFill>
                  <a:prstClr val="black"/>
                </a:solidFill>
                <a:latin typeface="Times New Roman" panose="02020603050405020304" pitchFamily="18" charset="0"/>
                <a:cs typeface="Times New Roman" panose="02020603050405020304" pitchFamily="18" charset="0"/>
              </a:rPr>
              <a:t>system</a:t>
            </a:r>
            <a:r>
              <a:rPr lang="ru-RU" sz="1400" b="1" dirty="0" smtClean="0">
                <a:solidFill>
                  <a:prstClr val="black"/>
                </a:solidFill>
                <a:latin typeface="Times New Roman" panose="02020603050405020304" pitchFamily="18" charset="0"/>
                <a:cs typeface="Times New Roman" panose="02020603050405020304" pitchFamily="18" charset="0"/>
              </a:rPr>
              <a:t> </a:t>
            </a:r>
            <a:r>
              <a:rPr lang="en-US" sz="1400" b="1" dirty="0">
                <a:solidFill>
                  <a:prstClr val="black"/>
                </a:solidFill>
                <a:latin typeface="Times New Roman" panose="02020603050405020304" pitchFamily="18" charset="0"/>
                <a:cs typeface="Times New Roman" panose="02020603050405020304" pitchFamily="18" charset="0"/>
              </a:rPr>
              <a:t>S</a:t>
            </a:r>
            <a:r>
              <a:rPr lang="ru-RU" sz="1400" b="1" dirty="0" smtClean="0">
                <a:solidFill>
                  <a:prstClr val="black"/>
                </a:solidFill>
                <a:latin typeface="Times New Roman" panose="02020603050405020304" pitchFamily="18" charset="0"/>
                <a:cs typeface="Times New Roman" panose="02020603050405020304" pitchFamily="18" charset="0"/>
              </a:rPr>
              <a:t>”</a:t>
            </a:r>
            <a:endParaRPr lang="ru-RU" sz="1400" b="1" dirty="0">
              <a:solidFill>
                <a:prstClr val="black"/>
              </a:solidFill>
              <a:latin typeface="Times New Roman" panose="02020603050405020304" pitchFamily="18" charset="0"/>
              <a:cs typeface="Times New Roman" panose="02020603050405020304" pitchFamily="18" charset="0"/>
            </a:endParaRPr>
          </a:p>
        </p:txBody>
      </p:sp>
      <p:sp>
        <p:nvSpPr>
          <p:cNvPr id="18465" name="Oval 33"/>
          <p:cNvSpPr>
            <a:spLocks noChangeArrowheads="1"/>
          </p:cNvSpPr>
          <p:nvPr/>
        </p:nvSpPr>
        <p:spPr bwMode="auto">
          <a:xfrm>
            <a:off x="1375585" y="871095"/>
            <a:ext cx="1783145" cy="317076"/>
          </a:xfrm>
          <a:prstGeom prst="ellipse">
            <a:avLst/>
          </a:prstGeom>
          <a:solidFill>
            <a:srgbClr val="BAEFB7"/>
          </a:solidFill>
          <a:ln w="9525">
            <a:solidFill>
              <a:srgbClr val="000000"/>
            </a:solidFill>
            <a:round/>
            <a:headEnd/>
            <a:tailEnd/>
          </a:ln>
        </p:spPr>
        <p:txBody>
          <a:bodyPr vert="horz" wrap="square" lIns="91440" tIns="45720" rIns="91440" bIns="45720" numCol="1" anchor="ctr" anchorCtr="0" compatLnSpc="1">
            <a:prstTxWarp prst="textNoShape">
              <a:avLst/>
            </a:prstTxWarp>
          </a:bodyPr>
          <a:lstStyle/>
          <a:p>
            <a:pPr algn="ctr">
              <a:spcAft>
                <a:spcPts val="1000"/>
              </a:spcAft>
            </a:pPr>
            <a:r>
              <a:rPr lang="en-GB" sz="1400" b="1">
                <a:solidFill>
                  <a:prstClr val="black"/>
                </a:solidFill>
                <a:latin typeface="Times New Roman" panose="02020603050405020304" pitchFamily="18" charset="0"/>
                <a:cs typeface="Times New Roman" panose="02020603050405020304" pitchFamily="18" charset="0"/>
              </a:rPr>
              <a:t>BEGINNING</a:t>
            </a:r>
            <a:endParaRPr lang="ru-RU" sz="1400" b="1" dirty="0">
              <a:solidFill>
                <a:prstClr val="black"/>
              </a:solidFill>
              <a:latin typeface="Times New Roman" panose="02020603050405020304" pitchFamily="18" charset="0"/>
              <a:cs typeface="Times New Roman" panose="02020603050405020304" pitchFamily="18" charset="0"/>
            </a:endParaRPr>
          </a:p>
        </p:txBody>
      </p:sp>
      <p:sp>
        <p:nvSpPr>
          <p:cNvPr id="93" name="Line 75"/>
          <p:cNvSpPr>
            <a:spLocks noChangeShapeType="1"/>
          </p:cNvSpPr>
          <p:nvPr/>
        </p:nvSpPr>
        <p:spPr bwMode="auto">
          <a:xfrm flipH="1" flipV="1">
            <a:off x="4266162" y="1935960"/>
            <a:ext cx="26438" cy="4121939"/>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sz="1050">
              <a:solidFill>
                <a:prstClr val="black"/>
              </a:solidFill>
              <a:latin typeface="Times New Roman" panose="02020603050405020304" pitchFamily="18" charset="0"/>
              <a:cs typeface="Times New Roman" panose="02020603050405020304" pitchFamily="18" charset="0"/>
            </a:endParaRPr>
          </a:p>
        </p:txBody>
      </p:sp>
      <p:sp>
        <p:nvSpPr>
          <p:cNvPr id="94" name="Line 73"/>
          <p:cNvSpPr>
            <a:spLocks noChangeShapeType="1"/>
          </p:cNvSpPr>
          <p:nvPr/>
        </p:nvSpPr>
        <p:spPr bwMode="auto">
          <a:xfrm flipH="1">
            <a:off x="3617528" y="6055360"/>
            <a:ext cx="675071" cy="7401"/>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sz="1050">
              <a:solidFill>
                <a:prstClr val="black"/>
              </a:solidFill>
              <a:latin typeface="Times New Roman" panose="02020603050405020304" pitchFamily="18" charset="0"/>
              <a:cs typeface="Times New Roman" panose="02020603050405020304" pitchFamily="18" charset="0"/>
            </a:endParaRPr>
          </a:p>
        </p:txBody>
      </p:sp>
      <p:sp>
        <p:nvSpPr>
          <p:cNvPr id="101" name="Text Box 44"/>
          <p:cNvSpPr txBox="1">
            <a:spLocks noChangeArrowheads="1"/>
          </p:cNvSpPr>
          <p:nvPr/>
        </p:nvSpPr>
        <p:spPr bwMode="auto">
          <a:xfrm>
            <a:off x="455339" y="4154477"/>
            <a:ext cx="3685261" cy="232391"/>
          </a:xfrm>
          <a:prstGeom prst="rect">
            <a:avLst/>
          </a:prstGeom>
          <a:noFill/>
          <a:ln w="9525">
            <a:noFill/>
            <a:miter lim="800000"/>
            <a:headEnd/>
            <a:tailEnd/>
          </a:ln>
        </p:spPr>
        <p:txBody>
          <a:bodyPr vert="horz" wrap="square" lIns="18000" tIns="10800" rIns="18000" bIns="10800" numCol="1" anchor="t" anchorCtr="0" compatLnSpc="1">
            <a:prstTxWarp prst="textNoShape">
              <a:avLst/>
            </a:prstTxWarp>
          </a:bodyPr>
          <a:lstStyle/>
          <a:p>
            <a:pPr algn="ctr">
              <a:spcAft>
                <a:spcPts val="600"/>
              </a:spcAft>
            </a:pPr>
            <a:r>
              <a:rPr lang="en-US" sz="1400" b="1" dirty="0" smtClean="0">
                <a:solidFill>
                  <a:prstClr val="black"/>
                </a:solidFill>
                <a:latin typeface="Times New Roman" panose="02020603050405020304" pitchFamily="18" charset="0"/>
                <a:cs typeface="Times New Roman" panose="02020603050405020304" pitchFamily="18" charset="0"/>
              </a:rPr>
              <a:t>Selection </a:t>
            </a:r>
            <a:r>
              <a:rPr lang="en-US" sz="1400" b="1" dirty="0">
                <a:solidFill>
                  <a:prstClr val="black"/>
                </a:solidFill>
                <a:latin typeface="Times New Roman" panose="02020603050405020304" pitchFamily="18" charset="0"/>
                <a:cs typeface="Times New Roman" panose="02020603050405020304" pitchFamily="18" charset="0"/>
              </a:rPr>
              <a:t>of the value of </a:t>
            </a:r>
            <a:r>
              <a:rPr lang="en-US" sz="1400" b="1" dirty="0" smtClean="0">
                <a:solidFill>
                  <a:prstClr val="black"/>
                </a:solidFill>
                <a:latin typeface="Times New Roman" panose="02020603050405020304" pitchFamily="18" charset="0"/>
                <a:cs typeface="Times New Roman" panose="02020603050405020304" pitchFamily="18" charset="0"/>
              </a:rPr>
              <a:t>K2</a:t>
            </a:r>
            <a:r>
              <a:rPr lang="uk-UA" sz="1400" b="1" baseline="-25000" dirty="0" smtClean="0">
                <a:solidFill>
                  <a:prstClr val="black"/>
                </a:solidFill>
                <a:latin typeface="Times New Roman" panose="02020603050405020304" pitchFamily="18" charset="0"/>
                <a:cs typeface="Times New Roman" panose="02020603050405020304" pitchFamily="18" charset="0"/>
              </a:rPr>
              <a:t> </a:t>
            </a:r>
            <a:endParaRPr lang="uk-UA" sz="1400" b="1" dirty="0">
              <a:solidFill>
                <a:prstClr val="black"/>
              </a:solidFill>
              <a:latin typeface="Times New Roman" panose="02020603050405020304" pitchFamily="18" charset="0"/>
              <a:cs typeface="Times New Roman" panose="02020603050405020304" pitchFamily="18" charset="0"/>
            </a:endParaRPr>
          </a:p>
          <a:p>
            <a:endParaRPr lang="ru-RU" sz="1400" b="1" dirty="0">
              <a:solidFill>
                <a:prstClr val="black"/>
              </a:solidFill>
              <a:latin typeface="Times New Roman" panose="02020603050405020304" pitchFamily="18" charset="0"/>
              <a:cs typeface="Times New Roman" panose="02020603050405020304" pitchFamily="18" charset="0"/>
            </a:endParaRPr>
          </a:p>
        </p:txBody>
      </p:sp>
      <p:sp>
        <p:nvSpPr>
          <p:cNvPr id="108" name="Line 39"/>
          <p:cNvSpPr>
            <a:spLocks noChangeShapeType="1"/>
          </p:cNvSpPr>
          <p:nvPr/>
        </p:nvSpPr>
        <p:spPr bwMode="auto">
          <a:xfrm flipH="1" flipV="1">
            <a:off x="2264046" y="1935962"/>
            <a:ext cx="1997058" cy="8662"/>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sz="1050">
              <a:solidFill>
                <a:prstClr val="black"/>
              </a:solidFill>
              <a:latin typeface="Times New Roman" panose="02020603050405020304" pitchFamily="18" charset="0"/>
              <a:cs typeface="Times New Roman" panose="02020603050405020304" pitchFamily="18" charset="0"/>
            </a:endParaRPr>
          </a:p>
        </p:txBody>
      </p:sp>
      <p:pic>
        <p:nvPicPr>
          <p:cNvPr id="155649"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390726" y="2689432"/>
            <a:ext cx="1362201" cy="380149"/>
          </a:xfrm>
          <a:prstGeom prst="rect">
            <a:avLst/>
          </a:prstGeom>
          <a:noFill/>
        </p:spPr>
      </p:pic>
      <p:sp>
        <p:nvSpPr>
          <p:cNvPr id="118" name="Line 100"/>
          <p:cNvSpPr>
            <a:spLocks noChangeShapeType="1"/>
          </p:cNvSpPr>
          <p:nvPr/>
        </p:nvSpPr>
        <p:spPr bwMode="auto">
          <a:xfrm flipH="1" flipV="1">
            <a:off x="7163181" y="4202842"/>
            <a:ext cx="1634108" cy="13295"/>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sz="1050">
              <a:solidFill>
                <a:prstClr val="black"/>
              </a:solidFill>
              <a:latin typeface="Times New Roman" panose="02020603050405020304" pitchFamily="18" charset="0"/>
              <a:cs typeface="Times New Roman" panose="02020603050405020304" pitchFamily="18" charset="0"/>
            </a:endParaRPr>
          </a:p>
        </p:txBody>
      </p:sp>
      <p:sp>
        <p:nvSpPr>
          <p:cNvPr id="119" name="Line 89"/>
          <p:cNvSpPr>
            <a:spLocks noChangeShapeType="1"/>
          </p:cNvSpPr>
          <p:nvPr/>
        </p:nvSpPr>
        <p:spPr bwMode="auto">
          <a:xfrm flipH="1" flipV="1">
            <a:off x="8790466" y="3917778"/>
            <a:ext cx="3014" cy="29989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sz="1050">
              <a:solidFill>
                <a:prstClr val="black"/>
              </a:solidFill>
              <a:latin typeface="Times New Roman" panose="02020603050405020304" pitchFamily="18" charset="0"/>
              <a:cs typeface="Times New Roman" panose="02020603050405020304" pitchFamily="18" charset="0"/>
            </a:endParaRPr>
          </a:p>
        </p:txBody>
      </p:sp>
      <p:sp>
        <p:nvSpPr>
          <p:cNvPr id="121" name="Rectangle 43"/>
          <p:cNvSpPr>
            <a:spLocks noChangeArrowheads="1"/>
          </p:cNvSpPr>
          <p:nvPr/>
        </p:nvSpPr>
        <p:spPr bwMode="auto">
          <a:xfrm>
            <a:off x="425719" y="2067841"/>
            <a:ext cx="3689081" cy="29406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ru-RU" sz="1050">
              <a:solidFill>
                <a:prstClr val="black"/>
              </a:solidFill>
              <a:latin typeface="Times New Roman" panose="02020603050405020304" pitchFamily="18" charset="0"/>
              <a:cs typeface="Times New Roman" panose="02020603050405020304" pitchFamily="18" charset="0"/>
            </a:endParaRPr>
          </a:p>
        </p:txBody>
      </p:sp>
      <p:sp>
        <p:nvSpPr>
          <p:cNvPr id="122" name="Прямоугольник 121"/>
          <p:cNvSpPr/>
          <p:nvPr/>
        </p:nvSpPr>
        <p:spPr>
          <a:xfrm>
            <a:off x="419506" y="2054832"/>
            <a:ext cx="3689080" cy="307777"/>
          </a:xfrm>
          <a:prstGeom prst="rect">
            <a:avLst/>
          </a:prstGeom>
        </p:spPr>
        <p:txBody>
          <a:bodyPr wrap="square">
            <a:spAutoFit/>
          </a:bodyPr>
          <a:lstStyle/>
          <a:p>
            <a:pPr algn="ctr"/>
            <a:r>
              <a:rPr lang="en-GB" sz="1400" b="1" dirty="0">
                <a:solidFill>
                  <a:prstClr val="black"/>
                </a:solidFill>
                <a:latin typeface="Times New Roman" panose="02020603050405020304" pitchFamily="18" charset="0"/>
                <a:cs typeface="Times New Roman" pitchFamily="18" charset="0"/>
              </a:rPr>
              <a:t>Network element </a:t>
            </a:r>
            <a:r>
              <a:rPr lang="en-GB" sz="1400" b="1" dirty="0" smtClean="0">
                <a:solidFill>
                  <a:prstClr val="black"/>
                </a:solidFill>
                <a:latin typeface="Times New Roman" panose="02020603050405020304" pitchFamily="18" charset="0"/>
                <a:cs typeface="Times New Roman" pitchFamily="18" charset="0"/>
              </a:rPr>
              <a:t>selection</a:t>
            </a:r>
            <a:endParaRPr lang="ru-RU" sz="1400" b="1" dirty="0">
              <a:solidFill>
                <a:prstClr val="black"/>
              </a:solidFill>
              <a:latin typeface="Times New Roman" panose="02020603050405020304" pitchFamily="18" charset="0"/>
              <a:cs typeface="Times New Roman" pitchFamily="18" charset="0"/>
            </a:endParaRPr>
          </a:p>
        </p:txBody>
      </p:sp>
      <p:sp>
        <p:nvSpPr>
          <p:cNvPr id="123" name="Line 35"/>
          <p:cNvSpPr>
            <a:spLocks noChangeShapeType="1"/>
          </p:cNvSpPr>
          <p:nvPr/>
        </p:nvSpPr>
        <p:spPr bwMode="auto">
          <a:xfrm>
            <a:off x="2267157" y="1850846"/>
            <a:ext cx="0" cy="210002"/>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sz="1050">
              <a:solidFill>
                <a:prstClr val="black"/>
              </a:solidFill>
              <a:latin typeface="Times New Roman" panose="02020603050405020304" pitchFamily="18" charset="0"/>
              <a:cs typeface="Times New Roman" panose="02020603050405020304" pitchFamily="18" charset="0"/>
            </a:endParaRPr>
          </a:p>
        </p:txBody>
      </p:sp>
      <p:sp>
        <p:nvSpPr>
          <p:cNvPr id="77" name="Line 89"/>
          <p:cNvSpPr>
            <a:spLocks noChangeShapeType="1"/>
          </p:cNvSpPr>
          <p:nvPr/>
        </p:nvSpPr>
        <p:spPr bwMode="auto">
          <a:xfrm>
            <a:off x="5101590" y="2838450"/>
            <a:ext cx="342899"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sz="1050">
              <a:solidFill>
                <a:prstClr val="black"/>
              </a:solidFill>
              <a:latin typeface="Times New Roman" panose="02020603050405020304" pitchFamily="18" charset="0"/>
              <a:cs typeface="Times New Roman" panose="02020603050405020304" pitchFamily="18" charset="0"/>
            </a:endParaRPr>
          </a:p>
        </p:txBody>
      </p:sp>
      <p:sp>
        <p:nvSpPr>
          <p:cNvPr id="78" name="Line 100"/>
          <p:cNvSpPr>
            <a:spLocks noChangeShapeType="1"/>
          </p:cNvSpPr>
          <p:nvPr/>
        </p:nvSpPr>
        <p:spPr bwMode="auto">
          <a:xfrm>
            <a:off x="5095704" y="2831180"/>
            <a:ext cx="7193" cy="605901"/>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sz="1050">
              <a:solidFill>
                <a:prstClr val="black"/>
              </a:solidFill>
              <a:latin typeface="Times New Roman" panose="02020603050405020304" pitchFamily="18" charset="0"/>
              <a:cs typeface="Times New Roman" panose="02020603050405020304" pitchFamily="18" charset="0"/>
            </a:endParaRPr>
          </a:p>
        </p:txBody>
      </p:sp>
      <p:sp>
        <p:nvSpPr>
          <p:cNvPr id="79" name="Line 89"/>
          <p:cNvSpPr>
            <a:spLocks noChangeShapeType="1"/>
          </p:cNvSpPr>
          <p:nvPr/>
        </p:nvSpPr>
        <p:spPr bwMode="auto">
          <a:xfrm flipH="1" flipV="1">
            <a:off x="5128259" y="3909060"/>
            <a:ext cx="3811" cy="3048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sz="1050">
              <a:solidFill>
                <a:prstClr val="black"/>
              </a:solidFill>
              <a:latin typeface="Times New Roman" panose="02020603050405020304" pitchFamily="18" charset="0"/>
              <a:cs typeface="Times New Roman" panose="02020603050405020304" pitchFamily="18" charset="0"/>
            </a:endParaRPr>
          </a:p>
        </p:txBody>
      </p:sp>
      <p:sp>
        <p:nvSpPr>
          <p:cNvPr id="2" name="Line 35">
            <a:extLst>
              <a:ext uri="{FF2B5EF4-FFF2-40B4-BE49-F238E27FC236}">
                <a16:creationId xmlns="" xmlns:a16="http://schemas.microsoft.com/office/drawing/2014/main" id="{4B4DB48B-6601-4486-8946-DAEAD7C7F22B}"/>
              </a:ext>
            </a:extLst>
          </p:cNvPr>
          <p:cNvSpPr>
            <a:spLocks noChangeShapeType="1"/>
          </p:cNvSpPr>
          <p:nvPr/>
        </p:nvSpPr>
        <p:spPr bwMode="auto">
          <a:xfrm>
            <a:off x="2266416" y="2365883"/>
            <a:ext cx="0" cy="210002"/>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sz="1050">
              <a:solidFill>
                <a:prstClr val="black"/>
              </a:solidFill>
              <a:latin typeface="Times New Roman" panose="02020603050405020304" pitchFamily="18" charset="0"/>
              <a:cs typeface="Times New Roman" panose="02020603050405020304" pitchFamily="18" charset="0"/>
            </a:endParaRPr>
          </a:p>
        </p:txBody>
      </p:sp>
      <p:sp>
        <p:nvSpPr>
          <p:cNvPr id="3" name="Rectangle 43">
            <a:extLst>
              <a:ext uri="{FF2B5EF4-FFF2-40B4-BE49-F238E27FC236}">
                <a16:creationId xmlns="" xmlns:a16="http://schemas.microsoft.com/office/drawing/2014/main" id="{3E1660E7-2740-4BDC-8C51-224CFBC10902}"/>
              </a:ext>
            </a:extLst>
          </p:cNvPr>
          <p:cNvSpPr>
            <a:spLocks noChangeArrowheads="1"/>
          </p:cNvSpPr>
          <p:nvPr/>
        </p:nvSpPr>
        <p:spPr bwMode="auto">
          <a:xfrm>
            <a:off x="430705" y="2585446"/>
            <a:ext cx="3689081" cy="29406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ru-RU" sz="1050">
              <a:solidFill>
                <a:prstClr val="black"/>
              </a:solidFill>
              <a:latin typeface="Times New Roman" panose="02020603050405020304" pitchFamily="18" charset="0"/>
              <a:cs typeface="Times New Roman" panose="02020603050405020304" pitchFamily="18" charset="0"/>
            </a:endParaRPr>
          </a:p>
        </p:txBody>
      </p:sp>
      <p:sp>
        <p:nvSpPr>
          <p:cNvPr id="18480" name="Text Box 48"/>
          <p:cNvSpPr txBox="1">
            <a:spLocks noChangeArrowheads="1"/>
          </p:cNvSpPr>
          <p:nvPr/>
        </p:nvSpPr>
        <p:spPr bwMode="auto">
          <a:xfrm>
            <a:off x="430705" y="2599599"/>
            <a:ext cx="3684095" cy="204141"/>
          </a:xfrm>
          <a:prstGeom prst="rect">
            <a:avLst/>
          </a:prstGeom>
          <a:noFill/>
          <a:ln w="9525">
            <a:noFill/>
            <a:miter lim="800000"/>
            <a:headEnd/>
            <a:tailEnd/>
          </a:ln>
        </p:spPr>
        <p:txBody>
          <a:bodyPr vert="horz" wrap="square" lIns="18000" tIns="10800" rIns="18000" bIns="10800" numCol="1" anchor="t" anchorCtr="0" compatLnSpc="1">
            <a:prstTxWarp prst="textNoShape">
              <a:avLst/>
            </a:prstTxWarp>
          </a:bodyPr>
          <a:lstStyle/>
          <a:p>
            <a:pPr algn="ctr">
              <a:spcAft>
                <a:spcPts val="1000"/>
              </a:spcAft>
            </a:pPr>
            <a:r>
              <a:rPr lang="en-US" sz="1400" b="1">
                <a:solidFill>
                  <a:prstClr val="black"/>
                </a:solidFill>
                <a:latin typeface="Times New Roman" panose="02020603050405020304" pitchFamily="18" charset="0"/>
                <a:cs typeface="Times New Roman" pitchFamily="18" charset="0"/>
              </a:rPr>
              <a:t>Selection of the value of K1</a:t>
            </a:r>
            <a:endParaRPr lang="ru-RU" sz="1400" b="1" dirty="0">
              <a:solidFill>
                <a:prstClr val="black"/>
              </a:solidFill>
              <a:latin typeface="Times New Roman" panose="02020603050405020304" pitchFamily="18" charset="0"/>
              <a:cs typeface="Times New Roman" pitchFamily="18" charset="0"/>
            </a:endParaRPr>
          </a:p>
        </p:txBody>
      </p:sp>
      <p:sp>
        <p:nvSpPr>
          <p:cNvPr id="4" name="Line 35">
            <a:extLst>
              <a:ext uri="{FF2B5EF4-FFF2-40B4-BE49-F238E27FC236}">
                <a16:creationId xmlns="" xmlns:a16="http://schemas.microsoft.com/office/drawing/2014/main" id="{32827A85-47AF-4DFA-9E85-5C4B6D27CBFF}"/>
              </a:ext>
            </a:extLst>
          </p:cNvPr>
          <p:cNvSpPr>
            <a:spLocks noChangeShapeType="1"/>
          </p:cNvSpPr>
          <p:nvPr/>
        </p:nvSpPr>
        <p:spPr bwMode="auto">
          <a:xfrm>
            <a:off x="2264046" y="2879507"/>
            <a:ext cx="0" cy="210002"/>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sz="1050">
              <a:solidFill>
                <a:prstClr val="black"/>
              </a:solidFill>
              <a:latin typeface="Times New Roman" panose="02020603050405020304" pitchFamily="18" charset="0"/>
              <a:cs typeface="Times New Roman" panose="02020603050405020304" pitchFamily="18" charset="0"/>
            </a:endParaRPr>
          </a:p>
        </p:txBody>
      </p:sp>
      <p:sp>
        <p:nvSpPr>
          <p:cNvPr id="5" name="Line 35">
            <a:extLst>
              <a:ext uri="{FF2B5EF4-FFF2-40B4-BE49-F238E27FC236}">
                <a16:creationId xmlns="" xmlns:a16="http://schemas.microsoft.com/office/drawing/2014/main" id="{4350C7E4-B7FA-4BD7-9174-B65475EC9B0E}"/>
              </a:ext>
            </a:extLst>
          </p:cNvPr>
          <p:cNvSpPr>
            <a:spLocks noChangeShapeType="1"/>
          </p:cNvSpPr>
          <p:nvPr/>
        </p:nvSpPr>
        <p:spPr bwMode="auto">
          <a:xfrm>
            <a:off x="2264046" y="3495103"/>
            <a:ext cx="0" cy="210002"/>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sz="1050">
              <a:solidFill>
                <a:prstClr val="black"/>
              </a:solidFill>
              <a:latin typeface="Times New Roman" panose="02020603050405020304" pitchFamily="18" charset="0"/>
              <a:cs typeface="Times New Roman" panose="02020603050405020304" pitchFamily="18" charset="0"/>
            </a:endParaRPr>
          </a:p>
        </p:txBody>
      </p:sp>
      <p:sp>
        <p:nvSpPr>
          <p:cNvPr id="7" name="Rectangle 43">
            <a:extLst>
              <a:ext uri="{FF2B5EF4-FFF2-40B4-BE49-F238E27FC236}">
                <a16:creationId xmlns="" xmlns:a16="http://schemas.microsoft.com/office/drawing/2014/main" id="{894484C9-7A9D-4977-8C45-85E095E67C22}"/>
              </a:ext>
            </a:extLst>
          </p:cNvPr>
          <p:cNvSpPr>
            <a:spLocks noChangeArrowheads="1"/>
          </p:cNvSpPr>
          <p:nvPr/>
        </p:nvSpPr>
        <p:spPr bwMode="auto">
          <a:xfrm>
            <a:off x="430705" y="3712296"/>
            <a:ext cx="3689081" cy="244498"/>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algn="ctr"/>
            <a:r>
              <a:rPr lang="ru-RU" sz="1400" b="1" dirty="0">
                <a:solidFill>
                  <a:prstClr val="black"/>
                </a:solidFill>
                <a:latin typeface="Times New Roman" panose="02020603050405020304" pitchFamily="18" charset="0"/>
                <a:cs typeface="Times New Roman" panose="02020603050405020304" pitchFamily="18" charset="0"/>
              </a:rPr>
              <a:t>k</a:t>
            </a:r>
            <a:r>
              <a:rPr lang="ru-RU" sz="1400" b="1" baseline="-25000" dirty="0">
                <a:solidFill>
                  <a:prstClr val="black"/>
                </a:solidFill>
                <a:latin typeface="Times New Roman" panose="02020603050405020304" pitchFamily="18" charset="0"/>
                <a:cs typeface="Times New Roman" panose="02020603050405020304" pitchFamily="18" charset="0"/>
              </a:rPr>
              <a:t>1min</a:t>
            </a:r>
            <a:r>
              <a:rPr lang="en-US" sz="1400" b="1" dirty="0">
                <a:solidFill>
                  <a:prstClr val="black"/>
                </a:solidFill>
                <a:latin typeface="Times New Roman" panose="02020603050405020304" pitchFamily="18" charset="0"/>
                <a:cs typeface="Times New Roman" panose="02020603050405020304" pitchFamily="18" charset="0"/>
              </a:rPr>
              <a:t>=</a:t>
            </a:r>
            <a:r>
              <a:rPr lang="ru-RU" sz="1400" b="1" dirty="0">
                <a:solidFill>
                  <a:prstClr val="black"/>
                </a:solidFill>
                <a:latin typeface="Times New Roman" panose="02020603050405020304" pitchFamily="18" charset="0"/>
                <a:cs typeface="Times New Roman" panose="02020603050405020304" pitchFamily="18" charset="0"/>
              </a:rPr>
              <a:t>k</a:t>
            </a:r>
            <a:r>
              <a:rPr lang="ru-RU" sz="1400" b="1" baseline="-25000" dirty="0">
                <a:solidFill>
                  <a:prstClr val="black"/>
                </a:solidFill>
                <a:latin typeface="Times New Roman" panose="02020603050405020304" pitchFamily="18" charset="0"/>
                <a:cs typeface="Times New Roman" panose="02020603050405020304" pitchFamily="18" charset="0"/>
              </a:rPr>
              <a:t>1</a:t>
            </a:r>
            <a:endParaRPr lang="ru-RU" sz="1400" dirty="0">
              <a:solidFill>
                <a:prstClr val="black"/>
              </a:solidFill>
              <a:latin typeface="Times New Roman" panose="02020603050405020304" pitchFamily="18" charset="0"/>
              <a:cs typeface="Times New Roman" panose="02020603050405020304" pitchFamily="18" charset="0"/>
            </a:endParaRPr>
          </a:p>
        </p:txBody>
      </p:sp>
      <p:sp>
        <p:nvSpPr>
          <p:cNvPr id="8" name="Line 35">
            <a:extLst>
              <a:ext uri="{FF2B5EF4-FFF2-40B4-BE49-F238E27FC236}">
                <a16:creationId xmlns="" xmlns:a16="http://schemas.microsoft.com/office/drawing/2014/main" id="{8A6BA7D6-687C-4B2E-97FC-7641BB62A311}"/>
              </a:ext>
            </a:extLst>
          </p:cNvPr>
          <p:cNvSpPr>
            <a:spLocks noChangeShapeType="1"/>
          </p:cNvSpPr>
          <p:nvPr/>
        </p:nvSpPr>
        <p:spPr bwMode="auto">
          <a:xfrm>
            <a:off x="2257332" y="3956794"/>
            <a:ext cx="0" cy="210002"/>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sz="1050">
              <a:solidFill>
                <a:prstClr val="black"/>
              </a:solidFill>
              <a:latin typeface="Times New Roman" panose="02020603050405020304" pitchFamily="18" charset="0"/>
              <a:cs typeface="Times New Roman" panose="02020603050405020304" pitchFamily="18" charset="0"/>
            </a:endParaRPr>
          </a:p>
        </p:txBody>
      </p:sp>
      <p:sp>
        <p:nvSpPr>
          <p:cNvPr id="9" name="Line 35">
            <a:extLst>
              <a:ext uri="{FF2B5EF4-FFF2-40B4-BE49-F238E27FC236}">
                <a16:creationId xmlns="" xmlns:a16="http://schemas.microsoft.com/office/drawing/2014/main" id="{2D2CBADA-6162-43D1-A25D-718EB19634FB}"/>
              </a:ext>
            </a:extLst>
          </p:cNvPr>
          <p:cNvSpPr>
            <a:spLocks noChangeShapeType="1"/>
          </p:cNvSpPr>
          <p:nvPr/>
        </p:nvSpPr>
        <p:spPr bwMode="auto">
          <a:xfrm>
            <a:off x="2264046" y="4407063"/>
            <a:ext cx="0" cy="210002"/>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sz="1050">
              <a:solidFill>
                <a:prstClr val="black"/>
              </a:solidFill>
              <a:latin typeface="Times New Roman" panose="02020603050405020304" pitchFamily="18" charset="0"/>
              <a:cs typeface="Times New Roman" panose="02020603050405020304" pitchFamily="18" charset="0"/>
            </a:endParaRPr>
          </a:p>
        </p:txBody>
      </p:sp>
      <p:sp>
        <p:nvSpPr>
          <p:cNvPr id="10" name="Line 35">
            <a:extLst>
              <a:ext uri="{FF2B5EF4-FFF2-40B4-BE49-F238E27FC236}">
                <a16:creationId xmlns="" xmlns:a16="http://schemas.microsoft.com/office/drawing/2014/main" id="{833D9C19-7664-4F73-A506-58881B7569C6}"/>
              </a:ext>
            </a:extLst>
          </p:cNvPr>
          <p:cNvSpPr>
            <a:spLocks noChangeShapeType="1"/>
          </p:cNvSpPr>
          <p:nvPr/>
        </p:nvSpPr>
        <p:spPr bwMode="auto">
          <a:xfrm>
            <a:off x="2251832" y="5033989"/>
            <a:ext cx="0" cy="210002"/>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sz="1050">
              <a:solidFill>
                <a:prstClr val="black"/>
              </a:solidFill>
              <a:latin typeface="Times New Roman" panose="02020603050405020304" pitchFamily="18" charset="0"/>
              <a:cs typeface="Times New Roman" panose="02020603050405020304" pitchFamily="18" charset="0"/>
            </a:endParaRPr>
          </a:p>
        </p:txBody>
      </p:sp>
      <p:sp>
        <p:nvSpPr>
          <p:cNvPr id="11" name="Line 35">
            <a:extLst>
              <a:ext uri="{FF2B5EF4-FFF2-40B4-BE49-F238E27FC236}">
                <a16:creationId xmlns="" xmlns:a16="http://schemas.microsoft.com/office/drawing/2014/main" id="{938BB123-0E77-4BD4-933E-48DCCC0D8690}"/>
              </a:ext>
            </a:extLst>
          </p:cNvPr>
          <p:cNvSpPr>
            <a:spLocks noChangeShapeType="1"/>
          </p:cNvSpPr>
          <p:nvPr/>
        </p:nvSpPr>
        <p:spPr bwMode="auto">
          <a:xfrm>
            <a:off x="2251832" y="5536187"/>
            <a:ext cx="0" cy="210002"/>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sz="1050">
              <a:solidFill>
                <a:prstClr val="black"/>
              </a:solidFill>
              <a:latin typeface="Times New Roman" panose="02020603050405020304" pitchFamily="18" charset="0"/>
              <a:cs typeface="Times New Roman" panose="02020603050405020304" pitchFamily="18" charset="0"/>
            </a:endParaRPr>
          </a:p>
        </p:txBody>
      </p:sp>
      <p:sp>
        <p:nvSpPr>
          <p:cNvPr id="13" name="Text Box 38">
            <a:extLst>
              <a:ext uri="{FF2B5EF4-FFF2-40B4-BE49-F238E27FC236}">
                <a16:creationId xmlns="" xmlns:a16="http://schemas.microsoft.com/office/drawing/2014/main" id="{CA6F8646-754B-4E88-A581-B567C56DCFBB}"/>
              </a:ext>
            </a:extLst>
          </p:cNvPr>
          <p:cNvSpPr txBox="1">
            <a:spLocks noChangeArrowheads="1"/>
          </p:cNvSpPr>
          <p:nvPr/>
        </p:nvSpPr>
        <p:spPr bwMode="auto">
          <a:xfrm>
            <a:off x="5109767" y="1115203"/>
            <a:ext cx="3682876" cy="495337"/>
          </a:xfrm>
          <a:prstGeom prst="rect">
            <a:avLst/>
          </a:prstGeom>
          <a:noFill/>
          <a:ln w="3175">
            <a:solidFill>
              <a:schemeClr val="tx1"/>
            </a:solidFill>
            <a:miter lim="800000"/>
            <a:headEnd/>
            <a:tailEnd/>
          </a:ln>
        </p:spPr>
        <p:txBody>
          <a:bodyPr vert="horz" wrap="square" lIns="18000" tIns="10800" rIns="18000" bIns="10800" numCol="1" anchor="t" anchorCtr="0" compatLnSpc="1">
            <a:prstTxWarp prst="textNoShape">
              <a:avLst/>
            </a:prstTxWarp>
          </a:bodyPr>
          <a:lstStyle/>
          <a:p>
            <a:pPr algn="ctr">
              <a:spcAft>
                <a:spcPts val="0"/>
              </a:spcAft>
            </a:pPr>
            <a:r>
              <a:rPr lang="uk-UA" sz="1400" b="1" dirty="0">
                <a:solidFill>
                  <a:prstClr val="black"/>
                </a:solidFill>
                <a:latin typeface="Times New Roman" panose="02020603050405020304" pitchFamily="18" charset="0"/>
                <a:cs typeface="Times New Roman" panose="02020603050405020304" pitchFamily="18" charset="0"/>
              </a:rPr>
              <a:t> </a:t>
            </a:r>
            <a:r>
              <a:rPr lang="en-US" sz="1400" b="1" dirty="0" smtClean="0">
                <a:solidFill>
                  <a:prstClr val="black"/>
                </a:solidFill>
                <a:latin typeface="Times New Roman" panose="02020603050405020304" pitchFamily="18" charset="0"/>
                <a:cs typeface="Times New Roman" panose="02020603050405020304" pitchFamily="18" charset="0"/>
              </a:rPr>
              <a:t>Determination </a:t>
            </a:r>
            <a:r>
              <a:rPr lang="en-US" sz="1400" b="1" dirty="0">
                <a:solidFill>
                  <a:prstClr val="black"/>
                </a:solidFill>
                <a:latin typeface="Times New Roman" panose="02020603050405020304" pitchFamily="18" charset="0"/>
                <a:cs typeface="Times New Roman" panose="02020603050405020304" pitchFamily="18" charset="0"/>
              </a:rPr>
              <a:t>of intervals of admissible values ​​of indicators</a:t>
            </a:r>
            <a:endParaRPr lang="ru-RU" sz="1400" b="1" dirty="0">
              <a:solidFill>
                <a:prstClr val="black"/>
              </a:solidFill>
              <a:latin typeface="Times New Roman" panose="02020603050405020304" pitchFamily="18" charset="0"/>
              <a:cs typeface="Times New Roman" panose="02020603050405020304" pitchFamily="18" charset="0"/>
            </a:endParaRPr>
          </a:p>
        </p:txBody>
      </p:sp>
      <p:sp>
        <p:nvSpPr>
          <p:cNvPr id="14" name="Line 35">
            <a:extLst>
              <a:ext uri="{FF2B5EF4-FFF2-40B4-BE49-F238E27FC236}">
                <a16:creationId xmlns="" xmlns:a16="http://schemas.microsoft.com/office/drawing/2014/main" id="{C66A4193-C865-4FAF-8D8F-678F9029EBF0}"/>
              </a:ext>
            </a:extLst>
          </p:cNvPr>
          <p:cNvSpPr>
            <a:spLocks noChangeShapeType="1"/>
          </p:cNvSpPr>
          <p:nvPr/>
        </p:nvSpPr>
        <p:spPr bwMode="auto">
          <a:xfrm>
            <a:off x="6968609" y="1603177"/>
            <a:ext cx="0" cy="210002"/>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sz="1050">
              <a:solidFill>
                <a:prstClr val="black"/>
              </a:solidFill>
              <a:latin typeface="Times New Roman" panose="02020603050405020304" pitchFamily="18" charset="0"/>
              <a:cs typeface="Times New Roman" panose="02020603050405020304" pitchFamily="18" charset="0"/>
            </a:endParaRPr>
          </a:p>
        </p:txBody>
      </p:sp>
      <p:sp>
        <p:nvSpPr>
          <p:cNvPr id="17" name="Text Box 38">
            <a:extLst>
              <a:ext uri="{FF2B5EF4-FFF2-40B4-BE49-F238E27FC236}">
                <a16:creationId xmlns="" xmlns:a16="http://schemas.microsoft.com/office/drawing/2014/main" id="{B2FD174B-BB41-4E7E-B727-D2C841ED99A7}"/>
              </a:ext>
            </a:extLst>
          </p:cNvPr>
          <p:cNvSpPr txBox="1">
            <a:spLocks noChangeArrowheads="1"/>
          </p:cNvSpPr>
          <p:nvPr/>
        </p:nvSpPr>
        <p:spPr bwMode="auto">
          <a:xfrm>
            <a:off x="5109767" y="1818443"/>
            <a:ext cx="3682876" cy="495337"/>
          </a:xfrm>
          <a:prstGeom prst="rect">
            <a:avLst/>
          </a:prstGeom>
          <a:noFill/>
          <a:ln w="3175">
            <a:solidFill>
              <a:schemeClr val="tx1"/>
            </a:solidFill>
            <a:miter lim="800000"/>
            <a:headEnd/>
            <a:tailEnd/>
          </a:ln>
        </p:spPr>
        <p:txBody>
          <a:bodyPr vert="horz" wrap="square" lIns="18000" tIns="10800" rIns="18000" bIns="10800" numCol="1" anchor="t" anchorCtr="0" compatLnSpc="1">
            <a:prstTxWarp prst="textNoShape">
              <a:avLst/>
            </a:prstTxWarp>
          </a:bodyPr>
          <a:lstStyle/>
          <a:p>
            <a:pPr algn="ctr">
              <a:spcAft>
                <a:spcPts val="600"/>
              </a:spcAft>
            </a:pPr>
            <a:r>
              <a:rPr lang="ru-RU" sz="1400" b="1" dirty="0">
                <a:solidFill>
                  <a:prstClr val="black"/>
                </a:solidFill>
                <a:latin typeface="Times New Roman" panose="02020603050405020304" pitchFamily="18" charset="0"/>
                <a:cs typeface="Times New Roman" panose="02020603050405020304" pitchFamily="18" charset="0"/>
              </a:rPr>
              <a:t> </a:t>
            </a:r>
            <a:r>
              <a:rPr lang="en-US" sz="1400" b="1" dirty="0" smtClean="0">
                <a:solidFill>
                  <a:prstClr val="black"/>
                </a:solidFill>
                <a:latin typeface="Times New Roman" panose="02020603050405020304" pitchFamily="18" charset="0"/>
                <a:cs typeface="Times New Roman" panose="02020603050405020304" pitchFamily="18" charset="0"/>
              </a:rPr>
              <a:t>Application </a:t>
            </a:r>
            <a:r>
              <a:rPr lang="en-US" sz="1400" b="1" dirty="0">
                <a:solidFill>
                  <a:prstClr val="black"/>
                </a:solidFill>
                <a:latin typeface="Times New Roman" panose="02020603050405020304" pitchFamily="18" charset="0"/>
                <a:cs typeface="Times New Roman" panose="02020603050405020304" pitchFamily="18" charset="0"/>
              </a:rPr>
              <a:t>of the conditional coefficient of preference</a:t>
            </a:r>
            <a:endParaRPr lang="ru-RU" sz="1400" b="1" dirty="0">
              <a:solidFill>
                <a:prstClr val="black"/>
              </a:solidFill>
              <a:latin typeface="Times New Roman" panose="02020603050405020304" pitchFamily="18" charset="0"/>
              <a:cs typeface="Times New Roman" panose="02020603050405020304" pitchFamily="18" charset="0"/>
            </a:endParaRPr>
          </a:p>
        </p:txBody>
      </p:sp>
      <p:sp>
        <p:nvSpPr>
          <p:cNvPr id="18" name="Line 35">
            <a:extLst>
              <a:ext uri="{FF2B5EF4-FFF2-40B4-BE49-F238E27FC236}">
                <a16:creationId xmlns="" xmlns:a16="http://schemas.microsoft.com/office/drawing/2014/main" id="{74154CF5-2B2D-4018-A75B-E69A4B659765}"/>
              </a:ext>
            </a:extLst>
          </p:cNvPr>
          <p:cNvSpPr>
            <a:spLocks noChangeShapeType="1"/>
          </p:cNvSpPr>
          <p:nvPr/>
        </p:nvSpPr>
        <p:spPr bwMode="auto">
          <a:xfrm>
            <a:off x="6951205" y="2325201"/>
            <a:ext cx="0" cy="210002"/>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sz="1050">
              <a:solidFill>
                <a:prstClr val="black"/>
              </a:solidFill>
              <a:latin typeface="Times New Roman" panose="02020603050405020304" pitchFamily="18" charset="0"/>
              <a:cs typeface="Times New Roman" panose="02020603050405020304" pitchFamily="18" charset="0"/>
            </a:endParaRPr>
          </a:p>
        </p:txBody>
      </p:sp>
      <p:sp>
        <p:nvSpPr>
          <p:cNvPr id="19" name="Rectangle 84">
            <a:extLst>
              <a:ext uri="{FF2B5EF4-FFF2-40B4-BE49-F238E27FC236}">
                <a16:creationId xmlns="" xmlns:a16="http://schemas.microsoft.com/office/drawing/2014/main" id="{8F659DDD-B9F7-40C5-A753-CB37A1CC9E18}"/>
              </a:ext>
            </a:extLst>
          </p:cNvPr>
          <p:cNvSpPr>
            <a:spLocks noChangeArrowheads="1"/>
          </p:cNvSpPr>
          <p:nvPr/>
        </p:nvSpPr>
        <p:spPr bwMode="auto">
          <a:xfrm>
            <a:off x="7303847" y="3435166"/>
            <a:ext cx="1677737" cy="480950"/>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algn="ctr">
              <a:spcAft>
                <a:spcPts val="600"/>
              </a:spcAft>
            </a:pPr>
            <a:r>
              <a:rPr lang="ru-RU" sz="1400" b="1" dirty="0">
                <a:solidFill>
                  <a:prstClr val="black"/>
                </a:solidFill>
                <a:latin typeface="Times New Roman" panose="02020603050405020304" pitchFamily="18" charset="0"/>
                <a:cs typeface="Times New Roman" panose="02020603050405020304" pitchFamily="18" charset="0"/>
              </a:rPr>
              <a:t> </a:t>
            </a:r>
            <a:r>
              <a:rPr lang="en-US" sz="1400" b="1" dirty="0" smtClean="0">
                <a:solidFill>
                  <a:prstClr val="black"/>
                </a:solidFill>
                <a:latin typeface="Times New Roman" panose="02020603050405020304" pitchFamily="18" charset="0"/>
                <a:cs typeface="Times New Roman" panose="02020603050405020304" pitchFamily="18" charset="0"/>
              </a:rPr>
              <a:t>System</a:t>
            </a:r>
            <a:r>
              <a:rPr lang="ru-RU" sz="1400" b="1" dirty="0" smtClean="0">
                <a:solidFill>
                  <a:prstClr val="black"/>
                </a:solidFill>
                <a:latin typeface="Times New Roman" panose="02020603050405020304" pitchFamily="18" charset="0"/>
                <a:cs typeface="Times New Roman" panose="02020603050405020304" pitchFamily="18" charset="0"/>
              </a:rPr>
              <a:t> </a:t>
            </a:r>
            <a:r>
              <a:rPr lang="en-US" sz="1400" b="1" dirty="0">
                <a:solidFill>
                  <a:prstClr val="black"/>
                </a:solidFill>
                <a:latin typeface="Times New Roman" panose="02020603050405020304" pitchFamily="18" charset="0"/>
                <a:cs typeface="Times New Roman" panose="02020603050405020304" pitchFamily="18" charset="0"/>
              </a:rPr>
              <a:t>S</a:t>
            </a:r>
            <a:r>
              <a:rPr lang="ru-RU" sz="1400" b="1" dirty="0" smtClean="0">
                <a:solidFill>
                  <a:prstClr val="black"/>
                </a:solidFill>
                <a:latin typeface="Times New Roman" panose="02020603050405020304" pitchFamily="18" charset="0"/>
                <a:cs typeface="Times New Roman" panose="02020603050405020304" pitchFamily="18" charset="0"/>
              </a:rPr>
              <a:t>’</a:t>
            </a:r>
            <a:r>
              <a:rPr lang="en-US" sz="1400" b="1" dirty="0" smtClean="0">
                <a:solidFill>
                  <a:prstClr val="black"/>
                </a:solidFill>
                <a:latin typeface="Times New Roman" panose="02020603050405020304" pitchFamily="18" charset="0"/>
                <a:cs typeface="Times New Roman" panose="02020603050405020304" pitchFamily="18" charset="0"/>
              </a:rPr>
              <a:t> is worse</a:t>
            </a:r>
            <a:r>
              <a:rPr lang="ru-RU" sz="1400" b="1" dirty="0" smtClean="0">
                <a:solidFill>
                  <a:prstClr val="black"/>
                </a:solidFill>
                <a:latin typeface="Times New Roman" panose="02020603050405020304" pitchFamily="18" charset="0"/>
                <a:cs typeface="Times New Roman" panose="02020603050405020304" pitchFamily="18" charset="0"/>
              </a:rPr>
              <a:t> </a:t>
            </a:r>
            <a:r>
              <a:rPr lang="en-US" sz="1400" b="1" dirty="0" smtClean="0">
                <a:solidFill>
                  <a:prstClr val="black"/>
                </a:solidFill>
                <a:latin typeface="Times New Roman" panose="02020603050405020304" pitchFamily="18" charset="0"/>
                <a:cs typeface="Times New Roman" panose="02020603050405020304" pitchFamily="18" charset="0"/>
              </a:rPr>
              <a:t>than system</a:t>
            </a:r>
            <a:r>
              <a:rPr lang="ru-RU" sz="1400" b="1" dirty="0" smtClean="0">
                <a:solidFill>
                  <a:prstClr val="black"/>
                </a:solidFill>
                <a:latin typeface="Times New Roman" panose="02020603050405020304" pitchFamily="18" charset="0"/>
                <a:cs typeface="Times New Roman" panose="02020603050405020304" pitchFamily="18" charset="0"/>
              </a:rPr>
              <a:t> </a:t>
            </a:r>
            <a:r>
              <a:rPr lang="en-US" sz="1400" b="1" dirty="0">
                <a:solidFill>
                  <a:prstClr val="black"/>
                </a:solidFill>
                <a:latin typeface="Times New Roman" panose="02020603050405020304" pitchFamily="18" charset="0"/>
                <a:cs typeface="Times New Roman" panose="02020603050405020304" pitchFamily="18" charset="0"/>
              </a:rPr>
              <a:t>S</a:t>
            </a:r>
            <a:r>
              <a:rPr lang="ru-RU" sz="1400" b="1" dirty="0">
                <a:solidFill>
                  <a:prstClr val="black"/>
                </a:solidFill>
                <a:latin typeface="Times New Roman" panose="02020603050405020304" pitchFamily="18" charset="0"/>
                <a:cs typeface="Times New Roman" panose="02020603050405020304" pitchFamily="18" charset="0"/>
              </a:rPr>
              <a:t>”</a:t>
            </a:r>
          </a:p>
        </p:txBody>
      </p:sp>
      <p:sp>
        <p:nvSpPr>
          <p:cNvPr id="20" name="Line 75">
            <a:extLst>
              <a:ext uri="{FF2B5EF4-FFF2-40B4-BE49-F238E27FC236}">
                <a16:creationId xmlns="" xmlns:a16="http://schemas.microsoft.com/office/drawing/2014/main" id="{8CD683FE-867C-471D-91C2-BEFA94261503}"/>
              </a:ext>
            </a:extLst>
          </p:cNvPr>
          <p:cNvSpPr>
            <a:spLocks noChangeShapeType="1"/>
          </p:cNvSpPr>
          <p:nvPr/>
        </p:nvSpPr>
        <p:spPr bwMode="auto">
          <a:xfrm flipH="1" flipV="1">
            <a:off x="4673600" y="883920"/>
            <a:ext cx="20320" cy="56896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sz="1050">
              <a:solidFill>
                <a:prstClr val="black"/>
              </a:solidFill>
              <a:latin typeface="Times New Roman" panose="02020603050405020304" pitchFamily="18" charset="0"/>
              <a:cs typeface="Times New Roman" panose="02020603050405020304" pitchFamily="18" charset="0"/>
            </a:endParaRPr>
          </a:p>
        </p:txBody>
      </p:sp>
      <p:sp>
        <p:nvSpPr>
          <p:cNvPr id="21" name="Line 35">
            <a:extLst>
              <a:ext uri="{FF2B5EF4-FFF2-40B4-BE49-F238E27FC236}">
                <a16:creationId xmlns="" xmlns:a16="http://schemas.microsoft.com/office/drawing/2014/main" id="{B8452AE7-E841-49E3-97E7-46C3D8353C79}"/>
              </a:ext>
            </a:extLst>
          </p:cNvPr>
          <p:cNvSpPr>
            <a:spLocks noChangeShapeType="1"/>
          </p:cNvSpPr>
          <p:nvPr/>
        </p:nvSpPr>
        <p:spPr bwMode="auto">
          <a:xfrm>
            <a:off x="6968490" y="887730"/>
            <a:ext cx="119" cy="221996"/>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sz="1050">
              <a:solidFill>
                <a:prstClr val="black"/>
              </a:solidFill>
              <a:latin typeface="Times New Roman" panose="02020603050405020304" pitchFamily="18" charset="0"/>
              <a:cs typeface="Times New Roman" panose="02020603050405020304" pitchFamily="18" charset="0"/>
            </a:endParaRPr>
          </a:p>
        </p:txBody>
      </p:sp>
      <p:sp>
        <p:nvSpPr>
          <p:cNvPr id="22" name="Line 89">
            <a:extLst>
              <a:ext uri="{FF2B5EF4-FFF2-40B4-BE49-F238E27FC236}">
                <a16:creationId xmlns="" xmlns:a16="http://schemas.microsoft.com/office/drawing/2014/main" id="{790ED0BB-7E9B-4055-B8E0-A18450182F1A}"/>
              </a:ext>
            </a:extLst>
          </p:cNvPr>
          <p:cNvSpPr>
            <a:spLocks noChangeShapeType="1"/>
          </p:cNvSpPr>
          <p:nvPr/>
        </p:nvSpPr>
        <p:spPr bwMode="auto">
          <a:xfrm>
            <a:off x="4673600" y="883920"/>
            <a:ext cx="22987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sz="1050">
              <a:solidFill>
                <a:prstClr val="black"/>
              </a:solidFill>
              <a:latin typeface="Times New Roman" panose="02020603050405020304" pitchFamily="18" charset="0"/>
              <a:cs typeface="Times New Roman" panose="02020603050405020304" pitchFamily="18" charset="0"/>
            </a:endParaRPr>
          </a:p>
        </p:txBody>
      </p:sp>
      <p:sp>
        <p:nvSpPr>
          <p:cNvPr id="23" name="Line 89">
            <a:extLst>
              <a:ext uri="{FF2B5EF4-FFF2-40B4-BE49-F238E27FC236}">
                <a16:creationId xmlns="" xmlns:a16="http://schemas.microsoft.com/office/drawing/2014/main" id="{E56D5B10-650A-41D8-A40F-D19094441762}"/>
              </a:ext>
            </a:extLst>
          </p:cNvPr>
          <p:cNvSpPr>
            <a:spLocks noChangeShapeType="1"/>
          </p:cNvSpPr>
          <p:nvPr/>
        </p:nvSpPr>
        <p:spPr bwMode="auto">
          <a:xfrm flipV="1">
            <a:off x="2247900" y="6573520"/>
            <a:ext cx="2452938" cy="101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sz="1050">
              <a:solidFill>
                <a:prstClr val="black"/>
              </a:solidFill>
              <a:latin typeface="Times New Roman" panose="02020603050405020304" pitchFamily="18" charset="0"/>
              <a:cs typeface="Times New Roman" panose="02020603050405020304" pitchFamily="18" charset="0"/>
            </a:endParaRPr>
          </a:p>
        </p:txBody>
      </p:sp>
      <p:sp>
        <p:nvSpPr>
          <p:cNvPr id="24" name="Line 75">
            <a:extLst>
              <a:ext uri="{FF2B5EF4-FFF2-40B4-BE49-F238E27FC236}">
                <a16:creationId xmlns="" xmlns:a16="http://schemas.microsoft.com/office/drawing/2014/main" id="{AD6FC580-11E3-40A8-95DB-53F750C4C9A4}"/>
              </a:ext>
            </a:extLst>
          </p:cNvPr>
          <p:cNvSpPr>
            <a:spLocks noChangeShapeType="1"/>
          </p:cNvSpPr>
          <p:nvPr/>
        </p:nvSpPr>
        <p:spPr bwMode="auto">
          <a:xfrm flipH="1" flipV="1">
            <a:off x="2250440" y="6377940"/>
            <a:ext cx="0" cy="1981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sz="105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479100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ctrTitle"/>
          </p:nvPr>
        </p:nvSpPr>
        <p:spPr>
          <a:xfrm>
            <a:off x="1187624" y="33573"/>
            <a:ext cx="7195964" cy="371092"/>
          </a:xfrm>
        </p:spPr>
        <p:txBody>
          <a:bodyPr>
            <a:noAutofit/>
          </a:bodyPr>
          <a:lstStyle/>
          <a:p>
            <a:r>
              <a:rPr lang="en-GB" sz="2000" b="1" dirty="0">
                <a:solidFill>
                  <a:srgbClr val="0070C0"/>
                </a:solidFill>
                <a:latin typeface="Times New Roman" panose="02020603050405020304" pitchFamily="18" charset="0"/>
                <a:cs typeface="Times New Roman" panose="02020603050405020304" pitchFamily="18" charset="0"/>
              </a:rPr>
              <a:t>CONCLUSIONS</a:t>
            </a:r>
            <a:endParaRPr lang="ru-RU" sz="2000" b="1" dirty="0">
              <a:solidFill>
                <a:srgbClr val="0070C0"/>
              </a:solidFill>
              <a:latin typeface="Times New Roman" panose="02020603050405020304" pitchFamily="18" charset="0"/>
              <a:cs typeface="Times New Roman" panose="02020603050405020304" pitchFamily="18" charset="0"/>
            </a:endParaRPr>
          </a:p>
        </p:txBody>
      </p:sp>
      <p:sp>
        <p:nvSpPr>
          <p:cNvPr id="22532" name="Rectangle 4"/>
          <p:cNvSpPr>
            <a:spLocks noChangeArrowheads="1"/>
          </p:cNvSpPr>
          <p:nvPr/>
        </p:nvSpPr>
        <p:spPr bwMode="auto">
          <a:xfrm>
            <a:off x="0" y="24923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uk-UA">
              <a:solidFill>
                <a:prstClr val="black"/>
              </a:solidFill>
            </a:endParaRPr>
          </a:p>
        </p:txBody>
      </p:sp>
      <p:grpSp>
        <p:nvGrpSpPr>
          <p:cNvPr id="2" name="Группа 1"/>
          <p:cNvGrpSpPr>
            <a:grpSpLocks/>
          </p:cNvGrpSpPr>
          <p:nvPr/>
        </p:nvGrpSpPr>
        <p:grpSpPr bwMode="auto">
          <a:xfrm>
            <a:off x="0" y="404665"/>
            <a:ext cx="9144000" cy="87312"/>
            <a:chOff x="0" y="1012983"/>
            <a:chExt cx="9144000" cy="96386"/>
          </a:xfrm>
        </p:grpSpPr>
        <p:sp>
          <p:nvSpPr>
            <p:cNvPr id="22534" name="Rectangle 4"/>
            <p:cNvSpPr>
              <a:spLocks noChangeArrowheads="1"/>
            </p:cNvSpPr>
            <p:nvPr/>
          </p:nvSpPr>
          <p:spPr bwMode="auto">
            <a:xfrm>
              <a:off x="0" y="1012983"/>
              <a:ext cx="9144000" cy="44271"/>
            </a:xfrm>
            <a:prstGeom prst="rect">
              <a:avLst/>
            </a:prstGeom>
            <a:solidFill>
              <a:srgbClr val="0066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a:endParaRPr lang="uk-UA" sz="1700">
                <a:solidFill>
                  <a:srgbClr val="000000"/>
                </a:solidFill>
              </a:endParaRPr>
            </a:p>
          </p:txBody>
        </p:sp>
        <p:sp>
          <p:nvSpPr>
            <p:cNvPr id="22535" name="Rectangle 5"/>
            <p:cNvSpPr>
              <a:spLocks noChangeArrowheads="1"/>
            </p:cNvSpPr>
            <p:nvPr/>
          </p:nvSpPr>
          <p:spPr bwMode="auto">
            <a:xfrm>
              <a:off x="0" y="1062146"/>
              <a:ext cx="9144000" cy="47223"/>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a:endParaRPr lang="uk-UA" sz="1700">
                <a:solidFill>
                  <a:srgbClr val="000000"/>
                </a:solidFill>
              </a:endParaRPr>
            </a:p>
          </p:txBody>
        </p:sp>
      </p:grpSp>
      <p:sp>
        <p:nvSpPr>
          <p:cNvPr id="4" name="TextBox 3"/>
          <p:cNvSpPr txBox="1"/>
          <p:nvPr/>
        </p:nvSpPr>
        <p:spPr>
          <a:xfrm>
            <a:off x="403200" y="980728"/>
            <a:ext cx="8489279" cy="5355312"/>
          </a:xfrm>
          <a:prstGeom prst="rect">
            <a:avLst/>
          </a:prstGeom>
          <a:noFill/>
        </p:spPr>
        <p:txBody>
          <a:bodyPr wrap="square" rtlCol="0">
            <a:spAutoFit/>
          </a:bodyPr>
          <a:lstStyle/>
          <a:p>
            <a:pPr algn="just"/>
            <a:r>
              <a:rPr lang="en-US" dirty="0">
                <a:latin typeface="Times New Roman" panose="02020603050405020304" pitchFamily="18" charset="0"/>
                <a:ea typeface="Times New Roman" panose="02020603050405020304" pitchFamily="18" charset="0"/>
              </a:rPr>
              <a:t>To  achieve a high level of creation of a management system in emergencies in digital </a:t>
            </a:r>
            <a:r>
              <a:rPr lang="en-US" dirty="0" smtClean="0">
                <a:latin typeface="Times New Roman" panose="02020603050405020304" pitchFamily="18" charset="0"/>
                <a:ea typeface="Times New Roman" panose="02020603050405020304" pitchFamily="18" charset="0"/>
              </a:rPr>
              <a:t>transformation </a:t>
            </a:r>
            <a:r>
              <a:rPr lang="en-US" dirty="0">
                <a:latin typeface="Times New Roman" panose="02020603050405020304" pitchFamily="18" charset="0"/>
                <a:ea typeface="Times New Roman" panose="02020603050405020304" pitchFamily="18" charset="0"/>
              </a:rPr>
              <a:t>a developed </a:t>
            </a:r>
            <a:r>
              <a:rPr lang="en-US" dirty="0" smtClean="0">
                <a:latin typeface="Times New Roman" panose="02020603050405020304" pitchFamily="18" charset="0"/>
                <a:ea typeface="Times New Roman" panose="02020603050405020304" pitchFamily="18" charset="0"/>
              </a:rPr>
              <a:t>system</a:t>
            </a:r>
            <a:r>
              <a:rPr lang="uk-UA" dirty="0" smtClean="0">
                <a:latin typeface="Times New Roman" panose="02020603050405020304" pitchFamily="18" charset="0"/>
                <a:ea typeface="Times New Roman" panose="02020603050405020304" pitchFamily="18" charset="0"/>
              </a:rPr>
              <a:t> </a:t>
            </a:r>
            <a:r>
              <a:rPr lang="en-US" dirty="0" smtClean="0">
                <a:latin typeface="Times New Roman" panose="02020603050405020304" pitchFamily="18" charset="0"/>
                <a:ea typeface="Times New Roman" panose="02020603050405020304" pitchFamily="18" charset="0"/>
              </a:rPr>
              <a:t>is </a:t>
            </a:r>
            <a:r>
              <a:rPr lang="en-US" dirty="0">
                <a:latin typeface="Times New Roman" panose="02020603050405020304" pitchFamily="18" charset="0"/>
                <a:ea typeface="Times New Roman" panose="02020603050405020304" pitchFamily="18" charset="0"/>
              </a:rPr>
              <a:t>needed that would ensure the effective use of infocommunication networks and new information technologies.</a:t>
            </a:r>
          </a:p>
          <a:p>
            <a:pPr algn="just"/>
            <a:r>
              <a:rPr lang="en-US" dirty="0">
                <a:latin typeface="Times New Roman" panose="02020603050405020304" pitchFamily="18" charset="0"/>
                <a:ea typeface="Times New Roman" panose="02020603050405020304" pitchFamily="18" charset="0"/>
              </a:rPr>
              <a:t>It </a:t>
            </a:r>
            <a:r>
              <a:rPr lang="en-US" dirty="0" smtClean="0">
                <a:latin typeface="Times New Roman" panose="02020603050405020304" pitchFamily="18" charset="0"/>
                <a:ea typeface="Times New Roman" panose="02020603050405020304" pitchFamily="18" charset="0"/>
              </a:rPr>
              <a:t>is important </a:t>
            </a:r>
            <a:r>
              <a:rPr lang="en-US" dirty="0">
                <a:latin typeface="Times New Roman" panose="02020603050405020304" pitchFamily="18" charset="0"/>
                <a:ea typeface="Times New Roman" panose="02020603050405020304" pitchFamily="18" charset="0"/>
              </a:rPr>
              <a:t>to identify and solve problems and tasks of readiness to manage infocommunication networks in emergency situations, state of emergency and special period. The difficulty of solving these problems is in the suddenness of emergencies. Arising, they change the usual conditions of the infocommunication network</a:t>
            </a:r>
            <a:r>
              <a:rPr lang="en-US" dirty="0" smtClean="0">
                <a:latin typeface="Times New Roman" panose="02020603050405020304" pitchFamily="18" charset="0"/>
                <a:ea typeface="Times New Roman" panose="02020603050405020304" pitchFamily="18" charset="0"/>
              </a:rPr>
              <a:t>.</a:t>
            </a:r>
            <a:endParaRPr lang="en-US" dirty="0">
              <a:latin typeface="Times New Roman" panose="02020603050405020304" pitchFamily="18" charset="0"/>
              <a:ea typeface="Times New Roman" panose="02020603050405020304" pitchFamily="18" charset="0"/>
            </a:endParaRPr>
          </a:p>
          <a:p>
            <a:pPr algn="just"/>
            <a:r>
              <a:rPr lang="en-US" dirty="0">
                <a:latin typeface="Times New Roman" panose="02020603050405020304" pitchFamily="18" charset="0"/>
                <a:ea typeface="Times New Roman" panose="02020603050405020304" pitchFamily="18" charset="0"/>
              </a:rPr>
              <a:t>For creating a system of emergency management in the digital transformation of the state, it is necessary to perform the main tasks to ensure the implementation of state policy in the field:</a:t>
            </a:r>
          </a:p>
          <a:p>
            <a:pPr algn="just"/>
            <a:r>
              <a:rPr lang="en-US" dirty="0">
                <a:latin typeface="Times New Roman" panose="02020603050405020304" pitchFamily="18" charset="0"/>
                <a:ea typeface="Times New Roman" panose="02020603050405020304" pitchFamily="18" charset="0"/>
              </a:rPr>
              <a:t>• digitalization, digital development;</a:t>
            </a:r>
          </a:p>
          <a:p>
            <a:pPr algn="just"/>
            <a:r>
              <a:rPr lang="en-US" dirty="0">
                <a:latin typeface="Times New Roman" panose="02020603050405020304" pitchFamily="18" charset="0"/>
                <a:ea typeface="Times New Roman" panose="02020603050405020304" pitchFamily="18" charset="0"/>
              </a:rPr>
              <a:t>• digital economy, digital innovation and technology;</a:t>
            </a:r>
          </a:p>
          <a:p>
            <a:pPr algn="just"/>
            <a:r>
              <a:rPr lang="en-US" dirty="0">
                <a:latin typeface="Times New Roman" panose="02020603050405020304" pitchFamily="18" charset="0"/>
                <a:ea typeface="Times New Roman" panose="02020603050405020304" pitchFamily="18" charset="0"/>
              </a:rPr>
              <a:t>• e-government and e-democracy;</a:t>
            </a:r>
          </a:p>
          <a:p>
            <a:pPr algn="just"/>
            <a:r>
              <a:rPr lang="en-US" dirty="0">
                <a:latin typeface="Times New Roman" panose="02020603050405020304" pitchFamily="18" charset="0"/>
                <a:ea typeface="Times New Roman" panose="02020603050405020304" pitchFamily="18" charset="0"/>
              </a:rPr>
              <a:t>• development of digital skills and digital rights of citizens;</a:t>
            </a:r>
          </a:p>
          <a:p>
            <a:pPr algn="just"/>
            <a:r>
              <a:rPr lang="en-US" dirty="0">
                <a:latin typeface="Times New Roman" panose="02020603050405020304" pitchFamily="18" charset="0"/>
                <a:ea typeface="Times New Roman" panose="02020603050405020304" pitchFamily="18" charset="0"/>
              </a:rPr>
              <a:t>• open data, development of regional electronic information resources and interoperability;</a:t>
            </a:r>
          </a:p>
          <a:p>
            <a:pPr algn="just"/>
            <a:r>
              <a:rPr lang="en-US" dirty="0">
                <a:latin typeface="Times New Roman" panose="02020603050405020304" pitchFamily="18" charset="0"/>
                <a:ea typeface="Times New Roman" panose="02020603050405020304" pitchFamily="18" charset="0"/>
              </a:rPr>
              <a:t>• security of information, communication, telecommunications, development of broadband Internet access and telecommunications </a:t>
            </a:r>
            <a:r>
              <a:rPr lang="en-US" dirty="0" smtClean="0">
                <a:latin typeface="Times New Roman" panose="02020603050405020304" pitchFamily="18" charset="0"/>
                <a:ea typeface="Times New Roman" panose="02020603050405020304" pitchFamily="18" charset="0"/>
              </a:rPr>
              <a:t>infrastructure;</a:t>
            </a:r>
            <a:endParaRPr lang="en-US" dirty="0">
              <a:latin typeface="Times New Roman" panose="02020603050405020304" pitchFamily="18" charset="0"/>
              <a:ea typeface="Times New Roman" panose="02020603050405020304" pitchFamily="18" charset="0"/>
            </a:endParaRPr>
          </a:p>
          <a:p>
            <a:pPr algn="just"/>
            <a:r>
              <a:rPr lang="en-US" dirty="0">
                <a:latin typeface="Times New Roman" panose="02020603050405020304" pitchFamily="18" charset="0"/>
                <a:ea typeface="Times New Roman" panose="02020603050405020304" pitchFamily="18" charset="0"/>
              </a:rPr>
              <a:t>• provision of electronic and administrative services;</a:t>
            </a:r>
          </a:p>
          <a:p>
            <a:pPr algn="just"/>
            <a:r>
              <a:rPr lang="en-US" dirty="0">
                <a:latin typeface="Times New Roman" panose="02020603050405020304" pitchFamily="18" charset="0"/>
                <a:ea typeface="Times New Roman" panose="02020603050405020304" pitchFamily="18" charset="0"/>
              </a:rPr>
              <a:t>• development of the IT industry.</a:t>
            </a:r>
          </a:p>
        </p:txBody>
      </p:sp>
    </p:spTree>
    <p:extLst>
      <p:ext uri="{BB962C8B-B14F-4D97-AF65-F5344CB8AC3E}">
        <p14:creationId xmlns:p14="http://schemas.microsoft.com/office/powerpoint/2010/main" val="3181116111"/>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600201"/>
            <a:ext cx="7355160" cy="1828800"/>
          </a:xfrm>
        </p:spPr>
        <p:txBody>
          <a:bodyPr/>
          <a:lstStyle/>
          <a:p>
            <a:pPr marL="177800" indent="0" algn="ctr">
              <a:lnSpc>
                <a:spcPct val="116000"/>
              </a:lnSpc>
              <a:spcAft>
                <a:spcPts val="0"/>
              </a:spcAft>
              <a:buNone/>
            </a:pPr>
            <a:endParaRPr lang="uk-UA" b="1" dirty="0" smtClean="0">
              <a:latin typeface="Times New Roman" panose="02020603050405020304" pitchFamily="18" charset="0"/>
              <a:ea typeface="Times New Roman" panose="02020603050405020304" pitchFamily="18" charset="0"/>
            </a:endParaRPr>
          </a:p>
          <a:p>
            <a:pPr marL="0" indent="0" algn="ctr">
              <a:buNone/>
            </a:pPr>
            <a:r>
              <a:rPr lang="en-US" dirty="0" smtClean="0">
                <a:solidFill>
                  <a:srgbClr val="002060"/>
                </a:solidFill>
              </a:rPr>
              <a:t>     </a:t>
            </a:r>
            <a:r>
              <a:rPr lang="en-US" sz="4400" dirty="0" smtClean="0">
                <a:solidFill>
                  <a:srgbClr val="002060"/>
                </a:solidFill>
              </a:rPr>
              <a:t>Thank </a:t>
            </a:r>
            <a:r>
              <a:rPr lang="en-US" sz="4400" dirty="0">
                <a:solidFill>
                  <a:srgbClr val="002060"/>
                </a:solidFill>
              </a:rPr>
              <a:t>you for your attention!</a:t>
            </a:r>
            <a:endParaRPr lang="ru-RU" sz="4400" dirty="0">
              <a:solidFill>
                <a:srgbClr val="002060"/>
              </a:solidFill>
            </a:endParaRPr>
          </a:p>
        </p:txBody>
      </p:sp>
      <p:sp>
        <p:nvSpPr>
          <p:cNvPr id="4" name="Номер слайда 3"/>
          <p:cNvSpPr>
            <a:spLocks noGrp="1"/>
          </p:cNvSpPr>
          <p:nvPr>
            <p:ph type="sldNum" sz="quarter" idx="12"/>
          </p:nvPr>
        </p:nvSpPr>
        <p:spPr/>
        <p:txBody>
          <a:bodyPr/>
          <a:lstStyle/>
          <a:p>
            <a:pPr>
              <a:defRPr/>
            </a:pPr>
            <a:fld id="{EA3CEE1A-DA42-4543-9798-A914A10A1F71}" type="slidenum">
              <a:rPr lang="ru-RU" smtClean="0">
                <a:solidFill>
                  <a:prstClr val="black">
                    <a:tint val="75000"/>
                  </a:prstClr>
                </a:solidFill>
              </a:rPr>
              <a:pPr>
                <a:defRPr/>
              </a:pPr>
              <a:t>15</a:t>
            </a:fld>
            <a:endParaRPr lang="ru-RU">
              <a:solidFill>
                <a:prstClr val="black">
                  <a:tint val="75000"/>
                </a:prstClr>
              </a:solidFill>
            </a:endParaRPr>
          </a:p>
        </p:txBody>
      </p:sp>
    </p:spTree>
    <p:extLst>
      <p:ext uri="{BB962C8B-B14F-4D97-AF65-F5344CB8AC3E}">
        <p14:creationId xmlns:p14="http://schemas.microsoft.com/office/powerpoint/2010/main" val="232447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pPr>
              <a:defRPr/>
            </a:pPr>
            <a:fld id="{EA3CEE1A-DA42-4543-9798-A914A10A1F71}" type="slidenum">
              <a:rPr lang="ru-RU" smtClean="0"/>
              <a:pPr>
                <a:defRPr/>
              </a:pPr>
              <a:t>1</a:t>
            </a:fld>
            <a:endParaRPr lang="ru-RU"/>
          </a:p>
        </p:txBody>
      </p:sp>
      <p:pic>
        <p:nvPicPr>
          <p:cNvPr id="8" name="Місце для вмісту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9512" y="548680"/>
            <a:ext cx="8784976" cy="5976664"/>
          </a:xfrm>
        </p:spPr>
      </p:pic>
    </p:spTree>
    <p:extLst>
      <p:ext uri="{BB962C8B-B14F-4D97-AF65-F5344CB8AC3E}">
        <p14:creationId xmlns:p14="http://schemas.microsoft.com/office/powerpoint/2010/main" val="28186498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Скругленный прямоугольник 10"/>
          <p:cNvSpPr/>
          <p:nvPr/>
        </p:nvSpPr>
        <p:spPr>
          <a:xfrm>
            <a:off x="251520" y="620688"/>
            <a:ext cx="8712967" cy="1200329"/>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dirty="0"/>
          </a:p>
        </p:txBody>
      </p:sp>
      <p:sp>
        <p:nvSpPr>
          <p:cNvPr id="4" name="TextBox 3"/>
          <p:cNvSpPr txBox="1"/>
          <p:nvPr/>
        </p:nvSpPr>
        <p:spPr>
          <a:xfrm>
            <a:off x="251520" y="644495"/>
            <a:ext cx="8712967" cy="1200329"/>
          </a:xfrm>
          <a:prstGeom prst="rect">
            <a:avLst/>
          </a:prstGeom>
          <a:noFill/>
        </p:spPr>
        <p:txBody>
          <a:bodyPr wrap="square" rtlCol="0">
            <a:spAutoFit/>
          </a:bodyPr>
          <a:lstStyle/>
          <a:p>
            <a:pPr algn="just"/>
            <a:r>
              <a:rPr lang="uk-UA" dirty="0" smtClean="0">
                <a:latin typeface="Times New Roman" pitchFamily="18" charset="0"/>
                <a:cs typeface="Times New Roman" pitchFamily="18" charset="0"/>
              </a:rPr>
              <a:t>	</a:t>
            </a:r>
            <a:r>
              <a:rPr lang="en-US" b="1" dirty="0">
                <a:latin typeface="Times New Roman" pitchFamily="18" charset="0"/>
                <a:cs typeface="Times New Roman" pitchFamily="18" charset="0"/>
              </a:rPr>
              <a:t>Emergency</a:t>
            </a:r>
            <a:r>
              <a:rPr lang="en-US" dirty="0">
                <a:latin typeface="Times New Roman" pitchFamily="18" charset="0"/>
                <a:cs typeface="Times New Roman" pitchFamily="18" charset="0"/>
              </a:rPr>
              <a:t> - violation of normal living conditions and activities of people on objects or territories, caused by an accident, catastrophe, epidemic, natural </a:t>
            </a:r>
            <a:r>
              <a:rPr lang="en-US" dirty="0" smtClean="0">
                <a:latin typeface="Times New Roman" pitchFamily="18" charset="0"/>
                <a:cs typeface="Times New Roman" pitchFamily="18" charset="0"/>
              </a:rPr>
              <a:t>disaster</a:t>
            </a:r>
            <a:r>
              <a:rPr lang="ru-RU" dirty="0">
                <a:latin typeface="Times New Roman" pitchFamily="18" charset="0"/>
                <a:cs typeface="Times New Roman" pitchFamily="18" charset="0"/>
              </a:rPr>
              <a:t>,</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epizootic, large fire, use of means of destruction that have caused or may lead to human and material </a:t>
            </a:r>
            <a:r>
              <a:rPr lang="en-US" dirty="0" smtClean="0">
                <a:latin typeface="Times New Roman" pitchFamily="18" charset="0"/>
                <a:cs typeface="Times New Roman" pitchFamily="18" charset="0"/>
              </a:rPr>
              <a:t>losses</a:t>
            </a:r>
            <a:endParaRPr lang="uk-UA" dirty="0" smtClean="0">
              <a:latin typeface="Times New Roman" pitchFamily="18" charset="0"/>
              <a:cs typeface="Times New Roman" pitchFamily="18" charset="0"/>
            </a:endParaRPr>
          </a:p>
        </p:txBody>
      </p:sp>
      <p:sp>
        <p:nvSpPr>
          <p:cNvPr id="5" name="Скругленный прямоугольник 4"/>
          <p:cNvSpPr/>
          <p:nvPr/>
        </p:nvSpPr>
        <p:spPr>
          <a:xfrm>
            <a:off x="2797310" y="1988840"/>
            <a:ext cx="3646898" cy="1872208"/>
          </a:xfrm>
          <a:prstGeom prst="roundRect">
            <a:avLst/>
          </a:prstGeom>
          <a:solidFill>
            <a:srgbClr val="BAEFB7"/>
          </a:solidFill>
          <a:ln>
            <a:solidFill>
              <a:srgbClr val="BAEFB7"/>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4000" b="1" i="1" dirty="0" smtClean="0">
                <a:latin typeface="Times New Roman" pitchFamily="18" charset="0"/>
                <a:cs typeface="Times New Roman" pitchFamily="18" charset="0"/>
              </a:rPr>
              <a:t>E</a:t>
            </a:r>
            <a:r>
              <a:rPr lang="en-GB" sz="4000" b="1" i="1" dirty="0" err="1" smtClean="0">
                <a:latin typeface="Times New Roman" pitchFamily="18" charset="0"/>
                <a:cs typeface="Times New Roman" pitchFamily="18" charset="0"/>
              </a:rPr>
              <a:t>mergency</a:t>
            </a:r>
            <a:r>
              <a:rPr lang="en-GB" sz="4000" b="1" i="1" dirty="0" smtClean="0">
                <a:latin typeface="Times New Roman" pitchFamily="18" charset="0"/>
                <a:cs typeface="Times New Roman" pitchFamily="18" charset="0"/>
              </a:rPr>
              <a:t> </a:t>
            </a:r>
            <a:r>
              <a:rPr lang="en-GB" sz="4000" b="1" i="1" dirty="0">
                <a:latin typeface="Times New Roman" pitchFamily="18" charset="0"/>
                <a:cs typeface="Times New Roman" pitchFamily="18" charset="0"/>
              </a:rPr>
              <a:t>situation</a:t>
            </a:r>
            <a:endParaRPr lang="ru-RU" sz="4000" b="1" i="1" dirty="0">
              <a:latin typeface="Times New Roman" pitchFamily="18" charset="0"/>
              <a:cs typeface="Times New Roman" pitchFamily="18" charset="0"/>
            </a:endParaRPr>
          </a:p>
        </p:txBody>
      </p:sp>
      <p:sp>
        <p:nvSpPr>
          <p:cNvPr id="6" name="Прямоугольник 5"/>
          <p:cNvSpPr/>
          <p:nvPr/>
        </p:nvSpPr>
        <p:spPr>
          <a:xfrm>
            <a:off x="179512" y="4330656"/>
            <a:ext cx="2016224" cy="190665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400" dirty="0" smtClean="0">
                <a:latin typeface="Times New Roman" pitchFamily="18" charset="0"/>
                <a:cs typeface="Times New Roman" pitchFamily="18" charset="0"/>
              </a:rPr>
              <a:t>N</a:t>
            </a:r>
            <a:r>
              <a:rPr lang="en-GB" sz="2400" dirty="0" err="1" smtClean="0">
                <a:latin typeface="Times New Roman" pitchFamily="18" charset="0"/>
                <a:cs typeface="Times New Roman" pitchFamily="18" charset="0"/>
              </a:rPr>
              <a:t>atural</a:t>
            </a:r>
            <a:r>
              <a:rPr lang="en-GB" sz="2400" dirty="0" smtClean="0">
                <a:latin typeface="Times New Roman" pitchFamily="18" charset="0"/>
                <a:cs typeface="Times New Roman" pitchFamily="18" charset="0"/>
              </a:rPr>
              <a:t> </a:t>
            </a:r>
            <a:r>
              <a:rPr lang="en-GB" sz="2400" dirty="0">
                <a:latin typeface="Times New Roman" pitchFamily="18" charset="0"/>
                <a:cs typeface="Times New Roman" pitchFamily="18" charset="0"/>
              </a:rPr>
              <a:t>nature</a:t>
            </a:r>
            <a:endParaRPr lang="ru-RU" sz="2400" dirty="0">
              <a:latin typeface="Times New Roman" pitchFamily="18" charset="0"/>
              <a:cs typeface="Times New Roman" pitchFamily="18" charset="0"/>
            </a:endParaRPr>
          </a:p>
        </p:txBody>
      </p:sp>
      <p:sp>
        <p:nvSpPr>
          <p:cNvPr id="7" name="Прямоугольник 6"/>
          <p:cNvSpPr/>
          <p:nvPr/>
        </p:nvSpPr>
        <p:spPr>
          <a:xfrm>
            <a:off x="2411760" y="4330656"/>
            <a:ext cx="2304256" cy="190665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sz="2400">
                <a:latin typeface="Times New Roman" pitchFamily="18" charset="0"/>
                <a:cs typeface="Times New Roman" pitchFamily="18" charset="0"/>
              </a:rPr>
              <a:t>Man-made nature</a:t>
            </a:r>
            <a:endParaRPr lang="ru-RU" sz="2400" dirty="0">
              <a:latin typeface="Times New Roman" pitchFamily="18" charset="0"/>
              <a:cs typeface="Times New Roman" pitchFamily="18" charset="0"/>
            </a:endParaRPr>
          </a:p>
        </p:txBody>
      </p:sp>
      <p:sp>
        <p:nvSpPr>
          <p:cNvPr id="8" name="Прямоугольник 7"/>
          <p:cNvSpPr/>
          <p:nvPr/>
        </p:nvSpPr>
        <p:spPr>
          <a:xfrm>
            <a:off x="4836783" y="4321452"/>
            <a:ext cx="2448270" cy="190665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sz="2400">
                <a:latin typeface="Times New Roman" pitchFamily="18" charset="0"/>
                <a:cs typeface="Times New Roman" pitchFamily="18" charset="0"/>
              </a:rPr>
              <a:t>Unconstitutional orientation</a:t>
            </a:r>
            <a:endParaRPr lang="ru-RU" sz="2400" dirty="0">
              <a:latin typeface="Times New Roman" pitchFamily="18" charset="0"/>
              <a:cs typeface="Times New Roman" pitchFamily="18" charset="0"/>
            </a:endParaRPr>
          </a:p>
        </p:txBody>
      </p:sp>
      <p:sp>
        <p:nvSpPr>
          <p:cNvPr id="9" name="Прямоугольник 8"/>
          <p:cNvSpPr/>
          <p:nvPr/>
        </p:nvSpPr>
        <p:spPr>
          <a:xfrm>
            <a:off x="7380310" y="4330656"/>
            <a:ext cx="1584178" cy="190665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sz="2400">
                <a:latin typeface="Times New Roman" pitchFamily="18" charset="0"/>
                <a:cs typeface="Times New Roman" pitchFamily="18" charset="0"/>
              </a:rPr>
              <a:t>Military nature</a:t>
            </a:r>
            <a:endParaRPr lang="ru-RU" sz="2400" dirty="0">
              <a:latin typeface="Times New Roman" pitchFamily="18" charset="0"/>
              <a:cs typeface="Times New Roman" pitchFamily="18" charset="0"/>
            </a:endParaRPr>
          </a:p>
        </p:txBody>
      </p:sp>
      <p:cxnSp>
        <p:nvCxnSpPr>
          <p:cNvPr id="19" name="Прямая со стрелкой 18"/>
          <p:cNvCxnSpPr>
            <a:stCxn id="5" idx="2"/>
            <a:endCxn id="8" idx="0"/>
          </p:cNvCxnSpPr>
          <p:nvPr/>
        </p:nvCxnSpPr>
        <p:spPr>
          <a:xfrm>
            <a:off x="4620759" y="3861048"/>
            <a:ext cx="1440159" cy="4604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Прямая со стрелкой 20"/>
          <p:cNvCxnSpPr>
            <a:stCxn id="5" idx="2"/>
            <a:endCxn id="9" idx="0"/>
          </p:cNvCxnSpPr>
          <p:nvPr/>
        </p:nvCxnSpPr>
        <p:spPr>
          <a:xfrm>
            <a:off x="4620759" y="3861048"/>
            <a:ext cx="3551640" cy="4696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Прямая со стрелкой 31"/>
          <p:cNvCxnSpPr>
            <a:stCxn id="5" idx="2"/>
            <a:endCxn id="7" idx="0"/>
          </p:cNvCxnSpPr>
          <p:nvPr/>
        </p:nvCxnSpPr>
        <p:spPr>
          <a:xfrm flipH="1">
            <a:off x="3563888" y="3861048"/>
            <a:ext cx="1056871" cy="4696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Прямая со стрелкой 33"/>
          <p:cNvCxnSpPr>
            <a:stCxn id="5" idx="2"/>
            <a:endCxn id="6" idx="0"/>
          </p:cNvCxnSpPr>
          <p:nvPr/>
        </p:nvCxnSpPr>
        <p:spPr>
          <a:xfrm flipH="1">
            <a:off x="1187624" y="3861048"/>
            <a:ext cx="3433135" cy="4696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69574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кругленный прямоугольник 4"/>
          <p:cNvSpPr/>
          <p:nvPr/>
        </p:nvSpPr>
        <p:spPr>
          <a:xfrm>
            <a:off x="1547664" y="1124744"/>
            <a:ext cx="6192688" cy="936104"/>
          </a:xfrm>
          <a:prstGeom prst="roundRect">
            <a:avLst/>
          </a:prstGeom>
          <a:solidFill>
            <a:srgbClr val="9966FF"/>
          </a:solidFill>
        </p:spPr>
        <p:style>
          <a:lnRef idx="1">
            <a:schemeClr val="accent4"/>
          </a:lnRef>
          <a:fillRef idx="2">
            <a:schemeClr val="accent4"/>
          </a:fillRef>
          <a:effectRef idx="1">
            <a:schemeClr val="accent4"/>
          </a:effectRef>
          <a:fontRef idx="minor">
            <a:schemeClr val="dk1"/>
          </a:fontRef>
        </p:style>
        <p:txBody>
          <a:bodyPr rtlCol="0" anchor="ctr"/>
          <a:lstStyle/>
          <a:p>
            <a:pPr algn="ctr"/>
            <a:r>
              <a:rPr lang="en-GB" sz="3200" dirty="0">
                <a:latin typeface="Times New Roman" pitchFamily="18" charset="0"/>
                <a:cs typeface="Times New Roman" pitchFamily="18" charset="0"/>
              </a:rPr>
              <a:t>SIGNS OF EMERGENCY SITUATIONS</a:t>
            </a:r>
            <a:endParaRPr lang="ru-RU" sz="3200" dirty="0">
              <a:latin typeface="Times New Roman" pitchFamily="18" charset="0"/>
              <a:cs typeface="Times New Roman" pitchFamily="18" charset="0"/>
            </a:endParaRPr>
          </a:p>
        </p:txBody>
      </p:sp>
      <p:sp>
        <p:nvSpPr>
          <p:cNvPr id="7" name="Овал 6"/>
          <p:cNvSpPr/>
          <p:nvPr/>
        </p:nvSpPr>
        <p:spPr>
          <a:xfrm>
            <a:off x="1547664" y="2276872"/>
            <a:ext cx="2232248" cy="2232248"/>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ru-RU" sz="2000" dirty="0"/>
          </a:p>
        </p:txBody>
      </p:sp>
      <p:sp>
        <p:nvSpPr>
          <p:cNvPr id="8" name="Овал 7"/>
          <p:cNvSpPr/>
          <p:nvPr/>
        </p:nvSpPr>
        <p:spPr>
          <a:xfrm>
            <a:off x="5508104" y="2276872"/>
            <a:ext cx="2232248" cy="2232248"/>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GB" sz="2000" i="1" dirty="0">
                <a:latin typeface="Times New Roman" pitchFamily="18" charset="0"/>
                <a:cs typeface="Times New Roman" pitchFamily="18" charset="0"/>
              </a:rPr>
              <a:t>Violation of ecological balance</a:t>
            </a:r>
            <a:endParaRPr lang="ru-RU" sz="2000" i="1" dirty="0">
              <a:latin typeface="Times New Roman" pitchFamily="18" charset="0"/>
              <a:cs typeface="Times New Roman" pitchFamily="18" charset="0"/>
            </a:endParaRPr>
          </a:p>
        </p:txBody>
      </p:sp>
      <p:sp>
        <p:nvSpPr>
          <p:cNvPr id="9" name="Овал 8"/>
          <p:cNvSpPr/>
          <p:nvPr/>
        </p:nvSpPr>
        <p:spPr>
          <a:xfrm>
            <a:off x="1619672" y="4581128"/>
            <a:ext cx="2232248" cy="2232248"/>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i="1" dirty="0">
                <a:latin typeface="Times New Roman" pitchFamily="18" charset="0"/>
                <a:cs typeface="Times New Roman" pitchFamily="18" charset="0"/>
              </a:rPr>
              <a:t>Complete or </a:t>
            </a:r>
            <a:r>
              <a:rPr lang="en-US" sz="2000" i="1" dirty="0">
                <a:latin typeface="Times New Roman" pitchFamily="18" charset="0"/>
                <a:cs typeface="Times New Roman" pitchFamily="18" charset="0"/>
              </a:rPr>
              <a:t>partial</a:t>
            </a:r>
            <a:r>
              <a:rPr lang="en-US" i="1" dirty="0">
                <a:latin typeface="Times New Roman" pitchFamily="18" charset="0"/>
                <a:cs typeface="Times New Roman" pitchFamily="18" charset="0"/>
              </a:rPr>
              <a:t> cessation of IT-activities</a:t>
            </a:r>
          </a:p>
        </p:txBody>
      </p:sp>
      <p:sp>
        <p:nvSpPr>
          <p:cNvPr id="10" name="Овал 9"/>
          <p:cNvSpPr/>
          <p:nvPr/>
        </p:nvSpPr>
        <p:spPr>
          <a:xfrm>
            <a:off x="5508104" y="4625752"/>
            <a:ext cx="2232248" cy="2232248"/>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GB" sz="2000" i="1" dirty="0">
                <a:latin typeface="Times New Roman" pitchFamily="18" charset="0"/>
                <a:cs typeface="Times New Roman" pitchFamily="18" charset="0"/>
              </a:rPr>
              <a:t>Material and economic damage</a:t>
            </a:r>
          </a:p>
        </p:txBody>
      </p:sp>
      <p:cxnSp>
        <p:nvCxnSpPr>
          <p:cNvPr id="12" name="Соединительная линия уступом 11"/>
          <p:cNvCxnSpPr>
            <a:stCxn id="5" idx="2"/>
            <a:endCxn id="8" idx="2"/>
          </p:cNvCxnSpPr>
          <p:nvPr/>
        </p:nvCxnSpPr>
        <p:spPr>
          <a:xfrm rot="16200000" flipH="1">
            <a:off x="4409982" y="2294874"/>
            <a:ext cx="1332148" cy="864096"/>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Соединительная линия уступом 13"/>
          <p:cNvCxnSpPr/>
          <p:nvPr/>
        </p:nvCxnSpPr>
        <p:spPr>
          <a:xfrm rot="16200000" flipH="1">
            <a:off x="3235542" y="3427918"/>
            <a:ext cx="3681028" cy="864096"/>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Соединительная линия уступом 21"/>
          <p:cNvCxnSpPr>
            <a:stCxn id="5" idx="2"/>
            <a:endCxn id="9" idx="6"/>
          </p:cNvCxnSpPr>
          <p:nvPr/>
        </p:nvCxnSpPr>
        <p:spPr>
          <a:xfrm rot="5400000">
            <a:off x="2429762" y="3483006"/>
            <a:ext cx="3636404" cy="792088"/>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Соединительная линия уступом 23"/>
          <p:cNvCxnSpPr>
            <a:stCxn id="5" idx="2"/>
            <a:endCxn id="7" idx="6"/>
          </p:cNvCxnSpPr>
          <p:nvPr/>
        </p:nvCxnSpPr>
        <p:spPr>
          <a:xfrm rot="5400000">
            <a:off x="3545886" y="2294874"/>
            <a:ext cx="1332148" cy="864096"/>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2023846" y="2726922"/>
            <a:ext cx="1404156" cy="1631216"/>
          </a:xfrm>
          <a:prstGeom prst="rect">
            <a:avLst/>
          </a:prstGeom>
          <a:noFill/>
        </p:spPr>
        <p:txBody>
          <a:bodyPr wrap="square" rtlCol="0">
            <a:spAutoFit/>
          </a:bodyPr>
          <a:lstStyle/>
          <a:p>
            <a:pPr algn="ctr"/>
            <a:r>
              <a:rPr lang="en-US" sz="2000" i="1" dirty="0">
                <a:latin typeface="Times New Roman" pitchFamily="18" charset="0"/>
                <a:cs typeface="Times New Roman" pitchFamily="18" charset="0"/>
              </a:rPr>
              <a:t>Danger to life and health of many people</a:t>
            </a:r>
          </a:p>
        </p:txBody>
      </p:sp>
      <p:sp>
        <p:nvSpPr>
          <p:cNvPr id="13" name="Прямоугольник 10"/>
          <p:cNvSpPr>
            <a:spLocks noChangeArrowheads="1"/>
          </p:cNvSpPr>
          <p:nvPr/>
        </p:nvSpPr>
        <p:spPr bwMode="auto">
          <a:xfrm>
            <a:off x="1403648" y="-30953"/>
            <a:ext cx="6143625" cy="677108"/>
          </a:xfrm>
          <a:prstGeom prst="rect">
            <a:avLst/>
          </a:prstGeom>
          <a:noFill/>
          <a:ln w="9525">
            <a:noFill/>
            <a:miter lim="800000"/>
            <a:headEnd/>
            <a:tailEnd/>
          </a:ln>
        </p:spPr>
        <p:txBody>
          <a:bodyPr>
            <a:spAutoFit/>
          </a:bodyPr>
          <a:lstStyle/>
          <a:p>
            <a:pPr algn="ctr"/>
            <a:r>
              <a:rPr lang="uk-UA" b="1" dirty="0">
                <a:solidFill>
                  <a:srgbClr val="0070C0"/>
                </a:solidFill>
                <a:latin typeface="Times New Roman" pitchFamily="18" charset="0"/>
                <a:cs typeface="Times New Roman" pitchFamily="18" charset="0"/>
              </a:rPr>
              <a:t/>
            </a:r>
            <a:br>
              <a:rPr lang="uk-UA" b="1" dirty="0">
                <a:solidFill>
                  <a:srgbClr val="0070C0"/>
                </a:solidFill>
                <a:latin typeface="Times New Roman" pitchFamily="18" charset="0"/>
                <a:cs typeface="Times New Roman" pitchFamily="18" charset="0"/>
              </a:rPr>
            </a:br>
            <a:endParaRPr lang="en-US" sz="2000" b="1" i="1" dirty="0">
              <a:solidFill>
                <a:srgbClr val="0070C0"/>
              </a:solidFill>
              <a:latin typeface="Times New Roman" pitchFamily="18" charset="0"/>
              <a:cs typeface="Times New Roman" pitchFamily="18" charset="0"/>
            </a:endParaRPr>
          </a:p>
        </p:txBody>
      </p:sp>
      <p:sp>
        <p:nvSpPr>
          <p:cNvPr id="6" name="Rectangle 2"/>
          <p:cNvSpPr>
            <a:spLocks noChangeArrowheads="1"/>
          </p:cNvSpPr>
          <p:nvPr/>
        </p:nvSpPr>
        <p:spPr bwMode="auto">
          <a:xfrm>
            <a:off x="323528" y="177363"/>
            <a:ext cx="7704856" cy="291115"/>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5870" rIns="0" bIns="-1587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2100" b="0" i="0" u="none" strike="noStrike" cap="none" normalizeH="0" baseline="0" dirty="0" smtClean="0">
                <a:ln>
                  <a:noFill/>
                </a:ln>
                <a:solidFill>
                  <a:srgbClr val="0000CC"/>
                </a:solidFill>
                <a:effectLst/>
                <a:latin typeface="inherit"/>
              </a:rPr>
              <a:t>,</a:t>
            </a:r>
            <a:endParaRPr kumimoji="0" lang="ru-RU" altLang="ru-RU" sz="1800" b="0" i="0" u="none" strike="noStrike" cap="none" normalizeH="0" baseline="0" dirty="0" smtClean="0">
              <a:ln>
                <a:noFill/>
              </a:ln>
              <a:solidFill>
                <a:srgbClr val="0000CC"/>
              </a:solidFill>
              <a:effectLst/>
              <a:latin typeface="Arial" panose="020B0604020202020204" pitchFamily="34" charset="0"/>
            </a:endParaRPr>
          </a:p>
        </p:txBody>
      </p:sp>
    </p:spTree>
    <p:extLst>
      <p:ext uri="{BB962C8B-B14F-4D97-AF65-F5344CB8AC3E}">
        <p14:creationId xmlns:p14="http://schemas.microsoft.com/office/powerpoint/2010/main" val="37370103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Скругленный прямоугольник 24"/>
          <p:cNvSpPr/>
          <p:nvPr/>
        </p:nvSpPr>
        <p:spPr>
          <a:xfrm>
            <a:off x="7164288" y="2204864"/>
            <a:ext cx="1907704" cy="4519328"/>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ru-RU"/>
          </a:p>
        </p:txBody>
      </p:sp>
      <p:sp>
        <p:nvSpPr>
          <p:cNvPr id="24" name="Скругленный прямоугольник 23"/>
          <p:cNvSpPr/>
          <p:nvPr/>
        </p:nvSpPr>
        <p:spPr>
          <a:xfrm>
            <a:off x="5058054" y="2204864"/>
            <a:ext cx="1890210" cy="4519328"/>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ru-RU"/>
          </a:p>
        </p:txBody>
      </p:sp>
      <p:sp>
        <p:nvSpPr>
          <p:cNvPr id="23" name="Скругленный прямоугольник 22"/>
          <p:cNvSpPr/>
          <p:nvPr/>
        </p:nvSpPr>
        <p:spPr>
          <a:xfrm>
            <a:off x="2987824" y="2204864"/>
            <a:ext cx="1870635" cy="451932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a:p>
        </p:txBody>
      </p:sp>
      <p:sp>
        <p:nvSpPr>
          <p:cNvPr id="4" name="Скругленный прямоугольник 3"/>
          <p:cNvSpPr/>
          <p:nvPr/>
        </p:nvSpPr>
        <p:spPr>
          <a:xfrm>
            <a:off x="174841" y="2204864"/>
            <a:ext cx="2088232" cy="2124236"/>
          </a:xfrm>
          <a:prstGeom prst="roundRect">
            <a:avLst/>
          </a:prstGeom>
          <a:ln>
            <a:solidFill>
              <a:srgbClr val="9999FF"/>
            </a:solidFill>
          </a:ln>
        </p:spPr>
        <p:style>
          <a:lnRef idx="1">
            <a:schemeClr val="dk1"/>
          </a:lnRef>
          <a:fillRef idx="2">
            <a:schemeClr val="dk1"/>
          </a:fillRef>
          <a:effectRef idx="1">
            <a:schemeClr val="dk1"/>
          </a:effectRef>
          <a:fontRef idx="minor">
            <a:schemeClr val="dk1"/>
          </a:fontRef>
        </p:style>
        <p:txBody>
          <a:bodyPr rtlCol="0" anchor="ctr"/>
          <a:lstStyle/>
          <a:p>
            <a:pPr algn="ctr"/>
            <a:r>
              <a:rPr lang="en-GB" sz="2000" b="1" i="1" dirty="0">
                <a:latin typeface="Times New Roman" pitchFamily="18" charset="0"/>
                <a:cs typeface="Times New Roman" pitchFamily="18" charset="0"/>
              </a:rPr>
              <a:t>Classification of emergencies</a:t>
            </a:r>
            <a:endParaRPr lang="ru-RU" sz="2000" b="1" i="1" dirty="0">
              <a:latin typeface="Times New Roman" pitchFamily="18" charset="0"/>
              <a:cs typeface="Times New Roman" pitchFamily="18" charset="0"/>
            </a:endParaRPr>
          </a:p>
        </p:txBody>
      </p:sp>
      <p:sp>
        <p:nvSpPr>
          <p:cNvPr id="5" name="Прямоугольник с одним вырезанным углом 4"/>
          <p:cNvSpPr/>
          <p:nvPr/>
        </p:nvSpPr>
        <p:spPr>
          <a:xfrm>
            <a:off x="7362310" y="2341744"/>
            <a:ext cx="1584176" cy="727216"/>
          </a:xfrm>
          <a:prstGeom prst="snip1Rect">
            <a:avLst/>
          </a:prstGeom>
          <a:solidFill>
            <a:srgbClr val="E8F6FE"/>
          </a:solidFill>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600">
                <a:latin typeface="Times New Roman" pitchFamily="18" charset="0"/>
                <a:cs typeface="Times New Roman" pitchFamily="18" charset="0"/>
              </a:rPr>
              <a:t>In the field of origin</a:t>
            </a:r>
            <a:endParaRPr lang="ru-RU" sz="1600" dirty="0">
              <a:latin typeface="Times New Roman" pitchFamily="18" charset="0"/>
              <a:cs typeface="Times New Roman" pitchFamily="18" charset="0"/>
            </a:endParaRPr>
          </a:p>
        </p:txBody>
      </p:sp>
      <p:sp>
        <p:nvSpPr>
          <p:cNvPr id="6" name="Прямоугольник 5"/>
          <p:cNvSpPr/>
          <p:nvPr/>
        </p:nvSpPr>
        <p:spPr>
          <a:xfrm>
            <a:off x="7362310" y="3205840"/>
            <a:ext cx="1584176" cy="727216"/>
          </a:xfrm>
          <a:prstGeom prst="rect">
            <a:avLst/>
          </a:prstGeom>
          <a:solidFill>
            <a:srgbClr val="E8F6FE"/>
          </a:solidFill>
        </p:spPr>
        <p:style>
          <a:lnRef idx="1">
            <a:schemeClr val="accent4"/>
          </a:lnRef>
          <a:fillRef idx="2">
            <a:schemeClr val="accent4"/>
          </a:fillRef>
          <a:effectRef idx="1">
            <a:schemeClr val="accent4"/>
          </a:effectRef>
          <a:fontRef idx="minor">
            <a:schemeClr val="dk1"/>
          </a:fontRef>
        </p:style>
        <p:txBody>
          <a:bodyPr rtlCol="0" anchor="ctr"/>
          <a:lstStyle/>
          <a:p>
            <a:pPr algn="ctr"/>
            <a:r>
              <a:rPr lang="en-GB" sz="1600" dirty="0" smtClean="0">
                <a:latin typeface="Times New Roman" pitchFamily="18" charset="0"/>
                <a:cs typeface="Times New Roman" pitchFamily="18" charset="0"/>
              </a:rPr>
              <a:t>Man-made</a:t>
            </a:r>
            <a:endParaRPr lang="ru-RU" sz="1600" dirty="0">
              <a:latin typeface="Times New Roman" pitchFamily="18" charset="0"/>
              <a:cs typeface="Times New Roman" pitchFamily="18" charset="0"/>
            </a:endParaRPr>
          </a:p>
        </p:txBody>
      </p:sp>
      <p:sp>
        <p:nvSpPr>
          <p:cNvPr id="7" name="Прямоугольник 6"/>
          <p:cNvSpPr/>
          <p:nvPr/>
        </p:nvSpPr>
        <p:spPr>
          <a:xfrm>
            <a:off x="7362310" y="4069936"/>
            <a:ext cx="1584176" cy="727216"/>
          </a:xfrm>
          <a:prstGeom prst="rect">
            <a:avLst/>
          </a:prstGeom>
          <a:solidFill>
            <a:srgbClr val="E8F6FE"/>
          </a:solidFill>
        </p:spPr>
        <p:style>
          <a:lnRef idx="1">
            <a:schemeClr val="accent4"/>
          </a:lnRef>
          <a:fillRef idx="2">
            <a:schemeClr val="accent4"/>
          </a:fillRef>
          <a:effectRef idx="1">
            <a:schemeClr val="accent4"/>
          </a:effectRef>
          <a:fontRef idx="minor">
            <a:schemeClr val="dk1"/>
          </a:fontRef>
        </p:style>
        <p:txBody>
          <a:bodyPr rtlCol="0" anchor="ctr"/>
          <a:lstStyle/>
          <a:p>
            <a:pPr algn="ctr"/>
            <a:r>
              <a:rPr lang="en-GB" sz="1600" dirty="0" smtClean="0">
                <a:latin typeface="Times New Roman" pitchFamily="18" charset="0"/>
                <a:cs typeface="Times New Roman" pitchFamily="18" charset="0"/>
              </a:rPr>
              <a:t>Natural</a:t>
            </a:r>
            <a:endParaRPr lang="ru-RU" sz="1600" dirty="0">
              <a:latin typeface="Times New Roman" pitchFamily="18" charset="0"/>
              <a:cs typeface="Times New Roman" pitchFamily="18" charset="0"/>
            </a:endParaRPr>
          </a:p>
        </p:txBody>
      </p:sp>
      <p:sp>
        <p:nvSpPr>
          <p:cNvPr id="8" name="Прямоугольник 7"/>
          <p:cNvSpPr/>
          <p:nvPr/>
        </p:nvSpPr>
        <p:spPr>
          <a:xfrm>
            <a:off x="7357241" y="4950372"/>
            <a:ext cx="1589245" cy="718012"/>
          </a:xfrm>
          <a:prstGeom prst="rect">
            <a:avLst/>
          </a:prstGeom>
          <a:solidFill>
            <a:srgbClr val="E8F6FE"/>
          </a:solidFill>
        </p:spPr>
        <p:style>
          <a:lnRef idx="1">
            <a:schemeClr val="accent4"/>
          </a:lnRef>
          <a:fillRef idx="2">
            <a:schemeClr val="accent4"/>
          </a:fillRef>
          <a:effectRef idx="1">
            <a:schemeClr val="accent4"/>
          </a:effectRef>
          <a:fontRef idx="minor">
            <a:schemeClr val="dk1"/>
          </a:fontRef>
        </p:style>
        <p:txBody>
          <a:bodyPr rtlCol="0" anchor="ctr"/>
          <a:lstStyle/>
          <a:p>
            <a:pPr algn="ctr"/>
            <a:r>
              <a:rPr lang="en-GB" sz="1600" dirty="0" smtClean="0">
                <a:latin typeface="Times New Roman" pitchFamily="18" charset="0"/>
                <a:cs typeface="Times New Roman" pitchFamily="18" charset="0"/>
              </a:rPr>
              <a:t>Socio-political </a:t>
            </a:r>
            <a:r>
              <a:rPr lang="en-GB" sz="1600" dirty="0">
                <a:latin typeface="Times New Roman" pitchFamily="18" charset="0"/>
                <a:cs typeface="Times New Roman" pitchFamily="18" charset="0"/>
              </a:rPr>
              <a:t>nature</a:t>
            </a:r>
            <a:endParaRPr lang="ru-RU" sz="1600" dirty="0">
              <a:latin typeface="Times New Roman" pitchFamily="18" charset="0"/>
              <a:cs typeface="Times New Roman" pitchFamily="18" charset="0"/>
            </a:endParaRPr>
          </a:p>
        </p:txBody>
      </p:sp>
      <p:sp>
        <p:nvSpPr>
          <p:cNvPr id="10" name="Прямоугольник с одним вырезанным углом 9"/>
          <p:cNvSpPr/>
          <p:nvPr/>
        </p:nvSpPr>
        <p:spPr>
          <a:xfrm flipH="1" flipV="1">
            <a:off x="3125149" y="6043980"/>
            <a:ext cx="1584176" cy="338554"/>
          </a:xfrm>
          <a:prstGeom prst="snip1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sz="1600" dirty="0">
              <a:latin typeface="Times New Roman" pitchFamily="18" charset="0"/>
              <a:cs typeface="Times New Roman" pitchFamily="18" charset="0"/>
            </a:endParaRPr>
          </a:p>
        </p:txBody>
      </p:sp>
      <p:sp>
        <p:nvSpPr>
          <p:cNvPr id="11" name="Прямоугольник 10"/>
          <p:cNvSpPr/>
          <p:nvPr/>
        </p:nvSpPr>
        <p:spPr>
          <a:xfrm>
            <a:off x="5220072" y="2341744"/>
            <a:ext cx="1584176" cy="727216"/>
          </a:xfrm>
          <a:prstGeom prst="rect">
            <a:avLst/>
          </a:prstGeom>
          <a:solidFill>
            <a:srgbClr val="E8F6FE"/>
          </a:solidFill>
        </p:spPr>
        <p:style>
          <a:lnRef idx="1">
            <a:schemeClr val="accent4"/>
          </a:lnRef>
          <a:fillRef idx="2">
            <a:schemeClr val="accent4"/>
          </a:fillRef>
          <a:effectRef idx="1">
            <a:schemeClr val="accent4"/>
          </a:effectRef>
          <a:fontRef idx="minor">
            <a:schemeClr val="dk1"/>
          </a:fontRef>
        </p:style>
        <p:txBody>
          <a:bodyPr rtlCol="0" anchor="ctr"/>
          <a:lstStyle/>
          <a:p>
            <a:pPr algn="ctr"/>
            <a:r>
              <a:rPr lang="en-GB" sz="1600">
                <a:latin typeface="Times New Roman" pitchFamily="18" charset="0"/>
                <a:cs typeface="Times New Roman" pitchFamily="18" charset="0"/>
              </a:rPr>
              <a:t>On a sectoral basis</a:t>
            </a:r>
            <a:endParaRPr lang="ru-RU" sz="1600" dirty="0">
              <a:latin typeface="Times New Roman" pitchFamily="18" charset="0"/>
              <a:cs typeface="Times New Roman" pitchFamily="18" charset="0"/>
            </a:endParaRPr>
          </a:p>
        </p:txBody>
      </p:sp>
      <p:sp>
        <p:nvSpPr>
          <p:cNvPr id="12" name="Прямоугольник 11"/>
          <p:cNvSpPr/>
          <p:nvPr/>
        </p:nvSpPr>
        <p:spPr>
          <a:xfrm>
            <a:off x="5220072" y="3205840"/>
            <a:ext cx="1584176" cy="727216"/>
          </a:xfrm>
          <a:prstGeom prst="rect">
            <a:avLst/>
          </a:prstGeom>
          <a:solidFill>
            <a:srgbClr val="E8F6FE"/>
          </a:solidFill>
        </p:spPr>
        <p:style>
          <a:lnRef idx="1">
            <a:schemeClr val="accent4"/>
          </a:lnRef>
          <a:fillRef idx="2">
            <a:schemeClr val="accent4"/>
          </a:fillRef>
          <a:effectRef idx="1">
            <a:schemeClr val="accent4"/>
          </a:effectRef>
          <a:fontRef idx="minor">
            <a:schemeClr val="dk1"/>
          </a:fontRef>
        </p:style>
        <p:txBody>
          <a:bodyPr rtlCol="0" anchor="ctr"/>
          <a:lstStyle/>
          <a:p>
            <a:pPr algn="ctr"/>
            <a:r>
              <a:rPr lang="en-GB" sz="1600" dirty="0">
                <a:latin typeface="Times New Roman" pitchFamily="18" charset="0"/>
                <a:cs typeface="Times New Roman" pitchFamily="18" charset="0"/>
              </a:rPr>
              <a:t>I</a:t>
            </a:r>
            <a:r>
              <a:rPr lang="en-GB" sz="1600" dirty="0" smtClean="0">
                <a:latin typeface="Times New Roman" pitchFamily="18" charset="0"/>
                <a:cs typeface="Times New Roman" pitchFamily="18" charset="0"/>
              </a:rPr>
              <a:t>n  </a:t>
            </a:r>
            <a:r>
              <a:rPr lang="en-GB" sz="1600" dirty="0">
                <a:latin typeface="Times New Roman" pitchFamily="18" charset="0"/>
                <a:cs typeface="Times New Roman" pitchFamily="18" charset="0"/>
              </a:rPr>
              <a:t>the construction</a:t>
            </a:r>
            <a:endParaRPr lang="ru-RU" sz="1600" dirty="0">
              <a:latin typeface="Times New Roman" pitchFamily="18" charset="0"/>
              <a:cs typeface="Times New Roman" pitchFamily="18" charset="0"/>
            </a:endParaRPr>
          </a:p>
        </p:txBody>
      </p:sp>
      <p:sp>
        <p:nvSpPr>
          <p:cNvPr id="13" name="Прямоугольник 12"/>
          <p:cNvSpPr/>
          <p:nvPr/>
        </p:nvSpPr>
        <p:spPr>
          <a:xfrm>
            <a:off x="5230986" y="4069936"/>
            <a:ext cx="1584176" cy="727216"/>
          </a:xfrm>
          <a:prstGeom prst="rect">
            <a:avLst/>
          </a:prstGeom>
          <a:solidFill>
            <a:srgbClr val="E8F6FE"/>
          </a:solidFill>
        </p:spPr>
        <p:style>
          <a:lnRef idx="1">
            <a:schemeClr val="accent4"/>
          </a:lnRef>
          <a:fillRef idx="2">
            <a:schemeClr val="accent4"/>
          </a:fillRef>
          <a:effectRef idx="1">
            <a:schemeClr val="accent4"/>
          </a:effectRef>
          <a:fontRef idx="minor">
            <a:schemeClr val="dk1"/>
          </a:fontRef>
        </p:style>
        <p:txBody>
          <a:bodyPr rtlCol="0" anchor="ctr"/>
          <a:lstStyle/>
          <a:p>
            <a:pPr algn="ctr"/>
            <a:r>
              <a:rPr lang="en-GB" sz="1600" dirty="0" smtClean="0">
                <a:latin typeface="Times New Roman" pitchFamily="18" charset="0"/>
                <a:cs typeface="Times New Roman" pitchFamily="18" charset="0"/>
              </a:rPr>
              <a:t>In </a:t>
            </a:r>
            <a:r>
              <a:rPr lang="en-GB" sz="1600" dirty="0">
                <a:latin typeface="Times New Roman" pitchFamily="18" charset="0"/>
                <a:cs typeface="Times New Roman" pitchFamily="18" charset="0"/>
              </a:rPr>
              <a:t>production</a:t>
            </a:r>
            <a:endParaRPr lang="ru-RU" sz="1600" dirty="0">
              <a:latin typeface="Times New Roman" pitchFamily="18" charset="0"/>
              <a:cs typeface="Times New Roman" pitchFamily="18" charset="0"/>
            </a:endParaRPr>
          </a:p>
        </p:txBody>
      </p:sp>
      <p:sp>
        <p:nvSpPr>
          <p:cNvPr id="14" name="Прямоугольник 13"/>
          <p:cNvSpPr/>
          <p:nvPr/>
        </p:nvSpPr>
        <p:spPr>
          <a:xfrm>
            <a:off x="5238074" y="4956124"/>
            <a:ext cx="1584176" cy="777132"/>
          </a:xfrm>
          <a:prstGeom prst="rect">
            <a:avLst/>
          </a:prstGeom>
          <a:solidFill>
            <a:srgbClr val="E8F6FE"/>
          </a:solidFill>
        </p:spPr>
        <p:style>
          <a:lnRef idx="1">
            <a:schemeClr val="accent4"/>
          </a:lnRef>
          <a:fillRef idx="2">
            <a:schemeClr val="accent4"/>
          </a:fillRef>
          <a:effectRef idx="1">
            <a:schemeClr val="accent4"/>
          </a:effectRef>
          <a:fontRef idx="minor">
            <a:schemeClr val="dk1"/>
          </a:fontRef>
        </p:style>
        <p:txBody>
          <a:bodyPr rtlCol="0" anchor="ctr"/>
          <a:lstStyle/>
          <a:p>
            <a:pPr algn="ctr"/>
            <a:r>
              <a:rPr lang="en-GB" sz="1600" dirty="0">
                <a:latin typeface="Times New Roman" pitchFamily="18" charset="0"/>
                <a:cs typeface="Times New Roman" pitchFamily="18" charset="0"/>
              </a:rPr>
              <a:t> </a:t>
            </a:r>
            <a:r>
              <a:rPr lang="en-GB" sz="1600" dirty="0" smtClean="0">
                <a:latin typeface="Times New Roman" pitchFamily="18" charset="0"/>
                <a:cs typeface="Times New Roman" pitchFamily="18" charset="0"/>
              </a:rPr>
              <a:t>Transport</a:t>
            </a:r>
            <a:endParaRPr lang="ru-RU" sz="1600" dirty="0">
              <a:latin typeface="Times New Roman" pitchFamily="18" charset="0"/>
              <a:cs typeface="Times New Roman" pitchFamily="18" charset="0"/>
            </a:endParaRPr>
          </a:p>
        </p:txBody>
      </p:sp>
      <p:sp>
        <p:nvSpPr>
          <p:cNvPr id="15" name="Прямоугольник 14"/>
          <p:cNvSpPr/>
          <p:nvPr/>
        </p:nvSpPr>
        <p:spPr>
          <a:xfrm>
            <a:off x="5220072" y="5895796"/>
            <a:ext cx="1584176" cy="727216"/>
          </a:xfrm>
          <a:prstGeom prst="rect">
            <a:avLst/>
          </a:prstGeom>
          <a:solidFill>
            <a:srgbClr val="E8F6FE"/>
          </a:solidFill>
        </p:spPr>
        <p:style>
          <a:lnRef idx="1">
            <a:schemeClr val="accent4"/>
          </a:lnRef>
          <a:fillRef idx="2">
            <a:schemeClr val="accent4"/>
          </a:fillRef>
          <a:effectRef idx="1">
            <a:schemeClr val="accent4"/>
          </a:effectRef>
          <a:fontRef idx="minor">
            <a:schemeClr val="dk1"/>
          </a:fontRef>
        </p:style>
        <p:txBody>
          <a:bodyPr rtlCol="0" anchor="ctr"/>
          <a:lstStyle/>
          <a:p>
            <a:pPr algn="ctr"/>
            <a:r>
              <a:rPr lang="en-GB" sz="1600" dirty="0" smtClean="0">
                <a:latin typeface="Times New Roman" pitchFamily="18" charset="0"/>
                <a:cs typeface="Times New Roman" pitchFamily="18" charset="0"/>
              </a:rPr>
              <a:t>In </a:t>
            </a:r>
            <a:r>
              <a:rPr lang="en-GB" sz="1600" dirty="0">
                <a:latin typeface="Times New Roman" pitchFamily="18" charset="0"/>
                <a:cs typeface="Times New Roman" pitchFamily="18" charset="0"/>
              </a:rPr>
              <a:t>agriculture</a:t>
            </a:r>
            <a:endParaRPr lang="ru-RU" sz="1600" dirty="0">
              <a:latin typeface="Times New Roman" pitchFamily="18" charset="0"/>
              <a:cs typeface="Times New Roman" pitchFamily="18" charset="0"/>
            </a:endParaRPr>
          </a:p>
        </p:txBody>
      </p:sp>
      <p:sp>
        <p:nvSpPr>
          <p:cNvPr id="16" name="Прямоугольник 15"/>
          <p:cNvSpPr/>
          <p:nvPr/>
        </p:nvSpPr>
        <p:spPr>
          <a:xfrm>
            <a:off x="3131840" y="3212976"/>
            <a:ext cx="1584176" cy="720080"/>
          </a:xfrm>
          <a:prstGeom prst="rect">
            <a:avLst/>
          </a:prstGeom>
          <a:solidFill>
            <a:srgbClr val="E8F6FE"/>
          </a:solidFill>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600" dirty="0" smtClean="0">
                <a:latin typeface="Times New Roman" pitchFamily="18" charset="0"/>
                <a:cs typeface="Times New Roman" pitchFamily="18" charset="0"/>
              </a:rPr>
              <a:t>N</a:t>
            </a:r>
            <a:r>
              <a:rPr lang="en-GB" sz="1600" dirty="0" err="1" smtClean="0">
                <a:latin typeface="Times New Roman" pitchFamily="18" charset="0"/>
                <a:cs typeface="Times New Roman" pitchFamily="18" charset="0"/>
              </a:rPr>
              <a:t>ational</a:t>
            </a:r>
            <a:r>
              <a:rPr lang="en-GB" sz="1600" dirty="0" smtClean="0">
                <a:latin typeface="Times New Roman" pitchFamily="18" charset="0"/>
                <a:cs typeface="Times New Roman" pitchFamily="18" charset="0"/>
              </a:rPr>
              <a:t> </a:t>
            </a:r>
            <a:r>
              <a:rPr lang="en-GB" sz="1600" dirty="0">
                <a:latin typeface="Times New Roman" pitchFamily="18" charset="0"/>
                <a:cs typeface="Times New Roman" pitchFamily="18" charset="0"/>
              </a:rPr>
              <a:t>level</a:t>
            </a:r>
            <a:endParaRPr lang="ru-RU" sz="1600" dirty="0">
              <a:latin typeface="Times New Roman" pitchFamily="18" charset="0"/>
              <a:cs typeface="Times New Roman" pitchFamily="18" charset="0"/>
            </a:endParaRPr>
          </a:p>
        </p:txBody>
      </p:sp>
      <p:sp>
        <p:nvSpPr>
          <p:cNvPr id="17" name="Прямоугольник 16"/>
          <p:cNvSpPr/>
          <p:nvPr/>
        </p:nvSpPr>
        <p:spPr>
          <a:xfrm>
            <a:off x="3131840" y="4077072"/>
            <a:ext cx="1584176" cy="720080"/>
          </a:xfrm>
          <a:prstGeom prst="rect">
            <a:avLst/>
          </a:prstGeom>
          <a:solidFill>
            <a:srgbClr val="E8F6FE"/>
          </a:solidFill>
        </p:spPr>
        <p:style>
          <a:lnRef idx="1">
            <a:schemeClr val="accent4"/>
          </a:lnRef>
          <a:fillRef idx="2">
            <a:schemeClr val="accent4"/>
          </a:fillRef>
          <a:effectRef idx="1">
            <a:schemeClr val="accent4"/>
          </a:effectRef>
          <a:fontRef idx="minor">
            <a:schemeClr val="dk1"/>
          </a:fontRef>
        </p:style>
        <p:txBody>
          <a:bodyPr rtlCol="0" anchor="ctr"/>
          <a:lstStyle/>
          <a:p>
            <a:pPr algn="ctr"/>
            <a:r>
              <a:rPr lang="en-GB" sz="1600" dirty="0" smtClean="0">
                <a:latin typeface="Times New Roman" pitchFamily="18" charset="0"/>
                <a:cs typeface="Times New Roman" pitchFamily="18" charset="0"/>
              </a:rPr>
              <a:t>Regional </a:t>
            </a:r>
            <a:r>
              <a:rPr lang="en-GB" sz="1600" dirty="0">
                <a:latin typeface="Times New Roman" pitchFamily="18" charset="0"/>
                <a:cs typeface="Times New Roman" pitchFamily="18" charset="0"/>
              </a:rPr>
              <a:t>level</a:t>
            </a:r>
            <a:endParaRPr lang="ru-RU" sz="1600" dirty="0">
              <a:latin typeface="Times New Roman" pitchFamily="18" charset="0"/>
              <a:cs typeface="Times New Roman" pitchFamily="18" charset="0"/>
            </a:endParaRPr>
          </a:p>
        </p:txBody>
      </p:sp>
      <p:sp>
        <p:nvSpPr>
          <p:cNvPr id="18" name="Прямоугольник 17"/>
          <p:cNvSpPr/>
          <p:nvPr/>
        </p:nvSpPr>
        <p:spPr>
          <a:xfrm>
            <a:off x="3131840" y="4941168"/>
            <a:ext cx="1584176" cy="792088"/>
          </a:xfrm>
          <a:prstGeom prst="rect">
            <a:avLst/>
          </a:prstGeom>
          <a:solidFill>
            <a:srgbClr val="E8F6FE"/>
          </a:solidFill>
        </p:spPr>
        <p:style>
          <a:lnRef idx="1">
            <a:schemeClr val="accent4"/>
          </a:lnRef>
          <a:fillRef idx="2">
            <a:schemeClr val="accent4"/>
          </a:fillRef>
          <a:effectRef idx="1">
            <a:schemeClr val="accent4"/>
          </a:effectRef>
          <a:fontRef idx="minor">
            <a:schemeClr val="dk1"/>
          </a:fontRef>
        </p:style>
        <p:txBody>
          <a:bodyPr rtlCol="0" anchor="ctr"/>
          <a:lstStyle/>
          <a:p>
            <a:pPr algn="ctr"/>
            <a:r>
              <a:rPr lang="en-GB" sz="1600" dirty="0" smtClean="0">
                <a:latin typeface="Times New Roman" pitchFamily="18" charset="0"/>
                <a:cs typeface="Times New Roman" pitchFamily="18" charset="0"/>
              </a:rPr>
              <a:t>Local </a:t>
            </a:r>
            <a:r>
              <a:rPr lang="en-GB" sz="1600" dirty="0">
                <a:latin typeface="Times New Roman" pitchFamily="18" charset="0"/>
                <a:cs typeface="Times New Roman" pitchFamily="18" charset="0"/>
              </a:rPr>
              <a:t>level</a:t>
            </a:r>
            <a:endParaRPr lang="ru-RU" sz="1600" dirty="0">
              <a:latin typeface="Times New Roman" pitchFamily="18" charset="0"/>
              <a:cs typeface="Times New Roman" pitchFamily="18" charset="0"/>
            </a:endParaRPr>
          </a:p>
        </p:txBody>
      </p:sp>
      <p:sp>
        <p:nvSpPr>
          <p:cNvPr id="19" name="Прямоугольник с одним вырезанным углом 18"/>
          <p:cNvSpPr/>
          <p:nvPr/>
        </p:nvSpPr>
        <p:spPr>
          <a:xfrm flipH="1">
            <a:off x="3131053" y="2348880"/>
            <a:ext cx="1584176" cy="727216"/>
          </a:xfrm>
          <a:prstGeom prst="snip1Rect">
            <a:avLst/>
          </a:prstGeom>
          <a:solidFill>
            <a:srgbClr val="E8F6FE"/>
          </a:solidFill>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600" dirty="0">
                <a:latin typeface="Times New Roman" pitchFamily="18" charset="0"/>
                <a:cs typeface="Times New Roman" pitchFamily="18" charset="0"/>
              </a:rPr>
              <a:t>On the scale of possible consequences</a:t>
            </a:r>
            <a:endParaRPr lang="ru-RU" sz="1600" dirty="0">
              <a:latin typeface="Times New Roman" pitchFamily="18" charset="0"/>
              <a:cs typeface="Times New Roman" pitchFamily="18" charset="0"/>
            </a:endParaRPr>
          </a:p>
        </p:txBody>
      </p:sp>
      <p:sp>
        <p:nvSpPr>
          <p:cNvPr id="20" name="Прямоугольник с одним вырезанным углом 19"/>
          <p:cNvSpPr/>
          <p:nvPr/>
        </p:nvSpPr>
        <p:spPr>
          <a:xfrm flipV="1">
            <a:off x="7362310" y="5895140"/>
            <a:ext cx="1584176" cy="727216"/>
          </a:xfrm>
          <a:prstGeom prst="snip1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ru-RU" sz="1600" dirty="0">
              <a:latin typeface="Times New Roman" pitchFamily="18" charset="0"/>
              <a:cs typeface="Times New Roman" pitchFamily="18" charset="0"/>
            </a:endParaRPr>
          </a:p>
        </p:txBody>
      </p:sp>
      <p:sp>
        <p:nvSpPr>
          <p:cNvPr id="21" name="TextBox 20"/>
          <p:cNvSpPr txBox="1"/>
          <p:nvPr/>
        </p:nvSpPr>
        <p:spPr>
          <a:xfrm>
            <a:off x="3131840" y="5877272"/>
            <a:ext cx="1577485" cy="338554"/>
          </a:xfrm>
          <a:prstGeom prst="rect">
            <a:avLst/>
          </a:prstGeom>
          <a:solidFill>
            <a:srgbClr val="E8F6FE"/>
          </a:solidFill>
        </p:spPr>
        <p:txBody>
          <a:bodyPr wrap="square" rtlCol="0">
            <a:spAutoFit/>
          </a:bodyPr>
          <a:lstStyle/>
          <a:p>
            <a:pPr algn="ctr"/>
            <a:r>
              <a:rPr lang="en-GB" sz="1600" dirty="0" smtClean="0">
                <a:latin typeface="Times New Roman" pitchFamily="18" charset="0"/>
                <a:cs typeface="Times New Roman" pitchFamily="18" charset="0"/>
              </a:rPr>
              <a:t>Objective </a:t>
            </a:r>
            <a:r>
              <a:rPr lang="en-GB" sz="1600" dirty="0">
                <a:latin typeface="Times New Roman" pitchFamily="18" charset="0"/>
                <a:cs typeface="Times New Roman" pitchFamily="18" charset="0"/>
              </a:rPr>
              <a:t>level</a:t>
            </a:r>
            <a:endParaRPr lang="ru-RU" sz="1600" dirty="0">
              <a:latin typeface="Times New Roman" pitchFamily="18" charset="0"/>
              <a:cs typeface="Times New Roman" pitchFamily="18" charset="0"/>
            </a:endParaRPr>
          </a:p>
        </p:txBody>
      </p:sp>
      <p:sp>
        <p:nvSpPr>
          <p:cNvPr id="22" name="TextBox 21"/>
          <p:cNvSpPr txBox="1"/>
          <p:nvPr/>
        </p:nvSpPr>
        <p:spPr>
          <a:xfrm>
            <a:off x="7362310" y="5973940"/>
            <a:ext cx="1584176" cy="338554"/>
          </a:xfrm>
          <a:prstGeom prst="rect">
            <a:avLst/>
          </a:prstGeom>
          <a:solidFill>
            <a:srgbClr val="E8F6FE"/>
          </a:solidFill>
        </p:spPr>
        <p:txBody>
          <a:bodyPr wrap="square" rtlCol="0">
            <a:spAutoFit/>
          </a:bodyPr>
          <a:lstStyle/>
          <a:p>
            <a:pPr algn="ctr"/>
            <a:r>
              <a:rPr lang="en-GB" sz="1600" dirty="0">
                <a:latin typeface="Times New Roman" pitchFamily="18" charset="0"/>
                <a:cs typeface="Times New Roman" pitchFamily="18" charset="0"/>
              </a:rPr>
              <a:t>military nature</a:t>
            </a:r>
            <a:endParaRPr lang="ru-RU" sz="1600" dirty="0">
              <a:latin typeface="Times New Roman" pitchFamily="18" charset="0"/>
              <a:cs typeface="Times New Roman" pitchFamily="18" charset="0"/>
            </a:endParaRPr>
          </a:p>
        </p:txBody>
      </p:sp>
      <p:sp>
        <p:nvSpPr>
          <p:cNvPr id="26" name="Стрелка вниз 25"/>
          <p:cNvSpPr/>
          <p:nvPr/>
        </p:nvSpPr>
        <p:spPr>
          <a:xfrm>
            <a:off x="3597131" y="1412776"/>
            <a:ext cx="720080" cy="792088"/>
          </a:xfrm>
          <a:prstGeom prst="downArrow">
            <a:avLst/>
          </a:prstGeom>
          <a:solidFill>
            <a:srgbClr val="0066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27" name="Стрелка вниз 26"/>
          <p:cNvSpPr/>
          <p:nvPr/>
        </p:nvSpPr>
        <p:spPr>
          <a:xfrm>
            <a:off x="5670122" y="1412776"/>
            <a:ext cx="720080" cy="792088"/>
          </a:xfrm>
          <a:prstGeom prst="downArrow">
            <a:avLst/>
          </a:prstGeom>
          <a:solidFill>
            <a:srgbClr val="0066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28" name="Стрелка вниз 27"/>
          <p:cNvSpPr/>
          <p:nvPr/>
        </p:nvSpPr>
        <p:spPr>
          <a:xfrm>
            <a:off x="7794358" y="1412776"/>
            <a:ext cx="720080" cy="792088"/>
          </a:xfrm>
          <a:prstGeom prst="downArrow">
            <a:avLst/>
          </a:prstGeom>
          <a:solidFill>
            <a:srgbClr val="0066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29" name="Прямоугольник 28"/>
          <p:cNvSpPr/>
          <p:nvPr/>
        </p:nvSpPr>
        <p:spPr>
          <a:xfrm>
            <a:off x="1167998" y="1196752"/>
            <a:ext cx="7169467" cy="216024"/>
          </a:xfrm>
          <a:prstGeom prst="rect">
            <a:avLst/>
          </a:prstGeom>
          <a:solidFill>
            <a:srgbClr val="0066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30" name="Прямоугольник 29"/>
          <p:cNvSpPr/>
          <p:nvPr/>
        </p:nvSpPr>
        <p:spPr>
          <a:xfrm>
            <a:off x="1168610" y="1412776"/>
            <a:ext cx="307658" cy="792088"/>
          </a:xfrm>
          <a:prstGeom prst="rect">
            <a:avLst/>
          </a:prstGeom>
          <a:solidFill>
            <a:srgbClr val="0066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31" name="Прямоугольник 10"/>
          <p:cNvSpPr>
            <a:spLocks noChangeArrowheads="1"/>
          </p:cNvSpPr>
          <p:nvPr/>
        </p:nvSpPr>
        <p:spPr bwMode="auto">
          <a:xfrm>
            <a:off x="1380703" y="44624"/>
            <a:ext cx="6143625" cy="707886"/>
          </a:xfrm>
          <a:prstGeom prst="rect">
            <a:avLst/>
          </a:prstGeom>
          <a:noFill/>
          <a:ln w="9525">
            <a:noFill/>
            <a:miter lim="800000"/>
            <a:headEnd/>
            <a:tailEnd/>
          </a:ln>
        </p:spPr>
        <p:txBody>
          <a:bodyPr>
            <a:spAutoFit/>
          </a:bodyPr>
          <a:lstStyle/>
          <a:p>
            <a:pPr algn="ctr"/>
            <a:r>
              <a:rPr lang="en-US" sz="2000" b="1" dirty="0">
                <a:solidFill>
                  <a:srgbClr val="0070C0"/>
                </a:solidFill>
                <a:latin typeface="Times New Roman" pitchFamily="18" charset="0"/>
                <a:cs typeface="Times New Roman" pitchFamily="18" charset="0"/>
              </a:rPr>
              <a:t>EMERGENCY SITUATIONS ON THE TERRITORY OF THE </a:t>
            </a:r>
            <a:r>
              <a:rPr lang="en-US" sz="2000" b="1" dirty="0" smtClean="0">
                <a:solidFill>
                  <a:srgbClr val="0070C0"/>
                </a:solidFill>
                <a:latin typeface="Times New Roman" pitchFamily="18" charset="0"/>
                <a:cs typeface="Times New Roman" pitchFamily="18" charset="0"/>
              </a:rPr>
              <a:t>STATE</a:t>
            </a:r>
            <a:endParaRPr lang="en-US" sz="2000" b="1" i="1" dirty="0">
              <a:solidFill>
                <a:srgbClr val="0070C0"/>
              </a:solidFill>
              <a:latin typeface="Times New Roman" pitchFamily="18" charset="0"/>
              <a:cs typeface="Times New Roman" pitchFamily="18" charset="0"/>
            </a:endParaRPr>
          </a:p>
        </p:txBody>
      </p:sp>
      <p:sp>
        <p:nvSpPr>
          <p:cNvPr id="32" name="Прямоугольник 7"/>
          <p:cNvSpPr/>
          <p:nvPr/>
        </p:nvSpPr>
        <p:spPr>
          <a:xfrm rot="10800000" flipV="1">
            <a:off x="7357241" y="5780252"/>
            <a:ext cx="1589244" cy="842103"/>
          </a:xfrm>
          <a:prstGeom prst="rect">
            <a:avLst/>
          </a:prstGeom>
          <a:solidFill>
            <a:srgbClr val="E8F6FE"/>
          </a:solidFill>
        </p:spPr>
        <p:style>
          <a:lnRef idx="1">
            <a:schemeClr val="accent4"/>
          </a:lnRef>
          <a:fillRef idx="2">
            <a:schemeClr val="accent4"/>
          </a:fillRef>
          <a:effectRef idx="1">
            <a:schemeClr val="accent4"/>
          </a:effectRef>
          <a:fontRef idx="minor">
            <a:schemeClr val="dk1"/>
          </a:fontRef>
        </p:style>
        <p:txBody>
          <a:bodyPr rtlCol="0" anchor="ctr"/>
          <a:lstStyle/>
          <a:p>
            <a:pPr algn="ctr"/>
            <a:r>
              <a:rPr lang="en-GB" sz="1600" dirty="0" smtClean="0">
                <a:latin typeface="Times New Roman" pitchFamily="18" charset="0"/>
                <a:cs typeface="Times New Roman" pitchFamily="18" charset="0"/>
              </a:rPr>
              <a:t>Military </a:t>
            </a:r>
            <a:r>
              <a:rPr lang="en-GB" sz="1600" dirty="0">
                <a:latin typeface="Times New Roman" pitchFamily="18" charset="0"/>
                <a:cs typeface="Times New Roman" pitchFamily="18" charset="0"/>
              </a:rPr>
              <a:t>nature</a:t>
            </a:r>
            <a:endParaRPr lang="ru-RU" sz="1600" dirty="0">
              <a:latin typeface="Times New Roman" pitchFamily="18" charset="0"/>
              <a:cs typeface="Times New Roman" pitchFamily="18" charset="0"/>
            </a:endParaRPr>
          </a:p>
        </p:txBody>
      </p:sp>
    </p:spTree>
    <p:extLst>
      <p:ext uri="{BB962C8B-B14F-4D97-AF65-F5344CB8AC3E}">
        <p14:creationId xmlns:p14="http://schemas.microsoft.com/office/powerpoint/2010/main" val="15920649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val 6"/>
          <p:cNvSpPr>
            <a:spLocks noChangeArrowheads="1"/>
          </p:cNvSpPr>
          <p:nvPr/>
        </p:nvSpPr>
        <p:spPr bwMode="auto">
          <a:xfrm>
            <a:off x="3314700" y="3973513"/>
            <a:ext cx="1863725" cy="823912"/>
          </a:xfrm>
          <a:prstGeom prst="ellipse">
            <a:avLst/>
          </a:prstGeom>
          <a:solidFill>
            <a:srgbClr val="E8F6FE"/>
          </a:solidFill>
          <a:ln w="10">
            <a:solidFill>
              <a:srgbClr val="000000"/>
            </a:solidFill>
            <a:round/>
            <a:headEnd/>
            <a:tailEnd/>
          </a:ln>
        </p:spPr>
        <p:txBody>
          <a:bodyPr/>
          <a:lstStyle/>
          <a:p>
            <a:endParaRPr lang="ru-RU"/>
          </a:p>
        </p:txBody>
      </p:sp>
      <p:sp>
        <p:nvSpPr>
          <p:cNvPr id="6147" name="Oval 6"/>
          <p:cNvSpPr>
            <a:spLocks noChangeArrowheads="1"/>
          </p:cNvSpPr>
          <p:nvPr/>
        </p:nvSpPr>
        <p:spPr bwMode="auto">
          <a:xfrm>
            <a:off x="3314700" y="3810000"/>
            <a:ext cx="1863725" cy="825500"/>
          </a:xfrm>
          <a:prstGeom prst="ellipse">
            <a:avLst/>
          </a:prstGeom>
          <a:solidFill>
            <a:srgbClr val="E8F6FE"/>
          </a:solidFill>
          <a:ln w="10">
            <a:solidFill>
              <a:srgbClr val="000000"/>
            </a:solidFill>
            <a:round/>
            <a:headEnd/>
            <a:tailEnd/>
          </a:ln>
        </p:spPr>
        <p:txBody>
          <a:bodyPr/>
          <a:lstStyle/>
          <a:p>
            <a:endParaRPr lang="ru-RU"/>
          </a:p>
        </p:txBody>
      </p:sp>
      <p:sp>
        <p:nvSpPr>
          <p:cNvPr id="6149" name="Прямоугольник 10"/>
          <p:cNvSpPr>
            <a:spLocks noChangeArrowheads="1"/>
          </p:cNvSpPr>
          <p:nvPr/>
        </p:nvSpPr>
        <p:spPr bwMode="auto">
          <a:xfrm>
            <a:off x="1547664" y="-99392"/>
            <a:ext cx="6143625" cy="954107"/>
          </a:xfrm>
          <a:prstGeom prst="rect">
            <a:avLst/>
          </a:prstGeom>
          <a:noFill/>
          <a:ln w="9525">
            <a:noFill/>
            <a:miter lim="800000"/>
            <a:headEnd/>
            <a:tailEnd/>
          </a:ln>
        </p:spPr>
        <p:txBody>
          <a:bodyPr>
            <a:spAutoFit/>
          </a:bodyPr>
          <a:lstStyle/>
          <a:p>
            <a:pPr algn="ctr"/>
            <a:endParaRPr lang="en-GB" b="1" dirty="0" smtClean="0">
              <a:solidFill>
                <a:srgbClr val="0070C0"/>
              </a:solidFill>
              <a:latin typeface="Times New Roman" pitchFamily="18" charset="0"/>
              <a:cs typeface="Times New Roman" pitchFamily="18" charset="0"/>
            </a:endParaRPr>
          </a:p>
          <a:p>
            <a:pPr algn="ctr"/>
            <a:r>
              <a:rPr lang="en-GB" b="1" dirty="0" smtClean="0">
                <a:solidFill>
                  <a:srgbClr val="0070C0"/>
                </a:solidFill>
                <a:latin typeface="Times New Roman" pitchFamily="18" charset="0"/>
                <a:cs typeface="Times New Roman" pitchFamily="18" charset="0"/>
              </a:rPr>
              <a:t>GLOBAL </a:t>
            </a:r>
            <a:r>
              <a:rPr lang="en-GB" b="1" dirty="0">
                <a:solidFill>
                  <a:srgbClr val="0070C0"/>
                </a:solidFill>
                <a:latin typeface="Times New Roman" pitchFamily="18" charset="0"/>
                <a:cs typeface="Times New Roman" pitchFamily="18" charset="0"/>
              </a:rPr>
              <a:t>INFORMATION INFRASTRUCTURE</a:t>
            </a:r>
            <a:r>
              <a:rPr lang="uk-UA" b="1" dirty="0">
                <a:solidFill>
                  <a:srgbClr val="0070C0"/>
                </a:solidFill>
                <a:latin typeface="Times New Roman" pitchFamily="18" charset="0"/>
                <a:cs typeface="Times New Roman" pitchFamily="18" charset="0"/>
              </a:rPr>
              <a:t/>
            </a:r>
            <a:br>
              <a:rPr lang="uk-UA" b="1" dirty="0">
                <a:solidFill>
                  <a:srgbClr val="0070C0"/>
                </a:solidFill>
                <a:latin typeface="Times New Roman" pitchFamily="18" charset="0"/>
                <a:cs typeface="Times New Roman" pitchFamily="18" charset="0"/>
              </a:rPr>
            </a:br>
            <a:endParaRPr lang="en-US" sz="2000" b="1" i="1" dirty="0">
              <a:solidFill>
                <a:srgbClr val="0070C0"/>
              </a:solidFill>
              <a:latin typeface="Times New Roman" pitchFamily="18" charset="0"/>
              <a:cs typeface="Times New Roman" pitchFamily="18" charset="0"/>
            </a:endParaRPr>
          </a:p>
        </p:txBody>
      </p:sp>
      <p:sp>
        <p:nvSpPr>
          <p:cNvPr id="6151" name="Oval 6"/>
          <p:cNvSpPr>
            <a:spLocks noChangeArrowheads="1"/>
          </p:cNvSpPr>
          <p:nvPr/>
        </p:nvSpPr>
        <p:spPr bwMode="auto">
          <a:xfrm>
            <a:off x="3311525" y="3644900"/>
            <a:ext cx="1862138" cy="825500"/>
          </a:xfrm>
          <a:prstGeom prst="ellipse">
            <a:avLst/>
          </a:prstGeom>
          <a:solidFill>
            <a:srgbClr val="E8F6FE"/>
          </a:solidFill>
          <a:ln w="10">
            <a:solidFill>
              <a:srgbClr val="000000"/>
            </a:solidFill>
            <a:round/>
            <a:headEnd/>
            <a:tailEnd/>
          </a:ln>
        </p:spPr>
        <p:txBody>
          <a:bodyPr/>
          <a:lstStyle/>
          <a:p>
            <a:endParaRPr lang="ru-RU"/>
          </a:p>
        </p:txBody>
      </p:sp>
      <p:sp>
        <p:nvSpPr>
          <p:cNvPr id="6152" name="Rectangle 5"/>
          <p:cNvSpPr>
            <a:spLocks noChangeArrowheads="1"/>
          </p:cNvSpPr>
          <p:nvPr/>
        </p:nvSpPr>
        <p:spPr bwMode="auto">
          <a:xfrm>
            <a:off x="534988" y="808038"/>
            <a:ext cx="190500" cy="441325"/>
          </a:xfrm>
          <a:prstGeom prst="rect">
            <a:avLst/>
          </a:prstGeom>
          <a:noFill/>
          <a:ln w="9525">
            <a:noFill/>
            <a:miter lim="800000"/>
            <a:headEnd/>
            <a:tailEnd/>
          </a:ln>
        </p:spPr>
        <p:txBody>
          <a:bodyPr wrap="none" lIns="0" tIns="0" rIns="0" bIns="0">
            <a:spAutoFit/>
          </a:bodyPr>
          <a:lstStyle/>
          <a:p>
            <a:r>
              <a:rPr lang="ru-RU" sz="2200">
                <a:solidFill>
                  <a:srgbClr val="000000"/>
                </a:solidFill>
                <a:latin typeface="Times New Roman" pitchFamily="18" charset="0"/>
              </a:rPr>
              <a:t> </a:t>
            </a:r>
            <a:endParaRPr lang="ru-RU"/>
          </a:p>
        </p:txBody>
      </p:sp>
      <p:sp>
        <p:nvSpPr>
          <p:cNvPr id="6153" name="Oval 6"/>
          <p:cNvSpPr>
            <a:spLocks noChangeArrowheads="1"/>
          </p:cNvSpPr>
          <p:nvPr/>
        </p:nvSpPr>
        <p:spPr bwMode="auto">
          <a:xfrm>
            <a:off x="3311525" y="3481388"/>
            <a:ext cx="1862138" cy="825500"/>
          </a:xfrm>
          <a:prstGeom prst="ellipse">
            <a:avLst/>
          </a:prstGeom>
          <a:solidFill>
            <a:srgbClr val="E8F6FE"/>
          </a:solidFill>
          <a:ln w="10">
            <a:solidFill>
              <a:srgbClr val="000000"/>
            </a:solidFill>
            <a:round/>
            <a:headEnd/>
            <a:tailEnd/>
          </a:ln>
        </p:spPr>
        <p:txBody>
          <a:bodyPr/>
          <a:lstStyle/>
          <a:p>
            <a:endParaRPr lang="ru-RU"/>
          </a:p>
        </p:txBody>
      </p:sp>
      <p:sp>
        <p:nvSpPr>
          <p:cNvPr id="6154" name="Oval 7"/>
          <p:cNvSpPr>
            <a:spLocks noChangeArrowheads="1"/>
          </p:cNvSpPr>
          <p:nvPr/>
        </p:nvSpPr>
        <p:spPr bwMode="auto">
          <a:xfrm>
            <a:off x="3322638" y="3303588"/>
            <a:ext cx="1862137" cy="823912"/>
          </a:xfrm>
          <a:prstGeom prst="ellipse">
            <a:avLst/>
          </a:prstGeom>
          <a:solidFill>
            <a:srgbClr val="E8F6FE"/>
          </a:solidFill>
          <a:ln w="10">
            <a:solidFill>
              <a:srgbClr val="000000"/>
            </a:solidFill>
            <a:round/>
            <a:headEnd/>
            <a:tailEnd/>
          </a:ln>
        </p:spPr>
        <p:txBody>
          <a:bodyPr/>
          <a:lstStyle/>
          <a:p>
            <a:endParaRPr lang="ru-RU"/>
          </a:p>
        </p:txBody>
      </p:sp>
      <p:grpSp>
        <p:nvGrpSpPr>
          <p:cNvPr id="2" name="Group 10"/>
          <p:cNvGrpSpPr>
            <a:grpSpLocks/>
          </p:cNvGrpSpPr>
          <p:nvPr/>
        </p:nvGrpSpPr>
        <p:grpSpPr bwMode="auto">
          <a:xfrm>
            <a:off x="2801938" y="1385888"/>
            <a:ext cx="1373187" cy="571500"/>
            <a:chOff x="1993" y="948"/>
            <a:chExt cx="767" cy="316"/>
          </a:xfrm>
          <a:solidFill>
            <a:srgbClr val="D7C9FF"/>
          </a:solidFill>
        </p:grpSpPr>
        <p:sp>
          <p:nvSpPr>
            <p:cNvPr id="6301" name="Freeform 8"/>
            <p:cNvSpPr>
              <a:spLocks/>
            </p:cNvSpPr>
            <p:nvPr/>
          </p:nvSpPr>
          <p:spPr bwMode="auto">
            <a:xfrm>
              <a:off x="1993" y="948"/>
              <a:ext cx="767" cy="316"/>
            </a:xfrm>
            <a:custGeom>
              <a:avLst/>
              <a:gdLst>
                <a:gd name="T0" fmla="*/ 50 w 767"/>
                <a:gd name="T1" fmla="*/ 0 h 316"/>
                <a:gd name="T2" fmla="*/ 40 w 767"/>
                <a:gd name="T3" fmla="*/ 2 h 316"/>
                <a:gd name="T4" fmla="*/ 31 w 767"/>
                <a:gd name="T5" fmla="*/ 4 h 316"/>
                <a:gd name="T6" fmla="*/ 23 w 767"/>
                <a:gd name="T7" fmla="*/ 9 h 316"/>
                <a:gd name="T8" fmla="*/ 15 w 767"/>
                <a:gd name="T9" fmla="*/ 16 h 316"/>
                <a:gd name="T10" fmla="*/ 8 w 767"/>
                <a:gd name="T11" fmla="*/ 24 h 316"/>
                <a:gd name="T12" fmla="*/ 4 w 767"/>
                <a:gd name="T13" fmla="*/ 33 h 316"/>
                <a:gd name="T14" fmla="*/ 2 w 767"/>
                <a:gd name="T15" fmla="*/ 43 h 316"/>
                <a:gd name="T16" fmla="*/ 0 w 767"/>
                <a:gd name="T17" fmla="*/ 54 h 316"/>
                <a:gd name="T18" fmla="*/ 0 w 767"/>
                <a:gd name="T19" fmla="*/ 264 h 316"/>
                <a:gd name="T20" fmla="*/ 2 w 767"/>
                <a:gd name="T21" fmla="*/ 275 h 316"/>
                <a:gd name="T22" fmla="*/ 4 w 767"/>
                <a:gd name="T23" fmla="*/ 285 h 316"/>
                <a:gd name="T24" fmla="*/ 8 w 767"/>
                <a:gd name="T25" fmla="*/ 294 h 316"/>
                <a:gd name="T26" fmla="*/ 15 w 767"/>
                <a:gd name="T27" fmla="*/ 301 h 316"/>
                <a:gd name="T28" fmla="*/ 23 w 767"/>
                <a:gd name="T29" fmla="*/ 308 h 316"/>
                <a:gd name="T30" fmla="*/ 31 w 767"/>
                <a:gd name="T31" fmla="*/ 313 h 316"/>
                <a:gd name="T32" fmla="*/ 40 w 767"/>
                <a:gd name="T33" fmla="*/ 314 h 316"/>
                <a:gd name="T34" fmla="*/ 50 w 767"/>
                <a:gd name="T35" fmla="*/ 316 h 316"/>
                <a:gd name="T36" fmla="*/ 720 w 767"/>
                <a:gd name="T37" fmla="*/ 316 h 316"/>
                <a:gd name="T38" fmla="*/ 729 w 767"/>
                <a:gd name="T39" fmla="*/ 314 h 316"/>
                <a:gd name="T40" fmla="*/ 739 w 767"/>
                <a:gd name="T41" fmla="*/ 313 h 316"/>
                <a:gd name="T42" fmla="*/ 747 w 767"/>
                <a:gd name="T43" fmla="*/ 308 h 316"/>
                <a:gd name="T44" fmla="*/ 753 w 767"/>
                <a:gd name="T45" fmla="*/ 301 h 316"/>
                <a:gd name="T46" fmla="*/ 759 w 767"/>
                <a:gd name="T47" fmla="*/ 294 h 316"/>
                <a:gd name="T48" fmla="*/ 764 w 767"/>
                <a:gd name="T49" fmla="*/ 285 h 316"/>
                <a:gd name="T50" fmla="*/ 766 w 767"/>
                <a:gd name="T51" fmla="*/ 275 h 316"/>
                <a:gd name="T52" fmla="*/ 767 w 767"/>
                <a:gd name="T53" fmla="*/ 264 h 316"/>
                <a:gd name="T54" fmla="*/ 767 w 767"/>
                <a:gd name="T55" fmla="*/ 54 h 316"/>
                <a:gd name="T56" fmla="*/ 766 w 767"/>
                <a:gd name="T57" fmla="*/ 43 h 316"/>
                <a:gd name="T58" fmla="*/ 764 w 767"/>
                <a:gd name="T59" fmla="*/ 33 h 316"/>
                <a:gd name="T60" fmla="*/ 759 w 767"/>
                <a:gd name="T61" fmla="*/ 24 h 316"/>
                <a:gd name="T62" fmla="*/ 753 w 767"/>
                <a:gd name="T63" fmla="*/ 16 h 316"/>
                <a:gd name="T64" fmla="*/ 747 w 767"/>
                <a:gd name="T65" fmla="*/ 9 h 316"/>
                <a:gd name="T66" fmla="*/ 739 w 767"/>
                <a:gd name="T67" fmla="*/ 4 h 316"/>
                <a:gd name="T68" fmla="*/ 729 w 767"/>
                <a:gd name="T69" fmla="*/ 2 h 316"/>
                <a:gd name="T70" fmla="*/ 720 w 767"/>
                <a:gd name="T71" fmla="*/ 0 h 316"/>
                <a:gd name="T72" fmla="*/ 50 w 767"/>
                <a:gd name="T73" fmla="*/ 0 h 31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767" h="316">
                  <a:moveTo>
                    <a:pt x="50" y="0"/>
                  </a:moveTo>
                  <a:lnTo>
                    <a:pt x="40" y="2"/>
                  </a:lnTo>
                  <a:lnTo>
                    <a:pt x="31" y="4"/>
                  </a:lnTo>
                  <a:lnTo>
                    <a:pt x="23" y="9"/>
                  </a:lnTo>
                  <a:lnTo>
                    <a:pt x="15" y="16"/>
                  </a:lnTo>
                  <a:lnTo>
                    <a:pt x="8" y="24"/>
                  </a:lnTo>
                  <a:lnTo>
                    <a:pt x="4" y="33"/>
                  </a:lnTo>
                  <a:lnTo>
                    <a:pt x="2" y="43"/>
                  </a:lnTo>
                  <a:lnTo>
                    <a:pt x="0" y="54"/>
                  </a:lnTo>
                  <a:lnTo>
                    <a:pt x="0" y="264"/>
                  </a:lnTo>
                  <a:lnTo>
                    <a:pt x="2" y="275"/>
                  </a:lnTo>
                  <a:lnTo>
                    <a:pt x="4" y="285"/>
                  </a:lnTo>
                  <a:lnTo>
                    <a:pt x="8" y="294"/>
                  </a:lnTo>
                  <a:lnTo>
                    <a:pt x="15" y="301"/>
                  </a:lnTo>
                  <a:lnTo>
                    <a:pt x="23" y="308"/>
                  </a:lnTo>
                  <a:lnTo>
                    <a:pt x="31" y="313"/>
                  </a:lnTo>
                  <a:lnTo>
                    <a:pt x="40" y="314"/>
                  </a:lnTo>
                  <a:lnTo>
                    <a:pt x="50" y="316"/>
                  </a:lnTo>
                  <a:lnTo>
                    <a:pt x="720" y="316"/>
                  </a:lnTo>
                  <a:lnTo>
                    <a:pt x="729" y="314"/>
                  </a:lnTo>
                  <a:lnTo>
                    <a:pt x="739" y="313"/>
                  </a:lnTo>
                  <a:lnTo>
                    <a:pt x="747" y="308"/>
                  </a:lnTo>
                  <a:lnTo>
                    <a:pt x="753" y="301"/>
                  </a:lnTo>
                  <a:lnTo>
                    <a:pt x="759" y="294"/>
                  </a:lnTo>
                  <a:lnTo>
                    <a:pt x="764" y="285"/>
                  </a:lnTo>
                  <a:lnTo>
                    <a:pt x="766" y="275"/>
                  </a:lnTo>
                  <a:lnTo>
                    <a:pt x="767" y="264"/>
                  </a:lnTo>
                  <a:lnTo>
                    <a:pt x="767" y="54"/>
                  </a:lnTo>
                  <a:lnTo>
                    <a:pt x="766" y="43"/>
                  </a:lnTo>
                  <a:lnTo>
                    <a:pt x="764" y="33"/>
                  </a:lnTo>
                  <a:lnTo>
                    <a:pt x="759" y="24"/>
                  </a:lnTo>
                  <a:lnTo>
                    <a:pt x="753" y="16"/>
                  </a:lnTo>
                  <a:lnTo>
                    <a:pt x="747" y="9"/>
                  </a:lnTo>
                  <a:lnTo>
                    <a:pt x="739" y="4"/>
                  </a:lnTo>
                  <a:lnTo>
                    <a:pt x="729" y="2"/>
                  </a:lnTo>
                  <a:lnTo>
                    <a:pt x="720" y="0"/>
                  </a:lnTo>
                  <a:lnTo>
                    <a:pt x="50" y="0"/>
                  </a:lnTo>
                  <a:close/>
                </a:path>
              </a:pathLst>
            </a:custGeom>
            <a:grpFill/>
            <a:ln w="10">
              <a:solidFill>
                <a:srgbClr val="000000"/>
              </a:solidFill>
              <a:prstDash val="solid"/>
              <a:round/>
              <a:headEnd/>
              <a:tailEnd/>
            </a:ln>
          </p:spPr>
          <p:txBody>
            <a:bodyPr/>
            <a:lstStyle/>
            <a:p>
              <a:endParaRPr lang="ru-RU"/>
            </a:p>
          </p:txBody>
        </p:sp>
        <p:sp>
          <p:nvSpPr>
            <p:cNvPr id="6302" name="Freeform 9"/>
            <p:cNvSpPr>
              <a:spLocks/>
            </p:cNvSpPr>
            <p:nvPr/>
          </p:nvSpPr>
          <p:spPr bwMode="auto">
            <a:xfrm>
              <a:off x="2011" y="967"/>
              <a:ext cx="732" cy="278"/>
            </a:xfrm>
            <a:custGeom>
              <a:avLst/>
              <a:gdLst>
                <a:gd name="T0" fmla="*/ 32 w 732"/>
                <a:gd name="T1" fmla="*/ 0 h 278"/>
                <a:gd name="T2" fmla="*/ 702 w 732"/>
                <a:gd name="T3" fmla="*/ 0 h 278"/>
                <a:gd name="T4" fmla="*/ 708 w 732"/>
                <a:gd name="T5" fmla="*/ 2 h 278"/>
                <a:gd name="T6" fmla="*/ 714 w 732"/>
                <a:gd name="T7" fmla="*/ 4 h 278"/>
                <a:gd name="T8" fmla="*/ 716 w 732"/>
                <a:gd name="T9" fmla="*/ 5 h 278"/>
                <a:gd name="T10" fmla="*/ 724 w 732"/>
                <a:gd name="T11" fmla="*/ 10 h 278"/>
                <a:gd name="T12" fmla="*/ 729 w 732"/>
                <a:gd name="T13" fmla="*/ 17 h 278"/>
                <a:gd name="T14" fmla="*/ 730 w 732"/>
                <a:gd name="T15" fmla="*/ 23 h 278"/>
                <a:gd name="T16" fmla="*/ 732 w 732"/>
                <a:gd name="T17" fmla="*/ 28 h 278"/>
                <a:gd name="T18" fmla="*/ 732 w 732"/>
                <a:gd name="T19" fmla="*/ 35 h 278"/>
                <a:gd name="T20" fmla="*/ 732 w 732"/>
                <a:gd name="T21" fmla="*/ 245 h 278"/>
                <a:gd name="T22" fmla="*/ 732 w 732"/>
                <a:gd name="T23" fmla="*/ 254 h 278"/>
                <a:gd name="T24" fmla="*/ 730 w 732"/>
                <a:gd name="T25" fmla="*/ 259 h 278"/>
                <a:gd name="T26" fmla="*/ 729 w 732"/>
                <a:gd name="T27" fmla="*/ 263 h 278"/>
                <a:gd name="T28" fmla="*/ 724 w 732"/>
                <a:gd name="T29" fmla="*/ 270 h 278"/>
                <a:gd name="T30" fmla="*/ 717 w 732"/>
                <a:gd name="T31" fmla="*/ 275 h 278"/>
                <a:gd name="T32" fmla="*/ 714 w 732"/>
                <a:gd name="T33" fmla="*/ 276 h 278"/>
                <a:gd name="T34" fmla="*/ 709 w 732"/>
                <a:gd name="T35" fmla="*/ 278 h 278"/>
                <a:gd name="T36" fmla="*/ 702 w 732"/>
                <a:gd name="T37" fmla="*/ 278 h 278"/>
                <a:gd name="T38" fmla="*/ 32 w 732"/>
                <a:gd name="T39" fmla="*/ 278 h 278"/>
                <a:gd name="T40" fmla="*/ 25 w 732"/>
                <a:gd name="T41" fmla="*/ 278 h 278"/>
                <a:gd name="T42" fmla="*/ 21 w 732"/>
                <a:gd name="T43" fmla="*/ 276 h 278"/>
                <a:gd name="T44" fmla="*/ 16 w 732"/>
                <a:gd name="T45" fmla="*/ 275 h 278"/>
                <a:gd name="T46" fmla="*/ 9 w 732"/>
                <a:gd name="T47" fmla="*/ 270 h 278"/>
                <a:gd name="T48" fmla="*/ 5 w 732"/>
                <a:gd name="T49" fmla="*/ 261 h 278"/>
                <a:gd name="T50" fmla="*/ 3 w 732"/>
                <a:gd name="T51" fmla="*/ 259 h 278"/>
                <a:gd name="T52" fmla="*/ 2 w 732"/>
                <a:gd name="T53" fmla="*/ 252 h 278"/>
                <a:gd name="T54" fmla="*/ 0 w 732"/>
                <a:gd name="T55" fmla="*/ 245 h 278"/>
                <a:gd name="T56" fmla="*/ 0 w 732"/>
                <a:gd name="T57" fmla="*/ 35 h 278"/>
                <a:gd name="T58" fmla="*/ 2 w 732"/>
                <a:gd name="T59" fmla="*/ 28 h 278"/>
                <a:gd name="T60" fmla="*/ 3 w 732"/>
                <a:gd name="T61" fmla="*/ 23 h 278"/>
                <a:gd name="T62" fmla="*/ 5 w 732"/>
                <a:gd name="T63" fmla="*/ 19 h 278"/>
                <a:gd name="T64" fmla="*/ 9 w 732"/>
                <a:gd name="T65" fmla="*/ 10 h 278"/>
                <a:gd name="T66" fmla="*/ 17 w 732"/>
                <a:gd name="T67" fmla="*/ 5 h 278"/>
                <a:gd name="T68" fmla="*/ 21 w 732"/>
                <a:gd name="T69" fmla="*/ 4 h 278"/>
                <a:gd name="T70" fmla="*/ 25 w 732"/>
                <a:gd name="T71" fmla="*/ 2 h 278"/>
                <a:gd name="T72" fmla="*/ 32 w 732"/>
                <a:gd name="T73" fmla="*/ 0 h 27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732" h="278">
                  <a:moveTo>
                    <a:pt x="32" y="0"/>
                  </a:moveTo>
                  <a:lnTo>
                    <a:pt x="702" y="0"/>
                  </a:lnTo>
                  <a:lnTo>
                    <a:pt x="708" y="2"/>
                  </a:lnTo>
                  <a:lnTo>
                    <a:pt x="714" y="4"/>
                  </a:lnTo>
                  <a:lnTo>
                    <a:pt x="716" y="5"/>
                  </a:lnTo>
                  <a:lnTo>
                    <a:pt x="724" y="10"/>
                  </a:lnTo>
                  <a:lnTo>
                    <a:pt x="729" y="17"/>
                  </a:lnTo>
                  <a:lnTo>
                    <a:pt x="730" y="23"/>
                  </a:lnTo>
                  <a:lnTo>
                    <a:pt x="732" y="28"/>
                  </a:lnTo>
                  <a:lnTo>
                    <a:pt x="732" y="35"/>
                  </a:lnTo>
                  <a:lnTo>
                    <a:pt x="732" y="245"/>
                  </a:lnTo>
                  <a:lnTo>
                    <a:pt x="732" y="254"/>
                  </a:lnTo>
                  <a:lnTo>
                    <a:pt x="730" y="259"/>
                  </a:lnTo>
                  <a:lnTo>
                    <a:pt x="729" y="263"/>
                  </a:lnTo>
                  <a:lnTo>
                    <a:pt x="724" y="270"/>
                  </a:lnTo>
                  <a:lnTo>
                    <a:pt x="717" y="275"/>
                  </a:lnTo>
                  <a:lnTo>
                    <a:pt x="714" y="276"/>
                  </a:lnTo>
                  <a:lnTo>
                    <a:pt x="709" y="278"/>
                  </a:lnTo>
                  <a:lnTo>
                    <a:pt x="702" y="278"/>
                  </a:lnTo>
                  <a:lnTo>
                    <a:pt x="32" y="278"/>
                  </a:lnTo>
                  <a:lnTo>
                    <a:pt x="25" y="278"/>
                  </a:lnTo>
                  <a:lnTo>
                    <a:pt x="21" y="276"/>
                  </a:lnTo>
                  <a:lnTo>
                    <a:pt x="16" y="275"/>
                  </a:lnTo>
                  <a:lnTo>
                    <a:pt x="9" y="270"/>
                  </a:lnTo>
                  <a:lnTo>
                    <a:pt x="5" y="261"/>
                  </a:lnTo>
                  <a:lnTo>
                    <a:pt x="3" y="259"/>
                  </a:lnTo>
                  <a:lnTo>
                    <a:pt x="2" y="252"/>
                  </a:lnTo>
                  <a:lnTo>
                    <a:pt x="0" y="245"/>
                  </a:lnTo>
                  <a:lnTo>
                    <a:pt x="0" y="35"/>
                  </a:lnTo>
                  <a:lnTo>
                    <a:pt x="2" y="28"/>
                  </a:lnTo>
                  <a:lnTo>
                    <a:pt x="3" y="23"/>
                  </a:lnTo>
                  <a:lnTo>
                    <a:pt x="5" y="19"/>
                  </a:lnTo>
                  <a:lnTo>
                    <a:pt x="9" y="10"/>
                  </a:lnTo>
                  <a:lnTo>
                    <a:pt x="17" y="5"/>
                  </a:lnTo>
                  <a:lnTo>
                    <a:pt x="21" y="4"/>
                  </a:lnTo>
                  <a:lnTo>
                    <a:pt x="25" y="2"/>
                  </a:lnTo>
                  <a:lnTo>
                    <a:pt x="32" y="0"/>
                  </a:lnTo>
                  <a:close/>
                </a:path>
              </a:pathLst>
            </a:custGeom>
            <a:grpFill/>
            <a:ln w="10">
              <a:solidFill>
                <a:srgbClr val="000000"/>
              </a:solidFill>
              <a:prstDash val="solid"/>
              <a:round/>
              <a:headEnd/>
              <a:tailEnd/>
            </a:ln>
          </p:spPr>
          <p:txBody>
            <a:bodyPr/>
            <a:lstStyle/>
            <a:p>
              <a:endParaRPr lang="ru-RU"/>
            </a:p>
          </p:txBody>
        </p:sp>
      </p:grpSp>
      <p:sp>
        <p:nvSpPr>
          <p:cNvPr id="6156" name="Rectangle 11"/>
          <p:cNvSpPr>
            <a:spLocks noChangeArrowheads="1"/>
          </p:cNvSpPr>
          <p:nvPr/>
        </p:nvSpPr>
        <p:spPr bwMode="auto">
          <a:xfrm>
            <a:off x="3036888" y="1506538"/>
            <a:ext cx="1044575" cy="230832"/>
          </a:xfrm>
          <a:prstGeom prst="rect">
            <a:avLst/>
          </a:prstGeom>
          <a:noFill/>
          <a:ln w="9525">
            <a:noFill/>
            <a:miter lim="800000"/>
            <a:headEnd/>
            <a:tailEnd/>
          </a:ln>
        </p:spPr>
        <p:txBody>
          <a:bodyPr wrap="square" lIns="0" tIns="0" rIns="0" bIns="0">
            <a:spAutoFit/>
          </a:bodyPr>
          <a:lstStyle/>
          <a:p>
            <a:r>
              <a:rPr lang="ru-RU" sz="1500" i="1" dirty="0" smtClean="0">
                <a:solidFill>
                  <a:srgbClr val="000000"/>
                </a:solidFill>
              </a:rPr>
              <a:t>   </a:t>
            </a:r>
            <a:r>
              <a:rPr lang="en-US" sz="1500" i="1" dirty="0" smtClean="0">
                <a:solidFill>
                  <a:srgbClr val="000000"/>
                </a:solidFill>
              </a:rPr>
              <a:t>Service 1</a:t>
            </a:r>
            <a:r>
              <a:rPr lang="ru-RU" sz="1500" i="1" dirty="0" smtClean="0">
                <a:solidFill>
                  <a:srgbClr val="000000"/>
                </a:solidFill>
              </a:rPr>
              <a:t>                </a:t>
            </a:r>
            <a:endParaRPr lang="ru-RU" dirty="0"/>
          </a:p>
        </p:txBody>
      </p:sp>
      <p:sp>
        <p:nvSpPr>
          <p:cNvPr id="6157" name="Rectangle 12"/>
          <p:cNvSpPr>
            <a:spLocks noChangeArrowheads="1"/>
          </p:cNvSpPr>
          <p:nvPr/>
        </p:nvSpPr>
        <p:spPr bwMode="auto">
          <a:xfrm>
            <a:off x="3941763" y="1506538"/>
            <a:ext cx="139700" cy="288925"/>
          </a:xfrm>
          <a:prstGeom prst="rect">
            <a:avLst/>
          </a:prstGeom>
          <a:noFill/>
          <a:ln w="9525">
            <a:noFill/>
            <a:miter lim="800000"/>
            <a:headEnd/>
            <a:tailEnd/>
          </a:ln>
        </p:spPr>
        <p:txBody>
          <a:bodyPr wrap="none" lIns="0" tIns="0" rIns="0" bIns="0">
            <a:spAutoFit/>
          </a:bodyPr>
          <a:lstStyle/>
          <a:p>
            <a:r>
              <a:rPr lang="ru-RU" sz="1500" i="1" dirty="0">
                <a:solidFill>
                  <a:srgbClr val="000000"/>
                </a:solidFill>
              </a:rPr>
              <a:t> </a:t>
            </a:r>
            <a:endParaRPr lang="ru-RU" dirty="0"/>
          </a:p>
        </p:txBody>
      </p:sp>
      <p:grpSp>
        <p:nvGrpSpPr>
          <p:cNvPr id="3" name="Group 15"/>
          <p:cNvGrpSpPr>
            <a:grpSpLocks/>
          </p:cNvGrpSpPr>
          <p:nvPr/>
        </p:nvGrpSpPr>
        <p:grpSpPr bwMode="auto">
          <a:xfrm>
            <a:off x="6748462" y="5321300"/>
            <a:ext cx="2175492" cy="134938"/>
            <a:chOff x="3881" y="3294"/>
            <a:chExt cx="1082" cy="74"/>
          </a:xfrm>
        </p:grpSpPr>
        <p:sp>
          <p:nvSpPr>
            <p:cNvPr id="6299" name="Line 13"/>
            <p:cNvSpPr>
              <a:spLocks noChangeShapeType="1"/>
            </p:cNvSpPr>
            <p:nvPr/>
          </p:nvSpPr>
          <p:spPr bwMode="auto">
            <a:xfrm>
              <a:off x="3946" y="3330"/>
              <a:ext cx="1017" cy="0"/>
            </a:xfrm>
            <a:prstGeom prst="line">
              <a:avLst/>
            </a:prstGeom>
            <a:noFill/>
            <a:ln w="10">
              <a:solidFill>
                <a:srgbClr val="000000"/>
              </a:solidFill>
              <a:round/>
              <a:headEnd/>
              <a:tailEnd/>
            </a:ln>
          </p:spPr>
          <p:txBody>
            <a:bodyPr/>
            <a:lstStyle/>
            <a:p>
              <a:endParaRPr lang="ru-RU"/>
            </a:p>
          </p:txBody>
        </p:sp>
        <p:sp>
          <p:nvSpPr>
            <p:cNvPr id="6300" name="Freeform 14"/>
            <p:cNvSpPr>
              <a:spLocks/>
            </p:cNvSpPr>
            <p:nvPr/>
          </p:nvSpPr>
          <p:spPr bwMode="auto">
            <a:xfrm>
              <a:off x="3881" y="3294"/>
              <a:ext cx="103" cy="74"/>
            </a:xfrm>
            <a:custGeom>
              <a:avLst/>
              <a:gdLst>
                <a:gd name="T0" fmla="*/ 103 w 103"/>
                <a:gd name="T1" fmla="*/ 0 h 74"/>
                <a:gd name="T2" fmla="*/ 0 w 103"/>
                <a:gd name="T3" fmla="*/ 36 h 74"/>
                <a:gd name="T4" fmla="*/ 103 w 103"/>
                <a:gd name="T5" fmla="*/ 74 h 74"/>
                <a:gd name="T6" fmla="*/ 70 w 103"/>
                <a:gd name="T7" fmla="*/ 36 h 74"/>
                <a:gd name="T8" fmla="*/ 103 w 103"/>
                <a:gd name="T9" fmla="*/ 0 h 7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3" h="74">
                  <a:moveTo>
                    <a:pt x="103" y="0"/>
                  </a:moveTo>
                  <a:lnTo>
                    <a:pt x="0" y="36"/>
                  </a:lnTo>
                  <a:lnTo>
                    <a:pt x="103" y="74"/>
                  </a:lnTo>
                  <a:lnTo>
                    <a:pt x="70" y="36"/>
                  </a:lnTo>
                  <a:lnTo>
                    <a:pt x="103" y="0"/>
                  </a:lnTo>
                  <a:close/>
                </a:path>
              </a:pathLst>
            </a:custGeom>
            <a:solidFill>
              <a:srgbClr val="000000"/>
            </a:solidFill>
            <a:ln w="9525">
              <a:noFill/>
              <a:round/>
              <a:headEnd/>
              <a:tailEnd/>
            </a:ln>
          </p:spPr>
          <p:txBody>
            <a:bodyPr/>
            <a:lstStyle/>
            <a:p>
              <a:endParaRPr lang="ru-RU"/>
            </a:p>
          </p:txBody>
        </p:sp>
      </p:grpSp>
      <p:grpSp>
        <p:nvGrpSpPr>
          <p:cNvPr id="4" name="Group 18"/>
          <p:cNvGrpSpPr>
            <a:grpSpLocks/>
          </p:cNvGrpSpPr>
          <p:nvPr/>
        </p:nvGrpSpPr>
        <p:grpSpPr bwMode="auto">
          <a:xfrm>
            <a:off x="220046" y="5321300"/>
            <a:ext cx="1742104" cy="126119"/>
            <a:chOff x="824" y="3294"/>
            <a:chExt cx="1031" cy="74"/>
          </a:xfrm>
        </p:grpSpPr>
        <p:sp>
          <p:nvSpPr>
            <p:cNvPr id="6297" name="Line 16"/>
            <p:cNvSpPr>
              <a:spLocks noChangeShapeType="1"/>
            </p:cNvSpPr>
            <p:nvPr/>
          </p:nvSpPr>
          <p:spPr bwMode="auto">
            <a:xfrm>
              <a:off x="824" y="3330"/>
              <a:ext cx="965" cy="0"/>
            </a:xfrm>
            <a:prstGeom prst="line">
              <a:avLst/>
            </a:prstGeom>
            <a:noFill/>
            <a:ln w="10">
              <a:solidFill>
                <a:srgbClr val="000000"/>
              </a:solidFill>
              <a:round/>
              <a:headEnd/>
              <a:tailEnd/>
            </a:ln>
          </p:spPr>
          <p:txBody>
            <a:bodyPr/>
            <a:lstStyle/>
            <a:p>
              <a:endParaRPr lang="ru-RU"/>
            </a:p>
          </p:txBody>
        </p:sp>
        <p:sp>
          <p:nvSpPr>
            <p:cNvPr id="6298" name="Freeform 17"/>
            <p:cNvSpPr>
              <a:spLocks/>
            </p:cNvSpPr>
            <p:nvPr/>
          </p:nvSpPr>
          <p:spPr bwMode="auto">
            <a:xfrm>
              <a:off x="1752" y="3294"/>
              <a:ext cx="103" cy="74"/>
            </a:xfrm>
            <a:custGeom>
              <a:avLst/>
              <a:gdLst>
                <a:gd name="T0" fmla="*/ 0 w 103"/>
                <a:gd name="T1" fmla="*/ 74 h 74"/>
                <a:gd name="T2" fmla="*/ 103 w 103"/>
                <a:gd name="T3" fmla="*/ 36 h 74"/>
                <a:gd name="T4" fmla="*/ 0 w 103"/>
                <a:gd name="T5" fmla="*/ 0 h 74"/>
                <a:gd name="T6" fmla="*/ 34 w 103"/>
                <a:gd name="T7" fmla="*/ 36 h 74"/>
                <a:gd name="T8" fmla="*/ 0 w 103"/>
                <a:gd name="T9" fmla="*/ 74 h 7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3" h="74">
                  <a:moveTo>
                    <a:pt x="0" y="74"/>
                  </a:moveTo>
                  <a:lnTo>
                    <a:pt x="103" y="36"/>
                  </a:lnTo>
                  <a:lnTo>
                    <a:pt x="0" y="0"/>
                  </a:lnTo>
                  <a:lnTo>
                    <a:pt x="34" y="36"/>
                  </a:lnTo>
                  <a:lnTo>
                    <a:pt x="0" y="74"/>
                  </a:lnTo>
                  <a:close/>
                </a:path>
              </a:pathLst>
            </a:custGeom>
            <a:solidFill>
              <a:srgbClr val="000000"/>
            </a:solidFill>
            <a:ln w="9525">
              <a:noFill/>
              <a:round/>
              <a:headEnd/>
              <a:tailEnd/>
            </a:ln>
          </p:spPr>
          <p:txBody>
            <a:bodyPr/>
            <a:lstStyle/>
            <a:p>
              <a:endParaRPr lang="ru-RU"/>
            </a:p>
          </p:txBody>
        </p:sp>
      </p:grpSp>
      <p:grpSp>
        <p:nvGrpSpPr>
          <p:cNvPr id="5" name="Group 21"/>
          <p:cNvGrpSpPr>
            <a:grpSpLocks/>
          </p:cNvGrpSpPr>
          <p:nvPr/>
        </p:nvGrpSpPr>
        <p:grpSpPr bwMode="auto">
          <a:xfrm>
            <a:off x="4518025" y="1385888"/>
            <a:ext cx="1376363" cy="571500"/>
            <a:chOff x="2952" y="948"/>
            <a:chExt cx="768" cy="316"/>
          </a:xfrm>
          <a:solidFill>
            <a:srgbClr val="D7C9FF"/>
          </a:solidFill>
        </p:grpSpPr>
        <p:sp>
          <p:nvSpPr>
            <p:cNvPr id="6295" name="Freeform 19"/>
            <p:cNvSpPr>
              <a:spLocks/>
            </p:cNvSpPr>
            <p:nvPr/>
          </p:nvSpPr>
          <p:spPr bwMode="auto">
            <a:xfrm>
              <a:off x="2952" y="948"/>
              <a:ext cx="768" cy="316"/>
            </a:xfrm>
            <a:custGeom>
              <a:avLst/>
              <a:gdLst>
                <a:gd name="T0" fmla="*/ 49 w 768"/>
                <a:gd name="T1" fmla="*/ 0 h 316"/>
                <a:gd name="T2" fmla="*/ 40 w 768"/>
                <a:gd name="T3" fmla="*/ 2 h 316"/>
                <a:gd name="T4" fmla="*/ 30 w 768"/>
                <a:gd name="T5" fmla="*/ 4 h 316"/>
                <a:gd name="T6" fmla="*/ 22 w 768"/>
                <a:gd name="T7" fmla="*/ 9 h 316"/>
                <a:gd name="T8" fmla="*/ 15 w 768"/>
                <a:gd name="T9" fmla="*/ 16 h 316"/>
                <a:gd name="T10" fmla="*/ 8 w 768"/>
                <a:gd name="T11" fmla="*/ 24 h 316"/>
                <a:gd name="T12" fmla="*/ 3 w 768"/>
                <a:gd name="T13" fmla="*/ 33 h 316"/>
                <a:gd name="T14" fmla="*/ 2 w 768"/>
                <a:gd name="T15" fmla="*/ 43 h 316"/>
                <a:gd name="T16" fmla="*/ 0 w 768"/>
                <a:gd name="T17" fmla="*/ 54 h 316"/>
                <a:gd name="T18" fmla="*/ 0 w 768"/>
                <a:gd name="T19" fmla="*/ 264 h 316"/>
                <a:gd name="T20" fmla="*/ 2 w 768"/>
                <a:gd name="T21" fmla="*/ 275 h 316"/>
                <a:gd name="T22" fmla="*/ 3 w 768"/>
                <a:gd name="T23" fmla="*/ 285 h 316"/>
                <a:gd name="T24" fmla="*/ 8 w 768"/>
                <a:gd name="T25" fmla="*/ 294 h 316"/>
                <a:gd name="T26" fmla="*/ 15 w 768"/>
                <a:gd name="T27" fmla="*/ 301 h 316"/>
                <a:gd name="T28" fmla="*/ 22 w 768"/>
                <a:gd name="T29" fmla="*/ 308 h 316"/>
                <a:gd name="T30" fmla="*/ 30 w 768"/>
                <a:gd name="T31" fmla="*/ 313 h 316"/>
                <a:gd name="T32" fmla="*/ 40 w 768"/>
                <a:gd name="T33" fmla="*/ 314 h 316"/>
                <a:gd name="T34" fmla="*/ 49 w 768"/>
                <a:gd name="T35" fmla="*/ 316 h 316"/>
                <a:gd name="T36" fmla="*/ 719 w 768"/>
                <a:gd name="T37" fmla="*/ 316 h 316"/>
                <a:gd name="T38" fmla="*/ 729 w 768"/>
                <a:gd name="T39" fmla="*/ 314 h 316"/>
                <a:gd name="T40" fmla="*/ 738 w 768"/>
                <a:gd name="T41" fmla="*/ 313 h 316"/>
                <a:gd name="T42" fmla="*/ 746 w 768"/>
                <a:gd name="T43" fmla="*/ 308 h 316"/>
                <a:gd name="T44" fmla="*/ 754 w 768"/>
                <a:gd name="T45" fmla="*/ 301 h 316"/>
                <a:gd name="T46" fmla="*/ 761 w 768"/>
                <a:gd name="T47" fmla="*/ 294 h 316"/>
                <a:gd name="T48" fmla="*/ 765 w 768"/>
                <a:gd name="T49" fmla="*/ 285 h 316"/>
                <a:gd name="T50" fmla="*/ 767 w 768"/>
                <a:gd name="T51" fmla="*/ 275 h 316"/>
                <a:gd name="T52" fmla="*/ 768 w 768"/>
                <a:gd name="T53" fmla="*/ 264 h 316"/>
                <a:gd name="T54" fmla="*/ 768 w 768"/>
                <a:gd name="T55" fmla="*/ 54 h 316"/>
                <a:gd name="T56" fmla="*/ 767 w 768"/>
                <a:gd name="T57" fmla="*/ 43 h 316"/>
                <a:gd name="T58" fmla="*/ 765 w 768"/>
                <a:gd name="T59" fmla="*/ 33 h 316"/>
                <a:gd name="T60" fmla="*/ 761 w 768"/>
                <a:gd name="T61" fmla="*/ 24 h 316"/>
                <a:gd name="T62" fmla="*/ 754 w 768"/>
                <a:gd name="T63" fmla="*/ 16 h 316"/>
                <a:gd name="T64" fmla="*/ 746 w 768"/>
                <a:gd name="T65" fmla="*/ 9 h 316"/>
                <a:gd name="T66" fmla="*/ 738 w 768"/>
                <a:gd name="T67" fmla="*/ 4 h 316"/>
                <a:gd name="T68" fmla="*/ 729 w 768"/>
                <a:gd name="T69" fmla="*/ 2 h 316"/>
                <a:gd name="T70" fmla="*/ 719 w 768"/>
                <a:gd name="T71" fmla="*/ 0 h 316"/>
                <a:gd name="T72" fmla="*/ 49 w 768"/>
                <a:gd name="T73" fmla="*/ 0 h 31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768" h="316">
                  <a:moveTo>
                    <a:pt x="49" y="0"/>
                  </a:moveTo>
                  <a:lnTo>
                    <a:pt x="40" y="2"/>
                  </a:lnTo>
                  <a:lnTo>
                    <a:pt x="30" y="4"/>
                  </a:lnTo>
                  <a:lnTo>
                    <a:pt x="22" y="9"/>
                  </a:lnTo>
                  <a:lnTo>
                    <a:pt x="15" y="16"/>
                  </a:lnTo>
                  <a:lnTo>
                    <a:pt x="8" y="24"/>
                  </a:lnTo>
                  <a:lnTo>
                    <a:pt x="3" y="33"/>
                  </a:lnTo>
                  <a:lnTo>
                    <a:pt x="2" y="43"/>
                  </a:lnTo>
                  <a:lnTo>
                    <a:pt x="0" y="54"/>
                  </a:lnTo>
                  <a:lnTo>
                    <a:pt x="0" y="264"/>
                  </a:lnTo>
                  <a:lnTo>
                    <a:pt x="2" y="275"/>
                  </a:lnTo>
                  <a:lnTo>
                    <a:pt x="3" y="285"/>
                  </a:lnTo>
                  <a:lnTo>
                    <a:pt x="8" y="294"/>
                  </a:lnTo>
                  <a:lnTo>
                    <a:pt x="15" y="301"/>
                  </a:lnTo>
                  <a:lnTo>
                    <a:pt x="22" y="308"/>
                  </a:lnTo>
                  <a:lnTo>
                    <a:pt x="30" y="313"/>
                  </a:lnTo>
                  <a:lnTo>
                    <a:pt x="40" y="314"/>
                  </a:lnTo>
                  <a:lnTo>
                    <a:pt x="49" y="316"/>
                  </a:lnTo>
                  <a:lnTo>
                    <a:pt x="719" y="316"/>
                  </a:lnTo>
                  <a:lnTo>
                    <a:pt x="729" y="314"/>
                  </a:lnTo>
                  <a:lnTo>
                    <a:pt x="738" y="313"/>
                  </a:lnTo>
                  <a:lnTo>
                    <a:pt x="746" y="308"/>
                  </a:lnTo>
                  <a:lnTo>
                    <a:pt x="754" y="301"/>
                  </a:lnTo>
                  <a:lnTo>
                    <a:pt x="761" y="294"/>
                  </a:lnTo>
                  <a:lnTo>
                    <a:pt x="765" y="285"/>
                  </a:lnTo>
                  <a:lnTo>
                    <a:pt x="767" y="275"/>
                  </a:lnTo>
                  <a:lnTo>
                    <a:pt x="768" y="264"/>
                  </a:lnTo>
                  <a:lnTo>
                    <a:pt x="768" y="54"/>
                  </a:lnTo>
                  <a:lnTo>
                    <a:pt x="767" y="43"/>
                  </a:lnTo>
                  <a:lnTo>
                    <a:pt x="765" y="33"/>
                  </a:lnTo>
                  <a:lnTo>
                    <a:pt x="761" y="24"/>
                  </a:lnTo>
                  <a:lnTo>
                    <a:pt x="754" y="16"/>
                  </a:lnTo>
                  <a:lnTo>
                    <a:pt x="746" y="9"/>
                  </a:lnTo>
                  <a:lnTo>
                    <a:pt x="738" y="4"/>
                  </a:lnTo>
                  <a:lnTo>
                    <a:pt x="729" y="2"/>
                  </a:lnTo>
                  <a:lnTo>
                    <a:pt x="719" y="0"/>
                  </a:lnTo>
                  <a:lnTo>
                    <a:pt x="49" y="0"/>
                  </a:lnTo>
                  <a:close/>
                </a:path>
              </a:pathLst>
            </a:custGeom>
            <a:grpFill/>
            <a:ln w="10">
              <a:solidFill>
                <a:srgbClr val="000000"/>
              </a:solidFill>
              <a:prstDash val="solid"/>
              <a:round/>
              <a:headEnd/>
              <a:tailEnd/>
            </a:ln>
          </p:spPr>
          <p:txBody>
            <a:bodyPr/>
            <a:lstStyle/>
            <a:p>
              <a:endParaRPr lang="ru-RU"/>
            </a:p>
          </p:txBody>
        </p:sp>
        <p:sp>
          <p:nvSpPr>
            <p:cNvPr id="6296" name="Freeform 20"/>
            <p:cNvSpPr>
              <a:spLocks/>
            </p:cNvSpPr>
            <p:nvPr/>
          </p:nvSpPr>
          <p:spPr bwMode="auto">
            <a:xfrm>
              <a:off x="2970" y="967"/>
              <a:ext cx="733" cy="278"/>
            </a:xfrm>
            <a:custGeom>
              <a:avLst/>
              <a:gdLst>
                <a:gd name="T0" fmla="*/ 31 w 733"/>
                <a:gd name="T1" fmla="*/ 0 h 278"/>
                <a:gd name="T2" fmla="*/ 701 w 733"/>
                <a:gd name="T3" fmla="*/ 0 h 278"/>
                <a:gd name="T4" fmla="*/ 709 w 733"/>
                <a:gd name="T5" fmla="*/ 2 h 278"/>
                <a:gd name="T6" fmla="*/ 714 w 733"/>
                <a:gd name="T7" fmla="*/ 4 h 278"/>
                <a:gd name="T8" fmla="*/ 717 w 733"/>
                <a:gd name="T9" fmla="*/ 5 h 278"/>
                <a:gd name="T10" fmla="*/ 723 w 733"/>
                <a:gd name="T11" fmla="*/ 10 h 278"/>
                <a:gd name="T12" fmla="*/ 730 w 733"/>
                <a:gd name="T13" fmla="*/ 19 h 278"/>
                <a:gd name="T14" fmla="*/ 731 w 733"/>
                <a:gd name="T15" fmla="*/ 23 h 278"/>
                <a:gd name="T16" fmla="*/ 733 w 733"/>
                <a:gd name="T17" fmla="*/ 28 h 278"/>
                <a:gd name="T18" fmla="*/ 733 w 733"/>
                <a:gd name="T19" fmla="*/ 35 h 278"/>
                <a:gd name="T20" fmla="*/ 733 w 733"/>
                <a:gd name="T21" fmla="*/ 245 h 278"/>
                <a:gd name="T22" fmla="*/ 733 w 733"/>
                <a:gd name="T23" fmla="*/ 252 h 278"/>
                <a:gd name="T24" fmla="*/ 731 w 733"/>
                <a:gd name="T25" fmla="*/ 259 h 278"/>
                <a:gd name="T26" fmla="*/ 730 w 733"/>
                <a:gd name="T27" fmla="*/ 261 h 278"/>
                <a:gd name="T28" fmla="*/ 723 w 733"/>
                <a:gd name="T29" fmla="*/ 270 h 278"/>
                <a:gd name="T30" fmla="*/ 717 w 733"/>
                <a:gd name="T31" fmla="*/ 275 h 278"/>
                <a:gd name="T32" fmla="*/ 714 w 733"/>
                <a:gd name="T33" fmla="*/ 276 h 278"/>
                <a:gd name="T34" fmla="*/ 709 w 733"/>
                <a:gd name="T35" fmla="*/ 278 h 278"/>
                <a:gd name="T36" fmla="*/ 701 w 733"/>
                <a:gd name="T37" fmla="*/ 278 h 278"/>
                <a:gd name="T38" fmla="*/ 31 w 733"/>
                <a:gd name="T39" fmla="*/ 278 h 278"/>
                <a:gd name="T40" fmla="*/ 25 w 733"/>
                <a:gd name="T41" fmla="*/ 278 h 278"/>
                <a:gd name="T42" fmla="*/ 20 w 733"/>
                <a:gd name="T43" fmla="*/ 276 h 278"/>
                <a:gd name="T44" fmla="*/ 16 w 733"/>
                <a:gd name="T45" fmla="*/ 275 h 278"/>
                <a:gd name="T46" fmla="*/ 9 w 733"/>
                <a:gd name="T47" fmla="*/ 270 h 278"/>
                <a:gd name="T48" fmla="*/ 4 w 733"/>
                <a:gd name="T49" fmla="*/ 261 h 278"/>
                <a:gd name="T50" fmla="*/ 3 w 733"/>
                <a:gd name="T51" fmla="*/ 259 h 278"/>
                <a:gd name="T52" fmla="*/ 1 w 733"/>
                <a:gd name="T53" fmla="*/ 252 h 278"/>
                <a:gd name="T54" fmla="*/ 0 w 733"/>
                <a:gd name="T55" fmla="*/ 245 h 278"/>
                <a:gd name="T56" fmla="*/ 0 w 733"/>
                <a:gd name="T57" fmla="*/ 35 h 278"/>
                <a:gd name="T58" fmla="*/ 1 w 733"/>
                <a:gd name="T59" fmla="*/ 28 h 278"/>
                <a:gd name="T60" fmla="*/ 3 w 733"/>
                <a:gd name="T61" fmla="*/ 23 h 278"/>
                <a:gd name="T62" fmla="*/ 4 w 733"/>
                <a:gd name="T63" fmla="*/ 19 h 278"/>
                <a:gd name="T64" fmla="*/ 9 w 733"/>
                <a:gd name="T65" fmla="*/ 10 h 278"/>
                <a:gd name="T66" fmla="*/ 17 w 733"/>
                <a:gd name="T67" fmla="*/ 5 h 278"/>
                <a:gd name="T68" fmla="*/ 20 w 733"/>
                <a:gd name="T69" fmla="*/ 4 h 278"/>
                <a:gd name="T70" fmla="*/ 25 w 733"/>
                <a:gd name="T71" fmla="*/ 2 h 278"/>
                <a:gd name="T72" fmla="*/ 31 w 733"/>
                <a:gd name="T73" fmla="*/ 0 h 27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733" h="278">
                  <a:moveTo>
                    <a:pt x="31" y="0"/>
                  </a:moveTo>
                  <a:lnTo>
                    <a:pt x="701" y="0"/>
                  </a:lnTo>
                  <a:lnTo>
                    <a:pt x="709" y="2"/>
                  </a:lnTo>
                  <a:lnTo>
                    <a:pt x="714" y="4"/>
                  </a:lnTo>
                  <a:lnTo>
                    <a:pt x="717" y="5"/>
                  </a:lnTo>
                  <a:lnTo>
                    <a:pt x="723" y="10"/>
                  </a:lnTo>
                  <a:lnTo>
                    <a:pt x="730" y="19"/>
                  </a:lnTo>
                  <a:lnTo>
                    <a:pt x="731" y="23"/>
                  </a:lnTo>
                  <a:lnTo>
                    <a:pt x="733" y="28"/>
                  </a:lnTo>
                  <a:lnTo>
                    <a:pt x="733" y="35"/>
                  </a:lnTo>
                  <a:lnTo>
                    <a:pt x="733" y="245"/>
                  </a:lnTo>
                  <a:lnTo>
                    <a:pt x="733" y="252"/>
                  </a:lnTo>
                  <a:lnTo>
                    <a:pt x="731" y="259"/>
                  </a:lnTo>
                  <a:lnTo>
                    <a:pt x="730" y="261"/>
                  </a:lnTo>
                  <a:lnTo>
                    <a:pt x="723" y="270"/>
                  </a:lnTo>
                  <a:lnTo>
                    <a:pt x="717" y="275"/>
                  </a:lnTo>
                  <a:lnTo>
                    <a:pt x="714" y="276"/>
                  </a:lnTo>
                  <a:lnTo>
                    <a:pt x="709" y="278"/>
                  </a:lnTo>
                  <a:lnTo>
                    <a:pt x="701" y="278"/>
                  </a:lnTo>
                  <a:lnTo>
                    <a:pt x="31" y="278"/>
                  </a:lnTo>
                  <a:lnTo>
                    <a:pt x="25" y="278"/>
                  </a:lnTo>
                  <a:lnTo>
                    <a:pt x="20" y="276"/>
                  </a:lnTo>
                  <a:lnTo>
                    <a:pt x="16" y="275"/>
                  </a:lnTo>
                  <a:lnTo>
                    <a:pt x="9" y="270"/>
                  </a:lnTo>
                  <a:lnTo>
                    <a:pt x="4" y="261"/>
                  </a:lnTo>
                  <a:lnTo>
                    <a:pt x="3" y="259"/>
                  </a:lnTo>
                  <a:lnTo>
                    <a:pt x="1" y="252"/>
                  </a:lnTo>
                  <a:lnTo>
                    <a:pt x="0" y="245"/>
                  </a:lnTo>
                  <a:lnTo>
                    <a:pt x="0" y="35"/>
                  </a:lnTo>
                  <a:lnTo>
                    <a:pt x="1" y="28"/>
                  </a:lnTo>
                  <a:lnTo>
                    <a:pt x="3" y="23"/>
                  </a:lnTo>
                  <a:lnTo>
                    <a:pt x="4" y="19"/>
                  </a:lnTo>
                  <a:lnTo>
                    <a:pt x="9" y="10"/>
                  </a:lnTo>
                  <a:lnTo>
                    <a:pt x="17" y="5"/>
                  </a:lnTo>
                  <a:lnTo>
                    <a:pt x="20" y="4"/>
                  </a:lnTo>
                  <a:lnTo>
                    <a:pt x="25" y="2"/>
                  </a:lnTo>
                  <a:lnTo>
                    <a:pt x="31" y="0"/>
                  </a:lnTo>
                  <a:close/>
                </a:path>
              </a:pathLst>
            </a:custGeom>
            <a:grpFill/>
            <a:ln w="10">
              <a:solidFill>
                <a:srgbClr val="000000"/>
              </a:solidFill>
              <a:prstDash val="solid"/>
              <a:round/>
              <a:headEnd/>
              <a:tailEnd/>
            </a:ln>
          </p:spPr>
          <p:txBody>
            <a:bodyPr/>
            <a:lstStyle/>
            <a:p>
              <a:endParaRPr lang="ru-RU"/>
            </a:p>
          </p:txBody>
        </p:sp>
      </p:grpSp>
      <p:sp>
        <p:nvSpPr>
          <p:cNvPr id="6161" name="Rectangle 22"/>
          <p:cNvSpPr>
            <a:spLocks noChangeArrowheads="1"/>
          </p:cNvSpPr>
          <p:nvPr/>
        </p:nvSpPr>
        <p:spPr bwMode="auto">
          <a:xfrm>
            <a:off x="4740275" y="1506538"/>
            <a:ext cx="695703" cy="230832"/>
          </a:xfrm>
          <a:prstGeom prst="rect">
            <a:avLst/>
          </a:prstGeom>
          <a:noFill/>
          <a:ln w="9525">
            <a:noFill/>
            <a:miter lim="800000"/>
            <a:headEnd/>
            <a:tailEnd/>
          </a:ln>
        </p:spPr>
        <p:txBody>
          <a:bodyPr wrap="none" lIns="0" tIns="0" rIns="0" bIns="0">
            <a:spAutoFit/>
          </a:bodyPr>
          <a:lstStyle/>
          <a:p>
            <a:r>
              <a:rPr lang="en-US" sz="1500" i="1" dirty="0" smtClean="0">
                <a:solidFill>
                  <a:srgbClr val="000000"/>
                </a:solidFill>
              </a:rPr>
              <a:t>Service</a:t>
            </a:r>
            <a:r>
              <a:rPr lang="ru-RU" sz="1500" i="1" dirty="0" smtClean="0">
                <a:solidFill>
                  <a:srgbClr val="000000"/>
                </a:solidFill>
              </a:rPr>
              <a:t> </a:t>
            </a:r>
            <a:endParaRPr lang="ru-RU" dirty="0"/>
          </a:p>
        </p:txBody>
      </p:sp>
      <p:sp>
        <p:nvSpPr>
          <p:cNvPr id="6162" name="Rectangle 23"/>
          <p:cNvSpPr>
            <a:spLocks noChangeArrowheads="1"/>
          </p:cNvSpPr>
          <p:nvPr/>
        </p:nvSpPr>
        <p:spPr bwMode="auto">
          <a:xfrm>
            <a:off x="5540375" y="1506538"/>
            <a:ext cx="227013" cy="288925"/>
          </a:xfrm>
          <a:prstGeom prst="rect">
            <a:avLst/>
          </a:prstGeom>
          <a:noFill/>
          <a:ln w="9525">
            <a:noFill/>
            <a:miter lim="800000"/>
            <a:headEnd/>
            <a:tailEnd/>
          </a:ln>
        </p:spPr>
        <p:txBody>
          <a:bodyPr wrap="none" lIns="0" tIns="0" rIns="0" bIns="0">
            <a:spAutoFit/>
          </a:bodyPr>
          <a:lstStyle/>
          <a:p>
            <a:r>
              <a:rPr lang="ru-RU" sz="1500" i="1">
                <a:solidFill>
                  <a:srgbClr val="000000"/>
                </a:solidFill>
              </a:rPr>
              <a:t>N</a:t>
            </a:r>
            <a:endParaRPr lang="ru-RU"/>
          </a:p>
        </p:txBody>
      </p:sp>
      <p:sp>
        <p:nvSpPr>
          <p:cNvPr id="6163" name="Rectangle 24"/>
          <p:cNvSpPr>
            <a:spLocks noChangeArrowheads="1"/>
          </p:cNvSpPr>
          <p:nvPr/>
        </p:nvSpPr>
        <p:spPr bwMode="auto">
          <a:xfrm>
            <a:off x="5675313" y="1506538"/>
            <a:ext cx="139700" cy="288925"/>
          </a:xfrm>
          <a:prstGeom prst="rect">
            <a:avLst/>
          </a:prstGeom>
          <a:noFill/>
          <a:ln w="9525">
            <a:noFill/>
            <a:miter lim="800000"/>
            <a:headEnd/>
            <a:tailEnd/>
          </a:ln>
        </p:spPr>
        <p:txBody>
          <a:bodyPr wrap="none" lIns="0" tIns="0" rIns="0" bIns="0">
            <a:spAutoFit/>
          </a:bodyPr>
          <a:lstStyle/>
          <a:p>
            <a:r>
              <a:rPr lang="ru-RU" sz="1500" i="1">
                <a:solidFill>
                  <a:srgbClr val="000000"/>
                </a:solidFill>
              </a:rPr>
              <a:t> </a:t>
            </a:r>
            <a:endParaRPr lang="ru-RU"/>
          </a:p>
        </p:txBody>
      </p:sp>
      <p:grpSp>
        <p:nvGrpSpPr>
          <p:cNvPr id="7" name="Group 27"/>
          <p:cNvGrpSpPr>
            <a:grpSpLocks/>
          </p:cNvGrpSpPr>
          <p:nvPr/>
        </p:nvGrpSpPr>
        <p:grpSpPr bwMode="auto">
          <a:xfrm>
            <a:off x="3573463" y="2114550"/>
            <a:ext cx="1371600" cy="574675"/>
            <a:chOff x="2424" y="1351"/>
            <a:chExt cx="766" cy="317"/>
          </a:xfrm>
          <a:solidFill>
            <a:srgbClr val="D7C9FF"/>
          </a:solidFill>
        </p:grpSpPr>
        <p:sp>
          <p:nvSpPr>
            <p:cNvPr id="6293" name="Freeform 25"/>
            <p:cNvSpPr>
              <a:spLocks/>
            </p:cNvSpPr>
            <p:nvPr/>
          </p:nvSpPr>
          <p:spPr bwMode="auto">
            <a:xfrm>
              <a:off x="2424" y="1351"/>
              <a:ext cx="766" cy="317"/>
            </a:xfrm>
            <a:custGeom>
              <a:avLst/>
              <a:gdLst>
                <a:gd name="T0" fmla="*/ 47 w 766"/>
                <a:gd name="T1" fmla="*/ 0 h 317"/>
                <a:gd name="T2" fmla="*/ 38 w 766"/>
                <a:gd name="T3" fmla="*/ 1 h 317"/>
                <a:gd name="T4" fmla="*/ 30 w 766"/>
                <a:gd name="T5" fmla="*/ 3 h 317"/>
                <a:gd name="T6" fmla="*/ 22 w 766"/>
                <a:gd name="T7" fmla="*/ 8 h 317"/>
                <a:gd name="T8" fmla="*/ 14 w 766"/>
                <a:gd name="T9" fmla="*/ 15 h 317"/>
                <a:gd name="T10" fmla="*/ 8 w 766"/>
                <a:gd name="T11" fmla="*/ 24 h 317"/>
                <a:gd name="T12" fmla="*/ 3 w 766"/>
                <a:gd name="T13" fmla="*/ 32 h 317"/>
                <a:gd name="T14" fmla="*/ 1 w 766"/>
                <a:gd name="T15" fmla="*/ 43 h 317"/>
                <a:gd name="T16" fmla="*/ 0 w 766"/>
                <a:gd name="T17" fmla="*/ 53 h 317"/>
                <a:gd name="T18" fmla="*/ 0 w 766"/>
                <a:gd name="T19" fmla="*/ 264 h 317"/>
                <a:gd name="T20" fmla="*/ 1 w 766"/>
                <a:gd name="T21" fmla="*/ 274 h 317"/>
                <a:gd name="T22" fmla="*/ 3 w 766"/>
                <a:gd name="T23" fmla="*/ 285 h 317"/>
                <a:gd name="T24" fmla="*/ 8 w 766"/>
                <a:gd name="T25" fmla="*/ 293 h 317"/>
                <a:gd name="T26" fmla="*/ 14 w 766"/>
                <a:gd name="T27" fmla="*/ 302 h 317"/>
                <a:gd name="T28" fmla="*/ 22 w 766"/>
                <a:gd name="T29" fmla="*/ 309 h 317"/>
                <a:gd name="T30" fmla="*/ 30 w 766"/>
                <a:gd name="T31" fmla="*/ 314 h 317"/>
                <a:gd name="T32" fmla="*/ 38 w 766"/>
                <a:gd name="T33" fmla="*/ 316 h 317"/>
                <a:gd name="T34" fmla="*/ 47 w 766"/>
                <a:gd name="T35" fmla="*/ 317 h 317"/>
                <a:gd name="T36" fmla="*/ 719 w 766"/>
                <a:gd name="T37" fmla="*/ 317 h 317"/>
                <a:gd name="T38" fmla="*/ 728 w 766"/>
                <a:gd name="T39" fmla="*/ 316 h 317"/>
                <a:gd name="T40" fmla="*/ 738 w 766"/>
                <a:gd name="T41" fmla="*/ 314 h 317"/>
                <a:gd name="T42" fmla="*/ 746 w 766"/>
                <a:gd name="T43" fmla="*/ 309 h 317"/>
                <a:gd name="T44" fmla="*/ 752 w 766"/>
                <a:gd name="T45" fmla="*/ 302 h 317"/>
                <a:gd name="T46" fmla="*/ 758 w 766"/>
                <a:gd name="T47" fmla="*/ 293 h 317"/>
                <a:gd name="T48" fmla="*/ 763 w 766"/>
                <a:gd name="T49" fmla="*/ 285 h 317"/>
                <a:gd name="T50" fmla="*/ 765 w 766"/>
                <a:gd name="T51" fmla="*/ 274 h 317"/>
                <a:gd name="T52" fmla="*/ 766 w 766"/>
                <a:gd name="T53" fmla="*/ 264 h 317"/>
                <a:gd name="T54" fmla="*/ 766 w 766"/>
                <a:gd name="T55" fmla="*/ 53 h 317"/>
                <a:gd name="T56" fmla="*/ 765 w 766"/>
                <a:gd name="T57" fmla="*/ 43 h 317"/>
                <a:gd name="T58" fmla="*/ 763 w 766"/>
                <a:gd name="T59" fmla="*/ 32 h 317"/>
                <a:gd name="T60" fmla="*/ 758 w 766"/>
                <a:gd name="T61" fmla="*/ 24 h 317"/>
                <a:gd name="T62" fmla="*/ 752 w 766"/>
                <a:gd name="T63" fmla="*/ 15 h 317"/>
                <a:gd name="T64" fmla="*/ 746 w 766"/>
                <a:gd name="T65" fmla="*/ 8 h 317"/>
                <a:gd name="T66" fmla="*/ 738 w 766"/>
                <a:gd name="T67" fmla="*/ 3 h 317"/>
                <a:gd name="T68" fmla="*/ 728 w 766"/>
                <a:gd name="T69" fmla="*/ 1 h 317"/>
                <a:gd name="T70" fmla="*/ 719 w 766"/>
                <a:gd name="T71" fmla="*/ 0 h 317"/>
                <a:gd name="T72" fmla="*/ 47 w 766"/>
                <a:gd name="T73" fmla="*/ 0 h 317"/>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766" h="317">
                  <a:moveTo>
                    <a:pt x="47" y="0"/>
                  </a:moveTo>
                  <a:lnTo>
                    <a:pt x="38" y="1"/>
                  </a:lnTo>
                  <a:lnTo>
                    <a:pt x="30" y="3"/>
                  </a:lnTo>
                  <a:lnTo>
                    <a:pt x="22" y="8"/>
                  </a:lnTo>
                  <a:lnTo>
                    <a:pt x="14" y="15"/>
                  </a:lnTo>
                  <a:lnTo>
                    <a:pt x="8" y="24"/>
                  </a:lnTo>
                  <a:lnTo>
                    <a:pt x="3" y="32"/>
                  </a:lnTo>
                  <a:lnTo>
                    <a:pt x="1" y="43"/>
                  </a:lnTo>
                  <a:lnTo>
                    <a:pt x="0" y="53"/>
                  </a:lnTo>
                  <a:lnTo>
                    <a:pt x="0" y="264"/>
                  </a:lnTo>
                  <a:lnTo>
                    <a:pt x="1" y="274"/>
                  </a:lnTo>
                  <a:lnTo>
                    <a:pt x="3" y="285"/>
                  </a:lnTo>
                  <a:lnTo>
                    <a:pt x="8" y="293"/>
                  </a:lnTo>
                  <a:lnTo>
                    <a:pt x="14" y="302"/>
                  </a:lnTo>
                  <a:lnTo>
                    <a:pt x="22" y="309"/>
                  </a:lnTo>
                  <a:lnTo>
                    <a:pt x="30" y="314"/>
                  </a:lnTo>
                  <a:lnTo>
                    <a:pt x="38" y="316"/>
                  </a:lnTo>
                  <a:lnTo>
                    <a:pt x="47" y="317"/>
                  </a:lnTo>
                  <a:lnTo>
                    <a:pt x="719" y="317"/>
                  </a:lnTo>
                  <a:lnTo>
                    <a:pt x="728" y="316"/>
                  </a:lnTo>
                  <a:lnTo>
                    <a:pt x="738" y="314"/>
                  </a:lnTo>
                  <a:lnTo>
                    <a:pt x="746" y="309"/>
                  </a:lnTo>
                  <a:lnTo>
                    <a:pt x="752" y="302"/>
                  </a:lnTo>
                  <a:lnTo>
                    <a:pt x="758" y="293"/>
                  </a:lnTo>
                  <a:lnTo>
                    <a:pt x="763" y="285"/>
                  </a:lnTo>
                  <a:lnTo>
                    <a:pt x="765" y="274"/>
                  </a:lnTo>
                  <a:lnTo>
                    <a:pt x="766" y="264"/>
                  </a:lnTo>
                  <a:lnTo>
                    <a:pt x="766" y="53"/>
                  </a:lnTo>
                  <a:lnTo>
                    <a:pt x="765" y="43"/>
                  </a:lnTo>
                  <a:lnTo>
                    <a:pt x="763" y="32"/>
                  </a:lnTo>
                  <a:lnTo>
                    <a:pt x="758" y="24"/>
                  </a:lnTo>
                  <a:lnTo>
                    <a:pt x="752" y="15"/>
                  </a:lnTo>
                  <a:lnTo>
                    <a:pt x="746" y="8"/>
                  </a:lnTo>
                  <a:lnTo>
                    <a:pt x="738" y="3"/>
                  </a:lnTo>
                  <a:lnTo>
                    <a:pt x="728" y="1"/>
                  </a:lnTo>
                  <a:lnTo>
                    <a:pt x="719" y="0"/>
                  </a:lnTo>
                  <a:lnTo>
                    <a:pt x="47" y="0"/>
                  </a:lnTo>
                  <a:close/>
                </a:path>
              </a:pathLst>
            </a:custGeom>
            <a:grpFill/>
            <a:ln w="10">
              <a:solidFill>
                <a:srgbClr val="000000"/>
              </a:solidFill>
              <a:prstDash val="solid"/>
              <a:round/>
              <a:headEnd/>
              <a:tailEnd/>
            </a:ln>
          </p:spPr>
          <p:txBody>
            <a:bodyPr/>
            <a:lstStyle/>
            <a:p>
              <a:endParaRPr lang="ru-RU"/>
            </a:p>
          </p:txBody>
        </p:sp>
        <p:sp>
          <p:nvSpPr>
            <p:cNvPr id="6294" name="Freeform 26"/>
            <p:cNvSpPr>
              <a:spLocks/>
            </p:cNvSpPr>
            <p:nvPr/>
          </p:nvSpPr>
          <p:spPr bwMode="auto">
            <a:xfrm>
              <a:off x="2441" y="1370"/>
              <a:ext cx="732" cy="279"/>
            </a:xfrm>
            <a:custGeom>
              <a:avLst/>
              <a:gdLst>
                <a:gd name="T0" fmla="*/ 30 w 732"/>
                <a:gd name="T1" fmla="*/ 0 h 279"/>
                <a:gd name="T2" fmla="*/ 702 w 732"/>
                <a:gd name="T3" fmla="*/ 0 h 279"/>
                <a:gd name="T4" fmla="*/ 708 w 732"/>
                <a:gd name="T5" fmla="*/ 1 h 279"/>
                <a:gd name="T6" fmla="*/ 714 w 732"/>
                <a:gd name="T7" fmla="*/ 3 h 279"/>
                <a:gd name="T8" fmla="*/ 716 w 732"/>
                <a:gd name="T9" fmla="*/ 5 h 279"/>
                <a:gd name="T10" fmla="*/ 724 w 732"/>
                <a:gd name="T11" fmla="*/ 10 h 279"/>
                <a:gd name="T12" fmla="*/ 729 w 732"/>
                <a:gd name="T13" fmla="*/ 17 h 279"/>
                <a:gd name="T14" fmla="*/ 730 w 732"/>
                <a:gd name="T15" fmla="*/ 22 h 279"/>
                <a:gd name="T16" fmla="*/ 732 w 732"/>
                <a:gd name="T17" fmla="*/ 27 h 279"/>
                <a:gd name="T18" fmla="*/ 732 w 732"/>
                <a:gd name="T19" fmla="*/ 34 h 279"/>
                <a:gd name="T20" fmla="*/ 732 w 732"/>
                <a:gd name="T21" fmla="*/ 245 h 279"/>
                <a:gd name="T22" fmla="*/ 732 w 732"/>
                <a:gd name="T23" fmla="*/ 254 h 279"/>
                <a:gd name="T24" fmla="*/ 730 w 732"/>
                <a:gd name="T25" fmla="*/ 259 h 279"/>
                <a:gd name="T26" fmla="*/ 729 w 732"/>
                <a:gd name="T27" fmla="*/ 262 h 279"/>
                <a:gd name="T28" fmla="*/ 724 w 732"/>
                <a:gd name="T29" fmla="*/ 269 h 279"/>
                <a:gd name="T30" fmla="*/ 716 w 732"/>
                <a:gd name="T31" fmla="*/ 276 h 279"/>
                <a:gd name="T32" fmla="*/ 714 w 732"/>
                <a:gd name="T33" fmla="*/ 278 h 279"/>
                <a:gd name="T34" fmla="*/ 708 w 732"/>
                <a:gd name="T35" fmla="*/ 279 h 279"/>
                <a:gd name="T36" fmla="*/ 702 w 732"/>
                <a:gd name="T37" fmla="*/ 279 h 279"/>
                <a:gd name="T38" fmla="*/ 30 w 732"/>
                <a:gd name="T39" fmla="*/ 279 h 279"/>
                <a:gd name="T40" fmla="*/ 24 w 732"/>
                <a:gd name="T41" fmla="*/ 279 h 279"/>
                <a:gd name="T42" fmla="*/ 19 w 732"/>
                <a:gd name="T43" fmla="*/ 278 h 279"/>
                <a:gd name="T44" fmla="*/ 18 w 732"/>
                <a:gd name="T45" fmla="*/ 276 h 279"/>
                <a:gd name="T46" fmla="*/ 10 w 732"/>
                <a:gd name="T47" fmla="*/ 269 h 279"/>
                <a:gd name="T48" fmla="*/ 5 w 732"/>
                <a:gd name="T49" fmla="*/ 262 h 279"/>
                <a:gd name="T50" fmla="*/ 3 w 732"/>
                <a:gd name="T51" fmla="*/ 259 h 279"/>
                <a:gd name="T52" fmla="*/ 2 w 732"/>
                <a:gd name="T53" fmla="*/ 254 h 279"/>
                <a:gd name="T54" fmla="*/ 0 w 732"/>
                <a:gd name="T55" fmla="*/ 245 h 279"/>
                <a:gd name="T56" fmla="*/ 0 w 732"/>
                <a:gd name="T57" fmla="*/ 34 h 279"/>
                <a:gd name="T58" fmla="*/ 2 w 732"/>
                <a:gd name="T59" fmla="*/ 27 h 279"/>
                <a:gd name="T60" fmla="*/ 3 w 732"/>
                <a:gd name="T61" fmla="*/ 22 h 279"/>
                <a:gd name="T62" fmla="*/ 5 w 732"/>
                <a:gd name="T63" fmla="*/ 19 h 279"/>
                <a:gd name="T64" fmla="*/ 10 w 732"/>
                <a:gd name="T65" fmla="*/ 10 h 279"/>
                <a:gd name="T66" fmla="*/ 18 w 732"/>
                <a:gd name="T67" fmla="*/ 5 h 279"/>
                <a:gd name="T68" fmla="*/ 19 w 732"/>
                <a:gd name="T69" fmla="*/ 3 h 279"/>
                <a:gd name="T70" fmla="*/ 24 w 732"/>
                <a:gd name="T71" fmla="*/ 1 h 279"/>
                <a:gd name="T72" fmla="*/ 30 w 732"/>
                <a:gd name="T73" fmla="*/ 0 h 27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732" h="279">
                  <a:moveTo>
                    <a:pt x="30" y="0"/>
                  </a:moveTo>
                  <a:lnTo>
                    <a:pt x="702" y="0"/>
                  </a:lnTo>
                  <a:lnTo>
                    <a:pt x="708" y="1"/>
                  </a:lnTo>
                  <a:lnTo>
                    <a:pt x="714" y="3"/>
                  </a:lnTo>
                  <a:lnTo>
                    <a:pt x="716" y="5"/>
                  </a:lnTo>
                  <a:lnTo>
                    <a:pt x="724" y="10"/>
                  </a:lnTo>
                  <a:lnTo>
                    <a:pt x="729" y="17"/>
                  </a:lnTo>
                  <a:lnTo>
                    <a:pt x="730" y="22"/>
                  </a:lnTo>
                  <a:lnTo>
                    <a:pt x="732" y="27"/>
                  </a:lnTo>
                  <a:lnTo>
                    <a:pt x="732" y="34"/>
                  </a:lnTo>
                  <a:lnTo>
                    <a:pt x="732" y="245"/>
                  </a:lnTo>
                  <a:lnTo>
                    <a:pt x="732" y="254"/>
                  </a:lnTo>
                  <a:lnTo>
                    <a:pt x="730" y="259"/>
                  </a:lnTo>
                  <a:lnTo>
                    <a:pt x="729" y="262"/>
                  </a:lnTo>
                  <a:lnTo>
                    <a:pt x="724" y="269"/>
                  </a:lnTo>
                  <a:lnTo>
                    <a:pt x="716" y="276"/>
                  </a:lnTo>
                  <a:lnTo>
                    <a:pt x="714" y="278"/>
                  </a:lnTo>
                  <a:lnTo>
                    <a:pt x="708" y="279"/>
                  </a:lnTo>
                  <a:lnTo>
                    <a:pt x="702" y="279"/>
                  </a:lnTo>
                  <a:lnTo>
                    <a:pt x="30" y="279"/>
                  </a:lnTo>
                  <a:lnTo>
                    <a:pt x="24" y="279"/>
                  </a:lnTo>
                  <a:lnTo>
                    <a:pt x="19" y="278"/>
                  </a:lnTo>
                  <a:lnTo>
                    <a:pt x="18" y="276"/>
                  </a:lnTo>
                  <a:lnTo>
                    <a:pt x="10" y="269"/>
                  </a:lnTo>
                  <a:lnTo>
                    <a:pt x="5" y="262"/>
                  </a:lnTo>
                  <a:lnTo>
                    <a:pt x="3" y="259"/>
                  </a:lnTo>
                  <a:lnTo>
                    <a:pt x="2" y="254"/>
                  </a:lnTo>
                  <a:lnTo>
                    <a:pt x="0" y="245"/>
                  </a:lnTo>
                  <a:lnTo>
                    <a:pt x="0" y="34"/>
                  </a:lnTo>
                  <a:lnTo>
                    <a:pt x="2" y="27"/>
                  </a:lnTo>
                  <a:lnTo>
                    <a:pt x="3" y="22"/>
                  </a:lnTo>
                  <a:lnTo>
                    <a:pt x="5" y="19"/>
                  </a:lnTo>
                  <a:lnTo>
                    <a:pt x="10" y="10"/>
                  </a:lnTo>
                  <a:lnTo>
                    <a:pt x="18" y="5"/>
                  </a:lnTo>
                  <a:lnTo>
                    <a:pt x="19" y="3"/>
                  </a:lnTo>
                  <a:lnTo>
                    <a:pt x="24" y="1"/>
                  </a:lnTo>
                  <a:lnTo>
                    <a:pt x="30" y="0"/>
                  </a:lnTo>
                  <a:close/>
                </a:path>
              </a:pathLst>
            </a:custGeom>
            <a:grpFill/>
            <a:ln w="10">
              <a:solidFill>
                <a:srgbClr val="000000"/>
              </a:solidFill>
              <a:prstDash val="solid"/>
              <a:round/>
              <a:headEnd/>
              <a:tailEnd/>
            </a:ln>
          </p:spPr>
          <p:txBody>
            <a:bodyPr/>
            <a:lstStyle/>
            <a:p>
              <a:endParaRPr lang="ru-RU"/>
            </a:p>
          </p:txBody>
        </p:sp>
      </p:grpSp>
      <p:sp>
        <p:nvSpPr>
          <p:cNvPr id="6165" name="Rectangle 28"/>
          <p:cNvSpPr>
            <a:spLocks noChangeArrowheads="1"/>
          </p:cNvSpPr>
          <p:nvPr/>
        </p:nvSpPr>
        <p:spPr bwMode="auto">
          <a:xfrm>
            <a:off x="3805238" y="2236788"/>
            <a:ext cx="695703" cy="230832"/>
          </a:xfrm>
          <a:prstGeom prst="rect">
            <a:avLst/>
          </a:prstGeom>
          <a:noFill/>
          <a:ln w="9525">
            <a:noFill/>
            <a:miter lim="800000"/>
            <a:headEnd/>
            <a:tailEnd/>
          </a:ln>
        </p:spPr>
        <p:txBody>
          <a:bodyPr wrap="none" lIns="0" tIns="0" rIns="0" bIns="0">
            <a:spAutoFit/>
          </a:bodyPr>
          <a:lstStyle/>
          <a:p>
            <a:r>
              <a:rPr lang="en-US" sz="1500" i="1" dirty="0" smtClean="0">
                <a:solidFill>
                  <a:srgbClr val="000000"/>
                </a:solidFill>
              </a:rPr>
              <a:t>Service</a:t>
            </a:r>
            <a:r>
              <a:rPr lang="ru-RU" sz="1500" i="1" dirty="0" smtClean="0">
                <a:solidFill>
                  <a:srgbClr val="000000"/>
                </a:solidFill>
              </a:rPr>
              <a:t> </a:t>
            </a:r>
            <a:endParaRPr lang="ru-RU" dirty="0"/>
          </a:p>
        </p:txBody>
      </p:sp>
      <p:sp>
        <p:nvSpPr>
          <p:cNvPr id="6166" name="Rectangle 29"/>
          <p:cNvSpPr>
            <a:spLocks noChangeArrowheads="1"/>
          </p:cNvSpPr>
          <p:nvPr/>
        </p:nvSpPr>
        <p:spPr bwMode="auto">
          <a:xfrm>
            <a:off x="4605338" y="2236788"/>
            <a:ext cx="192087" cy="287337"/>
          </a:xfrm>
          <a:prstGeom prst="rect">
            <a:avLst/>
          </a:prstGeom>
          <a:noFill/>
          <a:ln w="9525">
            <a:noFill/>
            <a:miter lim="800000"/>
            <a:headEnd/>
            <a:tailEnd/>
          </a:ln>
        </p:spPr>
        <p:txBody>
          <a:bodyPr wrap="none" lIns="0" tIns="0" rIns="0" bIns="0">
            <a:spAutoFit/>
          </a:bodyPr>
          <a:lstStyle/>
          <a:p>
            <a:r>
              <a:rPr lang="ru-RU" sz="1500" i="1">
                <a:solidFill>
                  <a:srgbClr val="000000"/>
                </a:solidFill>
              </a:rPr>
              <a:t>2</a:t>
            </a:r>
            <a:endParaRPr lang="ru-RU"/>
          </a:p>
        </p:txBody>
      </p:sp>
      <p:sp>
        <p:nvSpPr>
          <p:cNvPr id="6167" name="Rectangle 30"/>
          <p:cNvSpPr>
            <a:spLocks noChangeArrowheads="1"/>
          </p:cNvSpPr>
          <p:nvPr/>
        </p:nvSpPr>
        <p:spPr bwMode="auto">
          <a:xfrm>
            <a:off x="4710113" y="2236788"/>
            <a:ext cx="139700" cy="287337"/>
          </a:xfrm>
          <a:prstGeom prst="rect">
            <a:avLst/>
          </a:prstGeom>
          <a:noFill/>
          <a:ln w="9525">
            <a:noFill/>
            <a:miter lim="800000"/>
            <a:headEnd/>
            <a:tailEnd/>
          </a:ln>
        </p:spPr>
        <p:txBody>
          <a:bodyPr wrap="none" lIns="0" tIns="0" rIns="0" bIns="0">
            <a:spAutoFit/>
          </a:bodyPr>
          <a:lstStyle/>
          <a:p>
            <a:r>
              <a:rPr lang="ru-RU" sz="1500" i="1">
                <a:solidFill>
                  <a:srgbClr val="000000"/>
                </a:solidFill>
              </a:rPr>
              <a:t> </a:t>
            </a:r>
            <a:endParaRPr lang="ru-RU"/>
          </a:p>
        </p:txBody>
      </p:sp>
      <p:sp>
        <p:nvSpPr>
          <p:cNvPr id="6168" name="Oval 31"/>
          <p:cNvSpPr>
            <a:spLocks noChangeArrowheads="1"/>
          </p:cNvSpPr>
          <p:nvPr/>
        </p:nvSpPr>
        <p:spPr bwMode="auto">
          <a:xfrm>
            <a:off x="3309938" y="3106738"/>
            <a:ext cx="1862137" cy="825500"/>
          </a:xfrm>
          <a:prstGeom prst="ellipse">
            <a:avLst/>
          </a:prstGeom>
          <a:solidFill>
            <a:srgbClr val="E8F6FE"/>
          </a:solidFill>
          <a:ln w="10">
            <a:solidFill>
              <a:srgbClr val="000000"/>
            </a:solidFill>
            <a:round/>
            <a:headEnd/>
            <a:tailEnd/>
          </a:ln>
        </p:spPr>
        <p:txBody>
          <a:bodyPr/>
          <a:lstStyle/>
          <a:p>
            <a:endParaRPr lang="ru-RU"/>
          </a:p>
        </p:txBody>
      </p:sp>
      <p:sp>
        <p:nvSpPr>
          <p:cNvPr id="6171" name="Rectangle 39"/>
          <p:cNvSpPr>
            <a:spLocks noChangeArrowheads="1"/>
          </p:cNvSpPr>
          <p:nvPr/>
        </p:nvSpPr>
        <p:spPr bwMode="auto">
          <a:xfrm>
            <a:off x="2139950" y="4165600"/>
            <a:ext cx="139700" cy="288925"/>
          </a:xfrm>
          <a:prstGeom prst="rect">
            <a:avLst/>
          </a:prstGeom>
          <a:noFill/>
          <a:ln w="9525">
            <a:noFill/>
            <a:miter lim="800000"/>
            <a:headEnd/>
            <a:tailEnd/>
          </a:ln>
        </p:spPr>
        <p:txBody>
          <a:bodyPr wrap="none" lIns="0" tIns="0" rIns="0" bIns="0">
            <a:spAutoFit/>
          </a:bodyPr>
          <a:lstStyle/>
          <a:p>
            <a:r>
              <a:rPr lang="ru-RU" sz="1500" i="1">
                <a:solidFill>
                  <a:srgbClr val="000000"/>
                </a:solidFill>
              </a:rPr>
              <a:t> </a:t>
            </a:r>
            <a:endParaRPr lang="ru-RU"/>
          </a:p>
        </p:txBody>
      </p:sp>
      <p:sp>
        <p:nvSpPr>
          <p:cNvPr id="6172" name="Rectangle 46"/>
          <p:cNvSpPr>
            <a:spLocks noChangeArrowheads="1"/>
          </p:cNvSpPr>
          <p:nvPr/>
        </p:nvSpPr>
        <p:spPr bwMode="auto">
          <a:xfrm>
            <a:off x="1687513" y="814388"/>
            <a:ext cx="1754187" cy="415925"/>
          </a:xfrm>
          <a:prstGeom prst="rect">
            <a:avLst/>
          </a:prstGeom>
          <a:solidFill>
            <a:srgbClr val="FFFFFF"/>
          </a:solidFill>
          <a:ln w="9525">
            <a:noFill/>
            <a:miter lim="800000"/>
            <a:headEnd/>
            <a:tailEnd/>
          </a:ln>
        </p:spPr>
        <p:txBody>
          <a:bodyPr/>
          <a:lstStyle/>
          <a:p>
            <a:endParaRPr lang="ru-RU"/>
          </a:p>
        </p:txBody>
      </p:sp>
      <p:sp>
        <p:nvSpPr>
          <p:cNvPr id="6173" name="Rectangle 48"/>
          <p:cNvSpPr>
            <a:spLocks noChangeArrowheads="1"/>
          </p:cNvSpPr>
          <p:nvPr/>
        </p:nvSpPr>
        <p:spPr bwMode="auto">
          <a:xfrm>
            <a:off x="3327400" y="887413"/>
            <a:ext cx="139700" cy="288925"/>
          </a:xfrm>
          <a:prstGeom prst="rect">
            <a:avLst/>
          </a:prstGeom>
          <a:noFill/>
          <a:ln w="9525">
            <a:noFill/>
            <a:miter lim="800000"/>
            <a:headEnd/>
            <a:tailEnd/>
          </a:ln>
        </p:spPr>
        <p:txBody>
          <a:bodyPr wrap="none" lIns="0" tIns="0" rIns="0" bIns="0">
            <a:spAutoFit/>
          </a:bodyPr>
          <a:lstStyle/>
          <a:p>
            <a:r>
              <a:rPr lang="ru-RU" sz="1500" i="1">
                <a:solidFill>
                  <a:srgbClr val="000000"/>
                </a:solidFill>
              </a:rPr>
              <a:t> </a:t>
            </a:r>
            <a:endParaRPr lang="ru-RU"/>
          </a:p>
        </p:txBody>
      </p:sp>
      <p:sp>
        <p:nvSpPr>
          <p:cNvPr id="6174" name="Rectangle 49"/>
          <p:cNvSpPr>
            <a:spLocks noChangeArrowheads="1"/>
          </p:cNvSpPr>
          <p:nvPr/>
        </p:nvSpPr>
        <p:spPr bwMode="auto">
          <a:xfrm>
            <a:off x="5267325" y="814388"/>
            <a:ext cx="1749425" cy="415925"/>
          </a:xfrm>
          <a:prstGeom prst="rect">
            <a:avLst/>
          </a:prstGeom>
          <a:solidFill>
            <a:srgbClr val="FFFFFF"/>
          </a:solidFill>
          <a:ln w="9525">
            <a:noFill/>
            <a:miter lim="800000"/>
            <a:headEnd/>
            <a:tailEnd/>
          </a:ln>
        </p:spPr>
        <p:txBody>
          <a:bodyPr/>
          <a:lstStyle/>
          <a:p>
            <a:endParaRPr lang="ru-RU"/>
          </a:p>
        </p:txBody>
      </p:sp>
      <p:sp>
        <p:nvSpPr>
          <p:cNvPr id="6175" name="Rectangle 51"/>
          <p:cNvSpPr>
            <a:spLocks noChangeArrowheads="1"/>
          </p:cNvSpPr>
          <p:nvPr/>
        </p:nvSpPr>
        <p:spPr bwMode="auto">
          <a:xfrm>
            <a:off x="6907213" y="887413"/>
            <a:ext cx="139700" cy="288925"/>
          </a:xfrm>
          <a:prstGeom prst="rect">
            <a:avLst/>
          </a:prstGeom>
          <a:noFill/>
          <a:ln w="9525">
            <a:noFill/>
            <a:miter lim="800000"/>
            <a:headEnd/>
            <a:tailEnd/>
          </a:ln>
        </p:spPr>
        <p:txBody>
          <a:bodyPr wrap="none" lIns="0" tIns="0" rIns="0" bIns="0">
            <a:spAutoFit/>
          </a:bodyPr>
          <a:lstStyle/>
          <a:p>
            <a:r>
              <a:rPr lang="ru-RU" sz="1500" i="1">
                <a:solidFill>
                  <a:srgbClr val="000000"/>
                </a:solidFill>
              </a:rPr>
              <a:t> </a:t>
            </a:r>
            <a:endParaRPr lang="ru-RU"/>
          </a:p>
        </p:txBody>
      </p:sp>
      <p:grpSp>
        <p:nvGrpSpPr>
          <p:cNvPr id="9" name="Group 106"/>
          <p:cNvGrpSpPr>
            <a:grpSpLocks/>
          </p:cNvGrpSpPr>
          <p:nvPr/>
        </p:nvGrpSpPr>
        <p:grpSpPr bwMode="auto">
          <a:xfrm>
            <a:off x="1970088" y="785813"/>
            <a:ext cx="15875" cy="4821237"/>
            <a:chOff x="1851" y="870"/>
            <a:chExt cx="9" cy="2664"/>
          </a:xfrm>
        </p:grpSpPr>
        <p:sp>
          <p:nvSpPr>
            <p:cNvPr id="6254" name="Freeform 69"/>
            <p:cNvSpPr>
              <a:spLocks/>
            </p:cNvSpPr>
            <p:nvPr/>
          </p:nvSpPr>
          <p:spPr bwMode="auto">
            <a:xfrm>
              <a:off x="1851" y="870"/>
              <a:ext cx="9" cy="52"/>
            </a:xfrm>
            <a:custGeom>
              <a:avLst/>
              <a:gdLst>
                <a:gd name="T0" fmla="*/ 9 w 9"/>
                <a:gd name="T1" fmla="*/ 7 h 52"/>
                <a:gd name="T2" fmla="*/ 9 w 9"/>
                <a:gd name="T3" fmla="*/ 6 h 52"/>
                <a:gd name="T4" fmla="*/ 8 w 9"/>
                <a:gd name="T5" fmla="*/ 4 h 52"/>
                <a:gd name="T6" fmla="*/ 6 w 9"/>
                <a:gd name="T7" fmla="*/ 2 h 52"/>
                <a:gd name="T8" fmla="*/ 4 w 9"/>
                <a:gd name="T9" fmla="*/ 0 h 52"/>
                <a:gd name="T10" fmla="*/ 4 w 9"/>
                <a:gd name="T11" fmla="*/ 0 h 52"/>
                <a:gd name="T12" fmla="*/ 3 w 9"/>
                <a:gd name="T13" fmla="*/ 2 h 52"/>
                <a:gd name="T14" fmla="*/ 1 w 9"/>
                <a:gd name="T15" fmla="*/ 4 h 52"/>
                <a:gd name="T16" fmla="*/ 0 w 9"/>
                <a:gd name="T17" fmla="*/ 6 h 52"/>
                <a:gd name="T18" fmla="*/ 0 w 9"/>
                <a:gd name="T19" fmla="*/ 45 h 52"/>
                <a:gd name="T20" fmla="*/ 0 w 9"/>
                <a:gd name="T21" fmla="*/ 47 h 52"/>
                <a:gd name="T22" fmla="*/ 1 w 9"/>
                <a:gd name="T23" fmla="*/ 49 h 52"/>
                <a:gd name="T24" fmla="*/ 3 w 9"/>
                <a:gd name="T25" fmla="*/ 50 h 52"/>
                <a:gd name="T26" fmla="*/ 4 w 9"/>
                <a:gd name="T27" fmla="*/ 52 h 52"/>
                <a:gd name="T28" fmla="*/ 6 w 9"/>
                <a:gd name="T29" fmla="*/ 52 h 52"/>
                <a:gd name="T30" fmla="*/ 8 w 9"/>
                <a:gd name="T31" fmla="*/ 50 h 52"/>
                <a:gd name="T32" fmla="*/ 9 w 9"/>
                <a:gd name="T33" fmla="*/ 49 h 52"/>
                <a:gd name="T34" fmla="*/ 9 w 9"/>
                <a:gd name="T35" fmla="*/ 47 h 52"/>
                <a:gd name="T36" fmla="*/ 9 w 9"/>
                <a:gd name="T37" fmla="*/ 7 h 5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 h="52">
                  <a:moveTo>
                    <a:pt x="9" y="7"/>
                  </a:moveTo>
                  <a:lnTo>
                    <a:pt x="9" y="6"/>
                  </a:lnTo>
                  <a:lnTo>
                    <a:pt x="8" y="4"/>
                  </a:lnTo>
                  <a:lnTo>
                    <a:pt x="6" y="2"/>
                  </a:lnTo>
                  <a:lnTo>
                    <a:pt x="4" y="0"/>
                  </a:lnTo>
                  <a:lnTo>
                    <a:pt x="3" y="2"/>
                  </a:lnTo>
                  <a:lnTo>
                    <a:pt x="1" y="4"/>
                  </a:lnTo>
                  <a:lnTo>
                    <a:pt x="0" y="6"/>
                  </a:lnTo>
                  <a:lnTo>
                    <a:pt x="0" y="45"/>
                  </a:lnTo>
                  <a:lnTo>
                    <a:pt x="0" y="47"/>
                  </a:lnTo>
                  <a:lnTo>
                    <a:pt x="1" y="49"/>
                  </a:lnTo>
                  <a:lnTo>
                    <a:pt x="3" y="50"/>
                  </a:lnTo>
                  <a:lnTo>
                    <a:pt x="4" y="52"/>
                  </a:lnTo>
                  <a:lnTo>
                    <a:pt x="6" y="52"/>
                  </a:lnTo>
                  <a:lnTo>
                    <a:pt x="8" y="50"/>
                  </a:lnTo>
                  <a:lnTo>
                    <a:pt x="9" y="49"/>
                  </a:lnTo>
                  <a:lnTo>
                    <a:pt x="9" y="47"/>
                  </a:lnTo>
                  <a:lnTo>
                    <a:pt x="9" y="7"/>
                  </a:lnTo>
                  <a:close/>
                </a:path>
              </a:pathLst>
            </a:custGeom>
            <a:solidFill>
              <a:srgbClr val="000000"/>
            </a:solidFill>
            <a:ln w="9525">
              <a:noFill/>
              <a:round/>
              <a:headEnd/>
              <a:tailEnd/>
            </a:ln>
          </p:spPr>
          <p:txBody>
            <a:bodyPr/>
            <a:lstStyle/>
            <a:p>
              <a:endParaRPr lang="ru-RU"/>
            </a:p>
          </p:txBody>
        </p:sp>
        <p:sp>
          <p:nvSpPr>
            <p:cNvPr id="6255" name="Freeform 70"/>
            <p:cNvSpPr>
              <a:spLocks/>
            </p:cNvSpPr>
            <p:nvPr/>
          </p:nvSpPr>
          <p:spPr bwMode="auto">
            <a:xfrm>
              <a:off x="1851" y="943"/>
              <a:ext cx="9" cy="52"/>
            </a:xfrm>
            <a:custGeom>
              <a:avLst/>
              <a:gdLst>
                <a:gd name="T0" fmla="*/ 9 w 9"/>
                <a:gd name="T1" fmla="*/ 5 h 52"/>
                <a:gd name="T2" fmla="*/ 9 w 9"/>
                <a:gd name="T3" fmla="*/ 3 h 52"/>
                <a:gd name="T4" fmla="*/ 9 w 9"/>
                <a:gd name="T5" fmla="*/ 2 h 52"/>
                <a:gd name="T6" fmla="*/ 8 w 9"/>
                <a:gd name="T7" fmla="*/ 0 h 52"/>
                <a:gd name="T8" fmla="*/ 6 w 9"/>
                <a:gd name="T9" fmla="*/ 0 h 52"/>
                <a:gd name="T10" fmla="*/ 4 w 9"/>
                <a:gd name="T11" fmla="*/ 0 h 52"/>
                <a:gd name="T12" fmla="*/ 3 w 9"/>
                <a:gd name="T13" fmla="*/ 0 h 52"/>
                <a:gd name="T14" fmla="*/ 1 w 9"/>
                <a:gd name="T15" fmla="*/ 2 h 52"/>
                <a:gd name="T16" fmla="*/ 0 w 9"/>
                <a:gd name="T17" fmla="*/ 3 h 52"/>
                <a:gd name="T18" fmla="*/ 0 w 9"/>
                <a:gd name="T19" fmla="*/ 45 h 52"/>
                <a:gd name="T20" fmla="*/ 0 w 9"/>
                <a:gd name="T21" fmla="*/ 47 h 52"/>
                <a:gd name="T22" fmla="*/ 1 w 9"/>
                <a:gd name="T23" fmla="*/ 48 h 52"/>
                <a:gd name="T24" fmla="*/ 3 w 9"/>
                <a:gd name="T25" fmla="*/ 50 h 52"/>
                <a:gd name="T26" fmla="*/ 4 w 9"/>
                <a:gd name="T27" fmla="*/ 52 h 52"/>
                <a:gd name="T28" fmla="*/ 6 w 9"/>
                <a:gd name="T29" fmla="*/ 52 h 52"/>
                <a:gd name="T30" fmla="*/ 8 w 9"/>
                <a:gd name="T31" fmla="*/ 50 h 52"/>
                <a:gd name="T32" fmla="*/ 9 w 9"/>
                <a:gd name="T33" fmla="*/ 48 h 52"/>
                <a:gd name="T34" fmla="*/ 9 w 9"/>
                <a:gd name="T35" fmla="*/ 47 h 52"/>
                <a:gd name="T36" fmla="*/ 9 w 9"/>
                <a:gd name="T37" fmla="*/ 5 h 5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 h="52">
                  <a:moveTo>
                    <a:pt x="9" y="5"/>
                  </a:moveTo>
                  <a:lnTo>
                    <a:pt x="9" y="3"/>
                  </a:lnTo>
                  <a:lnTo>
                    <a:pt x="9" y="2"/>
                  </a:lnTo>
                  <a:lnTo>
                    <a:pt x="8" y="0"/>
                  </a:lnTo>
                  <a:lnTo>
                    <a:pt x="6" y="0"/>
                  </a:lnTo>
                  <a:lnTo>
                    <a:pt x="4" y="0"/>
                  </a:lnTo>
                  <a:lnTo>
                    <a:pt x="3" y="0"/>
                  </a:lnTo>
                  <a:lnTo>
                    <a:pt x="1" y="2"/>
                  </a:lnTo>
                  <a:lnTo>
                    <a:pt x="0" y="3"/>
                  </a:lnTo>
                  <a:lnTo>
                    <a:pt x="0" y="45"/>
                  </a:lnTo>
                  <a:lnTo>
                    <a:pt x="0" y="47"/>
                  </a:lnTo>
                  <a:lnTo>
                    <a:pt x="1" y="48"/>
                  </a:lnTo>
                  <a:lnTo>
                    <a:pt x="3" y="50"/>
                  </a:lnTo>
                  <a:lnTo>
                    <a:pt x="4" y="52"/>
                  </a:lnTo>
                  <a:lnTo>
                    <a:pt x="6" y="52"/>
                  </a:lnTo>
                  <a:lnTo>
                    <a:pt x="8" y="50"/>
                  </a:lnTo>
                  <a:lnTo>
                    <a:pt x="9" y="48"/>
                  </a:lnTo>
                  <a:lnTo>
                    <a:pt x="9" y="47"/>
                  </a:lnTo>
                  <a:lnTo>
                    <a:pt x="9" y="5"/>
                  </a:lnTo>
                  <a:close/>
                </a:path>
              </a:pathLst>
            </a:custGeom>
            <a:solidFill>
              <a:srgbClr val="000000"/>
            </a:solidFill>
            <a:ln w="9525">
              <a:noFill/>
              <a:round/>
              <a:headEnd/>
              <a:tailEnd/>
            </a:ln>
          </p:spPr>
          <p:txBody>
            <a:bodyPr/>
            <a:lstStyle/>
            <a:p>
              <a:endParaRPr lang="ru-RU"/>
            </a:p>
          </p:txBody>
        </p:sp>
        <p:sp>
          <p:nvSpPr>
            <p:cNvPr id="6256" name="Freeform 71"/>
            <p:cNvSpPr>
              <a:spLocks/>
            </p:cNvSpPr>
            <p:nvPr/>
          </p:nvSpPr>
          <p:spPr bwMode="auto">
            <a:xfrm>
              <a:off x="1851" y="1015"/>
              <a:ext cx="9" cy="52"/>
            </a:xfrm>
            <a:custGeom>
              <a:avLst/>
              <a:gdLst>
                <a:gd name="T0" fmla="*/ 9 w 9"/>
                <a:gd name="T1" fmla="*/ 6 h 52"/>
                <a:gd name="T2" fmla="*/ 9 w 9"/>
                <a:gd name="T3" fmla="*/ 4 h 52"/>
                <a:gd name="T4" fmla="*/ 9 w 9"/>
                <a:gd name="T5" fmla="*/ 2 h 52"/>
                <a:gd name="T6" fmla="*/ 8 w 9"/>
                <a:gd name="T7" fmla="*/ 0 h 52"/>
                <a:gd name="T8" fmla="*/ 6 w 9"/>
                <a:gd name="T9" fmla="*/ 0 h 52"/>
                <a:gd name="T10" fmla="*/ 4 w 9"/>
                <a:gd name="T11" fmla="*/ 0 h 52"/>
                <a:gd name="T12" fmla="*/ 3 w 9"/>
                <a:gd name="T13" fmla="*/ 0 h 52"/>
                <a:gd name="T14" fmla="*/ 1 w 9"/>
                <a:gd name="T15" fmla="*/ 2 h 52"/>
                <a:gd name="T16" fmla="*/ 0 w 9"/>
                <a:gd name="T17" fmla="*/ 4 h 52"/>
                <a:gd name="T18" fmla="*/ 0 w 9"/>
                <a:gd name="T19" fmla="*/ 45 h 52"/>
                <a:gd name="T20" fmla="*/ 0 w 9"/>
                <a:gd name="T21" fmla="*/ 47 h 52"/>
                <a:gd name="T22" fmla="*/ 1 w 9"/>
                <a:gd name="T23" fmla="*/ 49 h 52"/>
                <a:gd name="T24" fmla="*/ 3 w 9"/>
                <a:gd name="T25" fmla="*/ 51 h 52"/>
                <a:gd name="T26" fmla="*/ 4 w 9"/>
                <a:gd name="T27" fmla="*/ 52 h 52"/>
                <a:gd name="T28" fmla="*/ 6 w 9"/>
                <a:gd name="T29" fmla="*/ 52 h 52"/>
                <a:gd name="T30" fmla="*/ 8 w 9"/>
                <a:gd name="T31" fmla="*/ 51 h 52"/>
                <a:gd name="T32" fmla="*/ 9 w 9"/>
                <a:gd name="T33" fmla="*/ 49 h 52"/>
                <a:gd name="T34" fmla="*/ 9 w 9"/>
                <a:gd name="T35" fmla="*/ 47 h 52"/>
                <a:gd name="T36" fmla="*/ 9 w 9"/>
                <a:gd name="T37" fmla="*/ 6 h 5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 h="52">
                  <a:moveTo>
                    <a:pt x="9" y="6"/>
                  </a:moveTo>
                  <a:lnTo>
                    <a:pt x="9" y="4"/>
                  </a:lnTo>
                  <a:lnTo>
                    <a:pt x="9" y="2"/>
                  </a:lnTo>
                  <a:lnTo>
                    <a:pt x="8" y="0"/>
                  </a:lnTo>
                  <a:lnTo>
                    <a:pt x="6" y="0"/>
                  </a:lnTo>
                  <a:lnTo>
                    <a:pt x="4" y="0"/>
                  </a:lnTo>
                  <a:lnTo>
                    <a:pt x="3" y="0"/>
                  </a:lnTo>
                  <a:lnTo>
                    <a:pt x="1" y="2"/>
                  </a:lnTo>
                  <a:lnTo>
                    <a:pt x="0" y="4"/>
                  </a:lnTo>
                  <a:lnTo>
                    <a:pt x="0" y="45"/>
                  </a:lnTo>
                  <a:lnTo>
                    <a:pt x="0" y="47"/>
                  </a:lnTo>
                  <a:lnTo>
                    <a:pt x="1" y="49"/>
                  </a:lnTo>
                  <a:lnTo>
                    <a:pt x="3" y="51"/>
                  </a:lnTo>
                  <a:lnTo>
                    <a:pt x="4" y="52"/>
                  </a:lnTo>
                  <a:lnTo>
                    <a:pt x="6" y="52"/>
                  </a:lnTo>
                  <a:lnTo>
                    <a:pt x="8" y="51"/>
                  </a:lnTo>
                  <a:lnTo>
                    <a:pt x="9" y="49"/>
                  </a:lnTo>
                  <a:lnTo>
                    <a:pt x="9" y="47"/>
                  </a:lnTo>
                  <a:lnTo>
                    <a:pt x="9" y="6"/>
                  </a:lnTo>
                  <a:close/>
                </a:path>
              </a:pathLst>
            </a:custGeom>
            <a:solidFill>
              <a:srgbClr val="000000"/>
            </a:solidFill>
            <a:ln w="9525">
              <a:noFill/>
              <a:round/>
              <a:headEnd/>
              <a:tailEnd/>
            </a:ln>
          </p:spPr>
          <p:txBody>
            <a:bodyPr/>
            <a:lstStyle/>
            <a:p>
              <a:endParaRPr lang="ru-RU"/>
            </a:p>
          </p:txBody>
        </p:sp>
        <p:sp>
          <p:nvSpPr>
            <p:cNvPr id="6257" name="Freeform 72"/>
            <p:cNvSpPr>
              <a:spLocks/>
            </p:cNvSpPr>
            <p:nvPr/>
          </p:nvSpPr>
          <p:spPr bwMode="auto">
            <a:xfrm>
              <a:off x="1851" y="1088"/>
              <a:ext cx="9" cy="52"/>
            </a:xfrm>
            <a:custGeom>
              <a:avLst/>
              <a:gdLst>
                <a:gd name="T0" fmla="*/ 9 w 9"/>
                <a:gd name="T1" fmla="*/ 5 h 52"/>
                <a:gd name="T2" fmla="*/ 9 w 9"/>
                <a:gd name="T3" fmla="*/ 3 h 52"/>
                <a:gd name="T4" fmla="*/ 9 w 9"/>
                <a:gd name="T5" fmla="*/ 2 h 52"/>
                <a:gd name="T6" fmla="*/ 8 w 9"/>
                <a:gd name="T7" fmla="*/ 0 h 52"/>
                <a:gd name="T8" fmla="*/ 6 w 9"/>
                <a:gd name="T9" fmla="*/ 0 h 52"/>
                <a:gd name="T10" fmla="*/ 4 w 9"/>
                <a:gd name="T11" fmla="*/ 0 h 52"/>
                <a:gd name="T12" fmla="*/ 3 w 9"/>
                <a:gd name="T13" fmla="*/ 0 h 52"/>
                <a:gd name="T14" fmla="*/ 1 w 9"/>
                <a:gd name="T15" fmla="*/ 2 h 52"/>
                <a:gd name="T16" fmla="*/ 0 w 9"/>
                <a:gd name="T17" fmla="*/ 3 h 52"/>
                <a:gd name="T18" fmla="*/ 0 w 9"/>
                <a:gd name="T19" fmla="*/ 45 h 52"/>
                <a:gd name="T20" fmla="*/ 0 w 9"/>
                <a:gd name="T21" fmla="*/ 47 h 52"/>
                <a:gd name="T22" fmla="*/ 1 w 9"/>
                <a:gd name="T23" fmla="*/ 48 h 52"/>
                <a:gd name="T24" fmla="*/ 3 w 9"/>
                <a:gd name="T25" fmla="*/ 50 h 52"/>
                <a:gd name="T26" fmla="*/ 4 w 9"/>
                <a:gd name="T27" fmla="*/ 52 h 52"/>
                <a:gd name="T28" fmla="*/ 6 w 9"/>
                <a:gd name="T29" fmla="*/ 52 h 52"/>
                <a:gd name="T30" fmla="*/ 8 w 9"/>
                <a:gd name="T31" fmla="*/ 50 h 52"/>
                <a:gd name="T32" fmla="*/ 9 w 9"/>
                <a:gd name="T33" fmla="*/ 48 h 52"/>
                <a:gd name="T34" fmla="*/ 9 w 9"/>
                <a:gd name="T35" fmla="*/ 47 h 52"/>
                <a:gd name="T36" fmla="*/ 9 w 9"/>
                <a:gd name="T37" fmla="*/ 5 h 5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 h="52">
                  <a:moveTo>
                    <a:pt x="9" y="5"/>
                  </a:moveTo>
                  <a:lnTo>
                    <a:pt x="9" y="3"/>
                  </a:lnTo>
                  <a:lnTo>
                    <a:pt x="9" y="2"/>
                  </a:lnTo>
                  <a:lnTo>
                    <a:pt x="8" y="0"/>
                  </a:lnTo>
                  <a:lnTo>
                    <a:pt x="6" y="0"/>
                  </a:lnTo>
                  <a:lnTo>
                    <a:pt x="4" y="0"/>
                  </a:lnTo>
                  <a:lnTo>
                    <a:pt x="3" y="0"/>
                  </a:lnTo>
                  <a:lnTo>
                    <a:pt x="1" y="2"/>
                  </a:lnTo>
                  <a:lnTo>
                    <a:pt x="0" y="3"/>
                  </a:lnTo>
                  <a:lnTo>
                    <a:pt x="0" y="45"/>
                  </a:lnTo>
                  <a:lnTo>
                    <a:pt x="0" y="47"/>
                  </a:lnTo>
                  <a:lnTo>
                    <a:pt x="1" y="48"/>
                  </a:lnTo>
                  <a:lnTo>
                    <a:pt x="3" y="50"/>
                  </a:lnTo>
                  <a:lnTo>
                    <a:pt x="4" y="52"/>
                  </a:lnTo>
                  <a:lnTo>
                    <a:pt x="6" y="52"/>
                  </a:lnTo>
                  <a:lnTo>
                    <a:pt x="8" y="50"/>
                  </a:lnTo>
                  <a:lnTo>
                    <a:pt x="9" y="48"/>
                  </a:lnTo>
                  <a:lnTo>
                    <a:pt x="9" y="47"/>
                  </a:lnTo>
                  <a:lnTo>
                    <a:pt x="9" y="5"/>
                  </a:lnTo>
                  <a:close/>
                </a:path>
              </a:pathLst>
            </a:custGeom>
            <a:solidFill>
              <a:srgbClr val="000000"/>
            </a:solidFill>
            <a:ln w="9525">
              <a:noFill/>
              <a:round/>
              <a:headEnd/>
              <a:tailEnd/>
            </a:ln>
          </p:spPr>
          <p:txBody>
            <a:bodyPr/>
            <a:lstStyle/>
            <a:p>
              <a:endParaRPr lang="ru-RU"/>
            </a:p>
          </p:txBody>
        </p:sp>
        <p:sp>
          <p:nvSpPr>
            <p:cNvPr id="6258" name="Freeform 73"/>
            <p:cNvSpPr>
              <a:spLocks/>
            </p:cNvSpPr>
            <p:nvPr/>
          </p:nvSpPr>
          <p:spPr bwMode="auto">
            <a:xfrm>
              <a:off x="1851" y="1161"/>
              <a:ext cx="9" cy="51"/>
            </a:xfrm>
            <a:custGeom>
              <a:avLst/>
              <a:gdLst>
                <a:gd name="T0" fmla="*/ 9 w 9"/>
                <a:gd name="T1" fmla="*/ 5 h 51"/>
                <a:gd name="T2" fmla="*/ 9 w 9"/>
                <a:gd name="T3" fmla="*/ 3 h 51"/>
                <a:gd name="T4" fmla="*/ 9 w 9"/>
                <a:gd name="T5" fmla="*/ 1 h 51"/>
                <a:gd name="T6" fmla="*/ 8 w 9"/>
                <a:gd name="T7" fmla="*/ 0 h 51"/>
                <a:gd name="T8" fmla="*/ 6 w 9"/>
                <a:gd name="T9" fmla="*/ 0 h 51"/>
                <a:gd name="T10" fmla="*/ 4 w 9"/>
                <a:gd name="T11" fmla="*/ 0 h 51"/>
                <a:gd name="T12" fmla="*/ 3 w 9"/>
                <a:gd name="T13" fmla="*/ 0 h 51"/>
                <a:gd name="T14" fmla="*/ 1 w 9"/>
                <a:gd name="T15" fmla="*/ 1 h 51"/>
                <a:gd name="T16" fmla="*/ 0 w 9"/>
                <a:gd name="T17" fmla="*/ 3 h 51"/>
                <a:gd name="T18" fmla="*/ 0 w 9"/>
                <a:gd name="T19" fmla="*/ 44 h 51"/>
                <a:gd name="T20" fmla="*/ 0 w 9"/>
                <a:gd name="T21" fmla="*/ 46 h 51"/>
                <a:gd name="T22" fmla="*/ 1 w 9"/>
                <a:gd name="T23" fmla="*/ 48 h 51"/>
                <a:gd name="T24" fmla="*/ 3 w 9"/>
                <a:gd name="T25" fmla="*/ 50 h 51"/>
                <a:gd name="T26" fmla="*/ 4 w 9"/>
                <a:gd name="T27" fmla="*/ 51 h 51"/>
                <a:gd name="T28" fmla="*/ 6 w 9"/>
                <a:gd name="T29" fmla="*/ 51 h 51"/>
                <a:gd name="T30" fmla="*/ 8 w 9"/>
                <a:gd name="T31" fmla="*/ 50 h 51"/>
                <a:gd name="T32" fmla="*/ 9 w 9"/>
                <a:gd name="T33" fmla="*/ 48 h 51"/>
                <a:gd name="T34" fmla="*/ 9 w 9"/>
                <a:gd name="T35" fmla="*/ 46 h 51"/>
                <a:gd name="T36" fmla="*/ 9 w 9"/>
                <a:gd name="T37" fmla="*/ 5 h 5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 h="51">
                  <a:moveTo>
                    <a:pt x="9" y="5"/>
                  </a:moveTo>
                  <a:lnTo>
                    <a:pt x="9" y="3"/>
                  </a:lnTo>
                  <a:lnTo>
                    <a:pt x="9" y="1"/>
                  </a:lnTo>
                  <a:lnTo>
                    <a:pt x="8" y="0"/>
                  </a:lnTo>
                  <a:lnTo>
                    <a:pt x="6" y="0"/>
                  </a:lnTo>
                  <a:lnTo>
                    <a:pt x="4" y="0"/>
                  </a:lnTo>
                  <a:lnTo>
                    <a:pt x="3" y="0"/>
                  </a:lnTo>
                  <a:lnTo>
                    <a:pt x="1" y="1"/>
                  </a:lnTo>
                  <a:lnTo>
                    <a:pt x="0" y="3"/>
                  </a:lnTo>
                  <a:lnTo>
                    <a:pt x="0" y="44"/>
                  </a:lnTo>
                  <a:lnTo>
                    <a:pt x="0" y="46"/>
                  </a:lnTo>
                  <a:lnTo>
                    <a:pt x="1" y="48"/>
                  </a:lnTo>
                  <a:lnTo>
                    <a:pt x="3" y="50"/>
                  </a:lnTo>
                  <a:lnTo>
                    <a:pt x="4" y="51"/>
                  </a:lnTo>
                  <a:lnTo>
                    <a:pt x="6" y="51"/>
                  </a:lnTo>
                  <a:lnTo>
                    <a:pt x="8" y="50"/>
                  </a:lnTo>
                  <a:lnTo>
                    <a:pt x="9" y="48"/>
                  </a:lnTo>
                  <a:lnTo>
                    <a:pt x="9" y="46"/>
                  </a:lnTo>
                  <a:lnTo>
                    <a:pt x="9" y="5"/>
                  </a:lnTo>
                  <a:close/>
                </a:path>
              </a:pathLst>
            </a:custGeom>
            <a:solidFill>
              <a:srgbClr val="000000"/>
            </a:solidFill>
            <a:ln w="9525">
              <a:noFill/>
              <a:round/>
              <a:headEnd/>
              <a:tailEnd/>
            </a:ln>
          </p:spPr>
          <p:txBody>
            <a:bodyPr/>
            <a:lstStyle/>
            <a:p>
              <a:endParaRPr lang="ru-RU"/>
            </a:p>
          </p:txBody>
        </p:sp>
        <p:sp>
          <p:nvSpPr>
            <p:cNvPr id="6259" name="Freeform 74"/>
            <p:cNvSpPr>
              <a:spLocks/>
            </p:cNvSpPr>
            <p:nvPr/>
          </p:nvSpPr>
          <p:spPr bwMode="auto">
            <a:xfrm>
              <a:off x="1851" y="1233"/>
              <a:ext cx="9" cy="52"/>
            </a:xfrm>
            <a:custGeom>
              <a:avLst/>
              <a:gdLst>
                <a:gd name="T0" fmla="*/ 9 w 9"/>
                <a:gd name="T1" fmla="*/ 5 h 52"/>
                <a:gd name="T2" fmla="*/ 9 w 9"/>
                <a:gd name="T3" fmla="*/ 4 h 52"/>
                <a:gd name="T4" fmla="*/ 9 w 9"/>
                <a:gd name="T5" fmla="*/ 2 h 52"/>
                <a:gd name="T6" fmla="*/ 8 w 9"/>
                <a:gd name="T7" fmla="*/ 0 h 52"/>
                <a:gd name="T8" fmla="*/ 6 w 9"/>
                <a:gd name="T9" fmla="*/ 0 h 52"/>
                <a:gd name="T10" fmla="*/ 4 w 9"/>
                <a:gd name="T11" fmla="*/ 0 h 52"/>
                <a:gd name="T12" fmla="*/ 3 w 9"/>
                <a:gd name="T13" fmla="*/ 0 h 52"/>
                <a:gd name="T14" fmla="*/ 1 w 9"/>
                <a:gd name="T15" fmla="*/ 2 h 52"/>
                <a:gd name="T16" fmla="*/ 0 w 9"/>
                <a:gd name="T17" fmla="*/ 4 h 52"/>
                <a:gd name="T18" fmla="*/ 0 w 9"/>
                <a:gd name="T19" fmla="*/ 45 h 52"/>
                <a:gd name="T20" fmla="*/ 0 w 9"/>
                <a:gd name="T21" fmla="*/ 47 h 52"/>
                <a:gd name="T22" fmla="*/ 1 w 9"/>
                <a:gd name="T23" fmla="*/ 48 h 52"/>
                <a:gd name="T24" fmla="*/ 3 w 9"/>
                <a:gd name="T25" fmla="*/ 50 h 52"/>
                <a:gd name="T26" fmla="*/ 4 w 9"/>
                <a:gd name="T27" fmla="*/ 52 h 52"/>
                <a:gd name="T28" fmla="*/ 6 w 9"/>
                <a:gd name="T29" fmla="*/ 52 h 52"/>
                <a:gd name="T30" fmla="*/ 8 w 9"/>
                <a:gd name="T31" fmla="*/ 50 h 52"/>
                <a:gd name="T32" fmla="*/ 9 w 9"/>
                <a:gd name="T33" fmla="*/ 48 h 52"/>
                <a:gd name="T34" fmla="*/ 9 w 9"/>
                <a:gd name="T35" fmla="*/ 47 h 52"/>
                <a:gd name="T36" fmla="*/ 9 w 9"/>
                <a:gd name="T37" fmla="*/ 5 h 5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 h="52">
                  <a:moveTo>
                    <a:pt x="9" y="5"/>
                  </a:moveTo>
                  <a:lnTo>
                    <a:pt x="9" y="4"/>
                  </a:lnTo>
                  <a:lnTo>
                    <a:pt x="9" y="2"/>
                  </a:lnTo>
                  <a:lnTo>
                    <a:pt x="8" y="0"/>
                  </a:lnTo>
                  <a:lnTo>
                    <a:pt x="6" y="0"/>
                  </a:lnTo>
                  <a:lnTo>
                    <a:pt x="4" y="0"/>
                  </a:lnTo>
                  <a:lnTo>
                    <a:pt x="3" y="0"/>
                  </a:lnTo>
                  <a:lnTo>
                    <a:pt x="1" y="2"/>
                  </a:lnTo>
                  <a:lnTo>
                    <a:pt x="0" y="4"/>
                  </a:lnTo>
                  <a:lnTo>
                    <a:pt x="0" y="45"/>
                  </a:lnTo>
                  <a:lnTo>
                    <a:pt x="0" y="47"/>
                  </a:lnTo>
                  <a:lnTo>
                    <a:pt x="1" y="48"/>
                  </a:lnTo>
                  <a:lnTo>
                    <a:pt x="3" y="50"/>
                  </a:lnTo>
                  <a:lnTo>
                    <a:pt x="4" y="52"/>
                  </a:lnTo>
                  <a:lnTo>
                    <a:pt x="6" y="52"/>
                  </a:lnTo>
                  <a:lnTo>
                    <a:pt x="8" y="50"/>
                  </a:lnTo>
                  <a:lnTo>
                    <a:pt x="9" y="48"/>
                  </a:lnTo>
                  <a:lnTo>
                    <a:pt x="9" y="47"/>
                  </a:lnTo>
                  <a:lnTo>
                    <a:pt x="9" y="5"/>
                  </a:lnTo>
                  <a:close/>
                </a:path>
              </a:pathLst>
            </a:custGeom>
            <a:solidFill>
              <a:srgbClr val="000000"/>
            </a:solidFill>
            <a:ln w="9525">
              <a:noFill/>
              <a:round/>
              <a:headEnd/>
              <a:tailEnd/>
            </a:ln>
          </p:spPr>
          <p:txBody>
            <a:bodyPr/>
            <a:lstStyle/>
            <a:p>
              <a:endParaRPr lang="ru-RU"/>
            </a:p>
          </p:txBody>
        </p:sp>
        <p:sp>
          <p:nvSpPr>
            <p:cNvPr id="6260" name="Freeform 75"/>
            <p:cNvSpPr>
              <a:spLocks/>
            </p:cNvSpPr>
            <p:nvPr/>
          </p:nvSpPr>
          <p:spPr bwMode="auto">
            <a:xfrm>
              <a:off x="1851" y="1306"/>
              <a:ext cx="9" cy="51"/>
            </a:xfrm>
            <a:custGeom>
              <a:avLst/>
              <a:gdLst>
                <a:gd name="T0" fmla="*/ 9 w 9"/>
                <a:gd name="T1" fmla="*/ 5 h 51"/>
                <a:gd name="T2" fmla="*/ 9 w 9"/>
                <a:gd name="T3" fmla="*/ 3 h 51"/>
                <a:gd name="T4" fmla="*/ 9 w 9"/>
                <a:gd name="T5" fmla="*/ 1 h 51"/>
                <a:gd name="T6" fmla="*/ 8 w 9"/>
                <a:gd name="T7" fmla="*/ 0 h 51"/>
                <a:gd name="T8" fmla="*/ 6 w 9"/>
                <a:gd name="T9" fmla="*/ 0 h 51"/>
                <a:gd name="T10" fmla="*/ 4 w 9"/>
                <a:gd name="T11" fmla="*/ 0 h 51"/>
                <a:gd name="T12" fmla="*/ 3 w 9"/>
                <a:gd name="T13" fmla="*/ 0 h 51"/>
                <a:gd name="T14" fmla="*/ 1 w 9"/>
                <a:gd name="T15" fmla="*/ 1 h 51"/>
                <a:gd name="T16" fmla="*/ 0 w 9"/>
                <a:gd name="T17" fmla="*/ 3 h 51"/>
                <a:gd name="T18" fmla="*/ 0 w 9"/>
                <a:gd name="T19" fmla="*/ 45 h 51"/>
                <a:gd name="T20" fmla="*/ 0 w 9"/>
                <a:gd name="T21" fmla="*/ 46 h 51"/>
                <a:gd name="T22" fmla="*/ 1 w 9"/>
                <a:gd name="T23" fmla="*/ 48 h 51"/>
                <a:gd name="T24" fmla="*/ 3 w 9"/>
                <a:gd name="T25" fmla="*/ 50 h 51"/>
                <a:gd name="T26" fmla="*/ 4 w 9"/>
                <a:gd name="T27" fmla="*/ 51 h 51"/>
                <a:gd name="T28" fmla="*/ 6 w 9"/>
                <a:gd name="T29" fmla="*/ 51 h 51"/>
                <a:gd name="T30" fmla="*/ 8 w 9"/>
                <a:gd name="T31" fmla="*/ 50 h 51"/>
                <a:gd name="T32" fmla="*/ 9 w 9"/>
                <a:gd name="T33" fmla="*/ 48 h 51"/>
                <a:gd name="T34" fmla="*/ 9 w 9"/>
                <a:gd name="T35" fmla="*/ 46 h 51"/>
                <a:gd name="T36" fmla="*/ 9 w 9"/>
                <a:gd name="T37" fmla="*/ 5 h 5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 h="51">
                  <a:moveTo>
                    <a:pt x="9" y="5"/>
                  </a:moveTo>
                  <a:lnTo>
                    <a:pt x="9" y="3"/>
                  </a:lnTo>
                  <a:lnTo>
                    <a:pt x="9" y="1"/>
                  </a:lnTo>
                  <a:lnTo>
                    <a:pt x="8" y="0"/>
                  </a:lnTo>
                  <a:lnTo>
                    <a:pt x="6" y="0"/>
                  </a:lnTo>
                  <a:lnTo>
                    <a:pt x="4" y="0"/>
                  </a:lnTo>
                  <a:lnTo>
                    <a:pt x="3" y="0"/>
                  </a:lnTo>
                  <a:lnTo>
                    <a:pt x="1" y="1"/>
                  </a:lnTo>
                  <a:lnTo>
                    <a:pt x="0" y="3"/>
                  </a:lnTo>
                  <a:lnTo>
                    <a:pt x="0" y="45"/>
                  </a:lnTo>
                  <a:lnTo>
                    <a:pt x="0" y="46"/>
                  </a:lnTo>
                  <a:lnTo>
                    <a:pt x="1" y="48"/>
                  </a:lnTo>
                  <a:lnTo>
                    <a:pt x="3" y="50"/>
                  </a:lnTo>
                  <a:lnTo>
                    <a:pt x="4" y="51"/>
                  </a:lnTo>
                  <a:lnTo>
                    <a:pt x="6" y="51"/>
                  </a:lnTo>
                  <a:lnTo>
                    <a:pt x="8" y="50"/>
                  </a:lnTo>
                  <a:lnTo>
                    <a:pt x="9" y="48"/>
                  </a:lnTo>
                  <a:lnTo>
                    <a:pt x="9" y="46"/>
                  </a:lnTo>
                  <a:lnTo>
                    <a:pt x="9" y="5"/>
                  </a:lnTo>
                  <a:close/>
                </a:path>
              </a:pathLst>
            </a:custGeom>
            <a:solidFill>
              <a:srgbClr val="000000"/>
            </a:solidFill>
            <a:ln w="9525">
              <a:noFill/>
              <a:round/>
              <a:headEnd/>
              <a:tailEnd/>
            </a:ln>
          </p:spPr>
          <p:txBody>
            <a:bodyPr/>
            <a:lstStyle/>
            <a:p>
              <a:endParaRPr lang="ru-RU"/>
            </a:p>
          </p:txBody>
        </p:sp>
        <p:sp>
          <p:nvSpPr>
            <p:cNvPr id="6261" name="Freeform 76"/>
            <p:cNvSpPr>
              <a:spLocks/>
            </p:cNvSpPr>
            <p:nvPr/>
          </p:nvSpPr>
          <p:spPr bwMode="auto">
            <a:xfrm>
              <a:off x="1851" y="1378"/>
              <a:ext cx="9" cy="52"/>
            </a:xfrm>
            <a:custGeom>
              <a:avLst/>
              <a:gdLst>
                <a:gd name="T0" fmla="*/ 9 w 9"/>
                <a:gd name="T1" fmla="*/ 5 h 52"/>
                <a:gd name="T2" fmla="*/ 9 w 9"/>
                <a:gd name="T3" fmla="*/ 4 h 52"/>
                <a:gd name="T4" fmla="*/ 9 w 9"/>
                <a:gd name="T5" fmla="*/ 2 h 52"/>
                <a:gd name="T6" fmla="*/ 8 w 9"/>
                <a:gd name="T7" fmla="*/ 0 h 52"/>
                <a:gd name="T8" fmla="*/ 6 w 9"/>
                <a:gd name="T9" fmla="*/ 0 h 52"/>
                <a:gd name="T10" fmla="*/ 4 w 9"/>
                <a:gd name="T11" fmla="*/ 0 h 52"/>
                <a:gd name="T12" fmla="*/ 3 w 9"/>
                <a:gd name="T13" fmla="*/ 0 h 52"/>
                <a:gd name="T14" fmla="*/ 1 w 9"/>
                <a:gd name="T15" fmla="*/ 2 h 52"/>
                <a:gd name="T16" fmla="*/ 0 w 9"/>
                <a:gd name="T17" fmla="*/ 4 h 52"/>
                <a:gd name="T18" fmla="*/ 0 w 9"/>
                <a:gd name="T19" fmla="*/ 45 h 52"/>
                <a:gd name="T20" fmla="*/ 0 w 9"/>
                <a:gd name="T21" fmla="*/ 47 h 52"/>
                <a:gd name="T22" fmla="*/ 1 w 9"/>
                <a:gd name="T23" fmla="*/ 49 h 52"/>
                <a:gd name="T24" fmla="*/ 3 w 9"/>
                <a:gd name="T25" fmla="*/ 50 h 52"/>
                <a:gd name="T26" fmla="*/ 4 w 9"/>
                <a:gd name="T27" fmla="*/ 52 h 52"/>
                <a:gd name="T28" fmla="*/ 6 w 9"/>
                <a:gd name="T29" fmla="*/ 52 h 52"/>
                <a:gd name="T30" fmla="*/ 8 w 9"/>
                <a:gd name="T31" fmla="*/ 50 h 52"/>
                <a:gd name="T32" fmla="*/ 9 w 9"/>
                <a:gd name="T33" fmla="*/ 49 h 52"/>
                <a:gd name="T34" fmla="*/ 9 w 9"/>
                <a:gd name="T35" fmla="*/ 47 h 52"/>
                <a:gd name="T36" fmla="*/ 9 w 9"/>
                <a:gd name="T37" fmla="*/ 5 h 5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 h="52">
                  <a:moveTo>
                    <a:pt x="9" y="5"/>
                  </a:moveTo>
                  <a:lnTo>
                    <a:pt x="9" y="4"/>
                  </a:lnTo>
                  <a:lnTo>
                    <a:pt x="9" y="2"/>
                  </a:lnTo>
                  <a:lnTo>
                    <a:pt x="8" y="0"/>
                  </a:lnTo>
                  <a:lnTo>
                    <a:pt x="6" y="0"/>
                  </a:lnTo>
                  <a:lnTo>
                    <a:pt x="4" y="0"/>
                  </a:lnTo>
                  <a:lnTo>
                    <a:pt x="3" y="0"/>
                  </a:lnTo>
                  <a:lnTo>
                    <a:pt x="1" y="2"/>
                  </a:lnTo>
                  <a:lnTo>
                    <a:pt x="0" y="4"/>
                  </a:lnTo>
                  <a:lnTo>
                    <a:pt x="0" y="45"/>
                  </a:lnTo>
                  <a:lnTo>
                    <a:pt x="0" y="47"/>
                  </a:lnTo>
                  <a:lnTo>
                    <a:pt x="1" y="49"/>
                  </a:lnTo>
                  <a:lnTo>
                    <a:pt x="3" y="50"/>
                  </a:lnTo>
                  <a:lnTo>
                    <a:pt x="4" y="52"/>
                  </a:lnTo>
                  <a:lnTo>
                    <a:pt x="6" y="52"/>
                  </a:lnTo>
                  <a:lnTo>
                    <a:pt x="8" y="50"/>
                  </a:lnTo>
                  <a:lnTo>
                    <a:pt x="9" y="49"/>
                  </a:lnTo>
                  <a:lnTo>
                    <a:pt x="9" y="47"/>
                  </a:lnTo>
                  <a:lnTo>
                    <a:pt x="9" y="5"/>
                  </a:lnTo>
                  <a:close/>
                </a:path>
              </a:pathLst>
            </a:custGeom>
            <a:solidFill>
              <a:srgbClr val="000000"/>
            </a:solidFill>
            <a:ln w="9525">
              <a:noFill/>
              <a:round/>
              <a:headEnd/>
              <a:tailEnd/>
            </a:ln>
          </p:spPr>
          <p:txBody>
            <a:bodyPr/>
            <a:lstStyle/>
            <a:p>
              <a:endParaRPr lang="ru-RU"/>
            </a:p>
          </p:txBody>
        </p:sp>
        <p:sp>
          <p:nvSpPr>
            <p:cNvPr id="6262" name="Freeform 77"/>
            <p:cNvSpPr>
              <a:spLocks/>
            </p:cNvSpPr>
            <p:nvPr/>
          </p:nvSpPr>
          <p:spPr bwMode="auto">
            <a:xfrm>
              <a:off x="1851" y="1451"/>
              <a:ext cx="9" cy="52"/>
            </a:xfrm>
            <a:custGeom>
              <a:avLst/>
              <a:gdLst>
                <a:gd name="T0" fmla="*/ 9 w 9"/>
                <a:gd name="T1" fmla="*/ 5 h 52"/>
                <a:gd name="T2" fmla="*/ 9 w 9"/>
                <a:gd name="T3" fmla="*/ 3 h 52"/>
                <a:gd name="T4" fmla="*/ 9 w 9"/>
                <a:gd name="T5" fmla="*/ 2 h 52"/>
                <a:gd name="T6" fmla="*/ 8 w 9"/>
                <a:gd name="T7" fmla="*/ 0 h 52"/>
                <a:gd name="T8" fmla="*/ 6 w 9"/>
                <a:gd name="T9" fmla="*/ 0 h 52"/>
                <a:gd name="T10" fmla="*/ 4 w 9"/>
                <a:gd name="T11" fmla="*/ 0 h 52"/>
                <a:gd name="T12" fmla="*/ 3 w 9"/>
                <a:gd name="T13" fmla="*/ 0 h 52"/>
                <a:gd name="T14" fmla="*/ 1 w 9"/>
                <a:gd name="T15" fmla="*/ 2 h 52"/>
                <a:gd name="T16" fmla="*/ 0 w 9"/>
                <a:gd name="T17" fmla="*/ 3 h 52"/>
                <a:gd name="T18" fmla="*/ 0 w 9"/>
                <a:gd name="T19" fmla="*/ 45 h 52"/>
                <a:gd name="T20" fmla="*/ 0 w 9"/>
                <a:gd name="T21" fmla="*/ 46 h 52"/>
                <a:gd name="T22" fmla="*/ 1 w 9"/>
                <a:gd name="T23" fmla="*/ 48 h 52"/>
                <a:gd name="T24" fmla="*/ 3 w 9"/>
                <a:gd name="T25" fmla="*/ 50 h 52"/>
                <a:gd name="T26" fmla="*/ 4 w 9"/>
                <a:gd name="T27" fmla="*/ 52 h 52"/>
                <a:gd name="T28" fmla="*/ 6 w 9"/>
                <a:gd name="T29" fmla="*/ 52 h 52"/>
                <a:gd name="T30" fmla="*/ 8 w 9"/>
                <a:gd name="T31" fmla="*/ 50 h 52"/>
                <a:gd name="T32" fmla="*/ 9 w 9"/>
                <a:gd name="T33" fmla="*/ 48 h 52"/>
                <a:gd name="T34" fmla="*/ 9 w 9"/>
                <a:gd name="T35" fmla="*/ 46 h 52"/>
                <a:gd name="T36" fmla="*/ 9 w 9"/>
                <a:gd name="T37" fmla="*/ 5 h 5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 h="52">
                  <a:moveTo>
                    <a:pt x="9" y="5"/>
                  </a:moveTo>
                  <a:lnTo>
                    <a:pt x="9" y="3"/>
                  </a:lnTo>
                  <a:lnTo>
                    <a:pt x="9" y="2"/>
                  </a:lnTo>
                  <a:lnTo>
                    <a:pt x="8" y="0"/>
                  </a:lnTo>
                  <a:lnTo>
                    <a:pt x="6" y="0"/>
                  </a:lnTo>
                  <a:lnTo>
                    <a:pt x="4" y="0"/>
                  </a:lnTo>
                  <a:lnTo>
                    <a:pt x="3" y="0"/>
                  </a:lnTo>
                  <a:lnTo>
                    <a:pt x="1" y="2"/>
                  </a:lnTo>
                  <a:lnTo>
                    <a:pt x="0" y="3"/>
                  </a:lnTo>
                  <a:lnTo>
                    <a:pt x="0" y="45"/>
                  </a:lnTo>
                  <a:lnTo>
                    <a:pt x="0" y="46"/>
                  </a:lnTo>
                  <a:lnTo>
                    <a:pt x="1" y="48"/>
                  </a:lnTo>
                  <a:lnTo>
                    <a:pt x="3" y="50"/>
                  </a:lnTo>
                  <a:lnTo>
                    <a:pt x="4" y="52"/>
                  </a:lnTo>
                  <a:lnTo>
                    <a:pt x="6" y="52"/>
                  </a:lnTo>
                  <a:lnTo>
                    <a:pt x="8" y="50"/>
                  </a:lnTo>
                  <a:lnTo>
                    <a:pt x="9" y="48"/>
                  </a:lnTo>
                  <a:lnTo>
                    <a:pt x="9" y="46"/>
                  </a:lnTo>
                  <a:lnTo>
                    <a:pt x="9" y="5"/>
                  </a:lnTo>
                  <a:close/>
                </a:path>
              </a:pathLst>
            </a:custGeom>
            <a:solidFill>
              <a:srgbClr val="000000"/>
            </a:solidFill>
            <a:ln w="9525">
              <a:noFill/>
              <a:round/>
              <a:headEnd/>
              <a:tailEnd/>
            </a:ln>
          </p:spPr>
          <p:txBody>
            <a:bodyPr/>
            <a:lstStyle/>
            <a:p>
              <a:endParaRPr lang="ru-RU"/>
            </a:p>
          </p:txBody>
        </p:sp>
        <p:sp>
          <p:nvSpPr>
            <p:cNvPr id="6263" name="Freeform 78"/>
            <p:cNvSpPr>
              <a:spLocks/>
            </p:cNvSpPr>
            <p:nvPr/>
          </p:nvSpPr>
          <p:spPr bwMode="auto">
            <a:xfrm>
              <a:off x="1851" y="1523"/>
              <a:ext cx="9" cy="52"/>
            </a:xfrm>
            <a:custGeom>
              <a:avLst/>
              <a:gdLst>
                <a:gd name="T0" fmla="*/ 9 w 9"/>
                <a:gd name="T1" fmla="*/ 6 h 52"/>
                <a:gd name="T2" fmla="*/ 9 w 9"/>
                <a:gd name="T3" fmla="*/ 4 h 52"/>
                <a:gd name="T4" fmla="*/ 9 w 9"/>
                <a:gd name="T5" fmla="*/ 2 h 52"/>
                <a:gd name="T6" fmla="*/ 8 w 9"/>
                <a:gd name="T7" fmla="*/ 0 h 52"/>
                <a:gd name="T8" fmla="*/ 6 w 9"/>
                <a:gd name="T9" fmla="*/ 0 h 52"/>
                <a:gd name="T10" fmla="*/ 4 w 9"/>
                <a:gd name="T11" fmla="*/ 0 h 52"/>
                <a:gd name="T12" fmla="*/ 3 w 9"/>
                <a:gd name="T13" fmla="*/ 0 h 52"/>
                <a:gd name="T14" fmla="*/ 1 w 9"/>
                <a:gd name="T15" fmla="*/ 2 h 52"/>
                <a:gd name="T16" fmla="*/ 0 w 9"/>
                <a:gd name="T17" fmla="*/ 4 h 52"/>
                <a:gd name="T18" fmla="*/ 0 w 9"/>
                <a:gd name="T19" fmla="*/ 45 h 52"/>
                <a:gd name="T20" fmla="*/ 0 w 9"/>
                <a:gd name="T21" fmla="*/ 47 h 52"/>
                <a:gd name="T22" fmla="*/ 1 w 9"/>
                <a:gd name="T23" fmla="*/ 49 h 52"/>
                <a:gd name="T24" fmla="*/ 3 w 9"/>
                <a:gd name="T25" fmla="*/ 50 h 52"/>
                <a:gd name="T26" fmla="*/ 4 w 9"/>
                <a:gd name="T27" fmla="*/ 52 h 52"/>
                <a:gd name="T28" fmla="*/ 6 w 9"/>
                <a:gd name="T29" fmla="*/ 52 h 52"/>
                <a:gd name="T30" fmla="*/ 8 w 9"/>
                <a:gd name="T31" fmla="*/ 50 h 52"/>
                <a:gd name="T32" fmla="*/ 9 w 9"/>
                <a:gd name="T33" fmla="*/ 49 h 52"/>
                <a:gd name="T34" fmla="*/ 9 w 9"/>
                <a:gd name="T35" fmla="*/ 47 h 52"/>
                <a:gd name="T36" fmla="*/ 9 w 9"/>
                <a:gd name="T37" fmla="*/ 6 h 5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 h="52">
                  <a:moveTo>
                    <a:pt x="9" y="6"/>
                  </a:moveTo>
                  <a:lnTo>
                    <a:pt x="9" y="4"/>
                  </a:lnTo>
                  <a:lnTo>
                    <a:pt x="9" y="2"/>
                  </a:lnTo>
                  <a:lnTo>
                    <a:pt x="8" y="0"/>
                  </a:lnTo>
                  <a:lnTo>
                    <a:pt x="6" y="0"/>
                  </a:lnTo>
                  <a:lnTo>
                    <a:pt x="4" y="0"/>
                  </a:lnTo>
                  <a:lnTo>
                    <a:pt x="3" y="0"/>
                  </a:lnTo>
                  <a:lnTo>
                    <a:pt x="1" y="2"/>
                  </a:lnTo>
                  <a:lnTo>
                    <a:pt x="0" y="4"/>
                  </a:lnTo>
                  <a:lnTo>
                    <a:pt x="0" y="45"/>
                  </a:lnTo>
                  <a:lnTo>
                    <a:pt x="0" y="47"/>
                  </a:lnTo>
                  <a:lnTo>
                    <a:pt x="1" y="49"/>
                  </a:lnTo>
                  <a:lnTo>
                    <a:pt x="3" y="50"/>
                  </a:lnTo>
                  <a:lnTo>
                    <a:pt x="4" y="52"/>
                  </a:lnTo>
                  <a:lnTo>
                    <a:pt x="6" y="52"/>
                  </a:lnTo>
                  <a:lnTo>
                    <a:pt x="8" y="50"/>
                  </a:lnTo>
                  <a:lnTo>
                    <a:pt x="9" y="49"/>
                  </a:lnTo>
                  <a:lnTo>
                    <a:pt x="9" y="47"/>
                  </a:lnTo>
                  <a:lnTo>
                    <a:pt x="9" y="6"/>
                  </a:lnTo>
                  <a:close/>
                </a:path>
              </a:pathLst>
            </a:custGeom>
            <a:solidFill>
              <a:srgbClr val="000000"/>
            </a:solidFill>
            <a:ln w="9525">
              <a:noFill/>
              <a:round/>
              <a:headEnd/>
              <a:tailEnd/>
            </a:ln>
          </p:spPr>
          <p:txBody>
            <a:bodyPr/>
            <a:lstStyle/>
            <a:p>
              <a:endParaRPr lang="ru-RU"/>
            </a:p>
          </p:txBody>
        </p:sp>
        <p:sp>
          <p:nvSpPr>
            <p:cNvPr id="6264" name="Freeform 79"/>
            <p:cNvSpPr>
              <a:spLocks/>
            </p:cNvSpPr>
            <p:nvPr/>
          </p:nvSpPr>
          <p:spPr bwMode="auto">
            <a:xfrm>
              <a:off x="1851" y="1596"/>
              <a:ext cx="9" cy="52"/>
            </a:xfrm>
            <a:custGeom>
              <a:avLst/>
              <a:gdLst>
                <a:gd name="T0" fmla="*/ 9 w 9"/>
                <a:gd name="T1" fmla="*/ 5 h 52"/>
                <a:gd name="T2" fmla="*/ 9 w 9"/>
                <a:gd name="T3" fmla="*/ 3 h 52"/>
                <a:gd name="T4" fmla="*/ 9 w 9"/>
                <a:gd name="T5" fmla="*/ 2 h 52"/>
                <a:gd name="T6" fmla="*/ 8 w 9"/>
                <a:gd name="T7" fmla="*/ 0 h 52"/>
                <a:gd name="T8" fmla="*/ 6 w 9"/>
                <a:gd name="T9" fmla="*/ 0 h 52"/>
                <a:gd name="T10" fmla="*/ 4 w 9"/>
                <a:gd name="T11" fmla="*/ 0 h 52"/>
                <a:gd name="T12" fmla="*/ 3 w 9"/>
                <a:gd name="T13" fmla="*/ 0 h 52"/>
                <a:gd name="T14" fmla="*/ 1 w 9"/>
                <a:gd name="T15" fmla="*/ 2 h 52"/>
                <a:gd name="T16" fmla="*/ 0 w 9"/>
                <a:gd name="T17" fmla="*/ 3 h 52"/>
                <a:gd name="T18" fmla="*/ 0 w 9"/>
                <a:gd name="T19" fmla="*/ 45 h 52"/>
                <a:gd name="T20" fmla="*/ 0 w 9"/>
                <a:gd name="T21" fmla="*/ 47 h 52"/>
                <a:gd name="T22" fmla="*/ 1 w 9"/>
                <a:gd name="T23" fmla="*/ 48 h 52"/>
                <a:gd name="T24" fmla="*/ 3 w 9"/>
                <a:gd name="T25" fmla="*/ 50 h 52"/>
                <a:gd name="T26" fmla="*/ 4 w 9"/>
                <a:gd name="T27" fmla="*/ 52 h 52"/>
                <a:gd name="T28" fmla="*/ 6 w 9"/>
                <a:gd name="T29" fmla="*/ 52 h 52"/>
                <a:gd name="T30" fmla="*/ 8 w 9"/>
                <a:gd name="T31" fmla="*/ 50 h 52"/>
                <a:gd name="T32" fmla="*/ 9 w 9"/>
                <a:gd name="T33" fmla="*/ 48 h 52"/>
                <a:gd name="T34" fmla="*/ 9 w 9"/>
                <a:gd name="T35" fmla="*/ 47 h 52"/>
                <a:gd name="T36" fmla="*/ 9 w 9"/>
                <a:gd name="T37" fmla="*/ 5 h 5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 h="52">
                  <a:moveTo>
                    <a:pt x="9" y="5"/>
                  </a:moveTo>
                  <a:lnTo>
                    <a:pt x="9" y="3"/>
                  </a:lnTo>
                  <a:lnTo>
                    <a:pt x="9" y="2"/>
                  </a:lnTo>
                  <a:lnTo>
                    <a:pt x="8" y="0"/>
                  </a:lnTo>
                  <a:lnTo>
                    <a:pt x="6" y="0"/>
                  </a:lnTo>
                  <a:lnTo>
                    <a:pt x="4" y="0"/>
                  </a:lnTo>
                  <a:lnTo>
                    <a:pt x="3" y="0"/>
                  </a:lnTo>
                  <a:lnTo>
                    <a:pt x="1" y="2"/>
                  </a:lnTo>
                  <a:lnTo>
                    <a:pt x="0" y="3"/>
                  </a:lnTo>
                  <a:lnTo>
                    <a:pt x="0" y="45"/>
                  </a:lnTo>
                  <a:lnTo>
                    <a:pt x="0" y="47"/>
                  </a:lnTo>
                  <a:lnTo>
                    <a:pt x="1" y="48"/>
                  </a:lnTo>
                  <a:lnTo>
                    <a:pt x="3" y="50"/>
                  </a:lnTo>
                  <a:lnTo>
                    <a:pt x="4" y="52"/>
                  </a:lnTo>
                  <a:lnTo>
                    <a:pt x="6" y="52"/>
                  </a:lnTo>
                  <a:lnTo>
                    <a:pt x="8" y="50"/>
                  </a:lnTo>
                  <a:lnTo>
                    <a:pt x="9" y="48"/>
                  </a:lnTo>
                  <a:lnTo>
                    <a:pt x="9" y="47"/>
                  </a:lnTo>
                  <a:lnTo>
                    <a:pt x="9" y="5"/>
                  </a:lnTo>
                  <a:close/>
                </a:path>
              </a:pathLst>
            </a:custGeom>
            <a:solidFill>
              <a:srgbClr val="000000"/>
            </a:solidFill>
            <a:ln w="9525">
              <a:noFill/>
              <a:round/>
              <a:headEnd/>
              <a:tailEnd/>
            </a:ln>
          </p:spPr>
          <p:txBody>
            <a:bodyPr/>
            <a:lstStyle/>
            <a:p>
              <a:endParaRPr lang="ru-RU"/>
            </a:p>
          </p:txBody>
        </p:sp>
        <p:sp>
          <p:nvSpPr>
            <p:cNvPr id="6265" name="Freeform 80"/>
            <p:cNvSpPr>
              <a:spLocks/>
            </p:cNvSpPr>
            <p:nvPr/>
          </p:nvSpPr>
          <p:spPr bwMode="auto">
            <a:xfrm>
              <a:off x="1851" y="1668"/>
              <a:ext cx="9" cy="52"/>
            </a:xfrm>
            <a:custGeom>
              <a:avLst/>
              <a:gdLst>
                <a:gd name="T0" fmla="*/ 9 w 9"/>
                <a:gd name="T1" fmla="*/ 6 h 52"/>
                <a:gd name="T2" fmla="*/ 9 w 9"/>
                <a:gd name="T3" fmla="*/ 4 h 52"/>
                <a:gd name="T4" fmla="*/ 9 w 9"/>
                <a:gd name="T5" fmla="*/ 2 h 52"/>
                <a:gd name="T6" fmla="*/ 8 w 9"/>
                <a:gd name="T7" fmla="*/ 0 h 52"/>
                <a:gd name="T8" fmla="*/ 6 w 9"/>
                <a:gd name="T9" fmla="*/ 0 h 52"/>
                <a:gd name="T10" fmla="*/ 4 w 9"/>
                <a:gd name="T11" fmla="*/ 0 h 52"/>
                <a:gd name="T12" fmla="*/ 3 w 9"/>
                <a:gd name="T13" fmla="*/ 0 h 52"/>
                <a:gd name="T14" fmla="*/ 1 w 9"/>
                <a:gd name="T15" fmla="*/ 2 h 52"/>
                <a:gd name="T16" fmla="*/ 0 w 9"/>
                <a:gd name="T17" fmla="*/ 4 h 52"/>
                <a:gd name="T18" fmla="*/ 0 w 9"/>
                <a:gd name="T19" fmla="*/ 45 h 52"/>
                <a:gd name="T20" fmla="*/ 0 w 9"/>
                <a:gd name="T21" fmla="*/ 47 h 52"/>
                <a:gd name="T22" fmla="*/ 1 w 9"/>
                <a:gd name="T23" fmla="*/ 49 h 52"/>
                <a:gd name="T24" fmla="*/ 3 w 9"/>
                <a:gd name="T25" fmla="*/ 51 h 52"/>
                <a:gd name="T26" fmla="*/ 4 w 9"/>
                <a:gd name="T27" fmla="*/ 52 h 52"/>
                <a:gd name="T28" fmla="*/ 6 w 9"/>
                <a:gd name="T29" fmla="*/ 52 h 52"/>
                <a:gd name="T30" fmla="*/ 8 w 9"/>
                <a:gd name="T31" fmla="*/ 51 h 52"/>
                <a:gd name="T32" fmla="*/ 9 w 9"/>
                <a:gd name="T33" fmla="*/ 49 h 52"/>
                <a:gd name="T34" fmla="*/ 9 w 9"/>
                <a:gd name="T35" fmla="*/ 47 h 52"/>
                <a:gd name="T36" fmla="*/ 9 w 9"/>
                <a:gd name="T37" fmla="*/ 6 h 5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 h="52">
                  <a:moveTo>
                    <a:pt x="9" y="6"/>
                  </a:moveTo>
                  <a:lnTo>
                    <a:pt x="9" y="4"/>
                  </a:lnTo>
                  <a:lnTo>
                    <a:pt x="9" y="2"/>
                  </a:lnTo>
                  <a:lnTo>
                    <a:pt x="8" y="0"/>
                  </a:lnTo>
                  <a:lnTo>
                    <a:pt x="6" y="0"/>
                  </a:lnTo>
                  <a:lnTo>
                    <a:pt x="4" y="0"/>
                  </a:lnTo>
                  <a:lnTo>
                    <a:pt x="3" y="0"/>
                  </a:lnTo>
                  <a:lnTo>
                    <a:pt x="1" y="2"/>
                  </a:lnTo>
                  <a:lnTo>
                    <a:pt x="0" y="4"/>
                  </a:lnTo>
                  <a:lnTo>
                    <a:pt x="0" y="45"/>
                  </a:lnTo>
                  <a:lnTo>
                    <a:pt x="0" y="47"/>
                  </a:lnTo>
                  <a:lnTo>
                    <a:pt x="1" y="49"/>
                  </a:lnTo>
                  <a:lnTo>
                    <a:pt x="3" y="51"/>
                  </a:lnTo>
                  <a:lnTo>
                    <a:pt x="4" y="52"/>
                  </a:lnTo>
                  <a:lnTo>
                    <a:pt x="6" y="52"/>
                  </a:lnTo>
                  <a:lnTo>
                    <a:pt x="8" y="51"/>
                  </a:lnTo>
                  <a:lnTo>
                    <a:pt x="9" y="49"/>
                  </a:lnTo>
                  <a:lnTo>
                    <a:pt x="9" y="47"/>
                  </a:lnTo>
                  <a:lnTo>
                    <a:pt x="9" y="6"/>
                  </a:lnTo>
                  <a:close/>
                </a:path>
              </a:pathLst>
            </a:custGeom>
            <a:solidFill>
              <a:srgbClr val="000000"/>
            </a:solidFill>
            <a:ln w="9525">
              <a:noFill/>
              <a:round/>
              <a:headEnd/>
              <a:tailEnd/>
            </a:ln>
          </p:spPr>
          <p:txBody>
            <a:bodyPr/>
            <a:lstStyle/>
            <a:p>
              <a:endParaRPr lang="ru-RU"/>
            </a:p>
          </p:txBody>
        </p:sp>
        <p:sp>
          <p:nvSpPr>
            <p:cNvPr id="6266" name="Freeform 81"/>
            <p:cNvSpPr>
              <a:spLocks/>
            </p:cNvSpPr>
            <p:nvPr/>
          </p:nvSpPr>
          <p:spPr bwMode="auto">
            <a:xfrm>
              <a:off x="1851" y="1741"/>
              <a:ext cx="9" cy="52"/>
            </a:xfrm>
            <a:custGeom>
              <a:avLst/>
              <a:gdLst>
                <a:gd name="T0" fmla="*/ 9 w 9"/>
                <a:gd name="T1" fmla="*/ 5 h 52"/>
                <a:gd name="T2" fmla="*/ 9 w 9"/>
                <a:gd name="T3" fmla="*/ 3 h 52"/>
                <a:gd name="T4" fmla="*/ 9 w 9"/>
                <a:gd name="T5" fmla="*/ 2 h 52"/>
                <a:gd name="T6" fmla="*/ 8 w 9"/>
                <a:gd name="T7" fmla="*/ 0 h 52"/>
                <a:gd name="T8" fmla="*/ 6 w 9"/>
                <a:gd name="T9" fmla="*/ 0 h 52"/>
                <a:gd name="T10" fmla="*/ 4 w 9"/>
                <a:gd name="T11" fmla="*/ 0 h 52"/>
                <a:gd name="T12" fmla="*/ 3 w 9"/>
                <a:gd name="T13" fmla="*/ 0 h 52"/>
                <a:gd name="T14" fmla="*/ 1 w 9"/>
                <a:gd name="T15" fmla="*/ 2 h 52"/>
                <a:gd name="T16" fmla="*/ 0 w 9"/>
                <a:gd name="T17" fmla="*/ 3 h 52"/>
                <a:gd name="T18" fmla="*/ 0 w 9"/>
                <a:gd name="T19" fmla="*/ 45 h 52"/>
                <a:gd name="T20" fmla="*/ 0 w 9"/>
                <a:gd name="T21" fmla="*/ 47 h 52"/>
                <a:gd name="T22" fmla="*/ 1 w 9"/>
                <a:gd name="T23" fmla="*/ 48 h 52"/>
                <a:gd name="T24" fmla="*/ 3 w 9"/>
                <a:gd name="T25" fmla="*/ 50 h 52"/>
                <a:gd name="T26" fmla="*/ 4 w 9"/>
                <a:gd name="T27" fmla="*/ 52 h 52"/>
                <a:gd name="T28" fmla="*/ 6 w 9"/>
                <a:gd name="T29" fmla="*/ 52 h 52"/>
                <a:gd name="T30" fmla="*/ 8 w 9"/>
                <a:gd name="T31" fmla="*/ 50 h 52"/>
                <a:gd name="T32" fmla="*/ 9 w 9"/>
                <a:gd name="T33" fmla="*/ 48 h 52"/>
                <a:gd name="T34" fmla="*/ 9 w 9"/>
                <a:gd name="T35" fmla="*/ 47 h 52"/>
                <a:gd name="T36" fmla="*/ 9 w 9"/>
                <a:gd name="T37" fmla="*/ 5 h 5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 h="52">
                  <a:moveTo>
                    <a:pt x="9" y="5"/>
                  </a:moveTo>
                  <a:lnTo>
                    <a:pt x="9" y="3"/>
                  </a:lnTo>
                  <a:lnTo>
                    <a:pt x="9" y="2"/>
                  </a:lnTo>
                  <a:lnTo>
                    <a:pt x="8" y="0"/>
                  </a:lnTo>
                  <a:lnTo>
                    <a:pt x="6" y="0"/>
                  </a:lnTo>
                  <a:lnTo>
                    <a:pt x="4" y="0"/>
                  </a:lnTo>
                  <a:lnTo>
                    <a:pt x="3" y="0"/>
                  </a:lnTo>
                  <a:lnTo>
                    <a:pt x="1" y="2"/>
                  </a:lnTo>
                  <a:lnTo>
                    <a:pt x="0" y="3"/>
                  </a:lnTo>
                  <a:lnTo>
                    <a:pt x="0" y="45"/>
                  </a:lnTo>
                  <a:lnTo>
                    <a:pt x="0" y="47"/>
                  </a:lnTo>
                  <a:lnTo>
                    <a:pt x="1" y="48"/>
                  </a:lnTo>
                  <a:lnTo>
                    <a:pt x="3" y="50"/>
                  </a:lnTo>
                  <a:lnTo>
                    <a:pt x="4" y="52"/>
                  </a:lnTo>
                  <a:lnTo>
                    <a:pt x="6" y="52"/>
                  </a:lnTo>
                  <a:lnTo>
                    <a:pt x="8" y="50"/>
                  </a:lnTo>
                  <a:lnTo>
                    <a:pt x="9" y="48"/>
                  </a:lnTo>
                  <a:lnTo>
                    <a:pt x="9" y="47"/>
                  </a:lnTo>
                  <a:lnTo>
                    <a:pt x="9" y="5"/>
                  </a:lnTo>
                  <a:close/>
                </a:path>
              </a:pathLst>
            </a:custGeom>
            <a:solidFill>
              <a:srgbClr val="000000"/>
            </a:solidFill>
            <a:ln w="9525">
              <a:noFill/>
              <a:round/>
              <a:headEnd/>
              <a:tailEnd/>
            </a:ln>
          </p:spPr>
          <p:txBody>
            <a:bodyPr/>
            <a:lstStyle/>
            <a:p>
              <a:endParaRPr lang="ru-RU"/>
            </a:p>
          </p:txBody>
        </p:sp>
        <p:sp>
          <p:nvSpPr>
            <p:cNvPr id="6267" name="Freeform 82"/>
            <p:cNvSpPr>
              <a:spLocks/>
            </p:cNvSpPr>
            <p:nvPr/>
          </p:nvSpPr>
          <p:spPr bwMode="auto">
            <a:xfrm>
              <a:off x="1851" y="1814"/>
              <a:ext cx="9" cy="51"/>
            </a:xfrm>
            <a:custGeom>
              <a:avLst/>
              <a:gdLst>
                <a:gd name="T0" fmla="*/ 9 w 9"/>
                <a:gd name="T1" fmla="*/ 5 h 51"/>
                <a:gd name="T2" fmla="*/ 9 w 9"/>
                <a:gd name="T3" fmla="*/ 3 h 51"/>
                <a:gd name="T4" fmla="*/ 9 w 9"/>
                <a:gd name="T5" fmla="*/ 1 h 51"/>
                <a:gd name="T6" fmla="*/ 8 w 9"/>
                <a:gd name="T7" fmla="*/ 0 h 51"/>
                <a:gd name="T8" fmla="*/ 6 w 9"/>
                <a:gd name="T9" fmla="*/ 0 h 51"/>
                <a:gd name="T10" fmla="*/ 4 w 9"/>
                <a:gd name="T11" fmla="*/ 0 h 51"/>
                <a:gd name="T12" fmla="*/ 3 w 9"/>
                <a:gd name="T13" fmla="*/ 0 h 51"/>
                <a:gd name="T14" fmla="*/ 1 w 9"/>
                <a:gd name="T15" fmla="*/ 1 h 51"/>
                <a:gd name="T16" fmla="*/ 0 w 9"/>
                <a:gd name="T17" fmla="*/ 3 h 51"/>
                <a:gd name="T18" fmla="*/ 0 w 9"/>
                <a:gd name="T19" fmla="*/ 44 h 51"/>
                <a:gd name="T20" fmla="*/ 0 w 9"/>
                <a:gd name="T21" fmla="*/ 46 h 51"/>
                <a:gd name="T22" fmla="*/ 1 w 9"/>
                <a:gd name="T23" fmla="*/ 48 h 51"/>
                <a:gd name="T24" fmla="*/ 3 w 9"/>
                <a:gd name="T25" fmla="*/ 50 h 51"/>
                <a:gd name="T26" fmla="*/ 4 w 9"/>
                <a:gd name="T27" fmla="*/ 51 h 51"/>
                <a:gd name="T28" fmla="*/ 6 w 9"/>
                <a:gd name="T29" fmla="*/ 51 h 51"/>
                <a:gd name="T30" fmla="*/ 8 w 9"/>
                <a:gd name="T31" fmla="*/ 50 h 51"/>
                <a:gd name="T32" fmla="*/ 9 w 9"/>
                <a:gd name="T33" fmla="*/ 48 h 51"/>
                <a:gd name="T34" fmla="*/ 9 w 9"/>
                <a:gd name="T35" fmla="*/ 46 h 51"/>
                <a:gd name="T36" fmla="*/ 9 w 9"/>
                <a:gd name="T37" fmla="*/ 5 h 5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 h="51">
                  <a:moveTo>
                    <a:pt x="9" y="5"/>
                  </a:moveTo>
                  <a:lnTo>
                    <a:pt x="9" y="3"/>
                  </a:lnTo>
                  <a:lnTo>
                    <a:pt x="9" y="1"/>
                  </a:lnTo>
                  <a:lnTo>
                    <a:pt x="8" y="0"/>
                  </a:lnTo>
                  <a:lnTo>
                    <a:pt x="6" y="0"/>
                  </a:lnTo>
                  <a:lnTo>
                    <a:pt x="4" y="0"/>
                  </a:lnTo>
                  <a:lnTo>
                    <a:pt x="3" y="0"/>
                  </a:lnTo>
                  <a:lnTo>
                    <a:pt x="1" y="1"/>
                  </a:lnTo>
                  <a:lnTo>
                    <a:pt x="0" y="3"/>
                  </a:lnTo>
                  <a:lnTo>
                    <a:pt x="0" y="44"/>
                  </a:lnTo>
                  <a:lnTo>
                    <a:pt x="0" y="46"/>
                  </a:lnTo>
                  <a:lnTo>
                    <a:pt x="1" y="48"/>
                  </a:lnTo>
                  <a:lnTo>
                    <a:pt x="3" y="50"/>
                  </a:lnTo>
                  <a:lnTo>
                    <a:pt x="4" y="51"/>
                  </a:lnTo>
                  <a:lnTo>
                    <a:pt x="6" y="51"/>
                  </a:lnTo>
                  <a:lnTo>
                    <a:pt x="8" y="50"/>
                  </a:lnTo>
                  <a:lnTo>
                    <a:pt x="9" y="48"/>
                  </a:lnTo>
                  <a:lnTo>
                    <a:pt x="9" y="46"/>
                  </a:lnTo>
                  <a:lnTo>
                    <a:pt x="9" y="5"/>
                  </a:lnTo>
                  <a:close/>
                </a:path>
              </a:pathLst>
            </a:custGeom>
            <a:solidFill>
              <a:srgbClr val="000000"/>
            </a:solidFill>
            <a:ln w="9525">
              <a:noFill/>
              <a:round/>
              <a:headEnd/>
              <a:tailEnd/>
            </a:ln>
          </p:spPr>
          <p:txBody>
            <a:bodyPr/>
            <a:lstStyle/>
            <a:p>
              <a:endParaRPr lang="ru-RU"/>
            </a:p>
          </p:txBody>
        </p:sp>
        <p:sp>
          <p:nvSpPr>
            <p:cNvPr id="6268" name="Freeform 83"/>
            <p:cNvSpPr>
              <a:spLocks/>
            </p:cNvSpPr>
            <p:nvPr/>
          </p:nvSpPr>
          <p:spPr bwMode="auto">
            <a:xfrm>
              <a:off x="1851" y="1886"/>
              <a:ext cx="9" cy="52"/>
            </a:xfrm>
            <a:custGeom>
              <a:avLst/>
              <a:gdLst>
                <a:gd name="T0" fmla="*/ 9 w 9"/>
                <a:gd name="T1" fmla="*/ 5 h 52"/>
                <a:gd name="T2" fmla="*/ 9 w 9"/>
                <a:gd name="T3" fmla="*/ 4 h 52"/>
                <a:gd name="T4" fmla="*/ 9 w 9"/>
                <a:gd name="T5" fmla="*/ 2 h 52"/>
                <a:gd name="T6" fmla="*/ 8 w 9"/>
                <a:gd name="T7" fmla="*/ 0 h 52"/>
                <a:gd name="T8" fmla="*/ 6 w 9"/>
                <a:gd name="T9" fmla="*/ 0 h 52"/>
                <a:gd name="T10" fmla="*/ 4 w 9"/>
                <a:gd name="T11" fmla="*/ 0 h 52"/>
                <a:gd name="T12" fmla="*/ 3 w 9"/>
                <a:gd name="T13" fmla="*/ 0 h 52"/>
                <a:gd name="T14" fmla="*/ 1 w 9"/>
                <a:gd name="T15" fmla="*/ 2 h 52"/>
                <a:gd name="T16" fmla="*/ 0 w 9"/>
                <a:gd name="T17" fmla="*/ 4 h 52"/>
                <a:gd name="T18" fmla="*/ 0 w 9"/>
                <a:gd name="T19" fmla="*/ 45 h 52"/>
                <a:gd name="T20" fmla="*/ 0 w 9"/>
                <a:gd name="T21" fmla="*/ 47 h 52"/>
                <a:gd name="T22" fmla="*/ 1 w 9"/>
                <a:gd name="T23" fmla="*/ 48 h 52"/>
                <a:gd name="T24" fmla="*/ 3 w 9"/>
                <a:gd name="T25" fmla="*/ 50 h 52"/>
                <a:gd name="T26" fmla="*/ 4 w 9"/>
                <a:gd name="T27" fmla="*/ 52 h 52"/>
                <a:gd name="T28" fmla="*/ 6 w 9"/>
                <a:gd name="T29" fmla="*/ 52 h 52"/>
                <a:gd name="T30" fmla="*/ 8 w 9"/>
                <a:gd name="T31" fmla="*/ 50 h 52"/>
                <a:gd name="T32" fmla="*/ 9 w 9"/>
                <a:gd name="T33" fmla="*/ 48 h 52"/>
                <a:gd name="T34" fmla="*/ 9 w 9"/>
                <a:gd name="T35" fmla="*/ 47 h 52"/>
                <a:gd name="T36" fmla="*/ 9 w 9"/>
                <a:gd name="T37" fmla="*/ 5 h 5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 h="52">
                  <a:moveTo>
                    <a:pt x="9" y="5"/>
                  </a:moveTo>
                  <a:lnTo>
                    <a:pt x="9" y="4"/>
                  </a:lnTo>
                  <a:lnTo>
                    <a:pt x="9" y="2"/>
                  </a:lnTo>
                  <a:lnTo>
                    <a:pt x="8" y="0"/>
                  </a:lnTo>
                  <a:lnTo>
                    <a:pt x="6" y="0"/>
                  </a:lnTo>
                  <a:lnTo>
                    <a:pt x="4" y="0"/>
                  </a:lnTo>
                  <a:lnTo>
                    <a:pt x="3" y="0"/>
                  </a:lnTo>
                  <a:lnTo>
                    <a:pt x="1" y="2"/>
                  </a:lnTo>
                  <a:lnTo>
                    <a:pt x="0" y="4"/>
                  </a:lnTo>
                  <a:lnTo>
                    <a:pt x="0" y="45"/>
                  </a:lnTo>
                  <a:lnTo>
                    <a:pt x="0" y="47"/>
                  </a:lnTo>
                  <a:lnTo>
                    <a:pt x="1" y="48"/>
                  </a:lnTo>
                  <a:lnTo>
                    <a:pt x="3" y="50"/>
                  </a:lnTo>
                  <a:lnTo>
                    <a:pt x="4" y="52"/>
                  </a:lnTo>
                  <a:lnTo>
                    <a:pt x="6" y="52"/>
                  </a:lnTo>
                  <a:lnTo>
                    <a:pt x="8" y="50"/>
                  </a:lnTo>
                  <a:lnTo>
                    <a:pt x="9" y="48"/>
                  </a:lnTo>
                  <a:lnTo>
                    <a:pt x="9" y="47"/>
                  </a:lnTo>
                  <a:lnTo>
                    <a:pt x="9" y="5"/>
                  </a:lnTo>
                  <a:close/>
                </a:path>
              </a:pathLst>
            </a:custGeom>
            <a:solidFill>
              <a:srgbClr val="000000"/>
            </a:solidFill>
            <a:ln w="9525">
              <a:noFill/>
              <a:round/>
              <a:headEnd/>
              <a:tailEnd/>
            </a:ln>
          </p:spPr>
          <p:txBody>
            <a:bodyPr/>
            <a:lstStyle/>
            <a:p>
              <a:endParaRPr lang="ru-RU"/>
            </a:p>
          </p:txBody>
        </p:sp>
        <p:sp>
          <p:nvSpPr>
            <p:cNvPr id="6269" name="Freeform 84"/>
            <p:cNvSpPr>
              <a:spLocks/>
            </p:cNvSpPr>
            <p:nvPr/>
          </p:nvSpPr>
          <p:spPr bwMode="auto">
            <a:xfrm>
              <a:off x="1851" y="1959"/>
              <a:ext cx="9" cy="51"/>
            </a:xfrm>
            <a:custGeom>
              <a:avLst/>
              <a:gdLst>
                <a:gd name="T0" fmla="*/ 9 w 9"/>
                <a:gd name="T1" fmla="*/ 5 h 51"/>
                <a:gd name="T2" fmla="*/ 9 w 9"/>
                <a:gd name="T3" fmla="*/ 3 h 51"/>
                <a:gd name="T4" fmla="*/ 9 w 9"/>
                <a:gd name="T5" fmla="*/ 1 h 51"/>
                <a:gd name="T6" fmla="*/ 8 w 9"/>
                <a:gd name="T7" fmla="*/ 0 h 51"/>
                <a:gd name="T8" fmla="*/ 6 w 9"/>
                <a:gd name="T9" fmla="*/ 0 h 51"/>
                <a:gd name="T10" fmla="*/ 4 w 9"/>
                <a:gd name="T11" fmla="*/ 0 h 51"/>
                <a:gd name="T12" fmla="*/ 3 w 9"/>
                <a:gd name="T13" fmla="*/ 0 h 51"/>
                <a:gd name="T14" fmla="*/ 1 w 9"/>
                <a:gd name="T15" fmla="*/ 1 h 51"/>
                <a:gd name="T16" fmla="*/ 0 w 9"/>
                <a:gd name="T17" fmla="*/ 3 h 51"/>
                <a:gd name="T18" fmla="*/ 0 w 9"/>
                <a:gd name="T19" fmla="*/ 45 h 51"/>
                <a:gd name="T20" fmla="*/ 0 w 9"/>
                <a:gd name="T21" fmla="*/ 46 h 51"/>
                <a:gd name="T22" fmla="*/ 1 w 9"/>
                <a:gd name="T23" fmla="*/ 48 h 51"/>
                <a:gd name="T24" fmla="*/ 3 w 9"/>
                <a:gd name="T25" fmla="*/ 50 h 51"/>
                <a:gd name="T26" fmla="*/ 4 w 9"/>
                <a:gd name="T27" fmla="*/ 51 h 51"/>
                <a:gd name="T28" fmla="*/ 6 w 9"/>
                <a:gd name="T29" fmla="*/ 51 h 51"/>
                <a:gd name="T30" fmla="*/ 8 w 9"/>
                <a:gd name="T31" fmla="*/ 50 h 51"/>
                <a:gd name="T32" fmla="*/ 9 w 9"/>
                <a:gd name="T33" fmla="*/ 48 h 51"/>
                <a:gd name="T34" fmla="*/ 9 w 9"/>
                <a:gd name="T35" fmla="*/ 46 h 51"/>
                <a:gd name="T36" fmla="*/ 9 w 9"/>
                <a:gd name="T37" fmla="*/ 5 h 5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 h="51">
                  <a:moveTo>
                    <a:pt x="9" y="5"/>
                  </a:moveTo>
                  <a:lnTo>
                    <a:pt x="9" y="3"/>
                  </a:lnTo>
                  <a:lnTo>
                    <a:pt x="9" y="1"/>
                  </a:lnTo>
                  <a:lnTo>
                    <a:pt x="8" y="0"/>
                  </a:lnTo>
                  <a:lnTo>
                    <a:pt x="6" y="0"/>
                  </a:lnTo>
                  <a:lnTo>
                    <a:pt x="4" y="0"/>
                  </a:lnTo>
                  <a:lnTo>
                    <a:pt x="3" y="0"/>
                  </a:lnTo>
                  <a:lnTo>
                    <a:pt x="1" y="1"/>
                  </a:lnTo>
                  <a:lnTo>
                    <a:pt x="0" y="3"/>
                  </a:lnTo>
                  <a:lnTo>
                    <a:pt x="0" y="45"/>
                  </a:lnTo>
                  <a:lnTo>
                    <a:pt x="0" y="46"/>
                  </a:lnTo>
                  <a:lnTo>
                    <a:pt x="1" y="48"/>
                  </a:lnTo>
                  <a:lnTo>
                    <a:pt x="3" y="50"/>
                  </a:lnTo>
                  <a:lnTo>
                    <a:pt x="4" y="51"/>
                  </a:lnTo>
                  <a:lnTo>
                    <a:pt x="6" y="51"/>
                  </a:lnTo>
                  <a:lnTo>
                    <a:pt x="8" y="50"/>
                  </a:lnTo>
                  <a:lnTo>
                    <a:pt x="9" y="48"/>
                  </a:lnTo>
                  <a:lnTo>
                    <a:pt x="9" y="46"/>
                  </a:lnTo>
                  <a:lnTo>
                    <a:pt x="9" y="5"/>
                  </a:lnTo>
                  <a:close/>
                </a:path>
              </a:pathLst>
            </a:custGeom>
            <a:solidFill>
              <a:srgbClr val="000000"/>
            </a:solidFill>
            <a:ln w="9525">
              <a:noFill/>
              <a:round/>
              <a:headEnd/>
              <a:tailEnd/>
            </a:ln>
          </p:spPr>
          <p:txBody>
            <a:bodyPr/>
            <a:lstStyle/>
            <a:p>
              <a:endParaRPr lang="ru-RU"/>
            </a:p>
          </p:txBody>
        </p:sp>
        <p:sp>
          <p:nvSpPr>
            <p:cNvPr id="6270" name="Freeform 85"/>
            <p:cNvSpPr>
              <a:spLocks/>
            </p:cNvSpPr>
            <p:nvPr/>
          </p:nvSpPr>
          <p:spPr bwMode="auto">
            <a:xfrm>
              <a:off x="1851" y="2031"/>
              <a:ext cx="9" cy="52"/>
            </a:xfrm>
            <a:custGeom>
              <a:avLst/>
              <a:gdLst>
                <a:gd name="T0" fmla="*/ 9 w 9"/>
                <a:gd name="T1" fmla="*/ 5 h 52"/>
                <a:gd name="T2" fmla="*/ 9 w 9"/>
                <a:gd name="T3" fmla="*/ 4 h 52"/>
                <a:gd name="T4" fmla="*/ 9 w 9"/>
                <a:gd name="T5" fmla="*/ 2 h 52"/>
                <a:gd name="T6" fmla="*/ 8 w 9"/>
                <a:gd name="T7" fmla="*/ 0 h 52"/>
                <a:gd name="T8" fmla="*/ 6 w 9"/>
                <a:gd name="T9" fmla="*/ 0 h 52"/>
                <a:gd name="T10" fmla="*/ 4 w 9"/>
                <a:gd name="T11" fmla="*/ 0 h 52"/>
                <a:gd name="T12" fmla="*/ 3 w 9"/>
                <a:gd name="T13" fmla="*/ 0 h 52"/>
                <a:gd name="T14" fmla="*/ 1 w 9"/>
                <a:gd name="T15" fmla="*/ 2 h 52"/>
                <a:gd name="T16" fmla="*/ 0 w 9"/>
                <a:gd name="T17" fmla="*/ 4 h 52"/>
                <a:gd name="T18" fmla="*/ 0 w 9"/>
                <a:gd name="T19" fmla="*/ 45 h 52"/>
                <a:gd name="T20" fmla="*/ 0 w 9"/>
                <a:gd name="T21" fmla="*/ 47 h 52"/>
                <a:gd name="T22" fmla="*/ 1 w 9"/>
                <a:gd name="T23" fmla="*/ 49 h 52"/>
                <a:gd name="T24" fmla="*/ 3 w 9"/>
                <a:gd name="T25" fmla="*/ 50 h 52"/>
                <a:gd name="T26" fmla="*/ 4 w 9"/>
                <a:gd name="T27" fmla="*/ 52 h 52"/>
                <a:gd name="T28" fmla="*/ 6 w 9"/>
                <a:gd name="T29" fmla="*/ 52 h 52"/>
                <a:gd name="T30" fmla="*/ 8 w 9"/>
                <a:gd name="T31" fmla="*/ 50 h 52"/>
                <a:gd name="T32" fmla="*/ 9 w 9"/>
                <a:gd name="T33" fmla="*/ 49 h 52"/>
                <a:gd name="T34" fmla="*/ 9 w 9"/>
                <a:gd name="T35" fmla="*/ 47 h 52"/>
                <a:gd name="T36" fmla="*/ 9 w 9"/>
                <a:gd name="T37" fmla="*/ 5 h 5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 h="52">
                  <a:moveTo>
                    <a:pt x="9" y="5"/>
                  </a:moveTo>
                  <a:lnTo>
                    <a:pt x="9" y="4"/>
                  </a:lnTo>
                  <a:lnTo>
                    <a:pt x="9" y="2"/>
                  </a:lnTo>
                  <a:lnTo>
                    <a:pt x="8" y="0"/>
                  </a:lnTo>
                  <a:lnTo>
                    <a:pt x="6" y="0"/>
                  </a:lnTo>
                  <a:lnTo>
                    <a:pt x="4" y="0"/>
                  </a:lnTo>
                  <a:lnTo>
                    <a:pt x="3" y="0"/>
                  </a:lnTo>
                  <a:lnTo>
                    <a:pt x="1" y="2"/>
                  </a:lnTo>
                  <a:lnTo>
                    <a:pt x="0" y="4"/>
                  </a:lnTo>
                  <a:lnTo>
                    <a:pt x="0" y="45"/>
                  </a:lnTo>
                  <a:lnTo>
                    <a:pt x="0" y="47"/>
                  </a:lnTo>
                  <a:lnTo>
                    <a:pt x="1" y="49"/>
                  </a:lnTo>
                  <a:lnTo>
                    <a:pt x="3" y="50"/>
                  </a:lnTo>
                  <a:lnTo>
                    <a:pt x="4" y="52"/>
                  </a:lnTo>
                  <a:lnTo>
                    <a:pt x="6" y="52"/>
                  </a:lnTo>
                  <a:lnTo>
                    <a:pt x="8" y="50"/>
                  </a:lnTo>
                  <a:lnTo>
                    <a:pt x="9" y="49"/>
                  </a:lnTo>
                  <a:lnTo>
                    <a:pt x="9" y="47"/>
                  </a:lnTo>
                  <a:lnTo>
                    <a:pt x="9" y="5"/>
                  </a:lnTo>
                  <a:close/>
                </a:path>
              </a:pathLst>
            </a:custGeom>
            <a:solidFill>
              <a:srgbClr val="000000"/>
            </a:solidFill>
            <a:ln w="9525">
              <a:noFill/>
              <a:round/>
              <a:headEnd/>
              <a:tailEnd/>
            </a:ln>
          </p:spPr>
          <p:txBody>
            <a:bodyPr/>
            <a:lstStyle/>
            <a:p>
              <a:endParaRPr lang="ru-RU"/>
            </a:p>
          </p:txBody>
        </p:sp>
        <p:sp>
          <p:nvSpPr>
            <p:cNvPr id="6271" name="Freeform 86"/>
            <p:cNvSpPr>
              <a:spLocks/>
            </p:cNvSpPr>
            <p:nvPr/>
          </p:nvSpPr>
          <p:spPr bwMode="auto">
            <a:xfrm>
              <a:off x="1851" y="2104"/>
              <a:ext cx="9" cy="52"/>
            </a:xfrm>
            <a:custGeom>
              <a:avLst/>
              <a:gdLst>
                <a:gd name="T0" fmla="*/ 9 w 9"/>
                <a:gd name="T1" fmla="*/ 5 h 52"/>
                <a:gd name="T2" fmla="*/ 9 w 9"/>
                <a:gd name="T3" fmla="*/ 3 h 52"/>
                <a:gd name="T4" fmla="*/ 9 w 9"/>
                <a:gd name="T5" fmla="*/ 1 h 52"/>
                <a:gd name="T6" fmla="*/ 8 w 9"/>
                <a:gd name="T7" fmla="*/ 0 h 52"/>
                <a:gd name="T8" fmla="*/ 6 w 9"/>
                <a:gd name="T9" fmla="*/ 0 h 52"/>
                <a:gd name="T10" fmla="*/ 4 w 9"/>
                <a:gd name="T11" fmla="*/ 0 h 52"/>
                <a:gd name="T12" fmla="*/ 3 w 9"/>
                <a:gd name="T13" fmla="*/ 0 h 52"/>
                <a:gd name="T14" fmla="*/ 1 w 9"/>
                <a:gd name="T15" fmla="*/ 1 h 52"/>
                <a:gd name="T16" fmla="*/ 0 w 9"/>
                <a:gd name="T17" fmla="*/ 3 h 52"/>
                <a:gd name="T18" fmla="*/ 0 w 9"/>
                <a:gd name="T19" fmla="*/ 45 h 52"/>
                <a:gd name="T20" fmla="*/ 0 w 9"/>
                <a:gd name="T21" fmla="*/ 46 h 52"/>
                <a:gd name="T22" fmla="*/ 1 w 9"/>
                <a:gd name="T23" fmla="*/ 48 h 52"/>
                <a:gd name="T24" fmla="*/ 3 w 9"/>
                <a:gd name="T25" fmla="*/ 50 h 52"/>
                <a:gd name="T26" fmla="*/ 4 w 9"/>
                <a:gd name="T27" fmla="*/ 52 h 52"/>
                <a:gd name="T28" fmla="*/ 6 w 9"/>
                <a:gd name="T29" fmla="*/ 52 h 52"/>
                <a:gd name="T30" fmla="*/ 8 w 9"/>
                <a:gd name="T31" fmla="*/ 50 h 52"/>
                <a:gd name="T32" fmla="*/ 9 w 9"/>
                <a:gd name="T33" fmla="*/ 48 h 52"/>
                <a:gd name="T34" fmla="*/ 9 w 9"/>
                <a:gd name="T35" fmla="*/ 46 h 52"/>
                <a:gd name="T36" fmla="*/ 9 w 9"/>
                <a:gd name="T37" fmla="*/ 5 h 5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 h="52">
                  <a:moveTo>
                    <a:pt x="9" y="5"/>
                  </a:moveTo>
                  <a:lnTo>
                    <a:pt x="9" y="3"/>
                  </a:lnTo>
                  <a:lnTo>
                    <a:pt x="9" y="1"/>
                  </a:lnTo>
                  <a:lnTo>
                    <a:pt x="8" y="0"/>
                  </a:lnTo>
                  <a:lnTo>
                    <a:pt x="6" y="0"/>
                  </a:lnTo>
                  <a:lnTo>
                    <a:pt x="4" y="0"/>
                  </a:lnTo>
                  <a:lnTo>
                    <a:pt x="3" y="0"/>
                  </a:lnTo>
                  <a:lnTo>
                    <a:pt x="1" y="1"/>
                  </a:lnTo>
                  <a:lnTo>
                    <a:pt x="0" y="3"/>
                  </a:lnTo>
                  <a:lnTo>
                    <a:pt x="0" y="45"/>
                  </a:lnTo>
                  <a:lnTo>
                    <a:pt x="0" y="46"/>
                  </a:lnTo>
                  <a:lnTo>
                    <a:pt x="1" y="48"/>
                  </a:lnTo>
                  <a:lnTo>
                    <a:pt x="3" y="50"/>
                  </a:lnTo>
                  <a:lnTo>
                    <a:pt x="4" y="52"/>
                  </a:lnTo>
                  <a:lnTo>
                    <a:pt x="6" y="52"/>
                  </a:lnTo>
                  <a:lnTo>
                    <a:pt x="8" y="50"/>
                  </a:lnTo>
                  <a:lnTo>
                    <a:pt x="9" y="48"/>
                  </a:lnTo>
                  <a:lnTo>
                    <a:pt x="9" y="46"/>
                  </a:lnTo>
                  <a:lnTo>
                    <a:pt x="9" y="5"/>
                  </a:lnTo>
                  <a:close/>
                </a:path>
              </a:pathLst>
            </a:custGeom>
            <a:solidFill>
              <a:srgbClr val="000000"/>
            </a:solidFill>
            <a:ln w="9525">
              <a:noFill/>
              <a:round/>
              <a:headEnd/>
              <a:tailEnd/>
            </a:ln>
          </p:spPr>
          <p:txBody>
            <a:bodyPr/>
            <a:lstStyle/>
            <a:p>
              <a:endParaRPr lang="ru-RU"/>
            </a:p>
          </p:txBody>
        </p:sp>
        <p:sp>
          <p:nvSpPr>
            <p:cNvPr id="6272" name="Freeform 87"/>
            <p:cNvSpPr>
              <a:spLocks/>
            </p:cNvSpPr>
            <p:nvPr/>
          </p:nvSpPr>
          <p:spPr bwMode="auto">
            <a:xfrm>
              <a:off x="1851" y="2176"/>
              <a:ext cx="9" cy="52"/>
            </a:xfrm>
            <a:custGeom>
              <a:avLst/>
              <a:gdLst>
                <a:gd name="T0" fmla="*/ 9 w 9"/>
                <a:gd name="T1" fmla="*/ 5 h 52"/>
                <a:gd name="T2" fmla="*/ 9 w 9"/>
                <a:gd name="T3" fmla="*/ 4 h 52"/>
                <a:gd name="T4" fmla="*/ 9 w 9"/>
                <a:gd name="T5" fmla="*/ 2 h 52"/>
                <a:gd name="T6" fmla="*/ 8 w 9"/>
                <a:gd name="T7" fmla="*/ 0 h 52"/>
                <a:gd name="T8" fmla="*/ 6 w 9"/>
                <a:gd name="T9" fmla="*/ 0 h 52"/>
                <a:gd name="T10" fmla="*/ 4 w 9"/>
                <a:gd name="T11" fmla="*/ 0 h 52"/>
                <a:gd name="T12" fmla="*/ 3 w 9"/>
                <a:gd name="T13" fmla="*/ 0 h 52"/>
                <a:gd name="T14" fmla="*/ 1 w 9"/>
                <a:gd name="T15" fmla="*/ 2 h 52"/>
                <a:gd name="T16" fmla="*/ 0 w 9"/>
                <a:gd name="T17" fmla="*/ 4 h 52"/>
                <a:gd name="T18" fmla="*/ 0 w 9"/>
                <a:gd name="T19" fmla="*/ 45 h 52"/>
                <a:gd name="T20" fmla="*/ 0 w 9"/>
                <a:gd name="T21" fmla="*/ 47 h 52"/>
                <a:gd name="T22" fmla="*/ 1 w 9"/>
                <a:gd name="T23" fmla="*/ 49 h 52"/>
                <a:gd name="T24" fmla="*/ 3 w 9"/>
                <a:gd name="T25" fmla="*/ 50 h 52"/>
                <a:gd name="T26" fmla="*/ 4 w 9"/>
                <a:gd name="T27" fmla="*/ 52 h 52"/>
                <a:gd name="T28" fmla="*/ 6 w 9"/>
                <a:gd name="T29" fmla="*/ 52 h 52"/>
                <a:gd name="T30" fmla="*/ 8 w 9"/>
                <a:gd name="T31" fmla="*/ 50 h 52"/>
                <a:gd name="T32" fmla="*/ 9 w 9"/>
                <a:gd name="T33" fmla="*/ 49 h 52"/>
                <a:gd name="T34" fmla="*/ 9 w 9"/>
                <a:gd name="T35" fmla="*/ 47 h 52"/>
                <a:gd name="T36" fmla="*/ 9 w 9"/>
                <a:gd name="T37" fmla="*/ 5 h 5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 h="52">
                  <a:moveTo>
                    <a:pt x="9" y="5"/>
                  </a:moveTo>
                  <a:lnTo>
                    <a:pt x="9" y="4"/>
                  </a:lnTo>
                  <a:lnTo>
                    <a:pt x="9" y="2"/>
                  </a:lnTo>
                  <a:lnTo>
                    <a:pt x="8" y="0"/>
                  </a:lnTo>
                  <a:lnTo>
                    <a:pt x="6" y="0"/>
                  </a:lnTo>
                  <a:lnTo>
                    <a:pt x="4" y="0"/>
                  </a:lnTo>
                  <a:lnTo>
                    <a:pt x="3" y="0"/>
                  </a:lnTo>
                  <a:lnTo>
                    <a:pt x="1" y="2"/>
                  </a:lnTo>
                  <a:lnTo>
                    <a:pt x="0" y="4"/>
                  </a:lnTo>
                  <a:lnTo>
                    <a:pt x="0" y="45"/>
                  </a:lnTo>
                  <a:lnTo>
                    <a:pt x="0" y="47"/>
                  </a:lnTo>
                  <a:lnTo>
                    <a:pt x="1" y="49"/>
                  </a:lnTo>
                  <a:lnTo>
                    <a:pt x="3" y="50"/>
                  </a:lnTo>
                  <a:lnTo>
                    <a:pt x="4" y="52"/>
                  </a:lnTo>
                  <a:lnTo>
                    <a:pt x="6" y="52"/>
                  </a:lnTo>
                  <a:lnTo>
                    <a:pt x="8" y="50"/>
                  </a:lnTo>
                  <a:lnTo>
                    <a:pt x="9" y="49"/>
                  </a:lnTo>
                  <a:lnTo>
                    <a:pt x="9" y="47"/>
                  </a:lnTo>
                  <a:lnTo>
                    <a:pt x="9" y="5"/>
                  </a:lnTo>
                  <a:close/>
                </a:path>
              </a:pathLst>
            </a:custGeom>
            <a:solidFill>
              <a:srgbClr val="000000"/>
            </a:solidFill>
            <a:ln w="9525">
              <a:noFill/>
              <a:round/>
              <a:headEnd/>
              <a:tailEnd/>
            </a:ln>
          </p:spPr>
          <p:txBody>
            <a:bodyPr/>
            <a:lstStyle/>
            <a:p>
              <a:endParaRPr lang="ru-RU"/>
            </a:p>
          </p:txBody>
        </p:sp>
        <p:sp>
          <p:nvSpPr>
            <p:cNvPr id="6273" name="Freeform 88"/>
            <p:cNvSpPr>
              <a:spLocks/>
            </p:cNvSpPr>
            <p:nvPr/>
          </p:nvSpPr>
          <p:spPr bwMode="auto">
            <a:xfrm>
              <a:off x="1851" y="2249"/>
              <a:ext cx="9" cy="52"/>
            </a:xfrm>
            <a:custGeom>
              <a:avLst/>
              <a:gdLst>
                <a:gd name="T0" fmla="*/ 9 w 9"/>
                <a:gd name="T1" fmla="*/ 5 h 52"/>
                <a:gd name="T2" fmla="*/ 9 w 9"/>
                <a:gd name="T3" fmla="*/ 3 h 52"/>
                <a:gd name="T4" fmla="*/ 9 w 9"/>
                <a:gd name="T5" fmla="*/ 2 h 52"/>
                <a:gd name="T6" fmla="*/ 8 w 9"/>
                <a:gd name="T7" fmla="*/ 0 h 52"/>
                <a:gd name="T8" fmla="*/ 6 w 9"/>
                <a:gd name="T9" fmla="*/ 0 h 52"/>
                <a:gd name="T10" fmla="*/ 4 w 9"/>
                <a:gd name="T11" fmla="*/ 0 h 52"/>
                <a:gd name="T12" fmla="*/ 3 w 9"/>
                <a:gd name="T13" fmla="*/ 0 h 52"/>
                <a:gd name="T14" fmla="*/ 1 w 9"/>
                <a:gd name="T15" fmla="*/ 2 h 52"/>
                <a:gd name="T16" fmla="*/ 0 w 9"/>
                <a:gd name="T17" fmla="*/ 3 h 52"/>
                <a:gd name="T18" fmla="*/ 0 w 9"/>
                <a:gd name="T19" fmla="*/ 45 h 52"/>
                <a:gd name="T20" fmla="*/ 0 w 9"/>
                <a:gd name="T21" fmla="*/ 46 h 52"/>
                <a:gd name="T22" fmla="*/ 1 w 9"/>
                <a:gd name="T23" fmla="*/ 48 h 52"/>
                <a:gd name="T24" fmla="*/ 3 w 9"/>
                <a:gd name="T25" fmla="*/ 50 h 52"/>
                <a:gd name="T26" fmla="*/ 4 w 9"/>
                <a:gd name="T27" fmla="*/ 52 h 52"/>
                <a:gd name="T28" fmla="*/ 6 w 9"/>
                <a:gd name="T29" fmla="*/ 52 h 52"/>
                <a:gd name="T30" fmla="*/ 8 w 9"/>
                <a:gd name="T31" fmla="*/ 50 h 52"/>
                <a:gd name="T32" fmla="*/ 9 w 9"/>
                <a:gd name="T33" fmla="*/ 48 h 52"/>
                <a:gd name="T34" fmla="*/ 9 w 9"/>
                <a:gd name="T35" fmla="*/ 46 h 52"/>
                <a:gd name="T36" fmla="*/ 9 w 9"/>
                <a:gd name="T37" fmla="*/ 5 h 5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 h="52">
                  <a:moveTo>
                    <a:pt x="9" y="5"/>
                  </a:moveTo>
                  <a:lnTo>
                    <a:pt x="9" y="3"/>
                  </a:lnTo>
                  <a:lnTo>
                    <a:pt x="9" y="2"/>
                  </a:lnTo>
                  <a:lnTo>
                    <a:pt x="8" y="0"/>
                  </a:lnTo>
                  <a:lnTo>
                    <a:pt x="6" y="0"/>
                  </a:lnTo>
                  <a:lnTo>
                    <a:pt x="4" y="0"/>
                  </a:lnTo>
                  <a:lnTo>
                    <a:pt x="3" y="0"/>
                  </a:lnTo>
                  <a:lnTo>
                    <a:pt x="1" y="2"/>
                  </a:lnTo>
                  <a:lnTo>
                    <a:pt x="0" y="3"/>
                  </a:lnTo>
                  <a:lnTo>
                    <a:pt x="0" y="45"/>
                  </a:lnTo>
                  <a:lnTo>
                    <a:pt x="0" y="46"/>
                  </a:lnTo>
                  <a:lnTo>
                    <a:pt x="1" y="48"/>
                  </a:lnTo>
                  <a:lnTo>
                    <a:pt x="3" y="50"/>
                  </a:lnTo>
                  <a:lnTo>
                    <a:pt x="4" y="52"/>
                  </a:lnTo>
                  <a:lnTo>
                    <a:pt x="6" y="52"/>
                  </a:lnTo>
                  <a:lnTo>
                    <a:pt x="8" y="50"/>
                  </a:lnTo>
                  <a:lnTo>
                    <a:pt x="9" y="48"/>
                  </a:lnTo>
                  <a:lnTo>
                    <a:pt x="9" y="46"/>
                  </a:lnTo>
                  <a:lnTo>
                    <a:pt x="9" y="5"/>
                  </a:lnTo>
                  <a:close/>
                </a:path>
              </a:pathLst>
            </a:custGeom>
            <a:solidFill>
              <a:srgbClr val="000000"/>
            </a:solidFill>
            <a:ln w="9525">
              <a:noFill/>
              <a:round/>
              <a:headEnd/>
              <a:tailEnd/>
            </a:ln>
          </p:spPr>
          <p:txBody>
            <a:bodyPr/>
            <a:lstStyle/>
            <a:p>
              <a:endParaRPr lang="ru-RU"/>
            </a:p>
          </p:txBody>
        </p:sp>
        <p:sp>
          <p:nvSpPr>
            <p:cNvPr id="6274" name="Freeform 89"/>
            <p:cNvSpPr>
              <a:spLocks/>
            </p:cNvSpPr>
            <p:nvPr/>
          </p:nvSpPr>
          <p:spPr bwMode="auto">
            <a:xfrm>
              <a:off x="1851" y="2321"/>
              <a:ext cx="9" cy="52"/>
            </a:xfrm>
            <a:custGeom>
              <a:avLst/>
              <a:gdLst>
                <a:gd name="T0" fmla="*/ 9 w 9"/>
                <a:gd name="T1" fmla="*/ 6 h 52"/>
                <a:gd name="T2" fmla="*/ 9 w 9"/>
                <a:gd name="T3" fmla="*/ 4 h 52"/>
                <a:gd name="T4" fmla="*/ 9 w 9"/>
                <a:gd name="T5" fmla="*/ 2 h 52"/>
                <a:gd name="T6" fmla="*/ 8 w 9"/>
                <a:gd name="T7" fmla="*/ 0 h 52"/>
                <a:gd name="T8" fmla="*/ 6 w 9"/>
                <a:gd name="T9" fmla="*/ 0 h 52"/>
                <a:gd name="T10" fmla="*/ 4 w 9"/>
                <a:gd name="T11" fmla="*/ 0 h 52"/>
                <a:gd name="T12" fmla="*/ 3 w 9"/>
                <a:gd name="T13" fmla="*/ 0 h 52"/>
                <a:gd name="T14" fmla="*/ 1 w 9"/>
                <a:gd name="T15" fmla="*/ 2 h 52"/>
                <a:gd name="T16" fmla="*/ 0 w 9"/>
                <a:gd name="T17" fmla="*/ 4 h 52"/>
                <a:gd name="T18" fmla="*/ 0 w 9"/>
                <a:gd name="T19" fmla="*/ 45 h 52"/>
                <a:gd name="T20" fmla="*/ 0 w 9"/>
                <a:gd name="T21" fmla="*/ 47 h 52"/>
                <a:gd name="T22" fmla="*/ 1 w 9"/>
                <a:gd name="T23" fmla="*/ 49 h 52"/>
                <a:gd name="T24" fmla="*/ 3 w 9"/>
                <a:gd name="T25" fmla="*/ 50 h 52"/>
                <a:gd name="T26" fmla="*/ 4 w 9"/>
                <a:gd name="T27" fmla="*/ 52 h 52"/>
                <a:gd name="T28" fmla="*/ 6 w 9"/>
                <a:gd name="T29" fmla="*/ 52 h 52"/>
                <a:gd name="T30" fmla="*/ 8 w 9"/>
                <a:gd name="T31" fmla="*/ 50 h 52"/>
                <a:gd name="T32" fmla="*/ 9 w 9"/>
                <a:gd name="T33" fmla="*/ 49 h 52"/>
                <a:gd name="T34" fmla="*/ 9 w 9"/>
                <a:gd name="T35" fmla="*/ 47 h 52"/>
                <a:gd name="T36" fmla="*/ 9 w 9"/>
                <a:gd name="T37" fmla="*/ 6 h 5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 h="52">
                  <a:moveTo>
                    <a:pt x="9" y="6"/>
                  </a:moveTo>
                  <a:lnTo>
                    <a:pt x="9" y="4"/>
                  </a:lnTo>
                  <a:lnTo>
                    <a:pt x="9" y="2"/>
                  </a:lnTo>
                  <a:lnTo>
                    <a:pt x="8" y="0"/>
                  </a:lnTo>
                  <a:lnTo>
                    <a:pt x="6" y="0"/>
                  </a:lnTo>
                  <a:lnTo>
                    <a:pt x="4" y="0"/>
                  </a:lnTo>
                  <a:lnTo>
                    <a:pt x="3" y="0"/>
                  </a:lnTo>
                  <a:lnTo>
                    <a:pt x="1" y="2"/>
                  </a:lnTo>
                  <a:lnTo>
                    <a:pt x="0" y="4"/>
                  </a:lnTo>
                  <a:lnTo>
                    <a:pt x="0" y="45"/>
                  </a:lnTo>
                  <a:lnTo>
                    <a:pt x="0" y="47"/>
                  </a:lnTo>
                  <a:lnTo>
                    <a:pt x="1" y="49"/>
                  </a:lnTo>
                  <a:lnTo>
                    <a:pt x="3" y="50"/>
                  </a:lnTo>
                  <a:lnTo>
                    <a:pt x="4" y="52"/>
                  </a:lnTo>
                  <a:lnTo>
                    <a:pt x="6" y="52"/>
                  </a:lnTo>
                  <a:lnTo>
                    <a:pt x="8" y="50"/>
                  </a:lnTo>
                  <a:lnTo>
                    <a:pt x="9" y="49"/>
                  </a:lnTo>
                  <a:lnTo>
                    <a:pt x="9" y="47"/>
                  </a:lnTo>
                  <a:lnTo>
                    <a:pt x="9" y="6"/>
                  </a:lnTo>
                  <a:close/>
                </a:path>
              </a:pathLst>
            </a:custGeom>
            <a:solidFill>
              <a:srgbClr val="000000"/>
            </a:solidFill>
            <a:ln w="9525">
              <a:noFill/>
              <a:round/>
              <a:headEnd/>
              <a:tailEnd/>
            </a:ln>
          </p:spPr>
          <p:txBody>
            <a:bodyPr/>
            <a:lstStyle/>
            <a:p>
              <a:endParaRPr lang="ru-RU"/>
            </a:p>
          </p:txBody>
        </p:sp>
        <p:sp>
          <p:nvSpPr>
            <p:cNvPr id="6275" name="Freeform 90"/>
            <p:cNvSpPr>
              <a:spLocks/>
            </p:cNvSpPr>
            <p:nvPr/>
          </p:nvSpPr>
          <p:spPr bwMode="auto">
            <a:xfrm>
              <a:off x="1851" y="2394"/>
              <a:ext cx="9" cy="52"/>
            </a:xfrm>
            <a:custGeom>
              <a:avLst/>
              <a:gdLst>
                <a:gd name="T0" fmla="*/ 9 w 9"/>
                <a:gd name="T1" fmla="*/ 5 h 52"/>
                <a:gd name="T2" fmla="*/ 9 w 9"/>
                <a:gd name="T3" fmla="*/ 3 h 52"/>
                <a:gd name="T4" fmla="*/ 9 w 9"/>
                <a:gd name="T5" fmla="*/ 2 h 52"/>
                <a:gd name="T6" fmla="*/ 8 w 9"/>
                <a:gd name="T7" fmla="*/ 0 h 52"/>
                <a:gd name="T8" fmla="*/ 6 w 9"/>
                <a:gd name="T9" fmla="*/ 0 h 52"/>
                <a:gd name="T10" fmla="*/ 4 w 9"/>
                <a:gd name="T11" fmla="*/ 0 h 52"/>
                <a:gd name="T12" fmla="*/ 3 w 9"/>
                <a:gd name="T13" fmla="*/ 0 h 52"/>
                <a:gd name="T14" fmla="*/ 1 w 9"/>
                <a:gd name="T15" fmla="*/ 2 h 52"/>
                <a:gd name="T16" fmla="*/ 0 w 9"/>
                <a:gd name="T17" fmla="*/ 3 h 52"/>
                <a:gd name="T18" fmla="*/ 0 w 9"/>
                <a:gd name="T19" fmla="*/ 45 h 52"/>
                <a:gd name="T20" fmla="*/ 0 w 9"/>
                <a:gd name="T21" fmla="*/ 47 h 52"/>
                <a:gd name="T22" fmla="*/ 1 w 9"/>
                <a:gd name="T23" fmla="*/ 48 h 52"/>
                <a:gd name="T24" fmla="*/ 3 w 9"/>
                <a:gd name="T25" fmla="*/ 50 h 52"/>
                <a:gd name="T26" fmla="*/ 4 w 9"/>
                <a:gd name="T27" fmla="*/ 52 h 52"/>
                <a:gd name="T28" fmla="*/ 6 w 9"/>
                <a:gd name="T29" fmla="*/ 52 h 52"/>
                <a:gd name="T30" fmla="*/ 8 w 9"/>
                <a:gd name="T31" fmla="*/ 50 h 52"/>
                <a:gd name="T32" fmla="*/ 9 w 9"/>
                <a:gd name="T33" fmla="*/ 48 h 52"/>
                <a:gd name="T34" fmla="*/ 9 w 9"/>
                <a:gd name="T35" fmla="*/ 47 h 52"/>
                <a:gd name="T36" fmla="*/ 9 w 9"/>
                <a:gd name="T37" fmla="*/ 5 h 5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 h="52">
                  <a:moveTo>
                    <a:pt x="9" y="5"/>
                  </a:moveTo>
                  <a:lnTo>
                    <a:pt x="9" y="3"/>
                  </a:lnTo>
                  <a:lnTo>
                    <a:pt x="9" y="2"/>
                  </a:lnTo>
                  <a:lnTo>
                    <a:pt x="8" y="0"/>
                  </a:lnTo>
                  <a:lnTo>
                    <a:pt x="6" y="0"/>
                  </a:lnTo>
                  <a:lnTo>
                    <a:pt x="4" y="0"/>
                  </a:lnTo>
                  <a:lnTo>
                    <a:pt x="3" y="0"/>
                  </a:lnTo>
                  <a:lnTo>
                    <a:pt x="1" y="2"/>
                  </a:lnTo>
                  <a:lnTo>
                    <a:pt x="0" y="3"/>
                  </a:lnTo>
                  <a:lnTo>
                    <a:pt x="0" y="45"/>
                  </a:lnTo>
                  <a:lnTo>
                    <a:pt x="0" y="47"/>
                  </a:lnTo>
                  <a:lnTo>
                    <a:pt x="1" y="48"/>
                  </a:lnTo>
                  <a:lnTo>
                    <a:pt x="3" y="50"/>
                  </a:lnTo>
                  <a:lnTo>
                    <a:pt x="4" y="52"/>
                  </a:lnTo>
                  <a:lnTo>
                    <a:pt x="6" y="52"/>
                  </a:lnTo>
                  <a:lnTo>
                    <a:pt x="8" y="50"/>
                  </a:lnTo>
                  <a:lnTo>
                    <a:pt x="9" y="48"/>
                  </a:lnTo>
                  <a:lnTo>
                    <a:pt x="9" y="47"/>
                  </a:lnTo>
                  <a:lnTo>
                    <a:pt x="9" y="5"/>
                  </a:lnTo>
                  <a:close/>
                </a:path>
              </a:pathLst>
            </a:custGeom>
            <a:solidFill>
              <a:srgbClr val="000000"/>
            </a:solidFill>
            <a:ln w="9525">
              <a:noFill/>
              <a:round/>
              <a:headEnd/>
              <a:tailEnd/>
            </a:ln>
          </p:spPr>
          <p:txBody>
            <a:bodyPr/>
            <a:lstStyle/>
            <a:p>
              <a:endParaRPr lang="ru-RU"/>
            </a:p>
          </p:txBody>
        </p:sp>
        <p:sp>
          <p:nvSpPr>
            <p:cNvPr id="6276" name="Freeform 91"/>
            <p:cNvSpPr>
              <a:spLocks/>
            </p:cNvSpPr>
            <p:nvPr/>
          </p:nvSpPr>
          <p:spPr bwMode="auto">
            <a:xfrm>
              <a:off x="1851" y="2466"/>
              <a:ext cx="9" cy="52"/>
            </a:xfrm>
            <a:custGeom>
              <a:avLst/>
              <a:gdLst>
                <a:gd name="T0" fmla="*/ 9 w 9"/>
                <a:gd name="T1" fmla="*/ 6 h 52"/>
                <a:gd name="T2" fmla="*/ 9 w 9"/>
                <a:gd name="T3" fmla="*/ 4 h 52"/>
                <a:gd name="T4" fmla="*/ 9 w 9"/>
                <a:gd name="T5" fmla="*/ 2 h 52"/>
                <a:gd name="T6" fmla="*/ 8 w 9"/>
                <a:gd name="T7" fmla="*/ 0 h 52"/>
                <a:gd name="T8" fmla="*/ 6 w 9"/>
                <a:gd name="T9" fmla="*/ 0 h 52"/>
                <a:gd name="T10" fmla="*/ 4 w 9"/>
                <a:gd name="T11" fmla="*/ 0 h 52"/>
                <a:gd name="T12" fmla="*/ 3 w 9"/>
                <a:gd name="T13" fmla="*/ 0 h 52"/>
                <a:gd name="T14" fmla="*/ 1 w 9"/>
                <a:gd name="T15" fmla="*/ 2 h 52"/>
                <a:gd name="T16" fmla="*/ 0 w 9"/>
                <a:gd name="T17" fmla="*/ 4 h 52"/>
                <a:gd name="T18" fmla="*/ 0 w 9"/>
                <a:gd name="T19" fmla="*/ 45 h 52"/>
                <a:gd name="T20" fmla="*/ 0 w 9"/>
                <a:gd name="T21" fmla="*/ 47 h 52"/>
                <a:gd name="T22" fmla="*/ 1 w 9"/>
                <a:gd name="T23" fmla="*/ 49 h 52"/>
                <a:gd name="T24" fmla="*/ 3 w 9"/>
                <a:gd name="T25" fmla="*/ 51 h 52"/>
                <a:gd name="T26" fmla="*/ 4 w 9"/>
                <a:gd name="T27" fmla="*/ 52 h 52"/>
                <a:gd name="T28" fmla="*/ 6 w 9"/>
                <a:gd name="T29" fmla="*/ 52 h 52"/>
                <a:gd name="T30" fmla="*/ 8 w 9"/>
                <a:gd name="T31" fmla="*/ 51 h 52"/>
                <a:gd name="T32" fmla="*/ 9 w 9"/>
                <a:gd name="T33" fmla="*/ 49 h 52"/>
                <a:gd name="T34" fmla="*/ 9 w 9"/>
                <a:gd name="T35" fmla="*/ 47 h 52"/>
                <a:gd name="T36" fmla="*/ 9 w 9"/>
                <a:gd name="T37" fmla="*/ 6 h 5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 h="52">
                  <a:moveTo>
                    <a:pt x="9" y="6"/>
                  </a:moveTo>
                  <a:lnTo>
                    <a:pt x="9" y="4"/>
                  </a:lnTo>
                  <a:lnTo>
                    <a:pt x="9" y="2"/>
                  </a:lnTo>
                  <a:lnTo>
                    <a:pt x="8" y="0"/>
                  </a:lnTo>
                  <a:lnTo>
                    <a:pt x="6" y="0"/>
                  </a:lnTo>
                  <a:lnTo>
                    <a:pt x="4" y="0"/>
                  </a:lnTo>
                  <a:lnTo>
                    <a:pt x="3" y="0"/>
                  </a:lnTo>
                  <a:lnTo>
                    <a:pt x="1" y="2"/>
                  </a:lnTo>
                  <a:lnTo>
                    <a:pt x="0" y="4"/>
                  </a:lnTo>
                  <a:lnTo>
                    <a:pt x="0" y="45"/>
                  </a:lnTo>
                  <a:lnTo>
                    <a:pt x="0" y="47"/>
                  </a:lnTo>
                  <a:lnTo>
                    <a:pt x="1" y="49"/>
                  </a:lnTo>
                  <a:lnTo>
                    <a:pt x="3" y="51"/>
                  </a:lnTo>
                  <a:lnTo>
                    <a:pt x="4" y="52"/>
                  </a:lnTo>
                  <a:lnTo>
                    <a:pt x="6" y="52"/>
                  </a:lnTo>
                  <a:lnTo>
                    <a:pt x="8" y="51"/>
                  </a:lnTo>
                  <a:lnTo>
                    <a:pt x="9" y="49"/>
                  </a:lnTo>
                  <a:lnTo>
                    <a:pt x="9" y="47"/>
                  </a:lnTo>
                  <a:lnTo>
                    <a:pt x="9" y="6"/>
                  </a:lnTo>
                  <a:close/>
                </a:path>
              </a:pathLst>
            </a:custGeom>
            <a:solidFill>
              <a:srgbClr val="000000"/>
            </a:solidFill>
            <a:ln w="9525">
              <a:noFill/>
              <a:round/>
              <a:headEnd/>
              <a:tailEnd/>
            </a:ln>
          </p:spPr>
          <p:txBody>
            <a:bodyPr/>
            <a:lstStyle/>
            <a:p>
              <a:endParaRPr lang="ru-RU"/>
            </a:p>
          </p:txBody>
        </p:sp>
        <p:sp>
          <p:nvSpPr>
            <p:cNvPr id="6277" name="Freeform 92"/>
            <p:cNvSpPr>
              <a:spLocks/>
            </p:cNvSpPr>
            <p:nvPr/>
          </p:nvSpPr>
          <p:spPr bwMode="auto">
            <a:xfrm>
              <a:off x="1851" y="2539"/>
              <a:ext cx="9" cy="52"/>
            </a:xfrm>
            <a:custGeom>
              <a:avLst/>
              <a:gdLst>
                <a:gd name="T0" fmla="*/ 9 w 9"/>
                <a:gd name="T1" fmla="*/ 5 h 52"/>
                <a:gd name="T2" fmla="*/ 9 w 9"/>
                <a:gd name="T3" fmla="*/ 3 h 52"/>
                <a:gd name="T4" fmla="*/ 9 w 9"/>
                <a:gd name="T5" fmla="*/ 2 h 52"/>
                <a:gd name="T6" fmla="*/ 8 w 9"/>
                <a:gd name="T7" fmla="*/ 0 h 52"/>
                <a:gd name="T8" fmla="*/ 6 w 9"/>
                <a:gd name="T9" fmla="*/ 0 h 52"/>
                <a:gd name="T10" fmla="*/ 4 w 9"/>
                <a:gd name="T11" fmla="*/ 0 h 52"/>
                <a:gd name="T12" fmla="*/ 3 w 9"/>
                <a:gd name="T13" fmla="*/ 0 h 52"/>
                <a:gd name="T14" fmla="*/ 1 w 9"/>
                <a:gd name="T15" fmla="*/ 2 h 52"/>
                <a:gd name="T16" fmla="*/ 0 w 9"/>
                <a:gd name="T17" fmla="*/ 3 h 52"/>
                <a:gd name="T18" fmla="*/ 0 w 9"/>
                <a:gd name="T19" fmla="*/ 45 h 52"/>
                <a:gd name="T20" fmla="*/ 0 w 9"/>
                <a:gd name="T21" fmla="*/ 47 h 52"/>
                <a:gd name="T22" fmla="*/ 1 w 9"/>
                <a:gd name="T23" fmla="*/ 48 h 52"/>
                <a:gd name="T24" fmla="*/ 3 w 9"/>
                <a:gd name="T25" fmla="*/ 50 h 52"/>
                <a:gd name="T26" fmla="*/ 4 w 9"/>
                <a:gd name="T27" fmla="*/ 52 h 52"/>
                <a:gd name="T28" fmla="*/ 6 w 9"/>
                <a:gd name="T29" fmla="*/ 52 h 52"/>
                <a:gd name="T30" fmla="*/ 8 w 9"/>
                <a:gd name="T31" fmla="*/ 50 h 52"/>
                <a:gd name="T32" fmla="*/ 9 w 9"/>
                <a:gd name="T33" fmla="*/ 48 h 52"/>
                <a:gd name="T34" fmla="*/ 9 w 9"/>
                <a:gd name="T35" fmla="*/ 47 h 52"/>
                <a:gd name="T36" fmla="*/ 9 w 9"/>
                <a:gd name="T37" fmla="*/ 5 h 5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 h="52">
                  <a:moveTo>
                    <a:pt x="9" y="5"/>
                  </a:moveTo>
                  <a:lnTo>
                    <a:pt x="9" y="3"/>
                  </a:lnTo>
                  <a:lnTo>
                    <a:pt x="9" y="2"/>
                  </a:lnTo>
                  <a:lnTo>
                    <a:pt x="8" y="0"/>
                  </a:lnTo>
                  <a:lnTo>
                    <a:pt x="6" y="0"/>
                  </a:lnTo>
                  <a:lnTo>
                    <a:pt x="4" y="0"/>
                  </a:lnTo>
                  <a:lnTo>
                    <a:pt x="3" y="0"/>
                  </a:lnTo>
                  <a:lnTo>
                    <a:pt x="1" y="2"/>
                  </a:lnTo>
                  <a:lnTo>
                    <a:pt x="0" y="3"/>
                  </a:lnTo>
                  <a:lnTo>
                    <a:pt x="0" y="45"/>
                  </a:lnTo>
                  <a:lnTo>
                    <a:pt x="0" y="47"/>
                  </a:lnTo>
                  <a:lnTo>
                    <a:pt x="1" y="48"/>
                  </a:lnTo>
                  <a:lnTo>
                    <a:pt x="3" y="50"/>
                  </a:lnTo>
                  <a:lnTo>
                    <a:pt x="4" y="52"/>
                  </a:lnTo>
                  <a:lnTo>
                    <a:pt x="6" y="52"/>
                  </a:lnTo>
                  <a:lnTo>
                    <a:pt x="8" y="50"/>
                  </a:lnTo>
                  <a:lnTo>
                    <a:pt x="9" y="48"/>
                  </a:lnTo>
                  <a:lnTo>
                    <a:pt x="9" y="47"/>
                  </a:lnTo>
                  <a:lnTo>
                    <a:pt x="9" y="5"/>
                  </a:lnTo>
                  <a:close/>
                </a:path>
              </a:pathLst>
            </a:custGeom>
            <a:solidFill>
              <a:srgbClr val="000000"/>
            </a:solidFill>
            <a:ln w="9525">
              <a:noFill/>
              <a:round/>
              <a:headEnd/>
              <a:tailEnd/>
            </a:ln>
          </p:spPr>
          <p:txBody>
            <a:bodyPr/>
            <a:lstStyle/>
            <a:p>
              <a:endParaRPr lang="ru-RU"/>
            </a:p>
          </p:txBody>
        </p:sp>
        <p:sp>
          <p:nvSpPr>
            <p:cNvPr id="6278" name="Freeform 93"/>
            <p:cNvSpPr>
              <a:spLocks/>
            </p:cNvSpPr>
            <p:nvPr/>
          </p:nvSpPr>
          <p:spPr bwMode="auto">
            <a:xfrm>
              <a:off x="1851" y="2612"/>
              <a:ext cx="9" cy="51"/>
            </a:xfrm>
            <a:custGeom>
              <a:avLst/>
              <a:gdLst>
                <a:gd name="T0" fmla="*/ 9 w 9"/>
                <a:gd name="T1" fmla="*/ 5 h 51"/>
                <a:gd name="T2" fmla="*/ 9 w 9"/>
                <a:gd name="T3" fmla="*/ 3 h 51"/>
                <a:gd name="T4" fmla="*/ 9 w 9"/>
                <a:gd name="T5" fmla="*/ 1 h 51"/>
                <a:gd name="T6" fmla="*/ 8 w 9"/>
                <a:gd name="T7" fmla="*/ 0 h 51"/>
                <a:gd name="T8" fmla="*/ 6 w 9"/>
                <a:gd name="T9" fmla="*/ 0 h 51"/>
                <a:gd name="T10" fmla="*/ 4 w 9"/>
                <a:gd name="T11" fmla="*/ 0 h 51"/>
                <a:gd name="T12" fmla="*/ 3 w 9"/>
                <a:gd name="T13" fmla="*/ 0 h 51"/>
                <a:gd name="T14" fmla="*/ 1 w 9"/>
                <a:gd name="T15" fmla="*/ 1 h 51"/>
                <a:gd name="T16" fmla="*/ 0 w 9"/>
                <a:gd name="T17" fmla="*/ 3 h 51"/>
                <a:gd name="T18" fmla="*/ 0 w 9"/>
                <a:gd name="T19" fmla="*/ 44 h 51"/>
                <a:gd name="T20" fmla="*/ 0 w 9"/>
                <a:gd name="T21" fmla="*/ 46 h 51"/>
                <a:gd name="T22" fmla="*/ 1 w 9"/>
                <a:gd name="T23" fmla="*/ 48 h 51"/>
                <a:gd name="T24" fmla="*/ 3 w 9"/>
                <a:gd name="T25" fmla="*/ 50 h 51"/>
                <a:gd name="T26" fmla="*/ 4 w 9"/>
                <a:gd name="T27" fmla="*/ 51 h 51"/>
                <a:gd name="T28" fmla="*/ 6 w 9"/>
                <a:gd name="T29" fmla="*/ 51 h 51"/>
                <a:gd name="T30" fmla="*/ 8 w 9"/>
                <a:gd name="T31" fmla="*/ 50 h 51"/>
                <a:gd name="T32" fmla="*/ 9 w 9"/>
                <a:gd name="T33" fmla="*/ 48 h 51"/>
                <a:gd name="T34" fmla="*/ 9 w 9"/>
                <a:gd name="T35" fmla="*/ 46 h 51"/>
                <a:gd name="T36" fmla="*/ 9 w 9"/>
                <a:gd name="T37" fmla="*/ 5 h 5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 h="51">
                  <a:moveTo>
                    <a:pt x="9" y="5"/>
                  </a:moveTo>
                  <a:lnTo>
                    <a:pt x="9" y="3"/>
                  </a:lnTo>
                  <a:lnTo>
                    <a:pt x="9" y="1"/>
                  </a:lnTo>
                  <a:lnTo>
                    <a:pt x="8" y="0"/>
                  </a:lnTo>
                  <a:lnTo>
                    <a:pt x="6" y="0"/>
                  </a:lnTo>
                  <a:lnTo>
                    <a:pt x="4" y="0"/>
                  </a:lnTo>
                  <a:lnTo>
                    <a:pt x="3" y="0"/>
                  </a:lnTo>
                  <a:lnTo>
                    <a:pt x="1" y="1"/>
                  </a:lnTo>
                  <a:lnTo>
                    <a:pt x="0" y="3"/>
                  </a:lnTo>
                  <a:lnTo>
                    <a:pt x="0" y="44"/>
                  </a:lnTo>
                  <a:lnTo>
                    <a:pt x="0" y="46"/>
                  </a:lnTo>
                  <a:lnTo>
                    <a:pt x="1" y="48"/>
                  </a:lnTo>
                  <a:lnTo>
                    <a:pt x="3" y="50"/>
                  </a:lnTo>
                  <a:lnTo>
                    <a:pt x="4" y="51"/>
                  </a:lnTo>
                  <a:lnTo>
                    <a:pt x="6" y="51"/>
                  </a:lnTo>
                  <a:lnTo>
                    <a:pt x="8" y="50"/>
                  </a:lnTo>
                  <a:lnTo>
                    <a:pt x="9" y="48"/>
                  </a:lnTo>
                  <a:lnTo>
                    <a:pt x="9" y="46"/>
                  </a:lnTo>
                  <a:lnTo>
                    <a:pt x="9" y="5"/>
                  </a:lnTo>
                  <a:close/>
                </a:path>
              </a:pathLst>
            </a:custGeom>
            <a:solidFill>
              <a:srgbClr val="000000"/>
            </a:solidFill>
            <a:ln w="9525">
              <a:noFill/>
              <a:round/>
              <a:headEnd/>
              <a:tailEnd/>
            </a:ln>
          </p:spPr>
          <p:txBody>
            <a:bodyPr/>
            <a:lstStyle/>
            <a:p>
              <a:endParaRPr lang="ru-RU"/>
            </a:p>
          </p:txBody>
        </p:sp>
        <p:sp>
          <p:nvSpPr>
            <p:cNvPr id="6279" name="Freeform 94"/>
            <p:cNvSpPr>
              <a:spLocks/>
            </p:cNvSpPr>
            <p:nvPr/>
          </p:nvSpPr>
          <p:spPr bwMode="auto">
            <a:xfrm>
              <a:off x="1851" y="2684"/>
              <a:ext cx="9" cy="52"/>
            </a:xfrm>
            <a:custGeom>
              <a:avLst/>
              <a:gdLst>
                <a:gd name="T0" fmla="*/ 9 w 9"/>
                <a:gd name="T1" fmla="*/ 5 h 52"/>
                <a:gd name="T2" fmla="*/ 9 w 9"/>
                <a:gd name="T3" fmla="*/ 4 h 52"/>
                <a:gd name="T4" fmla="*/ 9 w 9"/>
                <a:gd name="T5" fmla="*/ 2 h 52"/>
                <a:gd name="T6" fmla="*/ 8 w 9"/>
                <a:gd name="T7" fmla="*/ 0 h 52"/>
                <a:gd name="T8" fmla="*/ 6 w 9"/>
                <a:gd name="T9" fmla="*/ 0 h 52"/>
                <a:gd name="T10" fmla="*/ 4 w 9"/>
                <a:gd name="T11" fmla="*/ 0 h 52"/>
                <a:gd name="T12" fmla="*/ 3 w 9"/>
                <a:gd name="T13" fmla="*/ 0 h 52"/>
                <a:gd name="T14" fmla="*/ 1 w 9"/>
                <a:gd name="T15" fmla="*/ 2 h 52"/>
                <a:gd name="T16" fmla="*/ 0 w 9"/>
                <a:gd name="T17" fmla="*/ 4 h 52"/>
                <a:gd name="T18" fmla="*/ 0 w 9"/>
                <a:gd name="T19" fmla="*/ 45 h 52"/>
                <a:gd name="T20" fmla="*/ 0 w 9"/>
                <a:gd name="T21" fmla="*/ 47 h 52"/>
                <a:gd name="T22" fmla="*/ 1 w 9"/>
                <a:gd name="T23" fmla="*/ 48 h 52"/>
                <a:gd name="T24" fmla="*/ 3 w 9"/>
                <a:gd name="T25" fmla="*/ 50 h 52"/>
                <a:gd name="T26" fmla="*/ 4 w 9"/>
                <a:gd name="T27" fmla="*/ 52 h 52"/>
                <a:gd name="T28" fmla="*/ 6 w 9"/>
                <a:gd name="T29" fmla="*/ 52 h 52"/>
                <a:gd name="T30" fmla="*/ 8 w 9"/>
                <a:gd name="T31" fmla="*/ 50 h 52"/>
                <a:gd name="T32" fmla="*/ 9 w 9"/>
                <a:gd name="T33" fmla="*/ 48 h 52"/>
                <a:gd name="T34" fmla="*/ 9 w 9"/>
                <a:gd name="T35" fmla="*/ 47 h 52"/>
                <a:gd name="T36" fmla="*/ 9 w 9"/>
                <a:gd name="T37" fmla="*/ 5 h 5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 h="52">
                  <a:moveTo>
                    <a:pt x="9" y="5"/>
                  </a:moveTo>
                  <a:lnTo>
                    <a:pt x="9" y="4"/>
                  </a:lnTo>
                  <a:lnTo>
                    <a:pt x="9" y="2"/>
                  </a:lnTo>
                  <a:lnTo>
                    <a:pt x="8" y="0"/>
                  </a:lnTo>
                  <a:lnTo>
                    <a:pt x="6" y="0"/>
                  </a:lnTo>
                  <a:lnTo>
                    <a:pt x="4" y="0"/>
                  </a:lnTo>
                  <a:lnTo>
                    <a:pt x="3" y="0"/>
                  </a:lnTo>
                  <a:lnTo>
                    <a:pt x="1" y="2"/>
                  </a:lnTo>
                  <a:lnTo>
                    <a:pt x="0" y="4"/>
                  </a:lnTo>
                  <a:lnTo>
                    <a:pt x="0" y="45"/>
                  </a:lnTo>
                  <a:lnTo>
                    <a:pt x="0" y="47"/>
                  </a:lnTo>
                  <a:lnTo>
                    <a:pt x="1" y="48"/>
                  </a:lnTo>
                  <a:lnTo>
                    <a:pt x="3" y="50"/>
                  </a:lnTo>
                  <a:lnTo>
                    <a:pt x="4" y="52"/>
                  </a:lnTo>
                  <a:lnTo>
                    <a:pt x="6" y="52"/>
                  </a:lnTo>
                  <a:lnTo>
                    <a:pt x="8" y="50"/>
                  </a:lnTo>
                  <a:lnTo>
                    <a:pt x="9" y="48"/>
                  </a:lnTo>
                  <a:lnTo>
                    <a:pt x="9" y="47"/>
                  </a:lnTo>
                  <a:lnTo>
                    <a:pt x="9" y="5"/>
                  </a:lnTo>
                  <a:close/>
                </a:path>
              </a:pathLst>
            </a:custGeom>
            <a:solidFill>
              <a:srgbClr val="000000"/>
            </a:solidFill>
            <a:ln w="9525">
              <a:noFill/>
              <a:round/>
              <a:headEnd/>
              <a:tailEnd/>
            </a:ln>
          </p:spPr>
          <p:txBody>
            <a:bodyPr/>
            <a:lstStyle/>
            <a:p>
              <a:endParaRPr lang="ru-RU"/>
            </a:p>
          </p:txBody>
        </p:sp>
        <p:sp>
          <p:nvSpPr>
            <p:cNvPr id="6280" name="Freeform 95"/>
            <p:cNvSpPr>
              <a:spLocks/>
            </p:cNvSpPr>
            <p:nvPr/>
          </p:nvSpPr>
          <p:spPr bwMode="auto">
            <a:xfrm>
              <a:off x="1851" y="2757"/>
              <a:ext cx="9" cy="51"/>
            </a:xfrm>
            <a:custGeom>
              <a:avLst/>
              <a:gdLst>
                <a:gd name="T0" fmla="*/ 9 w 9"/>
                <a:gd name="T1" fmla="*/ 5 h 51"/>
                <a:gd name="T2" fmla="*/ 9 w 9"/>
                <a:gd name="T3" fmla="*/ 3 h 51"/>
                <a:gd name="T4" fmla="*/ 9 w 9"/>
                <a:gd name="T5" fmla="*/ 1 h 51"/>
                <a:gd name="T6" fmla="*/ 8 w 9"/>
                <a:gd name="T7" fmla="*/ 0 h 51"/>
                <a:gd name="T8" fmla="*/ 6 w 9"/>
                <a:gd name="T9" fmla="*/ 0 h 51"/>
                <a:gd name="T10" fmla="*/ 4 w 9"/>
                <a:gd name="T11" fmla="*/ 0 h 51"/>
                <a:gd name="T12" fmla="*/ 3 w 9"/>
                <a:gd name="T13" fmla="*/ 0 h 51"/>
                <a:gd name="T14" fmla="*/ 1 w 9"/>
                <a:gd name="T15" fmla="*/ 1 h 51"/>
                <a:gd name="T16" fmla="*/ 0 w 9"/>
                <a:gd name="T17" fmla="*/ 3 h 51"/>
                <a:gd name="T18" fmla="*/ 0 w 9"/>
                <a:gd name="T19" fmla="*/ 45 h 51"/>
                <a:gd name="T20" fmla="*/ 0 w 9"/>
                <a:gd name="T21" fmla="*/ 46 h 51"/>
                <a:gd name="T22" fmla="*/ 1 w 9"/>
                <a:gd name="T23" fmla="*/ 48 h 51"/>
                <a:gd name="T24" fmla="*/ 3 w 9"/>
                <a:gd name="T25" fmla="*/ 50 h 51"/>
                <a:gd name="T26" fmla="*/ 4 w 9"/>
                <a:gd name="T27" fmla="*/ 51 h 51"/>
                <a:gd name="T28" fmla="*/ 6 w 9"/>
                <a:gd name="T29" fmla="*/ 51 h 51"/>
                <a:gd name="T30" fmla="*/ 8 w 9"/>
                <a:gd name="T31" fmla="*/ 50 h 51"/>
                <a:gd name="T32" fmla="*/ 9 w 9"/>
                <a:gd name="T33" fmla="*/ 48 h 51"/>
                <a:gd name="T34" fmla="*/ 9 w 9"/>
                <a:gd name="T35" fmla="*/ 46 h 51"/>
                <a:gd name="T36" fmla="*/ 9 w 9"/>
                <a:gd name="T37" fmla="*/ 5 h 5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 h="51">
                  <a:moveTo>
                    <a:pt x="9" y="5"/>
                  </a:moveTo>
                  <a:lnTo>
                    <a:pt x="9" y="3"/>
                  </a:lnTo>
                  <a:lnTo>
                    <a:pt x="9" y="1"/>
                  </a:lnTo>
                  <a:lnTo>
                    <a:pt x="8" y="0"/>
                  </a:lnTo>
                  <a:lnTo>
                    <a:pt x="6" y="0"/>
                  </a:lnTo>
                  <a:lnTo>
                    <a:pt x="4" y="0"/>
                  </a:lnTo>
                  <a:lnTo>
                    <a:pt x="3" y="0"/>
                  </a:lnTo>
                  <a:lnTo>
                    <a:pt x="1" y="1"/>
                  </a:lnTo>
                  <a:lnTo>
                    <a:pt x="0" y="3"/>
                  </a:lnTo>
                  <a:lnTo>
                    <a:pt x="0" y="45"/>
                  </a:lnTo>
                  <a:lnTo>
                    <a:pt x="0" y="46"/>
                  </a:lnTo>
                  <a:lnTo>
                    <a:pt x="1" y="48"/>
                  </a:lnTo>
                  <a:lnTo>
                    <a:pt x="3" y="50"/>
                  </a:lnTo>
                  <a:lnTo>
                    <a:pt x="4" y="51"/>
                  </a:lnTo>
                  <a:lnTo>
                    <a:pt x="6" y="51"/>
                  </a:lnTo>
                  <a:lnTo>
                    <a:pt x="8" y="50"/>
                  </a:lnTo>
                  <a:lnTo>
                    <a:pt x="9" y="48"/>
                  </a:lnTo>
                  <a:lnTo>
                    <a:pt x="9" y="46"/>
                  </a:lnTo>
                  <a:lnTo>
                    <a:pt x="9" y="5"/>
                  </a:lnTo>
                  <a:close/>
                </a:path>
              </a:pathLst>
            </a:custGeom>
            <a:solidFill>
              <a:srgbClr val="000000"/>
            </a:solidFill>
            <a:ln w="9525">
              <a:noFill/>
              <a:round/>
              <a:headEnd/>
              <a:tailEnd/>
            </a:ln>
          </p:spPr>
          <p:txBody>
            <a:bodyPr/>
            <a:lstStyle/>
            <a:p>
              <a:endParaRPr lang="ru-RU"/>
            </a:p>
          </p:txBody>
        </p:sp>
        <p:sp>
          <p:nvSpPr>
            <p:cNvPr id="6281" name="Freeform 96"/>
            <p:cNvSpPr>
              <a:spLocks/>
            </p:cNvSpPr>
            <p:nvPr/>
          </p:nvSpPr>
          <p:spPr bwMode="auto">
            <a:xfrm>
              <a:off x="1851" y="2829"/>
              <a:ext cx="9" cy="52"/>
            </a:xfrm>
            <a:custGeom>
              <a:avLst/>
              <a:gdLst>
                <a:gd name="T0" fmla="*/ 9 w 9"/>
                <a:gd name="T1" fmla="*/ 5 h 52"/>
                <a:gd name="T2" fmla="*/ 9 w 9"/>
                <a:gd name="T3" fmla="*/ 4 h 52"/>
                <a:gd name="T4" fmla="*/ 9 w 9"/>
                <a:gd name="T5" fmla="*/ 2 h 52"/>
                <a:gd name="T6" fmla="*/ 8 w 9"/>
                <a:gd name="T7" fmla="*/ 0 h 52"/>
                <a:gd name="T8" fmla="*/ 6 w 9"/>
                <a:gd name="T9" fmla="*/ 0 h 52"/>
                <a:gd name="T10" fmla="*/ 4 w 9"/>
                <a:gd name="T11" fmla="*/ 0 h 52"/>
                <a:gd name="T12" fmla="*/ 3 w 9"/>
                <a:gd name="T13" fmla="*/ 0 h 52"/>
                <a:gd name="T14" fmla="*/ 1 w 9"/>
                <a:gd name="T15" fmla="*/ 2 h 52"/>
                <a:gd name="T16" fmla="*/ 0 w 9"/>
                <a:gd name="T17" fmla="*/ 4 h 52"/>
                <a:gd name="T18" fmla="*/ 0 w 9"/>
                <a:gd name="T19" fmla="*/ 45 h 52"/>
                <a:gd name="T20" fmla="*/ 0 w 9"/>
                <a:gd name="T21" fmla="*/ 47 h 52"/>
                <a:gd name="T22" fmla="*/ 1 w 9"/>
                <a:gd name="T23" fmla="*/ 49 h 52"/>
                <a:gd name="T24" fmla="*/ 3 w 9"/>
                <a:gd name="T25" fmla="*/ 50 h 52"/>
                <a:gd name="T26" fmla="*/ 4 w 9"/>
                <a:gd name="T27" fmla="*/ 52 h 52"/>
                <a:gd name="T28" fmla="*/ 6 w 9"/>
                <a:gd name="T29" fmla="*/ 52 h 52"/>
                <a:gd name="T30" fmla="*/ 8 w 9"/>
                <a:gd name="T31" fmla="*/ 50 h 52"/>
                <a:gd name="T32" fmla="*/ 9 w 9"/>
                <a:gd name="T33" fmla="*/ 49 h 52"/>
                <a:gd name="T34" fmla="*/ 9 w 9"/>
                <a:gd name="T35" fmla="*/ 47 h 52"/>
                <a:gd name="T36" fmla="*/ 9 w 9"/>
                <a:gd name="T37" fmla="*/ 5 h 5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 h="52">
                  <a:moveTo>
                    <a:pt x="9" y="5"/>
                  </a:moveTo>
                  <a:lnTo>
                    <a:pt x="9" y="4"/>
                  </a:lnTo>
                  <a:lnTo>
                    <a:pt x="9" y="2"/>
                  </a:lnTo>
                  <a:lnTo>
                    <a:pt x="8" y="0"/>
                  </a:lnTo>
                  <a:lnTo>
                    <a:pt x="6" y="0"/>
                  </a:lnTo>
                  <a:lnTo>
                    <a:pt x="4" y="0"/>
                  </a:lnTo>
                  <a:lnTo>
                    <a:pt x="3" y="0"/>
                  </a:lnTo>
                  <a:lnTo>
                    <a:pt x="1" y="2"/>
                  </a:lnTo>
                  <a:lnTo>
                    <a:pt x="0" y="4"/>
                  </a:lnTo>
                  <a:lnTo>
                    <a:pt x="0" y="45"/>
                  </a:lnTo>
                  <a:lnTo>
                    <a:pt x="0" y="47"/>
                  </a:lnTo>
                  <a:lnTo>
                    <a:pt x="1" y="49"/>
                  </a:lnTo>
                  <a:lnTo>
                    <a:pt x="3" y="50"/>
                  </a:lnTo>
                  <a:lnTo>
                    <a:pt x="4" y="52"/>
                  </a:lnTo>
                  <a:lnTo>
                    <a:pt x="6" y="52"/>
                  </a:lnTo>
                  <a:lnTo>
                    <a:pt x="8" y="50"/>
                  </a:lnTo>
                  <a:lnTo>
                    <a:pt x="9" y="49"/>
                  </a:lnTo>
                  <a:lnTo>
                    <a:pt x="9" y="47"/>
                  </a:lnTo>
                  <a:lnTo>
                    <a:pt x="9" y="5"/>
                  </a:lnTo>
                  <a:close/>
                </a:path>
              </a:pathLst>
            </a:custGeom>
            <a:solidFill>
              <a:srgbClr val="000000"/>
            </a:solidFill>
            <a:ln w="9525">
              <a:noFill/>
              <a:round/>
              <a:headEnd/>
              <a:tailEnd/>
            </a:ln>
          </p:spPr>
          <p:txBody>
            <a:bodyPr/>
            <a:lstStyle/>
            <a:p>
              <a:endParaRPr lang="ru-RU"/>
            </a:p>
          </p:txBody>
        </p:sp>
        <p:sp>
          <p:nvSpPr>
            <p:cNvPr id="6282" name="Freeform 97"/>
            <p:cNvSpPr>
              <a:spLocks/>
            </p:cNvSpPr>
            <p:nvPr/>
          </p:nvSpPr>
          <p:spPr bwMode="auto">
            <a:xfrm>
              <a:off x="1851" y="2902"/>
              <a:ext cx="9" cy="52"/>
            </a:xfrm>
            <a:custGeom>
              <a:avLst/>
              <a:gdLst>
                <a:gd name="T0" fmla="*/ 9 w 9"/>
                <a:gd name="T1" fmla="*/ 5 h 52"/>
                <a:gd name="T2" fmla="*/ 9 w 9"/>
                <a:gd name="T3" fmla="*/ 3 h 52"/>
                <a:gd name="T4" fmla="*/ 9 w 9"/>
                <a:gd name="T5" fmla="*/ 1 h 52"/>
                <a:gd name="T6" fmla="*/ 8 w 9"/>
                <a:gd name="T7" fmla="*/ 0 h 52"/>
                <a:gd name="T8" fmla="*/ 6 w 9"/>
                <a:gd name="T9" fmla="*/ 0 h 52"/>
                <a:gd name="T10" fmla="*/ 4 w 9"/>
                <a:gd name="T11" fmla="*/ 0 h 52"/>
                <a:gd name="T12" fmla="*/ 3 w 9"/>
                <a:gd name="T13" fmla="*/ 0 h 52"/>
                <a:gd name="T14" fmla="*/ 1 w 9"/>
                <a:gd name="T15" fmla="*/ 1 h 52"/>
                <a:gd name="T16" fmla="*/ 0 w 9"/>
                <a:gd name="T17" fmla="*/ 3 h 52"/>
                <a:gd name="T18" fmla="*/ 0 w 9"/>
                <a:gd name="T19" fmla="*/ 45 h 52"/>
                <a:gd name="T20" fmla="*/ 0 w 9"/>
                <a:gd name="T21" fmla="*/ 46 h 52"/>
                <a:gd name="T22" fmla="*/ 1 w 9"/>
                <a:gd name="T23" fmla="*/ 48 h 52"/>
                <a:gd name="T24" fmla="*/ 3 w 9"/>
                <a:gd name="T25" fmla="*/ 50 h 52"/>
                <a:gd name="T26" fmla="*/ 4 w 9"/>
                <a:gd name="T27" fmla="*/ 52 h 52"/>
                <a:gd name="T28" fmla="*/ 6 w 9"/>
                <a:gd name="T29" fmla="*/ 52 h 52"/>
                <a:gd name="T30" fmla="*/ 8 w 9"/>
                <a:gd name="T31" fmla="*/ 50 h 52"/>
                <a:gd name="T32" fmla="*/ 9 w 9"/>
                <a:gd name="T33" fmla="*/ 48 h 52"/>
                <a:gd name="T34" fmla="*/ 9 w 9"/>
                <a:gd name="T35" fmla="*/ 46 h 52"/>
                <a:gd name="T36" fmla="*/ 9 w 9"/>
                <a:gd name="T37" fmla="*/ 5 h 5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 h="52">
                  <a:moveTo>
                    <a:pt x="9" y="5"/>
                  </a:moveTo>
                  <a:lnTo>
                    <a:pt x="9" y="3"/>
                  </a:lnTo>
                  <a:lnTo>
                    <a:pt x="9" y="1"/>
                  </a:lnTo>
                  <a:lnTo>
                    <a:pt x="8" y="0"/>
                  </a:lnTo>
                  <a:lnTo>
                    <a:pt x="6" y="0"/>
                  </a:lnTo>
                  <a:lnTo>
                    <a:pt x="4" y="0"/>
                  </a:lnTo>
                  <a:lnTo>
                    <a:pt x="3" y="0"/>
                  </a:lnTo>
                  <a:lnTo>
                    <a:pt x="1" y="1"/>
                  </a:lnTo>
                  <a:lnTo>
                    <a:pt x="0" y="3"/>
                  </a:lnTo>
                  <a:lnTo>
                    <a:pt x="0" y="45"/>
                  </a:lnTo>
                  <a:lnTo>
                    <a:pt x="0" y="46"/>
                  </a:lnTo>
                  <a:lnTo>
                    <a:pt x="1" y="48"/>
                  </a:lnTo>
                  <a:lnTo>
                    <a:pt x="3" y="50"/>
                  </a:lnTo>
                  <a:lnTo>
                    <a:pt x="4" y="52"/>
                  </a:lnTo>
                  <a:lnTo>
                    <a:pt x="6" y="52"/>
                  </a:lnTo>
                  <a:lnTo>
                    <a:pt x="8" y="50"/>
                  </a:lnTo>
                  <a:lnTo>
                    <a:pt x="9" y="48"/>
                  </a:lnTo>
                  <a:lnTo>
                    <a:pt x="9" y="46"/>
                  </a:lnTo>
                  <a:lnTo>
                    <a:pt x="9" y="5"/>
                  </a:lnTo>
                  <a:close/>
                </a:path>
              </a:pathLst>
            </a:custGeom>
            <a:solidFill>
              <a:srgbClr val="000000"/>
            </a:solidFill>
            <a:ln w="9525">
              <a:noFill/>
              <a:round/>
              <a:headEnd/>
              <a:tailEnd/>
            </a:ln>
          </p:spPr>
          <p:txBody>
            <a:bodyPr/>
            <a:lstStyle/>
            <a:p>
              <a:endParaRPr lang="ru-RU"/>
            </a:p>
          </p:txBody>
        </p:sp>
        <p:sp>
          <p:nvSpPr>
            <p:cNvPr id="6283" name="Freeform 98"/>
            <p:cNvSpPr>
              <a:spLocks/>
            </p:cNvSpPr>
            <p:nvPr/>
          </p:nvSpPr>
          <p:spPr bwMode="auto">
            <a:xfrm>
              <a:off x="1851" y="2974"/>
              <a:ext cx="9" cy="52"/>
            </a:xfrm>
            <a:custGeom>
              <a:avLst/>
              <a:gdLst>
                <a:gd name="T0" fmla="*/ 9 w 9"/>
                <a:gd name="T1" fmla="*/ 6 h 52"/>
                <a:gd name="T2" fmla="*/ 9 w 9"/>
                <a:gd name="T3" fmla="*/ 4 h 52"/>
                <a:gd name="T4" fmla="*/ 9 w 9"/>
                <a:gd name="T5" fmla="*/ 2 h 52"/>
                <a:gd name="T6" fmla="*/ 8 w 9"/>
                <a:gd name="T7" fmla="*/ 0 h 52"/>
                <a:gd name="T8" fmla="*/ 6 w 9"/>
                <a:gd name="T9" fmla="*/ 0 h 52"/>
                <a:gd name="T10" fmla="*/ 4 w 9"/>
                <a:gd name="T11" fmla="*/ 0 h 52"/>
                <a:gd name="T12" fmla="*/ 3 w 9"/>
                <a:gd name="T13" fmla="*/ 0 h 52"/>
                <a:gd name="T14" fmla="*/ 1 w 9"/>
                <a:gd name="T15" fmla="*/ 2 h 52"/>
                <a:gd name="T16" fmla="*/ 0 w 9"/>
                <a:gd name="T17" fmla="*/ 4 h 52"/>
                <a:gd name="T18" fmla="*/ 0 w 9"/>
                <a:gd name="T19" fmla="*/ 45 h 52"/>
                <a:gd name="T20" fmla="*/ 0 w 9"/>
                <a:gd name="T21" fmla="*/ 47 h 52"/>
                <a:gd name="T22" fmla="*/ 1 w 9"/>
                <a:gd name="T23" fmla="*/ 49 h 52"/>
                <a:gd name="T24" fmla="*/ 3 w 9"/>
                <a:gd name="T25" fmla="*/ 50 h 52"/>
                <a:gd name="T26" fmla="*/ 4 w 9"/>
                <a:gd name="T27" fmla="*/ 52 h 52"/>
                <a:gd name="T28" fmla="*/ 6 w 9"/>
                <a:gd name="T29" fmla="*/ 52 h 52"/>
                <a:gd name="T30" fmla="*/ 8 w 9"/>
                <a:gd name="T31" fmla="*/ 50 h 52"/>
                <a:gd name="T32" fmla="*/ 9 w 9"/>
                <a:gd name="T33" fmla="*/ 49 h 52"/>
                <a:gd name="T34" fmla="*/ 9 w 9"/>
                <a:gd name="T35" fmla="*/ 47 h 52"/>
                <a:gd name="T36" fmla="*/ 9 w 9"/>
                <a:gd name="T37" fmla="*/ 6 h 5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 h="52">
                  <a:moveTo>
                    <a:pt x="9" y="6"/>
                  </a:moveTo>
                  <a:lnTo>
                    <a:pt x="9" y="4"/>
                  </a:lnTo>
                  <a:lnTo>
                    <a:pt x="9" y="2"/>
                  </a:lnTo>
                  <a:lnTo>
                    <a:pt x="8" y="0"/>
                  </a:lnTo>
                  <a:lnTo>
                    <a:pt x="6" y="0"/>
                  </a:lnTo>
                  <a:lnTo>
                    <a:pt x="4" y="0"/>
                  </a:lnTo>
                  <a:lnTo>
                    <a:pt x="3" y="0"/>
                  </a:lnTo>
                  <a:lnTo>
                    <a:pt x="1" y="2"/>
                  </a:lnTo>
                  <a:lnTo>
                    <a:pt x="0" y="4"/>
                  </a:lnTo>
                  <a:lnTo>
                    <a:pt x="0" y="45"/>
                  </a:lnTo>
                  <a:lnTo>
                    <a:pt x="0" y="47"/>
                  </a:lnTo>
                  <a:lnTo>
                    <a:pt x="1" y="49"/>
                  </a:lnTo>
                  <a:lnTo>
                    <a:pt x="3" y="50"/>
                  </a:lnTo>
                  <a:lnTo>
                    <a:pt x="4" y="52"/>
                  </a:lnTo>
                  <a:lnTo>
                    <a:pt x="6" y="52"/>
                  </a:lnTo>
                  <a:lnTo>
                    <a:pt x="8" y="50"/>
                  </a:lnTo>
                  <a:lnTo>
                    <a:pt x="9" y="49"/>
                  </a:lnTo>
                  <a:lnTo>
                    <a:pt x="9" y="47"/>
                  </a:lnTo>
                  <a:lnTo>
                    <a:pt x="9" y="6"/>
                  </a:lnTo>
                  <a:close/>
                </a:path>
              </a:pathLst>
            </a:custGeom>
            <a:solidFill>
              <a:srgbClr val="000000"/>
            </a:solidFill>
            <a:ln w="9525">
              <a:noFill/>
              <a:round/>
              <a:headEnd/>
              <a:tailEnd/>
            </a:ln>
          </p:spPr>
          <p:txBody>
            <a:bodyPr/>
            <a:lstStyle/>
            <a:p>
              <a:endParaRPr lang="ru-RU"/>
            </a:p>
          </p:txBody>
        </p:sp>
        <p:sp>
          <p:nvSpPr>
            <p:cNvPr id="6284" name="Freeform 99"/>
            <p:cNvSpPr>
              <a:spLocks/>
            </p:cNvSpPr>
            <p:nvPr/>
          </p:nvSpPr>
          <p:spPr bwMode="auto">
            <a:xfrm>
              <a:off x="1851" y="3047"/>
              <a:ext cx="9" cy="52"/>
            </a:xfrm>
            <a:custGeom>
              <a:avLst/>
              <a:gdLst>
                <a:gd name="T0" fmla="*/ 9 w 9"/>
                <a:gd name="T1" fmla="*/ 5 h 52"/>
                <a:gd name="T2" fmla="*/ 9 w 9"/>
                <a:gd name="T3" fmla="*/ 3 h 52"/>
                <a:gd name="T4" fmla="*/ 9 w 9"/>
                <a:gd name="T5" fmla="*/ 2 h 52"/>
                <a:gd name="T6" fmla="*/ 8 w 9"/>
                <a:gd name="T7" fmla="*/ 0 h 52"/>
                <a:gd name="T8" fmla="*/ 6 w 9"/>
                <a:gd name="T9" fmla="*/ 0 h 52"/>
                <a:gd name="T10" fmla="*/ 4 w 9"/>
                <a:gd name="T11" fmla="*/ 0 h 52"/>
                <a:gd name="T12" fmla="*/ 3 w 9"/>
                <a:gd name="T13" fmla="*/ 0 h 52"/>
                <a:gd name="T14" fmla="*/ 1 w 9"/>
                <a:gd name="T15" fmla="*/ 2 h 52"/>
                <a:gd name="T16" fmla="*/ 0 w 9"/>
                <a:gd name="T17" fmla="*/ 3 h 52"/>
                <a:gd name="T18" fmla="*/ 0 w 9"/>
                <a:gd name="T19" fmla="*/ 45 h 52"/>
                <a:gd name="T20" fmla="*/ 0 w 9"/>
                <a:gd name="T21" fmla="*/ 47 h 52"/>
                <a:gd name="T22" fmla="*/ 1 w 9"/>
                <a:gd name="T23" fmla="*/ 48 h 52"/>
                <a:gd name="T24" fmla="*/ 3 w 9"/>
                <a:gd name="T25" fmla="*/ 50 h 52"/>
                <a:gd name="T26" fmla="*/ 4 w 9"/>
                <a:gd name="T27" fmla="*/ 52 h 52"/>
                <a:gd name="T28" fmla="*/ 6 w 9"/>
                <a:gd name="T29" fmla="*/ 52 h 52"/>
                <a:gd name="T30" fmla="*/ 8 w 9"/>
                <a:gd name="T31" fmla="*/ 50 h 52"/>
                <a:gd name="T32" fmla="*/ 9 w 9"/>
                <a:gd name="T33" fmla="*/ 48 h 52"/>
                <a:gd name="T34" fmla="*/ 9 w 9"/>
                <a:gd name="T35" fmla="*/ 47 h 52"/>
                <a:gd name="T36" fmla="*/ 9 w 9"/>
                <a:gd name="T37" fmla="*/ 5 h 5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 h="52">
                  <a:moveTo>
                    <a:pt x="9" y="5"/>
                  </a:moveTo>
                  <a:lnTo>
                    <a:pt x="9" y="3"/>
                  </a:lnTo>
                  <a:lnTo>
                    <a:pt x="9" y="2"/>
                  </a:lnTo>
                  <a:lnTo>
                    <a:pt x="8" y="0"/>
                  </a:lnTo>
                  <a:lnTo>
                    <a:pt x="6" y="0"/>
                  </a:lnTo>
                  <a:lnTo>
                    <a:pt x="4" y="0"/>
                  </a:lnTo>
                  <a:lnTo>
                    <a:pt x="3" y="0"/>
                  </a:lnTo>
                  <a:lnTo>
                    <a:pt x="1" y="2"/>
                  </a:lnTo>
                  <a:lnTo>
                    <a:pt x="0" y="3"/>
                  </a:lnTo>
                  <a:lnTo>
                    <a:pt x="0" y="45"/>
                  </a:lnTo>
                  <a:lnTo>
                    <a:pt x="0" y="47"/>
                  </a:lnTo>
                  <a:lnTo>
                    <a:pt x="1" y="48"/>
                  </a:lnTo>
                  <a:lnTo>
                    <a:pt x="3" y="50"/>
                  </a:lnTo>
                  <a:lnTo>
                    <a:pt x="4" y="52"/>
                  </a:lnTo>
                  <a:lnTo>
                    <a:pt x="6" y="52"/>
                  </a:lnTo>
                  <a:lnTo>
                    <a:pt x="8" y="50"/>
                  </a:lnTo>
                  <a:lnTo>
                    <a:pt x="9" y="48"/>
                  </a:lnTo>
                  <a:lnTo>
                    <a:pt x="9" y="47"/>
                  </a:lnTo>
                  <a:lnTo>
                    <a:pt x="9" y="5"/>
                  </a:lnTo>
                  <a:close/>
                </a:path>
              </a:pathLst>
            </a:custGeom>
            <a:solidFill>
              <a:srgbClr val="000000"/>
            </a:solidFill>
            <a:ln w="9525">
              <a:noFill/>
              <a:round/>
              <a:headEnd/>
              <a:tailEnd/>
            </a:ln>
          </p:spPr>
          <p:txBody>
            <a:bodyPr/>
            <a:lstStyle/>
            <a:p>
              <a:endParaRPr lang="ru-RU"/>
            </a:p>
          </p:txBody>
        </p:sp>
        <p:sp>
          <p:nvSpPr>
            <p:cNvPr id="6285" name="Freeform 100"/>
            <p:cNvSpPr>
              <a:spLocks/>
            </p:cNvSpPr>
            <p:nvPr/>
          </p:nvSpPr>
          <p:spPr bwMode="auto">
            <a:xfrm>
              <a:off x="1851" y="3119"/>
              <a:ext cx="9" cy="52"/>
            </a:xfrm>
            <a:custGeom>
              <a:avLst/>
              <a:gdLst>
                <a:gd name="T0" fmla="*/ 9 w 9"/>
                <a:gd name="T1" fmla="*/ 6 h 52"/>
                <a:gd name="T2" fmla="*/ 9 w 9"/>
                <a:gd name="T3" fmla="*/ 4 h 52"/>
                <a:gd name="T4" fmla="*/ 9 w 9"/>
                <a:gd name="T5" fmla="*/ 2 h 52"/>
                <a:gd name="T6" fmla="*/ 8 w 9"/>
                <a:gd name="T7" fmla="*/ 0 h 52"/>
                <a:gd name="T8" fmla="*/ 6 w 9"/>
                <a:gd name="T9" fmla="*/ 0 h 52"/>
                <a:gd name="T10" fmla="*/ 4 w 9"/>
                <a:gd name="T11" fmla="*/ 0 h 52"/>
                <a:gd name="T12" fmla="*/ 3 w 9"/>
                <a:gd name="T13" fmla="*/ 0 h 52"/>
                <a:gd name="T14" fmla="*/ 1 w 9"/>
                <a:gd name="T15" fmla="*/ 2 h 52"/>
                <a:gd name="T16" fmla="*/ 0 w 9"/>
                <a:gd name="T17" fmla="*/ 4 h 52"/>
                <a:gd name="T18" fmla="*/ 0 w 9"/>
                <a:gd name="T19" fmla="*/ 45 h 52"/>
                <a:gd name="T20" fmla="*/ 0 w 9"/>
                <a:gd name="T21" fmla="*/ 47 h 52"/>
                <a:gd name="T22" fmla="*/ 1 w 9"/>
                <a:gd name="T23" fmla="*/ 49 h 52"/>
                <a:gd name="T24" fmla="*/ 3 w 9"/>
                <a:gd name="T25" fmla="*/ 51 h 52"/>
                <a:gd name="T26" fmla="*/ 4 w 9"/>
                <a:gd name="T27" fmla="*/ 52 h 52"/>
                <a:gd name="T28" fmla="*/ 6 w 9"/>
                <a:gd name="T29" fmla="*/ 52 h 52"/>
                <a:gd name="T30" fmla="*/ 8 w 9"/>
                <a:gd name="T31" fmla="*/ 51 h 52"/>
                <a:gd name="T32" fmla="*/ 9 w 9"/>
                <a:gd name="T33" fmla="*/ 49 h 52"/>
                <a:gd name="T34" fmla="*/ 9 w 9"/>
                <a:gd name="T35" fmla="*/ 47 h 52"/>
                <a:gd name="T36" fmla="*/ 9 w 9"/>
                <a:gd name="T37" fmla="*/ 6 h 5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 h="52">
                  <a:moveTo>
                    <a:pt x="9" y="6"/>
                  </a:moveTo>
                  <a:lnTo>
                    <a:pt x="9" y="4"/>
                  </a:lnTo>
                  <a:lnTo>
                    <a:pt x="9" y="2"/>
                  </a:lnTo>
                  <a:lnTo>
                    <a:pt x="8" y="0"/>
                  </a:lnTo>
                  <a:lnTo>
                    <a:pt x="6" y="0"/>
                  </a:lnTo>
                  <a:lnTo>
                    <a:pt x="4" y="0"/>
                  </a:lnTo>
                  <a:lnTo>
                    <a:pt x="3" y="0"/>
                  </a:lnTo>
                  <a:lnTo>
                    <a:pt x="1" y="2"/>
                  </a:lnTo>
                  <a:lnTo>
                    <a:pt x="0" y="4"/>
                  </a:lnTo>
                  <a:lnTo>
                    <a:pt x="0" y="45"/>
                  </a:lnTo>
                  <a:lnTo>
                    <a:pt x="0" y="47"/>
                  </a:lnTo>
                  <a:lnTo>
                    <a:pt x="1" y="49"/>
                  </a:lnTo>
                  <a:lnTo>
                    <a:pt x="3" y="51"/>
                  </a:lnTo>
                  <a:lnTo>
                    <a:pt x="4" y="52"/>
                  </a:lnTo>
                  <a:lnTo>
                    <a:pt x="6" y="52"/>
                  </a:lnTo>
                  <a:lnTo>
                    <a:pt x="8" y="51"/>
                  </a:lnTo>
                  <a:lnTo>
                    <a:pt x="9" y="49"/>
                  </a:lnTo>
                  <a:lnTo>
                    <a:pt x="9" y="47"/>
                  </a:lnTo>
                  <a:lnTo>
                    <a:pt x="9" y="6"/>
                  </a:lnTo>
                  <a:close/>
                </a:path>
              </a:pathLst>
            </a:custGeom>
            <a:solidFill>
              <a:srgbClr val="000000"/>
            </a:solidFill>
            <a:ln w="9525">
              <a:noFill/>
              <a:round/>
              <a:headEnd/>
              <a:tailEnd/>
            </a:ln>
          </p:spPr>
          <p:txBody>
            <a:bodyPr/>
            <a:lstStyle/>
            <a:p>
              <a:endParaRPr lang="ru-RU"/>
            </a:p>
          </p:txBody>
        </p:sp>
        <p:sp>
          <p:nvSpPr>
            <p:cNvPr id="6286" name="Freeform 101"/>
            <p:cNvSpPr>
              <a:spLocks/>
            </p:cNvSpPr>
            <p:nvPr/>
          </p:nvSpPr>
          <p:spPr bwMode="auto">
            <a:xfrm>
              <a:off x="1851" y="3192"/>
              <a:ext cx="9" cy="52"/>
            </a:xfrm>
            <a:custGeom>
              <a:avLst/>
              <a:gdLst>
                <a:gd name="T0" fmla="*/ 9 w 9"/>
                <a:gd name="T1" fmla="*/ 5 h 52"/>
                <a:gd name="T2" fmla="*/ 9 w 9"/>
                <a:gd name="T3" fmla="*/ 3 h 52"/>
                <a:gd name="T4" fmla="*/ 9 w 9"/>
                <a:gd name="T5" fmla="*/ 2 h 52"/>
                <a:gd name="T6" fmla="*/ 8 w 9"/>
                <a:gd name="T7" fmla="*/ 0 h 52"/>
                <a:gd name="T8" fmla="*/ 6 w 9"/>
                <a:gd name="T9" fmla="*/ 0 h 52"/>
                <a:gd name="T10" fmla="*/ 4 w 9"/>
                <a:gd name="T11" fmla="*/ 0 h 52"/>
                <a:gd name="T12" fmla="*/ 3 w 9"/>
                <a:gd name="T13" fmla="*/ 0 h 52"/>
                <a:gd name="T14" fmla="*/ 1 w 9"/>
                <a:gd name="T15" fmla="*/ 2 h 52"/>
                <a:gd name="T16" fmla="*/ 0 w 9"/>
                <a:gd name="T17" fmla="*/ 3 h 52"/>
                <a:gd name="T18" fmla="*/ 0 w 9"/>
                <a:gd name="T19" fmla="*/ 45 h 52"/>
                <a:gd name="T20" fmla="*/ 0 w 9"/>
                <a:gd name="T21" fmla="*/ 47 h 52"/>
                <a:gd name="T22" fmla="*/ 1 w 9"/>
                <a:gd name="T23" fmla="*/ 48 h 52"/>
                <a:gd name="T24" fmla="*/ 3 w 9"/>
                <a:gd name="T25" fmla="*/ 50 h 52"/>
                <a:gd name="T26" fmla="*/ 4 w 9"/>
                <a:gd name="T27" fmla="*/ 52 h 52"/>
                <a:gd name="T28" fmla="*/ 6 w 9"/>
                <a:gd name="T29" fmla="*/ 52 h 52"/>
                <a:gd name="T30" fmla="*/ 8 w 9"/>
                <a:gd name="T31" fmla="*/ 50 h 52"/>
                <a:gd name="T32" fmla="*/ 9 w 9"/>
                <a:gd name="T33" fmla="*/ 48 h 52"/>
                <a:gd name="T34" fmla="*/ 9 w 9"/>
                <a:gd name="T35" fmla="*/ 47 h 52"/>
                <a:gd name="T36" fmla="*/ 9 w 9"/>
                <a:gd name="T37" fmla="*/ 5 h 5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 h="52">
                  <a:moveTo>
                    <a:pt x="9" y="5"/>
                  </a:moveTo>
                  <a:lnTo>
                    <a:pt x="9" y="3"/>
                  </a:lnTo>
                  <a:lnTo>
                    <a:pt x="9" y="2"/>
                  </a:lnTo>
                  <a:lnTo>
                    <a:pt x="8" y="0"/>
                  </a:lnTo>
                  <a:lnTo>
                    <a:pt x="6" y="0"/>
                  </a:lnTo>
                  <a:lnTo>
                    <a:pt x="4" y="0"/>
                  </a:lnTo>
                  <a:lnTo>
                    <a:pt x="3" y="0"/>
                  </a:lnTo>
                  <a:lnTo>
                    <a:pt x="1" y="2"/>
                  </a:lnTo>
                  <a:lnTo>
                    <a:pt x="0" y="3"/>
                  </a:lnTo>
                  <a:lnTo>
                    <a:pt x="0" y="45"/>
                  </a:lnTo>
                  <a:lnTo>
                    <a:pt x="0" y="47"/>
                  </a:lnTo>
                  <a:lnTo>
                    <a:pt x="1" y="48"/>
                  </a:lnTo>
                  <a:lnTo>
                    <a:pt x="3" y="50"/>
                  </a:lnTo>
                  <a:lnTo>
                    <a:pt x="4" y="52"/>
                  </a:lnTo>
                  <a:lnTo>
                    <a:pt x="6" y="52"/>
                  </a:lnTo>
                  <a:lnTo>
                    <a:pt x="8" y="50"/>
                  </a:lnTo>
                  <a:lnTo>
                    <a:pt x="9" y="48"/>
                  </a:lnTo>
                  <a:lnTo>
                    <a:pt x="9" y="47"/>
                  </a:lnTo>
                  <a:lnTo>
                    <a:pt x="9" y="5"/>
                  </a:lnTo>
                  <a:close/>
                </a:path>
              </a:pathLst>
            </a:custGeom>
            <a:solidFill>
              <a:srgbClr val="000000"/>
            </a:solidFill>
            <a:ln w="9525">
              <a:noFill/>
              <a:round/>
              <a:headEnd/>
              <a:tailEnd/>
            </a:ln>
          </p:spPr>
          <p:txBody>
            <a:bodyPr/>
            <a:lstStyle/>
            <a:p>
              <a:endParaRPr lang="ru-RU"/>
            </a:p>
          </p:txBody>
        </p:sp>
        <p:sp>
          <p:nvSpPr>
            <p:cNvPr id="6287" name="Freeform 102"/>
            <p:cNvSpPr>
              <a:spLocks/>
            </p:cNvSpPr>
            <p:nvPr/>
          </p:nvSpPr>
          <p:spPr bwMode="auto">
            <a:xfrm>
              <a:off x="1851" y="3265"/>
              <a:ext cx="9" cy="51"/>
            </a:xfrm>
            <a:custGeom>
              <a:avLst/>
              <a:gdLst>
                <a:gd name="T0" fmla="*/ 9 w 9"/>
                <a:gd name="T1" fmla="*/ 5 h 51"/>
                <a:gd name="T2" fmla="*/ 9 w 9"/>
                <a:gd name="T3" fmla="*/ 3 h 51"/>
                <a:gd name="T4" fmla="*/ 9 w 9"/>
                <a:gd name="T5" fmla="*/ 1 h 51"/>
                <a:gd name="T6" fmla="*/ 8 w 9"/>
                <a:gd name="T7" fmla="*/ 0 h 51"/>
                <a:gd name="T8" fmla="*/ 6 w 9"/>
                <a:gd name="T9" fmla="*/ 0 h 51"/>
                <a:gd name="T10" fmla="*/ 4 w 9"/>
                <a:gd name="T11" fmla="*/ 0 h 51"/>
                <a:gd name="T12" fmla="*/ 3 w 9"/>
                <a:gd name="T13" fmla="*/ 0 h 51"/>
                <a:gd name="T14" fmla="*/ 1 w 9"/>
                <a:gd name="T15" fmla="*/ 1 h 51"/>
                <a:gd name="T16" fmla="*/ 0 w 9"/>
                <a:gd name="T17" fmla="*/ 3 h 51"/>
                <a:gd name="T18" fmla="*/ 0 w 9"/>
                <a:gd name="T19" fmla="*/ 44 h 51"/>
                <a:gd name="T20" fmla="*/ 0 w 9"/>
                <a:gd name="T21" fmla="*/ 46 h 51"/>
                <a:gd name="T22" fmla="*/ 1 w 9"/>
                <a:gd name="T23" fmla="*/ 48 h 51"/>
                <a:gd name="T24" fmla="*/ 3 w 9"/>
                <a:gd name="T25" fmla="*/ 50 h 51"/>
                <a:gd name="T26" fmla="*/ 4 w 9"/>
                <a:gd name="T27" fmla="*/ 51 h 51"/>
                <a:gd name="T28" fmla="*/ 6 w 9"/>
                <a:gd name="T29" fmla="*/ 51 h 51"/>
                <a:gd name="T30" fmla="*/ 8 w 9"/>
                <a:gd name="T31" fmla="*/ 50 h 51"/>
                <a:gd name="T32" fmla="*/ 9 w 9"/>
                <a:gd name="T33" fmla="*/ 48 h 51"/>
                <a:gd name="T34" fmla="*/ 9 w 9"/>
                <a:gd name="T35" fmla="*/ 46 h 51"/>
                <a:gd name="T36" fmla="*/ 9 w 9"/>
                <a:gd name="T37" fmla="*/ 5 h 5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 h="51">
                  <a:moveTo>
                    <a:pt x="9" y="5"/>
                  </a:moveTo>
                  <a:lnTo>
                    <a:pt x="9" y="3"/>
                  </a:lnTo>
                  <a:lnTo>
                    <a:pt x="9" y="1"/>
                  </a:lnTo>
                  <a:lnTo>
                    <a:pt x="8" y="0"/>
                  </a:lnTo>
                  <a:lnTo>
                    <a:pt x="6" y="0"/>
                  </a:lnTo>
                  <a:lnTo>
                    <a:pt x="4" y="0"/>
                  </a:lnTo>
                  <a:lnTo>
                    <a:pt x="3" y="0"/>
                  </a:lnTo>
                  <a:lnTo>
                    <a:pt x="1" y="1"/>
                  </a:lnTo>
                  <a:lnTo>
                    <a:pt x="0" y="3"/>
                  </a:lnTo>
                  <a:lnTo>
                    <a:pt x="0" y="44"/>
                  </a:lnTo>
                  <a:lnTo>
                    <a:pt x="0" y="46"/>
                  </a:lnTo>
                  <a:lnTo>
                    <a:pt x="1" y="48"/>
                  </a:lnTo>
                  <a:lnTo>
                    <a:pt x="3" y="50"/>
                  </a:lnTo>
                  <a:lnTo>
                    <a:pt x="4" y="51"/>
                  </a:lnTo>
                  <a:lnTo>
                    <a:pt x="6" y="51"/>
                  </a:lnTo>
                  <a:lnTo>
                    <a:pt x="8" y="50"/>
                  </a:lnTo>
                  <a:lnTo>
                    <a:pt x="9" y="48"/>
                  </a:lnTo>
                  <a:lnTo>
                    <a:pt x="9" y="46"/>
                  </a:lnTo>
                  <a:lnTo>
                    <a:pt x="9" y="5"/>
                  </a:lnTo>
                  <a:close/>
                </a:path>
              </a:pathLst>
            </a:custGeom>
            <a:solidFill>
              <a:srgbClr val="000000"/>
            </a:solidFill>
            <a:ln w="9525">
              <a:noFill/>
              <a:round/>
              <a:headEnd/>
              <a:tailEnd/>
            </a:ln>
          </p:spPr>
          <p:txBody>
            <a:bodyPr/>
            <a:lstStyle/>
            <a:p>
              <a:endParaRPr lang="ru-RU"/>
            </a:p>
          </p:txBody>
        </p:sp>
        <p:sp>
          <p:nvSpPr>
            <p:cNvPr id="6288" name="Freeform 103"/>
            <p:cNvSpPr>
              <a:spLocks/>
            </p:cNvSpPr>
            <p:nvPr/>
          </p:nvSpPr>
          <p:spPr bwMode="auto">
            <a:xfrm>
              <a:off x="1851" y="3337"/>
              <a:ext cx="9" cy="52"/>
            </a:xfrm>
            <a:custGeom>
              <a:avLst/>
              <a:gdLst>
                <a:gd name="T0" fmla="*/ 9 w 9"/>
                <a:gd name="T1" fmla="*/ 5 h 52"/>
                <a:gd name="T2" fmla="*/ 9 w 9"/>
                <a:gd name="T3" fmla="*/ 4 h 52"/>
                <a:gd name="T4" fmla="*/ 9 w 9"/>
                <a:gd name="T5" fmla="*/ 2 h 52"/>
                <a:gd name="T6" fmla="*/ 8 w 9"/>
                <a:gd name="T7" fmla="*/ 0 h 52"/>
                <a:gd name="T8" fmla="*/ 6 w 9"/>
                <a:gd name="T9" fmla="*/ 0 h 52"/>
                <a:gd name="T10" fmla="*/ 4 w 9"/>
                <a:gd name="T11" fmla="*/ 0 h 52"/>
                <a:gd name="T12" fmla="*/ 3 w 9"/>
                <a:gd name="T13" fmla="*/ 0 h 52"/>
                <a:gd name="T14" fmla="*/ 1 w 9"/>
                <a:gd name="T15" fmla="*/ 2 h 52"/>
                <a:gd name="T16" fmla="*/ 0 w 9"/>
                <a:gd name="T17" fmla="*/ 4 h 52"/>
                <a:gd name="T18" fmla="*/ 0 w 9"/>
                <a:gd name="T19" fmla="*/ 45 h 52"/>
                <a:gd name="T20" fmla="*/ 0 w 9"/>
                <a:gd name="T21" fmla="*/ 47 h 52"/>
                <a:gd name="T22" fmla="*/ 1 w 9"/>
                <a:gd name="T23" fmla="*/ 48 h 52"/>
                <a:gd name="T24" fmla="*/ 3 w 9"/>
                <a:gd name="T25" fmla="*/ 50 h 52"/>
                <a:gd name="T26" fmla="*/ 4 w 9"/>
                <a:gd name="T27" fmla="*/ 52 h 52"/>
                <a:gd name="T28" fmla="*/ 6 w 9"/>
                <a:gd name="T29" fmla="*/ 52 h 52"/>
                <a:gd name="T30" fmla="*/ 8 w 9"/>
                <a:gd name="T31" fmla="*/ 50 h 52"/>
                <a:gd name="T32" fmla="*/ 9 w 9"/>
                <a:gd name="T33" fmla="*/ 48 h 52"/>
                <a:gd name="T34" fmla="*/ 9 w 9"/>
                <a:gd name="T35" fmla="*/ 47 h 52"/>
                <a:gd name="T36" fmla="*/ 9 w 9"/>
                <a:gd name="T37" fmla="*/ 5 h 5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 h="52">
                  <a:moveTo>
                    <a:pt x="9" y="5"/>
                  </a:moveTo>
                  <a:lnTo>
                    <a:pt x="9" y="4"/>
                  </a:lnTo>
                  <a:lnTo>
                    <a:pt x="9" y="2"/>
                  </a:lnTo>
                  <a:lnTo>
                    <a:pt x="8" y="0"/>
                  </a:lnTo>
                  <a:lnTo>
                    <a:pt x="6" y="0"/>
                  </a:lnTo>
                  <a:lnTo>
                    <a:pt x="4" y="0"/>
                  </a:lnTo>
                  <a:lnTo>
                    <a:pt x="3" y="0"/>
                  </a:lnTo>
                  <a:lnTo>
                    <a:pt x="1" y="2"/>
                  </a:lnTo>
                  <a:lnTo>
                    <a:pt x="0" y="4"/>
                  </a:lnTo>
                  <a:lnTo>
                    <a:pt x="0" y="45"/>
                  </a:lnTo>
                  <a:lnTo>
                    <a:pt x="0" y="47"/>
                  </a:lnTo>
                  <a:lnTo>
                    <a:pt x="1" y="48"/>
                  </a:lnTo>
                  <a:lnTo>
                    <a:pt x="3" y="50"/>
                  </a:lnTo>
                  <a:lnTo>
                    <a:pt x="4" y="52"/>
                  </a:lnTo>
                  <a:lnTo>
                    <a:pt x="6" y="52"/>
                  </a:lnTo>
                  <a:lnTo>
                    <a:pt x="8" y="50"/>
                  </a:lnTo>
                  <a:lnTo>
                    <a:pt x="9" y="48"/>
                  </a:lnTo>
                  <a:lnTo>
                    <a:pt x="9" y="47"/>
                  </a:lnTo>
                  <a:lnTo>
                    <a:pt x="9" y="5"/>
                  </a:lnTo>
                  <a:close/>
                </a:path>
              </a:pathLst>
            </a:custGeom>
            <a:solidFill>
              <a:srgbClr val="000000"/>
            </a:solidFill>
            <a:ln w="9525">
              <a:noFill/>
              <a:round/>
              <a:headEnd/>
              <a:tailEnd/>
            </a:ln>
          </p:spPr>
          <p:txBody>
            <a:bodyPr/>
            <a:lstStyle/>
            <a:p>
              <a:endParaRPr lang="ru-RU"/>
            </a:p>
          </p:txBody>
        </p:sp>
        <p:sp>
          <p:nvSpPr>
            <p:cNvPr id="6289" name="Freeform 104"/>
            <p:cNvSpPr>
              <a:spLocks/>
            </p:cNvSpPr>
            <p:nvPr/>
          </p:nvSpPr>
          <p:spPr bwMode="auto">
            <a:xfrm>
              <a:off x="1851" y="3410"/>
              <a:ext cx="9" cy="51"/>
            </a:xfrm>
            <a:custGeom>
              <a:avLst/>
              <a:gdLst>
                <a:gd name="T0" fmla="*/ 9 w 9"/>
                <a:gd name="T1" fmla="*/ 5 h 51"/>
                <a:gd name="T2" fmla="*/ 9 w 9"/>
                <a:gd name="T3" fmla="*/ 3 h 51"/>
                <a:gd name="T4" fmla="*/ 9 w 9"/>
                <a:gd name="T5" fmla="*/ 1 h 51"/>
                <a:gd name="T6" fmla="*/ 8 w 9"/>
                <a:gd name="T7" fmla="*/ 0 h 51"/>
                <a:gd name="T8" fmla="*/ 6 w 9"/>
                <a:gd name="T9" fmla="*/ 0 h 51"/>
                <a:gd name="T10" fmla="*/ 4 w 9"/>
                <a:gd name="T11" fmla="*/ 0 h 51"/>
                <a:gd name="T12" fmla="*/ 3 w 9"/>
                <a:gd name="T13" fmla="*/ 0 h 51"/>
                <a:gd name="T14" fmla="*/ 1 w 9"/>
                <a:gd name="T15" fmla="*/ 1 h 51"/>
                <a:gd name="T16" fmla="*/ 0 w 9"/>
                <a:gd name="T17" fmla="*/ 3 h 51"/>
                <a:gd name="T18" fmla="*/ 0 w 9"/>
                <a:gd name="T19" fmla="*/ 45 h 51"/>
                <a:gd name="T20" fmla="*/ 0 w 9"/>
                <a:gd name="T21" fmla="*/ 46 h 51"/>
                <a:gd name="T22" fmla="*/ 1 w 9"/>
                <a:gd name="T23" fmla="*/ 48 h 51"/>
                <a:gd name="T24" fmla="*/ 3 w 9"/>
                <a:gd name="T25" fmla="*/ 50 h 51"/>
                <a:gd name="T26" fmla="*/ 4 w 9"/>
                <a:gd name="T27" fmla="*/ 51 h 51"/>
                <a:gd name="T28" fmla="*/ 6 w 9"/>
                <a:gd name="T29" fmla="*/ 51 h 51"/>
                <a:gd name="T30" fmla="*/ 8 w 9"/>
                <a:gd name="T31" fmla="*/ 50 h 51"/>
                <a:gd name="T32" fmla="*/ 9 w 9"/>
                <a:gd name="T33" fmla="*/ 48 h 51"/>
                <a:gd name="T34" fmla="*/ 9 w 9"/>
                <a:gd name="T35" fmla="*/ 46 h 51"/>
                <a:gd name="T36" fmla="*/ 9 w 9"/>
                <a:gd name="T37" fmla="*/ 5 h 5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 h="51">
                  <a:moveTo>
                    <a:pt x="9" y="5"/>
                  </a:moveTo>
                  <a:lnTo>
                    <a:pt x="9" y="3"/>
                  </a:lnTo>
                  <a:lnTo>
                    <a:pt x="9" y="1"/>
                  </a:lnTo>
                  <a:lnTo>
                    <a:pt x="8" y="0"/>
                  </a:lnTo>
                  <a:lnTo>
                    <a:pt x="6" y="0"/>
                  </a:lnTo>
                  <a:lnTo>
                    <a:pt x="4" y="0"/>
                  </a:lnTo>
                  <a:lnTo>
                    <a:pt x="3" y="0"/>
                  </a:lnTo>
                  <a:lnTo>
                    <a:pt x="1" y="1"/>
                  </a:lnTo>
                  <a:lnTo>
                    <a:pt x="0" y="3"/>
                  </a:lnTo>
                  <a:lnTo>
                    <a:pt x="0" y="45"/>
                  </a:lnTo>
                  <a:lnTo>
                    <a:pt x="0" y="46"/>
                  </a:lnTo>
                  <a:lnTo>
                    <a:pt x="1" y="48"/>
                  </a:lnTo>
                  <a:lnTo>
                    <a:pt x="3" y="50"/>
                  </a:lnTo>
                  <a:lnTo>
                    <a:pt x="4" y="51"/>
                  </a:lnTo>
                  <a:lnTo>
                    <a:pt x="6" y="51"/>
                  </a:lnTo>
                  <a:lnTo>
                    <a:pt x="8" y="50"/>
                  </a:lnTo>
                  <a:lnTo>
                    <a:pt x="9" y="48"/>
                  </a:lnTo>
                  <a:lnTo>
                    <a:pt x="9" y="46"/>
                  </a:lnTo>
                  <a:lnTo>
                    <a:pt x="9" y="5"/>
                  </a:lnTo>
                  <a:close/>
                </a:path>
              </a:pathLst>
            </a:custGeom>
            <a:solidFill>
              <a:srgbClr val="000000"/>
            </a:solidFill>
            <a:ln w="9525">
              <a:noFill/>
              <a:round/>
              <a:headEnd/>
              <a:tailEnd/>
            </a:ln>
          </p:spPr>
          <p:txBody>
            <a:bodyPr/>
            <a:lstStyle/>
            <a:p>
              <a:endParaRPr lang="ru-RU"/>
            </a:p>
          </p:txBody>
        </p:sp>
        <p:sp>
          <p:nvSpPr>
            <p:cNvPr id="6290" name="Freeform 105"/>
            <p:cNvSpPr>
              <a:spLocks/>
            </p:cNvSpPr>
            <p:nvPr/>
          </p:nvSpPr>
          <p:spPr bwMode="auto">
            <a:xfrm>
              <a:off x="1851" y="3482"/>
              <a:ext cx="9" cy="52"/>
            </a:xfrm>
            <a:custGeom>
              <a:avLst/>
              <a:gdLst>
                <a:gd name="T0" fmla="*/ 9 w 9"/>
                <a:gd name="T1" fmla="*/ 5 h 52"/>
                <a:gd name="T2" fmla="*/ 9 w 9"/>
                <a:gd name="T3" fmla="*/ 4 h 52"/>
                <a:gd name="T4" fmla="*/ 9 w 9"/>
                <a:gd name="T5" fmla="*/ 2 h 52"/>
                <a:gd name="T6" fmla="*/ 8 w 9"/>
                <a:gd name="T7" fmla="*/ 0 h 52"/>
                <a:gd name="T8" fmla="*/ 6 w 9"/>
                <a:gd name="T9" fmla="*/ 0 h 52"/>
                <a:gd name="T10" fmla="*/ 4 w 9"/>
                <a:gd name="T11" fmla="*/ 0 h 52"/>
                <a:gd name="T12" fmla="*/ 3 w 9"/>
                <a:gd name="T13" fmla="*/ 0 h 52"/>
                <a:gd name="T14" fmla="*/ 1 w 9"/>
                <a:gd name="T15" fmla="*/ 2 h 52"/>
                <a:gd name="T16" fmla="*/ 0 w 9"/>
                <a:gd name="T17" fmla="*/ 4 h 52"/>
                <a:gd name="T18" fmla="*/ 0 w 9"/>
                <a:gd name="T19" fmla="*/ 45 h 52"/>
                <a:gd name="T20" fmla="*/ 0 w 9"/>
                <a:gd name="T21" fmla="*/ 47 h 52"/>
                <a:gd name="T22" fmla="*/ 1 w 9"/>
                <a:gd name="T23" fmla="*/ 49 h 52"/>
                <a:gd name="T24" fmla="*/ 3 w 9"/>
                <a:gd name="T25" fmla="*/ 50 h 52"/>
                <a:gd name="T26" fmla="*/ 4 w 9"/>
                <a:gd name="T27" fmla="*/ 52 h 52"/>
                <a:gd name="T28" fmla="*/ 6 w 9"/>
                <a:gd name="T29" fmla="*/ 52 h 52"/>
                <a:gd name="T30" fmla="*/ 8 w 9"/>
                <a:gd name="T31" fmla="*/ 50 h 52"/>
                <a:gd name="T32" fmla="*/ 9 w 9"/>
                <a:gd name="T33" fmla="*/ 49 h 52"/>
                <a:gd name="T34" fmla="*/ 9 w 9"/>
                <a:gd name="T35" fmla="*/ 47 h 52"/>
                <a:gd name="T36" fmla="*/ 9 w 9"/>
                <a:gd name="T37" fmla="*/ 5 h 5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 h="52">
                  <a:moveTo>
                    <a:pt x="9" y="5"/>
                  </a:moveTo>
                  <a:lnTo>
                    <a:pt x="9" y="4"/>
                  </a:lnTo>
                  <a:lnTo>
                    <a:pt x="9" y="2"/>
                  </a:lnTo>
                  <a:lnTo>
                    <a:pt x="8" y="0"/>
                  </a:lnTo>
                  <a:lnTo>
                    <a:pt x="6" y="0"/>
                  </a:lnTo>
                  <a:lnTo>
                    <a:pt x="4" y="0"/>
                  </a:lnTo>
                  <a:lnTo>
                    <a:pt x="3" y="0"/>
                  </a:lnTo>
                  <a:lnTo>
                    <a:pt x="1" y="2"/>
                  </a:lnTo>
                  <a:lnTo>
                    <a:pt x="0" y="4"/>
                  </a:lnTo>
                  <a:lnTo>
                    <a:pt x="0" y="45"/>
                  </a:lnTo>
                  <a:lnTo>
                    <a:pt x="0" y="47"/>
                  </a:lnTo>
                  <a:lnTo>
                    <a:pt x="1" y="49"/>
                  </a:lnTo>
                  <a:lnTo>
                    <a:pt x="3" y="50"/>
                  </a:lnTo>
                  <a:lnTo>
                    <a:pt x="4" y="52"/>
                  </a:lnTo>
                  <a:lnTo>
                    <a:pt x="6" y="52"/>
                  </a:lnTo>
                  <a:lnTo>
                    <a:pt x="8" y="50"/>
                  </a:lnTo>
                  <a:lnTo>
                    <a:pt x="9" y="49"/>
                  </a:lnTo>
                  <a:lnTo>
                    <a:pt x="9" y="47"/>
                  </a:lnTo>
                  <a:lnTo>
                    <a:pt x="9" y="5"/>
                  </a:lnTo>
                  <a:close/>
                </a:path>
              </a:pathLst>
            </a:custGeom>
            <a:solidFill>
              <a:srgbClr val="000000"/>
            </a:solidFill>
            <a:ln w="9525">
              <a:noFill/>
              <a:round/>
              <a:headEnd/>
              <a:tailEnd/>
            </a:ln>
          </p:spPr>
          <p:txBody>
            <a:bodyPr/>
            <a:lstStyle/>
            <a:p>
              <a:endParaRPr lang="ru-RU"/>
            </a:p>
          </p:txBody>
        </p:sp>
      </p:grpSp>
      <p:grpSp>
        <p:nvGrpSpPr>
          <p:cNvPr id="10" name="Group 144"/>
          <p:cNvGrpSpPr>
            <a:grpSpLocks/>
          </p:cNvGrpSpPr>
          <p:nvPr/>
        </p:nvGrpSpPr>
        <p:grpSpPr bwMode="auto">
          <a:xfrm>
            <a:off x="6723063" y="811213"/>
            <a:ext cx="15875" cy="4822825"/>
            <a:chOff x="3854" y="870"/>
            <a:chExt cx="9" cy="2664"/>
          </a:xfrm>
        </p:grpSpPr>
        <p:sp>
          <p:nvSpPr>
            <p:cNvPr id="6217" name="Freeform 107"/>
            <p:cNvSpPr>
              <a:spLocks/>
            </p:cNvSpPr>
            <p:nvPr/>
          </p:nvSpPr>
          <p:spPr bwMode="auto">
            <a:xfrm>
              <a:off x="3854" y="870"/>
              <a:ext cx="9" cy="52"/>
            </a:xfrm>
            <a:custGeom>
              <a:avLst/>
              <a:gdLst>
                <a:gd name="T0" fmla="*/ 9 w 9"/>
                <a:gd name="T1" fmla="*/ 7 h 52"/>
                <a:gd name="T2" fmla="*/ 9 w 9"/>
                <a:gd name="T3" fmla="*/ 6 h 52"/>
                <a:gd name="T4" fmla="*/ 8 w 9"/>
                <a:gd name="T5" fmla="*/ 4 h 52"/>
                <a:gd name="T6" fmla="*/ 6 w 9"/>
                <a:gd name="T7" fmla="*/ 2 h 52"/>
                <a:gd name="T8" fmla="*/ 5 w 9"/>
                <a:gd name="T9" fmla="*/ 0 h 52"/>
                <a:gd name="T10" fmla="*/ 5 w 9"/>
                <a:gd name="T11" fmla="*/ 0 h 52"/>
                <a:gd name="T12" fmla="*/ 3 w 9"/>
                <a:gd name="T13" fmla="*/ 2 h 52"/>
                <a:gd name="T14" fmla="*/ 1 w 9"/>
                <a:gd name="T15" fmla="*/ 4 h 52"/>
                <a:gd name="T16" fmla="*/ 0 w 9"/>
                <a:gd name="T17" fmla="*/ 6 h 52"/>
                <a:gd name="T18" fmla="*/ 0 w 9"/>
                <a:gd name="T19" fmla="*/ 45 h 52"/>
                <a:gd name="T20" fmla="*/ 0 w 9"/>
                <a:gd name="T21" fmla="*/ 47 h 52"/>
                <a:gd name="T22" fmla="*/ 1 w 9"/>
                <a:gd name="T23" fmla="*/ 49 h 52"/>
                <a:gd name="T24" fmla="*/ 3 w 9"/>
                <a:gd name="T25" fmla="*/ 50 h 52"/>
                <a:gd name="T26" fmla="*/ 5 w 9"/>
                <a:gd name="T27" fmla="*/ 52 h 52"/>
                <a:gd name="T28" fmla="*/ 6 w 9"/>
                <a:gd name="T29" fmla="*/ 52 h 52"/>
                <a:gd name="T30" fmla="*/ 8 w 9"/>
                <a:gd name="T31" fmla="*/ 50 h 52"/>
                <a:gd name="T32" fmla="*/ 9 w 9"/>
                <a:gd name="T33" fmla="*/ 49 h 52"/>
                <a:gd name="T34" fmla="*/ 9 w 9"/>
                <a:gd name="T35" fmla="*/ 47 h 52"/>
                <a:gd name="T36" fmla="*/ 9 w 9"/>
                <a:gd name="T37" fmla="*/ 7 h 5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 h="52">
                  <a:moveTo>
                    <a:pt x="9" y="7"/>
                  </a:moveTo>
                  <a:lnTo>
                    <a:pt x="9" y="6"/>
                  </a:lnTo>
                  <a:lnTo>
                    <a:pt x="8" y="4"/>
                  </a:lnTo>
                  <a:lnTo>
                    <a:pt x="6" y="2"/>
                  </a:lnTo>
                  <a:lnTo>
                    <a:pt x="5" y="0"/>
                  </a:lnTo>
                  <a:lnTo>
                    <a:pt x="3" y="2"/>
                  </a:lnTo>
                  <a:lnTo>
                    <a:pt x="1" y="4"/>
                  </a:lnTo>
                  <a:lnTo>
                    <a:pt x="0" y="6"/>
                  </a:lnTo>
                  <a:lnTo>
                    <a:pt x="0" y="45"/>
                  </a:lnTo>
                  <a:lnTo>
                    <a:pt x="0" y="47"/>
                  </a:lnTo>
                  <a:lnTo>
                    <a:pt x="1" y="49"/>
                  </a:lnTo>
                  <a:lnTo>
                    <a:pt x="3" y="50"/>
                  </a:lnTo>
                  <a:lnTo>
                    <a:pt x="5" y="52"/>
                  </a:lnTo>
                  <a:lnTo>
                    <a:pt x="6" y="52"/>
                  </a:lnTo>
                  <a:lnTo>
                    <a:pt x="8" y="50"/>
                  </a:lnTo>
                  <a:lnTo>
                    <a:pt x="9" y="49"/>
                  </a:lnTo>
                  <a:lnTo>
                    <a:pt x="9" y="47"/>
                  </a:lnTo>
                  <a:lnTo>
                    <a:pt x="9" y="7"/>
                  </a:lnTo>
                  <a:close/>
                </a:path>
              </a:pathLst>
            </a:custGeom>
            <a:solidFill>
              <a:srgbClr val="000000"/>
            </a:solidFill>
            <a:ln w="9525">
              <a:noFill/>
              <a:round/>
              <a:headEnd/>
              <a:tailEnd/>
            </a:ln>
          </p:spPr>
          <p:txBody>
            <a:bodyPr/>
            <a:lstStyle/>
            <a:p>
              <a:endParaRPr lang="ru-RU"/>
            </a:p>
          </p:txBody>
        </p:sp>
        <p:sp>
          <p:nvSpPr>
            <p:cNvPr id="6218" name="Freeform 108"/>
            <p:cNvSpPr>
              <a:spLocks/>
            </p:cNvSpPr>
            <p:nvPr/>
          </p:nvSpPr>
          <p:spPr bwMode="auto">
            <a:xfrm>
              <a:off x="3854" y="943"/>
              <a:ext cx="9" cy="52"/>
            </a:xfrm>
            <a:custGeom>
              <a:avLst/>
              <a:gdLst>
                <a:gd name="T0" fmla="*/ 9 w 9"/>
                <a:gd name="T1" fmla="*/ 5 h 52"/>
                <a:gd name="T2" fmla="*/ 9 w 9"/>
                <a:gd name="T3" fmla="*/ 3 h 52"/>
                <a:gd name="T4" fmla="*/ 9 w 9"/>
                <a:gd name="T5" fmla="*/ 2 h 52"/>
                <a:gd name="T6" fmla="*/ 8 w 9"/>
                <a:gd name="T7" fmla="*/ 0 h 52"/>
                <a:gd name="T8" fmla="*/ 6 w 9"/>
                <a:gd name="T9" fmla="*/ 0 h 52"/>
                <a:gd name="T10" fmla="*/ 5 w 9"/>
                <a:gd name="T11" fmla="*/ 0 h 52"/>
                <a:gd name="T12" fmla="*/ 3 w 9"/>
                <a:gd name="T13" fmla="*/ 0 h 52"/>
                <a:gd name="T14" fmla="*/ 1 w 9"/>
                <a:gd name="T15" fmla="*/ 2 h 52"/>
                <a:gd name="T16" fmla="*/ 0 w 9"/>
                <a:gd name="T17" fmla="*/ 3 h 52"/>
                <a:gd name="T18" fmla="*/ 0 w 9"/>
                <a:gd name="T19" fmla="*/ 45 h 52"/>
                <a:gd name="T20" fmla="*/ 0 w 9"/>
                <a:gd name="T21" fmla="*/ 47 h 52"/>
                <a:gd name="T22" fmla="*/ 1 w 9"/>
                <a:gd name="T23" fmla="*/ 48 h 52"/>
                <a:gd name="T24" fmla="*/ 3 w 9"/>
                <a:gd name="T25" fmla="*/ 50 h 52"/>
                <a:gd name="T26" fmla="*/ 5 w 9"/>
                <a:gd name="T27" fmla="*/ 52 h 52"/>
                <a:gd name="T28" fmla="*/ 6 w 9"/>
                <a:gd name="T29" fmla="*/ 52 h 52"/>
                <a:gd name="T30" fmla="*/ 8 w 9"/>
                <a:gd name="T31" fmla="*/ 50 h 52"/>
                <a:gd name="T32" fmla="*/ 9 w 9"/>
                <a:gd name="T33" fmla="*/ 48 h 52"/>
                <a:gd name="T34" fmla="*/ 9 w 9"/>
                <a:gd name="T35" fmla="*/ 47 h 52"/>
                <a:gd name="T36" fmla="*/ 9 w 9"/>
                <a:gd name="T37" fmla="*/ 5 h 5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 h="52">
                  <a:moveTo>
                    <a:pt x="9" y="5"/>
                  </a:moveTo>
                  <a:lnTo>
                    <a:pt x="9" y="3"/>
                  </a:lnTo>
                  <a:lnTo>
                    <a:pt x="9" y="2"/>
                  </a:lnTo>
                  <a:lnTo>
                    <a:pt x="8" y="0"/>
                  </a:lnTo>
                  <a:lnTo>
                    <a:pt x="6" y="0"/>
                  </a:lnTo>
                  <a:lnTo>
                    <a:pt x="5" y="0"/>
                  </a:lnTo>
                  <a:lnTo>
                    <a:pt x="3" y="0"/>
                  </a:lnTo>
                  <a:lnTo>
                    <a:pt x="1" y="2"/>
                  </a:lnTo>
                  <a:lnTo>
                    <a:pt x="0" y="3"/>
                  </a:lnTo>
                  <a:lnTo>
                    <a:pt x="0" y="45"/>
                  </a:lnTo>
                  <a:lnTo>
                    <a:pt x="0" y="47"/>
                  </a:lnTo>
                  <a:lnTo>
                    <a:pt x="1" y="48"/>
                  </a:lnTo>
                  <a:lnTo>
                    <a:pt x="3" y="50"/>
                  </a:lnTo>
                  <a:lnTo>
                    <a:pt x="5" y="52"/>
                  </a:lnTo>
                  <a:lnTo>
                    <a:pt x="6" y="52"/>
                  </a:lnTo>
                  <a:lnTo>
                    <a:pt x="8" y="50"/>
                  </a:lnTo>
                  <a:lnTo>
                    <a:pt x="9" y="48"/>
                  </a:lnTo>
                  <a:lnTo>
                    <a:pt x="9" y="47"/>
                  </a:lnTo>
                  <a:lnTo>
                    <a:pt x="9" y="5"/>
                  </a:lnTo>
                  <a:close/>
                </a:path>
              </a:pathLst>
            </a:custGeom>
            <a:solidFill>
              <a:srgbClr val="000000"/>
            </a:solidFill>
            <a:ln w="9525">
              <a:noFill/>
              <a:round/>
              <a:headEnd/>
              <a:tailEnd/>
            </a:ln>
          </p:spPr>
          <p:txBody>
            <a:bodyPr/>
            <a:lstStyle/>
            <a:p>
              <a:endParaRPr lang="ru-RU"/>
            </a:p>
          </p:txBody>
        </p:sp>
        <p:sp>
          <p:nvSpPr>
            <p:cNvPr id="6219" name="Freeform 109"/>
            <p:cNvSpPr>
              <a:spLocks/>
            </p:cNvSpPr>
            <p:nvPr/>
          </p:nvSpPr>
          <p:spPr bwMode="auto">
            <a:xfrm>
              <a:off x="3854" y="1015"/>
              <a:ext cx="9" cy="52"/>
            </a:xfrm>
            <a:custGeom>
              <a:avLst/>
              <a:gdLst>
                <a:gd name="T0" fmla="*/ 9 w 9"/>
                <a:gd name="T1" fmla="*/ 6 h 52"/>
                <a:gd name="T2" fmla="*/ 9 w 9"/>
                <a:gd name="T3" fmla="*/ 4 h 52"/>
                <a:gd name="T4" fmla="*/ 9 w 9"/>
                <a:gd name="T5" fmla="*/ 2 h 52"/>
                <a:gd name="T6" fmla="*/ 8 w 9"/>
                <a:gd name="T7" fmla="*/ 0 h 52"/>
                <a:gd name="T8" fmla="*/ 6 w 9"/>
                <a:gd name="T9" fmla="*/ 0 h 52"/>
                <a:gd name="T10" fmla="*/ 5 w 9"/>
                <a:gd name="T11" fmla="*/ 0 h 52"/>
                <a:gd name="T12" fmla="*/ 3 w 9"/>
                <a:gd name="T13" fmla="*/ 0 h 52"/>
                <a:gd name="T14" fmla="*/ 1 w 9"/>
                <a:gd name="T15" fmla="*/ 2 h 52"/>
                <a:gd name="T16" fmla="*/ 0 w 9"/>
                <a:gd name="T17" fmla="*/ 4 h 52"/>
                <a:gd name="T18" fmla="*/ 0 w 9"/>
                <a:gd name="T19" fmla="*/ 45 h 52"/>
                <a:gd name="T20" fmla="*/ 0 w 9"/>
                <a:gd name="T21" fmla="*/ 47 h 52"/>
                <a:gd name="T22" fmla="*/ 1 w 9"/>
                <a:gd name="T23" fmla="*/ 49 h 52"/>
                <a:gd name="T24" fmla="*/ 3 w 9"/>
                <a:gd name="T25" fmla="*/ 51 h 52"/>
                <a:gd name="T26" fmla="*/ 5 w 9"/>
                <a:gd name="T27" fmla="*/ 52 h 52"/>
                <a:gd name="T28" fmla="*/ 6 w 9"/>
                <a:gd name="T29" fmla="*/ 52 h 52"/>
                <a:gd name="T30" fmla="*/ 8 w 9"/>
                <a:gd name="T31" fmla="*/ 51 h 52"/>
                <a:gd name="T32" fmla="*/ 9 w 9"/>
                <a:gd name="T33" fmla="*/ 49 h 52"/>
                <a:gd name="T34" fmla="*/ 9 w 9"/>
                <a:gd name="T35" fmla="*/ 47 h 52"/>
                <a:gd name="T36" fmla="*/ 9 w 9"/>
                <a:gd name="T37" fmla="*/ 6 h 5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 h="52">
                  <a:moveTo>
                    <a:pt x="9" y="6"/>
                  </a:moveTo>
                  <a:lnTo>
                    <a:pt x="9" y="4"/>
                  </a:lnTo>
                  <a:lnTo>
                    <a:pt x="9" y="2"/>
                  </a:lnTo>
                  <a:lnTo>
                    <a:pt x="8" y="0"/>
                  </a:lnTo>
                  <a:lnTo>
                    <a:pt x="6" y="0"/>
                  </a:lnTo>
                  <a:lnTo>
                    <a:pt x="5" y="0"/>
                  </a:lnTo>
                  <a:lnTo>
                    <a:pt x="3" y="0"/>
                  </a:lnTo>
                  <a:lnTo>
                    <a:pt x="1" y="2"/>
                  </a:lnTo>
                  <a:lnTo>
                    <a:pt x="0" y="4"/>
                  </a:lnTo>
                  <a:lnTo>
                    <a:pt x="0" y="45"/>
                  </a:lnTo>
                  <a:lnTo>
                    <a:pt x="0" y="47"/>
                  </a:lnTo>
                  <a:lnTo>
                    <a:pt x="1" y="49"/>
                  </a:lnTo>
                  <a:lnTo>
                    <a:pt x="3" y="51"/>
                  </a:lnTo>
                  <a:lnTo>
                    <a:pt x="5" y="52"/>
                  </a:lnTo>
                  <a:lnTo>
                    <a:pt x="6" y="52"/>
                  </a:lnTo>
                  <a:lnTo>
                    <a:pt x="8" y="51"/>
                  </a:lnTo>
                  <a:lnTo>
                    <a:pt x="9" y="49"/>
                  </a:lnTo>
                  <a:lnTo>
                    <a:pt x="9" y="47"/>
                  </a:lnTo>
                  <a:lnTo>
                    <a:pt x="9" y="6"/>
                  </a:lnTo>
                  <a:close/>
                </a:path>
              </a:pathLst>
            </a:custGeom>
            <a:solidFill>
              <a:srgbClr val="000000"/>
            </a:solidFill>
            <a:ln w="9525">
              <a:noFill/>
              <a:round/>
              <a:headEnd/>
              <a:tailEnd/>
            </a:ln>
          </p:spPr>
          <p:txBody>
            <a:bodyPr/>
            <a:lstStyle/>
            <a:p>
              <a:endParaRPr lang="ru-RU"/>
            </a:p>
          </p:txBody>
        </p:sp>
        <p:sp>
          <p:nvSpPr>
            <p:cNvPr id="6220" name="Freeform 110"/>
            <p:cNvSpPr>
              <a:spLocks/>
            </p:cNvSpPr>
            <p:nvPr/>
          </p:nvSpPr>
          <p:spPr bwMode="auto">
            <a:xfrm>
              <a:off x="3854" y="1088"/>
              <a:ext cx="9" cy="52"/>
            </a:xfrm>
            <a:custGeom>
              <a:avLst/>
              <a:gdLst>
                <a:gd name="T0" fmla="*/ 9 w 9"/>
                <a:gd name="T1" fmla="*/ 5 h 52"/>
                <a:gd name="T2" fmla="*/ 9 w 9"/>
                <a:gd name="T3" fmla="*/ 3 h 52"/>
                <a:gd name="T4" fmla="*/ 9 w 9"/>
                <a:gd name="T5" fmla="*/ 2 h 52"/>
                <a:gd name="T6" fmla="*/ 8 w 9"/>
                <a:gd name="T7" fmla="*/ 0 h 52"/>
                <a:gd name="T8" fmla="*/ 6 w 9"/>
                <a:gd name="T9" fmla="*/ 0 h 52"/>
                <a:gd name="T10" fmla="*/ 5 w 9"/>
                <a:gd name="T11" fmla="*/ 0 h 52"/>
                <a:gd name="T12" fmla="*/ 3 w 9"/>
                <a:gd name="T13" fmla="*/ 0 h 52"/>
                <a:gd name="T14" fmla="*/ 1 w 9"/>
                <a:gd name="T15" fmla="*/ 2 h 52"/>
                <a:gd name="T16" fmla="*/ 0 w 9"/>
                <a:gd name="T17" fmla="*/ 3 h 52"/>
                <a:gd name="T18" fmla="*/ 0 w 9"/>
                <a:gd name="T19" fmla="*/ 45 h 52"/>
                <a:gd name="T20" fmla="*/ 0 w 9"/>
                <a:gd name="T21" fmla="*/ 47 h 52"/>
                <a:gd name="T22" fmla="*/ 1 w 9"/>
                <a:gd name="T23" fmla="*/ 48 h 52"/>
                <a:gd name="T24" fmla="*/ 3 w 9"/>
                <a:gd name="T25" fmla="*/ 50 h 52"/>
                <a:gd name="T26" fmla="*/ 5 w 9"/>
                <a:gd name="T27" fmla="*/ 52 h 52"/>
                <a:gd name="T28" fmla="*/ 6 w 9"/>
                <a:gd name="T29" fmla="*/ 52 h 52"/>
                <a:gd name="T30" fmla="*/ 8 w 9"/>
                <a:gd name="T31" fmla="*/ 50 h 52"/>
                <a:gd name="T32" fmla="*/ 9 w 9"/>
                <a:gd name="T33" fmla="*/ 48 h 52"/>
                <a:gd name="T34" fmla="*/ 9 w 9"/>
                <a:gd name="T35" fmla="*/ 47 h 52"/>
                <a:gd name="T36" fmla="*/ 9 w 9"/>
                <a:gd name="T37" fmla="*/ 5 h 5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 h="52">
                  <a:moveTo>
                    <a:pt x="9" y="5"/>
                  </a:moveTo>
                  <a:lnTo>
                    <a:pt x="9" y="3"/>
                  </a:lnTo>
                  <a:lnTo>
                    <a:pt x="9" y="2"/>
                  </a:lnTo>
                  <a:lnTo>
                    <a:pt x="8" y="0"/>
                  </a:lnTo>
                  <a:lnTo>
                    <a:pt x="6" y="0"/>
                  </a:lnTo>
                  <a:lnTo>
                    <a:pt x="5" y="0"/>
                  </a:lnTo>
                  <a:lnTo>
                    <a:pt x="3" y="0"/>
                  </a:lnTo>
                  <a:lnTo>
                    <a:pt x="1" y="2"/>
                  </a:lnTo>
                  <a:lnTo>
                    <a:pt x="0" y="3"/>
                  </a:lnTo>
                  <a:lnTo>
                    <a:pt x="0" y="45"/>
                  </a:lnTo>
                  <a:lnTo>
                    <a:pt x="0" y="47"/>
                  </a:lnTo>
                  <a:lnTo>
                    <a:pt x="1" y="48"/>
                  </a:lnTo>
                  <a:lnTo>
                    <a:pt x="3" y="50"/>
                  </a:lnTo>
                  <a:lnTo>
                    <a:pt x="5" y="52"/>
                  </a:lnTo>
                  <a:lnTo>
                    <a:pt x="6" y="52"/>
                  </a:lnTo>
                  <a:lnTo>
                    <a:pt x="8" y="50"/>
                  </a:lnTo>
                  <a:lnTo>
                    <a:pt x="9" y="48"/>
                  </a:lnTo>
                  <a:lnTo>
                    <a:pt x="9" y="47"/>
                  </a:lnTo>
                  <a:lnTo>
                    <a:pt x="9" y="5"/>
                  </a:lnTo>
                  <a:close/>
                </a:path>
              </a:pathLst>
            </a:custGeom>
            <a:solidFill>
              <a:srgbClr val="000000"/>
            </a:solidFill>
            <a:ln w="9525">
              <a:noFill/>
              <a:round/>
              <a:headEnd/>
              <a:tailEnd/>
            </a:ln>
          </p:spPr>
          <p:txBody>
            <a:bodyPr/>
            <a:lstStyle/>
            <a:p>
              <a:endParaRPr lang="ru-RU"/>
            </a:p>
          </p:txBody>
        </p:sp>
        <p:sp>
          <p:nvSpPr>
            <p:cNvPr id="6221" name="Freeform 111"/>
            <p:cNvSpPr>
              <a:spLocks/>
            </p:cNvSpPr>
            <p:nvPr/>
          </p:nvSpPr>
          <p:spPr bwMode="auto">
            <a:xfrm>
              <a:off x="3854" y="1161"/>
              <a:ext cx="9" cy="51"/>
            </a:xfrm>
            <a:custGeom>
              <a:avLst/>
              <a:gdLst>
                <a:gd name="T0" fmla="*/ 9 w 9"/>
                <a:gd name="T1" fmla="*/ 5 h 51"/>
                <a:gd name="T2" fmla="*/ 9 w 9"/>
                <a:gd name="T3" fmla="*/ 3 h 51"/>
                <a:gd name="T4" fmla="*/ 9 w 9"/>
                <a:gd name="T5" fmla="*/ 1 h 51"/>
                <a:gd name="T6" fmla="*/ 8 w 9"/>
                <a:gd name="T7" fmla="*/ 0 h 51"/>
                <a:gd name="T8" fmla="*/ 6 w 9"/>
                <a:gd name="T9" fmla="*/ 0 h 51"/>
                <a:gd name="T10" fmla="*/ 5 w 9"/>
                <a:gd name="T11" fmla="*/ 0 h 51"/>
                <a:gd name="T12" fmla="*/ 3 w 9"/>
                <a:gd name="T13" fmla="*/ 0 h 51"/>
                <a:gd name="T14" fmla="*/ 1 w 9"/>
                <a:gd name="T15" fmla="*/ 1 h 51"/>
                <a:gd name="T16" fmla="*/ 0 w 9"/>
                <a:gd name="T17" fmla="*/ 3 h 51"/>
                <a:gd name="T18" fmla="*/ 0 w 9"/>
                <a:gd name="T19" fmla="*/ 44 h 51"/>
                <a:gd name="T20" fmla="*/ 0 w 9"/>
                <a:gd name="T21" fmla="*/ 46 h 51"/>
                <a:gd name="T22" fmla="*/ 1 w 9"/>
                <a:gd name="T23" fmla="*/ 48 h 51"/>
                <a:gd name="T24" fmla="*/ 3 w 9"/>
                <a:gd name="T25" fmla="*/ 50 h 51"/>
                <a:gd name="T26" fmla="*/ 5 w 9"/>
                <a:gd name="T27" fmla="*/ 51 h 51"/>
                <a:gd name="T28" fmla="*/ 6 w 9"/>
                <a:gd name="T29" fmla="*/ 51 h 51"/>
                <a:gd name="T30" fmla="*/ 8 w 9"/>
                <a:gd name="T31" fmla="*/ 50 h 51"/>
                <a:gd name="T32" fmla="*/ 9 w 9"/>
                <a:gd name="T33" fmla="*/ 48 h 51"/>
                <a:gd name="T34" fmla="*/ 9 w 9"/>
                <a:gd name="T35" fmla="*/ 46 h 51"/>
                <a:gd name="T36" fmla="*/ 9 w 9"/>
                <a:gd name="T37" fmla="*/ 5 h 5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 h="51">
                  <a:moveTo>
                    <a:pt x="9" y="5"/>
                  </a:moveTo>
                  <a:lnTo>
                    <a:pt x="9" y="3"/>
                  </a:lnTo>
                  <a:lnTo>
                    <a:pt x="9" y="1"/>
                  </a:lnTo>
                  <a:lnTo>
                    <a:pt x="8" y="0"/>
                  </a:lnTo>
                  <a:lnTo>
                    <a:pt x="6" y="0"/>
                  </a:lnTo>
                  <a:lnTo>
                    <a:pt x="5" y="0"/>
                  </a:lnTo>
                  <a:lnTo>
                    <a:pt x="3" y="0"/>
                  </a:lnTo>
                  <a:lnTo>
                    <a:pt x="1" y="1"/>
                  </a:lnTo>
                  <a:lnTo>
                    <a:pt x="0" y="3"/>
                  </a:lnTo>
                  <a:lnTo>
                    <a:pt x="0" y="44"/>
                  </a:lnTo>
                  <a:lnTo>
                    <a:pt x="0" y="46"/>
                  </a:lnTo>
                  <a:lnTo>
                    <a:pt x="1" y="48"/>
                  </a:lnTo>
                  <a:lnTo>
                    <a:pt x="3" y="50"/>
                  </a:lnTo>
                  <a:lnTo>
                    <a:pt x="5" y="51"/>
                  </a:lnTo>
                  <a:lnTo>
                    <a:pt x="6" y="51"/>
                  </a:lnTo>
                  <a:lnTo>
                    <a:pt x="8" y="50"/>
                  </a:lnTo>
                  <a:lnTo>
                    <a:pt x="9" y="48"/>
                  </a:lnTo>
                  <a:lnTo>
                    <a:pt x="9" y="46"/>
                  </a:lnTo>
                  <a:lnTo>
                    <a:pt x="9" y="5"/>
                  </a:lnTo>
                  <a:close/>
                </a:path>
              </a:pathLst>
            </a:custGeom>
            <a:solidFill>
              <a:srgbClr val="000000"/>
            </a:solidFill>
            <a:ln w="9525">
              <a:noFill/>
              <a:round/>
              <a:headEnd/>
              <a:tailEnd/>
            </a:ln>
          </p:spPr>
          <p:txBody>
            <a:bodyPr/>
            <a:lstStyle/>
            <a:p>
              <a:endParaRPr lang="ru-RU"/>
            </a:p>
          </p:txBody>
        </p:sp>
        <p:sp>
          <p:nvSpPr>
            <p:cNvPr id="6222" name="Freeform 112"/>
            <p:cNvSpPr>
              <a:spLocks/>
            </p:cNvSpPr>
            <p:nvPr/>
          </p:nvSpPr>
          <p:spPr bwMode="auto">
            <a:xfrm>
              <a:off x="3854" y="1233"/>
              <a:ext cx="9" cy="52"/>
            </a:xfrm>
            <a:custGeom>
              <a:avLst/>
              <a:gdLst>
                <a:gd name="T0" fmla="*/ 9 w 9"/>
                <a:gd name="T1" fmla="*/ 5 h 52"/>
                <a:gd name="T2" fmla="*/ 9 w 9"/>
                <a:gd name="T3" fmla="*/ 4 h 52"/>
                <a:gd name="T4" fmla="*/ 9 w 9"/>
                <a:gd name="T5" fmla="*/ 2 h 52"/>
                <a:gd name="T6" fmla="*/ 8 w 9"/>
                <a:gd name="T7" fmla="*/ 0 h 52"/>
                <a:gd name="T8" fmla="*/ 6 w 9"/>
                <a:gd name="T9" fmla="*/ 0 h 52"/>
                <a:gd name="T10" fmla="*/ 5 w 9"/>
                <a:gd name="T11" fmla="*/ 0 h 52"/>
                <a:gd name="T12" fmla="*/ 3 w 9"/>
                <a:gd name="T13" fmla="*/ 0 h 52"/>
                <a:gd name="T14" fmla="*/ 1 w 9"/>
                <a:gd name="T15" fmla="*/ 2 h 52"/>
                <a:gd name="T16" fmla="*/ 0 w 9"/>
                <a:gd name="T17" fmla="*/ 4 h 52"/>
                <a:gd name="T18" fmla="*/ 0 w 9"/>
                <a:gd name="T19" fmla="*/ 45 h 52"/>
                <a:gd name="T20" fmla="*/ 0 w 9"/>
                <a:gd name="T21" fmla="*/ 47 h 52"/>
                <a:gd name="T22" fmla="*/ 1 w 9"/>
                <a:gd name="T23" fmla="*/ 48 h 52"/>
                <a:gd name="T24" fmla="*/ 3 w 9"/>
                <a:gd name="T25" fmla="*/ 50 h 52"/>
                <a:gd name="T26" fmla="*/ 5 w 9"/>
                <a:gd name="T27" fmla="*/ 52 h 52"/>
                <a:gd name="T28" fmla="*/ 6 w 9"/>
                <a:gd name="T29" fmla="*/ 52 h 52"/>
                <a:gd name="T30" fmla="*/ 8 w 9"/>
                <a:gd name="T31" fmla="*/ 50 h 52"/>
                <a:gd name="T32" fmla="*/ 9 w 9"/>
                <a:gd name="T33" fmla="*/ 48 h 52"/>
                <a:gd name="T34" fmla="*/ 9 w 9"/>
                <a:gd name="T35" fmla="*/ 47 h 52"/>
                <a:gd name="T36" fmla="*/ 9 w 9"/>
                <a:gd name="T37" fmla="*/ 5 h 5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 h="52">
                  <a:moveTo>
                    <a:pt x="9" y="5"/>
                  </a:moveTo>
                  <a:lnTo>
                    <a:pt x="9" y="4"/>
                  </a:lnTo>
                  <a:lnTo>
                    <a:pt x="9" y="2"/>
                  </a:lnTo>
                  <a:lnTo>
                    <a:pt x="8" y="0"/>
                  </a:lnTo>
                  <a:lnTo>
                    <a:pt x="6" y="0"/>
                  </a:lnTo>
                  <a:lnTo>
                    <a:pt x="5" y="0"/>
                  </a:lnTo>
                  <a:lnTo>
                    <a:pt x="3" y="0"/>
                  </a:lnTo>
                  <a:lnTo>
                    <a:pt x="1" y="2"/>
                  </a:lnTo>
                  <a:lnTo>
                    <a:pt x="0" y="4"/>
                  </a:lnTo>
                  <a:lnTo>
                    <a:pt x="0" y="45"/>
                  </a:lnTo>
                  <a:lnTo>
                    <a:pt x="0" y="47"/>
                  </a:lnTo>
                  <a:lnTo>
                    <a:pt x="1" y="48"/>
                  </a:lnTo>
                  <a:lnTo>
                    <a:pt x="3" y="50"/>
                  </a:lnTo>
                  <a:lnTo>
                    <a:pt x="5" y="52"/>
                  </a:lnTo>
                  <a:lnTo>
                    <a:pt x="6" y="52"/>
                  </a:lnTo>
                  <a:lnTo>
                    <a:pt x="8" y="50"/>
                  </a:lnTo>
                  <a:lnTo>
                    <a:pt x="9" y="48"/>
                  </a:lnTo>
                  <a:lnTo>
                    <a:pt x="9" y="47"/>
                  </a:lnTo>
                  <a:lnTo>
                    <a:pt x="9" y="5"/>
                  </a:lnTo>
                  <a:close/>
                </a:path>
              </a:pathLst>
            </a:custGeom>
            <a:solidFill>
              <a:srgbClr val="000000"/>
            </a:solidFill>
            <a:ln w="9525">
              <a:noFill/>
              <a:round/>
              <a:headEnd/>
              <a:tailEnd/>
            </a:ln>
          </p:spPr>
          <p:txBody>
            <a:bodyPr/>
            <a:lstStyle/>
            <a:p>
              <a:endParaRPr lang="ru-RU"/>
            </a:p>
          </p:txBody>
        </p:sp>
        <p:sp>
          <p:nvSpPr>
            <p:cNvPr id="6223" name="Freeform 113"/>
            <p:cNvSpPr>
              <a:spLocks/>
            </p:cNvSpPr>
            <p:nvPr/>
          </p:nvSpPr>
          <p:spPr bwMode="auto">
            <a:xfrm>
              <a:off x="3854" y="1306"/>
              <a:ext cx="9" cy="51"/>
            </a:xfrm>
            <a:custGeom>
              <a:avLst/>
              <a:gdLst>
                <a:gd name="T0" fmla="*/ 9 w 9"/>
                <a:gd name="T1" fmla="*/ 5 h 51"/>
                <a:gd name="T2" fmla="*/ 9 w 9"/>
                <a:gd name="T3" fmla="*/ 3 h 51"/>
                <a:gd name="T4" fmla="*/ 9 w 9"/>
                <a:gd name="T5" fmla="*/ 1 h 51"/>
                <a:gd name="T6" fmla="*/ 8 w 9"/>
                <a:gd name="T7" fmla="*/ 0 h 51"/>
                <a:gd name="T8" fmla="*/ 6 w 9"/>
                <a:gd name="T9" fmla="*/ 0 h 51"/>
                <a:gd name="T10" fmla="*/ 5 w 9"/>
                <a:gd name="T11" fmla="*/ 0 h 51"/>
                <a:gd name="T12" fmla="*/ 3 w 9"/>
                <a:gd name="T13" fmla="*/ 0 h 51"/>
                <a:gd name="T14" fmla="*/ 1 w 9"/>
                <a:gd name="T15" fmla="*/ 1 h 51"/>
                <a:gd name="T16" fmla="*/ 0 w 9"/>
                <a:gd name="T17" fmla="*/ 3 h 51"/>
                <a:gd name="T18" fmla="*/ 0 w 9"/>
                <a:gd name="T19" fmla="*/ 45 h 51"/>
                <a:gd name="T20" fmla="*/ 0 w 9"/>
                <a:gd name="T21" fmla="*/ 46 h 51"/>
                <a:gd name="T22" fmla="*/ 1 w 9"/>
                <a:gd name="T23" fmla="*/ 48 h 51"/>
                <a:gd name="T24" fmla="*/ 3 w 9"/>
                <a:gd name="T25" fmla="*/ 50 h 51"/>
                <a:gd name="T26" fmla="*/ 5 w 9"/>
                <a:gd name="T27" fmla="*/ 51 h 51"/>
                <a:gd name="T28" fmla="*/ 6 w 9"/>
                <a:gd name="T29" fmla="*/ 51 h 51"/>
                <a:gd name="T30" fmla="*/ 8 w 9"/>
                <a:gd name="T31" fmla="*/ 50 h 51"/>
                <a:gd name="T32" fmla="*/ 9 w 9"/>
                <a:gd name="T33" fmla="*/ 48 h 51"/>
                <a:gd name="T34" fmla="*/ 9 w 9"/>
                <a:gd name="T35" fmla="*/ 46 h 51"/>
                <a:gd name="T36" fmla="*/ 9 w 9"/>
                <a:gd name="T37" fmla="*/ 5 h 5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 h="51">
                  <a:moveTo>
                    <a:pt x="9" y="5"/>
                  </a:moveTo>
                  <a:lnTo>
                    <a:pt x="9" y="3"/>
                  </a:lnTo>
                  <a:lnTo>
                    <a:pt x="9" y="1"/>
                  </a:lnTo>
                  <a:lnTo>
                    <a:pt x="8" y="0"/>
                  </a:lnTo>
                  <a:lnTo>
                    <a:pt x="6" y="0"/>
                  </a:lnTo>
                  <a:lnTo>
                    <a:pt x="5" y="0"/>
                  </a:lnTo>
                  <a:lnTo>
                    <a:pt x="3" y="0"/>
                  </a:lnTo>
                  <a:lnTo>
                    <a:pt x="1" y="1"/>
                  </a:lnTo>
                  <a:lnTo>
                    <a:pt x="0" y="3"/>
                  </a:lnTo>
                  <a:lnTo>
                    <a:pt x="0" y="45"/>
                  </a:lnTo>
                  <a:lnTo>
                    <a:pt x="0" y="46"/>
                  </a:lnTo>
                  <a:lnTo>
                    <a:pt x="1" y="48"/>
                  </a:lnTo>
                  <a:lnTo>
                    <a:pt x="3" y="50"/>
                  </a:lnTo>
                  <a:lnTo>
                    <a:pt x="5" y="51"/>
                  </a:lnTo>
                  <a:lnTo>
                    <a:pt x="6" y="51"/>
                  </a:lnTo>
                  <a:lnTo>
                    <a:pt x="8" y="50"/>
                  </a:lnTo>
                  <a:lnTo>
                    <a:pt x="9" y="48"/>
                  </a:lnTo>
                  <a:lnTo>
                    <a:pt x="9" y="46"/>
                  </a:lnTo>
                  <a:lnTo>
                    <a:pt x="9" y="5"/>
                  </a:lnTo>
                  <a:close/>
                </a:path>
              </a:pathLst>
            </a:custGeom>
            <a:solidFill>
              <a:srgbClr val="000000"/>
            </a:solidFill>
            <a:ln w="9525">
              <a:noFill/>
              <a:round/>
              <a:headEnd/>
              <a:tailEnd/>
            </a:ln>
          </p:spPr>
          <p:txBody>
            <a:bodyPr/>
            <a:lstStyle/>
            <a:p>
              <a:endParaRPr lang="ru-RU"/>
            </a:p>
          </p:txBody>
        </p:sp>
        <p:sp>
          <p:nvSpPr>
            <p:cNvPr id="6224" name="Freeform 114"/>
            <p:cNvSpPr>
              <a:spLocks/>
            </p:cNvSpPr>
            <p:nvPr/>
          </p:nvSpPr>
          <p:spPr bwMode="auto">
            <a:xfrm>
              <a:off x="3854" y="1378"/>
              <a:ext cx="9" cy="52"/>
            </a:xfrm>
            <a:custGeom>
              <a:avLst/>
              <a:gdLst>
                <a:gd name="T0" fmla="*/ 9 w 9"/>
                <a:gd name="T1" fmla="*/ 5 h 52"/>
                <a:gd name="T2" fmla="*/ 9 w 9"/>
                <a:gd name="T3" fmla="*/ 4 h 52"/>
                <a:gd name="T4" fmla="*/ 9 w 9"/>
                <a:gd name="T5" fmla="*/ 2 h 52"/>
                <a:gd name="T6" fmla="*/ 8 w 9"/>
                <a:gd name="T7" fmla="*/ 0 h 52"/>
                <a:gd name="T8" fmla="*/ 6 w 9"/>
                <a:gd name="T9" fmla="*/ 0 h 52"/>
                <a:gd name="T10" fmla="*/ 5 w 9"/>
                <a:gd name="T11" fmla="*/ 0 h 52"/>
                <a:gd name="T12" fmla="*/ 3 w 9"/>
                <a:gd name="T13" fmla="*/ 0 h 52"/>
                <a:gd name="T14" fmla="*/ 1 w 9"/>
                <a:gd name="T15" fmla="*/ 2 h 52"/>
                <a:gd name="T16" fmla="*/ 0 w 9"/>
                <a:gd name="T17" fmla="*/ 4 h 52"/>
                <a:gd name="T18" fmla="*/ 0 w 9"/>
                <a:gd name="T19" fmla="*/ 45 h 52"/>
                <a:gd name="T20" fmla="*/ 0 w 9"/>
                <a:gd name="T21" fmla="*/ 47 h 52"/>
                <a:gd name="T22" fmla="*/ 1 w 9"/>
                <a:gd name="T23" fmla="*/ 49 h 52"/>
                <a:gd name="T24" fmla="*/ 3 w 9"/>
                <a:gd name="T25" fmla="*/ 50 h 52"/>
                <a:gd name="T26" fmla="*/ 5 w 9"/>
                <a:gd name="T27" fmla="*/ 52 h 52"/>
                <a:gd name="T28" fmla="*/ 6 w 9"/>
                <a:gd name="T29" fmla="*/ 52 h 52"/>
                <a:gd name="T30" fmla="*/ 8 w 9"/>
                <a:gd name="T31" fmla="*/ 50 h 52"/>
                <a:gd name="T32" fmla="*/ 9 w 9"/>
                <a:gd name="T33" fmla="*/ 49 h 52"/>
                <a:gd name="T34" fmla="*/ 9 w 9"/>
                <a:gd name="T35" fmla="*/ 47 h 52"/>
                <a:gd name="T36" fmla="*/ 9 w 9"/>
                <a:gd name="T37" fmla="*/ 5 h 5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 h="52">
                  <a:moveTo>
                    <a:pt x="9" y="5"/>
                  </a:moveTo>
                  <a:lnTo>
                    <a:pt x="9" y="4"/>
                  </a:lnTo>
                  <a:lnTo>
                    <a:pt x="9" y="2"/>
                  </a:lnTo>
                  <a:lnTo>
                    <a:pt x="8" y="0"/>
                  </a:lnTo>
                  <a:lnTo>
                    <a:pt x="6" y="0"/>
                  </a:lnTo>
                  <a:lnTo>
                    <a:pt x="5" y="0"/>
                  </a:lnTo>
                  <a:lnTo>
                    <a:pt x="3" y="0"/>
                  </a:lnTo>
                  <a:lnTo>
                    <a:pt x="1" y="2"/>
                  </a:lnTo>
                  <a:lnTo>
                    <a:pt x="0" y="4"/>
                  </a:lnTo>
                  <a:lnTo>
                    <a:pt x="0" y="45"/>
                  </a:lnTo>
                  <a:lnTo>
                    <a:pt x="0" y="47"/>
                  </a:lnTo>
                  <a:lnTo>
                    <a:pt x="1" y="49"/>
                  </a:lnTo>
                  <a:lnTo>
                    <a:pt x="3" y="50"/>
                  </a:lnTo>
                  <a:lnTo>
                    <a:pt x="5" y="52"/>
                  </a:lnTo>
                  <a:lnTo>
                    <a:pt x="6" y="52"/>
                  </a:lnTo>
                  <a:lnTo>
                    <a:pt x="8" y="50"/>
                  </a:lnTo>
                  <a:lnTo>
                    <a:pt x="9" y="49"/>
                  </a:lnTo>
                  <a:lnTo>
                    <a:pt x="9" y="47"/>
                  </a:lnTo>
                  <a:lnTo>
                    <a:pt x="9" y="5"/>
                  </a:lnTo>
                  <a:close/>
                </a:path>
              </a:pathLst>
            </a:custGeom>
            <a:solidFill>
              <a:srgbClr val="000000"/>
            </a:solidFill>
            <a:ln w="9525">
              <a:noFill/>
              <a:round/>
              <a:headEnd/>
              <a:tailEnd/>
            </a:ln>
          </p:spPr>
          <p:txBody>
            <a:bodyPr/>
            <a:lstStyle/>
            <a:p>
              <a:endParaRPr lang="ru-RU"/>
            </a:p>
          </p:txBody>
        </p:sp>
        <p:sp>
          <p:nvSpPr>
            <p:cNvPr id="6225" name="Freeform 115"/>
            <p:cNvSpPr>
              <a:spLocks/>
            </p:cNvSpPr>
            <p:nvPr/>
          </p:nvSpPr>
          <p:spPr bwMode="auto">
            <a:xfrm>
              <a:off x="3854" y="1451"/>
              <a:ext cx="9" cy="52"/>
            </a:xfrm>
            <a:custGeom>
              <a:avLst/>
              <a:gdLst>
                <a:gd name="T0" fmla="*/ 9 w 9"/>
                <a:gd name="T1" fmla="*/ 5 h 52"/>
                <a:gd name="T2" fmla="*/ 9 w 9"/>
                <a:gd name="T3" fmla="*/ 3 h 52"/>
                <a:gd name="T4" fmla="*/ 9 w 9"/>
                <a:gd name="T5" fmla="*/ 2 h 52"/>
                <a:gd name="T6" fmla="*/ 8 w 9"/>
                <a:gd name="T7" fmla="*/ 0 h 52"/>
                <a:gd name="T8" fmla="*/ 6 w 9"/>
                <a:gd name="T9" fmla="*/ 0 h 52"/>
                <a:gd name="T10" fmla="*/ 5 w 9"/>
                <a:gd name="T11" fmla="*/ 0 h 52"/>
                <a:gd name="T12" fmla="*/ 3 w 9"/>
                <a:gd name="T13" fmla="*/ 0 h 52"/>
                <a:gd name="T14" fmla="*/ 1 w 9"/>
                <a:gd name="T15" fmla="*/ 2 h 52"/>
                <a:gd name="T16" fmla="*/ 0 w 9"/>
                <a:gd name="T17" fmla="*/ 3 h 52"/>
                <a:gd name="T18" fmla="*/ 0 w 9"/>
                <a:gd name="T19" fmla="*/ 45 h 52"/>
                <a:gd name="T20" fmla="*/ 0 w 9"/>
                <a:gd name="T21" fmla="*/ 46 h 52"/>
                <a:gd name="T22" fmla="*/ 1 w 9"/>
                <a:gd name="T23" fmla="*/ 48 h 52"/>
                <a:gd name="T24" fmla="*/ 3 w 9"/>
                <a:gd name="T25" fmla="*/ 50 h 52"/>
                <a:gd name="T26" fmla="*/ 5 w 9"/>
                <a:gd name="T27" fmla="*/ 52 h 52"/>
                <a:gd name="T28" fmla="*/ 6 w 9"/>
                <a:gd name="T29" fmla="*/ 52 h 52"/>
                <a:gd name="T30" fmla="*/ 8 w 9"/>
                <a:gd name="T31" fmla="*/ 50 h 52"/>
                <a:gd name="T32" fmla="*/ 9 w 9"/>
                <a:gd name="T33" fmla="*/ 48 h 52"/>
                <a:gd name="T34" fmla="*/ 9 w 9"/>
                <a:gd name="T35" fmla="*/ 46 h 52"/>
                <a:gd name="T36" fmla="*/ 9 w 9"/>
                <a:gd name="T37" fmla="*/ 5 h 5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 h="52">
                  <a:moveTo>
                    <a:pt x="9" y="5"/>
                  </a:moveTo>
                  <a:lnTo>
                    <a:pt x="9" y="3"/>
                  </a:lnTo>
                  <a:lnTo>
                    <a:pt x="9" y="2"/>
                  </a:lnTo>
                  <a:lnTo>
                    <a:pt x="8" y="0"/>
                  </a:lnTo>
                  <a:lnTo>
                    <a:pt x="6" y="0"/>
                  </a:lnTo>
                  <a:lnTo>
                    <a:pt x="5" y="0"/>
                  </a:lnTo>
                  <a:lnTo>
                    <a:pt x="3" y="0"/>
                  </a:lnTo>
                  <a:lnTo>
                    <a:pt x="1" y="2"/>
                  </a:lnTo>
                  <a:lnTo>
                    <a:pt x="0" y="3"/>
                  </a:lnTo>
                  <a:lnTo>
                    <a:pt x="0" y="45"/>
                  </a:lnTo>
                  <a:lnTo>
                    <a:pt x="0" y="46"/>
                  </a:lnTo>
                  <a:lnTo>
                    <a:pt x="1" y="48"/>
                  </a:lnTo>
                  <a:lnTo>
                    <a:pt x="3" y="50"/>
                  </a:lnTo>
                  <a:lnTo>
                    <a:pt x="5" y="52"/>
                  </a:lnTo>
                  <a:lnTo>
                    <a:pt x="6" y="52"/>
                  </a:lnTo>
                  <a:lnTo>
                    <a:pt x="8" y="50"/>
                  </a:lnTo>
                  <a:lnTo>
                    <a:pt x="9" y="48"/>
                  </a:lnTo>
                  <a:lnTo>
                    <a:pt x="9" y="46"/>
                  </a:lnTo>
                  <a:lnTo>
                    <a:pt x="9" y="5"/>
                  </a:lnTo>
                  <a:close/>
                </a:path>
              </a:pathLst>
            </a:custGeom>
            <a:solidFill>
              <a:srgbClr val="000000"/>
            </a:solidFill>
            <a:ln w="9525">
              <a:noFill/>
              <a:round/>
              <a:headEnd/>
              <a:tailEnd/>
            </a:ln>
          </p:spPr>
          <p:txBody>
            <a:bodyPr/>
            <a:lstStyle/>
            <a:p>
              <a:endParaRPr lang="ru-RU"/>
            </a:p>
          </p:txBody>
        </p:sp>
        <p:sp>
          <p:nvSpPr>
            <p:cNvPr id="6226" name="Freeform 116"/>
            <p:cNvSpPr>
              <a:spLocks/>
            </p:cNvSpPr>
            <p:nvPr/>
          </p:nvSpPr>
          <p:spPr bwMode="auto">
            <a:xfrm>
              <a:off x="3854" y="1523"/>
              <a:ext cx="9" cy="52"/>
            </a:xfrm>
            <a:custGeom>
              <a:avLst/>
              <a:gdLst>
                <a:gd name="T0" fmla="*/ 9 w 9"/>
                <a:gd name="T1" fmla="*/ 6 h 52"/>
                <a:gd name="T2" fmla="*/ 9 w 9"/>
                <a:gd name="T3" fmla="*/ 4 h 52"/>
                <a:gd name="T4" fmla="*/ 9 w 9"/>
                <a:gd name="T5" fmla="*/ 2 h 52"/>
                <a:gd name="T6" fmla="*/ 8 w 9"/>
                <a:gd name="T7" fmla="*/ 0 h 52"/>
                <a:gd name="T8" fmla="*/ 6 w 9"/>
                <a:gd name="T9" fmla="*/ 0 h 52"/>
                <a:gd name="T10" fmla="*/ 5 w 9"/>
                <a:gd name="T11" fmla="*/ 0 h 52"/>
                <a:gd name="T12" fmla="*/ 3 w 9"/>
                <a:gd name="T13" fmla="*/ 0 h 52"/>
                <a:gd name="T14" fmla="*/ 1 w 9"/>
                <a:gd name="T15" fmla="*/ 2 h 52"/>
                <a:gd name="T16" fmla="*/ 0 w 9"/>
                <a:gd name="T17" fmla="*/ 4 h 52"/>
                <a:gd name="T18" fmla="*/ 0 w 9"/>
                <a:gd name="T19" fmla="*/ 45 h 52"/>
                <a:gd name="T20" fmla="*/ 0 w 9"/>
                <a:gd name="T21" fmla="*/ 47 h 52"/>
                <a:gd name="T22" fmla="*/ 1 w 9"/>
                <a:gd name="T23" fmla="*/ 49 h 52"/>
                <a:gd name="T24" fmla="*/ 3 w 9"/>
                <a:gd name="T25" fmla="*/ 50 h 52"/>
                <a:gd name="T26" fmla="*/ 5 w 9"/>
                <a:gd name="T27" fmla="*/ 52 h 52"/>
                <a:gd name="T28" fmla="*/ 6 w 9"/>
                <a:gd name="T29" fmla="*/ 52 h 52"/>
                <a:gd name="T30" fmla="*/ 8 w 9"/>
                <a:gd name="T31" fmla="*/ 50 h 52"/>
                <a:gd name="T32" fmla="*/ 9 w 9"/>
                <a:gd name="T33" fmla="*/ 49 h 52"/>
                <a:gd name="T34" fmla="*/ 9 w 9"/>
                <a:gd name="T35" fmla="*/ 47 h 52"/>
                <a:gd name="T36" fmla="*/ 9 w 9"/>
                <a:gd name="T37" fmla="*/ 6 h 5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 h="52">
                  <a:moveTo>
                    <a:pt x="9" y="6"/>
                  </a:moveTo>
                  <a:lnTo>
                    <a:pt x="9" y="4"/>
                  </a:lnTo>
                  <a:lnTo>
                    <a:pt x="9" y="2"/>
                  </a:lnTo>
                  <a:lnTo>
                    <a:pt x="8" y="0"/>
                  </a:lnTo>
                  <a:lnTo>
                    <a:pt x="6" y="0"/>
                  </a:lnTo>
                  <a:lnTo>
                    <a:pt x="5" y="0"/>
                  </a:lnTo>
                  <a:lnTo>
                    <a:pt x="3" y="0"/>
                  </a:lnTo>
                  <a:lnTo>
                    <a:pt x="1" y="2"/>
                  </a:lnTo>
                  <a:lnTo>
                    <a:pt x="0" y="4"/>
                  </a:lnTo>
                  <a:lnTo>
                    <a:pt x="0" y="45"/>
                  </a:lnTo>
                  <a:lnTo>
                    <a:pt x="0" y="47"/>
                  </a:lnTo>
                  <a:lnTo>
                    <a:pt x="1" y="49"/>
                  </a:lnTo>
                  <a:lnTo>
                    <a:pt x="3" y="50"/>
                  </a:lnTo>
                  <a:lnTo>
                    <a:pt x="5" y="52"/>
                  </a:lnTo>
                  <a:lnTo>
                    <a:pt x="6" y="52"/>
                  </a:lnTo>
                  <a:lnTo>
                    <a:pt x="8" y="50"/>
                  </a:lnTo>
                  <a:lnTo>
                    <a:pt x="9" y="49"/>
                  </a:lnTo>
                  <a:lnTo>
                    <a:pt x="9" y="47"/>
                  </a:lnTo>
                  <a:lnTo>
                    <a:pt x="9" y="6"/>
                  </a:lnTo>
                  <a:close/>
                </a:path>
              </a:pathLst>
            </a:custGeom>
            <a:solidFill>
              <a:srgbClr val="000000"/>
            </a:solidFill>
            <a:ln w="9525">
              <a:noFill/>
              <a:round/>
              <a:headEnd/>
              <a:tailEnd/>
            </a:ln>
          </p:spPr>
          <p:txBody>
            <a:bodyPr/>
            <a:lstStyle/>
            <a:p>
              <a:endParaRPr lang="ru-RU"/>
            </a:p>
          </p:txBody>
        </p:sp>
        <p:sp>
          <p:nvSpPr>
            <p:cNvPr id="6227" name="Freeform 117"/>
            <p:cNvSpPr>
              <a:spLocks/>
            </p:cNvSpPr>
            <p:nvPr/>
          </p:nvSpPr>
          <p:spPr bwMode="auto">
            <a:xfrm>
              <a:off x="3854" y="1596"/>
              <a:ext cx="9" cy="52"/>
            </a:xfrm>
            <a:custGeom>
              <a:avLst/>
              <a:gdLst>
                <a:gd name="T0" fmla="*/ 9 w 9"/>
                <a:gd name="T1" fmla="*/ 5 h 52"/>
                <a:gd name="T2" fmla="*/ 9 w 9"/>
                <a:gd name="T3" fmla="*/ 3 h 52"/>
                <a:gd name="T4" fmla="*/ 9 w 9"/>
                <a:gd name="T5" fmla="*/ 2 h 52"/>
                <a:gd name="T6" fmla="*/ 8 w 9"/>
                <a:gd name="T7" fmla="*/ 0 h 52"/>
                <a:gd name="T8" fmla="*/ 6 w 9"/>
                <a:gd name="T9" fmla="*/ 0 h 52"/>
                <a:gd name="T10" fmla="*/ 5 w 9"/>
                <a:gd name="T11" fmla="*/ 0 h 52"/>
                <a:gd name="T12" fmla="*/ 3 w 9"/>
                <a:gd name="T13" fmla="*/ 0 h 52"/>
                <a:gd name="T14" fmla="*/ 1 w 9"/>
                <a:gd name="T15" fmla="*/ 2 h 52"/>
                <a:gd name="T16" fmla="*/ 0 w 9"/>
                <a:gd name="T17" fmla="*/ 3 h 52"/>
                <a:gd name="T18" fmla="*/ 0 w 9"/>
                <a:gd name="T19" fmla="*/ 45 h 52"/>
                <a:gd name="T20" fmla="*/ 0 w 9"/>
                <a:gd name="T21" fmla="*/ 47 h 52"/>
                <a:gd name="T22" fmla="*/ 1 w 9"/>
                <a:gd name="T23" fmla="*/ 48 h 52"/>
                <a:gd name="T24" fmla="*/ 3 w 9"/>
                <a:gd name="T25" fmla="*/ 50 h 52"/>
                <a:gd name="T26" fmla="*/ 5 w 9"/>
                <a:gd name="T27" fmla="*/ 52 h 52"/>
                <a:gd name="T28" fmla="*/ 6 w 9"/>
                <a:gd name="T29" fmla="*/ 52 h 52"/>
                <a:gd name="T30" fmla="*/ 8 w 9"/>
                <a:gd name="T31" fmla="*/ 50 h 52"/>
                <a:gd name="T32" fmla="*/ 9 w 9"/>
                <a:gd name="T33" fmla="*/ 48 h 52"/>
                <a:gd name="T34" fmla="*/ 9 w 9"/>
                <a:gd name="T35" fmla="*/ 47 h 52"/>
                <a:gd name="T36" fmla="*/ 9 w 9"/>
                <a:gd name="T37" fmla="*/ 5 h 5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 h="52">
                  <a:moveTo>
                    <a:pt x="9" y="5"/>
                  </a:moveTo>
                  <a:lnTo>
                    <a:pt x="9" y="3"/>
                  </a:lnTo>
                  <a:lnTo>
                    <a:pt x="9" y="2"/>
                  </a:lnTo>
                  <a:lnTo>
                    <a:pt x="8" y="0"/>
                  </a:lnTo>
                  <a:lnTo>
                    <a:pt x="6" y="0"/>
                  </a:lnTo>
                  <a:lnTo>
                    <a:pt x="5" y="0"/>
                  </a:lnTo>
                  <a:lnTo>
                    <a:pt x="3" y="0"/>
                  </a:lnTo>
                  <a:lnTo>
                    <a:pt x="1" y="2"/>
                  </a:lnTo>
                  <a:lnTo>
                    <a:pt x="0" y="3"/>
                  </a:lnTo>
                  <a:lnTo>
                    <a:pt x="0" y="45"/>
                  </a:lnTo>
                  <a:lnTo>
                    <a:pt x="0" y="47"/>
                  </a:lnTo>
                  <a:lnTo>
                    <a:pt x="1" y="48"/>
                  </a:lnTo>
                  <a:lnTo>
                    <a:pt x="3" y="50"/>
                  </a:lnTo>
                  <a:lnTo>
                    <a:pt x="5" y="52"/>
                  </a:lnTo>
                  <a:lnTo>
                    <a:pt x="6" y="52"/>
                  </a:lnTo>
                  <a:lnTo>
                    <a:pt x="8" y="50"/>
                  </a:lnTo>
                  <a:lnTo>
                    <a:pt x="9" y="48"/>
                  </a:lnTo>
                  <a:lnTo>
                    <a:pt x="9" y="47"/>
                  </a:lnTo>
                  <a:lnTo>
                    <a:pt x="9" y="5"/>
                  </a:lnTo>
                  <a:close/>
                </a:path>
              </a:pathLst>
            </a:custGeom>
            <a:solidFill>
              <a:srgbClr val="000000"/>
            </a:solidFill>
            <a:ln w="9525">
              <a:noFill/>
              <a:round/>
              <a:headEnd/>
              <a:tailEnd/>
            </a:ln>
          </p:spPr>
          <p:txBody>
            <a:bodyPr/>
            <a:lstStyle/>
            <a:p>
              <a:endParaRPr lang="ru-RU"/>
            </a:p>
          </p:txBody>
        </p:sp>
        <p:sp>
          <p:nvSpPr>
            <p:cNvPr id="6228" name="Freeform 118"/>
            <p:cNvSpPr>
              <a:spLocks/>
            </p:cNvSpPr>
            <p:nvPr/>
          </p:nvSpPr>
          <p:spPr bwMode="auto">
            <a:xfrm>
              <a:off x="3854" y="1668"/>
              <a:ext cx="9" cy="52"/>
            </a:xfrm>
            <a:custGeom>
              <a:avLst/>
              <a:gdLst>
                <a:gd name="T0" fmla="*/ 9 w 9"/>
                <a:gd name="T1" fmla="*/ 6 h 52"/>
                <a:gd name="T2" fmla="*/ 9 w 9"/>
                <a:gd name="T3" fmla="*/ 4 h 52"/>
                <a:gd name="T4" fmla="*/ 9 w 9"/>
                <a:gd name="T5" fmla="*/ 2 h 52"/>
                <a:gd name="T6" fmla="*/ 8 w 9"/>
                <a:gd name="T7" fmla="*/ 0 h 52"/>
                <a:gd name="T8" fmla="*/ 6 w 9"/>
                <a:gd name="T9" fmla="*/ 0 h 52"/>
                <a:gd name="T10" fmla="*/ 5 w 9"/>
                <a:gd name="T11" fmla="*/ 0 h 52"/>
                <a:gd name="T12" fmla="*/ 3 w 9"/>
                <a:gd name="T13" fmla="*/ 0 h 52"/>
                <a:gd name="T14" fmla="*/ 1 w 9"/>
                <a:gd name="T15" fmla="*/ 2 h 52"/>
                <a:gd name="T16" fmla="*/ 0 w 9"/>
                <a:gd name="T17" fmla="*/ 4 h 52"/>
                <a:gd name="T18" fmla="*/ 0 w 9"/>
                <a:gd name="T19" fmla="*/ 45 h 52"/>
                <a:gd name="T20" fmla="*/ 0 w 9"/>
                <a:gd name="T21" fmla="*/ 47 h 52"/>
                <a:gd name="T22" fmla="*/ 1 w 9"/>
                <a:gd name="T23" fmla="*/ 49 h 52"/>
                <a:gd name="T24" fmla="*/ 3 w 9"/>
                <a:gd name="T25" fmla="*/ 51 h 52"/>
                <a:gd name="T26" fmla="*/ 5 w 9"/>
                <a:gd name="T27" fmla="*/ 52 h 52"/>
                <a:gd name="T28" fmla="*/ 6 w 9"/>
                <a:gd name="T29" fmla="*/ 52 h 52"/>
                <a:gd name="T30" fmla="*/ 8 w 9"/>
                <a:gd name="T31" fmla="*/ 51 h 52"/>
                <a:gd name="T32" fmla="*/ 9 w 9"/>
                <a:gd name="T33" fmla="*/ 49 h 52"/>
                <a:gd name="T34" fmla="*/ 9 w 9"/>
                <a:gd name="T35" fmla="*/ 47 h 52"/>
                <a:gd name="T36" fmla="*/ 9 w 9"/>
                <a:gd name="T37" fmla="*/ 6 h 5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 h="52">
                  <a:moveTo>
                    <a:pt x="9" y="6"/>
                  </a:moveTo>
                  <a:lnTo>
                    <a:pt x="9" y="4"/>
                  </a:lnTo>
                  <a:lnTo>
                    <a:pt x="9" y="2"/>
                  </a:lnTo>
                  <a:lnTo>
                    <a:pt x="8" y="0"/>
                  </a:lnTo>
                  <a:lnTo>
                    <a:pt x="6" y="0"/>
                  </a:lnTo>
                  <a:lnTo>
                    <a:pt x="5" y="0"/>
                  </a:lnTo>
                  <a:lnTo>
                    <a:pt x="3" y="0"/>
                  </a:lnTo>
                  <a:lnTo>
                    <a:pt x="1" y="2"/>
                  </a:lnTo>
                  <a:lnTo>
                    <a:pt x="0" y="4"/>
                  </a:lnTo>
                  <a:lnTo>
                    <a:pt x="0" y="45"/>
                  </a:lnTo>
                  <a:lnTo>
                    <a:pt x="0" y="47"/>
                  </a:lnTo>
                  <a:lnTo>
                    <a:pt x="1" y="49"/>
                  </a:lnTo>
                  <a:lnTo>
                    <a:pt x="3" y="51"/>
                  </a:lnTo>
                  <a:lnTo>
                    <a:pt x="5" y="52"/>
                  </a:lnTo>
                  <a:lnTo>
                    <a:pt x="6" y="52"/>
                  </a:lnTo>
                  <a:lnTo>
                    <a:pt x="8" y="51"/>
                  </a:lnTo>
                  <a:lnTo>
                    <a:pt x="9" y="49"/>
                  </a:lnTo>
                  <a:lnTo>
                    <a:pt x="9" y="47"/>
                  </a:lnTo>
                  <a:lnTo>
                    <a:pt x="9" y="6"/>
                  </a:lnTo>
                  <a:close/>
                </a:path>
              </a:pathLst>
            </a:custGeom>
            <a:solidFill>
              <a:srgbClr val="000000"/>
            </a:solidFill>
            <a:ln w="9525">
              <a:noFill/>
              <a:round/>
              <a:headEnd/>
              <a:tailEnd/>
            </a:ln>
          </p:spPr>
          <p:txBody>
            <a:bodyPr/>
            <a:lstStyle/>
            <a:p>
              <a:endParaRPr lang="ru-RU"/>
            </a:p>
          </p:txBody>
        </p:sp>
        <p:sp>
          <p:nvSpPr>
            <p:cNvPr id="6229" name="Freeform 119"/>
            <p:cNvSpPr>
              <a:spLocks/>
            </p:cNvSpPr>
            <p:nvPr/>
          </p:nvSpPr>
          <p:spPr bwMode="auto">
            <a:xfrm>
              <a:off x="3854" y="1741"/>
              <a:ext cx="9" cy="52"/>
            </a:xfrm>
            <a:custGeom>
              <a:avLst/>
              <a:gdLst>
                <a:gd name="T0" fmla="*/ 9 w 9"/>
                <a:gd name="T1" fmla="*/ 5 h 52"/>
                <a:gd name="T2" fmla="*/ 9 w 9"/>
                <a:gd name="T3" fmla="*/ 3 h 52"/>
                <a:gd name="T4" fmla="*/ 9 w 9"/>
                <a:gd name="T5" fmla="*/ 2 h 52"/>
                <a:gd name="T6" fmla="*/ 8 w 9"/>
                <a:gd name="T7" fmla="*/ 0 h 52"/>
                <a:gd name="T8" fmla="*/ 6 w 9"/>
                <a:gd name="T9" fmla="*/ 0 h 52"/>
                <a:gd name="T10" fmla="*/ 5 w 9"/>
                <a:gd name="T11" fmla="*/ 0 h 52"/>
                <a:gd name="T12" fmla="*/ 3 w 9"/>
                <a:gd name="T13" fmla="*/ 0 h 52"/>
                <a:gd name="T14" fmla="*/ 1 w 9"/>
                <a:gd name="T15" fmla="*/ 2 h 52"/>
                <a:gd name="T16" fmla="*/ 0 w 9"/>
                <a:gd name="T17" fmla="*/ 3 h 52"/>
                <a:gd name="T18" fmla="*/ 0 w 9"/>
                <a:gd name="T19" fmla="*/ 45 h 52"/>
                <a:gd name="T20" fmla="*/ 0 w 9"/>
                <a:gd name="T21" fmla="*/ 47 h 52"/>
                <a:gd name="T22" fmla="*/ 1 w 9"/>
                <a:gd name="T23" fmla="*/ 48 h 52"/>
                <a:gd name="T24" fmla="*/ 3 w 9"/>
                <a:gd name="T25" fmla="*/ 50 h 52"/>
                <a:gd name="T26" fmla="*/ 5 w 9"/>
                <a:gd name="T27" fmla="*/ 52 h 52"/>
                <a:gd name="T28" fmla="*/ 6 w 9"/>
                <a:gd name="T29" fmla="*/ 52 h 52"/>
                <a:gd name="T30" fmla="*/ 8 w 9"/>
                <a:gd name="T31" fmla="*/ 50 h 52"/>
                <a:gd name="T32" fmla="*/ 9 w 9"/>
                <a:gd name="T33" fmla="*/ 48 h 52"/>
                <a:gd name="T34" fmla="*/ 9 w 9"/>
                <a:gd name="T35" fmla="*/ 47 h 52"/>
                <a:gd name="T36" fmla="*/ 9 w 9"/>
                <a:gd name="T37" fmla="*/ 5 h 5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 h="52">
                  <a:moveTo>
                    <a:pt x="9" y="5"/>
                  </a:moveTo>
                  <a:lnTo>
                    <a:pt x="9" y="3"/>
                  </a:lnTo>
                  <a:lnTo>
                    <a:pt x="9" y="2"/>
                  </a:lnTo>
                  <a:lnTo>
                    <a:pt x="8" y="0"/>
                  </a:lnTo>
                  <a:lnTo>
                    <a:pt x="6" y="0"/>
                  </a:lnTo>
                  <a:lnTo>
                    <a:pt x="5" y="0"/>
                  </a:lnTo>
                  <a:lnTo>
                    <a:pt x="3" y="0"/>
                  </a:lnTo>
                  <a:lnTo>
                    <a:pt x="1" y="2"/>
                  </a:lnTo>
                  <a:lnTo>
                    <a:pt x="0" y="3"/>
                  </a:lnTo>
                  <a:lnTo>
                    <a:pt x="0" y="45"/>
                  </a:lnTo>
                  <a:lnTo>
                    <a:pt x="0" y="47"/>
                  </a:lnTo>
                  <a:lnTo>
                    <a:pt x="1" y="48"/>
                  </a:lnTo>
                  <a:lnTo>
                    <a:pt x="3" y="50"/>
                  </a:lnTo>
                  <a:lnTo>
                    <a:pt x="5" y="52"/>
                  </a:lnTo>
                  <a:lnTo>
                    <a:pt x="6" y="52"/>
                  </a:lnTo>
                  <a:lnTo>
                    <a:pt x="8" y="50"/>
                  </a:lnTo>
                  <a:lnTo>
                    <a:pt x="9" y="48"/>
                  </a:lnTo>
                  <a:lnTo>
                    <a:pt x="9" y="47"/>
                  </a:lnTo>
                  <a:lnTo>
                    <a:pt x="9" y="5"/>
                  </a:lnTo>
                  <a:close/>
                </a:path>
              </a:pathLst>
            </a:custGeom>
            <a:solidFill>
              <a:srgbClr val="000000"/>
            </a:solidFill>
            <a:ln w="9525">
              <a:noFill/>
              <a:round/>
              <a:headEnd/>
              <a:tailEnd/>
            </a:ln>
          </p:spPr>
          <p:txBody>
            <a:bodyPr/>
            <a:lstStyle/>
            <a:p>
              <a:endParaRPr lang="ru-RU"/>
            </a:p>
          </p:txBody>
        </p:sp>
        <p:sp>
          <p:nvSpPr>
            <p:cNvPr id="6230" name="Freeform 120"/>
            <p:cNvSpPr>
              <a:spLocks/>
            </p:cNvSpPr>
            <p:nvPr/>
          </p:nvSpPr>
          <p:spPr bwMode="auto">
            <a:xfrm>
              <a:off x="3854" y="1814"/>
              <a:ext cx="9" cy="51"/>
            </a:xfrm>
            <a:custGeom>
              <a:avLst/>
              <a:gdLst>
                <a:gd name="T0" fmla="*/ 9 w 9"/>
                <a:gd name="T1" fmla="*/ 5 h 51"/>
                <a:gd name="T2" fmla="*/ 9 w 9"/>
                <a:gd name="T3" fmla="*/ 3 h 51"/>
                <a:gd name="T4" fmla="*/ 9 w 9"/>
                <a:gd name="T5" fmla="*/ 1 h 51"/>
                <a:gd name="T6" fmla="*/ 8 w 9"/>
                <a:gd name="T7" fmla="*/ 0 h 51"/>
                <a:gd name="T8" fmla="*/ 6 w 9"/>
                <a:gd name="T9" fmla="*/ 0 h 51"/>
                <a:gd name="T10" fmla="*/ 5 w 9"/>
                <a:gd name="T11" fmla="*/ 0 h 51"/>
                <a:gd name="T12" fmla="*/ 3 w 9"/>
                <a:gd name="T13" fmla="*/ 0 h 51"/>
                <a:gd name="T14" fmla="*/ 1 w 9"/>
                <a:gd name="T15" fmla="*/ 1 h 51"/>
                <a:gd name="T16" fmla="*/ 0 w 9"/>
                <a:gd name="T17" fmla="*/ 3 h 51"/>
                <a:gd name="T18" fmla="*/ 0 w 9"/>
                <a:gd name="T19" fmla="*/ 44 h 51"/>
                <a:gd name="T20" fmla="*/ 0 w 9"/>
                <a:gd name="T21" fmla="*/ 46 h 51"/>
                <a:gd name="T22" fmla="*/ 1 w 9"/>
                <a:gd name="T23" fmla="*/ 48 h 51"/>
                <a:gd name="T24" fmla="*/ 3 w 9"/>
                <a:gd name="T25" fmla="*/ 50 h 51"/>
                <a:gd name="T26" fmla="*/ 5 w 9"/>
                <a:gd name="T27" fmla="*/ 51 h 51"/>
                <a:gd name="T28" fmla="*/ 6 w 9"/>
                <a:gd name="T29" fmla="*/ 51 h 51"/>
                <a:gd name="T30" fmla="*/ 8 w 9"/>
                <a:gd name="T31" fmla="*/ 50 h 51"/>
                <a:gd name="T32" fmla="*/ 9 w 9"/>
                <a:gd name="T33" fmla="*/ 48 h 51"/>
                <a:gd name="T34" fmla="*/ 9 w 9"/>
                <a:gd name="T35" fmla="*/ 46 h 51"/>
                <a:gd name="T36" fmla="*/ 9 w 9"/>
                <a:gd name="T37" fmla="*/ 5 h 5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 h="51">
                  <a:moveTo>
                    <a:pt x="9" y="5"/>
                  </a:moveTo>
                  <a:lnTo>
                    <a:pt x="9" y="3"/>
                  </a:lnTo>
                  <a:lnTo>
                    <a:pt x="9" y="1"/>
                  </a:lnTo>
                  <a:lnTo>
                    <a:pt x="8" y="0"/>
                  </a:lnTo>
                  <a:lnTo>
                    <a:pt x="6" y="0"/>
                  </a:lnTo>
                  <a:lnTo>
                    <a:pt x="5" y="0"/>
                  </a:lnTo>
                  <a:lnTo>
                    <a:pt x="3" y="0"/>
                  </a:lnTo>
                  <a:lnTo>
                    <a:pt x="1" y="1"/>
                  </a:lnTo>
                  <a:lnTo>
                    <a:pt x="0" y="3"/>
                  </a:lnTo>
                  <a:lnTo>
                    <a:pt x="0" y="44"/>
                  </a:lnTo>
                  <a:lnTo>
                    <a:pt x="0" y="46"/>
                  </a:lnTo>
                  <a:lnTo>
                    <a:pt x="1" y="48"/>
                  </a:lnTo>
                  <a:lnTo>
                    <a:pt x="3" y="50"/>
                  </a:lnTo>
                  <a:lnTo>
                    <a:pt x="5" y="51"/>
                  </a:lnTo>
                  <a:lnTo>
                    <a:pt x="6" y="51"/>
                  </a:lnTo>
                  <a:lnTo>
                    <a:pt x="8" y="50"/>
                  </a:lnTo>
                  <a:lnTo>
                    <a:pt x="9" y="48"/>
                  </a:lnTo>
                  <a:lnTo>
                    <a:pt x="9" y="46"/>
                  </a:lnTo>
                  <a:lnTo>
                    <a:pt x="9" y="5"/>
                  </a:lnTo>
                  <a:close/>
                </a:path>
              </a:pathLst>
            </a:custGeom>
            <a:solidFill>
              <a:srgbClr val="000000"/>
            </a:solidFill>
            <a:ln w="9525">
              <a:noFill/>
              <a:round/>
              <a:headEnd/>
              <a:tailEnd/>
            </a:ln>
          </p:spPr>
          <p:txBody>
            <a:bodyPr/>
            <a:lstStyle/>
            <a:p>
              <a:endParaRPr lang="ru-RU"/>
            </a:p>
          </p:txBody>
        </p:sp>
        <p:sp>
          <p:nvSpPr>
            <p:cNvPr id="6231" name="Freeform 121"/>
            <p:cNvSpPr>
              <a:spLocks/>
            </p:cNvSpPr>
            <p:nvPr/>
          </p:nvSpPr>
          <p:spPr bwMode="auto">
            <a:xfrm>
              <a:off x="3854" y="1886"/>
              <a:ext cx="9" cy="52"/>
            </a:xfrm>
            <a:custGeom>
              <a:avLst/>
              <a:gdLst>
                <a:gd name="T0" fmla="*/ 9 w 9"/>
                <a:gd name="T1" fmla="*/ 5 h 52"/>
                <a:gd name="T2" fmla="*/ 9 w 9"/>
                <a:gd name="T3" fmla="*/ 4 h 52"/>
                <a:gd name="T4" fmla="*/ 9 w 9"/>
                <a:gd name="T5" fmla="*/ 2 h 52"/>
                <a:gd name="T6" fmla="*/ 8 w 9"/>
                <a:gd name="T7" fmla="*/ 0 h 52"/>
                <a:gd name="T8" fmla="*/ 6 w 9"/>
                <a:gd name="T9" fmla="*/ 0 h 52"/>
                <a:gd name="T10" fmla="*/ 5 w 9"/>
                <a:gd name="T11" fmla="*/ 0 h 52"/>
                <a:gd name="T12" fmla="*/ 3 w 9"/>
                <a:gd name="T13" fmla="*/ 0 h 52"/>
                <a:gd name="T14" fmla="*/ 1 w 9"/>
                <a:gd name="T15" fmla="*/ 2 h 52"/>
                <a:gd name="T16" fmla="*/ 0 w 9"/>
                <a:gd name="T17" fmla="*/ 4 h 52"/>
                <a:gd name="T18" fmla="*/ 0 w 9"/>
                <a:gd name="T19" fmla="*/ 45 h 52"/>
                <a:gd name="T20" fmla="*/ 0 w 9"/>
                <a:gd name="T21" fmla="*/ 47 h 52"/>
                <a:gd name="T22" fmla="*/ 1 w 9"/>
                <a:gd name="T23" fmla="*/ 48 h 52"/>
                <a:gd name="T24" fmla="*/ 3 w 9"/>
                <a:gd name="T25" fmla="*/ 50 h 52"/>
                <a:gd name="T26" fmla="*/ 5 w 9"/>
                <a:gd name="T27" fmla="*/ 52 h 52"/>
                <a:gd name="T28" fmla="*/ 6 w 9"/>
                <a:gd name="T29" fmla="*/ 52 h 52"/>
                <a:gd name="T30" fmla="*/ 8 w 9"/>
                <a:gd name="T31" fmla="*/ 50 h 52"/>
                <a:gd name="T32" fmla="*/ 9 w 9"/>
                <a:gd name="T33" fmla="*/ 48 h 52"/>
                <a:gd name="T34" fmla="*/ 9 w 9"/>
                <a:gd name="T35" fmla="*/ 47 h 52"/>
                <a:gd name="T36" fmla="*/ 9 w 9"/>
                <a:gd name="T37" fmla="*/ 5 h 5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 h="52">
                  <a:moveTo>
                    <a:pt x="9" y="5"/>
                  </a:moveTo>
                  <a:lnTo>
                    <a:pt x="9" y="4"/>
                  </a:lnTo>
                  <a:lnTo>
                    <a:pt x="9" y="2"/>
                  </a:lnTo>
                  <a:lnTo>
                    <a:pt x="8" y="0"/>
                  </a:lnTo>
                  <a:lnTo>
                    <a:pt x="6" y="0"/>
                  </a:lnTo>
                  <a:lnTo>
                    <a:pt x="5" y="0"/>
                  </a:lnTo>
                  <a:lnTo>
                    <a:pt x="3" y="0"/>
                  </a:lnTo>
                  <a:lnTo>
                    <a:pt x="1" y="2"/>
                  </a:lnTo>
                  <a:lnTo>
                    <a:pt x="0" y="4"/>
                  </a:lnTo>
                  <a:lnTo>
                    <a:pt x="0" y="45"/>
                  </a:lnTo>
                  <a:lnTo>
                    <a:pt x="0" y="47"/>
                  </a:lnTo>
                  <a:lnTo>
                    <a:pt x="1" y="48"/>
                  </a:lnTo>
                  <a:lnTo>
                    <a:pt x="3" y="50"/>
                  </a:lnTo>
                  <a:lnTo>
                    <a:pt x="5" y="52"/>
                  </a:lnTo>
                  <a:lnTo>
                    <a:pt x="6" y="52"/>
                  </a:lnTo>
                  <a:lnTo>
                    <a:pt x="8" y="50"/>
                  </a:lnTo>
                  <a:lnTo>
                    <a:pt x="9" y="48"/>
                  </a:lnTo>
                  <a:lnTo>
                    <a:pt x="9" y="47"/>
                  </a:lnTo>
                  <a:lnTo>
                    <a:pt x="9" y="5"/>
                  </a:lnTo>
                  <a:close/>
                </a:path>
              </a:pathLst>
            </a:custGeom>
            <a:solidFill>
              <a:srgbClr val="000000"/>
            </a:solidFill>
            <a:ln w="9525">
              <a:noFill/>
              <a:round/>
              <a:headEnd/>
              <a:tailEnd/>
            </a:ln>
          </p:spPr>
          <p:txBody>
            <a:bodyPr/>
            <a:lstStyle/>
            <a:p>
              <a:endParaRPr lang="ru-RU"/>
            </a:p>
          </p:txBody>
        </p:sp>
        <p:sp>
          <p:nvSpPr>
            <p:cNvPr id="6232" name="Freeform 122"/>
            <p:cNvSpPr>
              <a:spLocks/>
            </p:cNvSpPr>
            <p:nvPr/>
          </p:nvSpPr>
          <p:spPr bwMode="auto">
            <a:xfrm>
              <a:off x="3854" y="1959"/>
              <a:ext cx="9" cy="51"/>
            </a:xfrm>
            <a:custGeom>
              <a:avLst/>
              <a:gdLst>
                <a:gd name="T0" fmla="*/ 9 w 9"/>
                <a:gd name="T1" fmla="*/ 5 h 51"/>
                <a:gd name="T2" fmla="*/ 9 w 9"/>
                <a:gd name="T3" fmla="*/ 3 h 51"/>
                <a:gd name="T4" fmla="*/ 9 w 9"/>
                <a:gd name="T5" fmla="*/ 1 h 51"/>
                <a:gd name="T6" fmla="*/ 8 w 9"/>
                <a:gd name="T7" fmla="*/ 0 h 51"/>
                <a:gd name="T8" fmla="*/ 6 w 9"/>
                <a:gd name="T9" fmla="*/ 0 h 51"/>
                <a:gd name="T10" fmla="*/ 5 w 9"/>
                <a:gd name="T11" fmla="*/ 0 h 51"/>
                <a:gd name="T12" fmla="*/ 3 w 9"/>
                <a:gd name="T13" fmla="*/ 0 h 51"/>
                <a:gd name="T14" fmla="*/ 1 w 9"/>
                <a:gd name="T15" fmla="*/ 1 h 51"/>
                <a:gd name="T16" fmla="*/ 0 w 9"/>
                <a:gd name="T17" fmla="*/ 3 h 51"/>
                <a:gd name="T18" fmla="*/ 0 w 9"/>
                <a:gd name="T19" fmla="*/ 45 h 51"/>
                <a:gd name="T20" fmla="*/ 0 w 9"/>
                <a:gd name="T21" fmla="*/ 46 h 51"/>
                <a:gd name="T22" fmla="*/ 1 w 9"/>
                <a:gd name="T23" fmla="*/ 48 h 51"/>
                <a:gd name="T24" fmla="*/ 3 w 9"/>
                <a:gd name="T25" fmla="*/ 50 h 51"/>
                <a:gd name="T26" fmla="*/ 5 w 9"/>
                <a:gd name="T27" fmla="*/ 51 h 51"/>
                <a:gd name="T28" fmla="*/ 6 w 9"/>
                <a:gd name="T29" fmla="*/ 51 h 51"/>
                <a:gd name="T30" fmla="*/ 8 w 9"/>
                <a:gd name="T31" fmla="*/ 50 h 51"/>
                <a:gd name="T32" fmla="*/ 9 w 9"/>
                <a:gd name="T33" fmla="*/ 48 h 51"/>
                <a:gd name="T34" fmla="*/ 9 w 9"/>
                <a:gd name="T35" fmla="*/ 46 h 51"/>
                <a:gd name="T36" fmla="*/ 9 w 9"/>
                <a:gd name="T37" fmla="*/ 5 h 5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 h="51">
                  <a:moveTo>
                    <a:pt x="9" y="5"/>
                  </a:moveTo>
                  <a:lnTo>
                    <a:pt x="9" y="3"/>
                  </a:lnTo>
                  <a:lnTo>
                    <a:pt x="9" y="1"/>
                  </a:lnTo>
                  <a:lnTo>
                    <a:pt x="8" y="0"/>
                  </a:lnTo>
                  <a:lnTo>
                    <a:pt x="6" y="0"/>
                  </a:lnTo>
                  <a:lnTo>
                    <a:pt x="5" y="0"/>
                  </a:lnTo>
                  <a:lnTo>
                    <a:pt x="3" y="0"/>
                  </a:lnTo>
                  <a:lnTo>
                    <a:pt x="1" y="1"/>
                  </a:lnTo>
                  <a:lnTo>
                    <a:pt x="0" y="3"/>
                  </a:lnTo>
                  <a:lnTo>
                    <a:pt x="0" y="45"/>
                  </a:lnTo>
                  <a:lnTo>
                    <a:pt x="0" y="46"/>
                  </a:lnTo>
                  <a:lnTo>
                    <a:pt x="1" y="48"/>
                  </a:lnTo>
                  <a:lnTo>
                    <a:pt x="3" y="50"/>
                  </a:lnTo>
                  <a:lnTo>
                    <a:pt x="5" y="51"/>
                  </a:lnTo>
                  <a:lnTo>
                    <a:pt x="6" y="51"/>
                  </a:lnTo>
                  <a:lnTo>
                    <a:pt x="8" y="50"/>
                  </a:lnTo>
                  <a:lnTo>
                    <a:pt x="9" y="48"/>
                  </a:lnTo>
                  <a:lnTo>
                    <a:pt x="9" y="46"/>
                  </a:lnTo>
                  <a:lnTo>
                    <a:pt x="9" y="5"/>
                  </a:lnTo>
                  <a:close/>
                </a:path>
              </a:pathLst>
            </a:custGeom>
            <a:solidFill>
              <a:srgbClr val="000000"/>
            </a:solidFill>
            <a:ln w="9525">
              <a:noFill/>
              <a:round/>
              <a:headEnd/>
              <a:tailEnd/>
            </a:ln>
          </p:spPr>
          <p:txBody>
            <a:bodyPr/>
            <a:lstStyle/>
            <a:p>
              <a:endParaRPr lang="ru-RU"/>
            </a:p>
          </p:txBody>
        </p:sp>
        <p:sp>
          <p:nvSpPr>
            <p:cNvPr id="6233" name="Freeform 123"/>
            <p:cNvSpPr>
              <a:spLocks/>
            </p:cNvSpPr>
            <p:nvPr/>
          </p:nvSpPr>
          <p:spPr bwMode="auto">
            <a:xfrm>
              <a:off x="3854" y="2031"/>
              <a:ext cx="9" cy="52"/>
            </a:xfrm>
            <a:custGeom>
              <a:avLst/>
              <a:gdLst>
                <a:gd name="T0" fmla="*/ 9 w 9"/>
                <a:gd name="T1" fmla="*/ 5 h 52"/>
                <a:gd name="T2" fmla="*/ 9 w 9"/>
                <a:gd name="T3" fmla="*/ 4 h 52"/>
                <a:gd name="T4" fmla="*/ 9 w 9"/>
                <a:gd name="T5" fmla="*/ 2 h 52"/>
                <a:gd name="T6" fmla="*/ 8 w 9"/>
                <a:gd name="T7" fmla="*/ 0 h 52"/>
                <a:gd name="T8" fmla="*/ 6 w 9"/>
                <a:gd name="T9" fmla="*/ 0 h 52"/>
                <a:gd name="T10" fmla="*/ 5 w 9"/>
                <a:gd name="T11" fmla="*/ 0 h 52"/>
                <a:gd name="T12" fmla="*/ 3 w 9"/>
                <a:gd name="T13" fmla="*/ 0 h 52"/>
                <a:gd name="T14" fmla="*/ 1 w 9"/>
                <a:gd name="T15" fmla="*/ 2 h 52"/>
                <a:gd name="T16" fmla="*/ 0 w 9"/>
                <a:gd name="T17" fmla="*/ 4 h 52"/>
                <a:gd name="T18" fmla="*/ 0 w 9"/>
                <a:gd name="T19" fmla="*/ 45 h 52"/>
                <a:gd name="T20" fmla="*/ 0 w 9"/>
                <a:gd name="T21" fmla="*/ 47 h 52"/>
                <a:gd name="T22" fmla="*/ 1 w 9"/>
                <a:gd name="T23" fmla="*/ 49 h 52"/>
                <a:gd name="T24" fmla="*/ 3 w 9"/>
                <a:gd name="T25" fmla="*/ 50 h 52"/>
                <a:gd name="T26" fmla="*/ 5 w 9"/>
                <a:gd name="T27" fmla="*/ 52 h 52"/>
                <a:gd name="T28" fmla="*/ 6 w 9"/>
                <a:gd name="T29" fmla="*/ 52 h 52"/>
                <a:gd name="T30" fmla="*/ 8 w 9"/>
                <a:gd name="T31" fmla="*/ 50 h 52"/>
                <a:gd name="T32" fmla="*/ 9 w 9"/>
                <a:gd name="T33" fmla="*/ 49 h 52"/>
                <a:gd name="T34" fmla="*/ 9 w 9"/>
                <a:gd name="T35" fmla="*/ 47 h 52"/>
                <a:gd name="T36" fmla="*/ 9 w 9"/>
                <a:gd name="T37" fmla="*/ 5 h 5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 h="52">
                  <a:moveTo>
                    <a:pt x="9" y="5"/>
                  </a:moveTo>
                  <a:lnTo>
                    <a:pt x="9" y="4"/>
                  </a:lnTo>
                  <a:lnTo>
                    <a:pt x="9" y="2"/>
                  </a:lnTo>
                  <a:lnTo>
                    <a:pt x="8" y="0"/>
                  </a:lnTo>
                  <a:lnTo>
                    <a:pt x="6" y="0"/>
                  </a:lnTo>
                  <a:lnTo>
                    <a:pt x="5" y="0"/>
                  </a:lnTo>
                  <a:lnTo>
                    <a:pt x="3" y="0"/>
                  </a:lnTo>
                  <a:lnTo>
                    <a:pt x="1" y="2"/>
                  </a:lnTo>
                  <a:lnTo>
                    <a:pt x="0" y="4"/>
                  </a:lnTo>
                  <a:lnTo>
                    <a:pt x="0" y="45"/>
                  </a:lnTo>
                  <a:lnTo>
                    <a:pt x="0" y="47"/>
                  </a:lnTo>
                  <a:lnTo>
                    <a:pt x="1" y="49"/>
                  </a:lnTo>
                  <a:lnTo>
                    <a:pt x="3" y="50"/>
                  </a:lnTo>
                  <a:lnTo>
                    <a:pt x="5" y="52"/>
                  </a:lnTo>
                  <a:lnTo>
                    <a:pt x="6" y="52"/>
                  </a:lnTo>
                  <a:lnTo>
                    <a:pt x="8" y="50"/>
                  </a:lnTo>
                  <a:lnTo>
                    <a:pt x="9" y="49"/>
                  </a:lnTo>
                  <a:lnTo>
                    <a:pt x="9" y="47"/>
                  </a:lnTo>
                  <a:lnTo>
                    <a:pt x="9" y="5"/>
                  </a:lnTo>
                  <a:close/>
                </a:path>
              </a:pathLst>
            </a:custGeom>
            <a:solidFill>
              <a:srgbClr val="000000"/>
            </a:solidFill>
            <a:ln w="9525">
              <a:noFill/>
              <a:round/>
              <a:headEnd/>
              <a:tailEnd/>
            </a:ln>
          </p:spPr>
          <p:txBody>
            <a:bodyPr/>
            <a:lstStyle/>
            <a:p>
              <a:endParaRPr lang="ru-RU"/>
            </a:p>
          </p:txBody>
        </p:sp>
        <p:sp>
          <p:nvSpPr>
            <p:cNvPr id="6234" name="Freeform 124"/>
            <p:cNvSpPr>
              <a:spLocks/>
            </p:cNvSpPr>
            <p:nvPr/>
          </p:nvSpPr>
          <p:spPr bwMode="auto">
            <a:xfrm>
              <a:off x="3854" y="2104"/>
              <a:ext cx="9" cy="52"/>
            </a:xfrm>
            <a:custGeom>
              <a:avLst/>
              <a:gdLst>
                <a:gd name="T0" fmla="*/ 9 w 9"/>
                <a:gd name="T1" fmla="*/ 5 h 52"/>
                <a:gd name="T2" fmla="*/ 9 w 9"/>
                <a:gd name="T3" fmla="*/ 3 h 52"/>
                <a:gd name="T4" fmla="*/ 9 w 9"/>
                <a:gd name="T5" fmla="*/ 1 h 52"/>
                <a:gd name="T6" fmla="*/ 8 w 9"/>
                <a:gd name="T7" fmla="*/ 0 h 52"/>
                <a:gd name="T8" fmla="*/ 6 w 9"/>
                <a:gd name="T9" fmla="*/ 0 h 52"/>
                <a:gd name="T10" fmla="*/ 5 w 9"/>
                <a:gd name="T11" fmla="*/ 0 h 52"/>
                <a:gd name="T12" fmla="*/ 3 w 9"/>
                <a:gd name="T13" fmla="*/ 0 h 52"/>
                <a:gd name="T14" fmla="*/ 1 w 9"/>
                <a:gd name="T15" fmla="*/ 1 h 52"/>
                <a:gd name="T16" fmla="*/ 0 w 9"/>
                <a:gd name="T17" fmla="*/ 3 h 52"/>
                <a:gd name="T18" fmla="*/ 0 w 9"/>
                <a:gd name="T19" fmla="*/ 45 h 52"/>
                <a:gd name="T20" fmla="*/ 0 w 9"/>
                <a:gd name="T21" fmla="*/ 46 h 52"/>
                <a:gd name="T22" fmla="*/ 1 w 9"/>
                <a:gd name="T23" fmla="*/ 48 h 52"/>
                <a:gd name="T24" fmla="*/ 3 w 9"/>
                <a:gd name="T25" fmla="*/ 50 h 52"/>
                <a:gd name="T26" fmla="*/ 5 w 9"/>
                <a:gd name="T27" fmla="*/ 52 h 52"/>
                <a:gd name="T28" fmla="*/ 6 w 9"/>
                <a:gd name="T29" fmla="*/ 52 h 52"/>
                <a:gd name="T30" fmla="*/ 8 w 9"/>
                <a:gd name="T31" fmla="*/ 50 h 52"/>
                <a:gd name="T32" fmla="*/ 9 w 9"/>
                <a:gd name="T33" fmla="*/ 48 h 52"/>
                <a:gd name="T34" fmla="*/ 9 w 9"/>
                <a:gd name="T35" fmla="*/ 46 h 52"/>
                <a:gd name="T36" fmla="*/ 9 w 9"/>
                <a:gd name="T37" fmla="*/ 5 h 5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 h="52">
                  <a:moveTo>
                    <a:pt x="9" y="5"/>
                  </a:moveTo>
                  <a:lnTo>
                    <a:pt x="9" y="3"/>
                  </a:lnTo>
                  <a:lnTo>
                    <a:pt x="9" y="1"/>
                  </a:lnTo>
                  <a:lnTo>
                    <a:pt x="8" y="0"/>
                  </a:lnTo>
                  <a:lnTo>
                    <a:pt x="6" y="0"/>
                  </a:lnTo>
                  <a:lnTo>
                    <a:pt x="5" y="0"/>
                  </a:lnTo>
                  <a:lnTo>
                    <a:pt x="3" y="0"/>
                  </a:lnTo>
                  <a:lnTo>
                    <a:pt x="1" y="1"/>
                  </a:lnTo>
                  <a:lnTo>
                    <a:pt x="0" y="3"/>
                  </a:lnTo>
                  <a:lnTo>
                    <a:pt x="0" y="45"/>
                  </a:lnTo>
                  <a:lnTo>
                    <a:pt x="0" y="46"/>
                  </a:lnTo>
                  <a:lnTo>
                    <a:pt x="1" y="48"/>
                  </a:lnTo>
                  <a:lnTo>
                    <a:pt x="3" y="50"/>
                  </a:lnTo>
                  <a:lnTo>
                    <a:pt x="5" y="52"/>
                  </a:lnTo>
                  <a:lnTo>
                    <a:pt x="6" y="52"/>
                  </a:lnTo>
                  <a:lnTo>
                    <a:pt x="8" y="50"/>
                  </a:lnTo>
                  <a:lnTo>
                    <a:pt x="9" y="48"/>
                  </a:lnTo>
                  <a:lnTo>
                    <a:pt x="9" y="46"/>
                  </a:lnTo>
                  <a:lnTo>
                    <a:pt x="9" y="5"/>
                  </a:lnTo>
                  <a:close/>
                </a:path>
              </a:pathLst>
            </a:custGeom>
            <a:solidFill>
              <a:srgbClr val="000000"/>
            </a:solidFill>
            <a:ln w="9525">
              <a:noFill/>
              <a:round/>
              <a:headEnd/>
              <a:tailEnd/>
            </a:ln>
          </p:spPr>
          <p:txBody>
            <a:bodyPr/>
            <a:lstStyle/>
            <a:p>
              <a:endParaRPr lang="ru-RU"/>
            </a:p>
          </p:txBody>
        </p:sp>
        <p:sp>
          <p:nvSpPr>
            <p:cNvPr id="6235" name="Freeform 125"/>
            <p:cNvSpPr>
              <a:spLocks/>
            </p:cNvSpPr>
            <p:nvPr/>
          </p:nvSpPr>
          <p:spPr bwMode="auto">
            <a:xfrm>
              <a:off x="3854" y="2176"/>
              <a:ext cx="9" cy="52"/>
            </a:xfrm>
            <a:custGeom>
              <a:avLst/>
              <a:gdLst>
                <a:gd name="T0" fmla="*/ 9 w 9"/>
                <a:gd name="T1" fmla="*/ 5 h 52"/>
                <a:gd name="T2" fmla="*/ 9 w 9"/>
                <a:gd name="T3" fmla="*/ 4 h 52"/>
                <a:gd name="T4" fmla="*/ 9 w 9"/>
                <a:gd name="T5" fmla="*/ 2 h 52"/>
                <a:gd name="T6" fmla="*/ 8 w 9"/>
                <a:gd name="T7" fmla="*/ 0 h 52"/>
                <a:gd name="T8" fmla="*/ 6 w 9"/>
                <a:gd name="T9" fmla="*/ 0 h 52"/>
                <a:gd name="T10" fmla="*/ 5 w 9"/>
                <a:gd name="T11" fmla="*/ 0 h 52"/>
                <a:gd name="T12" fmla="*/ 3 w 9"/>
                <a:gd name="T13" fmla="*/ 0 h 52"/>
                <a:gd name="T14" fmla="*/ 1 w 9"/>
                <a:gd name="T15" fmla="*/ 2 h 52"/>
                <a:gd name="T16" fmla="*/ 0 w 9"/>
                <a:gd name="T17" fmla="*/ 4 h 52"/>
                <a:gd name="T18" fmla="*/ 0 w 9"/>
                <a:gd name="T19" fmla="*/ 45 h 52"/>
                <a:gd name="T20" fmla="*/ 0 w 9"/>
                <a:gd name="T21" fmla="*/ 47 h 52"/>
                <a:gd name="T22" fmla="*/ 1 w 9"/>
                <a:gd name="T23" fmla="*/ 49 h 52"/>
                <a:gd name="T24" fmla="*/ 3 w 9"/>
                <a:gd name="T25" fmla="*/ 50 h 52"/>
                <a:gd name="T26" fmla="*/ 5 w 9"/>
                <a:gd name="T27" fmla="*/ 52 h 52"/>
                <a:gd name="T28" fmla="*/ 6 w 9"/>
                <a:gd name="T29" fmla="*/ 52 h 52"/>
                <a:gd name="T30" fmla="*/ 8 w 9"/>
                <a:gd name="T31" fmla="*/ 50 h 52"/>
                <a:gd name="T32" fmla="*/ 9 w 9"/>
                <a:gd name="T33" fmla="*/ 49 h 52"/>
                <a:gd name="T34" fmla="*/ 9 w 9"/>
                <a:gd name="T35" fmla="*/ 47 h 52"/>
                <a:gd name="T36" fmla="*/ 9 w 9"/>
                <a:gd name="T37" fmla="*/ 5 h 5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 h="52">
                  <a:moveTo>
                    <a:pt x="9" y="5"/>
                  </a:moveTo>
                  <a:lnTo>
                    <a:pt x="9" y="4"/>
                  </a:lnTo>
                  <a:lnTo>
                    <a:pt x="9" y="2"/>
                  </a:lnTo>
                  <a:lnTo>
                    <a:pt x="8" y="0"/>
                  </a:lnTo>
                  <a:lnTo>
                    <a:pt x="6" y="0"/>
                  </a:lnTo>
                  <a:lnTo>
                    <a:pt x="5" y="0"/>
                  </a:lnTo>
                  <a:lnTo>
                    <a:pt x="3" y="0"/>
                  </a:lnTo>
                  <a:lnTo>
                    <a:pt x="1" y="2"/>
                  </a:lnTo>
                  <a:lnTo>
                    <a:pt x="0" y="4"/>
                  </a:lnTo>
                  <a:lnTo>
                    <a:pt x="0" y="45"/>
                  </a:lnTo>
                  <a:lnTo>
                    <a:pt x="0" y="47"/>
                  </a:lnTo>
                  <a:lnTo>
                    <a:pt x="1" y="49"/>
                  </a:lnTo>
                  <a:lnTo>
                    <a:pt x="3" y="50"/>
                  </a:lnTo>
                  <a:lnTo>
                    <a:pt x="5" y="52"/>
                  </a:lnTo>
                  <a:lnTo>
                    <a:pt x="6" y="52"/>
                  </a:lnTo>
                  <a:lnTo>
                    <a:pt x="8" y="50"/>
                  </a:lnTo>
                  <a:lnTo>
                    <a:pt x="9" y="49"/>
                  </a:lnTo>
                  <a:lnTo>
                    <a:pt x="9" y="47"/>
                  </a:lnTo>
                  <a:lnTo>
                    <a:pt x="9" y="5"/>
                  </a:lnTo>
                  <a:close/>
                </a:path>
              </a:pathLst>
            </a:custGeom>
            <a:solidFill>
              <a:srgbClr val="000000"/>
            </a:solidFill>
            <a:ln w="9525">
              <a:noFill/>
              <a:round/>
              <a:headEnd/>
              <a:tailEnd/>
            </a:ln>
          </p:spPr>
          <p:txBody>
            <a:bodyPr/>
            <a:lstStyle/>
            <a:p>
              <a:endParaRPr lang="ru-RU"/>
            </a:p>
          </p:txBody>
        </p:sp>
        <p:sp>
          <p:nvSpPr>
            <p:cNvPr id="6236" name="Freeform 126"/>
            <p:cNvSpPr>
              <a:spLocks/>
            </p:cNvSpPr>
            <p:nvPr/>
          </p:nvSpPr>
          <p:spPr bwMode="auto">
            <a:xfrm>
              <a:off x="3854" y="2249"/>
              <a:ext cx="9" cy="52"/>
            </a:xfrm>
            <a:custGeom>
              <a:avLst/>
              <a:gdLst>
                <a:gd name="T0" fmla="*/ 9 w 9"/>
                <a:gd name="T1" fmla="*/ 5 h 52"/>
                <a:gd name="T2" fmla="*/ 9 w 9"/>
                <a:gd name="T3" fmla="*/ 3 h 52"/>
                <a:gd name="T4" fmla="*/ 9 w 9"/>
                <a:gd name="T5" fmla="*/ 2 h 52"/>
                <a:gd name="T6" fmla="*/ 8 w 9"/>
                <a:gd name="T7" fmla="*/ 0 h 52"/>
                <a:gd name="T8" fmla="*/ 6 w 9"/>
                <a:gd name="T9" fmla="*/ 0 h 52"/>
                <a:gd name="T10" fmla="*/ 5 w 9"/>
                <a:gd name="T11" fmla="*/ 0 h 52"/>
                <a:gd name="T12" fmla="*/ 3 w 9"/>
                <a:gd name="T13" fmla="*/ 0 h 52"/>
                <a:gd name="T14" fmla="*/ 1 w 9"/>
                <a:gd name="T15" fmla="*/ 2 h 52"/>
                <a:gd name="T16" fmla="*/ 0 w 9"/>
                <a:gd name="T17" fmla="*/ 3 h 52"/>
                <a:gd name="T18" fmla="*/ 0 w 9"/>
                <a:gd name="T19" fmla="*/ 45 h 52"/>
                <a:gd name="T20" fmla="*/ 0 w 9"/>
                <a:gd name="T21" fmla="*/ 46 h 52"/>
                <a:gd name="T22" fmla="*/ 1 w 9"/>
                <a:gd name="T23" fmla="*/ 48 h 52"/>
                <a:gd name="T24" fmla="*/ 3 w 9"/>
                <a:gd name="T25" fmla="*/ 50 h 52"/>
                <a:gd name="T26" fmla="*/ 5 w 9"/>
                <a:gd name="T27" fmla="*/ 52 h 52"/>
                <a:gd name="T28" fmla="*/ 6 w 9"/>
                <a:gd name="T29" fmla="*/ 52 h 52"/>
                <a:gd name="T30" fmla="*/ 8 w 9"/>
                <a:gd name="T31" fmla="*/ 50 h 52"/>
                <a:gd name="T32" fmla="*/ 9 w 9"/>
                <a:gd name="T33" fmla="*/ 48 h 52"/>
                <a:gd name="T34" fmla="*/ 9 w 9"/>
                <a:gd name="T35" fmla="*/ 46 h 52"/>
                <a:gd name="T36" fmla="*/ 9 w 9"/>
                <a:gd name="T37" fmla="*/ 5 h 5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 h="52">
                  <a:moveTo>
                    <a:pt x="9" y="5"/>
                  </a:moveTo>
                  <a:lnTo>
                    <a:pt x="9" y="3"/>
                  </a:lnTo>
                  <a:lnTo>
                    <a:pt x="9" y="2"/>
                  </a:lnTo>
                  <a:lnTo>
                    <a:pt x="8" y="0"/>
                  </a:lnTo>
                  <a:lnTo>
                    <a:pt x="6" y="0"/>
                  </a:lnTo>
                  <a:lnTo>
                    <a:pt x="5" y="0"/>
                  </a:lnTo>
                  <a:lnTo>
                    <a:pt x="3" y="0"/>
                  </a:lnTo>
                  <a:lnTo>
                    <a:pt x="1" y="2"/>
                  </a:lnTo>
                  <a:lnTo>
                    <a:pt x="0" y="3"/>
                  </a:lnTo>
                  <a:lnTo>
                    <a:pt x="0" y="45"/>
                  </a:lnTo>
                  <a:lnTo>
                    <a:pt x="0" y="46"/>
                  </a:lnTo>
                  <a:lnTo>
                    <a:pt x="1" y="48"/>
                  </a:lnTo>
                  <a:lnTo>
                    <a:pt x="3" y="50"/>
                  </a:lnTo>
                  <a:lnTo>
                    <a:pt x="5" y="52"/>
                  </a:lnTo>
                  <a:lnTo>
                    <a:pt x="6" y="52"/>
                  </a:lnTo>
                  <a:lnTo>
                    <a:pt x="8" y="50"/>
                  </a:lnTo>
                  <a:lnTo>
                    <a:pt x="9" y="48"/>
                  </a:lnTo>
                  <a:lnTo>
                    <a:pt x="9" y="46"/>
                  </a:lnTo>
                  <a:lnTo>
                    <a:pt x="9" y="5"/>
                  </a:lnTo>
                  <a:close/>
                </a:path>
              </a:pathLst>
            </a:custGeom>
            <a:solidFill>
              <a:srgbClr val="000000"/>
            </a:solidFill>
            <a:ln w="9525">
              <a:noFill/>
              <a:round/>
              <a:headEnd/>
              <a:tailEnd/>
            </a:ln>
          </p:spPr>
          <p:txBody>
            <a:bodyPr/>
            <a:lstStyle/>
            <a:p>
              <a:endParaRPr lang="ru-RU"/>
            </a:p>
          </p:txBody>
        </p:sp>
        <p:sp>
          <p:nvSpPr>
            <p:cNvPr id="6237" name="Freeform 127"/>
            <p:cNvSpPr>
              <a:spLocks/>
            </p:cNvSpPr>
            <p:nvPr/>
          </p:nvSpPr>
          <p:spPr bwMode="auto">
            <a:xfrm>
              <a:off x="3854" y="2321"/>
              <a:ext cx="9" cy="52"/>
            </a:xfrm>
            <a:custGeom>
              <a:avLst/>
              <a:gdLst>
                <a:gd name="T0" fmla="*/ 9 w 9"/>
                <a:gd name="T1" fmla="*/ 6 h 52"/>
                <a:gd name="T2" fmla="*/ 9 w 9"/>
                <a:gd name="T3" fmla="*/ 4 h 52"/>
                <a:gd name="T4" fmla="*/ 9 w 9"/>
                <a:gd name="T5" fmla="*/ 2 h 52"/>
                <a:gd name="T6" fmla="*/ 8 w 9"/>
                <a:gd name="T7" fmla="*/ 0 h 52"/>
                <a:gd name="T8" fmla="*/ 6 w 9"/>
                <a:gd name="T9" fmla="*/ 0 h 52"/>
                <a:gd name="T10" fmla="*/ 5 w 9"/>
                <a:gd name="T11" fmla="*/ 0 h 52"/>
                <a:gd name="T12" fmla="*/ 3 w 9"/>
                <a:gd name="T13" fmla="*/ 0 h 52"/>
                <a:gd name="T14" fmla="*/ 1 w 9"/>
                <a:gd name="T15" fmla="*/ 2 h 52"/>
                <a:gd name="T16" fmla="*/ 0 w 9"/>
                <a:gd name="T17" fmla="*/ 4 h 52"/>
                <a:gd name="T18" fmla="*/ 0 w 9"/>
                <a:gd name="T19" fmla="*/ 45 h 52"/>
                <a:gd name="T20" fmla="*/ 0 w 9"/>
                <a:gd name="T21" fmla="*/ 47 h 52"/>
                <a:gd name="T22" fmla="*/ 1 w 9"/>
                <a:gd name="T23" fmla="*/ 49 h 52"/>
                <a:gd name="T24" fmla="*/ 3 w 9"/>
                <a:gd name="T25" fmla="*/ 50 h 52"/>
                <a:gd name="T26" fmla="*/ 5 w 9"/>
                <a:gd name="T27" fmla="*/ 52 h 52"/>
                <a:gd name="T28" fmla="*/ 6 w 9"/>
                <a:gd name="T29" fmla="*/ 52 h 52"/>
                <a:gd name="T30" fmla="*/ 8 w 9"/>
                <a:gd name="T31" fmla="*/ 50 h 52"/>
                <a:gd name="T32" fmla="*/ 9 w 9"/>
                <a:gd name="T33" fmla="*/ 49 h 52"/>
                <a:gd name="T34" fmla="*/ 9 w 9"/>
                <a:gd name="T35" fmla="*/ 47 h 52"/>
                <a:gd name="T36" fmla="*/ 9 w 9"/>
                <a:gd name="T37" fmla="*/ 6 h 5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 h="52">
                  <a:moveTo>
                    <a:pt x="9" y="6"/>
                  </a:moveTo>
                  <a:lnTo>
                    <a:pt x="9" y="4"/>
                  </a:lnTo>
                  <a:lnTo>
                    <a:pt x="9" y="2"/>
                  </a:lnTo>
                  <a:lnTo>
                    <a:pt x="8" y="0"/>
                  </a:lnTo>
                  <a:lnTo>
                    <a:pt x="6" y="0"/>
                  </a:lnTo>
                  <a:lnTo>
                    <a:pt x="5" y="0"/>
                  </a:lnTo>
                  <a:lnTo>
                    <a:pt x="3" y="0"/>
                  </a:lnTo>
                  <a:lnTo>
                    <a:pt x="1" y="2"/>
                  </a:lnTo>
                  <a:lnTo>
                    <a:pt x="0" y="4"/>
                  </a:lnTo>
                  <a:lnTo>
                    <a:pt x="0" y="45"/>
                  </a:lnTo>
                  <a:lnTo>
                    <a:pt x="0" y="47"/>
                  </a:lnTo>
                  <a:lnTo>
                    <a:pt x="1" y="49"/>
                  </a:lnTo>
                  <a:lnTo>
                    <a:pt x="3" y="50"/>
                  </a:lnTo>
                  <a:lnTo>
                    <a:pt x="5" y="52"/>
                  </a:lnTo>
                  <a:lnTo>
                    <a:pt x="6" y="52"/>
                  </a:lnTo>
                  <a:lnTo>
                    <a:pt x="8" y="50"/>
                  </a:lnTo>
                  <a:lnTo>
                    <a:pt x="9" y="49"/>
                  </a:lnTo>
                  <a:lnTo>
                    <a:pt x="9" y="47"/>
                  </a:lnTo>
                  <a:lnTo>
                    <a:pt x="9" y="6"/>
                  </a:lnTo>
                  <a:close/>
                </a:path>
              </a:pathLst>
            </a:custGeom>
            <a:solidFill>
              <a:srgbClr val="000000"/>
            </a:solidFill>
            <a:ln w="9525">
              <a:noFill/>
              <a:round/>
              <a:headEnd/>
              <a:tailEnd/>
            </a:ln>
          </p:spPr>
          <p:txBody>
            <a:bodyPr/>
            <a:lstStyle/>
            <a:p>
              <a:endParaRPr lang="ru-RU"/>
            </a:p>
          </p:txBody>
        </p:sp>
        <p:sp>
          <p:nvSpPr>
            <p:cNvPr id="6238" name="Freeform 128"/>
            <p:cNvSpPr>
              <a:spLocks/>
            </p:cNvSpPr>
            <p:nvPr/>
          </p:nvSpPr>
          <p:spPr bwMode="auto">
            <a:xfrm>
              <a:off x="3854" y="2394"/>
              <a:ext cx="9" cy="52"/>
            </a:xfrm>
            <a:custGeom>
              <a:avLst/>
              <a:gdLst>
                <a:gd name="T0" fmla="*/ 9 w 9"/>
                <a:gd name="T1" fmla="*/ 5 h 52"/>
                <a:gd name="T2" fmla="*/ 9 w 9"/>
                <a:gd name="T3" fmla="*/ 3 h 52"/>
                <a:gd name="T4" fmla="*/ 9 w 9"/>
                <a:gd name="T5" fmla="*/ 2 h 52"/>
                <a:gd name="T6" fmla="*/ 8 w 9"/>
                <a:gd name="T7" fmla="*/ 0 h 52"/>
                <a:gd name="T8" fmla="*/ 6 w 9"/>
                <a:gd name="T9" fmla="*/ 0 h 52"/>
                <a:gd name="T10" fmla="*/ 5 w 9"/>
                <a:gd name="T11" fmla="*/ 0 h 52"/>
                <a:gd name="T12" fmla="*/ 3 w 9"/>
                <a:gd name="T13" fmla="*/ 0 h 52"/>
                <a:gd name="T14" fmla="*/ 1 w 9"/>
                <a:gd name="T15" fmla="*/ 2 h 52"/>
                <a:gd name="T16" fmla="*/ 0 w 9"/>
                <a:gd name="T17" fmla="*/ 3 h 52"/>
                <a:gd name="T18" fmla="*/ 0 w 9"/>
                <a:gd name="T19" fmla="*/ 45 h 52"/>
                <a:gd name="T20" fmla="*/ 0 w 9"/>
                <a:gd name="T21" fmla="*/ 47 h 52"/>
                <a:gd name="T22" fmla="*/ 1 w 9"/>
                <a:gd name="T23" fmla="*/ 48 h 52"/>
                <a:gd name="T24" fmla="*/ 3 w 9"/>
                <a:gd name="T25" fmla="*/ 50 h 52"/>
                <a:gd name="T26" fmla="*/ 5 w 9"/>
                <a:gd name="T27" fmla="*/ 52 h 52"/>
                <a:gd name="T28" fmla="*/ 6 w 9"/>
                <a:gd name="T29" fmla="*/ 52 h 52"/>
                <a:gd name="T30" fmla="*/ 8 w 9"/>
                <a:gd name="T31" fmla="*/ 50 h 52"/>
                <a:gd name="T32" fmla="*/ 9 w 9"/>
                <a:gd name="T33" fmla="*/ 48 h 52"/>
                <a:gd name="T34" fmla="*/ 9 w 9"/>
                <a:gd name="T35" fmla="*/ 47 h 52"/>
                <a:gd name="T36" fmla="*/ 9 w 9"/>
                <a:gd name="T37" fmla="*/ 5 h 5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 h="52">
                  <a:moveTo>
                    <a:pt x="9" y="5"/>
                  </a:moveTo>
                  <a:lnTo>
                    <a:pt x="9" y="3"/>
                  </a:lnTo>
                  <a:lnTo>
                    <a:pt x="9" y="2"/>
                  </a:lnTo>
                  <a:lnTo>
                    <a:pt x="8" y="0"/>
                  </a:lnTo>
                  <a:lnTo>
                    <a:pt x="6" y="0"/>
                  </a:lnTo>
                  <a:lnTo>
                    <a:pt x="5" y="0"/>
                  </a:lnTo>
                  <a:lnTo>
                    <a:pt x="3" y="0"/>
                  </a:lnTo>
                  <a:lnTo>
                    <a:pt x="1" y="2"/>
                  </a:lnTo>
                  <a:lnTo>
                    <a:pt x="0" y="3"/>
                  </a:lnTo>
                  <a:lnTo>
                    <a:pt x="0" y="45"/>
                  </a:lnTo>
                  <a:lnTo>
                    <a:pt x="0" y="47"/>
                  </a:lnTo>
                  <a:lnTo>
                    <a:pt x="1" y="48"/>
                  </a:lnTo>
                  <a:lnTo>
                    <a:pt x="3" y="50"/>
                  </a:lnTo>
                  <a:lnTo>
                    <a:pt x="5" y="52"/>
                  </a:lnTo>
                  <a:lnTo>
                    <a:pt x="6" y="52"/>
                  </a:lnTo>
                  <a:lnTo>
                    <a:pt x="8" y="50"/>
                  </a:lnTo>
                  <a:lnTo>
                    <a:pt x="9" y="48"/>
                  </a:lnTo>
                  <a:lnTo>
                    <a:pt x="9" y="47"/>
                  </a:lnTo>
                  <a:lnTo>
                    <a:pt x="9" y="5"/>
                  </a:lnTo>
                  <a:close/>
                </a:path>
              </a:pathLst>
            </a:custGeom>
            <a:solidFill>
              <a:srgbClr val="000000"/>
            </a:solidFill>
            <a:ln w="9525">
              <a:noFill/>
              <a:round/>
              <a:headEnd/>
              <a:tailEnd/>
            </a:ln>
          </p:spPr>
          <p:txBody>
            <a:bodyPr/>
            <a:lstStyle/>
            <a:p>
              <a:endParaRPr lang="ru-RU"/>
            </a:p>
          </p:txBody>
        </p:sp>
        <p:sp>
          <p:nvSpPr>
            <p:cNvPr id="6239" name="Freeform 129"/>
            <p:cNvSpPr>
              <a:spLocks/>
            </p:cNvSpPr>
            <p:nvPr/>
          </p:nvSpPr>
          <p:spPr bwMode="auto">
            <a:xfrm>
              <a:off x="3854" y="2466"/>
              <a:ext cx="9" cy="52"/>
            </a:xfrm>
            <a:custGeom>
              <a:avLst/>
              <a:gdLst>
                <a:gd name="T0" fmla="*/ 9 w 9"/>
                <a:gd name="T1" fmla="*/ 6 h 52"/>
                <a:gd name="T2" fmla="*/ 9 w 9"/>
                <a:gd name="T3" fmla="*/ 4 h 52"/>
                <a:gd name="T4" fmla="*/ 9 w 9"/>
                <a:gd name="T5" fmla="*/ 2 h 52"/>
                <a:gd name="T6" fmla="*/ 8 w 9"/>
                <a:gd name="T7" fmla="*/ 0 h 52"/>
                <a:gd name="T8" fmla="*/ 6 w 9"/>
                <a:gd name="T9" fmla="*/ 0 h 52"/>
                <a:gd name="T10" fmla="*/ 5 w 9"/>
                <a:gd name="T11" fmla="*/ 0 h 52"/>
                <a:gd name="T12" fmla="*/ 3 w 9"/>
                <a:gd name="T13" fmla="*/ 0 h 52"/>
                <a:gd name="T14" fmla="*/ 1 w 9"/>
                <a:gd name="T15" fmla="*/ 2 h 52"/>
                <a:gd name="T16" fmla="*/ 0 w 9"/>
                <a:gd name="T17" fmla="*/ 4 h 52"/>
                <a:gd name="T18" fmla="*/ 0 w 9"/>
                <a:gd name="T19" fmla="*/ 45 h 52"/>
                <a:gd name="T20" fmla="*/ 0 w 9"/>
                <a:gd name="T21" fmla="*/ 47 h 52"/>
                <a:gd name="T22" fmla="*/ 1 w 9"/>
                <a:gd name="T23" fmla="*/ 49 h 52"/>
                <a:gd name="T24" fmla="*/ 3 w 9"/>
                <a:gd name="T25" fmla="*/ 51 h 52"/>
                <a:gd name="T26" fmla="*/ 5 w 9"/>
                <a:gd name="T27" fmla="*/ 52 h 52"/>
                <a:gd name="T28" fmla="*/ 6 w 9"/>
                <a:gd name="T29" fmla="*/ 52 h 52"/>
                <a:gd name="T30" fmla="*/ 8 w 9"/>
                <a:gd name="T31" fmla="*/ 51 h 52"/>
                <a:gd name="T32" fmla="*/ 9 w 9"/>
                <a:gd name="T33" fmla="*/ 49 h 52"/>
                <a:gd name="T34" fmla="*/ 9 w 9"/>
                <a:gd name="T35" fmla="*/ 47 h 52"/>
                <a:gd name="T36" fmla="*/ 9 w 9"/>
                <a:gd name="T37" fmla="*/ 6 h 5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 h="52">
                  <a:moveTo>
                    <a:pt x="9" y="6"/>
                  </a:moveTo>
                  <a:lnTo>
                    <a:pt x="9" y="4"/>
                  </a:lnTo>
                  <a:lnTo>
                    <a:pt x="9" y="2"/>
                  </a:lnTo>
                  <a:lnTo>
                    <a:pt x="8" y="0"/>
                  </a:lnTo>
                  <a:lnTo>
                    <a:pt x="6" y="0"/>
                  </a:lnTo>
                  <a:lnTo>
                    <a:pt x="5" y="0"/>
                  </a:lnTo>
                  <a:lnTo>
                    <a:pt x="3" y="0"/>
                  </a:lnTo>
                  <a:lnTo>
                    <a:pt x="1" y="2"/>
                  </a:lnTo>
                  <a:lnTo>
                    <a:pt x="0" y="4"/>
                  </a:lnTo>
                  <a:lnTo>
                    <a:pt x="0" y="45"/>
                  </a:lnTo>
                  <a:lnTo>
                    <a:pt x="0" y="47"/>
                  </a:lnTo>
                  <a:lnTo>
                    <a:pt x="1" y="49"/>
                  </a:lnTo>
                  <a:lnTo>
                    <a:pt x="3" y="51"/>
                  </a:lnTo>
                  <a:lnTo>
                    <a:pt x="5" y="52"/>
                  </a:lnTo>
                  <a:lnTo>
                    <a:pt x="6" y="52"/>
                  </a:lnTo>
                  <a:lnTo>
                    <a:pt x="8" y="51"/>
                  </a:lnTo>
                  <a:lnTo>
                    <a:pt x="9" y="49"/>
                  </a:lnTo>
                  <a:lnTo>
                    <a:pt x="9" y="47"/>
                  </a:lnTo>
                  <a:lnTo>
                    <a:pt x="9" y="6"/>
                  </a:lnTo>
                  <a:close/>
                </a:path>
              </a:pathLst>
            </a:custGeom>
            <a:solidFill>
              <a:srgbClr val="000000"/>
            </a:solidFill>
            <a:ln w="9525">
              <a:noFill/>
              <a:round/>
              <a:headEnd/>
              <a:tailEnd/>
            </a:ln>
          </p:spPr>
          <p:txBody>
            <a:bodyPr/>
            <a:lstStyle/>
            <a:p>
              <a:endParaRPr lang="ru-RU"/>
            </a:p>
          </p:txBody>
        </p:sp>
        <p:sp>
          <p:nvSpPr>
            <p:cNvPr id="6240" name="Freeform 130"/>
            <p:cNvSpPr>
              <a:spLocks/>
            </p:cNvSpPr>
            <p:nvPr/>
          </p:nvSpPr>
          <p:spPr bwMode="auto">
            <a:xfrm>
              <a:off x="3854" y="2539"/>
              <a:ext cx="9" cy="52"/>
            </a:xfrm>
            <a:custGeom>
              <a:avLst/>
              <a:gdLst>
                <a:gd name="T0" fmla="*/ 9 w 9"/>
                <a:gd name="T1" fmla="*/ 5 h 52"/>
                <a:gd name="T2" fmla="*/ 9 w 9"/>
                <a:gd name="T3" fmla="*/ 3 h 52"/>
                <a:gd name="T4" fmla="*/ 9 w 9"/>
                <a:gd name="T5" fmla="*/ 2 h 52"/>
                <a:gd name="T6" fmla="*/ 8 w 9"/>
                <a:gd name="T7" fmla="*/ 0 h 52"/>
                <a:gd name="T8" fmla="*/ 6 w 9"/>
                <a:gd name="T9" fmla="*/ 0 h 52"/>
                <a:gd name="T10" fmla="*/ 5 w 9"/>
                <a:gd name="T11" fmla="*/ 0 h 52"/>
                <a:gd name="T12" fmla="*/ 3 w 9"/>
                <a:gd name="T13" fmla="*/ 0 h 52"/>
                <a:gd name="T14" fmla="*/ 1 w 9"/>
                <a:gd name="T15" fmla="*/ 2 h 52"/>
                <a:gd name="T16" fmla="*/ 0 w 9"/>
                <a:gd name="T17" fmla="*/ 3 h 52"/>
                <a:gd name="T18" fmla="*/ 0 w 9"/>
                <a:gd name="T19" fmla="*/ 45 h 52"/>
                <a:gd name="T20" fmla="*/ 0 w 9"/>
                <a:gd name="T21" fmla="*/ 47 h 52"/>
                <a:gd name="T22" fmla="*/ 1 w 9"/>
                <a:gd name="T23" fmla="*/ 48 h 52"/>
                <a:gd name="T24" fmla="*/ 3 w 9"/>
                <a:gd name="T25" fmla="*/ 50 h 52"/>
                <a:gd name="T26" fmla="*/ 5 w 9"/>
                <a:gd name="T27" fmla="*/ 52 h 52"/>
                <a:gd name="T28" fmla="*/ 6 w 9"/>
                <a:gd name="T29" fmla="*/ 52 h 52"/>
                <a:gd name="T30" fmla="*/ 8 w 9"/>
                <a:gd name="T31" fmla="*/ 50 h 52"/>
                <a:gd name="T32" fmla="*/ 9 w 9"/>
                <a:gd name="T33" fmla="*/ 48 h 52"/>
                <a:gd name="T34" fmla="*/ 9 w 9"/>
                <a:gd name="T35" fmla="*/ 47 h 52"/>
                <a:gd name="T36" fmla="*/ 9 w 9"/>
                <a:gd name="T37" fmla="*/ 5 h 5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 h="52">
                  <a:moveTo>
                    <a:pt x="9" y="5"/>
                  </a:moveTo>
                  <a:lnTo>
                    <a:pt x="9" y="3"/>
                  </a:lnTo>
                  <a:lnTo>
                    <a:pt x="9" y="2"/>
                  </a:lnTo>
                  <a:lnTo>
                    <a:pt x="8" y="0"/>
                  </a:lnTo>
                  <a:lnTo>
                    <a:pt x="6" y="0"/>
                  </a:lnTo>
                  <a:lnTo>
                    <a:pt x="5" y="0"/>
                  </a:lnTo>
                  <a:lnTo>
                    <a:pt x="3" y="0"/>
                  </a:lnTo>
                  <a:lnTo>
                    <a:pt x="1" y="2"/>
                  </a:lnTo>
                  <a:lnTo>
                    <a:pt x="0" y="3"/>
                  </a:lnTo>
                  <a:lnTo>
                    <a:pt x="0" y="45"/>
                  </a:lnTo>
                  <a:lnTo>
                    <a:pt x="0" y="47"/>
                  </a:lnTo>
                  <a:lnTo>
                    <a:pt x="1" y="48"/>
                  </a:lnTo>
                  <a:lnTo>
                    <a:pt x="3" y="50"/>
                  </a:lnTo>
                  <a:lnTo>
                    <a:pt x="5" y="52"/>
                  </a:lnTo>
                  <a:lnTo>
                    <a:pt x="6" y="52"/>
                  </a:lnTo>
                  <a:lnTo>
                    <a:pt x="8" y="50"/>
                  </a:lnTo>
                  <a:lnTo>
                    <a:pt x="9" y="48"/>
                  </a:lnTo>
                  <a:lnTo>
                    <a:pt x="9" y="47"/>
                  </a:lnTo>
                  <a:lnTo>
                    <a:pt x="9" y="5"/>
                  </a:lnTo>
                  <a:close/>
                </a:path>
              </a:pathLst>
            </a:custGeom>
            <a:solidFill>
              <a:srgbClr val="000000"/>
            </a:solidFill>
            <a:ln w="9525">
              <a:noFill/>
              <a:round/>
              <a:headEnd/>
              <a:tailEnd/>
            </a:ln>
          </p:spPr>
          <p:txBody>
            <a:bodyPr/>
            <a:lstStyle/>
            <a:p>
              <a:endParaRPr lang="ru-RU"/>
            </a:p>
          </p:txBody>
        </p:sp>
        <p:sp>
          <p:nvSpPr>
            <p:cNvPr id="6241" name="Freeform 131"/>
            <p:cNvSpPr>
              <a:spLocks/>
            </p:cNvSpPr>
            <p:nvPr/>
          </p:nvSpPr>
          <p:spPr bwMode="auto">
            <a:xfrm>
              <a:off x="3854" y="2612"/>
              <a:ext cx="9" cy="51"/>
            </a:xfrm>
            <a:custGeom>
              <a:avLst/>
              <a:gdLst>
                <a:gd name="T0" fmla="*/ 9 w 9"/>
                <a:gd name="T1" fmla="*/ 5 h 51"/>
                <a:gd name="T2" fmla="*/ 9 w 9"/>
                <a:gd name="T3" fmla="*/ 3 h 51"/>
                <a:gd name="T4" fmla="*/ 9 w 9"/>
                <a:gd name="T5" fmla="*/ 1 h 51"/>
                <a:gd name="T6" fmla="*/ 8 w 9"/>
                <a:gd name="T7" fmla="*/ 0 h 51"/>
                <a:gd name="T8" fmla="*/ 6 w 9"/>
                <a:gd name="T9" fmla="*/ 0 h 51"/>
                <a:gd name="T10" fmla="*/ 5 w 9"/>
                <a:gd name="T11" fmla="*/ 0 h 51"/>
                <a:gd name="T12" fmla="*/ 3 w 9"/>
                <a:gd name="T13" fmla="*/ 0 h 51"/>
                <a:gd name="T14" fmla="*/ 1 w 9"/>
                <a:gd name="T15" fmla="*/ 1 h 51"/>
                <a:gd name="T16" fmla="*/ 0 w 9"/>
                <a:gd name="T17" fmla="*/ 3 h 51"/>
                <a:gd name="T18" fmla="*/ 0 w 9"/>
                <a:gd name="T19" fmla="*/ 44 h 51"/>
                <a:gd name="T20" fmla="*/ 0 w 9"/>
                <a:gd name="T21" fmla="*/ 46 h 51"/>
                <a:gd name="T22" fmla="*/ 1 w 9"/>
                <a:gd name="T23" fmla="*/ 48 h 51"/>
                <a:gd name="T24" fmla="*/ 3 w 9"/>
                <a:gd name="T25" fmla="*/ 50 h 51"/>
                <a:gd name="T26" fmla="*/ 5 w 9"/>
                <a:gd name="T27" fmla="*/ 51 h 51"/>
                <a:gd name="T28" fmla="*/ 6 w 9"/>
                <a:gd name="T29" fmla="*/ 51 h 51"/>
                <a:gd name="T30" fmla="*/ 8 w 9"/>
                <a:gd name="T31" fmla="*/ 50 h 51"/>
                <a:gd name="T32" fmla="*/ 9 w 9"/>
                <a:gd name="T33" fmla="*/ 48 h 51"/>
                <a:gd name="T34" fmla="*/ 9 w 9"/>
                <a:gd name="T35" fmla="*/ 46 h 51"/>
                <a:gd name="T36" fmla="*/ 9 w 9"/>
                <a:gd name="T37" fmla="*/ 5 h 5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 h="51">
                  <a:moveTo>
                    <a:pt x="9" y="5"/>
                  </a:moveTo>
                  <a:lnTo>
                    <a:pt x="9" y="3"/>
                  </a:lnTo>
                  <a:lnTo>
                    <a:pt x="9" y="1"/>
                  </a:lnTo>
                  <a:lnTo>
                    <a:pt x="8" y="0"/>
                  </a:lnTo>
                  <a:lnTo>
                    <a:pt x="6" y="0"/>
                  </a:lnTo>
                  <a:lnTo>
                    <a:pt x="5" y="0"/>
                  </a:lnTo>
                  <a:lnTo>
                    <a:pt x="3" y="0"/>
                  </a:lnTo>
                  <a:lnTo>
                    <a:pt x="1" y="1"/>
                  </a:lnTo>
                  <a:lnTo>
                    <a:pt x="0" y="3"/>
                  </a:lnTo>
                  <a:lnTo>
                    <a:pt x="0" y="44"/>
                  </a:lnTo>
                  <a:lnTo>
                    <a:pt x="0" y="46"/>
                  </a:lnTo>
                  <a:lnTo>
                    <a:pt x="1" y="48"/>
                  </a:lnTo>
                  <a:lnTo>
                    <a:pt x="3" y="50"/>
                  </a:lnTo>
                  <a:lnTo>
                    <a:pt x="5" y="51"/>
                  </a:lnTo>
                  <a:lnTo>
                    <a:pt x="6" y="51"/>
                  </a:lnTo>
                  <a:lnTo>
                    <a:pt x="8" y="50"/>
                  </a:lnTo>
                  <a:lnTo>
                    <a:pt x="9" y="48"/>
                  </a:lnTo>
                  <a:lnTo>
                    <a:pt x="9" y="46"/>
                  </a:lnTo>
                  <a:lnTo>
                    <a:pt x="9" y="5"/>
                  </a:lnTo>
                  <a:close/>
                </a:path>
              </a:pathLst>
            </a:custGeom>
            <a:solidFill>
              <a:srgbClr val="000000"/>
            </a:solidFill>
            <a:ln w="9525">
              <a:noFill/>
              <a:round/>
              <a:headEnd/>
              <a:tailEnd/>
            </a:ln>
          </p:spPr>
          <p:txBody>
            <a:bodyPr/>
            <a:lstStyle/>
            <a:p>
              <a:endParaRPr lang="ru-RU"/>
            </a:p>
          </p:txBody>
        </p:sp>
        <p:sp>
          <p:nvSpPr>
            <p:cNvPr id="6242" name="Freeform 132"/>
            <p:cNvSpPr>
              <a:spLocks/>
            </p:cNvSpPr>
            <p:nvPr/>
          </p:nvSpPr>
          <p:spPr bwMode="auto">
            <a:xfrm>
              <a:off x="3854" y="2684"/>
              <a:ext cx="9" cy="52"/>
            </a:xfrm>
            <a:custGeom>
              <a:avLst/>
              <a:gdLst>
                <a:gd name="T0" fmla="*/ 9 w 9"/>
                <a:gd name="T1" fmla="*/ 5 h 52"/>
                <a:gd name="T2" fmla="*/ 9 w 9"/>
                <a:gd name="T3" fmla="*/ 4 h 52"/>
                <a:gd name="T4" fmla="*/ 9 w 9"/>
                <a:gd name="T5" fmla="*/ 2 h 52"/>
                <a:gd name="T6" fmla="*/ 8 w 9"/>
                <a:gd name="T7" fmla="*/ 0 h 52"/>
                <a:gd name="T8" fmla="*/ 6 w 9"/>
                <a:gd name="T9" fmla="*/ 0 h 52"/>
                <a:gd name="T10" fmla="*/ 5 w 9"/>
                <a:gd name="T11" fmla="*/ 0 h 52"/>
                <a:gd name="T12" fmla="*/ 3 w 9"/>
                <a:gd name="T13" fmla="*/ 0 h 52"/>
                <a:gd name="T14" fmla="*/ 1 w 9"/>
                <a:gd name="T15" fmla="*/ 2 h 52"/>
                <a:gd name="T16" fmla="*/ 0 w 9"/>
                <a:gd name="T17" fmla="*/ 4 h 52"/>
                <a:gd name="T18" fmla="*/ 0 w 9"/>
                <a:gd name="T19" fmla="*/ 45 h 52"/>
                <a:gd name="T20" fmla="*/ 0 w 9"/>
                <a:gd name="T21" fmla="*/ 47 h 52"/>
                <a:gd name="T22" fmla="*/ 1 w 9"/>
                <a:gd name="T23" fmla="*/ 48 h 52"/>
                <a:gd name="T24" fmla="*/ 3 w 9"/>
                <a:gd name="T25" fmla="*/ 50 h 52"/>
                <a:gd name="T26" fmla="*/ 5 w 9"/>
                <a:gd name="T27" fmla="*/ 52 h 52"/>
                <a:gd name="T28" fmla="*/ 6 w 9"/>
                <a:gd name="T29" fmla="*/ 52 h 52"/>
                <a:gd name="T30" fmla="*/ 8 w 9"/>
                <a:gd name="T31" fmla="*/ 50 h 52"/>
                <a:gd name="T32" fmla="*/ 9 w 9"/>
                <a:gd name="T33" fmla="*/ 48 h 52"/>
                <a:gd name="T34" fmla="*/ 9 w 9"/>
                <a:gd name="T35" fmla="*/ 47 h 52"/>
                <a:gd name="T36" fmla="*/ 9 w 9"/>
                <a:gd name="T37" fmla="*/ 5 h 5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 h="52">
                  <a:moveTo>
                    <a:pt x="9" y="5"/>
                  </a:moveTo>
                  <a:lnTo>
                    <a:pt x="9" y="4"/>
                  </a:lnTo>
                  <a:lnTo>
                    <a:pt x="9" y="2"/>
                  </a:lnTo>
                  <a:lnTo>
                    <a:pt x="8" y="0"/>
                  </a:lnTo>
                  <a:lnTo>
                    <a:pt x="6" y="0"/>
                  </a:lnTo>
                  <a:lnTo>
                    <a:pt x="5" y="0"/>
                  </a:lnTo>
                  <a:lnTo>
                    <a:pt x="3" y="0"/>
                  </a:lnTo>
                  <a:lnTo>
                    <a:pt x="1" y="2"/>
                  </a:lnTo>
                  <a:lnTo>
                    <a:pt x="0" y="4"/>
                  </a:lnTo>
                  <a:lnTo>
                    <a:pt x="0" y="45"/>
                  </a:lnTo>
                  <a:lnTo>
                    <a:pt x="0" y="47"/>
                  </a:lnTo>
                  <a:lnTo>
                    <a:pt x="1" y="48"/>
                  </a:lnTo>
                  <a:lnTo>
                    <a:pt x="3" y="50"/>
                  </a:lnTo>
                  <a:lnTo>
                    <a:pt x="5" y="52"/>
                  </a:lnTo>
                  <a:lnTo>
                    <a:pt x="6" y="52"/>
                  </a:lnTo>
                  <a:lnTo>
                    <a:pt x="8" y="50"/>
                  </a:lnTo>
                  <a:lnTo>
                    <a:pt x="9" y="48"/>
                  </a:lnTo>
                  <a:lnTo>
                    <a:pt x="9" y="47"/>
                  </a:lnTo>
                  <a:lnTo>
                    <a:pt x="9" y="5"/>
                  </a:lnTo>
                  <a:close/>
                </a:path>
              </a:pathLst>
            </a:custGeom>
            <a:solidFill>
              <a:srgbClr val="000000"/>
            </a:solidFill>
            <a:ln w="9525">
              <a:noFill/>
              <a:round/>
              <a:headEnd/>
              <a:tailEnd/>
            </a:ln>
          </p:spPr>
          <p:txBody>
            <a:bodyPr/>
            <a:lstStyle/>
            <a:p>
              <a:endParaRPr lang="ru-RU"/>
            </a:p>
          </p:txBody>
        </p:sp>
        <p:sp>
          <p:nvSpPr>
            <p:cNvPr id="6243" name="Freeform 133"/>
            <p:cNvSpPr>
              <a:spLocks/>
            </p:cNvSpPr>
            <p:nvPr/>
          </p:nvSpPr>
          <p:spPr bwMode="auto">
            <a:xfrm>
              <a:off x="3854" y="2757"/>
              <a:ext cx="9" cy="51"/>
            </a:xfrm>
            <a:custGeom>
              <a:avLst/>
              <a:gdLst>
                <a:gd name="T0" fmla="*/ 9 w 9"/>
                <a:gd name="T1" fmla="*/ 5 h 51"/>
                <a:gd name="T2" fmla="*/ 9 w 9"/>
                <a:gd name="T3" fmla="*/ 3 h 51"/>
                <a:gd name="T4" fmla="*/ 9 w 9"/>
                <a:gd name="T5" fmla="*/ 1 h 51"/>
                <a:gd name="T6" fmla="*/ 8 w 9"/>
                <a:gd name="T7" fmla="*/ 0 h 51"/>
                <a:gd name="T8" fmla="*/ 6 w 9"/>
                <a:gd name="T9" fmla="*/ 0 h 51"/>
                <a:gd name="T10" fmla="*/ 5 w 9"/>
                <a:gd name="T11" fmla="*/ 0 h 51"/>
                <a:gd name="T12" fmla="*/ 3 w 9"/>
                <a:gd name="T13" fmla="*/ 0 h 51"/>
                <a:gd name="T14" fmla="*/ 1 w 9"/>
                <a:gd name="T15" fmla="*/ 1 h 51"/>
                <a:gd name="T16" fmla="*/ 0 w 9"/>
                <a:gd name="T17" fmla="*/ 3 h 51"/>
                <a:gd name="T18" fmla="*/ 0 w 9"/>
                <a:gd name="T19" fmla="*/ 45 h 51"/>
                <a:gd name="T20" fmla="*/ 0 w 9"/>
                <a:gd name="T21" fmla="*/ 46 h 51"/>
                <a:gd name="T22" fmla="*/ 1 w 9"/>
                <a:gd name="T23" fmla="*/ 48 h 51"/>
                <a:gd name="T24" fmla="*/ 3 w 9"/>
                <a:gd name="T25" fmla="*/ 50 h 51"/>
                <a:gd name="T26" fmla="*/ 5 w 9"/>
                <a:gd name="T27" fmla="*/ 51 h 51"/>
                <a:gd name="T28" fmla="*/ 6 w 9"/>
                <a:gd name="T29" fmla="*/ 51 h 51"/>
                <a:gd name="T30" fmla="*/ 8 w 9"/>
                <a:gd name="T31" fmla="*/ 50 h 51"/>
                <a:gd name="T32" fmla="*/ 9 w 9"/>
                <a:gd name="T33" fmla="*/ 48 h 51"/>
                <a:gd name="T34" fmla="*/ 9 w 9"/>
                <a:gd name="T35" fmla="*/ 46 h 51"/>
                <a:gd name="T36" fmla="*/ 9 w 9"/>
                <a:gd name="T37" fmla="*/ 5 h 5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 h="51">
                  <a:moveTo>
                    <a:pt x="9" y="5"/>
                  </a:moveTo>
                  <a:lnTo>
                    <a:pt x="9" y="3"/>
                  </a:lnTo>
                  <a:lnTo>
                    <a:pt x="9" y="1"/>
                  </a:lnTo>
                  <a:lnTo>
                    <a:pt x="8" y="0"/>
                  </a:lnTo>
                  <a:lnTo>
                    <a:pt x="6" y="0"/>
                  </a:lnTo>
                  <a:lnTo>
                    <a:pt x="5" y="0"/>
                  </a:lnTo>
                  <a:lnTo>
                    <a:pt x="3" y="0"/>
                  </a:lnTo>
                  <a:lnTo>
                    <a:pt x="1" y="1"/>
                  </a:lnTo>
                  <a:lnTo>
                    <a:pt x="0" y="3"/>
                  </a:lnTo>
                  <a:lnTo>
                    <a:pt x="0" y="45"/>
                  </a:lnTo>
                  <a:lnTo>
                    <a:pt x="0" y="46"/>
                  </a:lnTo>
                  <a:lnTo>
                    <a:pt x="1" y="48"/>
                  </a:lnTo>
                  <a:lnTo>
                    <a:pt x="3" y="50"/>
                  </a:lnTo>
                  <a:lnTo>
                    <a:pt x="5" y="51"/>
                  </a:lnTo>
                  <a:lnTo>
                    <a:pt x="6" y="51"/>
                  </a:lnTo>
                  <a:lnTo>
                    <a:pt x="8" y="50"/>
                  </a:lnTo>
                  <a:lnTo>
                    <a:pt x="9" y="48"/>
                  </a:lnTo>
                  <a:lnTo>
                    <a:pt x="9" y="46"/>
                  </a:lnTo>
                  <a:lnTo>
                    <a:pt x="9" y="5"/>
                  </a:lnTo>
                  <a:close/>
                </a:path>
              </a:pathLst>
            </a:custGeom>
            <a:solidFill>
              <a:srgbClr val="000000"/>
            </a:solidFill>
            <a:ln w="9525">
              <a:noFill/>
              <a:round/>
              <a:headEnd/>
              <a:tailEnd/>
            </a:ln>
          </p:spPr>
          <p:txBody>
            <a:bodyPr/>
            <a:lstStyle/>
            <a:p>
              <a:endParaRPr lang="ru-RU"/>
            </a:p>
          </p:txBody>
        </p:sp>
        <p:sp>
          <p:nvSpPr>
            <p:cNvPr id="6244" name="Freeform 134"/>
            <p:cNvSpPr>
              <a:spLocks/>
            </p:cNvSpPr>
            <p:nvPr/>
          </p:nvSpPr>
          <p:spPr bwMode="auto">
            <a:xfrm>
              <a:off x="3854" y="2829"/>
              <a:ext cx="9" cy="52"/>
            </a:xfrm>
            <a:custGeom>
              <a:avLst/>
              <a:gdLst>
                <a:gd name="T0" fmla="*/ 9 w 9"/>
                <a:gd name="T1" fmla="*/ 5 h 52"/>
                <a:gd name="T2" fmla="*/ 9 w 9"/>
                <a:gd name="T3" fmla="*/ 4 h 52"/>
                <a:gd name="T4" fmla="*/ 9 w 9"/>
                <a:gd name="T5" fmla="*/ 2 h 52"/>
                <a:gd name="T6" fmla="*/ 8 w 9"/>
                <a:gd name="T7" fmla="*/ 0 h 52"/>
                <a:gd name="T8" fmla="*/ 6 w 9"/>
                <a:gd name="T9" fmla="*/ 0 h 52"/>
                <a:gd name="T10" fmla="*/ 5 w 9"/>
                <a:gd name="T11" fmla="*/ 0 h 52"/>
                <a:gd name="T12" fmla="*/ 3 w 9"/>
                <a:gd name="T13" fmla="*/ 0 h 52"/>
                <a:gd name="T14" fmla="*/ 1 w 9"/>
                <a:gd name="T15" fmla="*/ 2 h 52"/>
                <a:gd name="T16" fmla="*/ 0 w 9"/>
                <a:gd name="T17" fmla="*/ 4 h 52"/>
                <a:gd name="T18" fmla="*/ 0 w 9"/>
                <a:gd name="T19" fmla="*/ 45 h 52"/>
                <a:gd name="T20" fmla="*/ 0 w 9"/>
                <a:gd name="T21" fmla="*/ 47 h 52"/>
                <a:gd name="T22" fmla="*/ 1 w 9"/>
                <a:gd name="T23" fmla="*/ 49 h 52"/>
                <a:gd name="T24" fmla="*/ 3 w 9"/>
                <a:gd name="T25" fmla="*/ 50 h 52"/>
                <a:gd name="T26" fmla="*/ 5 w 9"/>
                <a:gd name="T27" fmla="*/ 52 h 52"/>
                <a:gd name="T28" fmla="*/ 6 w 9"/>
                <a:gd name="T29" fmla="*/ 52 h 52"/>
                <a:gd name="T30" fmla="*/ 8 w 9"/>
                <a:gd name="T31" fmla="*/ 50 h 52"/>
                <a:gd name="T32" fmla="*/ 9 w 9"/>
                <a:gd name="T33" fmla="*/ 49 h 52"/>
                <a:gd name="T34" fmla="*/ 9 w 9"/>
                <a:gd name="T35" fmla="*/ 47 h 52"/>
                <a:gd name="T36" fmla="*/ 9 w 9"/>
                <a:gd name="T37" fmla="*/ 5 h 5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 h="52">
                  <a:moveTo>
                    <a:pt x="9" y="5"/>
                  </a:moveTo>
                  <a:lnTo>
                    <a:pt x="9" y="4"/>
                  </a:lnTo>
                  <a:lnTo>
                    <a:pt x="9" y="2"/>
                  </a:lnTo>
                  <a:lnTo>
                    <a:pt x="8" y="0"/>
                  </a:lnTo>
                  <a:lnTo>
                    <a:pt x="6" y="0"/>
                  </a:lnTo>
                  <a:lnTo>
                    <a:pt x="5" y="0"/>
                  </a:lnTo>
                  <a:lnTo>
                    <a:pt x="3" y="0"/>
                  </a:lnTo>
                  <a:lnTo>
                    <a:pt x="1" y="2"/>
                  </a:lnTo>
                  <a:lnTo>
                    <a:pt x="0" y="4"/>
                  </a:lnTo>
                  <a:lnTo>
                    <a:pt x="0" y="45"/>
                  </a:lnTo>
                  <a:lnTo>
                    <a:pt x="0" y="47"/>
                  </a:lnTo>
                  <a:lnTo>
                    <a:pt x="1" y="49"/>
                  </a:lnTo>
                  <a:lnTo>
                    <a:pt x="3" y="50"/>
                  </a:lnTo>
                  <a:lnTo>
                    <a:pt x="5" y="52"/>
                  </a:lnTo>
                  <a:lnTo>
                    <a:pt x="6" y="52"/>
                  </a:lnTo>
                  <a:lnTo>
                    <a:pt x="8" y="50"/>
                  </a:lnTo>
                  <a:lnTo>
                    <a:pt x="9" y="49"/>
                  </a:lnTo>
                  <a:lnTo>
                    <a:pt x="9" y="47"/>
                  </a:lnTo>
                  <a:lnTo>
                    <a:pt x="9" y="5"/>
                  </a:lnTo>
                  <a:close/>
                </a:path>
              </a:pathLst>
            </a:custGeom>
            <a:solidFill>
              <a:srgbClr val="000000"/>
            </a:solidFill>
            <a:ln w="9525">
              <a:noFill/>
              <a:round/>
              <a:headEnd/>
              <a:tailEnd/>
            </a:ln>
          </p:spPr>
          <p:txBody>
            <a:bodyPr/>
            <a:lstStyle/>
            <a:p>
              <a:endParaRPr lang="ru-RU"/>
            </a:p>
          </p:txBody>
        </p:sp>
        <p:sp>
          <p:nvSpPr>
            <p:cNvPr id="6245" name="Freeform 135"/>
            <p:cNvSpPr>
              <a:spLocks/>
            </p:cNvSpPr>
            <p:nvPr/>
          </p:nvSpPr>
          <p:spPr bwMode="auto">
            <a:xfrm>
              <a:off x="3854" y="2902"/>
              <a:ext cx="9" cy="52"/>
            </a:xfrm>
            <a:custGeom>
              <a:avLst/>
              <a:gdLst>
                <a:gd name="T0" fmla="*/ 9 w 9"/>
                <a:gd name="T1" fmla="*/ 5 h 52"/>
                <a:gd name="T2" fmla="*/ 9 w 9"/>
                <a:gd name="T3" fmla="*/ 3 h 52"/>
                <a:gd name="T4" fmla="*/ 9 w 9"/>
                <a:gd name="T5" fmla="*/ 1 h 52"/>
                <a:gd name="T6" fmla="*/ 8 w 9"/>
                <a:gd name="T7" fmla="*/ 0 h 52"/>
                <a:gd name="T8" fmla="*/ 6 w 9"/>
                <a:gd name="T9" fmla="*/ 0 h 52"/>
                <a:gd name="T10" fmla="*/ 5 w 9"/>
                <a:gd name="T11" fmla="*/ 0 h 52"/>
                <a:gd name="T12" fmla="*/ 3 w 9"/>
                <a:gd name="T13" fmla="*/ 0 h 52"/>
                <a:gd name="T14" fmla="*/ 1 w 9"/>
                <a:gd name="T15" fmla="*/ 1 h 52"/>
                <a:gd name="T16" fmla="*/ 0 w 9"/>
                <a:gd name="T17" fmla="*/ 3 h 52"/>
                <a:gd name="T18" fmla="*/ 0 w 9"/>
                <a:gd name="T19" fmla="*/ 45 h 52"/>
                <a:gd name="T20" fmla="*/ 0 w 9"/>
                <a:gd name="T21" fmla="*/ 46 h 52"/>
                <a:gd name="T22" fmla="*/ 1 w 9"/>
                <a:gd name="T23" fmla="*/ 48 h 52"/>
                <a:gd name="T24" fmla="*/ 3 w 9"/>
                <a:gd name="T25" fmla="*/ 50 h 52"/>
                <a:gd name="T26" fmla="*/ 5 w 9"/>
                <a:gd name="T27" fmla="*/ 52 h 52"/>
                <a:gd name="T28" fmla="*/ 6 w 9"/>
                <a:gd name="T29" fmla="*/ 52 h 52"/>
                <a:gd name="T30" fmla="*/ 8 w 9"/>
                <a:gd name="T31" fmla="*/ 50 h 52"/>
                <a:gd name="T32" fmla="*/ 9 w 9"/>
                <a:gd name="T33" fmla="*/ 48 h 52"/>
                <a:gd name="T34" fmla="*/ 9 w 9"/>
                <a:gd name="T35" fmla="*/ 46 h 52"/>
                <a:gd name="T36" fmla="*/ 9 w 9"/>
                <a:gd name="T37" fmla="*/ 5 h 5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 h="52">
                  <a:moveTo>
                    <a:pt x="9" y="5"/>
                  </a:moveTo>
                  <a:lnTo>
                    <a:pt x="9" y="3"/>
                  </a:lnTo>
                  <a:lnTo>
                    <a:pt x="9" y="1"/>
                  </a:lnTo>
                  <a:lnTo>
                    <a:pt x="8" y="0"/>
                  </a:lnTo>
                  <a:lnTo>
                    <a:pt x="6" y="0"/>
                  </a:lnTo>
                  <a:lnTo>
                    <a:pt x="5" y="0"/>
                  </a:lnTo>
                  <a:lnTo>
                    <a:pt x="3" y="0"/>
                  </a:lnTo>
                  <a:lnTo>
                    <a:pt x="1" y="1"/>
                  </a:lnTo>
                  <a:lnTo>
                    <a:pt x="0" y="3"/>
                  </a:lnTo>
                  <a:lnTo>
                    <a:pt x="0" y="45"/>
                  </a:lnTo>
                  <a:lnTo>
                    <a:pt x="0" y="46"/>
                  </a:lnTo>
                  <a:lnTo>
                    <a:pt x="1" y="48"/>
                  </a:lnTo>
                  <a:lnTo>
                    <a:pt x="3" y="50"/>
                  </a:lnTo>
                  <a:lnTo>
                    <a:pt x="5" y="52"/>
                  </a:lnTo>
                  <a:lnTo>
                    <a:pt x="6" y="52"/>
                  </a:lnTo>
                  <a:lnTo>
                    <a:pt x="8" y="50"/>
                  </a:lnTo>
                  <a:lnTo>
                    <a:pt x="9" y="48"/>
                  </a:lnTo>
                  <a:lnTo>
                    <a:pt x="9" y="46"/>
                  </a:lnTo>
                  <a:lnTo>
                    <a:pt x="9" y="5"/>
                  </a:lnTo>
                  <a:close/>
                </a:path>
              </a:pathLst>
            </a:custGeom>
            <a:solidFill>
              <a:srgbClr val="000000"/>
            </a:solidFill>
            <a:ln w="9525">
              <a:noFill/>
              <a:round/>
              <a:headEnd/>
              <a:tailEnd/>
            </a:ln>
          </p:spPr>
          <p:txBody>
            <a:bodyPr/>
            <a:lstStyle/>
            <a:p>
              <a:endParaRPr lang="ru-RU"/>
            </a:p>
          </p:txBody>
        </p:sp>
        <p:sp>
          <p:nvSpPr>
            <p:cNvPr id="6246" name="Freeform 136"/>
            <p:cNvSpPr>
              <a:spLocks/>
            </p:cNvSpPr>
            <p:nvPr/>
          </p:nvSpPr>
          <p:spPr bwMode="auto">
            <a:xfrm>
              <a:off x="3854" y="2974"/>
              <a:ext cx="9" cy="52"/>
            </a:xfrm>
            <a:custGeom>
              <a:avLst/>
              <a:gdLst>
                <a:gd name="T0" fmla="*/ 9 w 9"/>
                <a:gd name="T1" fmla="*/ 6 h 52"/>
                <a:gd name="T2" fmla="*/ 9 w 9"/>
                <a:gd name="T3" fmla="*/ 4 h 52"/>
                <a:gd name="T4" fmla="*/ 9 w 9"/>
                <a:gd name="T5" fmla="*/ 2 h 52"/>
                <a:gd name="T6" fmla="*/ 8 w 9"/>
                <a:gd name="T7" fmla="*/ 0 h 52"/>
                <a:gd name="T8" fmla="*/ 6 w 9"/>
                <a:gd name="T9" fmla="*/ 0 h 52"/>
                <a:gd name="T10" fmla="*/ 5 w 9"/>
                <a:gd name="T11" fmla="*/ 0 h 52"/>
                <a:gd name="T12" fmla="*/ 3 w 9"/>
                <a:gd name="T13" fmla="*/ 0 h 52"/>
                <a:gd name="T14" fmla="*/ 1 w 9"/>
                <a:gd name="T15" fmla="*/ 2 h 52"/>
                <a:gd name="T16" fmla="*/ 0 w 9"/>
                <a:gd name="T17" fmla="*/ 4 h 52"/>
                <a:gd name="T18" fmla="*/ 0 w 9"/>
                <a:gd name="T19" fmla="*/ 45 h 52"/>
                <a:gd name="T20" fmla="*/ 0 w 9"/>
                <a:gd name="T21" fmla="*/ 47 h 52"/>
                <a:gd name="T22" fmla="*/ 1 w 9"/>
                <a:gd name="T23" fmla="*/ 49 h 52"/>
                <a:gd name="T24" fmla="*/ 3 w 9"/>
                <a:gd name="T25" fmla="*/ 50 h 52"/>
                <a:gd name="T26" fmla="*/ 5 w 9"/>
                <a:gd name="T27" fmla="*/ 52 h 52"/>
                <a:gd name="T28" fmla="*/ 6 w 9"/>
                <a:gd name="T29" fmla="*/ 52 h 52"/>
                <a:gd name="T30" fmla="*/ 8 w 9"/>
                <a:gd name="T31" fmla="*/ 50 h 52"/>
                <a:gd name="T32" fmla="*/ 9 w 9"/>
                <a:gd name="T33" fmla="*/ 49 h 52"/>
                <a:gd name="T34" fmla="*/ 9 w 9"/>
                <a:gd name="T35" fmla="*/ 47 h 52"/>
                <a:gd name="T36" fmla="*/ 9 w 9"/>
                <a:gd name="T37" fmla="*/ 6 h 5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 h="52">
                  <a:moveTo>
                    <a:pt x="9" y="6"/>
                  </a:moveTo>
                  <a:lnTo>
                    <a:pt x="9" y="4"/>
                  </a:lnTo>
                  <a:lnTo>
                    <a:pt x="9" y="2"/>
                  </a:lnTo>
                  <a:lnTo>
                    <a:pt x="8" y="0"/>
                  </a:lnTo>
                  <a:lnTo>
                    <a:pt x="6" y="0"/>
                  </a:lnTo>
                  <a:lnTo>
                    <a:pt x="5" y="0"/>
                  </a:lnTo>
                  <a:lnTo>
                    <a:pt x="3" y="0"/>
                  </a:lnTo>
                  <a:lnTo>
                    <a:pt x="1" y="2"/>
                  </a:lnTo>
                  <a:lnTo>
                    <a:pt x="0" y="4"/>
                  </a:lnTo>
                  <a:lnTo>
                    <a:pt x="0" y="45"/>
                  </a:lnTo>
                  <a:lnTo>
                    <a:pt x="0" y="47"/>
                  </a:lnTo>
                  <a:lnTo>
                    <a:pt x="1" y="49"/>
                  </a:lnTo>
                  <a:lnTo>
                    <a:pt x="3" y="50"/>
                  </a:lnTo>
                  <a:lnTo>
                    <a:pt x="5" y="52"/>
                  </a:lnTo>
                  <a:lnTo>
                    <a:pt x="6" y="52"/>
                  </a:lnTo>
                  <a:lnTo>
                    <a:pt x="8" y="50"/>
                  </a:lnTo>
                  <a:lnTo>
                    <a:pt x="9" y="49"/>
                  </a:lnTo>
                  <a:lnTo>
                    <a:pt x="9" y="47"/>
                  </a:lnTo>
                  <a:lnTo>
                    <a:pt x="9" y="6"/>
                  </a:lnTo>
                  <a:close/>
                </a:path>
              </a:pathLst>
            </a:custGeom>
            <a:solidFill>
              <a:srgbClr val="000000"/>
            </a:solidFill>
            <a:ln w="9525">
              <a:noFill/>
              <a:round/>
              <a:headEnd/>
              <a:tailEnd/>
            </a:ln>
          </p:spPr>
          <p:txBody>
            <a:bodyPr/>
            <a:lstStyle/>
            <a:p>
              <a:endParaRPr lang="ru-RU"/>
            </a:p>
          </p:txBody>
        </p:sp>
        <p:sp>
          <p:nvSpPr>
            <p:cNvPr id="6247" name="Freeform 137"/>
            <p:cNvSpPr>
              <a:spLocks/>
            </p:cNvSpPr>
            <p:nvPr/>
          </p:nvSpPr>
          <p:spPr bwMode="auto">
            <a:xfrm>
              <a:off x="3854" y="3047"/>
              <a:ext cx="9" cy="52"/>
            </a:xfrm>
            <a:custGeom>
              <a:avLst/>
              <a:gdLst>
                <a:gd name="T0" fmla="*/ 9 w 9"/>
                <a:gd name="T1" fmla="*/ 5 h 52"/>
                <a:gd name="T2" fmla="*/ 9 w 9"/>
                <a:gd name="T3" fmla="*/ 3 h 52"/>
                <a:gd name="T4" fmla="*/ 9 w 9"/>
                <a:gd name="T5" fmla="*/ 2 h 52"/>
                <a:gd name="T6" fmla="*/ 8 w 9"/>
                <a:gd name="T7" fmla="*/ 0 h 52"/>
                <a:gd name="T8" fmla="*/ 6 w 9"/>
                <a:gd name="T9" fmla="*/ 0 h 52"/>
                <a:gd name="T10" fmla="*/ 5 w 9"/>
                <a:gd name="T11" fmla="*/ 0 h 52"/>
                <a:gd name="T12" fmla="*/ 3 w 9"/>
                <a:gd name="T13" fmla="*/ 0 h 52"/>
                <a:gd name="T14" fmla="*/ 1 w 9"/>
                <a:gd name="T15" fmla="*/ 2 h 52"/>
                <a:gd name="T16" fmla="*/ 0 w 9"/>
                <a:gd name="T17" fmla="*/ 3 h 52"/>
                <a:gd name="T18" fmla="*/ 0 w 9"/>
                <a:gd name="T19" fmla="*/ 45 h 52"/>
                <a:gd name="T20" fmla="*/ 0 w 9"/>
                <a:gd name="T21" fmla="*/ 47 h 52"/>
                <a:gd name="T22" fmla="*/ 1 w 9"/>
                <a:gd name="T23" fmla="*/ 48 h 52"/>
                <a:gd name="T24" fmla="*/ 3 w 9"/>
                <a:gd name="T25" fmla="*/ 50 h 52"/>
                <a:gd name="T26" fmla="*/ 5 w 9"/>
                <a:gd name="T27" fmla="*/ 52 h 52"/>
                <a:gd name="T28" fmla="*/ 6 w 9"/>
                <a:gd name="T29" fmla="*/ 52 h 52"/>
                <a:gd name="T30" fmla="*/ 8 w 9"/>
                <a:gd name="T31" fmla="*/ 50 h 52"/>
                <a:gd name="T32" fmla="*/ 9 w 9"/>
                <a:gd name="T33" fmla="*/ 48 h 52"/>
                <a:gd name="T34" fmla="*/ 9 w 9"/>
                <a:gd name="T35" fmla="*/ 47 h 52"/>
                <a:gd name="T36" fmla="*/ 9 w 9"/>
                <a:gd name="T37" fmla="*/ 5 h 5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 h="52">
                  <a:moveTo>
                    <a:pt x="9" y="5"/>
                  </a:moveTo>
                  <a:lnTo>
                    <a:pt x="9" y="3"/>
                  </a:lnTo>
                  <a:lnTo>
                    <a:pt x="9" y="2"/>
                  </a:lnTo>
                  <a:lnTo>
                    <a:pt x="8" y="0"/>
                  </a:lnTo>
                  <a:lnTo>
                    <a:pt x="6" y="0"/>
                  </a:lnTo>
                  <a:lnTo>
                    <a:pt x="5" y="0"/>
                  </a:lnTo>
                  <a:lnTo>
                    <a:pt x="3" y="0"/>
                  </a:lnTo>
                  <a:lnTo>
                    <a:pt x="1" y="2"/>
                  </a:lnTo>
                  <a:lnTo>
                    <a:pt x="0" y="3"/>
                  </a:lnTo>
                  <a:lnTo>
                    <a:pt x="0" y="45"/>
                  </a:lnTo>
                  <a:lnTo>
                    <a:pt x="0" y="47"/>
                  </a:lnTo>
                  <a:lnTo>
                    <a:pt x="1" y="48"/>
                  </a:lnTo>
                  <a:lnTo>
                    <a:pt x="3" y="50"/>
                  </a:lnTo>
                  <a:lnTo>
                    <a:pt x="5" y="52"/>
                  </a:lnTo>
                  <a:lnTo>
                    <a:pt x="6" y="52"/>
                  </a:lnTo>
                  <a:lnTo>
                    <a:pt x="8" y="50"/>
                  </a:lnTo>
                  <a:lnTo>
                    <a:pt x="9" y="48"/>
                  </a:lnTo>
                  <a:lnTo>
                    <a:pt x="9" y="47"/>
                  </a:lnTo>
                  <a:lnTo>
                    <a:pt x="9" y="5"/>
                  </a:lnTo>
                  <a:close/>
                </a:path>
              </a:pathLst>
            </a:custGeom>
            <a:solidFill>
              <a:srgbClr val="000000"/>
            </a:solidFill>
            <a:ln w="9525">
              <a:noFill/>
              <a:round/>
              <a:headEnd/>
              <a:tailEnd/>
            </a:ln>
          </p:spPr>
          <p:txBody>
            <a:bodyPr/>
            <a:lstStyle/>
            <a:p>
              <a:endParaRPr lang="ru-RU"/>
            </a:p>
          </p:txBody>
        </p:sp>
        <p:sp>
          <p:nvSpPr>
            <p:cNvPr id="6248" name="Freeform 138"/>
            <p:cNvSpPr>
              <a:spLocks/>
            </p:cNvSpPr>
            <p:nvPr/>
          </p:nvSpPr>
          <p:spPr bwMode="auto">
            <a:xfrm>
              <a:off x="3854" y="3119"/>
              <a:ext cx="9" cy="52"/>
            </a:xfrm>
            <a:custGeom>
              <a:avLst/>
              <a:gdLst>
                <a:gd name="T0" fmla="*/ 9 w 9"/>
                <a:gd name="T1" fmla="*/ 6 h 52"/>
                <a:gd name="T2" fmla="*/ 9 w 9"/>
                <a:gd name="T3" fmla="*/ 4 h 52"/>
                <a:gd name="T4" fmla="*/ 9 w 9"/>
                <a:gd name="T5" fmla="*/ 2 h 52"/>
                <a:gd name="T6" fmla="*/ 8 w 9"/>
                <a:gd name="T7" fmla="*/ 0 h 52"/>
                <a:gd name="T8" fmla="*/ 6 w 9"/>
                <a:gd name="T9" fmla="*/ 0 h 52"/>
                <a:gd name="T10" fmla="*/ 5 w 9"/>
                <a:gd name="T11" fmla="*/ 0 h 52"/>
                <a:gd name="T12" fmla="*/ 3 w 9"/>
                <a:gd name="T13" fmla="*/ 0 h 52"/>
                <a:gd name="T14" fmla="*/ 1 w 9"/>
                <a:gd name="T15" fmla="*/ 2 h 52"/>
                <a:gd name="T16" fmla="*/ 0 w 9"/>
                <a:gd name="T17" fmla="*/ 4 h 52"/>
                <a:gd name="T18" fmla="*/ 0 w 9"/>
                <a:gd name="T19" fmla="*/ 45 h 52"/>
                <a:gd name="T20" fmla="*/ 0 w 9"/>
                <a:gd name="T21" fmla="*/ 47 h 52"/>
                <a:gd name="T22" fmla="*/ 1 w 9"/>
                <a:gd name="T23" fmla="*/ 49 h 52"/>
                <a:gd name="T24" fmla="*/ 3 w 9"/>
                <a:gd name="T25" fmla="*/ 51 h 52"/>
                <a:gd name="T26" fmla="*/ 5 w 9"/>
                <a:gd name="T27" fmla="*/ 52 h 52"/>
                <a:gd name="T28" fmla="*/ 6 w 9"/>
                <a:gd name="T29" fmla="*/ 52 h 52"/>
                <a:gd name="T30" fmla="*/ 8 w 9"/>
                <a:gd name="T31" fmla="*/ 51 h 52"/>
                <a:gd name="T32" fmla="*/ 9 w 9"/>
                <a:gd name="T33" fmla="*/ 49 h 52"/>
                <a:gd name="T34" fmla="*/ 9 w 9"/>
                <a:gd name="T35" fmla="*/ 47 h 52"/>
                <a:gd name="T36" fmla="*/ 9 w 9"/>
                <a:gd name="T37" fmla="*/ 6 h 5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 h="52">
                  <a:moveTo>
                    <a:pt x="9" y="6"/>
                  </a:moveTo>
                  <a:lnTo>
                    <a:pt x="9" y="4"/>
                  </a:lnTo>
                  <a:lnTo>
                    <a:pt x="9" y="2"/>
                  </a:lnTo>
                  <a:lnTo>
                    <a:pt x="8" y="0"/>
                  </a:lnTo>
                  <a:lnTo>
                    <a:pt x="6" y="0"/>
                  </a:lnTo>
                  <a:lnTo>
                    <a:pt x="5" y="0"/>
                  </a:lnTo>
                  <a:lnTo>
                    <a:pt x="3" y="0"/>
                  </a:lnTo>
                  <a:lnTo>
                    <a:pt x="1" y="2"/>
                  </a:lnTo>
                  <a:lnTo>
                    <a:pt x="0" y="4"/>
                  </a:lnTo>
                  <a:lnTo>
                    <a:pt x="0" y="45"/>
                  </a:lnTo>
                  <a:lnTo>
                    <a:pt x="0" y="47"/>
                  </a:lnTo>
                  <a:lnTo>
                    <a:pt x="1" y="49"/>
                  </a:lnTo>
                  <a:lnTo>
                    <a:pt x="3" y="51"/>
                  </a:lnTo>
                  <a:lnTo>
                    <a:pt x="5" y="52"/>
                  </a:lnTo>
                  <a:lnTo>
                    <a:pt x="6" y="52"/>
                  </a:lnTo>
                  <a:lnTo>
                    <a:pt x="8" y="51"/>
                  </a:lnTo>
                  <a:lnTo>
                    <a:pt x="9" y="49"/>
                  </a:lnTo>
                  <a:lnTo>
                    <a:pt x="9" y="47"/>
                  </a:lnTo>
                  <a:lnTo>
                    <a:pt x="9" y="6"/>
                  </a:lnTo>
                  <a:close/>
                </a:path>
              </a:pathLst>
            </a:custGeom>
            <a:solidFill>
              <a:srgbClr val="000000"/>
            </a:solidFill>
            <a:ln w="9525">
              <a:noFill/>
              <a:round/>
              <a:headEnd/>
              <a:tailEnd/>
            </a:ln>
          </p:spPr>
          <p:txBody>
            <a:bodyPr/>
            <a:lstStyle/>
            <a:p>
              <a:endParaRPr lang="ru-RU"/>
            </a:p>
          </p:txBody>
        </p:sp>
        <p:sp>
          <p:nvSpPr>
            <p:cNvPr id="6249" name="Freeform 139"/>
            <p:cNvSpPr>
              <a:spLocks/>
            </p:cNvSpPr>
            <p:nvPr/>
          </p:nvSpPr>
          <p:spPr bwMode="auto">
            <a:xfrm>
              <a:off x="3854" y="3192"/>
              <a:ext cx="9" cy="52"/>
            </a:xfrm>
            <a:custGeom>
              <a:avLst/>
              <a:gdLst>
                <a:gd name="T0" fmla="*/ 9 w 9"/>
                <a:gd name="T1" fmla="*/ 5 h 52"/>
                <a:gd name="T2" fmla="*/ 9 w 9"/>
                <a:gd name="T3" fmla="*/ 3 h 52"/>
                <a:gd name="T4" fmla="*/ 9 w 9"/>
                <a:gd name="T5" fmla="*/ 2 h 52"/>
                <a:gd name="T6" fmla="*/ 8 w 9"/>
                <a:gd name="T7" fmla="*/ 0 h 52"/>
                <a:gd name="T8" fmla="*/ 6 w 9"/>
                <a:gd name="T9" fmla="*/ 0 h 52"/>
                <a:gd name="T10" fmla="*/ 5 w 9"/>
                <a:gd name="T11" fmla="*/ 0 h 52"/>
                <a:gd name="T12" fmla="*/ 3 w 9"/>
                <a:gd name="T13" fmla="*/ 0 h 52"/>
                <a:gd name="T14" fmla="*/ 1 w 9"/>
                <a:gd name="T15" fmla="*/ 2 h 52"/>
                <a:gd name="T16" fmla="*/ 0 w 9"/>
                <a:gd name="T17" fmla="*/ 3 h 52"/>
                <a:gd name="T18" fmla="*/ 0 w 9"/>
                <a:gd name="T19" fmla="*/ 45 h 52"/>
                <a:gd name="T20" fmla="*/ 0 w 9"/>
                <a:gd name="T21" fmla="*/ 47 h 52"/>
                <a:gd name="T22" fmla="*/ 1 w 9"/>
                <a:gd name="T23" fmla="*/ 48 h 52"/>
                <a:gd name="T24" fmla="*/ 3 w 9"/>
                <a:gd name="T25" fmla="*/ 50 h 52"/>
                <a:gd name="T26" fmla="*/ 5 w 9"/>
                <a:gd name="T27" fmla="*/ 52 h 52"/>
                <a:gd name="T28" fmla="*/ 6 w 9"/>
                <a:gd name="T29" fmla="*/ 52 h 52"/>
                <a:gd name="T30" fmla="*/ 8 w 9"/>
                <a:gd name="T31" fmla="*/ 50 h 52"/>
                <a:gd name="T32" fmla="*/ 9 w 9"/>
                <a:gd name="T33" fmla="*/ 48 h 52"/>
                <a:gd name="T34" fmla="*/ 9 w 9"/>
                <a:gd name="T35" fmla="*/ 47 h 52"/>
                <a:gd name="T36" fmla="*/ 9 w 9"/>
                <a:gd name="T37" fmla="*/ 5 h 5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 h="52">
                  <a:moveTo>
                    <a:pt x="9" y="5"/>
                  </a:moveTo>
                  <a:lnTo>
                    <a:pt x="9" y="3"/>
                  </a:lnTo>
                  <a:lnTo>
                    <a:pt x="9" y="2"/>
                  </a:lnTo>
                  <a:lnTo>
                    <a:pt x="8" y="0"/>
                  </a:lnTo>
                  <a:lnTo>
                    <a:pt x="6" y="0"/>
                  </a:lnTo>
                  <a:lnTo>
                    <a:pt x="5" y="0"/>
                  </a:lnTo>
                  <a:lnTo>
                    <a:pt x="3" y="0"/>
                  </a:lnTo>
                  <a:lnTo>
                    <a:pt x="1" y="2"/>
                  </a:lnTo>
                  <a:lnTo>
                    <a:pt x="0" y="3"/>
                  </a:lnTo>
                  <a:lnTo>
                    <a:pt x="0" y="45"/>
                  </a:lnTo>
                  <a:lnTo>
                    <a:pt x="0" y="47"/>
                  </a:lnTo>
                  <a:lnTo>
                    <a:pt x="1" y="48"/>
                  </a:lnTo>
                  <a:lnTo>
                    <a:pt x="3" y="50"/>
                  </a:lnTo>
                  <a:lnTo>
                    <a:pt x="5" y="52"/>
                  </a:lnTo>
                  <a:lnTo>
                    <a:pt x="6" y="52"/>
                  </a:lnTo>
                  <a:lnTo>
                    <a:pt x="8" y="50"/>
                  </a:lnTo>
                  <a:lnTo>
                    <a:pt x="9" y="48"/>
                  </a:lnTo>
                  <a:lnTo>
                    <a:pt x="9" y="47"/>
                  </a:lnTo>
                  <a:lnTo>
                    <a:pt x="9" y="5"/>
                  </a:lnTo>
                  <a:close/>
                </a:path>
              </a:pathLst>
            </a:custGeom>
            <a:solidFill>
              <a:srgbClr val="000000"/>
            </a:solidFill>
            <a:ln w="9525">
              <a:noFill/>
              <a:round/>
              <a:headEnd/>
              <a:tailEnd/>
            </a:ln>
          </p:spPr>
          <p:txBody>
            <a:bodyPr/>
            <a:lstStyle/>
            <a:p>
              <a:endParaRPr lang="ru-RU"/>
            </a:p>
          </p:txBody>
        </p:sp>
        <p:sp>
          <p:nvSpPr>
            <p:cNvPr id="6250" name="Freeform 140"/>
            <p:cNvSpPr>
              <a:spLocks/>
            </p:cNvSpPr>
            <p:nvPr/>
          </p:nvSpPr>
          <p:spPr bwMode="auto">
            <a:xfrm>
              <a:off x="3854" y="3265"/>
              <a:ext cx="9" cy="51"/>
            </a:xfrm>
            <a:custGeom>
              <a:avLst/>
              <a:gdLst>
                <a:gd name="T0" fmla="*/ 9 w 9"/>
                <a:gd name="T1" fmla="*/ 5 h 51"/>
                <a:gd name="T2" fmla="*/ 9 w 9"/>
                <a:gd name="T3" fmla="*/ 3 h 51"/>
                <a:gd name="T4" fmla="*/ 9 w 9"/>
                <a:gd name="T5" fmla="*/ 1 h 51"/>
                <a:gd name="T6" fmla="*/ 8 w 9"/>
                <a:gd name="T7" fmla="*/ 0 h 51"/>
                <a:gd name="T8" fmla="*/ 6 w 9"/>
                <a:gd name="T9" fmla="*/ 0 h 51"/>
                <a:gd name="T10" fmla="*/ 5 w 9"/>
                <a:gd name="T11" fmla="*/ 0 h 51"/>
                <a:gd name="T12" fmla="*/ 3 w 9"/>
                <a:gd name="T13" fmla="*/ 0 h 51"/>
                <a:gd name="T14" fmla="*/ 1 w 9"/>
                <a:gd name="T15" fmla="*/ 1 h 51"/>
                <a:gd name="T16" fmla="*/ 0 w 9"/>
                <a:gd name="T17" fmla="*/ 3 h 51"/>
                <a:gd name="T18" fmla="*/ 0 w 9"/>
                <a:gd name="T19" fmla="*/ 44 h 51"/>
                <a:gd name="T20" fmla="*/ 0 w 9"/>
                <a:gd name="T21" fmla="*/ 46 h 51"/>
                <a:gd name="T22" fmla="*/ 1 w 9"/>
                <a:gd name="T23" fmla="*/ 48 h 51"/>
                <a:gd name="T24" fmla="*/ 3 w 9"/>
                <a:gd name="T25" fmla="*/ 50 h 51"/>
                <a:gd name="T26" fmla="*/ 5 w 9"/>
                <a:gd name="T27" fmla="*/ 51 h 51"/>
                <a:gd name="T28" fmla="*/ 6 w 9"/>
                <a:gd name="T29" fmla="*/ 51 h 51"/>
                <a:gd name="T30" fmla="*/ 8 w 9"/>
                <a:gd name="T31" fmla="*/ 50 h 51"/>
                <a:gd name="T32" fmla="*/ 9 w 9"/>
                <a:gd name="T33" fmla="*/ 48 h 51"/>
                <a:gd name="T34" fmla="*/ 9 w 9"/>
                <a:gd name="T35" fmla="*/ 46 h 51"/>
                <a:gd name="T36" fmla="*/ 9 w 9"/>
                <a:gd name="T37" fmla="*/ 5 h 5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 h="51">
                  <a:moveTo>
                    <a:pt x="9" y="5"/>
                  </a:moveTo>
                  <a:lnTo>
                    <a:pt x="9" y="3"/>
                  </a:lnTo>
                  <a:lnTo>
                    <a:pt x="9" y="1"/>
                  </a:lnTo>
                  <a:lnTo>
                    <a:pt x="8" y="0"/>
                  </a:lnTo>
                  <a:lnTo>
                    <a:pt x="6" y="0"/>
                  </a:lnTo>
                  <a:lnTo>
                    <a:pt x="5" y="0"/>
                  </a:lnTo>
                  <a:lnTo>
                    <a:pt x="3" y="0"/>
                  </a:lnTo>
                  <a:lnTo>
                    <a:pt x="1" y="1"/>
                  </a:lnTo>
                  <a:lnTo>
                    <a:pt x="0" y="3"/>
                  </a:lnTo>
                  <a:lnTo>
                    <a:pt x="0" y="44"/>
                  </a:lnTo>
                  <a:lnTo>
                    <a:pt x="0" y="46"/>
                  </a:lnTo>
                  <a:lnTo>
                    <a:pt x="1" y="48"/>
                  </a:lnTo>
                  <a:lnTo>
                    <a:pt x="3" y="50"/>
                  </a:lnTo>
                  <a:lnTo>
                    <a:pt x="5" y="51"/>
                  </a:lnTo>
                  <a:lnTo>
                    <a:pt x="6" y="51"/>
                  </a:lnTo>
                  <a:lnTo>
                    <a:pt x="8" y="50"/>
                  </a:lnTo>
                  <a:lnTo>
                    <a:pt x="9" y="48"/>
                  </a:lnTo>
                  <a:lnTo>
                    <a:pt x="9" y="46"/>
                  </a:lnTo>
                  <a:lnTo>
                    <a:pt x="9" y="5"/>
                  </a:lnTo>
                  <a:close/>
                </a:path>
              </a:pathLst>
            </a:custGeom>
            <a:solidFill>
              <a:srgbClr val="000000"/>
            </a:solidFill>
            <a:ln w="9525">
              <a:noFill/>
              <a:round/>
              <a:headEnd/>
              <a:tailEnd/>
            </a:ln>
          </p:spPr>
          <p:txBody>
            <a:bodyPr/>
            <a:lstStyle/>
            <a:p>
              <a:endParaRPr lang="ru-RU"/>
            </a:p>
          </p:txBody>
        </p:sp>
        <p:sp>
          <p:nvSpPr>
            <p:cNvPr id="6251" name="Freeform 141"/>
            <p:cNvSpPr>
              <a:spLocks/>
            </p:cNvSpPr>
            <p:nvPr/>
          </p:nvSpPr>
          <p:spPr bwMode="auto">
            <a:xfrm>
              <a:off x="3854" y="3337"/>
              <a:ext cx="9" cy="52"/>
            </a:xfrm>
            <a:custGeom>
              <a:avLst/>
              <a:gdLst>
                <a:gd name="T0" fmla="*/ 9 w 9"/>
                <a:gd name="T1" fmla="*/ 5 h 52"/>
                <a:gd name="T2" fmla="*/ 9 w 9"/>
                <a:gd name="T3" fmla="*/ 4 h 52"/>
                <a:gd name="T4" fmla="*/ 9 w 9"/>
                <a:gd name="T5" fmla="*/ 2 h 52"/>
                <a:gd name="T6" fmla="*/ 8 w 9"/>
                <a:gd name="T7" fmla="*/ 0 h 52"/>
                <a:gd name="T8" fmla="*/ 6 w 9"/>
                <a:gd name="T9" fmla="*/ 0 h 52"/>
                <a:gd name="T10" fmla="*/ 5 w 9"/>
                <a:gd name="T11" fmla="*/ 0 h 52"/>
                <a:gd name="T12" fmla="*/ 3 w 9"/>
                <a:gd name="T13" fmla="*/ 0 h 52"/>
                <a:gd name="T14" fmla="*/ 1 w 9"/>
                <a:gd name="T15" fmla="*/ 2 h 52"/>
                <a:gd name="T16" fmla="*/ 0 w 9"/>
                <a:gd name="T17" fmla="*/ 4 h 52"/>
                <a:gd name="T18" fmla="*/ 0 w 9"/>
                <a:gd name="T19" fmla="*/ 45 h 52"/>
                <a:gd name="T20" fmla="*/ 0 w 9"/>
                <a:gd name="T21" fmla="*/ 47 h 52"/>
                <a:gd name="T22" fmla="*/ 1 w 9"/>
                <a:gd name="T23" fmla="*/ 48 h 52"/>
                <a:gd name="T24" fmla="*/ 3 w 9"/>
                <a:gd name="T25" fmla="*/ 50 h 52"/>
                <a:gd name="T26" fmla="*/ 5 w 9"/>
                <a:gd name="T27" fmla="*/ 52 h 52"/>
                <a:gd name="T28" fmla="*/ 6 w 9"/>
                <a:gd name="T29" fmla="*/ 52 h 52"/>
                <a:gd name="T30" fmla="*/ 8 w 9"/>
                <a:gd name="T31" fmla="*/ 50 h 52"/>
                <a:gd name="T32" fmla="*/ 9 w 9"/>
                <a:gd name="T33" fmla="*/ 48 h 52"/>
                <a:gd name="T34" fmla="*/ 9 w 9"/>
                <a:gd name="T35" fmla="*/ 47 h 52"/>
                <a:gd name="T36" fmla="*/ 9 w 9"/>
                <a:gd name="T37" fmla="*/ 5 h 5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 h="52">
                  <a:moveTo>
                    <a:pt x="9" y="5"/>
                  </a:moveTo>
                  <a:lnTo>
                    <a:pt x="9" y="4"/>
                  </a:lnTo>
                  <a:lnTo>
                    <a:pt x="9" y="2"/>
                  </a:lnTo>
                  <a:lnTo>
                    <a:pt x="8" y="0"/>
                  </a:lnTo>
                  <a:lnTo>
                    <a:pt x="6" y="0"/>
                  </a:lnTo>
                  <a:lnTo>
                    <a:pt x="5" y="0"/>
                  </a:lnTo>
                  <a:lnTo>
                    <a:pt x="3" y="0"/>
                  </a:lnTo>
                  <a:lnTo>
                    <a:pt x="1" y="2"/>
                  </a:lnTo>
                  <a:lnTo>
                    <a:pt x="0" y="4"/>
                  </a:lnTo>
                  <a:lnTo>
                    <a:pt x="0" y="45"/>
                  </a:lnTo>
                  <a:lnTo>
                    <a:pt x="0" y="47"/>
                  </a:lnTo>
                  <a:lnTo>
                    <a:pt x="1" y="48"/>
                  </a:lnTo>
                  <a:lnTo>
                    <a:pt x="3" y="50"/>
                  </a:lnTo>
                  <a:lnTo>
                    <a:pt x="5" y="52"/>
                  </a:lnTo>
                  <a:lnTo>
                    <a:pt x="6" y="52"/>
                  </a:lnTo>
                  <a:lnTo>
                    <a:pt x="8" y="50"/>
                  </a:lnTo>
                  <a:lnTo>
                    <a:pt x="9" y="48"/>
                  </a:lnTo>
                  <a:lnTo>
                    <a:pt x="9" y="47"/>
                  </a:lnTo>
                  <a:lnTo>
                    <a:pt x="9" y="5"/>
                  </a:lnTo>
                  <a:close/>
                </a:path>
              </a:pathLst>
            </a:custGeom>
            <a:solidFill>
              <a:srgbClr val="000000"/>
            </a:solidFill>
            <a:ln w="9525">
              <a:noFill/>
              <a:round/>
              <a:headEnd/>
              <a:tailEnd/>
            </a:ln>
          </p:spPr>
          <p:txBody>
            <a:bodyPr/>
            <a:lstStyle/>
            <a:p>
              <a:endParaRPr lang="ru-RU"/>
            </a:p>
          </p:txBody>
        </p:sp>
        <p:sp>
          <p:nvSpPr>
            <p:cNvPr id="6252" name="Freeform 142"/>
            <p:cNvSpPr>
              <a:spLocks/>
            </p:cNvSpPr>
            <p:nvPr/>
          </p:nvSpPr>
          <p:spPr bwMode="auto">
            <a:xfrm>
              <a:off x="3854" y="3410"/>
              <a:ext cx="9" cy="51"/>
            </a:xfrm>
            <a:custGeom>
              <a:avLst/>
              <a:gdLst>
                <a:gd name="T0" fmla="*/ 9 w 9"/>
                <a:gd name="T1" fmla="*/ 5 h 51"/>
                <a:gd name="T2" fmla="*/ 9 w 9"/>
                <a:gd name="T3" fmla="*/ 3 h 51"/>
                <a:gd name="T4" fmla="*/ 9 w 9"/>
                <a:gd name="T5" fmla="*/ 1 h 51"/>
                <a:gd name="T6" fmla="*/ 8 w 9"/>
                <a:gd name="T7" fmla="*/ 0 h 51"/>
                <a:gd name="T8" fmla="*/ 6 w 9"/>
                <a:gd name="T9" fmla="*/ 0 h 51"/>
                <a:gd name="T10" fmla="*/ 5 w 9"/>
                <a:gd name="T11" fmla="*/ 0 h 51"/>
                <a:gd name="T12" fmla="*/ 3 w 9"/>
                <a:gd name="T13" fmla="*/ 0 h 51"/>
                <a:gd name="T14" fmla="*/ 1 w 9"/>
                <a:gd name="T15" fmla="*/ 1 h 51"/>
                <a:gd name="T16" fmla="*/ 0 w 9"/>
                <a:gd name="T17" fmla="*/ 3 h 51"/>
                <a:gd name="T18" fmla="*/ 0 w 9"/>
                <a:gd name="T19" fmla="*/ 45 h 51"/>
                <a:gd name="T20" fmla="*/ 0 w 9"/>
                <a:gd name="T21" fmla="*/ 46 h 51"/>
                <a:gd name="T22" fmla="*/ 1 w 9"/>
                <a:gd name="T23" fmla="*/ 48 h 51"/>
                <a:gd name="T24" fmla="*/ 3 w 9"/>
                <a:gd name="T25" fmla="*/ 50 h 51"/>
                <a:gd name="T26" fmla="*/ 5 w 9"/>
                <a:gd name="T27" fmla="*/ 51 h 51"/>
                <a:gd name="T28" fmla="*/ 6 w 9"/>
                <a:gd name="T29" fmla="*/ 51 h 51"/>
                <a:gd name="T30" fmla="*/ 8 w 9"/>
                <a:gd name="T31" fmla="*/ 50 h 51"/>
                <a:gd name="T32" fmla="*/ 9 w 9"/>
                <a:gd name="T33" fmla="*/ 48 h 51"/>
                <a:gd name="T34" fmla="*/ 9 w 9"/>
                <a:gd name="T35" fmla="*/ 46 h 51"/>
                <a:gd name="T36" fmla="*/ 9 w 9"/>
                <a:gd name="T37" fmla="*/ 5 h 5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 h="51">
                  <a:moveTo>
                    <a:pt x="9" y="5"/>
                  </a:moveTo>
                  <a:lnTo>
                    <a:pt x="9" y="3"/>
                  </a:lnTo>
                  <a:lnTo>
                    <a:pt x="9" y="1"/>
                  </a:lnTo>
                  <a:lnTo>
                    <a:pt x="8" y="0"/>
                  </a:lnTo>
                  <a:lnTo>
                    <a:pt x="6" y="0"/>
                  </a:lnTo>
                  <a:lnTo>
                    <a:pt x="5" y="0"/>
                  </a:lnTo>
                  <a:lnTo>
                    <a:pt x="3" y="0"/>
                  </a:lnTo>
                  <a:lnTo>
                    <a:pt x="1" y="1"/>
                  </a:lnTo>
                  <a:lnTo>
                    <a:pt x="0" y="3"/>
                  </a:lnTo>
                  <a:lnTo>
                    <a:pt x="0" y="45"/>
                  </a:lnTo>
                  <a:lnTo>
                    <a:pt x="0" y="46"/>
                  </a:lnTo>
                  <a:lnTo>
                    <a:pt x="1" y="48"/>
                  </a:lnTo>
                  <a:lnTo>
                    <a:pt x="3" y="50"/>
                  </a:lnTo>
                  <a:lnTo>
                    <a:pt x="5" y="51"/>
                  </a:lnTo>
                  <a:lnTo>
                    <a:pt x="6" y="51"/>
                  </a:lnTo>
                  <a:lnTo>
                    <a:pt x="8" y="50"/>
                  </a:lnTo>
                  <a:lnTo>
                    <a:pt x="9" y="48"/>
                  </a:lnTo>
                  <a:lnTo>
                    <a:pt x="9" y="46"/>
                  </a:lnTo>
                  <a:lnTo>
                    <a:pt x="9" y="5"/>
                  </a:lnTo>
                  <a:close/>
                </a:path>
              </a:pathLst>
            </a:custGeom>
            <a:solidFill>
              <a:srgbClr val="000000"/>
            </a:solidFill>
            <a:ln w="9525">
              <a:noFill/>
              <a:round/>
              <a:headEnd/>
              <a:tailEnd/>
            </a:ln>
          </p:spPr>
          <p:txBody>
            <a:bodyPr/>
            <a:lstStyle/>
            <a:p>
              <a:endParaRPr lang="ru-RU"/>
            </a:p>
          </p:txBody>
        </p:sp>
        <p:sp>
          <p:nvSpPr>
            <p:cNvPr id="6253" name="Freeform 143"/>
            <p:cNvSpPr>
              <a:spLocks/>
            </p:cNvSpPr>
            <p:nvPr/>
          </p:nvSpPr>
          <p:spPr bwMode="auto">
            <a:xfrm>
              <a:off x="3854" y="3482"/>
              <a:ext cx="9" cy="52"/>
            </a:xfrm>
            <a:custGeom>
              <a:avLst/>
              <a:gdLst>
                <a:gd name="T0" fmla="*/ 9 w 9"/>
                <a:gd name="T1" fmla="*/ 5 h 52"/>
                <a:gd name="T2" fmla="*/ 9 w 9"/>
                <a:gd name="T3" fmla="*/ 4 h 52"/>
                <a:gd name="T4" fmla="*/ 9 w 9"/>
                <a:gd name="T5" fmla="*/ 2 h 52"/>
                <a:gd name="T6" fmla="*/ 8 w 9"/>
                <a:gd name="T7" fmla="*/ 0 h 52"/>
                <a:gd name="T8" fmla="*/ 6 w 9"/>
                <a:gd name="T9" fmla="*/ 0 h 52"/>
                <a:gd name="T10" fmla="*/ 5 w 9"/>
                <a:gd name="T11" fmla="*/ 0 h 52"/>
                <a:gd name="T12" fmla="*/ 3 w 9"/>
                <a:gd name="T13" fmla="*/ 0 h 52"/>
                <a:gd name="T14" fmla="*/ 1 w 9"/>
                <a:gd name="T15" fmla="*/ 2 h 52"/>
                <a:gd name="T16" fmla="*/ 0 w 9"/>
                <a:gd name="T17" fmla="*/ 4 h 52"/>
                <a:gd name="T18" fmla="*/ 0 w 9"/>
                <a:gd name="T19" fmla="*/ 45 h 52"/>
                <a:gd name="T20" fmla="*/ 0 w 9"/>
                <a:gd name="T21" fmla="*/ 47 h 52"/>
                <a:gd name="T22" fmla="*/ 1 w 9"/>
                <a:gd name="T23" fmla="*/ 49 h 52"/>
                <a:gd name="T24" fmla="*/ 3 w 9"/>
                <a:gd name="T25" fmla="*/ 50 h 52"/>
                <a:gd name="T26" fmla="*/ 5 w 9"/>
                <a:gd name="T27" fmla="*/ 52 h 52"/>
                <a:gd name="T28" fmla="*/ 6 w 9"/>
                <a:gd name="T29" fmla="*/ 52 h 52"/>
                <a:gd name="T30" fmla="*/ 8 w 9"/>
                <a:gd name="T31" fmla="*/ 50 h 52"/>
                <a:gd name="T32" fmla="*/ 9 w 9"/>
                <a:gd name="T33" fmla="*/ 49 h 52"/>
                <a:gd name="T34" fmla="*/ 9 w 9"/>
                <a:gd name="T35" fmla="*/ 47 h 52"/>
                <a:gd name="T36" fmla="*/ 9 w 9"/>
                <a:gd name="T37" fmla="*/ 5 h 5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 h="52">
                  <a:moveTo>
                    <a:pt x="9" y="5"/>
                  </a:moveTo>
                  <a:lnTo>
                    <a:pt x="9" y="4"/>
                  </a:lnTo>
                  <a:lnTo>
                    <a:pt x="9" y="2"/>
                  </a:lnTo>
                  <a:lnTo>
                    <a:pt x="8" y="0"/>
                  </a:lnTo>
                  <a:lnTo>
                    <a:pt x="6" y="0"/>
                  </a:lnTo>
                  <a:lnTo>
                    <a:pt x="5" y="0"/>
                  </a:lnTo>
                  <a:lnTo>
                    <a:pt x="3" y="0"/>
                  </a:lnTo>
                  <a:lnTo>
                    <a:pt x="1" y="2"/>
                  </a:lnTo>
                  <a:lnTo>
                    <a:pt x="0" y="4"/>
                  </a:lnTo>
                  <a:lnTo>
                    <a:pt x="0" y="45"/>
                  </a:lnTo>
                  <a:lnTo>
                    <a:pt x="0" y="47"/>
                  </a:lnTo>
                  <a:lnTo>
                    <a:pt x="1" y="49"/>
                  </a:lnTo>
                  <a:lnTo>
                    <a:pt x="3" y="50"/>
                  </a:lnTo>
                  <a:lnTo>
                    <a:pt x="5" y="52"/>
                  </a:lnTo>
                  <a:lnTo>
                    <a:pt x="6" y="52"/>
                  </a:lnTo>
                  <a:lnTo>
                    <a:pt x="8" y="50"/>
                  </a:lnTo>
                  <a:lnTo>
                    <a:pt x="9" y="49"/>
                  </a:lnTo>
                  <a:lnTo>
                    <a:pt x="9" y="47"/>
                  </a:lnTo>
                  <a:lnTo>
                    <a:pt x="9" y="5"/>
                  </a:lnTo>
                  <a:close/>
                </a:path>
              </a:pathLst>
            </a:custGeom>
            <a:solidFill>
              <a:srgbClr val="000000"/>
            </a:solidFill>
            <a:ln w="9525">
              <a:noFill/>
              <a:round/>
              <a:headEnd/>
              <a:tailEnd/>
            </a:ln>
          </p:spPr>
          <p:txBody>
            <a:bodyPr/>
            <a:lstStyle/>
            <a:p>
              <a:endParaRPr lang="ru-RU"/>
            </a:p>
          </p:txBody>
        </p:sp>
      </p:grpSp>
      <p:grpSp>
        <p:nvGrpSpPr>
          <p:cNvPr id="11" name="Group 148"/>
          <p:cNvGrpSpPr>
            <a:grpSpLocks/>
          </p:cNvGrpSpPr>
          <p:nvPr/>
        </p:nvGrpSpPr>
        <p:grpSpPr bwMode="auto">
          <a:xfrm>
            <a:off x="1962150" y="5313363"/>
            <a:ext cx="4770438" cy="142875"/>
            <a:chOff x="1887" y="3294"/>
            <a:chExt cx="1959" cy="74"/>
          </a:xfrm>
        </p:grpSpPr>
        <p:sp>
          <p:nvSpPr>
            <p:cNvPr id="6214" name="Line 145"/>
            <p:cNvSpPr>
              <a:spLocks noChangeShapeType="1"/>
            </p:cNvSpPr>
            <p:nvPr/>
          </p:nvSpPr>
          <p:spPr bwMode="auto">
            <a:xfrm>
              <a:off x="1954" y="3330"/>
              <a:ext cx="1825" cy="0"/>
            </a:xfrm>
            <a:prstGeom prst="line">
              <a:avLst/>
            </a:prstGeom>
            <a:noFill/>
            <a:ln w="10">
              <a:solidFill>
                <a:srgbClr val="000000"/>
              </a:solidFill>
              <a:round/>
              <a:headEnd/>
              <a:tailEnd/>
            </a:ln>
          </p:spPr>
          <p:txBody>
            <a:bodyPr/>
            <a:lstStyle/>
            <a:p>
              <a:endParaRPr lang="ru-RU"/>
            </a:p>
          </p:txBody>
        </p:sp>
        <p:sp>
          <p:nvSpPr>
            <p:cNvPr id="6215" name="Freeform 146"/>
            <p:cNvSpPr>
              <a:spLocks/>
            </p:cNvSpPr>
            <p:nvPr/>
          </p:nvSpPr>
          <p:spPr bwMode="auto">
            <a:xfrm>
              <a:off x="1887" y="3294"/>
              <a:ext cx="105" cy="74"/>
            </a:xfrm>
            <a:custGeom>
              <a:avLst/>
              <a:gdLst>
                <a:gd name="T0" fmla="*/ 105 w 105"/>
                <a:gd name="T1" fmla="*/ 0 h 74"/>
                <a:gd name="T2" fmla="*/ 0 w 105"/>
                <a:gd name="T3" fmla="*/ 36 h 74"/>
                <a:gd name="T4" fmla="*/ 105 w 105"/>
                <a:gd name="T5" fmla="*/ 74 h 74"/>
                <a:gd name="T6" fmla="*/ 72 w 105"/>
                <a:gd name="T7" fmla="*/ 36 h 74"/>
                <a:gd name="T8" fmla="*/ 105 w 105"/>
                <a:gd name="T9" fmla="*/ 0 h 7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5" h="74">
                  <a:moveTo>
                    <a:pt x="105" y="0"/>
                  </a:moveTo>
                  <a:lnTo>
                    <a:pt x="0" y="36"/>
                  </a:lnTo>
                  <a:lnTo>
                    <a:pt x="105" y="74"/>
                  </a:lnTo>
                  <a:lnTo>
                    <a:pt x="72" y="36"/>
                  </a:lnTo>
                  <a:lnTo>
                    <a:pt x="105" y="0"/>
                  </a:lnTo>
                  <a:close/>
                </a:path>
              </a:pathLst>
            </a:custGeom>
            <a:solidFill>
              <a:srgbClr val="000000"/>
            </a:solidFill>
            <a:ln w="9525">
              <a:noFill/>
              <a:round/>
              <a:headEnd/>
              <a:tailEnd/>
            </a:ln>
          </p:spPr>
          <p:txBody>
            <a:bodyPr/>
            <a:lstStyle/>
            <a:p>
              <a:endParaRPr lang="ru-RU"/>
            </a:p>
          </p:txBody>
        </p:sp>
        <p:sp>
          <p:nvSpPr>
            <p:cNvPr id="6216" name="Freeform 147"/>
            <p:cNvSpPr>
              <a:spLocks/>
            </p:cNvSpPr>
            <p:nvPr/>
          </p:nvSpPr>
          <p:spPr bwMode="auto">
            <a:xfrm>
              <a:off x="3743" y="3294"/>
              <a:ext cx="103" cy="74"/>
            </a:xfrm>
            <a:custGeom>
              <a:avLst/>
              <a:gdLst>
                <a:gd name="T0" fmla="*/ 0 w 103"/>
                <a:gd name="T1" fmla="*/ 74 h 74"/>
                <a:gd name="T2" fmla="*/ 103 w 103"/>
                <a:gd name="T3" fmla="*/ 36 h 74"/>
                <a:gd name="T4" fmla="*/ 0 w 103"/>
                <a:gd name="T5" fmla="*/ 0 h 74"/>
                <a:gd name="T6" fmla="*/ 33 w 103"/>
                <a:gd name="T7" fmla="*/ 36 h 74"/>
                <a:gd name="T8" fmla="*/ 0 w 103"/>
                <a:gd name="T9" fmla="*/ 74 h 7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3" h="74">
                  <a:moveTo>
                    <a:pt x="0" y="74"/>
                  </a:moveTo>
                  <a:lnTo>
                    <a:pt x="103" y="36"/>
                  </a:lnTo>
                  <a:lnTo>
                    <a:pt x="0" y="0"/>
                  </a:lnTo>
                  <a:lnTo>
                    <a:pt x="33" y="36"/>
                  </a:lnTo>
                  <a:lnTo>
                    <a:pt x="0" y="74"/>
                  </a:lnTo>
                  <a:close/>
                </a:path>
              </a:pathLst>
            </a:custGeom>
            <a:solidFill>
              <a:srgbClr val="000000"/>
            </a:solidFill>
            <a:ln w="9525">
              <a:noFill/>
              <a:round/>
              <a:headEnd/>
              <a:tailEnd/>
            </a:ln>
          </p:spPr>
          <p:txBody>
            <a:bodyPr/>
            <a:lstStyle/>
            <a:p>
              <a:endParaRPr lang="ru-RU"/>
            </a:p>
          </p:txBody>
        </p:sp>
      </p:grpSp>
      <p:sp>
        <p:nvSpPr>
          <p:cNvPr id="6212" name="Freeform 35"/>
          <p:cNvSpPr>
            <a:spLocks/>
          </p:cNvSpPr>
          <p:nvPr/>
        </p:nvSpPr>
        <p:spPr bwMode="auto">
          <a:xfrm>
            <a:off x="326178" y="3871471"/>
            <a:ext cx="1361335" cy="418156"/>
          </a:xfrm>
          <a:custGeom>
            <a:avLst/>
            <a:gdLst>
              <a:gd name="T0" fmla="*/ 49 w 766"/>
              <a:gd name="T1" fmla="*/ 0 h 316"/>
              <a:gd name="T2" fmla="*/ 39 w 766"/>
              <a:gd name="T3" fmla="*/ 2 h 316"/>
              <a:gd name="T4" fmla="*/ 30 w 766"/>
              <a:gd name="T5" fmla="*/ 4 h 316"/>
              <a:gd name="T6" fmla="*/ 22 w 766"/>
              <a:gd name="T7" fmla="*/ 9 h 316"/>
              <a:gd name="T8" fmla="*/ 14 w 766"/>
              <a:gd name="T9" fmla="*/ 16 h 316"/>
              <a:gd name="T10" fmla="*/ 8 w 766"/>
              <a:gd name="T11" fmla="*/ 25 h 316"/>
              <a:gd name="T12" fmla="*/ 3 w 766"/>
              <a:gd name="T13" fmla="*/ 33 h 316"/>
              <a:gd name="T14" fmla="*/ 1 w 766"/>
              <a:gd name="T15" fmla="*/ 44 h 316"/>
              <a:gd name="T16" fmla="*/ 0 w 766"/>
              <a:gd name="T17" fmla="*/ 54 h 316"/>
              <a:gd name="T18" fmla="*/ 0 w 766"/>
              <a:gd name="T19" fmla="*/ 265 h 316"/>
              <a:gd name="T20" fmla="*/ 1 w 766"/>
              <a:gd name="T21" fmla="*/ 275 h 316"/>
              <a:gd name="T22" fmla="*/ 3 w 766"/>
              <a:gd name="T23" fmla="*/ 285 h 316"/>
              <a:gd name="T24" fmla="*/ 8 w 766"/>
              <a:gd name="T25" fmla="*/ 294 h 316"/>
              <a:gd name="T26" fmla="*/ 14 w 766"/>
              <a:gd name="T27" fmla="*/ 301 h 316"/>
              <a:gd name="T28" fmla="*/ 22 w 766"/>
              <a:gd name="T29" fmla="*/ 308 h 316"/>
              <a:gd name="T30" fmla="*/ 30 w 766"/>
              <a:gd name="T31" fmla="*/ 313 h 316"/>
              <a:gd name="T32" fmla="*/ 39 w 766"/>
              <a:gd name="T33" fmla="*/ 315 h 316"/>
              <a:gd name="T34" fmla="*/ 49 w 766"/>
              <a:gd name="T35" fmla="*/ 316 h 316"/>
              <a:gd name="T36" fmla="*/ 719 w 766"/>
              <a:gd name="T37" fmla="*/ 316 h 316"/>
              <a:gd name="T38" fmla="*/ 728 w 766"/>
              <a:gd name="T39" fmla="*/ 315 h 316"/>
              <a:gd name="T40" fmla="*/ 738 w 766"/>
              <a:gd name="T41" fmla="*/ 313 h 316"/>
              <a:gd name="T42" fmla="*/ 746 w 766"/>
              <a:gd name="T43" fmla="*/ 308 h 316"/>
              <a:gd name="T44" fmla="*/ 752 w 766"/>
              <a:gd name="T45" fmla="*/ 301 h 316"/>
              <a:gd name="T46" fmla="*/ 758 w 766"/>
              <a:gd name="T47" fmla="*/ 294 h 316"/>
              <a:gd name="T48" fmla="*/ 763 w 766"/>
              <a:gd name="T49" fmla="*/ 285 h 316"/>
              <a:gd name="T50" fmla="*/ 765 w 766"/>
              <a:gd name="T51" fmla="*/ 275 h 316"/>
              <a:gd name="T52" fmla="*/ 766 w 766"/>
              <a:gd name="T53" fmla="*/ 265 h 316"/>
              <a:gd name="T54" fmla="*/ 766 w 766"/>
              <a:gd name="T55" fmla="*/ 54 h 316"/>
              <a:gd name="T56" fmla="*/ 765 w 766"/>
              <a:gd name="T57" fmla="*/ 44 h 316"/>
              <a:gd name="T58" fmla="*/ 763 w 766"/>
              <a:gd name="T59" fmla="*/ 33 h 316"/>
              <a:gd name="T60" fmla="*/ 758 w 766"/>
              <a:gd name="T61" fmla="*/ 25 h 316"/>
              <a:gd name="T62" fmla="*/ 752 w 766"/>
              <a:gd name="T63" fmla="*/ 16 h 316"/>
              <a:gd name="T64" fmla="*/ 746 w 766"/>
              <a:gd name="T65" fmla="*/ 9 h 316"/>
              <a:gd name="T66" fmla="*/ 738 w 766"/>
              <a:gd name="T67" fmla="*/ 4 h 316"/>
              <a:gd name="T68" fmla="*/ 728 w 766"/>
              <a:gd name="T69" fmla="*/ 2 h 316"/>
              <a:gd name="T70" fmla="*/ 719 w 766"/>
              <a:gd name="T71" fmla="*/ 0 h 316"/>
              <a:gd name="T72" fmla="*/ 49 w 766"/>
              <a:gd name="T73" fmla="*/ 0 h 31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766" h="316">
                <a:moveTo>
                  <a:pt x="49" y="0"/>
                </a:moveTo>
                <a:lnTo>
                  <a:pt x="39" y="2"/>
                </a:lnTo>
                <a:lnTo>
                  <a:pt x="30" y="4"/>
                </a:lnTo>
                <a:lnTo>
                  <a:pt x="22" y="9"/>
                </a:lnTo>
                <a:lnTo>
                  <a:pt x="14" y="16"/>
                </a:lnTo>
                <a:lnTo>
                  <a:pt x="8" y="25"/>
                </a:lnTo>
                <a:lnTo>
                  <a:pt x="3" y="33"/>
                </a:lnTo>
                <a:lnTo>
                  <a:pt x="1" y="44"/>
                </a:lnTo>
                <a:lnTo>
                  <a:pt x="0" y="54"/>
                </a:lnTo>
                <a:lnTo>
                  <a:pt x="0" y="265"/>
                </a:lnTo>
                <a:lnTo>
                  <a:pt x="1" y="275"/>
                </a:lnTo>
                <a:lnTo>
                  <a:pt x="3" y="285"/>
                </a:lnTo>
                <a:lnTo>
                  <a:pt x="8" y="294"/>
                </a:lnTo>
                <a:lnTo>
                  <a:pt x="14" y="301"/>
                </a:lnTo>
                <a:lnTo>
                  <a:pt x="22" y="308"/>
                </a:lnTo>
                <a:lnTo>
                  <a:pt x="30" y="313"/>
                </a:lnTo>
                <a:lnTo>
                  <a:pt x="39" y="315"/>
                </a:lnTo>
                <a:lnTo>
                  <a:pt x="49" y="316"/>
                </a:lnTo>
                <a:lnTo>
                  <a:pt x="719" y="316"/>
                </a:lnTo>
                <a:lnTo>
                  <a:pt x="728" y="315"/>
                </a:lnTo>
                <a:lnTo>
                  <a:pt x="738" y="313"/>
                </a:lnTo>
                <a:lnTo>
                  <a:pt x="746" y="308"/>
                </a:lnTo>
                <a:lnTo>
                  <a:pt x="752" y="301"/>
                </a:lnTo>
                <a:lnTo>
                  <a:pt x="758" y="294"/>
                </a:lnTo>
                <a:lnTo>
                  <a:pt x="763" y="285"/>
                </a:lnTo>
                <a:lnTo>
                  <a:pt x="765" y="275"/>
                </a:lnTo>
                <a:lnTo>
                  <a:pt x="766" y="265"/>
                </a:lnTo>
                <a:lnTo>
                  <a:pt x="766" y="54"/>
                </a:lnTo>
                <a:lnTo>
                  <a:pt x="765" y="44"/>
                </a:lnTo>
                <a:lnTo>
                  <a:pt x="763" y="33"/>
                </a:lnTo>
                <a:lnTo>
                  <a:pt x="758" y="25"/>
                </a:lnTo>
                <a:lnTo>
                  <a:pt x="752" y="16"/>
                </a:lnTo>
                <a:lnTo>
                  <a:pt x="746" y="9"/>
                </a:lnTo>
                <a:lnTo>
                  <a:pt x="738" y="4"/>
                </a:lnTo>
                <a:lnTo>
                  <a:pt x="728" y="2"/>
                </a:lnTo>
                <a:lnTo>
                  <a:pt x="719" y="0"/>
                </a:lnTo>
                <a:lnTo>
                  <a:pt x="49" y="0"/>
                </a:lnTo>
                <a:close/>
              </a:path>
            </a:pathLst>
          </a:custGeom>
          <a:solidFill>
            <a:srgbClr val="92D050"/>
          </a:solidFill>
          <a:ln w="10">
            <a:solidFill>
              <a:srgbClr val="000000"/>
            </a:solidFill>
            <a:prstDash val="solid"/>
            <a:round/>
            <a:headEnd/>
            <a:tailEnd/>
          </a:ln>
        </p:spPr>
        <p:txBody>
          <a:bodyPr/>
          <a:lstStyle/>
          <a:p>
            <a:pPr algn="ctr"/>
            <a:r>
              <a:rPr lang="en-GB" sz="1600" dirty="0"/>
              <a:t>Subscriber A</a:t>
            </a:r>
            <a:endParaRPr lang="ru-RU" sz="1600" dirty="0"/>
          </a:p>
        </p:txBody>
      </p:sp>
      <p:sp>
        <p:nvSpPr>
          <p:cNvPr id="6210" name="Freeform 35"/>
          <p:cNvSpPr>
            <a:spLocks/>
          </p:cNvSpPr>
          <p:nvPr/>
        </p:nvSpPr>
        <p:spPr bwMode="auto">
          <a:xfrm>
            <a:off x="7102475" y="3896687"/>
            <a:ext cx="1348084" cy="434473"/>
          </a:xfrm>
          <a:custGeom>
            <a:avLst/>
            <a:gdLst>
              <a:gd name="T0" fmla="*/ 49 w 766"/>
              <a:gd name="T1" fmla="*/ 0 h 316"/>
              <a:gd name="T2" fmla="*/ 39 w 766"/>
              <a:gd name="T3" fmla="*/ 2 h 316"/>
              <a:gd name="T4" fmla="*/ 30 w 766"/>
              <a:gd name="T5" fmla="*/ 4 h 316"/>
              <a:gd name="T6" fmla="*/ 22 w 766"/>
              <a:gd name="T7" fmla="*/ 9 h 316"/>
              <a:gd name="T8" fmla="*/ 14 w 766"/>
              <a:gd name="T9" fmla="*/ 16 h 316"/>
              <a:gd name="T10" fmla="*/ 8 w 766"/>
              <a:gd name="T11" fmla="*/ 25 h 316"/>
              <a:gd name="T12" fmla="*/ 3 w 766"/>
              <a:gd name="T13" fmla="*/ 33 h 316"/>
              <a:gd name="T14" fmla="*/ 1 w 766"/>
              <a:gd name="T15" fmla="*/ 44 h 316"/>
              <a:gd name="T16" fmla="*/ 0 w 766"/>
              <a:gd name="T17" fmla="*/ 54 h 316"/>
              <a:gd name="T18" fmla="*/ 0 w 766"/>
              <a:gd name="T19" fmla="*/ 265 h 316"/>
              <a:gd name="T20" fmla="*/ 1 w 766"/>
              <a:gd name="T21" fmla="*/ 275 h 316"/>
              <a:gd name="T22" fmla="*/ 3 w 766"/>
              <a:gd name="T23" fmla="*/ 285 h 316"/>
              <a:gd name="T24" fmla="*/ 8 w 766"/>
              <a:gd name="T25" fmla="*/ 294 h 316"/>
              <a:gd name="T26" fmla="*/ 14 w 766"/>
              <a:gd name="T27" fmla="*/ 301 h 316"/>
              <a:gd name="T28" fmla="*/ 22 w 766"/>
              <a:gd name="T29" fmla="*/ 308 h 316"/>
              <a:gd name="T30" fmla="*/ 30 w 766"/>
              <a:gd name="T31" fmla="*/ 313 h 316"/>
              <a:gd name="T32" fmla="*/ 39 w 766"/>
              <a:gd name="T33" fmla="*/ 315 h 316"/>
              <a:gd name="T34" fmla="*/ 49 w 766"/>
              <a:gd name="T35" fmla="*/ 316 h 316"/>
              <a:gd name="T36" fmla="*/ 719 w 766"/>
              <a:gd name="T37" fmla="*/ 316 h 316"/>
              <a:gd name="T38" fmla="*/ 728 w 766"/>
              <a:gd name="T39" fmla="*/ 315 h 316"/>
              <a:gd name="T40" fmla="*/ 738 w 766"/>
              <a:gd name="T41" fmla="*/ 313 h 316"/>
              <a:gd name="T42" fmla="*/ 746 w 766"/>
              <a:gd name="T43" fmla="*/ 308 h 316"/>
              <a:gd name="T44" fmla="*/ 752 w 766"/>
              <a:gd name="T45" fmla="*/ 301 h 316"/>
              <a:gd name="T46" fmla="*/ 758 w 766"/>
              <a:gd name="T47" fmla="*/ 294 h 316"/>
              <a:gd name="T48" fmla="*/ 763 w 766"/>
              <a:gd name="T49" fmla="*/ 285 h 316"/>
              <a:gd name="T50" fmla="*/ 765 w 766"/>
              <a:gd name="T51" fmla="*/ 275 h 316"/>
              <a:gd name="T52" fmla="*/ 766 w 766"/>
              <a:gd name="T53" fmla="*/ 265 h 316"/>
              <a:gd name="T54" fmla="*/ 766 w 766"/>
              <a:gd name="T55" fmla="*/ 54 h 316"/>
              <a:gd name="T56" fmla="*/ 765 w 766"/>
              <a:gd name="T57" fmla="*/ 44 h 316"/>
              <a:gd name="T58" fmla="*/ 763 w 766"/>
              <a:gd name="T59" fmla="*/ 33 h 316"/>
              <a:gd name="T60" fmla="*/ 758 w 766"/>
              <a:gd name="T61" fmla="*/ 25 h 316"/>
              <a:gd name="T62" fmla="*/ 752 w 766"/>
              <a:gd name="T63" fmla="*/ 16 h 316"/>
              <a:gd name="T64" fmla="*/ 746 w 766"/>
              <a:gd name="T65" fmla="*/ 9 h 316"/>
              <a:gd name="T66" fmla="*/ 738 w 766"/>
              <a:gd name="T67" fmla="*/ 4 h 316"/>
              <a:gd name="T68" fmla="*/ 728 w 766"/>
              <a:gd name="T69" fmla="*/ 2 h 316"/>
              <a:gd name="T70" fmla="*/ 719 w 766"/>
              <a:gd name="T71" fmla="*/ 0 h 316"/>
              <a:gd name="T72" fmla="*/ 49 w 766"/>
              <a:gd name="T73" fmla="*/ 0 h 31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766" h="316">
                <a:moveTo>
                  <a:pt x="49" y="0"/>
                </a:moveTo>
                <a:lnTo>
                  <a:pt x="39" y="2"/>
                </a:lnTo>
                <a:lnTo>
                  <a:pt x="30" y="4"/>
                </a:lnTo>
                <a:lnTo>
                  <a:pt x="22" y="9"/>
                </a:lnTo>
                <a:lnTo>
                  <a:pt x="14" y="16"/>
                </a:lnTo>
                <a:lnTo>
                  <a:pt x="8" y="25"/>
                </a:lnTo>
                <a:lnTo>
                  <a:pt x="3" y="33"/>
                </a:lnTo>
                <a:lnTo>
                  <a:pt x="1" y="44"/>
                </a:lnTo>
                <a:lnTo>
                  <a:pt x="0" y="54"/>
                </a:lnTo>
                <a:lnTo>
                  <a:pt x="0" y="265"/>
                </a:lnTo>
                <a:lnTo>
                  <a:pt x="1" y="275"/>
                </a:lnTo>
                <a:lnTo>
                  <a:pt x="3" y="285"/>
                </a:lnTo>
                <a:lnTo>
                  <a:pt x="8" y="294"/>
                </a:lnTo>
                <a:lnTo>
                  <a:pt x="14" y="301"/>
                </a:lnTo>
                <a:lnTo>
                  <a:pt x="22" y="308"/>
                </a:lnTo>
                <a:lnTo>
                  <a:pt x="30" y="313"/>
                </a:lnTo>
                <a:lnTo>
                  <a:pt x="39" y="315"/>
                </a:lnTo>
                <a:lnTo>
                  <a:pt x="49" y="316"/>
                </a:lnTo>
                <a:lnTo>
                  <a:pt x="719" y="316"/>
                </a:lnTo>
                <a:lnTo>
                  <a:pt x="728" y="315"/>
                </a:lnTo>
                <a:lnTo>
                  <a:pt x="738" y="313"/>
                </a:lnTo>
                <a:lnTo>
                  <a:pt x="746" y="308"/>
                </a:lnTo>
                <a:lnTo>
                  <a:pt x="752" y="301"/>
                </a:lnTo>
                <a:lnTo>
                  <a:pt x="758" y="294"/>
                </a:lnTo>
                <a:lnTo>
                  <a:pt x="763" y="285"/>
                </a:lnTo>
                <a:lnTo>
                  <a:pt x="765" y="275"/>
                </a:lnTo>
                <a:lnTo>
                  <a:pt x="766" y="265"/>
                </a:lnTo>
                <a:lnTo>
                  <a:pt x="766" y="54"/>
                </a:lnTo>
                <a:lnTo>
                  <a:pt x="765" y="44"/>
                </a:lnTo>
                <a:lnTo>
                  <a:pt x="763" y="33"/>
                </a:lnTo>
                <a:lnTo>
                  <a:pt x="758" y="25"/>
                </a:lnTo>
                <a:lnTo>
                  <a:pt x="752" y="16"/>
                </a:lnTo>
                <a:lnTo>
                  <a:pt x="746" y="9"/>
                </a:lnTo>
                <a:lnTo>
                  <a:pt x="738" y="4"/>
                </a:lnTo>
                <a:lnTo>
                  <a:pt x="728" y="2"/>
                </a:lnTo>
                <a:lnTo>
                  <a:pt x="719" y="0"/>
                </a:lnTo>
                <a:lnTo>
                  <a:pt x="49" y="0"/>
                </a:lnTo>
                <a:close/>
              </a:path>
            </a:pathLst>
          </a:custGeom>
          <a:solidFill>
            <a:srgbClr val="92D050"/>
          </a:solidFill>
          <a:ln w="10">
            <a:solidFill>
              <a:srgbClr val="000000"/>
            </a:solidFill>
            <a:prstDash val="solid"/>
            <a:round/>
            <a:headEnd/>
            <a:tailEnd/>
          </a:ln>
        </p:spPr>
        <p:txBody>
          <a:bodyPr/>
          <a:lstStyle/>
          <a:p>
            <a:pPr algn="ctr"/>
            <a:r>
              <a:rPr lang="en-GB" sz="1600" dirty="0"/>
              <a:t>Subscriber </a:t>
            </a:r>
            <a:r>
              <a:rPr lang="en-US" sz="1600" dirty="0" smtClean="0"/>
              <a:t>B</a:t>
            </a:r>
            <a:endParaRPr lang="en-GB" sz="1600" dirty="0"/>
          </a:p>
        </p:txBody>
      </p:sp>
      <p:sp>
        <p:nvSpPr>
          <p:cNvPr id="6193" name="Line 161"/>
          <p:cNvSpPr>
            <a:spLocks noChangeShapeType="1"/>
          </p:cNvSpPr>
          <p:nvPr/>
        </p:nvSpPr>
        <p:spPr bwMode="auto">
          <a:xfrm flipV="1">
            <a:off x="1705716" y="4161970"/>
            <a:ext cx="1615335" cy="16037"/>
          </a:xfrm>
          <a:prstGeom prst="line">
            <a:avLst/>
          </a:prstGeom>
          <a:noFill/>
          <a:ln w="10">
            <a:solidFill>
              <a:srgbClr val="000000"/>
            </a:solidFill>
            <a:round/>
            <a:headEnd/>
            <a:tailEnd/>
          </a:ln>
        </p:spPr>
        <p:txBody>
          <a:bodyPr/>
          <a:lstStyle/>
          <a:p>
            <a:endParaRPr lang="ru-RU"/>
          </a:p>
        </p:txBody>
      </p:sp>
      <p:sp>
        <p:nvSpPr>
          <p:cNvPr id="6195" name="Line 161"/>
          <p:cNvSpPr>
            <a:spLocks noChangeShapeType="1"/>
          </p:cNvSpPr>
          <p:nvPr/>
        </p:nvSpPr>
        <p:spPr bwMode="auto">
          <a:xfrm>
            <a:off x="5189536" y="4157221"/>
            <a:ext cx="1908178" cy="8378"/>
          </a:xfrm>
          <a:prstGeom prst="line">
            <a:avLst/>
          </a:prstGeom>
          <a:noFill/>
          <a:ln w="10">
            <a:solidFill>
              <a:srgbClr val="000000"/>
            </a:solidFill>
            <a:round/>
            <a:headEnd/>
            <a:tailEnd/>
          </a:ln>
        </p:spPr>
        <p:txBody>
          <a:bodyPr/>
          <a:lstStyle/>
          <a:p>
            <a:endParaRPr lang="ru-RU"/>
          </a:p>
        </p:txBody>
      </p:sp>
      <p:grpSp>
        <p:nvGrpSpPr>
          <p:cNvPr id="158" name="Группа 1"/>
          <p:cNvGrpSpPr>
            <a:grpSpLocks/>
          </p:cNvGrpSpPr>
          <p:nvPr/>
        </p:nvGrpSpPr>
        <p:grpSpPr bwMode="auto">
          <a:xfrm>
            <a:off x="0" y="692696"/>
            <a:ext cx="9144000" cy="87313"/>
            <a:chOff x="0" y="1012983"/>
            <a:chExt cx="9144000" cy="96386"/>
          </a:xfrm>
        </p:grpSpPr>
        <p:sp>
          <p:nvSpPr>
            <p:cNvPr id="159" name="Rectangle 4"/>
            <p:cNvSpPr>
              <a:spLocks noChangeArrowheads="1"/>
            </p:cNvSpPr>
            <p:nvPr/>
          </p:nvSpPr>
          <p:spPr bwMode="auto">
            <a:xfrm>
              <a:off x="0" y="1012983"/>
              <a:ext cx="9144000" cy="44271"/>
            </a:xfrm>
            <a:prstGeom prst="rect">
              <a:avLst/>
            </a:prstGeom>
            <a:solidFill>
              <a:srgbClr val="0066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a:endParaRPr lang="uk-UA" sz="1700">
                <a:solidFill>
                  <a:srgbClr val="000000"/>
                </a:solidFill>
              </a:endParaRPr>
            </a:p>
          </p:txBody>
        </p:sp>
        <p:sp>
          <p:nvSpPr>
            <p:cNvPr id="160" name="Rectangle 5"/>
            <p:cNvSpPr>
              <a:spLocks noChangeArrowheads="1"/>
            </p:cNvSpPr>
            <p:nvPr/>
          </p:nvSpPr>
          <p:spPr bwMode="auto">
            <a:xfrm>
              <a:off x="0" y="1062146"/>
              <a:ext cx="9144000" cy="47223"/>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a:endParaRPr lang="uk-UA" sz="1700">
                <a:solidFill>
                  <a:srgbClr val="000000"/>
                </a:solidFill>
              </a:endParaRPr>
            </a:p>
          </p:txBody>
        </p:sp>
      </p:grpSp>
      <p:sp>
        <p:nvSpPr>
          <p:cNvPr id="17" name="Прямоугольник 16">
            <a:extLst>
              <a:ext uri="{FF2B5EF4-FFF2-40B4-BE49-F238E27FC236}">
                <a16:creationId xmlns="" xmlns:a16="http://schemas.microsoft.com/office/drawing/2014/main" id="{534AEEC1-A992-4C37-B5D2-4B427945E375}"/>
              </a:ext>
            </a:extLst>
          </p:cNvPr>
          <p:cNvSpPr/>
          <p:nvPr/>
        </p:nvSpPr>
        <p:spPr>
          <a:xfrm>
            <a:off x="6907213" y="1137234"/>
            <a:ext cx="2081658" cy="1133902"/>
          </a:xfrm>
          <a:prstGeom prst="rect">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18" name="TextBox 17">
            <a:extLst>
              <a:ext uri="{FF2B5EF4-FFF2-40B4-BE49-F238E27FC236}">
                <a16:creationId xmlns="" xmlns:a16="http://schemas.microsoft.com/office/drawing/2014/main" id="{F2EE8260-1E86-4530-A1E0-807AFFA5D182}"/>
              </a:ext>
            </a:extLst>
          </p:cNvPr>
          <p:cNvSpPr txBox="1"/>
          <p:nvPr/>
        </p:nvSpPr>
        <p:spPr>
          <a:xfrm>
            <a:off x="7102474" y="1300013"/>
            <a:ext cx="1717998" cy="784830"/>
          </a:xfrm>
          <a:prstGeom prst="rect">
            <a:avLst/>
          </a:prstGeom>
          <a:noFill/>
        </p:spPr>
        <p:txBody>
          <a:bodyPr wrap="square" rtlCol="0">
            <a:spAutoFit/>
          </a:bodyPr>
          <a:lstStyle/>
          <a:p>
            <a:pPr algn="ctr"/>
            <a:r>
              <a:rPr lang="en-GB" sz="1500" i="1">
                <a:solidFill>
                  <a:srgbClr val="000000"/>
                </a:solidFill>
              </a:rPr>
              <a:t>Emergency management system</a:t>
            </a:r>
            <a:endParaRPr lang="x-none" sz="1500" i="1" dirty="0">
              <a:solidFill>
                <a:srgbClr val="000000"/>
              </a:solidFill>
            </a:endParaRPr>
          </a:p>
        </p:txBody>
      </p:sp>
      <p:cxnSp>
        <p:nvCxnSpPr>
          <p:cNvPr id="22" name="Прямая соединительная линия 21">
            <a:extLst>
              <a:ext uri="{FF2B5EF4-FFF2-40B4-BE49-F238E27FC236}">
                <a16:creationId xmlns="" xmlns:a16="http://schemas.microsoft.com/office/drawing/2014/main" id="{2599B3CF-2ABE-48EF-A2DF-B0DB093B8F1B}"/>
              </a:ext>
            </a:extLst>
          </p:cNvPr>
          <p:cNvCxnSpPr>
            <a:cxnSpLocks/>
            <a:stCxn id="17" idx="2"/>
          </p:cNvCxnSpPr>
          <p:nvPr/>
        </p:nvCxnSpPr>
        <p:spPr>
          <a:xfrm>
            <a:off x="7948042" y="2271136"/>
            <a:ext cx="0" cy="1242319"/>
          </a:xfrm>
          <a:prstGeom prst="line">
            <a:avLst/>
          </a:prstGeom>
        </p:spPr>
        <p:style>
          <a:lnRef idx="1">
            <a:schemeClr val="dk1"/>
          </a:lnRef>
          <a:fillRef idx="0">
            <a:schemeClr val="dk1"/>
          </a:fillRef>
          <a:effectRef idx="0">
            <a:schemeClr val="dk1"/>
          </a:effectRef>
          <a:fontRef idx="minor">
            <a:schemeClr val="tx1"/>
          </a:fontRef>
        </p:style>
      </p:cxnSp>
      <p:cxnSp>
        <p:nvCxnSpPr>
          <p:cNvPr id="24" name="Прямая соединительная линия 23">
            <a:extLst>
              <a:ext uri="{FF2B5EF4-FFF2-40B4-BE49-F238E27FC236}">
                <a16:creationId xmlns="" xmlns:a16="http://schemas.microsoft.com/office/drawing/2014/main" id="{3C4FFBE7-5C61-48CB-9F37-B60AF60B180B}"/>
              </a:ext>
            </a:extLst>
          </p:cNvPr>
          <p:cNvCxnSpPr>
            <a:cxnSpLocks/>
            <a:stCxn id="6168" idx="6"/>
          </p:cNvCxnSpPr>
          <p:nvPr/>
        </p:nvCxnSpPr>
        <p:spPr>
          <a:xfrm flipV="1">
            <a:off x="5172075" y="3513455"/>
            <a:ext cx="2775967" cy="6033"/>
          </a:xfrm>
          <a:prstGeom prst="line">
            <a:avLst/>
          </a:prstGeom>
        </p:spPr>
        <p:style>
          <a:lnRef idx="1">
            <a:schemeClr val="dk1"/>
          </a:lnRef>
          <a:fillRef idx="0">
            <a:schemeClr val="dk1"/>
          </a:fillRef>
          <a:effectRef idx="0">
            <a:schemeClr val="dk1"/>
          </a:effectRef>
          <a:fontRef idx="minor">
            <a:schemeClr val="tx1"/>
          </a:fontRef>
        </p:style>
      </p:cxnSp>
      <p:cxnSp>
        <p:nvCxnSpPr>
          <p:cNvPr id="28" name="Прямая соединительная линия 27">
            <a:extLst>
              <a:ext uri="{FF2B5EF4-FFF2-40B4-BE49-F238E27FC236}">
                <a16:creationId xmlns="" xmlns:a16="http://schemas.microsoft.com/office/drawing/2014/main" id="{C8CD2D69-C6F8-4E86-9726-8493B5B12035}"/>
              </a:ext>
            </a:extLst>
          </p:cNvPr>
          <p:cNvCxnSpPr/>
          <p:nvPr/>
        </p:nvCxnSpPr>
        <p:spPr>
          <a:xfrm>
            <a:off x="5894388" y="1667172"/>
            <a:ext cx="1012825" cy="0"/>
          </a:xfrm>
          <a:prstGeom prst="line">
            <a:avLst/>
          </a:prstGeom>
        </p:spPr>
        <p:style>
          <a:lnRef idx="1">
            <a:schemeClr val="dk1"/>
          </a:lnRef>
          <a:fillRef idx="0">
            <a:schemeClr val="dk1"/>
          </a:fillRef>
          <a:effectRef idx="0">
            <a:schemeClr val="dk1"/>
          </a:effectRef>
          <a:fontRef idx="minor">
            <a:schemeClr val="tx1"/>
          </a:fontRef>
        </p:style>
      </p:cxnSp>
      <p:cxnSp>
        <p:nvCxnSpPr>
          <p:cNvPr id="31" name="Прямая соединительная линия 30">
            <a:extLst>
              <a:ext uri="{FF2B5EF4-FFF2-40B4-BE49-F238E27FC236}">
                <a16:creationId xmlns="" xmlns:a16="http://schemas.microsoft.com/office/drawing/2014/main" id="{FC9A44F5-851F-4263-8B07-ACC31EAFE773}"/>
              </a:ext>
            </a:extLst>
          </p:cNvPr>
          <p:cNvCxnSpPr>
            <a:cxnSpLocks/>
            <a:endCxn id="6168" idx="0"/>
          </p:cNvCxnSpPr>
          <p:nvPr/>
        </p:nvCxnSpPr>
        <p:spPr>
          <a:xfrm>
            <a:off x="4236244" y="2696056"/>
            <a:ext cx="4763" cy="410682"/>
          </a:xfrm>
          <a:prstGeom prst="line">
            <a:avLst/>
          </a:prstGeom>
        </p:spPr>
        <p:style>
          <a:lnRef idx="1">
            <a:schemeClr val="dk1"/>
          </a:lnRef>
          <a:fillRef idx="0">
            <a:schemeClr val="dk1"/>
          </a:fillRef>
          <a:effectRef idx="0">
            <a:schemeClr val="dk1"/>
          </a:effectRef>
          <a:fontRef idx="minor">
            <a:schemeClr val="tx1"/>
          </a:fontRef>
        </p:style>
      </p:cxnSp>
      <p:cxnSp>
        <p:nvCxnSpPr>
          <p:cNvPr id="34" name="Прямая соединительная линия 33">
            <a:extLst>
              <a:ext uri="{FF2B5EF4-FFF2-40B4-BE49-F238E27FC236}">
                <a16:creationId xmlns="" xmlns:a16="http://schemas.microsoft.com/office/drawing/2014/main" id="{D17B6537-CCDD-4138-B9C0-486689B77085}"/>
              </a:ext>
            </a:extLst>
          </p:cNvPr>
          <p:cNvCxnSpPr/>
          <p:nvPr/>
        </p:nvCxnSpPr>
        <p:spPr>
          <a:xfrm>
            <a:off x="3707904" y="1957177"/>
            <a:ext cx="144016" cy="142532"/>
          </a:xfrm>
          <a:prstGeom prst="line">
            <a:avLst/>
          </a:prstGeom>
        </p:spPr>
        <p:style>
          <a:lnRef idx="1">
            <a:schemeClr val="dk1"/>
          </a:lnRef>
          <a:fillRef idx="0">
            <a:schemeClr val="dk1"/>
          </a:fillRef>
          <a:effectRef idx="0">
            <a:schemeClr val="dk1"/>
          </a:effectRef>
          <a:fontRef idx="minor">
            <a:schemeClr val="tx1"/>
          </a:fontRef>
        </p:style>
      </p:cxnSp>
      <p:cxnSp>
        <p:nvCxnSpPr>
          <p:cNvPr id="36" name="Прямая соединительная линия 35">
            <a:extLst>
              <a:ext uri="{FF2B5EF4-FFF2-40B4-BE49-F238E27FC236}">
                <a16:creationId xmlns="" xmlns:a16="http://schemas.microsoft.com/office/drawing/2014/main" id="{EC7EE72A-0FC6-42C5-96B6-71E739B4F83D}"/>
              </a:ext>
            </a:extLst>
          </p:cNvPr>
          <p:cNvCxnSpPr/>
          <p:nvPr/>
        </p:nvCxnSpPr>
        <p:spPr>
          <a:xfrm flipH="1">
            <a:off x="4740275" y="1949450"/>
            <a:ext cx="174348" cy="149277"/>
          </a:xfrm>
          <a:prstGeom prst="line">
            <a:avLst/>
          </a:prstGeom>
        </p:spPr>
        <p:style>
          <a:lnRef idx="1">
            <a:schemeClr val="dk1"/>
          </a:lnRef>
          <a:fillRef idx="0">
            <a:schemeClr val="dk1"/>
          </a:fillRef>
          <a:effectRef idx="0">
            <a:schemeClr val="dk1"/>
          </a:effectRef>
          <a:fontRef idx="minor">
            <a:schemeClr val="tx1"/>
          </a:fontRef>
        </p:style>
      </p:cxnSp>
      <p:sp>
        <p:nvSpPr>
          <p:cNvPr id="37" name="TextBox 36">
            <a:extLst>
              <a:ext uri="{FF2B5EF4-FFF2-40B4-BE49-F238E27FC236}">
                <a16:creationId xmlns="" xmlns:a16="http://schemas.microsoft.com/office/drawing/2014/main" id="{9F61FC62-D994-4CF5-B4C5-3D2CC41A7983}"/>
              </a:ext>
            </a:extLst>
          </p:cNvPr>
          <p:cNvSpPr txBox="1"/>
          <p:nvPr/>
        </p:nvSpPr>
        <p:spPr>
          <a:xfrm>
            <a:off x="93962" y="4551219"/>
            <a:ext cx="1742104" cy="523220"/>
          </a:xfrm>
          <a:prstGeom prst="rect">
            <a:avLst/>
          </a:prstGeom>
          <a:noFill/>
        </p:spPr>
        <p:txBody>
          <a:bodyPr wrap="square" rtlCol="0">
            <a:spAutoFit/>
          </a:bodyPr>
          <a:lstStyle/>
          <a:p>
            <a:pPr algn="ctr"/>
            <a:r>
              <a:rPr lang="en-GB" sz="1400" dirty="0"/>
              <a:t>Subscriber information terminal</a:t>
            </a:r>
            <a:endParaRPr lang="x-none" sz="1400" dirty="0"/>
          </a:p>
        </p:txBody>
      </p:sp>
      <p:sp>
        <p:nvSpPr>
          <p:cNvPr id="38" name="TextBox 37">
            <a:extLst>
              <a:ext uri="{FF2B5EF4-FFF2-40B4-BE49-F238E27FC236}">
                <a16:creationId xmlns="" xmlns:a16="http://schemas.microsoft.com/office/drawing/2014/main" id="{23F4CD50-CF50-4BEF-AB0B-EF1502189C00}"/>
              </a:ext>
            </a:extLst>
          </p:cNvPr>
          <p:cNvSpPr txBox="1"/>
          <p:nvPr/>
        </p:nvSpPr>
        <p:spPr>
          <a:xfrm>
            <a:off x="313318" y="5740533"/>
            <a:ext cx="1613962" cy="523220"/>
          </a:xfrm>
          <a:prstGeom prst="rect">
            <a:avLst/>
          </a:prstGeom>
          <a:noFill/>
        </p:spPr>
        <p:txBody>
          <a:bodyPr wrap="square" rtlCol="0">
            <a:spAutoFit/>
          </a:bodyPr>
          <a:lstStyle/>
          <a:p>
            <a:pPr algn="ctr"/>
            <a:r>
              <a:rPr lang="en-GB" sz="1400"/>
              <a:t>Information component</a:t>
            </a:r>
            <a:endParaRPr lang="en-GB" sz="1400" dirty="0"/>
          </a:p>
        </p:txBody>
      </p:sp>
      <p:sp>
        <p:nvSpPr>
          <p:cNvPr id="39" name="TextBox 38">
            <a:extLst>
              <a:ext uri="{FF2B5EF4-FFF2-40B4-BE49-F238E27FC236}">
                <a16:creationId xmlns="" xmlns:a16="http://schemas.microsoft.com/office/drawing/2014/main" id="{CA1B43D0-0BE0-4E2F-9934-EF01EB1A534E}"/>
              </a:ext>
            </a:extLst>
          </p:cNvPr>
          <p:cNvSpPr txBox="1"/>
          <p:nvPr/>
        </p:nvSpPr>
        <p:spPr>
          <a:xfrm>
            <a:off x="7035383" y="5740533"/>
            <a:ext cx="1613962" cy="523220"/>
          </a:xfrm>
          <a:prstGeom prst="rect">
            <a:avLst/>
          </a:prstGeom>
          <a:noFill/>
        </p:spPr>
        <p:txBody>
          <a:bodyPr wrap="square" rtlCol="0">
            <a:spAutoFit/>
          </a:bodyPr>
          <a:lstStyle/>
          <a:p>
            <a:pPr algn="ctr"/>
            <a:r>
              <a:rPr lang="en-GB" sz="1400"/>
              <a:t>Information component</a:t>
            </a:r>
            <a:endParaRPr lang="en-GB" sz="1400" dirty="0"/>
          </a:p>
        </p:txBody>
      </p:sp>
      <p:sp>
        <p:nvSpPr>
          <p:cNvPr id="40" name="TextBox 39">
            <a:extLst>
              <a:ext uri="{FF2B5EF4-FFF2-40B4-BE49-F238E27FC236}">
                <a16:creationId xmlns="" xmlns:a16="http://schemas.microsoft.com/office/drawing/2014/main" id="{6682161E-D191-4504-ACF0-AA492042AEF2}"/>
              </a:ext>
            </a:extLst>
          </p:cNvPr>
          <p:cNvSpPr txBox="1"/>
          <p:nvPr/>
        </p:nvSpPr>
        <p:spPr>
          <a:xfrm>
            <a:off x="2833687" y="5740533"/>
            <a:ext cx="2840038" cy="307777"/>
          </a:xfrm>
          <a:prstGeom prst="rect">
            <a:avLst/>
          </a:prstGeom>
          <a:noFill/>
        </p:spPr>
        <p:txBody>
          <a:bodyPr wrap="square" rtlCol="0">
            <a:spAutoFit/>
          </a:bodyPr>
          <a:lstStyle/>
          <a:p>
            <a:pPr algn="ctr"/>
            <a:r>
              <a:rPr lang="en-GB" sz="1400"/>
              <a:t>Telecommunication component</a:t>
            </a:r>
            <a:endParaRPr lang="x-none" sz="1400" dirty="0"/>
          </a:p>
        </p:txBody>
      </p:sp>
      <p:sp>
        <p:nvSpPr>
          <p:cNvPr id="46" name="TextBox 45">
            <a:extLst>
              <a:ext uri="{FF2B5EF4-FFF2-40B4-BE49-F238E27FC236}">
                <a16:creationId xmlns="" xmlns:a16="http://schemas.microsoft.com/office/drawing/2014/main" id="{1D2595B4-1E10-4B73-A0E2-20E008D746B3}"/>
              </a:ext>
            </a:extLst>
          </p:cNvPr>
          <p:cNvSpPr txBox="1"/>
          <p:nvPr/>
        </p:nvSpPr>
        <p:spPr>
          <a:xfrm>
            <a:off x="6917222" y="4553602"/>
            <a:ext cx="1742104" cy="523220"/>
          </a:xfrm>
          <a:prstGeom prst="rect">
            <a:avLst/>
          </a:prstGeom>
          <a:noFill/>
        </p:spPr>
        <p:txBody>
          <a:bodyPr wrap="square" rtlCol="0">
            <a:spAutoFit/>
          </a:bodyPr>
          <a:lstStyle/>
          <a:p>
            <a:pPr algn="ctr"/>
            <a:r>
              <a:rPr lang="en-GB" sz="1400"/>
              <a:t>Subscriber information terminal</a:t>
            </a:r>
            <a:endParaRPr lang="en-GB" sz="1400" dirty="0"/>
          </a:p>
        </p:txBody>
      </p:sp>
      <p:sp>
        <p:nvSpPr>
          <p:cNvPr id="47" name="TextBox 46">
            <a:extLst>
              <a:ext uri="{FF2B5EF4-FFF2-40B4-BE49-F238E27FC236}">
                <a16:creationId xmlns="" xmlns:a16="http://schemas.microsoft.com/office/drawing/2014/main" id="{F0CEB251-4C1B-4A04-B3D1-7DAA57103099}"/>
              </a:ext>
            </a:extLst>
          </p:cNvPr>
          <p:cNvSpPr txBox="1"/>
          <p:nvPr/>
        </p:nvSpPr>
        <p:spPr>
          <a:xfrm>
            <a:off x="2911933" y="4881272"/>
            <a:ext cx="2661322" cy="523220"/>
          </a:xfrm>
          <a:prstGeom prst="rect">
            <a:avLst/>
          </a:prstGeom>
          <a:noFill/>
        </p:spPr>
        <p:txBody>
          <a:bodyPr wrap="square" rtlCol="0">
            <a:spAutoFit/>
          </a:bodyPr>
          <a:lstStyle/>
          <a:p>
            <a:pPr algn="ctr"/>
            <a:r>
              <a:rPr lang="en-GB" sz="1400"/>
              <a:t>Transport communication network</a:t>
            </a:r>
            <a:endParaRPr lang="x-none" sz="1400" dirty="0"/>
          </a:p>
        </p:txBody>
      </p:sp>
      <p:cxnSp>
        <p:nvCxnSpPr>
          <p:cNvPr id="50" name="Прямая соединительная линия 49">
            <a:extLst>
              <a:ext uri="{FF2B5EF4-FFF2-40B4-BE49-F238E27FC236}">
                <a16:creationId xmlns="" xmlns:a16="http://schemas.microsoft.com/office/drawing/2014/main" id="{DCD6D545-13C5-410F-ABA4-6CF608C7B7CB}"/>
              </a:ext>
            </a:extLst>
          </p:cNvPr>
          <p:cNvCxnSpPr>
            <a:endCxn id="6168" idx="1"/>
          </p:cNvCxnSpPr>
          <p:nvPr/>
        </p:nvCxnSpPr>
        <p:spPr>
          <a:xfrm>
            <a:off x="3131840" y="1993384"/>
            <a:ext cx="450802" cy="1234246"/>
          </a:xfrm>
          <a:prstGeom prst="line">
            <a:avLst/>
          </a:prstGeom>
        </p:spPr>
        <p:style>
          <a:lnRef idx="1">
            <a:schemeClr val="dk1"/>
          </a:lnRef>
          <a:fillRef idx="0">
            <a:schemeClr val="dk1"/>
          </a:fillRef>
          <a:effectRef idx="0">
            <a:schemeClr val="dk1"/>
          </a:effectRef>
          <a:fontRef idx="minor">
            <a:schemeClr val="tx1"/>
          </a:fontRef>
        </p:style>
      </p:cxnSp>
      <p:cxnSp>
        <p:nvCxnSpPr>
          <p:cNvPr id="52" name="Прямая соединительная линия 51">
            <a:extLst>
              <a:ext uri="{FF2B5EF4-FFF2-40B4-BE49-F238E27FC236}">
                <a16:creationId xmlns="" xmlns:a16="http://schemas.microsoft.com/office/drawing/2014/main" id="{58818991-934F-448E-9F54-04D24B502C15}"/>
              </a:ext>
            </a:extLst>
          </p:cNvPr>
          <p:cNvCxnSpPr>
            <a:endCxn id="6168" idx="7"/>
          </p:cNvCxnSpPr>
          <p:nvPr/>
        </p:nvCxnSpPr>
        <p:spPr>
          <a:xfrm flipH="1">
            <a:off x="4899371" y="1967595"/>
            <a:ext cx="673884" cy="1260035"/>
          </a:xfrm>
          <a:prstGeom prst="line">
            <a:avLst/>
          </a:prstGeom>
        </p:spPr>
        <p:style>
          <a:lnRef idx="1">
            <a:schemeClr val="dk1"/>
          </a:lnRef>
          <a:fillRef idx="0">
            <a:schemeClr val="dk1"/>
          </a:fillRef>
          <a:effectRef idx="0">
            <a:schemeClr val="dk1"/>
          </a:effectRef>
          <a:fontRef idx="minor">
            <a:schemeClr val="tx1"/>
          </a:fontRef>
        </p:style>
      </p:cxnSp>
      <p:sp>
        <p:nvSpPr>
          <p:cNvPr id="6" name="Левая фигурная скобка 5"/>
          <p:cNvSpPr/>
          <p:nvPr/>
        </p:nvSpPr>
        <p:spPr>
          <a:xfrm rot="16200000">
            <a:off x="4197451" y="2272237"/>
            <a:ext cx="523201" cy="7983014"/>
          </a:xfrm>
          <a:prstGeom prst="leftBrace">
            <a:avLst/>
          </a:prstGeom>
          <a:ln>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b="1">
              <a:solidFill>
                <a:srgbClr val="FF0000"/>
              </a:solidFill>
            </a:endParaRPr>
          </a:p>
        </p:txBody>
      </p:sp>
      <p:sp>
        <p:nvSpPr>
          <p:cNvPr id="144" name="TextBox 143">
            <a:extLst>
              <a:ext uri="{FF2B5EF4-FFF2-40B4-BE49-F238E27FC236}">
                <a16:creationId xmlns="" xmlns:a16="http://schemas.microsoft.com/office/drawing/2014/main" id="{6682161E-D191-4504-ACF0-AA492042AEF2}"/>
              </a:ext>
            </a:extLst>
          </p:cNvPr>
          <p:cNvSpPr txBox="1"/>
          <p:nvPr/>
        </p:nvSpPr>
        <p:spPr>
          <a:xfrm>
            <a:off x="2426245" y="6472290"/>
            <a:ext cx="4322217" cy="307777"/>
          </a:xfrm>
          <a:prstGeom prst="rect">
            <a:avLst/>
          </a:prstGeom>
          <a:noFill/>
        </p:spPr>
        <p:txBody>
          <a:bodyPr wrap="square" rtlCol="0">
            <a:spAutoFit/>
          </a:bodyPr>
          <a:lstStyle/>
          <a:p>
            <a:pPr algn="ctr"/>
            <a:r>
              <a:rPr lang="en-GB" sz="1400"/>
              <a:t>Infocommunication component</a:t>
            </a:r>
            <a:endParaRPr lang="x-none" sz="1400" dirty="0"/>
          </a:p>
        </p:txBody>
      </p:sp>
      <p:sp>
        <p:nvSpPr>
          <p:cNvPr id="146" name="Rectangle 11"/>
          <p:cNvSpPr>
            <a:spLocks noChangeArrowheads="1"/>
          </p:cNvSpPr>
          <p:nvPr/>
        </p:nvSpPr>
        <p:spPr bwMode="auto">
          <a:xfrm>
            <a:off x="3036888" y="1506538"/>
            <a:ext cx="65" cy="276999"/>
          </a:xfrm>
          <a:prstGeom prst="rect">
            <a:avLst/>
          </a:prstGeom>
          <a:noFill/>
          <a:ln w="9525">
            <a:noFill/>
            <a:miter lim="800000"/>
            <a:headEnd/>
            <a:tailEnd/>
          </a:ln>
        </p:spPr>
        <p:txBody>
          <a:bodyPr wrap="none" lIns="0" tIns="0" rIns="0" bIns="0">
            <a:spAutoFit/>
          </a:bodyPr>
          <a:lstStyle/>
          <a:p>
            <a:endParaRPr lang="ru-RU" dirty="0"/>
          </a:p>
        </p:txBody>
      </p:sp>
      <p:sp>
        <p:nvSpPr>
          <p:cNvPr id="147" name="Rectangle 11"/>
          <p:cNvSpPr>
            <a:spLocks noChangeArrowheads="1"/>
          </p:cNvSpPr>
          <p:nvPr/>
        </p:nvSpPr>
        <p:spPr bwMode="auto">
          <a:xfrm>
            <a:off x="3189288" y="1658938"/>
            <a:ext cx="65" cy="276999"/>
          </a:xfrm>
          <a:prstGeom prst="rect">
            <a:avLst/>
          </a:prstGeom>
          <a:noFill/>
          <a:ln w="9525">
            <a:noFill/>
            <a:miter lim="800000"/>
            <a:headEnd/>
            <a:tailEnd/>
          </a:ln>
        </p:spPr>
        <p:txBody>
          <a:bodyPr wrap="none" lIns="0" tIns="0" rIns="0" bIns="0">
            <a:spAutoFit/>
          </a:bodyPr>
          <a:lstStyle/>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0" name="Rectangle 2"/>
          <p:cNvSpPr>
            <a:spLocks noGrp="1" noChangeArrowheads="1"/>
          </p:cNvSpPr>
          <p:nvPr>
            <p:ph type="ctrTitle"/>
          </p:nvPr>
        </p:nvSpPr>
        <p:spPr>
          <a:xfrm>
            <a:off x="0" y="116633"/>
            <a:ext cx="9144000" cy="808452"/>
          </a:xfrm>
        </p:spPr>
        <p:txBody>
          <a:bodyPr>
            <a:normAutofit fontScale="90000"/>
          </a:bodyPr>
          <a:lstStyle/>
          <a:p>
            <a:r>
              <a:rPr lang="en-US" sz="2000" b="1" dirty="0">
                <a:solidFill>
                  <a:srgbClr val="0070C0"/>
                </a:solidFill>
                <a:latin typeface="Times New Roman" pitchFamily="18" charset="0"/>
              </a:rPr>
              <a:t/>
            </a:r>
            <a:br>
              <a:rPr lang="en-US" sz="2000" b="1" dirty="0">
                <a:solidFill>
                  <a:srgbClr val="0070C0"/>
                </a:solidFill>
                <a:latin typeface="Times New Roman" pitchFamily="18" charset="0"/>
              </a:rPr>
            </a:br>
            <a:r>
              <a:rPr lang="en-US" sz="2000" b="1" dirty="0">
                <a:solidFill>
                  <a:srgbClr val="0070C0"/>
                </a:solidFill>
                <a:latin typeface="Times New Roman" pitchFamily="18" charset="0"/>
              </a:rPr>
              <a:t>FACTORS AFFECTING THE CREATION OF THE NETWORK OF THE FUTURE DIGITAL TRANSFORMATION OF THE STATE</a:t>
            </a:r>
            <a:r>
              <a:rPr lang="ru-RU" sz="1800" dirty="0">
                <a:latin typeface="Times New Roman" panose="02020603050405020304" pitchFamily="18" charset="0"/>
                <a:cs typeface="Times New Roman" panose="02020603050405020304" pitchFamily="18" charset="0"/>
              </a:rPr>
              <a:t/>
            </a:r>
            <a:br>
              <a:rPr lang="ru-RU" sz="1800" dirty="0">
                <a:latin typeface="Times New Roman" panose="02020603050405020304" pitchFamily="18" charset="0"/>
                <a:cs typeface="Times New Roman" panose="02020603050405020304" pitchFamily="18" charset="0"/>
              </a:rPr>
            </a:br>
            <a:endParaRPr lang="ru-RU" sz="1800" b="1" dirty="0">
              <a:latin typeface="Times New Roman" pitchFamily="18" charset="0"/>
            </a:endParaRPr>
          </a:p>
        </p:txBody>
      </p:sp>
      <p:grpSp>
        <p:nvGrpSpPr>
          <p:cNvPr id="2" name="Группа 1"/>
          <p:cNvGrpSpPr>
            <a:grpSpLocks/>
          </p:cNvGrpSpPr>
          <p:nvPr/>
        </p:nvGrpSpPr>
        <p:grpSpPr bwMode="auto">
          <a:xfrm>
            <a:off x="-32" y="980728"/>
            <a:ext cx="9144000" cy="87312"/>
            <a:chOff x="0" y="1012983"/>
            <a:chExt cx="9144000" cy="96386"/>
          </a:xfrm>
        </p:grpSpPr>
        <p:sp>
          <p:nvSpPr>
            <p:cNvPr id="6167" name="Rectangle 4"/>
            <p:cNvSpPr>
              <a:spLocks noChangeArrowheads="1"/>
            </p:cNvSpPr>
            <p:nvPr/>
          </p:nvSpPr>
          <p:spPr bwMode="auto">
            <a:xfrm>
              <a:off x="0" y="1012983"/>
              <a:ext cx="9144000" cy="44271"/>
            </a:xfrm>
            <a:prstGeom prst="rect">
              <a:avLst/>
            </a:prstGeom>
            <a:solidFill>
              <a:srgbClr val="0066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a:endParaRPr lang="uk-UA">
                <a:solidFill>
                  <a:srgbClr val="000000"/>
                </a:solidFill>
              </a:endParaRPr>
            </a:p>
          </p:txBody>
        </p:sp>
        <p:sp>
          <p:nvSpPr>
            <p:cNvPr id="6168" name="Rectangle 5"/>
            <p:cNvSpPr>
              <a:spLocks noChangeArrowheads="1"/>
            </p:cNvSpPr>
            <p:nvPr/>
          </p:nvSpPr>
          <p:spPr bwMode="auto">
            <a:xfrm>
              <a:off x="0" y="1062146"/>
              <a:ext cx="9144000" cy="47223"/>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a:endParaRPr lang="uk-UA">
                <a:solidFill>
                  <a:srgbClr val="000000"/>
                </a:solidFill>
              </a:endParaRPr>
            </a:p>
          </p:txBody>
        </p:sp>
      </p:grpSp>
      <p:sp>
        <p:nvSpPr>
          <p:cNvPr id="3" name="Rectangle 19"/>
          <p:cNvSpPr>
            <a:spLocks noChangeArrowheads="1"/>
          </p:cNvSpPr>
          <p:nvPr/>
        </p:nvSpPr>
        <p:spPr bwMode="auto">
          <a:xfrm>
            <a:off x="971600" y="88356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solidFill>
                <a:prstClr val="black"/>
              </a:solidFill>
            </a:endParaRPr>
          </a:p>
        </p:txBody>
      </p:sp>
      <p:sp>
        <p:nvSpPr>
          <p:cNvPr id="4" name="Rectangle 36"/>
          <p:cNvSpPr>
            <a:spLocks noChangeArrowheads="1"/>
          </p:cNvSpPr>
          <p:nvPr/>
        </p:nvSpPr>
        <p:spPr bwMode="auto">
          <a:xfrm>
            <a:off x="971600" y="134076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solidFill>
                <a:prstClr val="black"/>
              </a:solidFill>
            </a:endParaRPr>
          </a:p>
        </p:txBody>
      </p:sp>
      <p:sp>
        <p:nvSpPr>
          <p:cNvPr id="5" name="Rectangle 37"/>
          <p:cNvSpPr>
            <a:spLocks noChangeArrowheads="1"/>
          </p:cNvSpPr>
          <p:nvPr/>
        </p:nvSpPr>
        <p:spPr bwMode="auto">
          <a:xfrm>
            <a:off x="971600" y="594134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solidFill>
                <a:prstClr val="black"/>
              </a:solidFill>
            </a:endParaRPr>
          </a:p>
        </p:txBody>
      </p:sp>
      <p:pic>
        <p:nvPicPr>
          <p:cNvPr id="310310" name="Рисунок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99592" y="1156508"/>
            <a:ext cx="7423526" cy="5691370"/>
          </a:xfrm>
          <a:prstGeom prst="rect">
            <a:avLst/>
          </a:prstGeom>
          <a:noFill/>
          <a:extLst>
            <a:ext uri="{909E8E84-426E-40DD-AFC4-6F175D3DCCD1}">
              <a14:hiddenFill xmlns:a14="http://schemas.microsoft.com/office/drawing/2010/main">
                <a:solidFill>
                  <a:srgbClr val="FFFFFF"/>
                </a:solidFill>
              </a14:hiddenFill>
            </a:ext>
          </a:extLst>
        </p:spPr>
      </p:pic>
      <p:grpSp>
        <p:nvGrpSpPr>
          <p:cNvPr id="50" name="Групувати 49"/>
          <p:cNvGrpSpPr>
            <a:grpSpLocks/>
          </p:cNvGrpSpPr>
          <p:nvPr/>
        </p:nvGrpSpPr>
        <p:grpSpPr bwMode="auto">
          <a:xfrm>
            <a:off x="928555" y="1492589"/>
            <a:ext cx="7061387" cy="5340969"/>
            <a:chOff x="1534" y="5514"/>
            <a:chExt cx="9300" cy="6840"/>
          </a:xfrm>
        </p:grpSpPr>
        <p:sp>
          <p:nvSpPr>
            <p:cNvPr id="51" name="Rectangle 3"/>
            <p:cNvSpPr>
              <a:spLocks noChangeArrowheads="1"/>
            </p:cNvSpPr>
            <p:nvPr/>
          </p:nvSpPr>
          <p:spPr bwMode="auto">
            <a:xfrm>
              <a:off x="5034" y="5514"/>
              <a:ext cx="1800" cy="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spcAft>
                  <a:spcPts val="0"/>
                </a:spcAft>
              </a:pPr>
              <a:r>
                <a:rPr lang="en-GB" sz="1600" b="1" dirty="0" smtClean="0">
                  <a:solidFill>
                    <a:prstClr val="black"/>
                  </a:solidFill>
                  <a:latin typeface="Times New Roman" panose="02020603050405020304" pitchFamily="18" charset="0"/>
                  <a:ea typeface="Times New Roman" panose="02020603050405020304" pitchFamily="18" charset="0"/>
                </a:rPr>
                <a:t>Service </a:t>
              </a:r>
            </a:p>
            <a:p>
              <a:pPr algn="ctr">
                <a:spcAft>
                  <a:spcPts val="0"/>
                </a:spcAft>
              </a:pPr>
              <a:r>
                <a:rPr lang="en-GB" sz="1600" b="1" dirty="0" smtClean="0">
                  <a:solidFill>
                    <a:prstClr val="black"/>
                  </a:solidFill>
                  <a:latin typeface="Times New Roman" panose="02020603050405020304" pitchFamily="18" charset="0"/>
                  <a:ea typeface="Times New Roman" panose="02020603050405020304" pitchFamily="18" charset="0"/>
                </a:rPr>
                <a:t>factor</a:t>
              </a:r>
              <a:r>
                <a:rPr lang="uk-UA" sz="1600" b="1" dirty="0" smtClean="0">
                  <a:solidFill>
                    <a:prstClr val="black"/>
                  </a:solidFill>
                  <a:latin typeface="Times New Roman" panose="02020603050405020304" pitchFamily="18" charset="0"/>
                  <a:ea typeface="Times New Roman" panose="02020603050405020304" pitchFamily="18" charset="0"/>
                </a:rPr>
                <a:t> </a:t>
              </a:r>
              <a:endParaRPr lang="ru-RU" sz="1600" dirty="0">
                <a:solidFill>
                  <a:prstClr val="black"/>
                </a:solidFill>
                <a:latin typeface="Times New Roman" panose="02020603050405020304" pitchFamily="18" charset="0"/>
                <a:ea typeface="Times New Roman" panose="02020603050405020304" pitchFamily="18" charset="0"/>
              </a:endParaRPr>
            </a:p>
          </p:txBody>
        </p:sp>
        <p:sp>
          <p:nvSpPr>
            <p:cNvPr id="52" name="Rectangle 4"/>
            <p:cNvSpPr>
              <a:spLocks noChangeArrowheads="1"/>
            </p:cNvSpPr>
            <p:nvPr/>
          </p:nvSpPr>
          <p:spPr bwMode="auto">
            <a:xfrm>
              <a:off x="6834" y="10734"/>
              <a:ext cx="2300" cy="1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spcAft>
                  <a:spcPts val="0"/>
                </a:spcAft>
              </a:pPr>
              <a:endParaRPr lang="en-GB" sz="1600" b="1" dirty="0" smtClean="0">
                <a:solidFill>
                  <a:prstClr val="black"/>
                </a:solidFill>
                <a:latin typeface="Times New Roman" panose="02020603050405020304" pitchFamily="18" charset="0"/>
                <a:ea typeface="Times New Roman" panose="02020603050405020304" pitchFamily="18" charset="0"/>
              </a:endParaRPr>
            </a:p>
            <a:p>
              <a:pPr algn="ctr">
                <a:spcAft>
                  <a:spcPts val="0"/>
                </a:spcAft>
              </a:pPr>
              <a:r>
                <a:rPr lang="en-GB" sz="1600" b="1" dirty="0" smtClean="0">
                  <a:solidFill>
                    <a:prstClr val="black"/>
                  </a:solidFill>
                  <a:latin typeface="Times New Roman" panose="02020603050405020304" pitchFamily="18" charset="0"/>
                  <a:ea typeface="Times New Roman" panose="02020603050405020304" pitchFamily="18" charset="0"/>
                </a:rPr>
                <a:t>Socio-economic </a:t>
              </a:r>
              <a:r>
                <a:rPr lang="en-GB" sz="1600" b="1" dirty="0">
                  <a:solidFill>
                    <a:prstClr val="black"/>
                  </a:solidFill>
                  <a:latin typeface="Times New Roman" panose="02020603050405020304" pitchFamily="18" charset="0"/>
                  <a:ea typeface="Times New Roman" panose="02020603050405020304" pitchFamily="18" charset="0"/>
                </a:rPr>
                <a:t>factor</a:t>
              </a:r>
              <a:endParaRPr lang="ru-RU" sz="1600" dirty="0">
                <a:solidFill>
                  <a:prstClr val="black"/>
                </a:solidFill>
                <a:latin typeface="Times New Roman" panose="02020603050405020304" pitchFamily="18" charset="0"/>
                <a:ea typeface="Times New Roman" panose="02020603050405020304" pitchFamily="18" charset="0"/>
              </a:endParaRPr>
            </a:p>
          </p:txBody>
        </p:sp>
        <p:sp>
          <p:nvSpPr>
            <p:cNvPr id="53" name="Rectangle 5"/>
            <p:cNvSpPr>
              <a:spLocks noChangeArrowheads="1"/>
            </p:cNvSpPr>
            <p:nvPr/>
          </p:nvSpPr>
          <p:spPr bwMode="auto">
            <a:xfrm>
              <a:off x="4473" y="10874"/>
              <a:ext cx="2161" cy="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spcAft>
                  <a:spcPts val="0"/>
                </a:spcAft>
              </a:pPr>
              <a:endParaRPr lang="en-GB" sz="1600" b="1" dirty="0" smtClean="0">
                <a:solidFill>
                  <a:prstClr val="black"/>
                </a:solidFill>
                <a:latin typeface="Times New Roman" panose="02020603050405020304" pitchFamily="18" charset="0"/>
                <a:ea typeface="Times New Roman" panose="02020603050405020304" pitchFamily="18" charset="0"/>
              </a:endParaRPr>
            </a:p>
            <a:p>
              <a:pPr algn="ctr">
                <a:spcAft>
                  <a:spcPts val="0"/>
                </a:spcAft>
              </a:pPr>
              <a:r>
                <a:rPr lang="en-GB" sz="1600" b="1" dirty="0" smtClean="0">
                  <a:solidFill>
                    <a:prstClr val="black"/>
                  </a:solidFill>
                  <a:latin typeface="Times New Roman" panose="02020603050405020304" pitchFamily="18" charset="0"/>
                  <a:ea typeface="Times New Roman" panose="02020603050405020304" pitchFamily="18" charset="0"/>
                </a:rPr>
                <a:t>Environmental </a:t>
              </a:r>
              <a:r>
                <a:rPr lang="en-GB" sz="1600" b="1" dirty="0">
                  <a:solidFill>
                    <a:prstClr val="black"/>
                  </a:solidFill>
                  <a:latin typeface="Times New Roman" panose="02020603050405020304" pitchFamily="18" charset="0"/>
                  <a:ea typeface="Times New Roman" panose="02020603050405020304" pitchFamily="18" charset="0"/>
                </a:rPr>
                <a:t>factor</a:t>
              </a:r>
              <a:endParaRPr lang="ru-RU" sz="1600" dirty="0">
                <a:solidFill>
                  <a:prstClr val="black"/>
                </a:solidFill>
                <a:latin typeface="Times New Roman" panose="02020603050405020304" pitchFamily="18" charset="0"/>
                <a:ea typeface="Times New Roman" panose="02020603050405020304" pitchFamily="18" charset="0"/>
              </a:endParaRPr>
            </a:p>
          </p:txBody>
        </p:sp>
        <p:sp>
          <p:nvSpPr>
            <p:cNvPr id="54" name="Rectangle 6"/>
            <p:cNvSpPr>
              <a:spLocks noChangeArrowheads="1"/>
            </p:cNvSpPr>
            <p:nvPr/>
          </p:nvSpPr>
          <p:spPr bwMode="auto">
            <a:xfrm>
              <a:off x="6734" y="5514"/>
              <a:ext cx="1800" cy="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spcAft>
                  <a:spcPts val="0"/>
                </a:spcAft>
              </a:pPr>
              <a:r>
                <a:rPr lang="en-GB" sz="1600" b="1" dirty="0" smtClean="0">
                  <a:solidFill>
                    <a:prstClr val="black"/>
                  </a:solidFill>
                  <a:latin typeface="Times New Roman" panose="02020603050405020304" pitchFamily="18" charset="0"/>
                  <a:ea typeface="Times New Roman" panose="02020603050405020304" pitchFamily="18" charset="0"/>
                </a:rPr>
                <a:t>Data </a:t>
              </a:r>
            </a:p>
            <a:p>
              <a:pPr algn="ctr">
                <a:spcAft>
                  <a:spcPts val="0"/>
                </a:spcAft>
              </a:pPr>
              <a:r>
                <a:rPr lang="en-GB" sz="1600" b="1" dirty="0" smtClean="0">
                  <a:solidFill>
                    <a:prstClr val="black"/>
                  </a:solidFill>
                  <a:latin typeface="Times New Roman" panose="02020603050405020304" pitchFamily="18" charset="0"/>
                  <a:ea typeface="Times New Roman" panose="02020603050405020304" pitchFamily="18" charset="0"/>
                </a:rPr>
                <a:t>factor </a:t>
              </a:r>
              <a:endParaRPr lang="uk-UA" sz="1600" b="1" dirty="0" smtClean="0">
                <a:solidFill>
                  <a:prstClr val="black"/>
                </a:solidFill>
                <a:latin typeface="Times New Roman" panose="02020603050405020304" pitchFamily="18" charset="0"/>
                <a:ea typeface="Times New Roman" panose="02020603050405020304" pitchFamily="18" charset="0"/>
              </a:endParaRPr>
            </a:p>
          </p:txBody>
        </p:sp>
        <p:sp>
          <p:nvSpPr>
            <p:cNvPr id="55" name="Rectangle 7"/>
            <p:cNvSpPr>
              <a:spLocks noChangeArrowheads="1"/>
            </p:cNvSpPr>
            <p:nvPr/>
          </p:nvSpPr>
          <p:spPr bwMode="auto">
            <a:xfrm>
              <a:off x="1634" y="6224"/>
              <a:ext cx="4900" cy="316"/>
            </a:xfrm>
            <a:prstGeom prst="rect">
              <a:avLst/>
            </a:prstGeom>
            <a:solidFill>
              <a:srgbClr val="FFFFFF"/>
            </a:solidFill>
            <a:ln w="9525">
              <a:solidFill>
                <a:srgbClr val="000000"/>
              </a:solidFill>
              <a:miter lim="800000"/>
              <a:headEnd/>
              <a:tailEnd/>
            </a:ln>
          </p:spPr>
          <p:txBody>
            <a:bodyPr rot="0" vert="horz" wrap="square" lIns="91440" tIns="0" rIns="91440" bIns="0" anchor="t" anchorCtr="0" upright="1">
              <a:noAutofit/>
            </a:bodyPr>
            <a:lstStyle/>
            <a:p>
              <a:pPr algn="ctr">
                <a:spcAft>
                  <a:spcPts val="0"/>
                </a:spcAft>
              </a:pPr>
              <a:r>
                <a:rPr lang="en-US" sz="1400" dirty="0" smtClean="0">
                  <a:solidFill>
                    <a:prstClr val="black"/>
                  </a:solidFill>
                  <a:latin typeface="Times New Roman" panose="02020603050405020304" pitchFamily="18" charset="0"/>
                  <a:ea typeface="Times New Roman" panose="02020603050405020304" pitchFamily="18" charset="0"/>
                </a:rPr>
                <a:t>Full range of infocommunication services</a:t>
              </a:r>
              <a:endParaRPr lang="ru-RU" sz="1400" dirty="0">
                <a:solidFill>
                  <a:prstClr val="black"/>
                </a:solidFill>
                <a:latin typeface="Times New Roman" panose="02020603050405020304" pitchFamily="18" charset="0"/>
                <a:ea typeface="Times New Roman" panose="02020603050405020304" pitchFamily="18" charset="0"/>
              </a:endParaRPr>
            </a:p>
          </p:txBody>
        </p:sp>
        <p:sp>
          <p:nvSpPr>
            <p:cNvPr id="56" name="Rectangle 8"/>
            <p:cNvSpPr>
              <a:spLocks noChangeArrowheads="1"/>
            </p:cNvSpPr>
            <p:nvPr/>
          </p:nvSpPr>
          <p:spPr bwMode="auto">
            <a:xfrm>
              <a:off x="1634" y="6969"/>
              <a:ext cx="4900" cy="306"/>
            </a:xfrm>
            <a:prstGeom prst="rect">
              <a:avLst/>
            </a:prstGeom>
            <a:solidFill>
              <a:srgbClr val="FFFFFF"/>
            </a:solidFill>
            <a:ln w="9525">
              <a:solidFill>
                <a:srgbClr val="000000"/>
              </a:solidFill>
              <a:miter lim="800000"/>
              <a:headEnd/>
              <a:tailEnd/>
            </a:ln>
          </p:spPr>
          <p:txBody>
            <a:bodyPr rot="0" vert="horz" wrap="square" lIns="91440" tIns="0" rIns="91440" bIns="0" anchor="t" anchorCtr="0" upright="1">
              <a:noAutofit/>
            </a:bodyPr>
            <a:lstStyle/>
            <a:p>
              <a:pPr algn="ctr">
                <a:spcAft>
                  <a:spcPts val="0"/>
                </a:spcAft>
              </a:pPr>
              <a:r>
                <a:rPr lang="en-GB" sz="1400" dirty="0">
                  <a:solidFill>
                    <a:prstClr val="black"/>
                  </a:solidFill>
                  <a:latin typeface="Times New Roman" panose="02020603050405020304" pitchFamily="18" charset="0"/>
                  <a:ea typeface="Times New Roman" panose="02020603050405020304" pitchFamily="18" charset="0"/>
                </a:rPr>
                <a:t>Resource virtualization</a:t>
              </a:r>
              <a:endParaRPr lang="ru-RU" sz="1400" dirty="0">
                <a:solidFill>
                  <a:prstClr val="black"/>
                </a:solidFill>
                <a:latin typeface="Times New Roman" panose="02020603050405020304" pitchFamily="18" charset="0"/>
                <a:ea typeface="Times New Roman" panose="02020603050405020304" pitchFamily="18" charset="0"/>
              </a:endParaRPr>
            </a:p>
          </p:txBody>
        </p:sp>
        <p:sp>
          <p:nvSpPr>
            <p:cNvPr id="57" name="Rectangle 9"/>
            <p:cNvSpPr>
              <a:spLocks noChangeArrowheads="1"/>
            </p:cNvSpPr>
            <p:nvPr/>
          </p:nvSpPr>
          <p:spPr bwMode="auto">
            <a:xfrm>
              <a:off x="1634" y="7302"/>
              <a:ext cx="4900" cy="302"/>
            </a:xfrm>
            <a:prstGeom prst="rect">
              <a:avLst/>
            </a:prstGeom>
            <a:solidFill>
              <a:srgbClr val="FFFFFF"/>
            </a:solidFill>
            <a:ln w="9525">
              <a:solidFill>
                <a:srgbClr val="000000"/>
              </a:solidFill>
              <a:miter lim="800000"/>
              <a:headEnd/>
              <a:tailEnd/>
            </a:ln>
          </p:spPr>
          <p:txBody>
            <a:bodyPr rot="0" vert="horz" wrap="square" lIns="91440" tIns="0" rIns="91440" bIns="0" anchor="t" anchorCtr="0" upright="1">
              <a:noAutofit/>
            </a:bodyPr>
            <a:lstStyle/>
            <a:p>
              <a:pPr algn="ctr">
                <a:spcAft>
                  <a:spcPts val="0"/>
                </a:spcAft>
              </a:pPr>
              <a:r>
                <a:rPr lang="en-US" sz="1400" dirty="0" smtClean="0">
                  <a:solidFill>
                    <a:prstClr val="black"/>
                  </a:solidFill>
                  <a:latin typeface="Times New Roman" panose="02020603050405020304" pitchFamily="18" charset="0"/>
                  <a:ea typeface="Times New Roman" panose="02020603050405020304" pitchFamily="18" charset="0"/>
                </a:rPr>
                <a:t>Centralized network management</a:t>
              </a:r>
              <a:endParaRPr lang="ru-RU" sz="1400" dirty="0">
                <a:solidFill>
                  <a:prstClr val="black"/>
                </a:solidFill>
                <a:latin typeface="Times New Roman" panose="02020603050405020304" pitchFamily="18" charset="0"/>
                <a:ea typeface="Times New Roman" panose="02020603050405020304" pitchFamily="18" charset="0"/>
              </a:endParaRPr>
            </a:p>
          </p:txBody>
        </p:sp>
        <p:sp>
          <p:nvSpPr>
            <p:cNvPr id="58" name="Rectangle 10"/>
            <p:cNvSpPr>
              <a:spLocks noChangeArrowheads="1"/>
            </p:cNvSpPr>
            <p:nvPr/>
          </p:nvSpPr>
          <p:spPr bwMode="auto">
            <a:xfrm>
              <a:off x="1634" y="7647"/>
              <a:ext cx="4900" cy="312"/>
            </a:xfrm>
            <a:prstGeom prst="rect">
              <a:avLst/>
            </a:prstGeom>
            <a:solidFill>
              <a:srgbClr val="FFFFFF"/>
            </a:solidFill>
            <a:ln w="9525">
              <a:solidFill>
                <a:srgbClr val="000000"/>
              </a:solidFill>
              <a:miter lim="800000"/>
              <a:headEnd/>
              <a:tailEnd/>
            </a:ln>
          </p:spPr>
          <p:txBody>
            <a:bodyPr rot="0" vert="horz" wrap="square" lIns="91440" tIns="0" rIns="91440" bIns="0" anchor="t" anchorCtr="0" upright="1">
              <a:noAutofit/>
            </a:bodyPr>
            <a:lstStyle/>
            <a:p>
              <a:pPr algn="ctr">
                <a:spcAft>
                  <a:spcPts val="0"/>
                </a:spcAft>
              </a:pPr>
              <a:r>
                <a:rPr lang="en-US" sz="1400" dirty="0" smtClean="0">
                  <a:solidFill>
                    <a:prstClr val="black"/>
                  </a:solidFill>
                  <a:latin typeface="Times New Roman" panose="02020603050405020304" pitchFamily="18" charset="0"/>
                  <a:ea typeface="Times New Roman" panose="02020603050405020304" pitchFamily="18" charset="0"/>
                </a:rPr>
                <a:t>Mobility</a:t>
              </a:r>
              <a:endParaRPr lang="ru-RU" sz="1400" dirty="0">
                <a:solidFill>
                  <a:prstClr val="black"/>
                </a:solidFill>
                <a:latin typeface="Times New Roman" panose="02020603050405020304" pitchFamily="18" charset="0"/>
                <a:ea typeface="Times New Roman" panose="02020603050405020304" pitchFamily="18" charset="0"/>
              </a:endParaRPr>
            </a:p>
          </p:txBody>
        </p:sp>
        <p:sp>
          <p:nvSpPr>
            <p:cNvPr id="59" name="Rectangle 11"/>
            <p:cNvSpPr>
              <a:spLocks noChangeArrowheads="1"/>
            </p:cNvSpPr>
            <p:nvPr/>
          </p:nvSpPr>
          <p:spPr bwMode="auto">
            <a:xfrm>
              <a:off x="1634" y="8024"/>
              <a:ext cx="4900" cy="291"/>
            </a:xfrm>
            <a:prstGeom prst="rect">
              <a:avLst/>
            </a:prstGeom>
            <a:solidFill>
              <a:srgbClr val="FFFFFF"/>
            </a:solidFill>
            <a:ln w="9525">
              <a:solidFill>
                <a:srgbClr val="000000"/>
              </a:solidFill>
              <a:miter lim="800000"/>
              <a:headEnd/>
              <a:tailEnd/>
            </a:ln>
          </p:spPr>
          <p:txBody>
            <a:bodyPr rot="0" vert="horz" wrap="square" lIns="91440" tIns="0" rIns="91440" bIns="0" anchor="t" anchorCtr="0" upright="1">
              <a:noAutofit/>
            </a:bodyPr>
            <a:lstStyle/>
            <a:p>
              <a:pPr algn="ctr">
                <a:spcAft>
                  <a:spcPts val="0"/>
                </a:spcAft>
              </a:pPr>
              <a:r>
                <a:rPr lang="en-US" sz="1400" dirty="0" smtClean="0">
                  <a:solidFill>
                    <a:prstClr val="black"/>
                  </a:solidFill>
                  <a:latin typeface="Times New Roman" panose="02020603050405020304" pitchFamily="18" charset="0"/>
                  <a:ea typeface="Times New Roman" panose="02020603050405020304" pitchFamily="18" charset="0"/>
                </a:rPr>
                <a:t>Reliability and security</a:t>
              </a:r>
              <a:endParaRPr lang="ru-RU" sz="1400" dirty="0">
                <a:solidFill>
                  <a:prstClr val="black"/>
                </a:solidFill>
                <a:latin typeface="Times New Roman" panose="02020603050405020304" pitchFamily="18" charset="0"/>
                <a:ea typeface="Times New Roman" panose="02020603050405020304" pitchFamily="18" charset="0"/>
              </a:endParaRPr>
            </a:p>
          </p:txBody>
        </p:sp>
        <p:sp>
          <p:nvSpPr>
            <p:cNvPr id="60" name="Rectangle 12"/>
            <p:cNvSpPr>
              <a:spLocks noChangeArrowheads="1"/>
            </p:cNvSpPr>
            <p:nvPr/>
          </p:nvSpPr>
          <p:spPr bwMode="auto">
            <a:xfrm>
              <a:off x="1634" y="6589"/>
              <a:ext cx="4900" cy="306"/>
            </a:xfrm>
            <a:prstGeom prst="rect">
              <a:avLst/>
            </a:prstGeom>
            <a:solidFill>
              <a:srgbClr val="FFFFFF"/>
            </a:solidFill>
            <a:ln w="9525">
              <a:solidFill>
                <a:srgbClr val="000000"/>
              </a:solidFill>
              <a:miter lim="800000"/>
              <a:headEnd/>
              <a:tailEnd/>
            </a:ln>
          </p:spPr>
          <p:txBody>
            <a:bodyPr rot="0" vert="horz" wrap="square" lIns="91440" tIns="0" rIns="91440" bIns="0" anchor="t" anchorCtr="0" upright="1">
              <a:noAutofit/>
            </a:bodyPr>
            <a:lstStyle/>
            <a:p>
              <a:pPr algn="ctr">
                <a:spcAft>
                  <a:spcPts val="0"/>
                </a:spcAft>
              </a:pPr>
              <a:r>
                <a:rPr lang="en-GB" sz="1400" dirty="0">
                  <a:solidFill>
                    <a:prstClr val="black"/>
                  </a:solidFill>
                  <a:latin typeface="Times New Roman" panose="02020603050405020304" pitchFamily="18" charset="0"/>
                  <a:ea typeface="Times New Roman" panose="02020603050405020304" pitchFamily="18" charset="0"/>
                </a:rPr>
                <a:t>Functional </a:t>
              </a:r>
              <a:r>
                <a:rPr lang="en-GB" sz="1400" dirty="0" smtClean="0">
                  <a:solidFill>
                    <a:prstClr val="black"/>
                  </a:solidFill>
                  <a:latin typeface="Times New Roman" panose="02020603050405020304" pitchFamily="18" charset="0"/>
                  <a:ea typeface="Times New Roman" panose="02020603050405020304" pitchFamily="18" charset="0"/>
                </a:rPr>
                <a:t>flexibility</a:t>
              </a:r>
              <a:endParaRPr lang="ru-RU" sz="1400" dirty="0">
                <a:solidFill>
                  <a:prstClr val="black"/>
                </a:solidFill>
                <a:latin typeface="Times New Roman" panose="02020603050405020304" pitchFamily="18" charset="0"/>
                <a:ea typeface="Times New Roman" panose="02020603050405020304" pitchFamily="18" charset="0"/>
              </a:endParaRPr>
            </a:p>
          </p:txBody>
        </p:sp>
        <p:sp>
          <p:nvSpPr>
            <p:cNvPr id="61" name="Rectangle 13"/>
            <p:cNvSpPr>
              <a:spLocks noChangeArrowheads="1"/>
            </p:cNvSpPr>
            <p:nvPr/>
          </p:nvSpPr>
          <p:spPr bwMode="auto">
            <a:xfrm>
              <a:off x="1534" y="10194"/>
              <a:ext cx="4900" cy="306"/>
            </a:xfrm>
            <a:prstGeom prst="rect">
              <a:avLst/>
            </a:prstGeom>
            <a:solidFill>
              <a:srgbClr val="FFFFFF"/>
            </a:solidFill>
            <a:ln w="9525">
              <a:solidFill>
                <a:srgbClr val="000000"/>
              </a:solidFill>
              <a:miter lim="800000"/>
              <a:headEnd/>
              <a:tailEnd/>
            </a:ln>
          </p:spPr>
          <p:txBody>
            <a:bodyPr rot="0" vert="horz" wrap="square" lIns="91440" tIns="0" rIns="91440" bIns="0" anchor="t" anchorCtr="0" upright="1">
              <a:noAutofit/>
            </a:bodyPr>
            <a:lstStyle/>
            <a:p>
              <a:pPr algn="ctr">
                <a:spcAft>
                  <a:spcPts val="0"/>
                </a:spcAft>
              </a:pPr>
              <a:r>
                <a:rPr lang="en-US" sz="1400" dirty="0" smtClean="0">
                  <a:solidFill>
                    <a:prstClr val="black"/>
                  </a:solidFill>
                  <a:latin typeface="Times New Roman" panose="02020603050405020304" pitchFamily="18" charset="0"/>
                  <a:ea typeface="Times New Roman" panose="02020603050405020304" pitchFamily="18" charset="0"/>
                </a:rPr>
                <a:t>Optimization</a:t>
              </a:r>
              <a:endParaRPr lang="ru-RU" sz="1400" dirty="0">
                <a:solidFill>
                  <a:prstClr val="black"/>
                </a:solidFill>
                <a:latin typeface="Times New Roman" panose="02020603050405020304" pitchFamily="18" charset="0"/>
                <a:ea typeface="Times New Roman" panose="02020603050405020304" pitchFamily="18" charset="0"/>
              </a:endParaRPr>
            </a:p>
          </p:txBody>
        </p:sp>
        <p:sp>
          <p:nvSpPr>
            <p:cNvPr id="62" name="Rectangle 14"/>
            <p:cNvSpPr>
              <a:spLocks noChangeArrowheads="1"/>
            </p:cNvSpPr>
            <p:nvPr/>
          </p:nvSpPr>
          <p:spPr bwMode="auto">
            <a:xfrm>
              <a:off x="1537" y="9654"/>
              <a:ext cx="4897" cy="342"/>
            </a:xfrm>
            <a:prstGeom prst="rect">
              <a:avLst/>
            </a:prstGeom>
            <a:solidFill>
              <a:srgbClr val="FFFFFF"/>
            </a:solidFill>
            <a:ln w="9525">
              <a:solidFill>
                <a:srgbClr val="000000"/>
              </a:solidFill>
              <a:miter lim="800000"/>
              <a:headEnd/>
              <a:tailEnd/>
            </a:ln>
          </p:spPr>
          <p:txBody>
            <a:bodyPr rot="0" vert="horz" wrap="square" lIns="0" tIns="0" rIns="0" bIns="0" anchor="t" anchorCtr="0" upright="1">
              <a:noAutofit/>
            </a:bodyPr>
            <a:lstStyle/>
            <a:p>
              <a:pPr algn="ctr">
                <a:spcAft>
                  <a:spcPts val="0"/>
                </a:spcAft>
              </a:pPr>
              <a:r>
                <a:rPr lang="en-US" sz="1400" dirty="0" smtClean="0">
                  <a:solidFill>
                    <a:prstClr val="black"/>
                  </a:solidFill>
                  <a:latin typeface="Times New Roman" panose="02020603050405020304" pitchFamily="18" charset="0"/>
                  <a:ea typeface="Times New Roman" panose="02020603050405020304" pitchFamily="18" charset="0"/>
                </a:rPr>
                <a:t>Reduction of energy consumption</a:t>
              </a:r>
              <a:endParaRPr lang="ru-RU" sz="1400" dirty="0">
                <a:solidFill>
                  <a:prstClr val="black"/>
                </a:solidFill>
                <a:latin typeface="Times New Roman" panose="02020603050405020304" pitchFamily="18" charset="0"/>
                <a:ea typeface="Times New Roman" panose="02020603050405020304" pitchFamily="18" charset="0"/>
              </a:endParaRPr>
            </a:p>
          </p:txBody>
        </p:sp>
        <p:sp>
          <p:nvSpPr>
            <p:cNvPr id="63" name="Rectangle 15"/>
            <p:cNvSpPr>
              <a:spLocks noChangeArrowheads="1"/>
            </p:cNvSpPr>
            <p:nvPr/>
          </p:nvSpPr>
          <p:spPr bwMode="auto">
            <a:xfrm>
              <a:off x="7134" y="6628"/>
              <a:ext cx="3700" cy="306"/>
            </a:xfrm>
            <a:prstGeom prst="rect">
              <a:avLst/>
            </a:prstGeom>
            <a:solidFill>
              <a:srgbClr val="FFFFFF"/>
            </a:solidFill>
            <a:ln w="9525">
              <a:solidFill>
                <a:srgbClr val="000000"/>
              </a:solidFill>
              <a:miter lim="800000"/>
              <a:headEnd/>
              <a:tailEnd/>
            </a:ln>
          </p:spPr>
          <p:txBody>
            <a:bodyPr rot="0" vert="horz" wrap="square" lIns="91440" tIns="0" rIns="91440" bIns="0" anchor="t" anchorCtr="0" upright="1">
              <a:noAutofit/>
            </a:bodyPr>
            <a:lstStyle/>
            <a:p>
              <a:pPr algn="ctr">
                <a:spcAft>
                  <a:spcPts val="0"/>
                </a:spcAft>
              </a:pPr>
              <a:r>
                <a:rPr lang="en-US" sz="1400" dirty="0" smtClean="0">
                  <a:solidFill>
                    <a:prstClr val="black"/>
                  </a:solidFill>
                  <a:latin typeface="Times New Roman" panose="02020603050405020304" pitchFamily="18" charset="0"/>
                  <a:ea typeface="Times New Roman" panose="02020603050405020304" pitchFamily="18" charset="0"/>
                </a:rPr>
                <a:t>Access to information</a:t>
              </a:r>
              <a:endParaRPr lang="ru-RU" sz="1400" dirty="0">
                <a:solidFill>
                  <a:prstClr val="black"/>
                </a:solidFill>
                <a:latin typeface="Times New Roman" panose="02020603050405020304" pitchFamily="18" charset="0"/>
                <a:ea typeface="Times New Roman" panose="02020603050405020304" pitchFamily="18" charset="0"/>
              </a:endParaRPr>
            </a:p>
          </p:txBody>
        </p:sp>
        <p:sp>
          <p:nvSpPr>
            <p:cNvPr id="64" name="Rectangle 16"/>
            <p:cNvSpPr>
              <a:spLocks noChangeArrowheads="1"/>
            </p:cNvSpPr>
            <p:nvPr/>
          </p:nvSpPr>
          <p:spPr bwMode="auto">
            <a:xfrm>
              <a:off x="7134" y="7095"/>
              <a:ext cx="3700" cy="341"/>
            </a:xfrm>
            <a:prstGeom prst="rect">
              <a:avLst/>
            </a:prstGeom>
            <a:solidFill>
              <a:srgbClr val="FFFFFF"/>
            </a:solidFill>
            <a:ln w="9525">
              <a:solidFill>
                <a:srgbClr val="000000"/>
              </a:solidFill>
              <a:miter lim="800000"/>
              <a:headEnd/>
              <a:tailEnd/>
            </a:ln>
          </p:spPr>
          <p:txBody>
            <a:bodyPr rot="0" vert="horz" wrap="square" lIns="91440" tIns="0" rIns="91440" bIns="0" anchor="t" anchorCtr="0" upright="1">
              <a:noAutofit/>
            </a:bodyPr>
            <a:lstStyle/>
            <a:p>
              <a:pPr algn="ctr">
                <a:spcAft>
                  <a:spcPts val="0"/>
                </a:spcAft>
              </a:pPr>
              <a:r>
                <a:rPr lang="en-US" sz="1400" dirty="0" smtClean="0">
                  <a:solidFill>
                    <a:prstClr val="black"/>
                  </a:solidFill>
                  <a:latin typeface="Times New Roman" panose="02020603050405020304" pitchFamily="18" charset="0"/>
                  <a:ea typeface="Times New Roman" panose="02020603050405020304" pitchFamily="18" charset="0"/>
                </a:rPr>
                <a:t>Identification</a:t>
              </a:r>
              <a:endParaRPr lang="ru-RU" sz="1400" dirty="0">
                <a:solidFill>
                  <a:prstClr val="black"/>
                </a:solidFill>
                <a:latin typeface="Times New Roman" panose="02020603050405020304" pitchFamily="18" charset="0"/>
                <a:ea typeface="Times New Roman" panose="02020603050405020304" pitchFamily="18" charset="0"/>
              </a:endParaRPr>
            </a:p>
          </p:txBody>
        </p:sp>
        <p:sp>
          <p:nvSpPr>
            <p:cNvPr id="65" name="Rectangle 17"/>
            <p:cNvSpPr>
              <a:spLocks noChangeArrowheads="1"/>
            </p:cNvSpPr>
            <p:nvPr/>
          </p:nvSpPr>
          <p:spPr bwMode="auto">
            <a:xfrm>
              <a:off x="7134" y="9654"/>
              <a:ext cx="3700" cy="306"/>
            </a:xfrm>
            <a:prstGeom prst="rect">
              <a:avLst/>
            </a:prstGeom>
            <a:solidFill>
              <a:srgbClr val="FFFFFF"/>
            </a:solidFill>
            <a:ln w="9525">
              <a:solidFill>
                <a:srgbClr val="000000"/>
              </a:solidFill>
              <a:miter lim="800000"/>
              <a:headEnd/>
              <a:tailEnd/>
            </a:ln>
          </p:spPr>
          <p:txBody>
            <a:bodyPr rot="0" vert="horz" wrap="square" lIns="91440" tIns="0" rIns="91440" bIns="0" anchor="t" anchorCtr="0" upright="1">
              <a:noAutofit/>
            </a:bodyPr>
            <a:lstStyle/>
            <a:p>
              <a:pPr algn="ctr">
                <a:spcAft>
                  <a:spcPts val="0"/>
                </a:spcAft>
              </a:pPr>
              <a:r>
                <a:rPr lang="en-GB" sz="1400" dirty="0" smtClean="0">
                  <a:solidFill>
                    <a:prstClr val="black"/>
                  </a:solidFill>
                  <a:latin typeface="Times New Roman" panose="02020603050405020304" pitchFamily="18" charset="0"/>
                  <a:ea typeface="Times New Roman" panose="02020603050405020304" pitchFamily="18" charset="0"/>
                </a:rPr>
                <a:t>Versatility </a:t>
              </a:r>
              <a:r>
                <a:rPr lang="en-GB" sz="1400" dirty="0">
                  <a:solidFill>
                    <a:prstClr val="black"/>
                  </a:solidFill>
                  <a:latin typeface="Times New Roman" panose="02020603050405020304" pitchFamily="18" charset="0"/>
                  <a:ea typeface="Times New Roman" panose="02020603050405020304" pitchFamily="18" charset="0"/>
                </a:rPr>
                <a:t>of </a:t>
              </a:r>
              <a:r>
                <a:rPr lang="en-GB" sz="1400" dirty="0" smtClean="0">
                  <a:solidFill>
                    <a:prstClr val="black"/>
                  </a:solidFill>
                  <a:latin typeface="Times New Roman" panose="02020603050405020304" pitchFamily="18" charset="0"/>
                  <a:ea typeface="Times New Roman" panose="02020603050405020304" pitchFamily="18" charset="0"/>
                </a:rPr>
                <a:t>services</a:t>
              </a:r>
              <a:r>
                <a:rPr lang="uk-UA" sz="1400" dirty="0" smtClean="0">
                  <a:solidFill>
                    <a:prstClr val="black"/>
                  </a:solidFill>
                  <a:latin typeface="Times New Roman" panose="02020603050405020304" pitchFamily="18" charset="0"/>
                  <a:ea typeface="Times New Roman" panose="02020603050405020304" pitchFamily="18" charset="0"/>
                </a:rPr>
                <a:t> </a:t>
              </a:r>
              <a:endParaRPr lang="ru-RU" sz="1400" dirty="0">
                <a:solidFill>
                  <a:prstClr val="black"/>
                </a:solidFill>
                <a:latin typeface="Times New Roman" panose="02020603050405020304" pitchFamily="18" charset="0"/>
                <a:ea typeface="Times New Roman" panose="02020603050405020304" pitchFamily="18" charset="0"/>
              </a:endParaRPr>
            </a:p>
          </p:txBody>
        </p:sp>
        <p:sp>
          <p:nvSpPr>
            <p:cNvPr id="66" name="Rectangle 18"/>
            <p:cNvSpPr>
              <a:spLocks noChangeArrowheads="1"/>
            </p:cNvSpPr>
            <p:nvPr/>
          </p:nvSpPr>
          <p:spPr bwMode="auto">
            <a:xfrm>
              <a:off x="7134" y="10194"/>
              <a:ext cx="3700" cy="306"/>
            </a:xfrm>
            <a:prstGeom prst="rect">
              <a:avLst/>
            </a:prstGeom>
            <a:solidFill>
              <a:srgbClr val="FFFFFF"/>
            </a:solidFill>
            <a:ln w="9525">
              <a:solidFill>
                <a:srgbClr val="000000"/>
              </a:solidFill>
              <a:miter lim="800000"/>
              <a:headEnd/>
              <a:tailEnd/>
            </a:ln>
          </p:spPr>
          <p:txBody>
            <a:bodyPr rot="0" vert="horz" wrap="square" lIns="91440" tIns="0" rIns="91440" bIns="0" anchor="t" anchorCtr="0" upright="1">
              <a:noAutofit/>
            </a:bodyPr>
            <a:lstStyle/>
            <a:p>
              <a:pPr algn="ctr">
                <a:spcAft>
                  <a:spcPts val="0"/>
                </a:spcAft>
              </a:pPr>
              <a:r>
                <a:rPr lang="uk-UA" sz="1400" dirty="0" smtClean="0">
                  <a:solidFill>
                    <a:prstClr val="black"/>
                  </a:solidFill>
                  <a:latin typeface="Times New Roman" panose="02020603050405020304" pitchFamily="18" charset="0"/>
                  <a:ea typeface="Times New Roman" panose="02020603050405020304" pitchFamily="18" charset="0"/>
                </a:rPr>
                <a:t> </a:t>
              </a:r>
              <a:r>
                <a:rPr lang="en-US" sz="1400" dirty="0" smtClean="0">
                  <a:solidFill>
                    <a:prstClr val="black"/>
                  </a:solidFill>
                  <a:latin typeface="Times New Roman" panose="02020603050405020304" pitchFamily="18" charset="0"/>
                  <a:ea typeface="Times New Roman" panose="02020603050405020304" pitchFamily="18" charset="0"/>
                </a:rPr>
                <a:t>Economic incentives</a:t>
              </a:r>
              <a:endParaRPr lang="ru-RU" sz="1400" dirty="0">
                <a:solidFill>
                  <a:prstClr val="black"/>
                </a:solidFill>
                <a:latin typeface="Times New Roman" panose="02020603050405020304" pitchFamily="18" charset="0"/>
                <a:ea typeface="Times New Roman" panose="02020603050405020304" pitchFamily="18" charset="0"/>
              </a:endParaRPr>
            </a:p>
          </p:txBody>
        </p:sp>
      </p:grpSp>
      <p:sp>
        <p:nvSpPr>
          <p:cNvPr id="6" name="Rectangle 56"/>
          <p:cNvSpPr>
            <a:spLocks noChangeArrowheads="1"/>
          </p:cNvSpPr>
          <p:nvPr/>
        </p:nvSpPr>
        <p:spPr bwMode="auto">
          <a:xfrm>
            <a:off x="66225" y="467884"/>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solidFill>
                <a:prstClr val="black"/>
              </a:solidFill>
            </a:endParaRPr>
          </a:p>
        </p:txBody>
      </p:sp>
      <p:sp>
        <p:nvSpPr>
          <p:cNvPr id="7" name="Rectangle 73"/>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solidFill>
                <a:prstClr val="black"/>
              </a:solidFill>
            </a:endParaRPr>
          </a:p>
        </p:txBody>
      </p:sp>
      <p:sp>
        <p:nvSpPr>
          <p:cNvPr id="8" name="Rectangle 74"/>
          <p:cNvSpPr>
            <a:spLocks noChangeArrowheads="1"/>
          </p:cNvSpPr>
          <p:nvPr/>
        </p:nvSpPr>
        <p:spPr bwMode="auto">
          <a:xfrm>
            <a:off x="0" y="4729469"/>
            <a:ext cx="18473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sz="2000">
              <a:solidFill>
                <a:prstClr val="black"/>
              </a:solidFill>
            </a:endParaRPr>
          </a:p>
        </p:txBody>
      </p:sp>
    </p:spTree>
    <p:extLst>
      <p:ext uri="{BB962C8B-B14F-4D97-AF65-F5344CB8AC3E}">
        <p14:creationId xmlns:p14="http://schemas.microsoft.com/office/powerpoint/2010/main" val="3880816817"/>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subTitle" idx="1"/>
          </p:nvPr>
        </p:nvSpPr>
        <p:spPr>
          <a:xfrm>
            <a:off x="0" y="116632"/>
            <a:ext cx="9144000" cy="6741367"/>
          </a:xfrm>
        </p:spPr>
        <p:txBody>
          <a:bodyPr>
            <a:normAutofit/>
          </a:bodyPr>
          <a:lstStyle/>
          <a:p>
            <a:endParaRPr lang="uk-UA" sz="1800" b="1" dirty="0">
              <a:solidFill>
                <a:schemeClr val="tx1"/>
              </a:solidFill>
              <a:latin typeface="Times New Roman" panose="02020603050405020304" pitchFamily="18" charset="0"/>
              <a:cs typeface="Times New Roman" panose="02020603050405020304" pitchFamily="18" charset="0"/>
            </a:endParaRPr>
          </a:p>
          <a:p>
            <a:r>
              <a:rPr lang="en-US" sz="1800" b="1" dirty="0">
                <a:solidFill>
                  <a:schemeClr val="tx1"/>
                </a:solidFill>
                <a:latin typeface="Times New Roman" panose="02020603050405020304" pitchFamily="18" charset="0"/>
                <a:cs typeface="Times New Roman" panose="02020603050405020304" pitchFamily="18" charset="0"/>
              </a:rPr>
              <a:t>"FIND-CONNECT-PERFORM" PARADIGM IN EMERGENCY SITUATIONS</a:t>
            </a:r>
            <a:endParaRPr lang="uk-UA" sz="1800" b="1" dirty="0">
              <a:solidFill>
                <a:schemeClr val="tx1"/>
              </a:solidFill>
              <a:latin typeface="Times New Roman" panose="02020603050405020304" pitchFamily="18" charset="0"/>
              <a:cs typeface="Times New Roman" panose="02020603050405020304" pitchFamily="18" charset="0"/>
            </a:endParaRPr>
          </a:p>
          <a:p>
            <a:pPr eaLnBrk="1" hangingPunct="1"/>
            <a:endParaRPr lang="uk-UA" sz="4800" b="1" dirty="0"/>
          </a:p>
          <a:p>
            <a:endParaRPr lang="en-US" sz="4800" dirty="0"/>
          </a:p>
          <a:p>
            <a:r>
              <a:rPr lang="uk-UA" sz="4800" dirty="0"/>
              <a:t> </a:t>
            </a:r>
            <a:endParaRPr lang="ru-RU" sz="4800" dirty="0"/>
          </a:p>
          <a:p>
            <a:r>
              <a:rPr lang="uk-UA" sz="4800" dirty="0"/>
              <a:t> </a:t>
            </a:r>
            <a:endParaRPr lang="ru-RU" sz="4800" dirty="0"/>
          </a:p>
          <a:p>
            <a:r>
              <a:rPr lang="uk-UA" sz="4800" dirty="0"/>
              <a:t> </a:t>
            </a:r>
            <a:endParaRPr lang="ru-RU" sz="4800" dirty="0"/>
          </a:p>
          <a:p>
            <a:r>
              <a:rPr lang="uk-UA" sz="4800" dirty="0">
                <a:solidFill>
                  <a:schemeClr val="tx1"/>
                </a:solidFill>
                <a:latin typeface="Times New Roman" panose="02020603050405020304" pitchFamily="18" charset="0"/>
                <a:cs typeface="Times New Roman" panose="02020603050405020304" pitchFamily="18" charset="0"/>
              </a:rPr>
              <a:t>							</a:t>
            </a:r>
            <a:endParaRPr lang="uk-UA" sz="4800" b="1" dirty="0">
              <a:latin typeface="Times New Roman" pitchFamily="18" charset="0"/>
              <a:cs typeface="Times New Roman" pitchFamily="18" charset="0"/>
            </a:endParaRPr>
          </a:p>
        </p:txBody>
      </p:sp>
      <p:grpSp>
        <p:nvGrpSpPr>
          <p:cNvPr id="2" name="Группа 5"/>
          <p:cNvGrpSpPr>
            <a:grpSpLocks/>
          </p:cNvGrpSpPr>
          <p:nvPr/>
        </p:nvGrpSpPr>
        <p:grpSpPr bwMode="auto">
          <a:xfrm>
            <a:off x="0" y="980728"/>
            <a:ext cx="9144000" cy="87312"/>
            <a:chOff x="0" y="1012983"/>
            <a:chExt cx="9144000" cy="96386"/>
          </a:xfrm>
        </p:grpSpPr>
        <p:sp>
          <p:nvSpPr>
            <p:cNvPr id="7" name="Rectangle 4"/>
            <p:cNvSpPr>
              <a:spLocks noChangeArrowheads="1"/>
            </p:cNvSpPr>
            <p:nvPr/>
          </p:nvSpPr>
          <p:spPr bwMode="auto">
            <a:xfrm>
              <a:off x="0" y="1012983"/>
              <a:ext cx="9144000" cy="44271"/>
            </a:xfrm>
            <a:prstGeom prst="rect">
              <a:avLst/>
            </a:prstGeom>
            <a:solidFill>
              <a:srgbClr val="0066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a:endParaRPr lang="uk-UA" sz="1700">
                <a:solidFill>
                  <a:srgbClr val="000000"/>
                </a:solidFill>
              </a:endParaRPr>
            </a:p>
          </p:txBody>
        </p:sp>
        <p:sp>
          <p:nvSpPr>
            <p:cNvPr id="8" name="Rectangle 5"/>
            <p:cNvSpPr>
              <a:spLocks noChangeArrowheads="1"/>
            </p:cNvSpPr>
            <p:nvPr/>
          </p:nvSpPr>
          <p:spPr bwMode="auto">
            <a:xfrm>
              <a:off x="0" y="1062146"/>
              <a:ext cx="9144000" cy="47223"/>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a:endParaRPr lang="uk-UA" sz="1700">
                <a:solidFill>
                  <a:srgbClr val="000000"/>
                </a:solidFill>
              </a:endParaRPr>
            </a:p>
          </p:txBody>
        </p:sp>
      </p:grpSp>
      <p:sp>
        <p:nvSpPr>
          <p:cNvPr id="158723"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solidFill>
                <a:prstClr val="black"/>
              </a:solidFill>
            </a:endParaRPr>
          </a:p>
        </p:txBody>
      </p:sp>
      <p:sp>
        <p:nvSpPr>
          <p:cNvPr id="158724" name="Rectangle 4"/>
          <p:cNvSpPr>
            <a:spLocks noChangeArrowheads="1"/>
          </p:cNvSpPr>
          <p:nvPr/>
        </p:nvSpPr>
        <p:spPr bwMode="auto">
          <a:xfrm>
            <a:off x="0" y="14668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solidFill>
                <a:prstClr val="black"/>
              </a:solidFill>
              <a:latin typeface="Arial" pitchFamily="34" charset="0"/>
            </a:endParaRPr>
          </a:p>
        </p:txBody>
      </p:sp>
      <p:sp>
        <p:nvSpPr>
          <p:cNvPr id="158725" name="Rectangle 5"/>
          <p:cNvSpPr>
            <a:spLocks noChangeArrowheads="1"/>
          </p:cNvSpPr>
          <p:nvPr/>
        </p:nvSpPr>
        <p:spPr bwMode="auto">
          <a:xfrm>
            <a:off x="0" y="24765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solidFill>
                <a:prstClr val="black"/>
              </a:solidFill>
              <a:latin typeface="Arial" pitchFamily="34" charset="0"/>
            </a:endParaRPr>
          </a:p>
        </p:txBody>
      </p:sp>
      <p:sp>
        <p:nvSpPr>
          <p:cNvPr id="26829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solidFill>
                <a:prstClr val="black"/>
              </a:solidFill>
            </a:endParaRPr>
          </a:p>
        </p:txBody>
      </p:sp>
      <p:sp>
        <p:nvSpPr>
          <p:cNvPr id="26829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solidFill>
                <a:prstClr val="black"/>
              </a:solidFill>
            </a:endParaRPr>
          </a:p>
        </p:txBody>
      </p:sp>
      <p:sp>
        <p:nvSpPr>
          <p:cNvPr id="26829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solidFill>
                <a:prstClr val="black"/>
              </a:solidFill>
            </a:endParaRPr>
          </a:p>
        </p:txBody>
      </p:sp>
      <p:sp>
        <p:nvSpPr>
          <p:cNvPr id="268297"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solidFill>
                <a:prstClr val="black"/>
              </a:solidFill>
            </a:endParaRPr>
          </a:p>
        </p:txBody>
      </p:sp>
      <p:sp>
        <p:nvSpPr>
          <p:cNvPr id="268300" name="Rectangle 1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solidFill>
                <a:prstClr val="black"/>
              </a:solidFill>
            </a:endParaRPr>
          </a:p>
        </p:txBody>
      </p:sp>
      <p:sp>
        <p:nvSpPr>
          <p:cNvPr id="268301" name="Rectangle 13"/>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solidFill>
                <a:prstClr val="black"/>
              </a:solidFill>
              <a:latin typeface="Arial" pitchFamily="34" charset="0"/>
            </a:endParaRPr>
          </a:p>
        </p:txBody>
      </p:sp>
      <p:sp>
        <p:nvSpPr>
          <p:cNvPr id="268304"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solidFill>
                <a:prstClr val="black"/>
              </a:solidFill>
            </a:endParaRPr>
          </a:p>
        </p:txBody>
      </p:sp>
      <p:sp>
        <p:nvSpPr>
          <p:cNvPr id="268305" name="Rectangle 17"/>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solidFill>
                <a:prstClr val="black"/>
              </a:solidFill>
              <a:latin typeface="Arial" pitchFamily="34" charset="0"/>
            </a:endParaRPr>
          </a:p>
        </p:txBody>
      </p:sp>
      <p:sp>
        <p:nvSpPr>
          <p:cNvPr id="268307" name="Rectangle 1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solidFill>
                <a:prstClr val="black"/>
              </a:solidFill>
            </a:endParaRPr>
          </a:p>
        </p:txBody>
      </p:sp>
      <p:sp>
        <p:nvSpPr>
          <p:cNvPr id="4" name="Rectangle 229"/>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solidFill>
                <a:prstClr val="black"/>
              </a:solidFill>
            </a:endParaRPr>
          </a:p>
        </p:txBody>
      </p:sp>
      <p:sp>
        <p:nvSpPr>
          <p:cNvPr id="5" name="Rectangle 236"/>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solidFill>
                <a:prstClr val="black"/>
              </a:solidFill>
            </a:endParaRPr>
          </a:p>
        </p:txBody>
      </p:sp>
      <p:sp>
        <p:nvSpPr>
          <p:cNvPr id="6" name="Rectangle 247"/>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solidFill>
                <a:prstClr val="black"/>
              </a:solidFill>
            </a:endParaRPr>
          </a:p>
        </p:txBody>
      </p:sp>
      <p:grpSp>
        <p:nvGrpSpPr>
          <p:cNvPr id="41" name="Групувати 40"/>
          <p:cNvGrpSpPr>
            <a:grpSpLocks/>
          </p:cNvGrpSpPr>
          <p:nvPr/>
        </p:nvGrpSpPr>
        <p:grpSpPr bwMode="auto">
          <a:xfrm>
            <a:off x="639317" y="1406089"/>
            <a:ext cx="7965131" cy="4960658"/>
            <a:chOff x="2498" y="10084"/>
            <a:chExt cx="6660" cy="4082"/>
          </a:xfrm>
        </p:grpSpPr>
        <p:sp>
          <p:nvSpPr>
            <p:cNvPr id="42" name="Text Box 356"/>
            <p:cNvSpPr txBox="1">
              <a:spLocks noChangeArrowheads="1"/>
            </p:cNvSpPr>
            <p:nvPr/>
          </p:nvSpPr>
          <p:spPr bwMode="auto">
            <a:xfrm>
              <a:off x="3050" y="10084"/>
              <a:ext cx="2173" cy="914"/>
            </a:xfrm>
            <a:prstGeom prst="rect">
              <a:avLst/>
            </a:prstGeom>
            <a:solidFill>
              <a:srgbClr val="92D050"/>
            </a:solidFill>
            <a:ln w="9525">
              <a:solidFill>
                <a:srgbClr val="000000"/>
              </a:solidFill>
              <a:miter lim="800000"/>
              <a:headEnd/>
              <a:tailEnd/>
            </a:ln>
          </p:spPr>
          <p:txBody>
            <a:bodyPr rot="0" vert="horz" wrap="square" lIns="18000" tIns="10800" rIns="18000" bIns="10800" anchor="t" anchorCtr="0" upright="1">
              <a:noAutofit/>
            </a:bodyPr>
            <a:lstStyle/>
            <a:p>
              <a:pPr algn="ctr">
                <a:spcBef>
                  <a:spcPts val="500"/>
                </a:spcBef>
                <a:spcAft>
                  <a:spcPts val="600"/>
                </a:spcAft>
              </a:pPr>
              <a:r>
                <a:rPr lang="uk-UA" dirty="0">
                  <a:solidFill>
                    <a:prstClr val="black"/>
                  </a:solidFill>
                  <a:latin typeface="Times New Roman" panose="02020603050405020304" pitchFamily="18" charset="0"/>
                  <a:ea typeface="Times New Roman" panose="02020603050405020304" pitchFamily="18" charset="0"/>
                </a:rPr>
                <a:t/>
              </a:r>
              <a:br>
                <a:rPr lang="uk-UA" dirty="0">
                  <a:solidFill>
                    <a:prstClr val="black"/>
                  </a:solidFill>
                  <a:latin typeface="Times New Roman" panose="02020603050405020304" pitchFamily="18" charset="0"/>
                  <a:ea typeface="Times New Roman" panose="02020603050405020304" pitchFamily="18" charset="0"/>
                </a:rPr>
              </a:br>
              <a:r>
                <a:rPr lang="en-US" dirty="0" smtClean="0">
                  <a:solidFill>
                    <a:prstClr val="black"/>
                  </a:solidFill>
                  <a:latin typeface="Times New Roman" panose="02020603050405020304" pitchFamily="18" charset="0"/>
                  <a:ea typeface="Times New Roman" panose="02020603050405020304" pitchFamily="18" charset="0"/>
                </a:rPr>
                <a:t>CONSUMER SERVICE</a:t>
              </a:r>
              <a:endParaRPr lang="ru-RU" dirty="0">
                <a:solidFill>
                  <a:prstClr val="black"/>
                </a:solidFill>
                <a:latin typeface="Times New Roman" panose="02020603050405020304" pitchFamily="18" charset="0"/>
                <a:ea typeface="Times New Roman" panose="02020603050405020304" pitchFamily="18" charset="0"/>
              </a:endParaRPr>
            </a:p>
          </p:txBody>
        </p:sp>
        <p:sp>
          <p:nvSpPr>
            <p:cNvPr id="43" name="Text Box 357"/>
            <p:cNvSpPr txBox="1">
              <a:spLocks noChangeArrowheads="1"/>
            </p:cNvSpPr>
            <p:nvPr/>
          </p:nvSpPr>
          <p:spPr bwMode="auto">
            <a:xfrm>
              <a:off x="6919" y="11716"/>
              <a:ext cx="2239" cy="578"/>
            </a:xfrm>
            <a:prstGeom prst="rect">
              <a:avLst/>
            </a:prstGeom>
            <a:solidFill>
              <a:srgbClr val="FFC000"/>
            </a:solidFill>
            <a:ln w="9525">
              <a:solidFill>
                <a:srgbClr val="000000"/>
              </a:solidFill>
              <a:miter lim="800000"/>
              <a:headEnd/>
              <a:tailEnd/>
            </a:ln>
          </p:spPr>
          <p:txBody>
            <a:bodyPr rot="0" vert="horz" wrap="square" lIns="18000" tIns="10800" rIns="18000" bIns="10800" anchor="t" anchorCtr="0" upright="1">
              <a:noAutofit/>
            </a:bodyPr>
            <a:lstStyle/>
            <a:p>
              <a:pPr algn="ctr">
                <a:lnSpc>
                  <a:spcPct val="200000"/>
                </a:lnSpc>
                <a:spcBef>
                  <a:spcPts val="500"/>
                </a:spcBef>
                <a:spcAft>
                  <a:spcPts val="600"/>
                </a:spcAft>
              </a:pPr>
              <a:r>
                <a:rPr lang="en-GB" dirty="0">
                  <a:solidFill>
                    <a:prstClr val="black"/>
                  </a:solidFill>
                  <a:latin typeface="Times New Roman" panose="02020603050405020304" pitchFamily="18" charset="0"/>
                  <a:ea typeface="Times New Roman" panose="02020603050405020304" pitchFamily="18" charset="0"/>
                </a:rPr>
                <a:t>SYSTEM </a:t>
              </a:r>
              <a:r>
                <a:rPr lang="en-GB" dirty="0" smtClean="0">
                  <a:solidFill>
                    <a:prstClr val="black"/>
                  </a:solidFill>
                  <a:latin typeface="Times New Roman" panose="02020603050405020304" pitchFamily="18" charset="0"/>
                  <a:ea typeface="Times New Roman" panose="02020603050405020304" pitchFamily="18" charset="0"/>
                </a:rPr>
                <a:t>REGISTER</a:t>
              </a:r>
              <a:endParaRPr lang="ru-RU" dirty="0">
                <a:solidFill>
                  <a:prstClr val="black"/>
                </a:solidFill>
                <a:latin typeface="Times New Roman" panose="02020603050405020304" pitchFamily="18" charset="0"/>
                <a:ea typeface="Times New Roman" panose="02020603050405020304" pitchFamily="18" charset="0"/>
              </a:endParaRPr>
            </a:p>
          </p:txBody>
        </p:sp>
        <p:sp>
          <p:nvSpPr>
            <p:cNvPr id="44" name="Text Box 358"/>
            <p:cNvSpPr txBox="1">
              <a:spLocks noChangeArrowheads="1"/>
            </p:cNvSpPr>
            <p:nvPr/>
          </p:nvSpPr>
          <p:spPr bwMode="auto">
            <a:xfrm>
              <a:off x="3110" y="13252"/>
              <a:ext cx="2239" cy="914"/>
            </a:xfrm>
            <a:prstGeom prst="rect">
              <a:avLst/>
            </a:prstGeom>
            <a:solidFill>
              <a:srgbClr val="D7C9FF"/>
            </a:solidFill>
            <a:ln w="9525">
              <a:solidFill>
                <a:srgbClr val="000000"/>
              </a:solidFill>
              <a:miter lim="800000"/>
              <a:headEnd/>
              <a:tailEnd/>
            </a:ln>
          </p:spPr>
          <p:txBody>
            <a:bodyPr rot="0" vert="horz" wrap="square" lIns="18000" tIns="10800" rIns="18000" bIns="10800" anchor="t" anchorCtr="0" upright="1">
              <a:noAutofit/>
            </a:bodyPr>
            <a:lstStyle/>
            <a:p>
              <a:pPr algn="ctr">
                <a:spcBef>
                  <a:spcPts val="500"/>
                </a:spcBef>
                <a:spcAft>
                  <a:spcPts val="0"/>
                </a:spcAft>
              </a:pPr>
              <a:r>
                <a:rPr lang="uk-UA" dirty="0">
                  <a:solidFill>
                    <a:prstClr val="black"/>
                  </a:solidFill>
                  <a:latin typeface="Times New Roman" panose="02020603050405020304" pitchFamily="18" charset="0"/>
                  <a:ea typeface="Times New Roman" panose="02020603050405020304" pitchFamily="18" charset="0"/>
                </a:rPr>
                <a:t/>
              </a:r>
              <a:br>
                <a:rPr lang="uk-UA" dirty="0">
                  <a:solidFill>
                    <a:prstClr val="black"/>
                  </a:solidFill>
                  <a:latin typeface="Times New Roman" panose="02020603050405020304" pitchFamily="18" charset="0"/>
                  <a:ea typeface="Times New Roman" panose="02020603050405020304" pitchFamily="18" charset="0"/>
                </a:rPr>
              </a:br>
              <a:r>
                <a:rPr lang="en-GB" dirty="0" smtClean="0">
                  <a:solidFill>
                    <a:prstClr val="black"/>
                  </a:solidFill>
                  <a:latin typeface="Times New Roman" panose="02020603050405020304" pitchFamily="18" charset="0"/>
                  <a:ea typeface="Times New Roman" panose="02020603050405020304" pitchFamily="18" charset="0"/>
                </a:rPr>
                <a:t>SERVICE </a:t>
              </a:r>
              <a:r>
                <a:rPr lang="en-GB" dirty="0">
                  <a:solidFill>
                    <a:prstClr val="black"/>
                  </a:solidFill>
                  <a:latin typeface="Times New Roman" panose="02020603050405020304" pitchFamily="18" charset="0"/>
                  <a:ea typeface="Times New Roman" panose="02020603050405020304" pitchFamily="18" charset="0"/>
                </a:rPr>
                <a:t>PROVIDER</a:t>
              </a:r>
              <a:endParaRPr lang="ru-RU" dirty="0">
                <a:solidFill>
                  <a:prstClr val="black"/>
                </a:solidFill>
                <a:latin typeface="Times New Roman" panose="02020603050405020304" pitchFamily="18" charset="0"/>
                <a:ea typeface="Times New Roman" panose="02020603050405020304" pitchFamily="18" charset="0"/>
              </a:endParaRPr>
            </a:p>
          </p:txBody>
        </p:sp>
        <p:cxnSp>
          <p:nvCxnSpPr>
            <p:cNvPr id="45" name="Line 359"/>
            <p:cNvCxnSpPr>
              <a:cxnSpLocks noChangeShapeType="1"/>
              <a:stCxn id="44" idx="3"/>
              <a:endCxn id="43" idx="2"/>
            </p:cNvCxnSpPr>
            <p:nvPr/>
          </p:nvCxnSpPr>
          <p:spPr bwMode="auto">
            <a:xfrm flipV="1">
              <a:off x="5349" y="12294"/>
              <a:ext cx="2690" cy="141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46" name="Text Box 360"/>
            <p:cNvSpPr txBox="1">
              <a:spLocks noChangeArrowheads="1"/>
            </p:cNvSpPr>
            <p:nvPr/>
          </p:nvSpPr>
          <p:spPr bwMode="auto">
            <a:xfrm>
              <a:off x="2498" y="12019"/>
              <a:ext cx="1690" cy="33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18000" tIns="10800" rIns="18000" bIns="10800" anchor="t" anchorCtr="0" upright="1">
              <a:noAutofit/>
            </a:bodyPr>
            <a:lstStyle/>
            <a:p>
              <a:pPr marL="6350" indent="-274320" algn="ctr">
                <a:spcAft>
                  <a:spcPts val="0"/>
                </a:spcAft>
                <a:tabLst>
                  <a:tab pos="685800" algn="l"/>
                  <a:tab pos="449580" algn="l"/>
                </a:tabLst>
              </a:pPr>
              <a:r>
                <a:rPr lang="en-GB" b="1" dirty="0" smtClean="0">
                  <a:latin typeface="Times New Roman" panose="02020603050405020304" pitchFamily="18" charset="0"/>
                  <a:ea typeface="Times New Roman" panose="02020603050405020304" pitchFamily="18" charset="0"/>
                </a:rPr>
                <a:t>Identify</a:t>
              </a:r>
              <a:r>
                <a:rPr lang="uk-UA" sz="1800" b="1" dirty="0" smtClean="0">
                  <a:effectLst/>
                  <a:latin typeface="Times New Roman" panose="02020603050405020304" pitchFamily="18" charset="0"/>
                  <a:ea typeface="Times New Roman" panose="02020603050405020304" pitchFamily="18" charset="0"/>
                </a:rPr>
                <a:t> </a:t>
              </a:r>
              <a:endParaRPr lang="ru-RU" b="1" kern="0" dirty="0">
                <a:solidFill>
                  <a:prstClr val="black"/>
                </a:solidFill>
                <a:latin typeface="Times New Roman" panose="02020603050405020304" pitchFamily="18" charset="0"/>
                <a:ea typeface="Times New Roman" panose="02020603050405020304" pitchFamily="18" charset="0"/>
              </a:endParaRPr>
            </a:p>
          </p:txBody>
        </p:sp>
        <p:sp>
          <p:nvSpPr>
            <p:cNvPr id="47" name="Text Box 361"/>
            <p:cNvSpPr txBox="1">
              <a:spLocks noChangeArrowheads="1"/>
            </p:cNvSpPr>
            <p:nvPr/>
          </p:nvSpPr>
          <p:spPr bwMode="auto">
            <a:xfrm>
              <a:off x="6133" y="10553"/>
              <a:ext cx="1645" cy="43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18000" tIns="10800" rIns="18000" bIns="10800" anchor="t" anchorCtr="0" upright="1">
              <a:noAutofit/>
            </a:bodyPr>
            <a:lstStyle/>
            <a:p>
              <a:pPr marL="6350" indent="-274320" algn="ctr">
                <a:spcAft>
                  <a:spcPts val="0"/>
                </a:spcAft>
                <a:tabLst>
                  <a:tab pos="685800" algn="l"/>
                  <a:tab pos="449580" algn="l"/>
                </a:tabLst>
              </a:pPr>
              <a:r>
                <a:rPr lang="en-US" b="1" kern="0" dirty="0" smtClean="0">
                  <a:solidFill>
                    <a:prstClr val="black"/>
                  </a:solidFill>
                  <a:latin typeface="Times New Roman" panose="02020603050405020304" pitchFamily="18" charset="0"/>
                  <a:ea typeface="Times New Roman" panose="02020603050405020304" pitchFamily="18" charset="0"/>
                </a:rPr>
                <a:t>CONNECT</a:t>
              </a:r>
              <a:endParaRPr lang="ru-RU" b="1" kern="0" dirty="0">
                <a:solidFill>
                  <a:prstClr val="black"/>
                </a:solidFill>
                <a:latin typeface="Times New Roman" panose="02020603050405020304" pitchFamily="18" charset="0"/>
                <a:ea typeface="Times New Roman" panose="02020603050405020304" pitchFamily="18" charset="0"/>
              </a:endParaRPr>
            </a:p>
          </p:txBody>
        </p:sp>
        <p:cxnSp>
          <p:nvCxnSpPr>
            <p:cNvPr id="48" name="Line 362"/>
            <p:cNvCxnSpPr>
              <a:cxnSpLocks noChangeShapeType="1"/>
              <a:endCxn id="44" idx="0"/>
            </p:cNvCxnSpPr>
            <p:nvPr/>
          </p:nvCxnSpPr>
          <p:spPr bwMode="auto">
            <a:xfrm>
              <a:off x="4204" y="10918"/>
              <a:ext cx="25" cy="2334"/>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49" name="Line 363"/>
            <p:cNvCxnSpPr>
              <a:cxnSpLocks noChangeShapeType="1"/>
              <a:stCxn id="42" idx="3"/>
              <a:endCxn id="43" idx="0"/>
            </p:cNvCxnSpPr>
            <p:nvPr/>
          </p:nvCxnSpPr>
          <p:spPr bwMode="auto">
            <a:xfrm>
              <a:off x="5223" y="10541"/>
              <a:ext cx="2816" cy="117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50" name="Text Box 364"/>
            <p:cNvSpPr txBox="1">
              <a:spLocks noChangeArrowheads="1"/>
            </p:cNvSpPr>
            <p:nvPr/>
          </p:nvSpPr>
          <p:spPr bwMode="auto">
            <a:xfrm>
              <a:off x="6409" y="13395"/>
              <a:ext cx="1935" cy="66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18000" tIns="10800" rIns="18000" bIns="10800" anchor="t" anchorCtr="0" upright="1">
              <a:noAutofit/>
            </a:bodyPr>
            <a:lstStyle/>
            <a:p>
              <a:pPr marL="6350" indent="-274320" algn="ctr">
                <a:spcAft>
                  <a:spcPts val="0"/>
                </a:spcAft>
                <a:tabLst>
                  <a:tab pos="685800" algn="l"/>
                  <a:tab pos="449580" algn="l"/>
                </a:tabLst>
              </a:pPr>
              <a:r>
                <a:rPr lang="en-US" b="1" kern="0" dirty="0" smtClean="0">
                  <a:solidFill>
                    <a:prstClr val="black"/>
                  </a:solidFill>
                  <a:latin typeface="Times New Roman" panose="02020603050405020304" pitchFamily="18" charset="0"/>
                  <a:ea typeface="Times New Roman" panose="02020603050405020304" pitchFamily="18" charset="0"/>
                </a:rPr>
                <a:t>Record </a:t>
              </a:r>
              <a:r>
                <a:rPr lang="en-US" b="1" kern="0" dirty="0">
                  <a:solidFill>
                    <a:prstClr val="black"/>
                  </a:solidFill>
                  <a:latin typeface="Times New Roman" panose="02020603050405020304" pitchFamily="18" charset="0"/>
                  <a:ea typeface="Times New Roman" panose="02020603050405020304" pitchFamily="18" charset="0"/>
                </a:rPr>
                <a:t>the provision of the service</a:t>
              </a:r>
              <a:endParaRPr lang="ru-RU" dirty="0">
                <a:solidFill>
                  <a:prstClr val="black"/>
                </a:solidFill>
                <a:latin typeface="Times New Roman" panose="02020603050405020304" pitchFamily="18" charset="0"/>
                <a:ea typeface="Times New Roman" panose="02020603050405020304" pitchFamily="18" charset="0"/>
              </a:endParaRPr>
            </a:p>
          </p:txBody>
        </p:sp>
      </p:grpSp>
      <p:sp>
        <p:nvSpPr>
          <p:cNvPr id="9" name="Rectangle 254"/>
          <p:cNvSpPr>
            <a:spLocks noChangeArrowheads="1"/>
          </p:cNvSpPr>
          <p:nvPr/>
        </p:nvSpPr>
        <p:spPr bwMode="auto">
          <a:xfrm>
            <a:off x="0" y="520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solidFill>
                <a:prstClr val="black"/>
              </a:solidFill>
            </a:endParaRPr>
          </a:p>
        </p:txBody>
      </p:sp>
    </p:spTree>
    <p:extLst>
      <p:ext uri="{BB962C8B-B14F-4D97-AF65-F5344CB8AC3E}">
        <p14:creationId xmlns:p14="http://schemas.microsoft.com/office/powerpoint/2010/main" val="275128434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subTitle" idx="1"/>
          </p:nvPr>
        </p:nvSpPr>
        <p:spPr>
          <a:xfrm>
            <a:off x="0" y="202375"/>
            <a:ext cx="9144000" cy="510890"/>
          </a:xfrm>
        </p:spPr>
        <p:txBody>
          <a:bodyPr>
            <a:normAutofit fontScale="77500" lnSpcReduction="20000"/>
          </a:bodyPr>
          <a:lstStyle/>
          <a:p>
            <a:r>
              <a:rPr lang="uk-UA" sz="2100" b="1" dirty="0" smtClean="0">
                <a:solidFill>
                  <a:srgbClr val="0070C0"/>
                </a:solidFill>
                <a:latin typeface="Times New Roman" pitchFamily="18" charset="0"/>
                <a:cs typeface="Times New Roman" pitchFamily="18" charset="0"/>
              </a:rPr>
              <a:t> </a:t>
            </a:r>
            <a:r>
              <a:rPr lang="en-US" sz="2100" b="1" dirty="0">
                <a:solidFill>
                  <a:srgbClr val="0070C0"/>
                </a:solidFill>
                <a:latin typeface="Times New Roman" pitchFamily="18" charset="0"/>
                <a:cs typeface="Times New Roman" pitchFamily="18" charset="0"/>
              </a:rPr>
              <a:t>NETWORK MANAGEMENT ARCHITECTURE IN EMERGENCY SITUATIONS DIGITAL TRANSFORMATION OF THE STATE</a:t>
            </a:r>
            <a:endParaRPr lang="uk-UA" sz="2100" b="1" dirty="0">
              <a:solidFill>
                <a:srgbClr val="0070C0"/>
              </a:solidFill>
              <a:latin typeface="Times New Roman" pitchFamily="18" charset="0"/>
              <a:cs typeface="Times New Roman" pitchFamily="18" charset="0"/>
            </a:endParaRPr>
          </a:p>
        </p:txBody>
      </p:sp>
      <p:grpSp>
        <p:nvGrpSpPr>
          <p:cNvPr id="6" name="Группа 5"/>
          <p:cNvGrpSpPr>
            <a:grpSpLocks/>
          </p:cNvGrpSpPr>
          <p:nvPr/>
        </p:nvGrpSpPr>
        <p:grpSpPr bwMode="auto">
          <a:xfrm>
            <a:off x="-31090" y="836712"/>
            <a:ext cx="9144000" cy="87312"/>
            <a:chOff x="0" y="1012983"/>
            <a:chExt cx="9144000" cy="96386"/>
          </a:xfrm>
        </p:grpSpPr>
        <p:sp>
          <p:nvSpPr>
            <p:cNvPr id="7" name="Rectangle 4"/>
            <p:cNvSpPr>
              <a:spLocks noChangeArrowheads="1"/>
            </p:cNvSpPr>
            <p:nvPr/>
          </p:nvSpPr>
          <p:spPr bwMode="auto">
            <a:xfrm>
              <a:off x="0" y="1012983"/>
              <a:ext cx="9144000" cy="44271"/>
            </a:xfrm>
            <a:prstGeom prst="rect">
              <a:avLst/>
            </a:prstGeom>
            <a:solidFill>
              <a:srgbClr val="0066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a:endParaRPr lang="uk-UA" sz="1700">
                <a:solidFill>
                  <a:srgbClr val="000000"/>
                </a:solidFill>
              </a:endParaRPr>
            </a:p>
          </p:txBody>
        </p:sp>
        <p:sp>
          <p:nvSpPr>
            <p:cNvPr id="8" name="Rectangle 5"/>
            <p:cNvSpPr>
              <a:spLocks noChangeArrowheads="1"/>
            </p:cNvSpPr>
            <p:nvPr/>
          </p:nvSpPr>
          <p:spPr bwMode="auto">
            <a:xfrm>
              <a:off x="0" y="1062146"/>
              <a:ext cx="9144000" cy="47223"/>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a:endParaRPr lang="uk-UA" sz="1700">
                <a:solidFill>
                  <a:srgbClr val="000000"/>
                </a:solidFill>
              </a:endParaRPr>
            </a:p>
          </p:txBody>
        </p:sp>
      </p:grpSp>
      <p:sp>
        <p:nvSpPr>
          <p:cNvPr id="3" name="Rectangle 17"/>
          <p:cNvSpPr>
            <a:spLocks noChangeArrowheads="1"/>
          </p:cNvSpPr>
          <p:nvPr/>
        </p:nvSpPr>
        <p:spPr bwMode="auto">
          <a:xfrm>
            <a:off x="717833" y="634762"/>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solidFill>
                <a:prstClr val="black"/>
              </a:solidFill>
            </a:endParaRPr>
          </a:p>
        </p:txBody>
      </p:sp>
      <p:grpSp>
        <p:nvGrpSpPr>
          <p:cNvPr id="11" name="Групувати 10"/>
          <p:cNvGrpSpPr>
            <a:grpSpLocks/>
          </p:cNvGrpSpPr>
          <p:nvPr/>
        </p:nvGrpSpPr>
        <p:grpSpPr bwMode="auto">
          <a:xfrm>
            <a:off x="971600" y="1213247"/>
            <a:ext cx="7484075" cy="5302676"/>
            <a:chOff x="1710" y="1422"/>
            <a:chExt cx="7011" cy="3654"/>
          </a:xfrm>
        </p:grpSpPr>
        <p:grpSp>
          <p:nvGrpSpPr>
            <p:cNvPr id="13" name="Group 20"/>
            <p:cNvGrpSpPr>
              <a:grpSpLocks/>
            </p:cNvGrpSpPr>
            <p:nvPr/>
          </p:nvGrpSpPr>
          <p:grpSpPr bwMode="auto">
            <a:xfrm>
              <a:off x="1710" y="3582"/>
              <a:ext cx="5994" cy="612"/>
              <a:chOff x="1710" y="3456"/>
              <a:chExt cx="5994" cy="612"/>
            </a:xfrm>
          </p:grpSpPr>
          <p:sp>
            <p:nvSpPr>
              <p:cNvPr id="26" name="AutoShape 21"/>
              <p:cNvSpPr>
                <a:spLocks noChangeArrowheads="1"/>
              </p:cNvSpPr>
              <p:nvPr/>
            </p:nvSpPr>
            <p:spPr bwMode="auto">
              <a:xfrm>
                <a:off x="1710" y="3456"/>
                <a:ext cx="5994" cy="612"/>
              </a:xfrm>
              <a:prstGeom prst="roundRect">
                <a:avLst>
                  <a:gd name="adj" fmla="val 16667"/>
                </a:avLst>
              </a:prstGeom>
              <a:solidFill>
                <a:srgbClr val="BAEFB7"/>
              </a:solidFill>
              <a:ln w="9525">
                <a:solidFill>
                  <a:srgbClr val="000000"/>
                </a:solidFill>
                <a:round/>
                <a:headEnd/>
                <a:tailEnd/>
              </a:ln>
            </p:spPr>
            <p:txBody>
              <a:bodyPr rot="0" vert="horz" wrap="square" lIns="91440" tIns="45720" rIns="91440" bIns="45720" anchor="t" anchorCtr="0" upright="1">
                <a:noAutofit/>
              </a:bodyPr>
              <a:lstStyle/>
              <a:p>
                <a:endParaRPr lang="ru-RU">
                  <a:solidFill>
                    <a:prstClr val="black"/>
                  </a:solidFill>
                </a:endParaRPr>
              </a:p>
            </p:txBody>
          </p:sp>
          <p:sp>
            <p:nvSpPr>
              <p:cNvPr id="27" name="Text Box 22"/>
              <p:cNvSpPr txBox="1">
                <a:spLocks noChangeArrowheads="1"/>
              </p:cNvSpPr>
              <p:nvPr/>
            </p:nvSpPr>
            <p:spPr bwMode="auto">
              <a:xfrm>
                <a:off x="1990" y="3619"/>
                <a:ext cx="3888" cy="285"/>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Aft>
                    <a:spcPts val="0"/>
                  </a:spcAft>
                </a:pPr>
                <a:r>
                  <a:rPr lang="en-GB" dirty="0" smtClean="0">
                    <a:solidFill>
                      <a:prstClr val="black"/>
                    </a:solidFill>
                    <a:latin typeface="Times New Roman" panose="02020603050405020304" pitchFamily="18" charset="0"/>
                    <a:ea typeface="Times New Roman" panose="02020603050405020304" pitchFamily="18" charset="0"/>
                  </a:rPr>
                  <a:t>Physical </a:t>
                </a:r>
                <a:r>
                  <a:rPr lang="en-GB" dirty="0">
                    <a:solidFill>
                      <a:prstClr val="black"/>
                    </a:solidFill>
                    <a:latin typeface="Times New Roman" panose="02020603050405020304" pitchFamily="18" charset="0"/>
                    <a:ea typeface="Times New Roman" panose="02020603050405020304" pitchFamily="18" charset="0"/>
                  </a:rPr>
                  <a:t>management model</a:t>
                </a:r>
                <a:endParaRPr lang="ru-RU" dirty="0">
                  <a:solidFill>
                    <a:prstClr val="black"/>
                  </a:solidFill>
                  <a:latin typeface="Times New Roman" panose="02020603050405020304" pitchFamily="18" charset="0"/>
                  <a:ea typeface="Times New Roman" panose="02020603050405020304" pitchFamily="18" charset="0"/>
                </a:endParaRPr>
              </a:p>
            </p:txBody>
          </p:sp>
        </p:grpSp>
        <p:grpSp>
          <p:nvGrpSpPr>
            <p:cNvPr id="14" name="Group 23"/>
            <p:cNvGrpSpPr>
              <a:grpSpLocks/>
            </p:cNvGrpSpPr>
            <p:nvPr/>
          </p:nvGrpSpPr>
          <p:grpSpPr bwMode="auto">
            <a:xfrm>
              <a:off x="1710" y="2196"/>
              <a:ext cx="5994" cy="576"/>
              <a:chOff x="1710" y="2304"/>
              <a:chExt cx="5994" cy="576"/>
            </a:xfrm>
          </p:grpSpPr>
          <p:sp>
            <p:nvSpPr>
              <p:cNvPr id="24" name="AutoShape 24"/>
              <p:cNvSpPr>
                <a:spLocks noChangeArrowheads="1"/>
              </p:cNvSpPr>
              <p:nvPr/>
            </p:nvSpPr>
            <p:spPr bwMode="auto">
              <a:xfrm>
                <a:off x="1710" y="2304"/>
                <a:ext cx="5994" cy="576"/>
              </a:xfrm>
              <a:prstGeom prst="roundRect">
                <a:avLst>
                  <a:gd name="adj" fmla="val 16667"/>
                </a:avLst>
              </a:prstGeom>
              <a:solidFill>
                <a:srgbClr val="BAEFB7"/>
              </a:solidFill>
              <a:ln w="9525">
                <a:solidFill>
                  <a:srgbClr val="000000"/>
                </a:solidFill>
                <a:round/>
                <a:headEnd/>
                <a:tailEnd/>
              </a:ln>
            </p:spPr>
            <p:txBody>
              <a:bodyPr rot="0" vert="horz" wrap="square" lIns="91440" tIns="45720" rIns="91440" bIns="45720" anchor="t" anchorCtr="0" upright="1">
                <a:noAutofit/>
              </a:bodyPr>
              <a:lstStyle/>
              <a:p>
                <a:endParaRPr lang="ru-RU">
                  <a:solidFill>
                    <a:prstClr val="black"/>
                  </a:solidFill>
                </a:endParaRPr>
              </a:p>
            </p:txBody>
          </p:sp>
          <p:sp>
            <p:nvSpPr>
              <p:cNvPr id="25" name="Text Box 25"/>
              <p:cNvSpPr txBox="1">
                <a:spLocks noChangeArrowheads="1"/>
              </p:cNvSpPr>
              <p:nvPr/>
            </p:nvSpPr>
            <p:spPr bwMode="auto">
              <a:xfrm>
                <a:off x="1974" y="2430"/>
                <a:ext cx="4230" cy="288"/>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Aft>
                    <a:spcPts val="0"/>
                  </a:spcAft>
                </a:pPr>
                <a:r>
                  <a:rPr lang="en-GB" dirty="0" smtClean="0">
                    <a:solidFill>
                      <a:prstClr val="black"/>
                    </a:solidFill>
                    <a:latin typeface="Times New Roman" panose="02020603050405020304" pitchFamily="18" charset="0"/>
                    <a:ea typeface="Times New Roman" panose="02020603050405020304" pitchFamily="18" charset="0"/>
                  </a:rPr>
                  <a:t>Functional </a:t>
                </a:r>
                <a:r>
                  <a:rPr lang="en-GB" dirty="0">
                    <a:solidFill>
                      <a:prstClr val="black"/>
                    </a:solidFill>
                    <a:latin typeface="Times New Roman" panose="02020603050405020304" pitchFamily="18" charset="0"/>
                    <a:ea typeface="Times New Roman" panose="02020603050405020304" pitchFamily="18" charset="0"/>
                  </a:rPr>
                  <a:t>management model</a:t>
                </a:r>
                <a:endParaRPr lang="ru-RU" dirty="0">
                  <a:solidFill>
                    <a:prstClr val="black"/>
                  </a:solidFill>
                  <a:latin typeface="Times New Roman" panose="02020603050405020304" pitchFamily="18" charset="0"/>
                  <a:ea typeface="Times New Roman" panose="02020603050405020304" pitchFamily="18" charset="0"/>
                </a:endParaRPr>
              </a:p>
            </p:txBody>
          </p:sp>
        </p:grpSp>
        <p:sp>
          <p:nvSpPr>
            <p:cNvPr id="15" name="Text Box 26"/>
            <p:cNvSpPr txBox="1">
              <a:spLocks noChangeArrowheads="1"/>
            </p:cNvSpPr>
            <p:nvPr/>
          </p:nvSpPr>
          <p:spPr bwMode="auto">
            <a:xfrm>
              <a:off x="7911" y="1692"/>
              <a:ext cx="810" cy="311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vert270" wrap="square" lIns="91440" tIns="45720" rIns="91440" bIns="45720" anchor="t" anchorCtr="0" upright="1">
              <a:noAutofit/>
            </a:bodyPr>
            <a:lstStyle/>
            <a:p>
              <a:pPr algn="ctr">
                <a:spcAft>
                  <a:spcPts val="0"/>
                </a:spcAft>
              </a:pPr>
              <a:r>
                <a:rPr lang="en-US" dirty="0">
                  <a:solidFill>
                    <a:prstClr val="black"/>
                  </a:solidFill>
                  <a:latin typeface="Times New Roman" panose="02020603050405020304" pitchFamily="18" charset="0"/>
                  <a:ea typeface="Times New Roman" panose="02020603050405020304" pitchFamily="18" charset="0"/>
                </a:rPr>
                <a:t>The evolution of life</a:t>
              </a:r>
            </a:p>
            <a:p>
              <a:pPr algn="ctr">
                <a:spcAft>
                  <a:spcPts val="0"/>
                </a:spcAft>
              </a:pPr>
              <a:r>
                <a:rPr lang="en-US" dirty="0">
                  <a:solidFill>
                    <a:prstClr val="black"/>
                  </a:solidFill>
                  <a:latin typeface="Times New Roman" panose="02020603050405020304" pitchFamily="18" charset="0"/>
                  <a:ea typeface="Times New Roman" panose="02020603050405020304" pitchFamily="18" charset="0"/>
                </a:rPr>
                <a:t>system </a:t>
              </a:r>
              <a:r>
                <a:rPr lang="en-US" dirty="0" smtClean="0">
                  <a:solidFill>
                    <a:prstClr val="black"/>
                  </a:solidFill>
                  <a:latin typeface="Times New Roman" panose="02020603050405020304" pitchFamily="18" charset="0"/>
                  <a:ea typeface="Times New Roman" panose="02020603050405020304" pitchFamily="18" charset="0"/>
                </a:rPr>
                <a:t>cycle</a:t>
              </a:r>
              <a:r>
                <a:rPr lang="uk-UA" dirty="0" smtClean="0">
                  <a:solidFill>
                    <a:prstClr val="black"/>
                  </a:solidFill>
                  <a:latin typeface="Times New Roman" panose="02020603050405020304" pitchFamily="18" charset="0"/>
                  <a:ea typeface="Times New Roman" panose="02020603050405020304" pitchFamily="18" charset="0"/>
                </a:rPr>
                <a:t> </a:t>
              </a:r>
              <a:endParaRPr lang="ru-RU" dirty="0">
                <a:solidFill>
                  <a:prstClr val="black"/>
                </a:solidFill>
                <a:latin typeface="Times New Roman" panose="02020603050405020304" pitchFamily="18" charset="0"/>
                <a:ea typeface="Times New Roman" panose="02020603050405020304" pitchFamily="18" charset="0"/>
              </a:endParaRPr>
            </a:p>
            <a:p>
              <a:pPr algn="ctr">
                <a:spcAft>
                  <a:spcPts val="0"/>
                </a:spcAft>
              </a:pPr>
              <a:endParaRPr lang="ru-RU" dirty="0">
                <a:solidFill>
                  <a:prstClr val="black"/>
                </a:solidFill>
                <a:latin typeface="Times New Roman" panose="02020603050405020304" pitchFamily="18" charset="0"/>
                <a:ea typeface="Times New Roman" panose="02020603050405020304" pitchFamily="18" charset="0"/>
              </a:endParaRPr>
            </a:p>
          </p:txBody>
        </p:sp>
        <p:sp>
          <p:nvSpPr>
            <p:cNvPr id="16" name="AutoShape 27"/>
            <p:cNvSpPr>
              <a:spLocks noChangeArrowheads="1"/>
            </p:cNvSpPr>
            <p:nvPr/>
          </p:nvSpPr>
          <p:spPr bwMode="auto">
            <a:xfrm>
              <a:off x="1710" y="2880"/>
              <a:ext cx="5994" cy="576"/>
            </a:xfrm>
            <a:prstGeom prst="roundRect">
              <a:avLst>
                <a:gd name="adj" fmla="val 16667"/>
              </a:avLst>
            </a:prstGeom>
            <a:solidFill>
              <a:srgbClr val="BAEFB7"/>
            </a:solidFill>
            <a:ln w="9525">
              <a:solidFill>
                <a:srgbClr val="000000"/>
              </a:solidFill>
              <a:round/>
              <a:headEnd/>
              <a:tailEnd/>
            </a:ln>
          </p:spPr>
          <p:txBody>
            <a:bodyPr rot="0" vert="horz" wrap="square" lIns="91440" tIns="45720" rIns="91440" bIns="45720" anchor="t" anchorCtr="0" upright="1">
              <a:noAutofit/>
            </a:bodyPr>
            <a:lstStyle/>
            <a:p>
              <a:endParaRPr lang="ru-RU">
                <a:solidFill>
                  <a:prstClr val="black"/>
                </a:solidFill>
              </a:endParaRPr>
            </a:p>
          </p:txBody>
        </p:sp>
        <p:cxnSp>
          <p:nvCxnSpPr>
            <p:cNvPr id="19" name="Line 30"/>
            <p:cNvCxnSpPr>
              <a:cxnSpLocks noChangeShapeType="1"/>
            </p:cNvCxnSpPr>
            <p:nvPr/>
          </p:nvCxnSpPr>
          <p:spPr bwMode="auto">
            <a:xfrm>
              <a:off x="7866" y="2340"/>
              <a:ext cx="0" cy="1656"/>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cxnSp>
        <p:grpSp>
          <p:nvGrpSpPr>
            <p:cNvPr id="20" name="Group 31"/>
            <p:cNvGrpSpPr>
              <a:grpSpLocks/>
            </p:cNvGrpSpPr>
            <p:nvPr/>
          </p:nvGrpSpPr>
          <p:grpSpPr bwMode="auto">
            <a:xfrm>
              <a:off x="6912" y="1422"/>
              <a:ext cx="630" cy="3654"/>
              <a:chOff x="6912" y="1422"/>
              <a:chExt cx="630" cy="3654"/>
            </a:xfrm>
          </p:grpSpPr>
          <p:sp>
            <p:nvSpPr>
              <p:cNvPr id="22" name="AutoShape 32"/>
              <p:cNvSpPr>
                <a:spLocks noChangeArrowheads="1"/>
              </p:cNvSpPr>
              <p:nvPr/>
            </p:nvSpPr>
            <p:spPr bwMode="auto">
              <a:xfrm>
                <a:off x="6912" y="1422"/>
                <a:ext cx="630" cy="3654"/>
              </a:xfrm>
              <a:prstGeom prst="roundRect">
                <a:avLst>
                  <a:gd name="adj" fmla="val 16667"/>
                </a:avLst>
              </a:prstGeom>
              <a:solidFill>
                <a:schemeClr val="accent2">
                  <a:lumMod val="20000"/>
                  <a:lumOff val="80000"/>
                </a:schemeClr>
              </a:solidFill>
              <a:ln w="9525">
                <a:solidFill>
                  <a:srgbClr val="000000"/>
                </a:solidFill>
                <a:round/>
                <a:headEnd/>
                <a:tailEnd/>
              </a:ln>
            </p:spPr>
            <p:txBody>
              <a:bodyPr rot="0" vert="horz" wrap="square" lIns="91440" tIns="45720" rIns="91440" bIns="45720" anchor="t" anchorCtr="0" upright="1">
                <a:noAutofit/>
              </a:bodyPr>
              <a:lstStyle/>
              <a:p>
                <a:endParaRPr lang="ru-RU">
                  <a:solidFill>
                    <a:prstClr val="black"/>
                  </a:solidFill>
                </a:endParaRPr>
              </a:p>
            </p:txBody>
          </p:sp>
          <p:sp>
            <p:nvSpPr>
              <p:cNvPr id="23" name="Text Box 33"/>
              <p:cNvSpPr txBox="1">
                <a:spLocks noChangeArrowheads="1"/>
              </p:cNvSpPr>
              <p:nvPr/>
            </p:nvSpPr>
            <p:spPr bwMode="auto">
              <a:xfrm>
                <a:off x="6999" y="2070"/>
                <a:ext cx="543" cy="2538"/>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rot="0" vert="vert270" wrap="square" lIns="91440" tIns="45720" rIns="91440" bIns="45720" anchor="t" anchorCtr="0" upright="1">
                <a:noAutofit/>
              </a:bodyPr>
              <a:lstStyle/>
              <a:p>
                <a:pPr algn="ctr">
                  <a:spcAft>
                    <a:spcPts val="0"/>
                  </a:spcAft>
                </a:pPr>
                <a:r>
                  <a:rPr lang="en-GB" dirty="0">
                    <a:solidFill>
                      <a:prstClr val="black"/>
                    </a:solidFill>
                    <a:latin typeface="Times New Roman" panose="02020603050405020304" pitchFamily="18" charset="0"/>
                    <a:ea typeface="Times New Roman" panose="02020603050405020304" pitchFamily="18" charset="0"/>
                  </a:rPr>
                  <a:t>Security </a:t>
                </a:r>
                <a:r>
                  <a:rPr lang="en-GB" dirty="0" smtClean="0">
                    <a:solidFill>
                      <a:prstClr val="black"/>
                    </a:solidFill>
                    <a:latin typeface="Times New Roman" panose="02020603050405020304" pitchFamily="18" charset="0"/>
                    <a:ea typeface="Times New Roman" panose="02020603050405020304" pitchFamily="18" charset="0"/>
                  </a:rPr>
                  <a:t>aspects</a:t>
                </a:r>
                <a:endParaRPr lang="ru-RU" dirty="0">
                  <a:solidFill>
                    <a:prstClr val="black"/>
                  </a:solidFill>
                  <a:latin typeface="Times New Roman" panose="02020603050405020304" pitchFamily="18" charset="0"/>
                  <a:ea typeface="Times New Roman" panose="02020603050405020304" pitchFamily="18" charset="0"/>
                </a:endParaRPr>
              </a:p>
            </p:txBody>
          </p:sp>
        </p:grpSp>
        <p:sp>
          <p:nvSpPr>
            <p:cNvPr id="21" name="Text Box 34"/>
            <p:cNvSpPr txBox="1">
              <a:spLocks noChangeArrowheads="1"/>
            </p:cNvSpPr>
            <p:nvPr/>
          </p:nvSpPr>
          <p:spPr bwMode="auto">
            <a:xfrm>
              <a:off x="1817" y="3042"/>
              <a:ext cx="4230" cy="306"/>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Aft>
                  <a:spcPts val="0"/>
                </a:spcAft>
              </a:pPr>
              <a:r>
                <a:rPr lang="en-GB" dirty="0" smtClean="0">
                  <a:solidFill>
                    <a:prstClr val="black"/>
                  </a:solidFill>
                  <a:latin typeface="Times New Roman" panose="02020603050405020304" pitchFamily="18" charset="0"/>
                  <a:ea typeface="Times New Roman" panose="02020603050405020304" pitchFamily="18" charset="0"/>
                </a:rPr>
                <a:t>Information </a:t>
              </a:r>
              <a:r>
                <a:rPr lang="en-GB" dirty="0">
                  <a:solidFill>
                    <a:prstClr val="black"/>
                  </a:solidFill>
                  <a:latin typeface="Times New Roman" panose="02020603050405020304" pitchFamily="18" charset="0"/>
                  <a:ea typeface="Times New Roman" panose="02020603050405020304" pitchFamily="18" charset="0"/>
                </a:rPr>
                <a:t>m</a:t>
              </a:r>
              <a:r>
                <a:rPr lang="en-GB" dirty="0" smtClean="0">
                  <a:solidFill>
                    <a:prstClr val="black"/>
                  </a:solidFill>
                  <a:latin typeface="Times New Roman" panose="02020603050405020304" pitchFamily="18" charset="0"/>
                  <a:ea typeface="Times New Roman" panose="02020603050405020304" pitchFamily="18" charset="0"/>
                </a:rPr>
                <a:t>anagement  </a:t>
              </a:r>
              <a:r>
                <a:rPr lang="en-GB" dirty="0">
                  <a:solidFill>
                    <a:prstClr val="black"/>
                  </a:solidFill>
                  <a:latin typeface="Times New Roman" panose="02020603050405020304" pitchFamily="18" charset="0"/>
                  <a:ea typeface="Times New Roman" panose="02020603050405020304" pitchFamily="18" charset="0"/>
                </a:rPr>
                <a:t>model</a:t>
              </a:r>
              <a:r>
                <a:rPr lang="uk-UA" dirty="0" smtClean="0">
                  <a:solidFill>
                    <a:prstClr val="black"/>
                  </a:solidFill>
                  <a:latin typeface="Times New Roman" panose="02020603050405020304" pitchFamily="18" charset="0"/>
                  <a:ea typeface="Times New Roman" panose="02020603050405020304" pitchFamily="18" charset="0"/>
                </a:rPr>
                <a:t> </a:t>
              </a:r>
              <a:endParaRPr lang="ru-RU" dirty="0">
                <a:solidFill>
                  <a:prstClr val="black"/>
                </a:solidFill>
                <a:latin typeface="Times New Roman" panose="02020603050405020304" pitchFamily="18" charset="0"/>
                <a:ea typeface="Times New Roman" panose="02020603050405020304" pitchFamily="18" charset="0"/>
              </a:endParaRPr>
            </a:p>
          </p:txBody>
        </p:sp>
      </p:grpSp>
      <p:sp>
        <p:nvSpPr>
          <p:cNvPr id="4" name="Rectangle 24"/>
          <p:cNvSpPr>
            <a:spLocks noChangeArrowheads="1"/>
          </p:cNvSpPr>
          <p:nvPr/>
        </p:nvSpPr>
        <p:spPr bwMode="auto">
          <a:xfrm>
            <a:off x="717833" y="109196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solidFill>
                <a:prstClr val="black"/>
              </a:solidFill>
            </a:endParaRPr>
          </a:p>
        </p:txBody>
      </p:sp>
      <p:sp>
        <p:nvSpPr>
          <p:cNvPr id="2" name="AutoShape 32">
            <a:extLst>
              <a:ext uri="{FF2B5EF4-FFF2-40B4-BE49-F238E27FC236}">
                <a16:creationId xmlns="" xmlns:a16="http://schemas.microsoft.com/office/drawing/2014/main" id="{69910483-50FF-47C1-BA0D-4B361B77242A}"/>
              </a:ext>
            </a:extLst>
          </p:cNvPr>
          <p:cNvSpPr>
            <a:spLocks noChangeArrowheads="1"/>
          </p:cNvSpPr>
          <p:nvPr/>
        </p:nvSpPr>
        <p:spPr bwMode="auto">
          <a:xfrm>
            <a:off x="5631133" y="1213247"/>
            <a:ext cx="672510" cy="5302676"/>
          </a:xfrm>
          <a:prstGeom prst="roundRect">
            <a:avLst>
              <a:gd name="adj" fmla="val 16667"/>
            </a:avLst>
          </a:prstGeom>
          <a:solidFill>
            <a:srgbClr val="E8F6FE"/>
          </a:solidFill>
          <a:ln w="9525">
            <a:solidFill>
              <a:srgbClr val="000000"/>
            </a:solidFill>
            <a:round/>
            <a:headEnd/>
            <a:tailEnd/>
          </a:ln>
        </p:spPr>
        <p:txBody>
          <a:bodyPr rot="0" vert="horz" wrap="square" lIns="91440" tIns="45720" rIns="91440" bIns="45720" anchor="t" anchorCtr="0" upright="1">
            <a:noAutofit/>
          </a:bodyPr>
          <a:lstStyle/>
          <a:p>
            <a:endParaRPr lang="ru-RU">
              <a:solidFill>
                <a:prstClr val="black"/>
              </a:solidFill>
            </a:endParaRPr>
          </a:p>
        </p:txBody>
      </p:sp>
      <p:sp>
        <p:nvSpPr>
          <p:cNvPr id="5" name="Text Box 33">
            <a:extLst>
              <a:ext uri="{FF2B5EF4-FFF2-40B4-BE49-F238E27FC236}">
                <a16:creationId xmlns="" xmlns:a16="http://schemas.microsoft.com/office/drawing/2014/main" id="{1749B760-DF15-4F25-9731-71BA98F20CF0}"/>
              </a:ext>
            </a:extLst>
          </p:cNvPr>
          <p:cNvSpPr txBox="1">
            <a:spLocks noChangeArrowheads="1"/>
          </p:cNvSpPr>
          <p:nvPr/>
        </p:nvSpPr>
        <p:spPr bwMode="auto">
          <a:xfrm>
            <a:off x="5706045" y="2153623"/>
            <a:ext cx="512201" cy="3683139"/>
          </a:xfrm>
          <a:prstGeom prst="rect">
            <a:avLst/>
          </a:prstGeom>
          <a:noFill/>
          <a:ln>
            <a:noFill/>
          </a:ln>
        </p:spPr>
        <p:txBody>
          <a:bodyPr rot="0" vert="vert270" wrap="square" lIns="91440" tIns="45720" rIns="91440" bIns="45720" anchor="t" anchorCtr="0" upright="1">
            <a:noAutofit/>
          </a:bodyPr>
          <a:lstStyle/>
          <a:p>
            <a:pPr algn="ctr">
              <a:spcAft>
                <a:spcPts val="0"/>
              </a:spcAft>
            </a:pPr>
            <a:r>
              <a:rPr lang="en-GB">
                <a:solidFill>
                  <a:prstClr val="black"/>
                </a:solidFill>
                <a:latin typeface="Times New Roman" panose="02020603050405020304" pitchFamily="18" charset="0"/>
                <a:ea typeface="Times New Roman" panose="02020603050405020304" pitchFamily="18" charset="0"/>
              </a:rPr>
              <a:t>Business process management</a:t>
            </a:r>
            <a:endParaRPr lang="ru-RU" dirty="0">
              <a:solidFill>
                <a:prstClr val="black"/>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37300317"/>
      </p:ext>
    </p:extLst>
  </p:cSld>
  <p:clrMapOvr>
    <a:masterClrMapping/>
  </p:clrMapOvr>
  <p:transition/>
</p:sld>
</file>

<file path=ppt/theme/theme1.xml><?xml version="1.0" encoding="utf-8"?>
<a:theme xmlns:a="http://schemas.openxmlformats.org/drawingml/2006/main" name="Тема Office">
  <a:themeElements>
    <a:clrScheme name="Справедливость">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5_Тема Office">
  <a:themeElements>
    <a:clrScheme name="Справедливость">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4_Тема Office">
  <a:themeElements>
    <a:clrScheme name="Справедливость">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33052</TotalTime>
  <Words>855</Words>
  <Application>Microsoft Office PowerPoint</Application>
  <PresentationFormat>Экран (4:3)</PresentationFormat>
  <Paragraphs>188</Paragraphs>
  <Slides>16</Slides>
  <Notes>8</Notes>
  <HiddenSlides>0</HiddenSlides>
  <MMClips>0</MMClips>
  <ScaleCrop>false</ScaleCrop>
  <HeadingPairs>
    <vt:vector size="6" baseType="variant">
      <vt:variant>
        <vt:lpstr>Тема</vt:lpstr>
      </vt:variant>
      <vt:variant>
        <vt:i4>3</vt:i4>
      </vt:variant>
      <vt:variant>
        <vt:lpstr>Внедренные серверы OLE</vt:lpstr>
      </vt:variant>
      <vt:variant>
        <vt:i4>1</vt:i4>
      </vt:variant>
      <vt:variant>
        <vt:lpstr>Заголовки слайдов</vt:lpstr>
      </vt:variant>
      <vt:variant>
        <vt:i4>16</vt:i4>
      </vt:variant>
    </vt:vector>
  </HeadingPairs>
  <TitlesOfParts>
    <vt:vector size="20" baseType="lpstr">
      <vt:lpstr>Тема Office</vt:lpstr>
      <vt:lpstr>15_Тема Office</vt:lpstr>
      <vt:lpstr>14_Тема Office</vt:lpstr>
      <vt:lpstr>Visio.Drawing.11</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 FACTORS AFFECTING THE CREATION OF THE NETWORK OF THE FUTURE DIGITAL TRANSFORMATION OF THE STATE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CONCLUSIONS</vt:lpstr>
      <vt:lpstr>Презентация PowerPoint</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Orlov</dc:creator>
  <cp:lastModifiedBy>ДУТ</cp:lastModifiedBy>
  <cp:revision>1805</cp:revision>
  <cp:lastPrinted>2020-09-04T11:47:05Z</cp:lastPrinted>
  <dcterms:created xsi:type="dcterms:W3CDTF">2015-06-20T07:11:46Z</dcterms:created>
  <dcterms:modified xsi:type="dcterms:W3CDTF">2021-12-17T09:09:59Z</dcterms:modified>
</cp:coreProperties>
</file>